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80" r:id="rId2"/>
    <p:sldId id="389" r:id="rId3"/>
    <p:sldId id="375" r:id="rId4"/>
    <p:sldId id="384" r:id="rId5"/>
    <p:sldId id="377" r:id="rId6"/>
    <p:sldId id="388" r:id="rId7"/>
    <p:sldId id="385" r:id="rId8"/>
    <p:sldId id="386" r:id="rId9"/>
    <p:sldId id="345" r:id="rId10"/>
    <p:sldId id="381" r:id="rId11"/>
    <p:sldId id="371" r:id="rId12"/>
  </p:sldIdLst>
  <p:sldSz cx="24384000" cy="13716000"/>
  <p:notesSz cx="6858000" cy="9144000"/>
  <p:custDataLst>
    <p:tags r:id="rId15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  <a:srgbClr val="FF0066"/>
    <a:srgbClr val="0000CC"/>
    <a:srgbClr val="006600"/>
    <a:srgbClr val="008000"/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45" autoAdjust="0"/>
    <p:restoredTop sz="94374" autoAdjust="0"/>
  </p:normalViewPr>
  <p:slideViewPr>
    <p:cSldViewPr>
      <p:cViewPr varScale="1">
        <p:scale>
          <a:sx n="34" d="100"/>
          <a:sy n="34" d="100"/>
        </p:scale>
        <p:origin x="464" y="56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73459-3C5F-4D56-B75D-37FA3432D55A}" type="datetimeFigureOut">
              <a:rPr lang="vi-VN" smtClean="0"/>
              <a:t>26/08/2021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7ADD8-99C5-4EAF-AF9F-B60B83F5871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0204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9016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77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04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5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712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96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19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319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0913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1"/>
            <a:ext cx="20726400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0" y="549277"/>
            <a:ext cx="5486400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7"/>
            <a:ext cx="1605280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200401"/>
            <a:ext cx="21945600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9" y="8813801"/>
            <a:ext cx="20726400" cy="2724150"/>
          </a:xfrm>
          <a:prstGeom prst="rect">
            <a:avLst/>
          </a:prstGeom>
        </p:spPr>
        <p:txBody>
          <a:bodyPr anchor="t"/>
          <a:lstStyle>
            <a:lvl1pPr algn="l">
              <a:defRPr sz="94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9" y="5813427"/>
            <a:ext cx="20726400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5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0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59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12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65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18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971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824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35" y="3070226"/>
            <a:ext cx="10778067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35" y="4349750"/>
            <a:ext cx="10778067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2" y="2870201"/>
            <a:ext cx="8022168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599"/>
            </a:lvl1pPr>
            <a:lvl2pPr marL="1088530" indent="0">
              <a:buNone/>
              <a:defRPr sz="6699"/>
            </a:lvl2pPr>
            <a:lvl3pPr marL="2177060" indent="0">
              <a:buNone/>
              <a:defRPr sz="5699"/>
            </a:lvl3pPr>
            <a:lvl4pPr marL="3265590" indent="0">
              <a:buNone/>
              <a:defRPr sz="4800"/>
            </a:lvl4pPr>
            <a:lvl5pPr marL="4354121" indent="0">
              <a:buNone/>
              <a:defRPr sz="4800"/>
            </a:lvl5pPr>
            <a:lvl6pPr marL="5442651" indent="0">
              <a:buNone/>
              <a:defRPr sz="4800"/>
            </a:lvl6pPr>
            <a:lvl7pPr marL="6531181" indent="0">
              <a:buNone/>
              <a:defRPr sz="4800"/>
            </a:lvl7pPr>
            <a:lvl8pPr marL="7619710" indent="0">
              <a:buNone/>
              <a:defRPr sz="4800"/>
            </a:lvl8pPr>
            <a:lvl9pPr marL="8708240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3873" cy="142891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 userDrawn="1"/>
        </p:nvSpPr>
        <p:spPr>
          <a:xfrm>
            <a:off x="3470903" y="455251"/>
            <a:ext cx="1561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  <a:endParaRPr lang="en-US" sz="3600" b="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879977" y="185947"/>
            <a:ext cx="1383712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320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</a:t>
            </a: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 </a:t>
            </a:r>
          </a:p>
          <a:p>
            <a:pPr algn="ctr">
              <a:lnSpc>
                <a:spcPts val="4500"/>
              </a:lnSpc>
            </a:pP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  <a:endParaRPr lang="en-US" sz="320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510395" y="457201"/>
            <a:ext cx="1511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lang="en-US" sz="3600" b="1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7248705" y="320913"/>
            <a:ext cx="17135295" cy="976561"/>
          </a:xfrm>
          <a:prstGeom prst="rect">
            <a:avLst/>
          </a:prstGeom>
          <a:pattFill prst="pct80">
            <a:fgClr>
              <a:schemeClr val="bg1">
                <a:lumMod val="95000"/>
              </a:schemeClr>
            </a:fgClr>
            <a:bgClr>
              <a:schemeClr val="accent4">
                <a:lumMod val="40000"/>
                <a:lumOff val="60000"/>
              </a:schemeClr>
            </a:bgClr>
          </a:patt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kern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</a:t>
            </a:r>
            <a:r>
              <a:rPr lang="en-US" sz="4800" kern="0" baseline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 ÁN ĐIỆN TỬ - DIỄN ĐÀN GIÁO VIÊN TOÁN</a:t>
            </a:r>
            <a:endParaRPr lang="vi-VN" sz="4800" kern="0" dirty="0">
              <a:solidFill>
                <a:srgbClr val="FF0066"/>
              </a:solidFill>
              <a:latin typeface="Chu Van An" panose="02020603050405020304" pitchFamily="18" charset="0"/>
              <a:cs typeface="Chu Van 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177060" rtl="0" eaLnBrk="1" latinLnBrk="0" hangingPunct="1">
        <a:spcBef>
          <a:spcPct val="0"/>
        </a:spcBef>
        <a:buNone/>
        <a:defRPr sz="104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97" indent="-816397" algn="l" defTabSz="2177060" rtl="0" eaLnBrk="1" latinLnBrk="0" hangingPunct="1">
        <a:spcBef>
          <a:spcPct val="20000"/>
        </a:spcBef>
        <a:buFont typeface="Arial" pitchFamily="34" charset="0"/>
        <a:buChar char="•"/>
        <a:defRPr sz="7599" kern="1200">
          <a:solidFill>
            <a:schemeClr val="tx1"/>
          </a:solidFill>
          <a:latin typeface="+mn-lt"/>
          <a:ea typeface="+mn-ea"/>
          <a:cs typeface="+mn-cs"/>
        </a:defRPr>
      </a:lvl1pPr>
      <a:lvl2pPr marL="1768861" indent="-680331" algn="l" defTabSz="2177060" rtl="0" eaLnBrk="1" latinLnBrk="0" hangingPunct="1">
        <a:spcBef>
          <a:spcPct val="20000"/>
        </a:spcBef>
        <a:buFont typeface="Arial" pitchFamily="34" charset="0"/>
        <a:buChar char="–"/>
        <a:defRPr sz="6699" kern="1200">
          <a:solidFill>
            <a:schemeClr val="tx1"/>
          </a:solidFill>
          <a:latin typeface="+mn-lt"/>
          <a:ea typeface="+mn-ea"/>
          <a:cs typeface="+mn-cs"/>
        </a:defRPr>
      </a:lvl2pPr>
      <a:lvl3pPr marL="272132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5699" kern="1200">
          <a:solidFill>
            <a:schemeClr val="tx1"/>
          </a:solidFill>
          <a:latin typeface="+mn-lt"/>
          <a:ea typeface="+mn-ea"/>
          <a:cs typeface="+mn-cs"/>
        </a:defRPr>
      </a:lvl3pPr>
      <a:lvl4pPr marL="3809855" indent="-544265" algn="l" defTabSz="2177060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385" indent="-544265" algn="l" defTabSz="2177060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91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544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97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250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3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6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59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2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65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18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71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824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260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60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60.png"/><Relationship Id="rId7" Type="http://schemas.openxmlformats.org/officeDocument/2006/relationships/oleObject" Target="../embeddings/oleObject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19.emf"/><Relationship Id="rId5" Type="http://schemas.openxmlformats.org/officeDocument/2006/relationships/image" Target="../media/image19.png"/><Relationship Id="rId10" Type="http://schemas.openxmlformats.org/officeDocument/2006/relationships/oleObject" Target="../embeddings/oleObject2.bin"/><Relationship Id="rId4" Type="http://schemas.openxmlformats.org/officeDocument/2006/relationships/image" Target="../media/image18.png"/><Relationship Id="rId9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7" Type="http://schemas.openxmlformats.org/officeDocument/2006/relationships/image" Target="../media/image2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60.png"/><Relationship Id="rId7" Type="http://schemas.openxmlformats.org/officeDocument/2006/relationships/oleObject" Target="../embeddings/oleObject4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21.emf"/><Relationship Id="rId4" Type="http://schemas.openxmlformats.org/officeDocument/2006/relationships/image" Target="../media/image15.png"/><Relationship Id="rId9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9920107" y="3719346"/>
            <a:ext cx="2071316" cy="83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en-US" sz="4800" b="1" dirty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GIẢI TÍCH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29000" y="4636794"/>
            <a:ext cx="18288000" cy="2719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8" tIns="45699" rIns="91398" bIns="45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2: HÀM SỐ LŨY THỪA- HÀM SỐ MŨ </a:t>
            </a:r>
          </a:p>
          <a:p>
            <a:pPr algn="ctr">
              <a:lnSpc>
                <a:spcPct val="150000"/>
              </a:lnSpc>
            </a:pP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VÀ HÀM SỐ LOGARIT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2377436" y="1883773"/>
            <a:ext cx="1813892" cy="1828546"/>
            <a:chOff x="12784885" y="1066801"/>
            <a:chExt cx="1814128" cy="1828784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556787"/>
              <a:ext cx="1223351" cy="1338798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r>
                <a:rPr lang="en-US" sz="809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</a:t>
              </a:r>
              <a:r>
                <a:rPr lang="vi-VN" sz="809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2</a:t>
              </a:r>
              <a:endParaRPr lang="en-US" sz="8099" dirty="0">
                <a:solidFill>
                  <a:srgbClr val="135F82"/>
                </a:solidFill>
                <a:latin typeface="Chu Van An" panose="02020603050405020304" pitchFamily="18" charset="0"/>
                <a:ea typeface="AvantGarde" pitchFamily="2" charset="0"/>
                <a:cs typeface="Chu Van An" panose="02020603050405020304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0781125" y="1966240"/>
            <a:ext cx="2238084" cy="1706805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6" name="Group 26"/>
          <p:cNvGrpSpPr/>
          <p:nvPr/>
        </p:nvGrpSpPr>
        <p:grpSpPr>
          <a:xfrm>
            <a:off x="4333162" y="9467304"/>
            <a:ext cx="14849139" cy="907192"/>
            <a:chOff x="7459670" y="7543799"/>
            <a:chExt cx="14851072" cy="907311"/>
          </a:xfrm>
        </p:grpSpPr>
        <p:sp>
          <p:nvSpPr>
            <p:cNvPr id="28" name="TextBox 27"/>
            <p:cNvSpPr txBox="1"/>
            <p:nvPr/>
          </p:nvSpPr>
          <p:spPr>
            <a:xfrm>
              <a:off x="8993187" y="7620004"/>
              <a:ext cx="13317555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KHÁI NIỆM (TIẾT 1)</a:t>
              </a: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29"/>
              <p:cNvGrpSpPr/>
              <p:nvPr/>
            </p:nvGrpSpPr>
            <p:grpSpPr>
              <a:xfrm>
                <a:off x="7469187" y="7640052"/>
                <a:ext cx="1371600" cy="776594"/>
                <a:chOff x="7469187" y="7640052"/>
                <a:chExt cx="1371600" cy="776594"/>
              </a:xfrm>
            </p:grpSpPr>
            <p:sp>
              <p:nvSpPr>
                <p:cNvPr id="32" name="Round Same Side Corner Rectangle 3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937798" y="7640052"/>
                  <a:ext cx="450823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23" name="TextBox 22"/>
          <p:cNvSpPr txBox="1"/>
          <p:nvPr/>
        </p:nvSpPr>
        <p:spPr>
          <a:xfrm>
            <a:off x="1413250" y="7509727"/>
            <a:ext cx="22513550" cy="11079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lIns="91398" tIns="45699" rIns="91398" bIns="45699" rtlCol="0">
            <a:spAutoFit/>
          </a:bodyPr>
          <a:lstStyle/>
          <a:p>
            <a:pPr algn="ctr"/>
            <a:r>
              <a:rPr lang="vi-VN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</a:t>
            </a:r>
            <a:r>
              <a:rPr lang="en-US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2</a:t>
            </a:r>
            <a:r>
              <a:rPr lang="vi-VN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: </a:t>
            </a:r>
            <a:r>
              <a:rPr lang="en-US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HÀM SỐ LŨY THỪA </a:t>
            </a:r>
            <a:r>
              <a:rPr lang="en-US" sz="66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(TIẾT 2)</a:t>
            </a:r>
            <a:endParaRPr lang="en-US" sz="6599" b="1" dirty="0">
              <a:solidFill>
                <a:srgbClr val="135F82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3626709" y="9019113"/>
            <a:ext cx="19013083" cy="4264123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8" tIns="45699" rIns="91398" bIns="45699" rtlCol="0" anchor="ctr"/>
          <a:lstStyle/>
          <a:p>
            <a:pPr algn="ctr"/>
            <a:endParaRPr lang="en-US"/>
          </a:p>
        </p:txBody>
      </p:sp>
      <p:pic>
        <p:nvPicPr>
          <p:cNvPr id="52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47" y="1407042"/>
            <a:ext cx="3154623" cy="3197789"/>
          </a:xfrm>
          <a:prstGeom prst="rect">
            <a:avLst/>
          </a:prstGeom>
          <a:noFill/>
        </p:spPr>
      </p:pic>
      <p:pic>
        <p:nvPicPr>
          <p:cNvPr id="53" name="Picture 27">
            <a:extLst>
              <a:ext uri="{FF2B5EF4-FFF2-40B4-BE49-F238E27FC236}">
                <a16:creationId xmlns:a16="http://schemas.microsoft.com/office/drawing/2014/main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9858" y="1432441"/>
            <a:ext cx="3384142" cy="3384583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44896427-8A70-47DD-BF89-36897231AB77}"/>
              </a:ext>
            </a:extLst>
          </p:cNvPr>
          <p:cNvGrpSpPr/>
          <p:nvPr/>
        </p:nvGrpSpPr>
        <p:grpSpPr>
          <a:xfrm>
            <a:off x="4337173" y="10925035"/>
            <a:ext cx="18040022" cy="907192"/>
            <a:chOff x="7459670" y="7543799"/>
            <a:chExt cx="18042370" cy="907311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5E84087-161F-4890-AB42-752188B8C535}"/>
                </a:ext>
              </a:extLst>
            </p:cNvPr>
            <p:cNvSpPr txBox="1"/>
            <p:nvPr/>
          </p:nvSpPr>
          <p:spPr>
            <a:xfrm>
              <a:off x="8993186" y="7620004"/>
              <a:ext cx="16508854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ĐẠO HÀM CỦA HÀM SỐ LŨY THỪA (TIẾT 1)</a:t>
              </a:r>
            </a:p>
          </p:txBody>
        </p:sp>
        <p:grpSp>
          <p:nvGrpSpPr>
            <p:cNvPr id="31" name="Group 27">
              <a:extLst>
                <a:ext uri="{FF2B5EF4-FFF2-40B4-BE49-F238E27FC236}">
                  <a16:creationId xmlns:a16="http://schemas.microsoft.com/office/drawing/2014/main" id="{25A29B16-5B43-444D-A150-6DDAA4B49FFE}"/>
                </a:ext>
              </a:extLst>
            </p:cNvPr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4" name="Isosceles Triangle 44">
                <a:extLst>
                  <a:ext uri="{FF2B5EF4-FFF2-40B4-BE49-F238E27FC236}">
                    <a16:creationId xmlns:a16="http://schemas.microsoft.com/office/drawing/2014/main" id="{A13B9FDD-D451-42FB-A046-5CC52E30B35F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5" name="Group 29">
                <a:extLst>
                  <a:ext uri="{FF2B5EF4-FFF2-40B4-BE49-F238E27FC236}">
                    <a16:creationId xmlns:a16="http://schemas.microsoft.com/office/drawing/2014/main" id="{DB2F7FC8-A7F9-432A-9F37-14CB48B4D1D4}"/>
                  </a:ext>
                </a:extLst>
              </p:cNvPr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6" name="Round Same Side Corner Rectangle 31">
                  <a:extLst>
                    <a:ext uri="{FF2B5EF4-FFF2-40B4-BE49-F238E27FC236}">
                      <a16:creationId xmlns:a16="http://schemas.microsoft.com/office/drawing/2014/main" id="{D6CAB304-876C-4D24-BC5F-88DE7305714B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E3568CD8-B424-447F-AC17-ADC122AB9C0C}"/>
                    </a:ext>
                  </a:extLst>
                </p:cNvPr>
                <p:cNvSpPr txBox="1"/>
                <p:nvPr/>
              </p:nvSpPr>
              <p:spPr>
                <a:xfrm>
                  <a:off x="7804733" y="7640053"/>
                  <a:ext cx="716957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A4CC96C-FD57-4D49-B738-3F7AB6212793}"/>
              </a:ext>
            </a:extLst>
          </p:cNvPr>
          <p:cNvGrpSpPr/>
          <p:nvPr/>
        </p:nvGrpSpPr>
        <p:grpSpPr>
          <a:xfrm>
            <a:off x="4346872" y="12402675"/>
            <a:ext cx="18040022" cy="907192"/>
            <a:chOff x="7459670" y="7543799"/>
            <a:chExt cx="18042370" cy="907311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582716F-341B-4CBB-A22B-55A0CECC071D}"/>
                </a:ext>
              </a:extLst>
            </p:cNvPr>
            <p:cNvSpPr txBox="1"/>
            <p:nvPr/>
          </p:nvSpPr>
          <p:spPr>
            <a:xfrm>
              <a:off x="8993186" y="7620004"/>
              <a:ext cx="16508854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KHẢO SÁT HÀM SỐ LŨY THỪA (TIẾT 2)</a:t>
              </a:r>
            </a:p>
          </p:txBody>
        </p:sp>
        <p:grpSp>
          <p:nvGrpSpPr>
            <p:cNvPr id="40" name="Group 27">
              <a:extLst>
                <a:ext uri="{FF2B5EF4-FFF2-40B4-BE49-F238E27FC236}">
                  <a16:creationId xmlns:a16="http://schemas.microsoft.com/office/drawing/2014/main" id="{077684DE-B743-412A-A559-714A49246E65}"/>
                </a:ext>
              </a:extLst>
            </p:cNvPr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41" name="Isosceles Triangle 44">
                <a:extLst>
                  <a:ext uri="{FF2B5EF4-FFF2-40B4-BE49-F238E27FC236}">
                    <a16:creationId xmlns:a16="http://schemas.microsoft.com/office/drawing/2014/main" id="{354DEE2A-ED92-423E-9273-7A8049B46722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2" name="Group 29">
                <a:extLst>
                  <a:ext uri="{FF2B5EF4-FFF2-40B4-BE49-F238E27FC236}">
                    <a16:creationId xmlns:a16="http://schemas.microsoft.com/office/drawing/2014/main" id="{77F4FFCF-7FE5-4BB8-B879-ED2ADE582B4C}"/>
                  </a:ext>
                </a:extLst>
              </p:cNvPr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43" name="Round Same Side Corner Rectangle 31">
                  <a:extLst>
                    <a:ext uri="{FF2B5EF4-FFF2-40B4-BE49-F238E27FC236}">
                      <a16:creationId xmlns:a16="http://schemas.microsoft.com/office/drawing/2014/main" id="{9C9EE31D-CFFF-49DC-82B9-EDD6AA64D878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973D8F45-3E74-4DF4-AAEC-BE78347DEB5C}"/>
                    </a:ext>
                  </a:extLst>
                </p:cNvPr>
                <p:cNvSpPr txBox="1"/>
                <p:nvPr/>
              </p:nvSpPr>
              <p:spPr>
                <a:xfrm>
                  <a:off x="7804733" y="7640053"/>
                  <a:ext cx="716957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79334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428167" y="10724329"/>
            <a:ext cx="23391942" cy="2748050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0" y="2657948"/>
            <a:ext cx="23391942" cy="7504401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2.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20802600" y="12115800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02600" y="12115800"/>
                <a:ext cx="2500565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Rectangle 118"/>
          <p:cNvSpPr/>
          <p:nvPr/>
        </p:nvSpPr>
        <p:spPr>
          <a:xfrm>
            <a:off x="1493808" y="3427893"/>
            <a:ext cx="22565882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                     </a:t>
            </a:r>
            <a:r>
              <a:rPr lang="x-none" dirty="0"/>
              <a:t>Trong các mệnh đề sau, mệnh đề nào là mệnh đề sai?</a:t>
            </a:r>
            <a:endParaRPr lang="en-US" dirty="0"/>
          </a:p>
          <a:p>
            <a:endParaRPr lang="vi-VN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14571" y="4875738"/>
                <a:ext cx="19410271" cy="16619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50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    </m:t>
                      </m:r>
                      <m:r>
                        <m:rPr>
                          <m:nor/>
                        </m:rPr>
                        <a:rPr lang="en-US" sz="50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50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5000" b="0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5400"/>
                        <m:t>Đồ </m:t>
                      </m:r>
                      <m:r>
                        <m:rPr>
                          <m:nor/>
                        </m:rPr>
                        <a:rPr lang="en-US" sz="5400"/>
                        <m:t>th</m:t>
                      </m:r>
                      <m:r>
                        <m:rPr>
                          <m:nor/>
                        </m:rPr>
                        <a:rPr lang="en-US" sz="5400"/>
                        <m:t>ị </m:t>
                      </m:r>
                      <m:r>
                        <m:rPr>
                          <m:nor/>
                        </m:rPr>
                        <a:rPr lang="en-US" sz="5400"/>
                        <m:t>h</m:t>
                      </m:r>
                      <m:r>
                        <m:rPr>
                          <m:nor/>
                        </m:rPr>
                        <a:rPr lang="en-US" sz="5400"/>
                        <m:t>à</m:t>
                      </m:r>
                      <m:r>
                        <m:rPr>
                          <m:nor/>
                        </m:rPr>
                        <a:rPr lang="en-US" sz="5400"/>
                        <m:t>m</m:t>
                      </m:r>
                      <m:r>
                        <m:rPr>
                          <m:nor/>
                        </m:rPr>
                        <a:rPr lang="en-US" sz="5400"/>
                        <m:t> </m:t>
                      </m:r>
                      <m:r>
                        <m:rPr>
                          <m:nor/>
                        </m:rPr>
                        <a:rPr lang="en-US" sz="5400"/>
                        <m:t>s</m:t>
                      </m:r>
                      <m:r>
                        <m:rPr>
                          <m:nor/>
                        </m:rPr>
                        <a:rPr lang="en-US" sz="5400"/>
                        <m:t>ố </m:t>
                      </m:r>
                      <m:r>
                        <a:rPr lang="en-US" sz="5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5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i="1">
                              <a:latin typeface="Cambria Math" panose="02040503050406030204" pitchFamily="18" charset="0"/>
                            </a:rPr>
                            <m:t>𝛼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5400"/>
                        <m:t> </m:t>
                      </m:r>
                      <m:r>
                        <m:rPr>
                          <m:nor/>
                        </m:rPr>
                        <a:rPr lang="en-US" sz="5400"/>
                        <m:t>v</m:t>
                      </m:r>
                      <m:r>
                        <m:rPr>
                          <m:nor/>
                        </m:rPr>
                        <a:rPr lang="en-US" sz="5400"/>
                        <m:t>ớ</m:t>
                      </m:r>
                      <m:r>
                        <m:rPr>
                          <m:nor/>
                        </m:rPr>
                        <a:rPr lang="en-US" sz="5400"/>
                        <m:t>i</m:t>
                      </m:r>
                      <m:r>
                        <m:rPr>
                          <m:nor/>
                        </m:rPr>
                        <a:rPr lang="en-US" sz="5400"/>
                        <m:t> </m:t>
                      </m:r>
                      <m:r>
                        <a:rPr lang="en-US" sz="54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5400" i="1">
                          <a:latin typeface="Cambria Math" panose="02040503050406030204" pitchFamily="18" charset="0"/>
                        </a:rPr>
                        <m:t>&gt;0</m:t>
                      </m:r>
                      <m:r>
                        <m:rPr>
                          <m:nor/>
                        </m:rPr>
                        <a:rPr lang="en-US" sz="5400"/>
                        <m:t> </m:t>
                      </m:r>
                      <m:r>
                        <m:rPr>
                          <m:nor/>
                        </m:rPr>
                        <a:rPr lang="en-US" sz="5400"/>
                        <m:t>kh</m:t>
                      </m:r>
                      <m:r>
                        <m:rPr>
                          <m:nor/>
                        </m:rPr>
                        <a:rPr lang="en-US" sz="5400"/>
                        <m:t>ô</m:t>
                      </m:r>
                      <m:r>
                        <m:rPr>
                          <m:nor/>
                        </m:rPr>
                        <a:rPr lang="en-US" sz="5400"/>
                        <m:t>ng</m:t>
                      </m:r>
                      <m:r>
                        <m:rPr>
                          <m:nor/>
                        </m:rPr>
                        <a:rPr lang="en-US" sz="5400"/>
                        <m:t> </m:t>
                      </m:r>
                      <m:r>
                        <m:rPr>
                          <m:nor/>
                        </m:rPr>
                        <a:rPr lang="en-US" sz="5400"/>
                        <m:t>c</m:t>
                      </m:r>
                      <m:r>
                        <m:rPr>
                          <m:nor/>
                        </m:rPr>
                        <a:rPr lang="en-US" sz="5400"/>
                        <m:t>ó </m:t>
                      </m:r>
                      <m:r>
                        <m:rPr>
                          <m:nor/>
                        </m:rPr>
                        <a:rPr lang="en-US" sz="5400"/>
                        <m:t>ti</m:t>
                      </m:r>
                      <m:r>
                        <m:rPr>
                          <m:nor/>
                        </m:rPr>
                        <a:rPr lang="en-US" sz="5400"/>
                        <m:t>ệ</m:t>
                      </m:r>
                      <m:r>
                        <m:rPr>
                          <m:nor/>
                        </m:rPr>
                        <a:rPr lang="en-US" sz="5400"/>
                        <m:t>m</m:t>
                      </m:r>
                      <m:r>
                        <m:rPr>
                          <m:nor/>
                        </m:rPr>
                        <a:rPr lang="en-US" sz="5400"/>
                        <m:t> </m:t>
                      </m:r>
                      <m:r>
                        <m:rPr>
                          <m:nor/>
                        </m:rPr>
                        <a:rPr lang="en-US" sz="5400"/>
                        <m:t>c</m:t>
                      </m:r>
                      <m:r>
                        <m:rPr>
                          <m:nor/>
                        </m:rPr>
                        <a:rPr lang="en-US" sz="5400"/>
                        <m:t>ậ</m:t>
                      </m:r>
                      <m:r>
                        <m:rPr>
                          <m:nor/>
                        </m:rPr>
                        <a:rPr lang="en-US" sz="5400"/>
                        <m:t>n</m:t>
                      </m:r>
                      <m:r>
                        <m:rPr>
                          <m:nor/>
                        </m:rPr>
                        <a:rPr lang="en-US" sz="5400"/>
                        <m:t>.</m:t>
                      </m:r>
                    </m:oMath>
                  </m:oMathPara>
                </a14:m>
                <a:endParaRPr lang="en-US" sz="5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71" y="4875738"/>
                <a:ext cx="19410271" cy="16619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496914" y="6171342"/>
                <a:ext cx="13904885" cy="1600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b="1" spc="-150" dirty="0">
                    <a:solidFill>
                      <a:srgbClr val="000099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sz="4800" b="1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B</m:t>
                    </m:r>
                    <m:r>
                      <m:rPr>
                        <m:nor/>
                      </m:rPr>
                      <a:rPr lang="en-US" sz="4800" b="1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  <m:r>
                      <m:rPr>
                        <m:nor/>
                      </m:rPr>
                      <a:rPr lang="en-US" sz="4800" b="1" i="0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 </m:t>
                    </m:r>
                    <m:r>
                      <m:rPr>
                        <m:nor/>
                      </m:rPr>
                      <a:rPr lang="en-US" sz="4800"/>
                      <m:t>H</m:t>
                    </m:r>
                    <m:r>
                      <m:rPr>
                        <m:nor/>
                      </m:rPr>
                      <a:rPr lang="en-US" sz="4800"/>
                      <m:t>à</m:t>
                    </m:r>
                    <m:r>
                      <m:rPr>
                        <m:nor/>
                      </m:rPr>
                      <a:rPr lang="en-US" sz="4800"/>
                      <m:t>m</m:t>
                    </m:r>
                    <m:r>
                      <m:rPr>
                        <m:nor/>
                      </m:rPr>
                      <a:rPr lang="en-US" sz="4800"/>
                      <m:t> </m:t>
                    </m:r>
                    <m:r>
                      <m:rPr>
                        <m:nor/>
                      </m:rPr>
                      <a:rPr lang="en-US" sz="4800"/>
                      <m:t>s</m:t>
                    </m:r>
                    <m:r>
                      <m:rPr>
                        <m:nor/>
                      </m:rPr>
                      <a:rPr lang="en-US" sz="4800"/>
                      <m:t>ố </m:t>
                    </m:r>
                    <m:r>
                      <m:rPr>
                        <m:nor/>
                      </m:rPr>
                      <a:rPr lang="en-US" sz="4800"/>
                      <m:t>𝑦</m:t>
                    </m:r>
                    <m:r>
                      <m:rPr>
                        <m:nor/>
                      </m:rPr>
                      <a:rPr lang="en-US" sz="4800"/>
                      <m:t>= 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sup>
                    </m:sSup>
                    <m:r>
                      <m:rPr>
                        <m:nor/>
                      </m:rPr>
                      <a:rPr lang="en-US" sz="4800"/>
                      <m:t> </m:t>
                    </m:r>
                    <m:r>
                      <m:rPr>
                        <m:nor/>
                      </m:rPr>
                      <a:rPr lang="en-US" sz="4800"/>
                      <m:t>c</m:t>
                    </m:r>
                    <m:r>
                      <m:rPr>
                        <m:nor/>
                      </m:rPr>
                      <a:rPr lang="en-US" sz="4800"/>
                      <m:t>ó </m:t>
                    </m:r>
                    <m:r>
                      <m:rPr>
                        <m:nor/>
                      </m:rPr>
                      <a:rPr lang="en-US" sz="4800"/>
                      <m:t>t</m:t>
                    </m:r>
                    <m:r>
                      <m:rPr>
                        <m:nor/>
                      </m:rPr>
                      <a:rPr lang="en-US" sz="4800"/>
                      <m:t>ậ</m:t>
                    </m:r>
                    <m:r>
                      <m:rPr>
                        <m:nor/>
                      </m:rPr>
                      <a:rPr lang="en-US" sz="4800"/>
                      <m:t>p</m:t>
                    </m:r>
                    <m:r>
                      <m:rPr>
                        <m:nor/>
                      </m:rPr>
                      <a:rPr lang="en-US" sz="4800"/>
                      <m:t> </m:t>
                    </m:r>
                    <m:r>
                      <m:rPr>
                        <m:nor/>
                      </m:rPr>
                      <a:rPr lang="en-US" sz="4800"/>
                      <m:t>x</m:t>
                    </m:r>
                    <m:r>
                      <m:rPr>
                        <m:nor/>
                      </m:rPr>
                      <a:rPr lang="en-US" sz="4800"/>
                      <m:t>á</m:t>
                    </m:r>
                    <m:r>
                      <m:rPr>
                        <m:nor/>
                      </m:rPr>
                      <a:rPr lang="en-US" sz="4800"/>
                      <m:t>c</m:t>
                    </m:r>
                    <m:r>
                      <m:rPr>
                        <m:nor/>
                      </m:rPr>
                      <a:rPr lang="en-US" sz="4800"/>
                      <m:t> đị</m:t>
                    </m:r>
                    <m:r>
                      <m:rPr>
                        <m:nor/>
                      </m:rPr>
                      <a:rPr lang="en-US" sz="4800"/>
                      <m:t>nh</m:t>
                    </m:r>
                    <m:r>
                      <m:rPr>
                        <m:nor/>
                      </m:rPr>
                      <a:rPr lang="en-US" sz="4800"/>
                      <m:t> </m:t>
                    </m:r>
                    <m:r>
                      <m:rPr>
                        <m:nor/>
                      </m:rPr>
                      <a:rPr lang="en-US" sz="4800"/>
                      <m:t>l</m:t>
                    </m:r>
                    <m:r>
                      <m:rPr>
                        <m:nor/>
                      </m:rPr>
                      <a:rPr lang="en-US" sz="4800"/>
                      <m:t>à </m:t>
                    </m:r>
                    <m:r>
                      <m:rPr>
                        <m:nor/>
                      </m:rPr>
                      <a:rPr lang="en-US" sz="4800"/>
                      <m:t>𝐷</m:t>
                    </m:r>
                    <m:r>
                      <m:rPr>
                        <m:nor/>
                      </m:rPr>
                      <a:rPr lang="en-US" sz="4800"/>
                      <m:t>=</m:t>
                    </m:r>
                    <m:r>
                      <m:rPr>
                        <m:nor/>
                      </m:rPr>
                      <a:rPr lang="en-US" sz="4800"/>
                      <m:t>ℝ</m:t>
                    </m:r>
                    <m:r>
                      <m:rPr>
                        <m:nor/>
                      </m:rPr>
                      <a:rPr lang="en-US" sz="4800"/>
                      <m:t>.</m:t>
                    </m:r>
                  </m:oMath>
                </a14:m>
                <a:endParaRPr lang="en-US" sz="4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914" y="6171342"/>
                <a:ext cx="13904885" cy="160043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14572" y="7638535"/>
                <a:ext cx="1840202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     </m:t>
                      </m:r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/>
                        <m:t>H</m:t>
                      </m:r>
                      <m:r>
                        <m:rPr>
                          <m:nor/>
                        </m:rPr>
                        <a:rPr lang="en-US"/>
                        <m:t>à</m:t>
                      </m:r>
                      <m:r>
                        <m:rPr>
                          <m:nor/>
                        </m:rPr>
                        <a:rPr lang="en-US"/>
                        <m:t>m</m:t>
                      </m:r>
                      <m:r>
                        <m:rPr>
                          <m:nor/>
                        </m:rPr>
                        <a:rPr lang="en-US"/>
                        <m:t> </m:t>
                      </m:r>
                      <m:r>
                        <m:rPr>
                          <m:nor/>
                        </m:rPr>
                        <a:rPr lang="en-US"/>
                        <m:t>s</m:t>
                      </m:r>
                      <m:r>
                        <m:rPr>
                          <m:nor/>
                        </m:rPr>
                        <a:rPr lang="en-US"/>
                        <m:t>ố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sup>
                      </m:sSup>
                      <m:r>
                        <m:rPr>
                          <m:nor/>
                        </m:rPr>
                        <a:rPr lang="en-US"/>
                        <m:t> </m:t>
                      </m:r>
                      <m:r>
                        <m:rPr>
                          <m:nor/>
                        </m:rPr>
                        <a:rPr lang="en-US"/>
                        <m:t>v</m:t>
                      </m:r>
                      <m:r>
                        <m:rPr>
                          <m:nor/>
                        </m:rPr>
                        <a:rPr lang="en-US"/>
                        <m:t>ớ</m:t>
                      </m:r>
                      <m:r>
                        <m:rPr>
                          <m:nor/>
                        </m:rPr>
                        <a:rPr lang="en-US"/>
                        <m:t>i</m:t>
                      </m:r>
                      <m:r>
                        <m:rPr>
                          <m:nor/>
                        </m:rPr>
                        <a:rPr lang="en-US"/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&lt;0</m:t>
                      </m:r>
                      <m:r>
                        <m:rPr>
                          <m:nor/>
                        </m:rPr>
                        <a:rPr lang="en-US"/>
                        <m:t>ngh</m:t>
                      </m:r>
                      <m:r>
                        <m:rPr>
                          <m:nor/>
                        </m:rPr>
                        <a:rPr lang="en-US"/>
                        <m:t>ị</m:t>
                      </m:r>
                      <m:r>
                        <m:rPr>
                          <m:nor/>
                        </m:rPr>
                        <a:rPr lang="en-US"/>
                        <m:t>ch</m:t>
                      </m:r>
                      <m:r>
                        <m:rPr>
                          <m:nor/>
                        </m:rPr>
                        <a:rPr lang="en-US"/>
                        <m:t> </m:t>
                      </m:r>
                      <m:r>
                        <m:rPr>
                          <m:nor/>
                        </m:rPr>
                        <a:rPr lang="en-US"/>
                        <m:t>bi</m:t>
                      </m:r>
                      <m:r>
                        <m:rPr>
                          <m:nor/>
                        </m:rPr>
                        <a:rPr lang="en-US"/>
                        <m:t>ế</m:t>
                      </m:r>
                      <m:r>
                        <m:rPr>
                          <m:nor/>
                        </m:rPr>
                        <a:rPr lang="en-US"/>
                        <m:t>n</m:t>
                      </m:r>
                      <m:r>
                        <m:rPr>
                          <m:nor/>
                        </m:rPr>
                        <a:rPr lang="en-US"/>
                        <m:t> </m:t>
                      </m:r>
                      <m:r>
                        <m:rPr>
                          <m:nor/>
                        </m:rPr>
                        <a:rPr lang="en-US"/>
                        <m:t>tr</m:t>
                      </m:r>
                      <m:r>
                        <m:rPr>
                          <m:nor/>
                        </m:rPr>
                        <a:rPr lang="en-US"/>
                        <m:t>ê</m:t>
                      </m:r>
                      <m:r>
                        <m:rPr>
                          <m:nor/>
                        </m:rPr>
                        <a:rPr lang="en-US"/>
                        <m:t>n</m:t>
                      </m:r>
                      <m:r>
                        <m:rPr>
                          <m:nor/>
                        </m:rPr>
                        <a:rPr lang="en-US"/>
                        <m:t> </m:t>
                      </m:r>
                      <m:r>
                        <m:rPr>
                          <m:nor/>
                        </m:rPr>
                        <a:rPr lang="en-US"/>
                        <m:t>kho</m:t>
                      </m:r>
                      <m:r>
                        <m:rPr>
                          <m:nor/>
                        </m:rPr>
                        <a:rPr lang="en-US"/>
                        <m:t>ả</m:t>
                      </m:r>
                      <m:r>
                        <m:rPr>
                          <m:nor/>
                        </m:rPr>
                        <a:rPr lang="en-US"/>
                        <m:t>ng</m:t>
                      </m:r>
                      <m:r>
                        <m:rPr>
                          <m:nor/>
                        </m:rPr>
                        <a:rPr lang="en-US"/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(0;+∞)</m:t>
                      </m:r>
                      <m:r>
                        <m:rPr>
                          <m:nor/>
                        </m:rPr>
                        <a:rPr lang="en-US"/>
                        <m:t>.</m:t>
                      </m:r>
                    </m:oMath>
                  </m:oMathPara>
                </a14:m>
                <a:endParaRPr lang="en-GB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72" y="7638535"/>
                <a:ext cx="18402028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-848096" y="9026966"/>
                <a:ext cx="1601189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/>
                        <m:t>Đồ </m:t>
                      </m:r>
                      <m:r>
                        <m:rPr>
                          <m:nor/>
                        </m:rPr>
                        <a:rPr lang="en-US"/>
                        <m:t>th</m:t>
                      </m:r>
                      <m:r>
                        <m:rPr>
                          <m:nor/>
                        </m:rPr>
                        <a:rPr lang="en-US"/>
                        <m:t>ị </m:t>
                      </m:r>
                      <m:r>
                        <m:rPr>
                          <m:nor/>
                        </m:rPr>
                        <a:rPr lang="en-US"/>
                        <m:t>h</m:t>
                      </m:r>
                      <m:r>
                        <m:rPr>
                          <m:nor/>
                        </m:rPr>
                        <a:rPr lang="en-US"/>
                        <m:t>à</m:t>
                      </m:r>
                      <m:r>
                        <m:rPr>
                          <m:nor/>
                        </m:rPr>
                        <a:rPr lang="en-US"/>
                        <m:t>m</m:t>
                      </m:r>
                      <m:r>
                        <m:rPr>
                          <m:nor/>
                        </m:rPr>
                        <a:rPr lang="en-US"/>
                        <m:t> </m:t>
                      </m:r>
                      <m:r>
                        <m:rPr>
                          <m:nor/>
                        </m:rPr>
                        <a:rPr lang="en-US"/>
                        <m:t>s</m:t>
                      </m:r>
                      <m:r>
                        <m:rPr>
                          <m:nor/>
                        </m:rPr>
                        <a:rPr lang="en-US"/>
                        <m:t>ố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sup>
                      </m:sSup>
                      <m:r>
                        <m:rPr>
                          <m:nor/>
                        </m:rPr>
                        <a:rPr lang="en-US"/>
                        <m:t> </m:t>
                      </m:r>
                      <m:r>
                        <m:rPr>
                          <m:nor/>
                        </m:rPr>
                        <a:rPr lang="en-US"/>
                        <m:t>v</m:t>
                      </m:r>
                      <m:r>
                        <m:rPr>
                          <m:nor/>
                        </m:rPr>
                        <a:rPr lang="en-US"/>
                        <m:t>ớ</m:t>
                      </m:r>
                      <m:r>
                        <m:rPr>
                          <m:nor/>
                        </m:rPr>
                        <a:rPr lang="en-US"/>
                        <m:t>i</m:t>
                      </m:r>
                      <m:r>
                        <m:rPr>
                          <m:nor/>
                        </m:rPr>
                        <a:rPr lang="en-US"/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&lt;0</m:t>
                      </m:r>
                      <m:r>
                        <m:rPr>
                          <m:nor/>
                        </m:rPr>
                        <a:rPr lang="en-US"/>
                        <m:t> </m:t>
                      </m:r>
                      <m:r>
                        <m:rPr>
                          <m:nor/>
                        </m:rPr>
                        <a:rPr lang="en-US"/>
                        <m:t>c</m:t>
                      </m:r>
                      <m:r>
                        <m:rPr>
                          <m:nor/>
                        </m:rPr>
                        <a:rPr lang="en-US"/>
                        <m:t>ó </m:t>
                      </m:r>
                      <m:r>
                        <m:rPr>
                          <m:nor/>
                        </m:rPr>
                        <a:rPr lang="en-US"/>
                        <m:t>hai</m:t>
                      </m:r>
                      <m:r>
                        <m:rPr>
                          <m:nor/>
                        </m:rPr>
                        <a:rPr lang="en-US"/>
                        <m:t> </m:t>
                      </m:r>
                      <m:r>
                        <m:rPr>
                          <m:nor/>
                        </m:rPr>
                        <a:rPr lang="en-US"/>
                        <m:t>ti</m:t>
                      </m:r>
                      <m:r>
                        <m:rPr>
                          <m:nor/>
                        </m:rPr>
                        <a:rPr lang="en-US"/>
                        <m:t>ệ</m:t>
                      </m:r>
                      <m:r>
                        <m:rPr>
                          <m:nor/>
                        </m:rPr>
                        <a:rPr lang="en-US"/>
                        <m:t>m</m:t>
                      </m:r>
                      <m:r>
                        <m:rPr>
                          <m:nor/>
                        </m:rPr>
                        <a:rPr lang="en-US"/>
                        <m:t> </m:t>
                      </m:r>
                      <m:r>
                        <m:rPr>
                          <m:nor/>
                        </m:rPr>
                        <a:rPr lang="en-US"/>
                        <m:t>c</m:t>
                      </m:r>
                      <m:r>
                        <m:rPr>
                          <m:nor/>
                        </m:rPr>
                        <a:rPr lang="en-US"/>
                        <m:t>ậ</m:t>
                      </m:r>
                      <m:r>
                        <m:rPr>
                          <m:nor/>
                        </m:rPr>
                        <a:rPr lang="en-US"/>
                        <m:t>n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vi-VN" sz="4800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48096" y="9026966"/>
                <a:ext cx="16011896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49" name="Oval 48"/>
          <p:cNvSpPr/>
          <p:nvPr/>
        </p:nvSpPr>
        <p:spPr>
          <a:xfrm>
            <a:off x="1047445" y="6188415"/>
            <a:ext cx="1072553" cy="107255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1DA0294-8FFB-437B-BF45-1F478B330211}"/>
                  </a:ext>
                </a:extLst>
              </p:cNvPr>
              <p:cNvSpPr txBox="1"/>
              <p:nvPr/>
            </p:nvSpPr>
            <p:spPr>
              <a:xfrm>
                <a:off x="1257239" y="11504972"/>
                <a:ext cx="12224084" cy="14311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 err="1"/>
                  <a:t>Hàm</a:t>
                </a:r>
                <a:r>
                  <a:rPr lang="en-US" dirty="0"/>
                  <a:t> </a:t>
                </a:r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𝛼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có</a:t>
                </a:r>
                <a:r>
                  <a:rPr lang="en-US" dirty="0"/>
                  <a:t> </a:t>
                </a:r>
                <a:r>
                  <a:rPr lang="en-US" dirty="0" err="1"/>
                  <a:t>tập</a:t>
                </a:r>
                <a:r>
                  <a:rPr lang="en-US" dirty="0"/>
                  <a:t> </a:t>
                </a:r>
                <a:r>
                  <a:rPr lang="en-US" dirty="0" err="1"/>
                  <a:t>xác</a:t>
                </a:r>
                <a:r>
                  <a:rPr lang="en-US" dirty="0"/>
                  <a:t> </a:t>
                </a:r>
                <a:r>
                  <a:rPr lang="en-US" dirty="0" err="1"/>
                  <a:t>định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đổi</a:t>
                </a:r>
                <a:r>
                  <a:rPr lang="en-US" dirty="0"/>
                  <a:t> </a:t>
                </a:r>
                <a:r>
                  <a:rPr lang="en-US" dirty="0" err="1"/>
                  <a:t>tùy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.</a:t>
                </a:r>
              </a:p>
              <a:p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1DA0294-8FFB-437B-BF45-1F478B3302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239" y="11504972"/>
                <a:ext cx="12224084" cy="1431161"/>
              </a:xfrm>
              <a:prstGeom prst="rect">
                <a:avLst/>
              </a:prstGeom>
              <a:blipFill>
                <a:blip r:embed="rId8"/>
                <a:stretch>
                  <a:fillRect l="-1944" t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007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119" grpId="0"/>
      <p:bldP spid="2" grpId="0"/>
      <p:bldP spid="53" grpId="0"/>
      <p:bldP spid="53" grpId="1"/>
      <p:bldP spid="54" grpId="0"/>
      <p:bldP spid="55" grpId="0"/>
      <p:bldP spid="49" grpId="0" animBg="1"/>
      <p:bldP spid="5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408440" y="2402234"/>
            <a:ext cx="23567119" cy="4558096"/>
            <a:chOff x="-557575" y="2370448"/>
            <a:chExt cx="22200057" cy="3985631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-557575" y="2370448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r>
                <a:rPr lang="en-US" sz="6600" dirty="0" err="1">
                  <a:solidFill>
                    <a:srgbClr val="FF0000"/>
                  </a:solidFill>
                </a:rPr>
                <a:t>TIẾT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HỌC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KẾT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THÚC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</a:p>
            <a:p>
              <a:pPr algn="ctr" defTabSz="2177060">
                <a:defRPr/>
              </a:pPr>
              <a:r>
                <a:rPr lang="en-US" sz="6600" dirty="0" err="1">
                  <a:solidFill>
                    <a:srgbClr val="FF0000"/>
                  </a:solidFill>
                </a:rPr>
                <a:t>TRÂN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TRỌNG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CÁM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ƠN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CÁC</a:t>
              </a:r>
              <a:r>
                <a:rPr lang="en-US" sz="6600" dirty="0">
                  <a:solidFill>
                    <a:srgbClr val="FF0000"/>
                  </a:solidFill>
                </a:rPr>
                <a:t> EM </a:t>
              </a:r>
              <a:r>
                <a:rPr lang="en-US" sz="6600" dirty="0" err="1">
                  <a:solidFill>
                    <a:srgbClr val="FF0000"/>
                  </a:solidFill>
                </a:rPr>
                <a:t>HỌC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SINH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ĐÃ</a:t>
              </a:r>
              <a:r>
                <a:rPr lang="en-US" sz="6600" dirty="0">
                  <a:solidFill>
                    <a:srgbClr val="FF0000"/>
                  </a:solidFill>
                </a:rPr>
                <a:t> THEO </a:t>
              </a:r>
              <a:r>
                <a:rPr lang="en-US" sz="6600" dirty="0" err="1">
                  <a:solidFill>
                    <a:srgbClr val="FF0000"/>
                  </a:solidFill>
                </a:rPr>
                <a:t>DÕI</a:t>
              </a:r>
              <a:endParaRPr lang="en-US" sz="6600" dirty="0">
                <a:solidFill>
                  <a:srgbClr val="FF0000"/>
                </a:solidFill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5733" y="2729017"/>
              <a:ext cx="540571" cy="858986"/>
              <a:chOff x="539751" y="1836907"/>
              <a:chExt cx="726223" cy="987296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</p:grpSp>
      </p:grpSp>
      <p:sp>
        <p:nvSpPr>
          <p:cNvPr id="3" name="Rectangle 2"/>
          <p:cNvSpPr/>
          <p:nvPr/>
        </p:nvSpPr>
        <p:spPr>
          <a:xfrm>
            <a:off x="9265173" y="4681282"/>
            <a:ext cx="184731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3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3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47" y="1407042"/>
            <a:ext cx="3154623" cy="3197789"/>
          </a:xfrm>
          <a:prstGeom prst="rect">
            <a:avLst/>
          </a:prstGeom>
          <a:noFill/>
        </p:spPr>
      </p:pic>
      <p:pic>
        <p:nvPicPr>
          <p:cNvPr id="53" name="Picture 27">
            <a:extLst>
              <a:ext uri="{FF2B5EF4-FFF2-40B4-BE49-F238E27FC236}">
                <a16:creationId xmlns:a16="http://schemas.microsoft.com/office/drawing/2014/main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9858" y="1432441"/>
            <a:ext cx="3384142" cy="338458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37BEFFE-30C5-411F-9121-3E68F7DCAD05}"/>
              </a:ext>
            </a:extLst>
          </p:cNvPr>
          <p:cNvSpPr txBox="1"/>
          <p:nvPr/>
        </p:nvSpPr>
        <p:spPr>
          <a:xfrm>
            <a:off x="5257800" y="2286000"/>
            <a:ext cx="1371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KIỂM TRA BÀI CŨ</a:t>
            </a:r>
          </a:p>
        </p:txBody>
      </p:sp>
      <p:sp>
        <p:nvSpPr>
          <p:cNvPr id="45" name="Text Box 15">
            <a:extLst>
              <a:ext uri="{FF2B5EF4-FFF2-40B4-BE49-F238E27FC236}">
                <a16:creationId xmlns:a16="http://schemas.microsoft.com/office/drawing/2014/main" id="{C62E2E40-D3E9-4BFE-B94C-AFC5E6BAC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604831"/>
            <a:ext cx="174498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5600" b="1" i="1" dirty="0" err="1">
                <a:solidFill>
                  <a:srgbClr val="FFFF00"/>
                </a:solidFill>
                <a:highlight>
                  <a:srgbClr val="0000FF"/>
                </a:highlight>
              </a:rPr>
              <a:t>Tìm</a:t>
            </a:r>
            <a:r>
              <a:rPr lang="en-US" altLang="en-US" sz="5600" b="1" i="1" dirty="0">
                <a:solidFill>
                  <a:srgbClr val="FFFF00"/>
                </a:solidFill>
                <a:highlight>
                  <a:srgbClr val="0000FF"/>
                </a:highlight>
              </a:rPr>
              <a:t> </a:t>
            </a:r>
            <a:r>
              <a:rPr lang="en-US" altLang="en-US" sz="5600" b="1" i="1" dirty="0" err="1">
                <a:solidFill>
                  <a:srgbClr val="FFFF00"/>
                </a:solidFill>
                <a:highlight>
                  <a:srgbClr val="0000FF"/>
                </a:highlight>
              </a:rPr>
              <a:t>tập</a:t>
            </a:r>
            <a:r>
              <a:rPr lang="en-US" altLang="en-US" sz="5600" b="1" i="1" dirty="0">
                <a:solidFill>
                  <a:srgbClr val="FFFF00"/>
                </a:solidFill>
                <a:highlight>
                  <a:srgbClr val="0000FF"/>
                </a:highlight>
              </a:rPr>
              <a:t> </a:t>
            </a:r>
            <a:r>
              <a:rPr lang="en-US" altLang="en-US" sz="5600" b="1" i="1" dirty="0" err="1">
                <a:solidFill>
                  <a:srgbClr val="FFFF00"/>
                </a:solidFill>
                <a:highlight>
                  <a:srgbClr val="0000FF"/>
                </a:highlight>
              </a:rPr>
              <a:t>xác</a:t>
            </a:r>
            <a:r>
              <a:rPr lang="en-US" altLang="en-US" sz="5600" b="1" i="1" dirty="0">
                <a:solidFill>
                  <a:srgbClr val="FFFF00"/>
                </a:solidFill>
                <a:highlight>
                  <a:srgbClr val="0000FF"/>
                </a:highlight>
              </a:rPr>
              <a:t> </a:t>
            </a:r>
            <a:r>
              <a:rPr lang="en-US" altLang="en-US" sz="5600" b="1" i="1" dirty="0" err="1">
                <a:solidFill>
                  <a:srgbClr val="FFFF00"/>
                </a:solidFill>
                <a:highlight>
                  <a:srgbClr val="0000FF"/>
                </a:highlight>
              </a:rPr>
              <a:t>định</a:t>
            </a:r>
            <a:r>
              <a:rPr lang="en-US" altLang="en-US" sz="5600" b="1" i="1" dirty="0">
                <a:solidFill>
                  <a:srgbClr val="FFFF00"/>
                </a:solidFill>
                <a:highlight>
                  <a:srgbClr val="0000FF"/>
                </a:highlight>
              </a:rPr>
              <a:t> </a:t>
            </a:r>
            <a:r>
              <a:rPr lang="en-US" altLang="en-US" sz="5600" b="1" i="1" dirty="0" err="1">
                <a:solidFill>
                  <a:srgbClr val="FFFF00"/>
                </a:solidFill>
                <a:highlight>
                  <a:srgbClr val="0000FF"/>
                </a:highlight>
              </a:rPr>
              <a:t>và</a:t>
            </a:r>
            <a:r>
              <a:rPr lang="en-US" altLang="en-US" sz="5600" b="1" i="1" dirty="0">
                <a:solidFill>
                  <a:srgbClr val="FFFF00"/>
                </a:solidFill>
                <a:highlight>
                  <a:srgbClr val="0000FF"/>
                </a:highlight>
              </a:rPr>
              <a:t> </a:t>
            </a:r>
            <a:r>
              <a:rPr lang="en-US" altLang="en-US" sz="5600" b="1" i="1" dirty="0" err="1">
                <a:solidFill>
                  <a:srgbClr val="FFFF00"/>
                </a:solidFill>
                <a:highlight>
                  <a:srgbClr val="0000FF"/>
                </a:highlight>
              </a:rPr>
              <a:t>đạo</a:t>
            </a:r>
            <a:r>
              <a:rPr lang="en-US" altLang="en-US" sz="5600" b="1" i="1" dirty="0">
                <a:solidFill>
                  <a:srgbClr val="FFFF00"/>
                </a:solidFill>
                <a:highlight>
                  <a:srgbClr val="0000FF"/>
                </a:highlight>
              </a:rPr>
              <a:t> </a:t>
            </a:r>
            <a:r>
              <a:rPr lang="en-US" altLang="en-US" sz="5600" b="1" i="1" dirty="0" err="1">
                <a:solidFill>
                  <a:srgbClr val="FFFF00"/>
                </a:solidFill>
                <a:highlight>
                  <a:srgbClr val="0000FF"/>
                </a:highlight>
              </a:rPr>
              <a:t>hàm</a:t>
            </a:r>
            <a:r>
              <a:rPr lang="en-US" altLang="en-US" sz="5600" b="1" i="1" dirty="0">
                <a:solidFill>
                  <a:srgbClr val="FFFF00"/>
                </a:solidFill>
                <a:highlight>
                  <a:srgbClr val="0000FF"/>
                </a:highlight>
              </a:rPr>
              <a:t> </a:t>
            </a:r>
            <a:r>
              <a:rPr lang="en-US" altLang="en-US" sz="5600" b="1" i="1" dirty="0" err="1">
                <a:solidFill>
                  <a:srgbClr val="FFFF00"/>
                </a:solidFill>
                <a:highlight>
                  <a:srgbClr val="0000FF"/>
                </a:highlight>
              </a:rPr>
              <a:t>của</a:t>
            </a:r>
            <a:r>
              <a:rPr lang="en-US" altLang="en-US" sz="5600" b="1" i="1" dirty="0">
                <a:solidFill>
                  <a:srgbClr val="FFFF00"/>
                </a:solidFill>
                <a:highlight>
                  <a:srgbClr val="0000FF"/>
                </a:highlight>
              </a:rPr>
              <a:t> </a:t>
            </a:r>
            <a:r>
              <a:rPr lang="en-US" altLang="en-US" sz="5600" b="1" i="1" dirty="0" err="1">
                <a:solidFill>
                  <a:srgbClr val="FFFF00"/>
                </a:solidFill>
                <a:highlight>
                  <a:srgbClr val="0000FF"/>
                </a:highlight>
              </a:rPr>
              <a:t>các</a:t>
            </a:r>
            <a:r>
              <a:rPr lang="en-US" altLang="en-US" sz="5600" b="1" i="1" dirty="0">
                <a:solidFill>
                  <a:srgbClr val="FFFF00"/>
                </a:solidFill>
                <a:highlight>
                  <a:srgbClr val="0000FF"/>
                </a:highlight>
              </a:rPr>
              <a:t> </a:t>
            </a:r>
            <a:r>
              <a:rPr lang="en-US" altLang="en-US" sz="5600" b="1" i="1" dirty="0" err="1">
                <a:solidFill>
                  <a:srgbClr val="FFFF00"/>
                </a:solidFill>
                <a:highlight>
                  <a:srgbClr val="0000FF"/>
                </a:highlight>
              </a:rPr>
              <a:t>hàm</a:t>
            </a:r>
            <a:r>
              <a:rPr lang="en-US" altLang="en-US" sz="5600" b="1" i="1" dirty="0">
                <a:solidFill>
                  <a:srgbClr val="FFFF00"/>
                </a:solidFill>
                <a:highlight>
                  <a:srgbClr val="0000FF"/>
                </a:highlight>
              </a:rPr>
              <a:t> </a:t>
            </a:r>
            <a:r>
              <a:rPr lang="en-US" altLang="en-US" sz="5600" b="1" i="1" dirty="0" err="1">
                <a:solidFill>
                  <a:srgbClr val="FFFF00"/>
                </a:solidFill>
                <a:highlight>
                  <a:srgbClr val="0000FF"/>
                </a:highlight>
              </a:rPr>
              <a:t>số</a:t>
            </a:r>
            <a:r>
              <a:rPr lang="en-US" altLang="en-US" sz="5600" b="1" i="1" dirty="0">
                <a:solidFill>
                  <a:srgbClr val="FFFF00"/>
                </a:solidFill>
                <a:highlight>
                  <a:srgbClr val="0000FF"/>
                </a:highlight>
              </a:rPr>
              <a:t> </a:t>
            </a:r>
            <a:r>
              <a:rPr lang="en-US" altLang="en-US" sz="5600" b="1" i="1" dirty="0" err="1">
                <a:solidFill>
                  <a:srgbClr val="FFFF00"/>
                </a:solidFill>
                <a:highlight>
                  <a:srgbClr val="0000FF"/>
                </a:highlight>
              </a:rPr>
              <a:t>sau</a:t>
            </a:r>
            <a:r>
              <a:rPr lang="en-US" altLang="en-US" sz="5600" b="1" i="1" dirty="0">
                <a:solidFill>
                  <a:srgbClr val="FFFF00"/>
                </a:solidFill>
                <a:highlight>
                  <a:srgbClr val="0000FF"/>
                </a:highlight>
              </a:rPr>
              <a:t>:</a:t>
            </a:r>
          </a:p>
          <a:p>
            <a:endParaRPr lang="en-US" altLang="en-US" sz="5600" b="1" u="sng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8" name="Table 2">
                <a:extLst>
                  <a:ext uri="{FF2B5EF4-FFF2-40B4-BE49-F238E27FC236}">
                    <a16:creationId xmlns:a16="http://schemas.microsoft.com/office/drawing/2014/main" id="{01750019-D963-41E8-85FE-62CAF33471B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14694237"/>
                  </p:ext>
                </p:extLst>
              </p:nvPr>
            </p:nvGraphicFramePr>
            <p:xfrm>
              <a:off x="1981200" y="6858000"/>
              <a:ext cx="17983200" cy="59738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994400">
                      <a:extLst>
                        <a:ext uri="{9D8B030D-6E8A-4147-A177-3AD203B41FA5}">
                          <a16:colId xmlns:a16="http://schemas.microsoft.com/office/drawing/2014/main" val="425487104"/>
                        </a:ext>
                      </a:extLst>
                    </a:gridCol>
                    <a:gridCol w="5994400">
                      <a:extLst>
                        <a:ext uri="{9D8B030D-6E8A-4147-A177-3AD203B41FA5}">
                          <a16:colId xmlns:a16="http://schemas.microsoft.com/office/drawing/2014/main" val="1959085072"/>
                        </a:ext>
                      </a:extLst>
                    </a:gridCol>
                    <a:gridCol w="5994400">
                      <a:extLst>
                        <a:ext uri="{9D8B030D-6E8A-4147-A177-3AD203B41FA5}">
                          <a16:colId xmlns:a16="http://schemas.microsoft.com/office/drawing/2014/main" val="3540592143"/>
                        </a:ext>
                      </a:extLst>
                    </a:gridCol>
                  </a:tblGrid>
                  <a:tr h="118872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HÀM SỐ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TẬP XÁC ĐỊNH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ĐẠO HÀM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30594345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r>
                            <a:rPr lang="en-US" sz="5400" dirty="0"/>
                            <a:t>       y</a:t>
                          </a:r>
                          <a:r>
                            <a:rPr lang="en-US" sz="5400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z="5400" dirty="0"/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5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54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54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endParaRPr lang="en-US" sz="5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8514333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r>
                            <a:rPr lang="en-US" sz="5400" dirty="0"/>
                            <a:t>       y =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5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5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5400" b="0" i="1" smtClean="0">
                                      <a:latin typeface="Cambria Math" panose="02040503050406030204" pitchFamily="18" charset="0"/>
                                    </a:rPr>
                                    <m:t>−6</m:t>
                                  </m:r>
                                </m:sup>
                              </m:sSup>
                            </m:oMath>
                          </a14:m>
                          <a:endParaRPr lang="en-US" sz="5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6296244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r>
                            <a:rPr lang="en-US" sz="5400" dirty="0"/>
                            <a:t>       y =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5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5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5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5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US" sz="5400" b="0" i="1" smtClean="0">
                                          <a:latin typeface="Cambria Math" panose="02040503050406030204" pitchFamily="18" charset="0"/>
                                        </a:rPr>
                                        <m:t>7</m:t>
                                      </m:r>
                                    </m:den>
                                  </m:f>
                                </m:sup>
                              </m:sSup>
                            </m:oMath>
                          </a14:m>
                          <a:endParaRPr lang="en-US" sz="5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58079226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r>
                            <a:rPr lang="en-US" sz="5400" dirty="0"/>
                            <a:t>       y =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5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5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ad>
                                    <m:radPr>
                                      <m:degHide m:val="on"/>
                                      <m:ctrlPr>
                                        <a:rPr lang="en-US" sz="5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5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sup>
                              </m:sSup>
                            </m:oMath>
                          </a14:m>
                          <a:endParaRPr lang="en-US" sz="5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9831300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8" name="Table 2">
                <a:extLst>
                  <a:ext uri="{FF2B5EF4-FFF2-40B4-BE49-F238E27FC236}">
                    <a16:creationId xmlns:a16="http://schemas.microsoft.com/office/drawing/2014/main" id="{01750019-D963-41E8-85FE-62CAF33471B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14694237"/>
                  </p:ext>
                </p:extLst>
              </p:nvPr>
            </p:nvGraphicFramePr>
            <p:xfrm>
              <a:off x="1981200" y="6858000"/>
              <a:ext cx="17983200" cy="59738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994400">
                      <a:extLst>
                        <a:ext uri="{9D8B030D-6E8A-4147-A177-3AD203B41FA5}">
                          <a16:colId xmlns:a16="http://schemas.microsoft.com/office/drawing/2014/main" val="425487104"/>
                        </a:ext>
                      </a:extLst>
                    </a:gridCol>
                    <a:gridCol w="5994400">
                      <a:extLst>
                        <a:ext uri="{9D8B030D-6E8A-4147-A177-3AD203B41FA5}">
                          <a16:colId xmlns:a16="http://schemas.microsoft.com/office/drawing/2014/main" val="1959085072"/>
                        </a:ext>
                      </a:extLst>
                    </a:gridCol>
                    <a:gridCol w="5994400">
                      <a:extLst>
                        <a:ext uri="{9D8B030D-6E8A-4147-A177-3AD203B41FA5}">
                          <a16:colId xmlns:a16="http://schemas.microsoft.com/office/drawing/2014/main" val="3540592143"/>
                        </a:ext>
                      </a:extLst>
                    </a:gridCol>
                  </a:tblGrid>
                  <a:tr h="118872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HÀM SỐ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TẬP XÁC ĐỊNH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ĐẠO HÀM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30594345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03" t="-110256" r="-200610" b="-323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8514333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03" t="-210256" r="-200610" b="-223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6296244"/>
                      </a:ext>
                    </a:extLst>
                  </a:tr>
                  <a:tr h="121901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03" t="-302500" r="-200610" b="-11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58079226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03" t="-412821" r="-200610" b="-210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9831300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4953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6"/>
          <p:cNvGrpSpPr/>
          <p:nvPr/>
        </p:nvGrpSpPr>
        <p:grpSpPr>
          <a:xfrm>
            <a:off x="773379" y="1739367"/>
            <a:ext cx="18962421" cy="907192"/>
            <a:chOff x="7351348" y="7543799"/>
            <a:chExt cx="20119627" cy="9073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8993185" y="7620004"/>
                  <a:ext cx="18477790" cy="8311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800" b="1" dirty="0">
                      <a:solidFill>
                        <a:srgbClr val="135F82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KHẢO SÁT HÀM SỐ LŨY THỪA y=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4800" b="1" i="1" smtClean="0">
                              <a:solidFill>
                                <a:srgbClr val="135F82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rgbClr val="135F82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𝒙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l-GR" sz="4800" b="1" i="1" smtClean="0">
                              <a:solidFill>
                                <a:srgbClr val="135F82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α</m:t>
                          </m:r>
                        </m:sup>
                      </m:sSup>
                    </m:oMath>
                  </a14:m>
                  <a:endParaRPr lang="en-US" sz="4800" b="1" dirty="0">
                    <a:solidFill>
                      <a:srgbClr val="135F82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93185" y="7620004"/>
                  <a:ext cx="18477790" cy="831106"/>
                </a:xfrm>
                <a:prstGeom prst="rect">
                  <a:avLst/>
                </a:prstGeom>
                <a:blipFill>
                  <a:blip r:embed="rId3"/>
                  <a:stretch>
                    <a:fillRect l="-1610" t="-17647" b="-3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7" name="Group 27"/>
            <p:cNvGrpSpPr/>
            <p:nvPr/>
          </p:nvGrpSpPr>
          <p:grpSpPr>
            <a:xfrm>
              <a:off x="7351348" y="7543799"/>
              <a:ext cx="1623731" cy="872846"/>
              <a:chOff x="7351347" y="7543800"/>
              <a:chExt cx="1623731" cy="872846"/>
            </a:xfrm>
          </p:grpSpPr>
          <p:sp>
            <p:nvSpPr>
              <p:cNvPr id="2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" name="Group 29"/>
              <p:cNvGrpSpPr/>
              <p:nvPr/>
            </p:nvGrpSpPr>
            <p:grpSpPr>
              <a:xfrm>
                <a:off x="7351347" y="7640053"/>
                <a:ext cx="1623731" cy="776593"/>
                <a:chOff x="7351347" y="7640053"/>
                <a:chExt cx="1623731" cy="776593"/>
              </a:xfrm>
            </p:grpSpPr>
            <p:sp>
              <p:nvSpPr>
                <p:cNvPr id="23" name="Round Same Side Corner Rectangle 22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7351347" y="7640053"/>
                  <a:ext cx="1623731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1033930" y="2855717"/>
            <a:ext cx="13901433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 err="1">
                <a:solidFill>
                  <a:srgbClr val="0000FF"/>
                </a:solidFill>
              </a:rPr>
              <a:t>Nội</a:t>
            </a:r>
            <a:r>
              <a:rPr lang="fr-FR" sz="4400" b="1" dirty="0">
                <a:solidFill>
                  <a:srgbClr val="0000FF"/>
                </a:solidFill>
              </a:rPr>
              <a:t> </a:t>
            </a:r>
            <a:r>
              <a:rPr lang="fr-FR" sz="4400" b="1" dirty="0" err="1">
                <a:solidFill>
                  <a:srgbClr val="0000FF"/>
                </a:solidFill>
              </a:rPr>
              <a:t>dung</a:t>
            </a:r>
            <a:r>
              <a:rPr lang="fr-FR" sz="4400" b="1" dirty="0">
                <a:solidFill>
                  <a:srgbClr val="0000FF"/>
                </a:solidFill>
              </a:rPr>
              <a:t> </a:t>
            </a:r>
            <a:r>
              <a:rPr lang="fr-FR" sz="4400" b="1" dirty="0" err="1">
                <a:solidFill>
                  <a:srgbClr val="0000FF"/>
                </a:solidFill>
              </a:rPr>
              <a:t>cần</a:t>
            </a:r>
            <a:r>
              <a:rPr lang="fr-FR" sz="4400" b="1" dirty="0">
                <a:solidFill>
                  <a:srgbClr val="0000FF"/>
                </a:solidFill>
              </a:rPr>
              <a:t> </a:t>
            </a:r>
            <a:r>
              <a:rPr lang="fr-FR" sz="4400" b="1" dirty="0" err="1">
                <a:solidFill>
                  <a:srgbClr val="0000FF"/>
                </a:solidFill>
              </a:rPr>
              <a:t>nhớ</a:t>
            </a:r>
            <a:r>
              <a:rPr lang="fr-FR" sz="4400" b="1" dirty="0">
                <a:solidFill>
                  <a:srgbClr val="0000FF"/>
                </a:solidFill>
              </a:rPr>
              <a:t>: </a:t>
            </a:r>
            <a:endParaRPr lang="vi-VN" sz="4400" b="1" dirty="0">
              <a:solidFill>
                <a:srgbClr val="0000FF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FEBBDB4-FC97-40E6-9931-0E9E95FEE85D}"/>
              </a:ext>
            </a:extLst>
          </p:cNvPr>
          <p:cNvSpPr/>
          <p:nvPr/>
        </p:nvSpPr>
        <p:spPr>
          <a:xfrm>
            <a:off x="888661" y="4190436"/>
            <a:ext cx="23088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4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luỹ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9EF78D3-CD73-47CB-A568-896ABD158632}"/>
              </a:ext>
            </a:extLst>
          </p:cNvPr>
          <p:cNvSpPr/>
          <p:nvPr/>
        </p:nvSpPr>
        <p:spPr>
          <a:xfrm>
            <a:off x="1033930" y="6803833"/>
            <a:ext cx="23088600" cy="986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7145" algn="just">
              <a:lnSpc>
                <a:spcPct val="150000"/>
              </a:lnSpc>
            </a:pP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3AF2D730-AADA-480E-8B57-F4E5850E461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6490049"/>
                  </p:ext>
                </p:extLst>
              </p:nvPr>
            </p:nvGraphicFramePr>
            <p:xfrm>
              <a:off x="1981200" y="5164138"/>
              <a:ext cx="20421600" cy="78417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210800">
                      <a:extLst>
                        <a:ext uri="{9D8B030D-6E8A-4147-A177-3AD203B41FA5}">
                          <a16:colId xmlns:a16="http://schemas.microsoft.com/office/drawing/2014/main" val="2703719453"/>
                        </a:ext>
                      </a:extLst>
                    </a:gridCol>
                    <a:gridCol w="10210800">
                      <a:extLst>
                        <a:ext uri="{9D8B030D-6E8A-4147-A177-3AD203B41FA5}">
                          <a16:colId xmlns:a16="http://schemas.microsoft.com/office/drawing/2014/main" val="928434574"/>
                        </a:ext>
                      </a:extLst>
                    </a:gridCol>
                  </a:tblGrid>
                  <a:tr h="1583926">
                    <a:tc>
                      <a:txBody>
                        <a:bodyPr/>
                        <a:lstStyle/>
                        <a:p>
                          <a:r>
                            <a:rPr lang="en-US" sz="6600" dirty="0"/>
                            <a:t>               </a:t>
                          </a:r>
                          <a:r>
                            <a:rPr lang="el-GR" sz="6600" dirty="0"/>
                            <a:t>α</a:t>
                          </a:r>
                          <a:r>
                            <a:rPr lang="en-US" sz="6600" dirty="0"/>
                            <a:t> &gt;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       </a:t>
                          </a:r>
                          <a:r>
                            <a:rPr lang="el-GR" sz="6600" dirty="0"/>
                            <a:t>α</a:t>
                          </a:r>
                          <a:r>
                            <a:rPr lang="en-US" sz="6600" dirty="0"/>
                            <a:t>&lt; 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60891157"/>
                      </a:ext>
                    </a:extLst>
                  </a:tr>
                  <a:tr h="6257797">
                    <a:tc>
                      <a:txBody>
                        <a:bodyPr/>
                        <a:lstStyle/>
                        <a:p>
                          <a:pPr marL="0" marR="0" lvl="0" indent="0" algn="l" defTabSz="217706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  </a:t>
                          </a:r>
                          <a:r>
                            <a:rPr lang="en-US" dirty="0" err="1"/>
                            <a:t>Tập</a:t>
                          </a:r>
                          <a:r>
                            <a:rPr lang="en-US" dirty="0"/>
                            <a:t> </a:t>
                          </a:r>
                          <a:r>
                            <a:rPr lang="en-US" dirty="0" err="1"/>
                            <a:t>khảo</a:t>
                          </a:r>
                          <a:r>
                            <a:rPr lang="en-US" dirty="0"/>
                            <a:t> </a:t>
                          </a:r>
                          <a:r>
                            <a:rPr lang="en-US" dirty="0" err="1"/>
                            <a:t>sát</a:t>
                          </a:r>
                          <a:r>
                            <a:rPr lang="en-US" dirty="0"/>
                            <a:t> : D = </a:t>
                          </a:r>
                          <a:r>
                            <a:rPr lang="en-US" sz="43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(0; +∞)</a:t>
                          </a:r>
                        </a:p>
                        <a:p>
                          <a:pPr marL="0" marR="0" lvl="0" indent="0" algn="l" defTabSz="217706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43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  <a:sym typeface="Symbol" panose="05050102010706020507" pitchFamily="18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43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  <a:sym typeface="Symbol" panose="05050102010706020507" pitchFamily="18" charset="2"/>
                                    </a:rPr>
                                    <m:t>   </m:t>
                                  </m:r>
                                  <m:r>
                                    <a:rPr lang="en-US" sz="43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  <a:sym typeface="Symbol" panose="05050102010706020507" pitchFamily="18" charset="2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43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  <a:sym typeface="Symbol" panose="05050102010706020507" pitchFamily="18" charset="2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4300" b="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  <a:sym typeface="Symbol" panose="05050102010706020507" pitchFamily="18" charset="2"/>
                                </a:rPr>
                                <m:t>=</m:t>
                              </m:r>
                              <m:r>
                                <a:rPr lang="en-US" sz="4300" b="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  <a:sym typeface="Symbol" panose="05050102010706020507" pitchFamily="18" charset="2"/>
                                </a:rPr>
                                <m:t>𝛼</m:t>
                              </m:r>
                              <m:sSup>
                                <m:sSupPr>
                                  <m:ctrlPr>
                                    <a:rPr lang="en-US" sz="43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  <a:sym typeface="Symbol" panose="05050102010706020507" pitchFamily="18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43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  <a:sym typeface="Symbol" panose="05050102010706020507" pitchFamily="18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43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  <a:sym typeface="Symbol" panose="05050102010706020507" pitchFamily="18" charset="2"/>
                                    </a:rPr>
                                    <m:t>𝛼</m:t>
                                  </m:r>
                                  <m:r>
                                    <a:rPr lang="en-US" sz="43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  <a:sym typeface="Symbol" panose="05050102010706020507" pitchFamily="18" charset="2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43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&gt; 0, </a:t>
                          </a:r>
                          <a:r>
                            <a:rPr lang="en-US" sz="43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  <a:sym typeface="Symbol" panose="05050102010706020507" pitchFamily="18" charset="2"/>
                            </a:rPr>
                            <a:t></a:t>
                          </a:r>
                          <a:r>
                            <a:rPr lang="en-US" sz="43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x &gt; 0</a:t>
                          </a:r>
                        </a:p>
                        <a:p>
                          <a:pPr marL="0" marR="0" lvl="0" indent="0" algn="l" defTabSz="217706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43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217706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43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r>
                            <a:rPr lang="en-US" dirty="0"/>
                            <a:t> </a:t>
                          </a:r>
                          <a:r>
                            <a:rPr lang="en-US" dirty="0" err="1"/>
                            <a:t>Tiệm</a:t>
                          </a:r>
                          <a:r>
                            <a:rPr lang="en-US" dirty="0"/>
                            <a:t> </a:t>
                          </a:r>
                          <a:r>
                            <a:rPr lang="en-US" dirty="0" err="1"/>
                            <a:t>cận</a:t>
                          </a:r>
                          <a:r>
                            <a:rPr lang="en-US" dirty="0"/>
                            <a:t>: </a:t>
                          </a:r>
                          <a:r>
                            <a:rPr lang="en-US" dirty="0" err="1"/>
                            <a:t>không</a:t>
                          </a:r>
                          <a:r>
                            <a:rPr lang="en-US" dirty="0"/>
                            <a:t> </a:t>
                          </a:r>
                          <a:r>
                            <a:rPr lang="en-US" dirty="0" err="1"/>
                            <a:t>có</a:t>
                          </a:r>
                          <a:r>
                            <a:rPr lang="en-US" dirty="0"/>
                            <a:t> </a:t>
                          </a:r>
                        </a:p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217706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Tập </a:t>
                          </a:r>
                          <a:r>
                            <a:rPr lang="en-US" dirty="0" err="1"/>
                            <a:t>khảo</a:t>
                          </a:r>
                          <a:r>
                            <a:rPr lang="en-US" dirty="0"/>
                            <a:t> </a:t>
                          </a:r>
                          <a:r>
                            <a:rPr lang="en-US" dirty="0" err="1"/>
                            <a:t>sát</a:t>
                          </a:r>
                          <a:r>
                            <a:rPr lang="en-US" dirty="0"/>
                            <a:t> : D = </a:t>
                          </a:r>
                          <a:r>
                            <a:rPr lang="en-US" sz="43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(0; +∞)</a:t>
                          </a:r>
                        </a:p>
                        <a:p>
                          <a:pPr marL="0" marR="0" lvl="0" indent="0" algn="l" defTabSz="217706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43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  <a:sym typeface="Symbol" panose="05050102010706020507" pitchFamily="18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43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  <a:sym typeface="Symbol" panose="05050102010706020507" pitchFamily="18" charset="2"/>
                                    </a:rPr>
                                    <m:t>   </m:t>
                                  </m:r>
                                  <m:r>
                                    <a:rPr lang="en-US" sz="43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  <a:sym typeface="Symbol" panose="05050102010706020507" pitchFamily="18" charset="2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43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  <a:sym typeface="Symbol" panose="05050102010706020507" pitchFamily="18" charset="2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4300" b="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  <a:sym typeface="Symbol" panose="05050102010706020507" pitchFamily="18" charset="2"/>
                                </a:rPr>
                                <m:t>=</m:t>
                              </m:r>
                              <m:r>
                                <a:rPr lang="en-US" sz="4300" b="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  <a:sym typeface="Symbol" panose="05050102010706020507" pitchFamily="18" charset="2"/>
                                </a:rPr>
                                <m:t>𝛼</m:t>
                              </m:r>
                              <m:sSup>
                                <m:sSupPr>
                                  <m:ctrlPr>
                                    <a:rPr lang="en-US" sz="43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  <a:sym typeface="Symbol" panose="05050102010706020507" pitchFamily="18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43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  <a:sym typeface="Symbol" panose="05050102010706020507" pitchFamily="18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43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  <a:sym typeface="Symbol" panose="05050102010706020507" pitchFamily="18" charset="2"/>
                                    </a:rPr>
                                    <m:t>𝛼</m:t>
                                  </m:r>
                                  <m:r>
                                    <a:rPr lang="en-US" sz="43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  <a:sym typeface="Symbol" panose="05050102010706020507" pitchFamily="18" charset="2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43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&lt; 0, </a:t>
                          </a:r>
                          <a:r>
                            <a:rPr lang="en-US" sz="43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  <a:sym typeface="Symbol" panose="05050102010706020507" pitchFamily="18" charset="2"/>
                            </a:rPr>
                            <a:t></a:t>
                          </a:r>
                          <a:r>
                            <a:rPr lang="en-US" sz="43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x &gt; 0</a:t>
                          </a:r>
                        </a:p>
                        <a:p>
                          <a:pPr marL="0" marR="0" lvl="0" indent="0" algn="l" defTabSz="217706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43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217706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43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r>
                            <a:rPr lang="en-US" dirty="0"/>
                            <a:t> </a:t>
                          </a:r>
                          <a:r>
                            <a:rPr lang="en-US" dirty="0" err="1"/>
                            <a:t>Tiệm</a:t>
                          </a:r>
                          <a:r>
                            <a:rPr lang="en-US" dirty="0"/>
                            <a:t> </a:t>
                          </a:r>
                          <a:r>
                            <a:rPr lang="en-US" dirty="0" err="1"/>
                            <a:t>cận</a:t>
                          </a:r>
                          <a:r>
                            <a:rPr lang="en-US" dirty="0"/>
                            <a:t>:   </a:t>
                          </a:r>
                          <a:r>
                            <a:rPr lang="en-US" sz="43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TCN: </a:t>
                          </a:r>
                          <a:r>
                            <a:rPr lang="en-US" sz="4300" kern="120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trục</a:t>
                          </a:r>
                          <a:r>
                            <a:rPr lang="en-US" sz="43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Ox; TCĐ: </a:t>
                          </a:r>
                          <a:r>
                            <a:rPr lang="en-US" sz="4300" kern="1200" dirty="0" err="1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trục</a:t>
                          </a:r>
                          <a:r>
                            <a:rPr lang="en-US" sz="43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Oy</a:t>
                          </a:r>
                        </a:p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683559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3AF2D730-AADA-480E-8B57-F4E5850E461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6490049"/>
                  </p:ext>
                </p:extLst>
              </p:nvPr>
            </p:nvGraphicFramePr>
            <p:xfrm>
              <a:off x="1981200" y="5164138"/>
              <a:ext cx="20421600" cy="78417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210800">
                      <a:extLst>
                        <a:ext uri="{9D8B030D-6E8A-4147-A177-3AD203B41FA5}">
                          <a16:colId xmlns:a16="http://schemas.microsoft.com/office/drawing/2014/main" val="2703719453"/>
                        </a:ext>
                      </a:extLst>
                    </a:gridCol>
                    <a:gridCol w="10210800">
                      <a:extLst>
                        <a:ext uri="{9D8B030D-6E8A-4147-A177-3AD203B41FA5}">
                          <a16:colId xmlns:a16="http://schemas.microsoft.com/office/drawing/2014/main" val="928434574"/>
                        </a:ext>
                      </a:extLst>
                    </a:gridCol>
                  </a:tblGrid>
                  <a:tr h="1583926">
                    <a:tc>
                      <a:txBody>
                        <a:bodyPr/>
                        <a:lstStyle/>
                        <a:p>
                          <a:r>
                            <a:rPr lang="en-US" sz="6600" dirty="0"/>
                            <a:t>               </a:t>
                          </a:r>
                          <a:r>
                            <a:rPr lang="el-GR" sz="6600" dirty="0"/>
                            <a:t>α</a:t>
                          </a:r>
                          <a:r>
                            <a:rPr lang="en-US" sz="6600" dirty="0"/>
                            <a:t> &gt;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       </a:t>
                          </a:r>
                          <a:r>
                            <a:rPr lang="el-GR" sz="6600" dirty="0"/>
                            <a:t>α</a:t>
                          </a:r>
                          <a:r>
                            <a:rPr lang="en-US" sz="6600" dirty="0"/>
                            <a:t>&lt; 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60891157"/>
                      </a:ext>
                    </a:extLst>
                  </a:tr>
                  <a:tr h="625779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19" t="-28627" r="-100299" b="-1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119" t="-28627" r="-299" b="-1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68355955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5EFB8158-26BD-43EC-B468-147CA3B2A7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77152" y="8007520"/>
            <a:ext cx="6542296" cy="138301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588490A-CDB9-44AB-8D63-236BAAC139C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0363200"/>
            <a:ext cx="7620000" cy="268201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D0557BD-B8CA-4A0B-B8D6-4206C823BE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368280" y="8079152"/>
            <a:ext cx="5202308" cy="135672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98E360D-4CE9-4D38-ACC2-4BB3F2493F9D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5400" y="10344150"/>
            <a:ext cx="8839200" cy="26820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793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1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6"/>
          <p:cNvGrpSpPr/>
          <p:nvPr/>
        </p:nvGrpSpPr>
        <p:grpSpPr>
          <a:xfrm>
            <a:off x="773379" y="1739367"/>
            <a:ext cx="18962421" cy="907192"/>
            <a:chOff x="7351348" y="7543799"/>
            <a:chExt cx="20119627" cy="9073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8993185" y="7620004"/>
                  <a:ext cx="18477790" cy="8311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800" b="1" dirty="0">
                      <a:solidFill>
                        <a:srgbClr val="135F82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KHẢO SÁT HÀM SỐ LŨY THỪA y=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4800" b="1" i="1" smtClean="0">
                              <a:solidFill>
                                <a:srgbClr val="135F82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rgbClr val="135F82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𝒙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l-GR" sz="4800" b="1" i="1" smtClean="0">
                              <a:solidFill>
                                <a:srgbClr val="135F82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α</m:t>
                          </m:r>
                        </m:sup>
                      </m:sSup>
                    </m:oMath>
                  </a14:m>
                  <a:endParaRPr lang="en-US" sz="4800" b="1" dirty="0">
                    <a:solidFill>
                      <a:srgbClr val="135F82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93185" y="7620004"/>
                  <a:ext cx="18477790" cy="831106"/>
                </a:xfrm>
                <a:prstGeom prst="rect">
                  <a:avLst/>
                </a:prstGeom>
                <a:blipFill>
                  <a:blip r:embed="rId3"/>
                  <a:stretch>
                    <a:fillRect l="-1610" t="-17647" b="-3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7" name="Group 27"/>
            <p:cNvGrpSpPr/>
            <p:nvPr/>
          </p:nvGrpSpPr>
          <p:grpSpPr>
            <a:xfrm>
              <a:off x="7351348" y="7543799"/>
              <a:ext cx="1623731" cy="872846"/>
              <a:chOff x="7351347" y="7543800"/>
              <a:chExt cx="1623731" cy="872846"/>
            </a:xfrm>
          </p:grpSpPr>
          <p:sp>
            <p:nvSpPr>
              <p:cNvPr id="2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" name="Group 29"/>
              <p:cNvGrpSpPr/>
              <p:nvPr/>
            </p:nvGrpSpPr>
            <p:grpSpPr>
              <a:xfrm>
                <a:off x="7351347" y="7640053"/>
                <a:ext cx="1623731" cy="776593"/>
                <a:chOff x="7351347" y="7640053"/>
                <a:chExt cx="1623731" cy="776593"/>
              </a:xfrm>
            </p:grpSpPr>
            <p:sp>
              <p:nvSpPr>
                <p:cNvPr id="23" name="Round Same Side Corner Rectangle 22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7351347" y="7640053"/>
                  <a:ext cx="1623731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1033930" y="2855717"/>
            <a:ext cx="13901433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 err="1">
                <a:solidFill>
                  <a:srgbClr val="0000FF"/>
                </a:solidFill>
              </a:rPr>
              <a:t>Nội</a:t>
            </a:r>
            <a:r>
              <a:rPr lang="fr-FR" sz="4400" b="1" dirty="0">
                <a:solidFill>
                  <a:srgbClr val="0000FF"/>
                </a:solidFill>
              </a:rPr>
              <a:t> </a:t>
            </a:r>
            <a:r>
              <a:rPr lang="fr-FR" sz="4400" b="1" dirty="0" err="1">
                <a:solidFill>
                  <a:srgbClr val="0000FF"/>
                </a:solidFill>
              </a:rPr>
              <a:t>dung</a:t>
            </a:r>
            <a:r>
              <a:rPr lang="fr-FR" sz="4400" b="1" dirty="0">
                <a:solidFill>
                  <a:srgbClr val="0000FF"/>
                </a:solidFill>
              </a:rPr>
              <a:t> </a:t>
            </a:r>
            <a:r>
              <a:rPr lang="fr-FR" sz="4400" b="1" dirty="0" err="1">
                <a:solidFill>
                  <a:srgbClr val="0000FF"/>
                </a:solidFill>
              </a:rPr>
              <a:t>cần</a:t>
            </a:r>
            <a:r>
              <a:rPr lang="fr-FR" sz="4400" b="1" dirty="0">
                <a:solidFill>
                  <a:srgbClr val="0000FF"/>
                </a:solidFill>
              </a:rPr>
              <a:t> </a:t>
            </a:r>
            <a:r>
              <a:rPr lang="fr-FR" sz="4400" b="1" dirty="0" err="1">
                <a:solidFill>
                  <a:srgbClr val="0000FF"/>
                </a:solidFill>
              </a:rPr>
              <a:t>nhớ</a:t>
            </a:r>
            <a:r>
              <a:rPr lang="fr-FR" sz="4400" b="1" dirty="0">
                <a:solidFill>
                  <a:srgbClr val="0000FF"/>
                </a:solidFill>
              </a:rPr>
              <a:t>: </a:t>
            </a:r>
            <a:endParaRPr lang="vi-VN" sz="4400" b="1" dirty="0">
              <a:solidFill>
                <a:srgbClr val="0000FF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9EF78D3-CD73-47CB-A568-896ABD158632}"/>
              </a:ext>
            </a:extLst>
          </p:cNvPr>
          <p:cNvSpPr/>
          <p:nvPr/>
        </p:nvSpPr>
        <p:spPr>
          <a:xfrm>
            <a:off x="1033930" y="6803833"/>
            <a:ext cx="23088600" cy="986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7145" algn="just">
              <a:lnSpc>
                <a:spcPct val="150000"/>
              </a:lnSpc>
            </a:pP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994DB7ED-AEF4-4358-A2F5-1EE3155E3BA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038600"/>
            <a:ext cx="16459200" cy="853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389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5D1704D-17DF-42EF-BD61-2FF951C61086}"/>
                  </a:ext>
                </a:extLst>
              </p:cNvPr>
              <p:cNvSpPr/>
              <p:nvPr/>
            </p:nvSpPr>
            <p:spPr>
              <a:xfrm>
                <a:off x="20978846" y="6596381"/>
                <a:ext cx="70801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5D1704D-17DF-42EF-BD61-2FF951C610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8846" y="6596381"/>
                <a:ext cx="70801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1262367" y="3649684"/>
                <a:ext cx="21597633" cy="1020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/>
                  <a:t>Ví</a:t>
                </a:r>
                <a:r>
                  <a:rPr lang="en-US" dirty="0"/>
                  <a:t> </a:t>
                </a:r>
                <a:r>
                  <a:rPr lang="en-US" dirty="0" err="1"/>
                  <a:t>dụ</a:t>
                </a:r>
                <a:r>
                  <a:rPr lang="en-US" dirty="0"/>
                  <a:t> 1: </a:t>
                </a:r>
                <a:r>
                  <a:rPr lang="en-US" dirty="0" err="1"/>
                  <a:t>Khảo</a:t>
                </a:r>
                <a:r>
                  <a:rPr lang="en-US" dirty="0"/>
                  <a:t> </a:t>
                </a:r>
                <a:r>
                  <a:rPr lang="en-US" dirty="0" err="1"/>
                  <a:t>sát</a:t>
                </a:r>
                <a:r>
                  <a:rPr lang="en-US" dirty="0"/>
                  <a:t> </a:t>
                </a:r>
                <a:r>
                  <a:rPr lang="en-US" dirty="0" err="1"/>
                  <a:t>sự</a:t>
                </a:r>
                <a:r>
                  <a:rPr lang="en-US" dirty="0"/>
                  <a:t> </a:t>
                </a:r>
                <a:r>
                  <a:rPr lang="en-US" dirty="0" err="1"/>
                  <a:t>biến</a:t>
                </a:r>
                <a:r>
                  <a:rPr lang="en-US" dirty="0"/>
                  <a:t> </a:t>
                </a:r>
                <a:r>
                  <a:rPr lang="en-US" dirty="0" err="1"/>
                  <a:t>thiên</a:t>
                </a:r>
                <a:r>
                  <a:rPr lang="en-US" dirty="0"/>
                  <a:t> </a:t>
                </a:r>
                <a:r>
                  <a:rPr lang="en-US" dirty="0" err="1"/>
                  <a:t>và</a:t>
                </a:r>
                <a:r>
                  <a:rPr lang="en-US" dirty="0"/>
                  <a:t> </a:t>
                </a:r>
                <a:r>
                  <a:rPr lang="en-US" dirty="0" err="1"/>
                  <a:t>vẽ</a:t>
                </a:r>
                <a:r>
                  <a:rPr lang="en-US" dirty="0"/>
                  <a:t> </a:t>
                </a:r>
                <a:r>
                  <a:rPr lang="en-US" dirty="0" err="1"/>
                  <a:t>đồ</a:t>
                </a:r>
                <a:r>
                  <a:rPr lang="en-US" dirty="0"/>
                  <a:t> </a:t>
                </a:r>
                <a:r>
                  <a:rPr lang="en-US" dirty="0" err="1"/>
                  <a:t>thị</a:t>
                </a:r>
                <a:r>
                  <a:rPr lang="en-US" dirty="0"/>
                  <a:t> </a:t>
                </a:r>
                <a:r>
                  <a:rPr lang="en-US" dirty="0" err="1"/>
                  <a:t>hàm</a:t>
                </a:r>
                <a:r>
                  <a:rPr lang="en-US" dirty="0"/>
                  <a:t> </a:t>
                </a:r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367" y="3649684"/>
                <a:ext cx="21597633" cy="1020857"/>
              </a:xfrm>
              <a:prstGeom prst="rect">
                <a:avLst/>
              </a:prstGeom>
              <a:blipFill>
                <a:blip r:embed="rId4"/>
                <a:stretch>
                  <a:fillRect l="-1101" b="-281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>
            <a:extLst>
              <a:ext uri="{FF2B5EF4-FFF2-40B4-BE49-F238E27FC236}">
                <a16:creationId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1231887" y="2962154"/>
            <a:ext cx="7252984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>
                <a:solidFill>
                  <a:srgbClr val="0000FF"/>
                </a:solidFill>
              </a:rPr>
              <a:t>ÁP DỤNG </a:t>
            </a:r>
            <a:endParaRPr lang="vi-VN" sz="44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52719" y="5816342"/>
                <a:ext cx="22808783" cy="30094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marR="17145">
                  <a:lnSpc>
                    <a:spcPct val="150000"/>
                  </a:lnSpc>
                </a:pPr>
                <a:r>
                  <a:rPr lang="en-US" sz="4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TXĐ: </a:t>
                </a:r>
                <a:r>
                  <a:rPr lang="fr-FR" dirty="0"/>
                  <a:t>D = (0; +∞)</a:t>
                </a:r>
                <a14:m>
                  <m:oMath xmlns:m="http://schemas.openxmlformats.org/officeDocument/2006/math">
                    <m:r>
                      <a:rPr lang="en-US" sz="44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          </m:t>
                    </m:r>
                  </m:oMath>
                </a14:m>
                <a:endParaRPr lang="en-US" sz="4400" b="0" i="0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</a:endParaRPr>
              </a:p>
              <a:p>
                <a:pPr marL="457200" marR="17145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4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  </m:t>
                      </m:r>
                      <m:sSup>
                        <m:sSupPr>
                          <m:ctrlPr>
                            <a:rPr lang="en-US" sz="4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4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400" b="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4400" b="0" i="1" smtClean="0">
                              <a:effectLst/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4400" b="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/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effectLst/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4400" b="0" i="1" smtClean="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US" sz="4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4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719" y="5816342"/>
                <a:ext cx="22808783" cy="30094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26">
            <a:extLst>
              <a:ext uri="{FF2B5EF4-FFF2-40B4-BE49-F238E27FC236}">
                <a16:creationId xmlns:a16="http://schemas.microsoft.com/office/drawing/2014/main" id="{6A4C2FF5-FAA8-4469-A206-298C1FD8FB57}"/>
              </a:ext>
            </a:extLst>
          </p:cNvPr>
          <p:cNvGrpSpPr/>
          <p:nvPr/>
        </p:nvGrpSpPr>
        <p:grpSpPr>
          <a:xfrm>
            <a:off x="752719" y="1792600"/>
            <a:ext cx="18962421" cy="907192"/>
            <a:chOff x="7351348" y="7543799"/>
            <a:chExt cx="20119627" cy="9073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C7B1781E-E526-45FB-A594-34AEE87ADAA0}"/>
                    </a:ext>
                  </a:extLst>
                </p:cNvPr>
                <p:cNvSpPr txBox="1"/>
                <p:nvPr/>
              </p:nvSpPr>
              <p:spPr>
                <a:xfrm>
                  <a:off x="8993185" y="7620004"/>
                  <a:ext cx="18477790" cy="8311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800" b="1" dirty="0">
                      <a:solidFill>
                        <a:srgbClr val="135F82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KHẢO SÁT HÀM SỐ LŨY THỪA y=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4800" b="1" i="1" smtClean="0">
                              <a:solidFill>
                                <a:srgbClr val="135F82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rgbClr val="135F82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𝒙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l-GR" sz="4800" b="1" i="1" smtClean="0">
                              <a:solidFill>
                                <a:srgbClr val="135F82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α</m:t>
                          </m:r>
                        </m:sup>
                      </m:sSup>
                    </m:oMath>
                  </a14:m>
                  <a:endParaRPr lang="en-US" sz="4800" b="1" dirty="0">
                    <a:solidFill>
                      <a:srgbClr val="135F82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C7B1781E-E526-45FB-A594-34AEE87ADA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93185" y="7620004"/>
                  <a:ext cx="18477790" cy="831106"/>
                </a:xfrm>
                <a:prstGeom prst="rect">
                  <a:avLst/>
                </a:prstGeom>
                <a:blipFill>
                  <a:blip r:embed="rId6"/>
                  <a:stretch>
                    <a:fillRect l="-1575" t="-17647" b="-3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2" name="Group 27">
              <a:extLst>
                <a:ext uri="{FF2B5EF4-FFF2-40B4-BE49-F238E27FC236}">
                  <a16:creationId xmlns:a16="http://schemas.microsoft.com/office/drawing/2014/main" id="{2D9E3F6E-72DE-4C83-B0C7-CDF88043A49A}"/>
                </a:ext>
              </a:extLst>
            </p:cNvPr>
            <p:cNvGrpSpPr/>
            <p:nvPr/>
          </p:nvGrpSpPr>
          <p:grpSpPr>
            <a:xfrm>
              <a:off x="7351348" y="7543799"/>
              <a:ext cx="1623731" cy="872846"/>
              <a:chOff x="7351347" y="7543800"/>
              <a:chExt cx="1623731" cy="872846"/>
            </a:xfrm>
          </p:grpSpPr>
          <p:sp>
            <p:nvSpPr>
              <p:cNvPr id="24" name="Isosceles Triangle 44">
                <a:extLst>
                  <a:ext uri="{FF2B5EF4-FFF2-40B4-BE49-F238E27FC236}">
                    <a16:creationId xmlns:a16="http://schemas.microsoft.com/office/drawing/2014/main" id="{F84054B3-5C32-45E1-A275-1CF8F4093CB5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" name="Group 29">
                <a:extLst>
                  <a:ext uri="{FF2B5EF4-FFF2-40B4-BE49-F238E27FC236}">
                    <a16:creationId xmlns:a16="http://schemas.microsoft.com/office/drawing/2014/main" id="{EA759307-7FA7-48FF-A67E-D4FF26783F23}"/>
                  </a:ext>
                </a:extLst>
              </p:cNvPr>
              <p:cNvGrpSpPr/>
              <p:nvPr/>
            </p:nvGrpSpPr>
            <p:grpSpPr>
              <a:xfrm>
                <a:off x="7351347" y="7640053"/>
                <a:ext cx="1623731" cy="776593"/>
                <a:chOff x="7351347" y="7640053"/>
                <a:chExt cx="1623731" cy="776593"/>
              </a:xfrm>
            </p:grpSpPr>
            <p:sp>
              <p:nvSpPr>
                <p:cNvPr id="26" name="Round Same Side Corner Rectangle 22">
                  <a:extLst>
                    <a:ext uri="{FF2B5EF4-FFF2-40B4-BE49-F238E27FC236}">
                      <a16:creationId xmlns:a16="http://schemas.microsoft.com/office/drawing/2014/main" id="{0A3C1E3E-32DF-4A4E-BFDF-AB07403E3F5A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ADD527B4-80E3-4146-9BFF-A2DB49F22C63}"/>
                    </a:ext>
                  </a:extLst>
                </p:cNvPr>
                <p:cNvSpPr txBox="1"/>
                <p:nvPr/>
              </p:nvSpPr>
              <p:spPr>
                <a:xfrm>
                  <a:off x="7351347" y="7640053"/>
                  <a:ext cx="1623731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71607EF-F30A-4A9E-820E-C4CBE3B58226}"/>
              </a:ext>
            </a:extLst>
          </p:cNvPr>
          <p:cNvSpPr txBox="1"/>
          <p:nvPr/>
        </p:nvSpPr>
        <p:spPr>
          <a:xfrm>
            <a:off x="1510136" y="5295343"/>
            <a:ext cx="125106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                                 GIẢI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0E1054-738F-4C9F-A2CE-ACC8B376FB1B}"/>
              </a:ext>
            </a:extLst>
          </p:cNvPr>
          <p:cNvSpPr txBox="1"/>
          <p:nvPr/>
        </p:nvSpPr>
        <p:spPr>
          <a:xfrm>
            <a:off x="1450361" y="9346819"/>
            <a:ext cx="126302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TCĐ: x = 0;  TCN: y = 0</a:t>
            </a:r>
            <a:endParaRPr lang="en-US" sz="4400" dirty="0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2EBEC7E7-B902-495C-B32D-30C08A0FC760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889" y="10439400"/>
            <a:ext cx="9607311" cy="29718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BCC5309-72D2-4B71-89EF-B1CC0217B26E}"/>
              </a:ext>
            </a:extLst>
          </p:cNvPr>
          <p:cNvSpPr txBox="1"/>
          <p:nvPr/>
        </p:nvSpPr>
        <p:spPr>
          <a:xfrm>
            <a:off x="13258800" y="6248400"/>
            <a:ext cx="9982200" cy="6705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A1C10DDB-FB84-46DA-A806-27304E898A43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9649" y="6477000"/>
            <a:ext cx="8560351" cy="6476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977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32" grpId="0"/>
      <p:bldP spid="6" grpId="0"/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5D1704D-17DF-42EF-BD61-2FF951C61086}"/>
                  </a:ext>
                </a:extLst>
              </p:cNvPr>
              <p:cNvSpPr/>
              <p:nvPr/>
            </p:nvSpPr>
            <p:spPr>
              <a:xfrm>
                <a:off x="20978846" y="6596381"/>
                <a:ext cx="70801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5D1704D-17DF-42EF-BD61-2FF951C610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8846" y="6596381"/>
                <a:ext cx="70801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1262367" y="3649684"/>
                <a:ext cx="21597633" cy="768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Ví </a:t>
                </a:r>
                <a:r>
                  <a:rPr lang="en-US" dirty="0" err="1"/>
                  <a:t>dụ</a:t>
                </a:r>
                <a:r>
                  <a:rPr lang="en-US" dirty="0"/>
                  <a:t> 2: </a:t>
                </a:r>
                <a:r>
                  <a:rPr lang="en-US" dirty="0" err="1"/>
                  <a:t>Khảo</a:t>
                </a:r>
                <a:r>
                  <a:rPr lang="en-US" dirty="0"/>
                  <a:t> </a:t>
                </a:r>
                <a:r>
                  <a:rPr lang="en-US" dirty="0" err="1"/>
                  <a:t>sát</a:t>
                </a:r>
                <a:r>
                  <a:rPr lang="en-US" dirty="0"/>
                  <a:t> </a:t>
                </a:r>
                <a:r>
                  <a:rPr lang="en-US" dirty="0" err="1"/>
                  <a:t>sự</a:t>
                </a:r>
                <a:r>
                  <a:rPr lang="en-US" dirty="0"/>
                  <a:t> </a:t>
                </a:r>
                <a:r>
                  <a:rPr lang="en-US" dirty="0" err="1"/>
                  <a:t>biến</a:t>
                </a:r>
                <a:r>
                  <a:rPr lang="en-US" dirty="0"/>
                  <a:t> </a:t>
                </a:r>
                <a:r>
                  <a:rPr lang="en-US" dirty="0" err="1"/>
                  <a:t>thiên</a:t>
                </a:r>
                <a:r>
                  <a:rPr lang="en-US" dirty="0"/>
                  <a:t> </a:t>
                </a:r>
                <a:r>
                  <a:rPr lang="en-US" dirty="0" err="1"/>
                  <a:t>và</a:t>
                </a:r>
                <a:r>
                  <a:rPr lang="en-US" dirty="0"/>
                  <a:t> </a:t>
                </a:r>
                <a:r>
                  <a:rPr lang="en-US" dirty="0" err="1"/>
                  <a:t>vẽ</a:t>
                </a:r>
                <a:r>
                  <a:rPr lang="en-US" dirty="0"/>
                  <a:t> </a:t>
                </a:r>
                <a:r>
                  <a:rPr lang="en-US" dirty="0" err="1"/>
                  <a:t>đồ</a:t>
                </a:r>
                <a:r>
                  <a:rPr lang="en-US" dirty="0"/>
                  <a:t> </a:t>
                </a:r>
                <a:r>
                  <a:rPr lang="en-US" dirty="0" err="1"/>
                  <a:t>thị</a:t>
                </a:r>
                <a:r>
                  <a:rPr lang="en-US" dirty="0"/>
                  <a:t> </a:t>
                </a:r>
                <a:r>
                  <a:rPr lang="en-US" dirty="0" err="1"/>
                  <a:t>hàm</a:t>
                </a:r>
                <a:r>
                  <a:rPr lang="en-US" dirty="0"/>
                  <a:t> </a:t>
                </a:r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hàm</a:t>
                </a:r>
                <a:r>
                  <a:rPr lang="en-US" dirty="0"/>
                  <a:t> </a:t>
                </a:r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n-US" sz="56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367" y="3649684"/>
                <a:ext cx="21597633" cy="768993"/>
              </a:xfrm>
              <a:prstGeom prst="rect">
                <a:avLst/>
              </a:prstGeom>
              <a:blipFill>
                <a:blip r:embed="rId4"/>
                <a:stretch>
                  <a:fillRect l="-1101" t="-13492" b="-37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>
            <a:extLst>
              <a:ext uri="{FF2B5EF4-FFF2-40B4-BE49-F238E27FC236}">
                <a16:creationId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1231887" y="2962154"/>
            <a:ext cx="7252984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>
                <a:solidFill>
                  <a:srgbClr val="0000FF"/>
                </a:solidFill>
              </a:rPr>
              <a:t>ÁP DỤNG </a:t>
            </a:r>
            <a:endParaRPr lang="vi-VN" sz="44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52719" y="5816342"/>
                <a:ext cx="22808783" cy="50951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marR="17145">
                  <a:lnSpc>
                    <a:spcPct val="150000"/>
                  </a:lnSpc>
                </a:pPr>
                <a:r>
                  <a:rPr lang="en-US" sz="4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TXĐ:</a:t>
                </a:r>
                <a:r>
                  <a:rPr lang="en-US" dirty="0"/>
                  <a:t>D = R \ {0}</a:t>
                </a:r>
                <a:endParaRPr lang="en-US" sz="4400" b="0" i="0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</a:endParaRPr>
              </a:p>
              <a:p>
                <a:pPr marL="457200" marR="17145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56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  </m:t>
                    </m:r>
                    <m:sSup>
                      <m:sSupPr>
                        <m:ctrlPr>
                          <a:rPr lang="en-US" sz="56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56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56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5600" dirty="0"/>
                  <a:t>=</a:t>
                </a:r>
                <a14:m>
                  <m:oMath xmlns:m="http://schemas.openxmlformats.org/officeDocument/2006/math">
                    <m:r>
                      <a:rPr lang="en-US" sz="54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lang="en-US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5400" dirty="0"/>
                  <a:t> &lt; 0, </a:t>
                </a:r>
                <a:r>
                  <a:rPr lang="en-US" sz="5400" dirty="0">
                    <a:sym typeface="Symbol" panose="05050102010706020507" pitchFamily="18" charset="2"/>
                  </a:rPr>
                  <a:t></a:t>
                </a:r>
                <a:r>
                  <a:rPr lang="en-US" sz="5400" dirty="0"/>
                  <a:t>x </a:t>
                </a:r>
                <a:r>
                  <a:rPr lang="en-US" sz="5400" dirty="0">
                    <a:sym typeface="Symbol" panose="05050102010706020507" pitchFamily="18" charset="2"/>
                  </a:rPr>
                  <a:t></a:t>
                </a:r>
                <a:r>
                  <a:rPr lang="en-US" sz="5400" dirty="0"/>
                  <a:t> D</a:t>
                </a:r>
              </a:p>
              <a:p>
                <a:pPr marL="457200" marR="17145">
                  <a:lnSpc>
                    <a:spcPct val="150000"/>
                  </a:lnSpc>
                </a:pPr>
                <a:endParaRPr lang="en-US" sz="5600" dirty="0"/>
              </a:p>
              <a:p>
                <a:pPr marL="457200" marR="17145">
                  <a:lnSpc>
                    <a:spcPct val="150000"/>
                  </a:lnSpc>
                </a:pPr>
                <a:endParaRPr lang="en-US" sz="4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719" y="5816342"/>
                <a:ext cx="22808783" cy="50951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26">
            <a:extLst>
              <a:ext uri="{FF2B5EF4-FFF2-40B4-BE49-F238E27FC236}">
                <a16:creationId xmlns:a16="http://schemas.microsoft.com/office/drawing/2014/main" id="{6A4C2FF5-FAA8-4469-A206-298C1FD8FB57}"/>
              </a:ext>
            </a:extLst>
          </p:cNvPr>
          <p:cNvGrpSpPr/>
          <p:nvPr/>
        </p:nvGrpSpPr>
        <p:grpSpPr>
          <a:xfrm>
            <a:off x="752719" y="1792600"/>
            <a:ext cx="18962421" cy="907192"/>
            <a:chOff x="7351348" y="7543799"/>
            <a:chExt cx="20119627" cy="9073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C7B1781E-E526-45FB-A594-34AEE87ADAA0}"/>
                    </a:ext>
                  </a:extLst>
                </p:cNvPr>
                <p:cNvSpPr txBox="1"/>
                <p:nvPr/>
              </p:nvSpPr>
              <p:spPr>
                <a:xfrm>
                  <a:off x="8993185" y="7620004"/>
                  <a:ext cx="18477790" cy="8311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800" b="1" dirty="0">
                      <a:solidFill>
                        <a:srgbClr val="135F82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KHẢO SÁT HÀM SỐ LŨY THỪA y=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4800" b="1" i="1" smtClean="0">
                              <a:solidFill>
                                <a:srgbClr val="135F82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rgbClr val="135F82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𝒙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l-GR" sz="4800" b="1" i="1" smtClean="0">
                              <a:solidFill>
                                <a:srgbClr val="135F82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α</m:t>
                          </m:r>
                        </m:sup>
                      </m:sSup>
                    </m:oMath>
                  </a14:m>
                  <a:endParaRPr lang="en-US" sz="4800" b="1" dirty="0">
                    <a:solidFill>
                      <a:srgbClr val="135F82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C7B1781E-E526-45FB-A594-34AEE87ADA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93185" y="7620004"/>
                  <a:ext cx="18477790" cy="831106"/>
                </a:xfrm>
                <a:prstGeom prst="rect">
                  <a:avLst/>
                </a:prstGeom>
                <a:blipFill>
                  <a:blip r:embed="rId6"/>
                  <a:stretch>
                    <a:fillRect l="-1575" t="-17647" b="-3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2" name="Group 27">
              <a:extLst>
                <a:ext uri="{FF2B5EF4-FFF2-40B4-BE49-F238E27FC236}">
                  <a16:creationId xmlns:a16="http://schemas.microsoft.com/office/drawing/2014/main" id="{2D9E3F6E-72DE-4C83-B0C7-CDF88043A49A}"/>
                </a:ext>
              </a:extLst>
            </p:cNvPr>
            <p:cNvGrpSpPr/>
            <p:nvPr/>
          </p:nvGrpSpPr>
          <p:grpSpPr>
            <a:xfrm>
              <a:off x="7351348" y="7543799"/>
              <a:ext cx="1623731" cy="872846"/>
              <a:chOff x="7351347" y="7543800"/>
              <a:chExt cx="1623731" cy="872846"/>
            </a:xfrm>
          </p:grpSpPr>
          <p:sp>
            <p:nvSpPr>
              <p:cNvPr id="24" name="Isosceles Triangle 44">
                <a:extLst>
                  <a:ext uri="{FF2B5EF4-FFF2-40B4-BE49-F238E27FC236}">
                    <a16:creationId xmlns:a16="http://schemas.microsoft.com/office/drawing/2014/main" id="{F84054B3-5C32-45E1-A275-1CF8F4093CB5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" name="Group 29">
                <a:extLst>
                  <a:ext uri="{FF2B5EF4-FFF2-40B4-BE49-F238E27FC236}">
                    <a16:creationId xmlns:a16="http://schemas.microsoft.com/office/drawing/2014/main" id="{EA759307-7FA7-48FF-A67E-D4FF26783F23}"/>
                  </a:ext>
                </a:extLst>
              </p:cNvPr>
              <p:cNvGrpSpPr/>
              <p:nvPr/>
            </p:nvGrpSpPr>
            <p:grpSpPr>
              <a:xfrm>
                <a:off x="7351347" y="7640053"/>
                <a:ext cx="1623731" cy="776593"/>
                <a:chOff x="7351347" y="7640053"/>
                <a:chExt cx="1623731" cy="776593"/>
              </a:xfrm>
            </p:grpSpPr>
            <p:sp>
              <p:nvSpPr>
                <p:cNvPr id="26" name="Round Same Side Corner Rectangle 22">
                  <a:extLst>
                    <a:ext uri="{FF2B5EF4-FFF2-40B4-BE49-F238E27FC236}">
                      <a16:creationId xmlns:a16="http://schemas.microsoft.com/office/drawing/2014/main" id="{0A3C1E3E-32DF-4A4E-BFDF-AB07403E3F5A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ADD527B4-80E3-4146-9BFF-A2DB49F22C63}"/>
                    </a:ext>
                  </a:extLst>
                </p:cNvPr>
                <p:cNvSpPr txBox="1"/>
                <p:nvPr/>
              </p:nvSpPr>
              <p:spPr>
                <a:xfrm>
                  <a:off x="7351347" y="7640053"/>
                  <a:ext cx="1623731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71607EF-F30A-4A9E-820E-C4CBE3B58226}"/>
              </a:ext>
            </a:extLst>
          </p:cNvPr>
          <p:cNvSpPr txBox="1"/>
          <p:nvPr/>
        </p:nvSpPr>
        <p:spPr>
          <a:xfrm>
            <a:off x="1510136" y="5295343"/>
            <a:ext cx="125106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                                 GIẢI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0E1054-738F-4C9F-A2CE-ACC8B376FB1B}"/>
              </a:ext>
            </a:extLst>
          </p:cNvPr>
          <p:cNvSpPr txBox="1"/>
          <p:nvPr/>
        </p:nvSpPr>
        <p:spPr>
          <a:xfrm>
            <a:off x="1450361" y="9346819"/>
            <a:ext cx="1263021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TCĐ: </a:t>
            </a:r>
            <a:r>
              <a:rPr lang="en-US" dirty="0"/>
              <a:t> x = 0;  TCN: y = 0</a:t>
            </a:r>
          </a:p>
          <a:p>
            <a:endParaRPr lang="en-US" sz="4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CC5309-72D2-4B71-89EF-B1CC0217B26E}"/>
              </a:ext>
            </a:extLst>
          </p:cNvPr>
          <p:cNvSpPr txBox="1"/>
          <p:nvPr/>
        </p:nvSpPr>
        <p:spPr>
          <a:xfrm>
            <a:off x="13258800" y="6248400"/>
            <a:ext cx="9982200" cy="6705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ABB2FB37-F3C9-45C6-9687-D4113A959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79256E26-9F4A-495E-915A-5DF2A2DEE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A08D0F3E-FDFB-4DD8-9714-C096676F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BFA3EB39-848A-45A4-8994-176BAF372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B46D664-AFD6-4D31-8758-C4A2BC52065D}"/>
              </a:ext>
            </a:extLst>
          </p:cNvPr>
          <p:cNvSpPr txBox="1"/>
          <p:nvPr/>
        </p:nvSpPr>
        <p:spPr>
          <a:xfrm>
            <a:off x="29149061" y="14497760"/>
            <a:ext cx="9982200" cy="6705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4" name="Rectangle 8">
            <a:extLst>
              <a:ext uri="{FF2B5EF4-FFF2-40B4-BE49-F238E27FC236}">
                <a16:creationId xmlns:a16="http://schemas.microsoft.com/office/drawing/2014/main" id="{91ABD327-2C59-4E4F-A3D2-56B55E727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90261" y="824936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71AB1B82-A19B-456E-9140-B4D25AAB9B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411200" y="5295343"/>
          <a:ext cx="8610599" cy="6551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7" imgW="2025687" imgH="1797269" progId="Visio.Drawing.11">
                  <p:embed/>
                </p:oleObj>
              </mc:Choice>
              <mc:Fallback>
                <p:oleObj name="Visio" r:id="rId7" imgW="2025687" imgH="1797269" progId="Visio.Drawing.11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71AB1B82-A19B-456E-9140-B4D25AAB9B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1200" y="5295343"/>
                        <a:ext cx="8610599" cy="65518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10">
            <a:extLst>
              <a:ext uri="{FF2B5EF4-FFF2-40B4-BE49-F238E27FC236}">
                <a16:creationId xmlns:a16="http://schemas.microsoft.com/office/drawing/2014/main" id="{858C684D-7212-42BB-B20D-642B96CE2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42662" y="840176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8C91A63-FA74-4815-9151-B7D9B9FA58A2}"/>
                  </a:ext>
                </a:extLst>
              </p:cNvPr>
              <p:cNvSpPr txBox="1"/>
              <p:nvPr/>
            </p:nvSpPr>
            <p:spPr>
              <a:xfrm>
                <a:off x="13411200" y="11847202"/>
                <a:ext cx="9827239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Hàm</a:t>
                </a:r>
                <a:r>
                  <a:rPr lang="en-US" sz="4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sz="4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4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y</m:t>
                    </m:r>
                    <m:r>
                      <a:rPr lang="en-US" sz="44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4400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4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x</m:t>
                        </m:r>
                      </m:e>
                      <m:sup>
                        <m:r>
                          <a:rPr lang="en-US" sz="4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4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4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4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hàm</a:t>
                </a:r>
                <a:r>
                  <a:rPr lang="en-US" sz="4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sz="4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lẻ</a:t>
                </a:r>
                <a:r>
                  <a:rPr lang="en-US" sz="4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nên</a:t>
                </a:r>
                <a:r>
                  <a:rPr lang="en-US" sz="4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đồ</a:t>
                </a:r>
                <a:r>
                  <a:rPr lang="en-US" sz="4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thị</a:t>
                </a:r>
                <a:r>
                  <a:rPr lang="en-US" sz="4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nhận</a:t>
                </a:r>
                <a:r>
                  <a:rPr lang="en-US" sz="4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gốc</a:t>
                </a:r>
                <a:r>
                  <a:rPr lang="en-US" sz="4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toạ</a:t>
                </a:r>
                <a:r>
                  <a:rPr lang="en-US" sz="4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sz="4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làm</a:t>
                </a:r>
                <a:r>
                  <a:rPr lang="en-US" sz="4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tâm</a:t>
                </a:r>
                <a:r>
                  <a:rPr lang="en-US" sz="4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đối</a:t>
                </a:r>
                <a:r>
                  <a:rPr lang="en-US" sz="4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xứng</a:t>
                </a:r>
                <a:r>
                  <a:rPr lang="en-US" sz="4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44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8C91A63-FA74-4815-9151-B7D9B9FA58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11200" y="11847202"/>
                <a:ext cx="9827239" cy="1446550"/>
              </a:xfrm>
              <a:prstGeom prst="rect">
                <a:avLst/>
              </a:prstGeom>
              <a:blipFill>
                <a:blip r:embed="rId9"/>
                <a:stretch>
                  <a:fillRect l="-2481" t="-7983" b="-189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8CCBBBA0-1DBF-4FD6-8FBF-619FF06D092F}"/>
              </a:ext>
            </a:extLst>
          </p:cNvPr>
          <p:cNvSpPr txBox="1"/>
          <p:nvPr/>
        </p:nvSpPr>
        <p:spPr>
          <a:xfrm>
            <a:off x="4725032" y="20664641"/>
            <a:ext cx="20500112" cy="7587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CF7350C-5844-4E33-ADD7-715C33EBB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5475" y="10775783"/>
            <a:ext cx="48964310" cy="51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8EB677E-0F40-4675-9737-B4B7166790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5701974"/>
              </p:ext>
            </p:extLst>
          </p:nvPr>
        </p:nvGraphicFramePr>
        <p:xfrm>
          <a:off x="752719" y="10439409"/>
          <a:ext cx="10372482" cy="2854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10" imgW="2012128" imgH="1075478" progId="Visio.Drawing.11">
                  <p:embed/>
                </p:oleObj>
              </mc:Choice>
              <mc:Fallback>
                <p:oleObj name="Visio" r:id="rId10" imgW="2012128" imgH="1075478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719" y="10439409"/>
                        <a:ext cx="10372482" cy="28543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334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32" grpId="0"/>
      <p:bldP spid="6" grpId="0"/>
      <p:bldP spid="2" grpId="0"/>
      <p:bldP spid="4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5D1704D-17DF-42EF-BD61-2FF951C61086}"/>
                  </a:ext>
                </a:extLst>
              </p:cNvPr>
              <p:cNvSpPr/>
              <p:nvPr/>
            </p:nvSpPr>
            <p:spPr>
              <a:xfrm>
                <a:off x="20978846" y="6596381"/>
                <a:ext cx="70801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5D1704D-17DF-42EF-BD61-2FF951C610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8846" y="6596381"/>
                <a:ext cx="70801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1262367" y="3649684"/>
                <a:ext cx="21597633" cy="12280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Ví </a:t>
                </a:r>
                <a:r>
                  <a:rPr lang="en-US" dirty="0" err="1"/>
                  <a:t>dụ</a:t>
                </a:r>
                <a:r>
                  <a:rPr lang="en-US" dirty="0"/>
                  <a:t> 3: </a:t>
                </a:r>
                <a:r>
                  <a:rPr lang="en-US" dirty="0" err="1"/>
                  <a:t>Khảo</a:t>
                </a:r>
                <a:r>
                  <a:rPr lang="en-US" dirty="0"/>
                  <a:t> </a:t>
                </a:r>
                <a:r>
                  <a:rPr lang="en-US" dirty="0" err="1"/>
                  <a:t>sát</a:t>
                </a:r>
                <a:r>
                  <a:rPr lang="en-US" dirty="0"/>
                  <a:t> </a:t>
                </a:r>
                <a:r>
                  <a:rPr lang="en-US" dirty="0" err="1"/>
                  <a:t>sự</a:t>
                </a:r>
                <a:r>
                  <a:rPr lang="en-US" dirty="0"/>
                  <a:t> </a:t>
                </a:r>
                <a:r>
                  <a:rPr lang="en-US" dirty="0" err="1"/>
                  <a:t>biến</a:t>
                </a:r>
                <a:r>
                  <a:rPr lang="en-US" dirty="0"/>
                  <a:t> </a:t>
                </a:r>
                <a:r>
                  <a:rPr lang="en-US" dirty="0" err="1"/>
                  <a:t>thiên</a:t>
                </a:r>
                <a:r>
                  <a:rPr lang="en-US" dirty="0"/>
                  <a:t> </a:t>
                </a:r>
                <a:r>
                  <a:rPr lang="en-US" dirty="0" err="1"/>
                  <a:t>và</a:t>
                </a:r>
                <a:r>
                  <a:rPr lang="en-US" dirty="0"/>
                  <a:t> </a:t>
                </a:r>
                <a:r>
                  <a:rPr lang="en-US" dirty="0" err="1"/>
                  <a:t>vẽ</a:t>
                </a:r>
                <a:r>
                  <a:rPr lang="en-US" dirty="0"/>
                  <a:t> </a:t>
                </a:r>
                <a:r>
                  <a:rPr lang="en-US" dirty="0" err="1"/>
                  <a:t>đồ</a:t>
                </a:r>
                <a:r>
                  <a:rPr lang="en-US" dirty="0"/>
                  <a:t> </a:t>
                </a:r>
                <a:r>
                  <a:rPr lang="en-US" dirty="0" err="1"/>
                  <a:t>thị</a:t>
                </a:r>
                <a:r>
                  <a:rPr lang="en-US" dirty="0"/>
                  <a:t> </a:t>
                </a:r>
                <a:r>
                  <a:rPr lang="en-US" dirty="0" err="1"/>
                  <a:t>hàm</a:t>
                </a:r>
                <a:r>
                  <a:rPr lang="en-US" dirty="0"/>
                  <a:t> </a:t>
                </a:r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hàm</a:t>
                </a:r>
                <a:r>
                  <a:rPr lang="en-US" dirty="0"/>
                  <a:t> </a:t>
                </a:r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5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5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5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sz="5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5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US" sz="56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367" y="3649684"/>
                <a:ext cx="21597633" cy="1228028"/>
              </a:xfrm>
              <a:prstGeom prst="rect">
                <a:avLst/>
              </a:prstGeom>
              <a:blipFill>
                <a:blip r:embed="rId4"/>
                <a:stretch>
                  <a:fillRect l="-1101" b="-194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>
            <a:extLst>
              <a:ext uri="{FF2B5EF4-FFF2-40B4-BE49-F238E27FC236}">
                <a16:creationId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1231887" y="2962154"/>
            <a:ext cx="7252984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>
                <a:solidFill>
                  <a:srgbClr val="0000FF"/>
                </a:solidFill>
              </a:rPr>
              <a:t>ÁP DỤNG </a:t>
            </a:r>
            <a:endParaRPr lang="vi-VN" sz="44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52719" y="5816342"/>
                <a:ext cx="22808783" cy="32946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marR="17145">
                  <a:lnSpc>
                    <a:spcPct val="150000"/>
                  </a:lnSpc>
                </a:pPr>
                <a:r>
                  <a:rPr lang="en-US" sz="4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TXĐ: </a:t>
                </a:r>
                <a14:m>
                  <m:oMath xmlns:m="http://schemas.openxmlformats.org/officeDocument/2006/math">
                    <m:r>
                      <a:rPr lang="en-US" sz="44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          </m:t>
                    </m:r>
                  </m:oMath>
                </a14:m>
                <a:endParaRPr lang="en-US" sz="4400" b="0" i="0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</a:endParaRPr>
              </a:p>
              <a:p>
                <a:pPr marL="457200" marR="17145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6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  </m:t>
                      </m:r>
                      <m:sSup>
                        <m:sSupPr>
                          <m:ctrlPr>
                            <a:rPr lang="en-US" sz="56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56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56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5600" dirty="0"/>
              </a:p>
              <a:p>
                <a:pPr marL="457200" marR="17145">
                  <a:lnSpc>
                    <a:spcPct val="150000"/>
                  </a:lnSpc>
                </a:pPr>
                <a:endParaRPr lang="en-US" sz="4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719" y="5816342"/>
                <a:ext cx="22808783" cy="32946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26">
            <a:extLst>
              <a:ext uri="{FF2B5EF4-FFF2-40B4-BE49-F238E27FC236}">
                <a16:creationId xmlns:a16="http://schemas.microsoft.com/office/drawing/2014/main" id="{6A4C2FF5-FAA8-4469-A206-298C1FD8FB57}"/>
              </a:ext>
            </a:extLst>
          </p:cNvPr>
          <p:cNvGrpSpPr/>
          <p:nvPr/>
        </p:nvGrpSpPr>
        <p:grpSpPr>
          <a:xfrm>
            <a:off x="752719" y="1792600"/>
            <a:ext cx="18962421" cy="907192"/>
            <a:chOff x="7351348" y="7543799"/>
            <a:chExt cx="20119627" cy="9073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C7B1781E-E526-45FB-A594-34AEE87ADAA0}"/>
                    </a:ext>
                  </a:extLst>
                </p:cNvPr>
                <p:cNvSpPr txBox="1"/>
                <p:nvPr/>
              </p:nvSpPr>
              <p:spPr>
                <a:xfrm>
                  <a:off x="8993185" y="7620004"/>
                  <a:ext cx="18477790" cy="8311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800" b="1" dirty="0">
                      <a:solidFill>
                        <a:srgbClr val="135F82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KHẢO SÁT HÀM SỐ LŨY THỪA y=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4800" b="1" i="1" smtClean="0">
                              <a:solidFill>
                                <a:srgbClr val="135F82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rgbClr val="135F82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𝒙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l-GR" sz="4800" b="1" i="1" smtClean="0">
                              <a:solidFill>
                                <a:srgbClr val="135F82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α</m:t>
                          </m:r>
                        </m:sup>
                      </m:sSup>
                    </m:oMath>
                  </a14:m>
                  <a:endParaRPr lang="en-US" sz="4800" b="1" dirty="0">
                    <a:solidFill>
                      <a:srgbClr val="135F82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C7B1781E-E526-45FB-A594-34AEE87ADA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93185" y="7620004"/>
                  <a:ext cx="18477790" cy="831106"/>
                </a:xfrm>
                <a:prstGeom prst="rect">
                  <a:avLst/>
                </a:prstGeom>
                <a:blipFill>
                  <a:blip r:embed="rId6"/>
                  <a:stretch>
                    <a:fillRect l="-1575" t="-17647" b="-3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2" name="Group 27">
              <a:extLst>
                <a:ext uri="{FF2B5EF4-FFF2-40B4-BE49-F238E27FC236}">
                  <a16:creationId xmlns:a16="http://schemas.microsoft.com/office/drawing/2014/main" id="{2D9E3F6E-72DE-4C83-B0C7-CDF88043A49A}"/>
                </a:ext>
              </a:extLst>
            </p:cNvPr>
            <p:cNvGrpSpPr/>
            <p:nvPr/>
          </p:nvGrpSpPr>
          <p:grpSpPr>
            <a:xfrm>
              <a:off x="7351348" y="7543799"/>
              <a:ext cx="1623731" cy="872846"/>
              <a:chOff x="7351347" y="7543800"/>
              <a:chExt cx="1623731" cy="872846"/>
            </a:xfrm>
          </p:grpSpPr>
          <p:sp>
            <p:nvSpPr>
              <p:cNvPr id="24" name="Isosceles Triangle 44">
                <a:extLst>
                  <a:ext uri="{FF2B5EF4-FFF2-40B4-BE49-F238E27FC236}">
                    <a16:creationId xmlns:a16="http://schemas.microsoft.com/office/drawing/2014/main" id="{F84054B3-5C32-45E1-A275-1CF8F4093CB5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" name="Group 29">
                <a:extLst>
                  <a:ext uri="{FF2B5EF4-FFF2-40B4-BE49-F238E27FC236}">
                    <a16:creationId xmlns:a16="http://schemas.microsoft.com/office/drawing/2014/main" id="{EA759307-7FA7-48FF-A67E-D4FF26783F23}"/>
                  </a:ext>
                </a:extLst>
              </p:cNvPr>
              <p:cNvGrpSpPr/>
              <p:nvPr/>
            </p:nvGrpSpPr>
            <p:grpSpPr>
              <a:xfrm>
                <a:off x="7351347" y="7640053"/>
                <a:ext cx="1623731" cy="776593"/>
                <a:chOff x="7351347" y="7640053"/>
                <a:chExt cx="1623731" cy="776593"/>
              </a:xfrm>
            </p:grpSpPr>
            <p:sp>
              <p:nvSpPr>
                <p:cNvPr id="26" name="Round Same Side Corner Rectangle 22">
                  <a:extLst>
                    <a:ext uri="{FF2B5EF4-FFF2-40B4-BE49-F238E27FC236}">
                      <a16:creationId xmlns:a16="http://schemas.microsoft.com/office/drawing/2014/main" id="{0A3C1E3E-32DF-4A4E-BFDF-AB07403E3F5A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ADD527B4-80E3-4146-9BFF-A2DB49F22C63}"/>
                    </a:ext>
                  </a:extLst>
                </p:cNvPr>
                <p:cNvSpPr txBox="1"/>
                <p:nvPr/>
              </p:nvSpPr>
              <p:spPr>
                <a:xfrm>
                  <a:off x="7351347" y="7640053"/>
                  <a:ext cx="1623731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71607EF-F30A-4A9E-820E-C4CBE3B58226}"/>
              </a:ext>
            </a:extLst>
          </p:cNvPr>
          <p:cNvSpPr txBox="1"/>
          <p:nvPr/>
        </p:nvSpPr>
        <p:spPr>
          <a:xfrm>
            <a:off x="1510136" y="5295343"/>
            <a:ext cx="125106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                                 GIẢI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0E1054-738F-4C9F-A2CE-ACC8B376FB1B}"/>
              </a:ext>
            </a:extLst>
          </p:cNvPr>
          <p:cNvSpPr txBox="1"/>
          <p:nvPr/>
        </p:nvSpPr>
        <p:spPr>
          <a:xfrm>
            <a:off x="1450361" y="9346819"/>
            <a:ext cx="126302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TC: </a:t>
            </a:r>
            <a:endParaRPr lang="en-US" sz="4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CC5309-72D2-4B71-89EF-B1CC0217B26E}"/>
              </a:ext>
            </a:extLst>
          </p:cNvPr>
          <p:cNvSpPr txBox="1"/>
          <p:nvPr/>
        </p:nvSpPr>
        <p:spPr>
          <a:xfrm>
            <a:off x="13258800" y="6248400"/>
            <a:ext cx="9982200" cy="6705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ABB2FB37-F3C9-45C6-9687-D4113A959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79256E26-9F4A-495E-915A-5DF2A2DEE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A08D0F3E-FDFB-4DD8-9714-C096676F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BFA3EB39-848A-45A4-8994-176BAF372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B46D664-AFD6-4D31-8758-C4A2BC52065D}"/>
              </a:ext>
            </a:extLst>
          </p:cNvPr>
          <p:cNvSpPr txBox="1"/>
          <p:nvPr/>
        </p:nvSpPr>
        <p:spPr>
          <a:xfrm>
            <a:off x="29149061" y="14497760"/>
            <a:ext cx="9982200" cy="6705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4" name="Rectangle 8">
            <a:extLst>
              <a:ext uri="{FF2B5EF4-FFF2-40B4-BE49-F238E27FC236}">
                <a16:creationId xmlns:a16="http://schemas.microsoft.com/office/drawing/2014/main" id="{91ABD327-2C59-4E4F-A3D2-56B55E727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90261" y="824936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858C684D-7212-42BB-B20D-642B96CE2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42662" y="840176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210CDB4-3E5B-4736-AC95-55ADDEC5E518}"/>
              </a:ext>
            </a:extLst>
          </p:cNvPr>
          <p:cNvSpPr txBox="1"/>
          <p:nvPr/>
        </p:nvSpPr>
        <p:spPr>
          <a:xfrm>
            <a:off x="1676399" y="10744200"/>
            <a:ext cx="9827239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/>
              <a:t>thiên</a:t>
            </a:r>
            <a:endParaRPr lang="en-US" dirty="0"/>
          </a:p>
        </p:txBody>
      </p:sp>
      <p:pic>
        <p:nvPicPr>
          <p:cNvPr id="1035" name="Picture 11">
            <a:extLst>
              <a:ext uri="{FF2B5EF4-FFF2-40B4-BE49-F238E27FC236}">
                <a16:creationId xmlns:a16="http://schemas.microsoft.com/office/drawing/2014/main" id="{AEDB0043-B01F-4B33-B500-7EE246C39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5100" y="6044675"/>
            <a:ext cx="8267700" cy="6217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69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32" grpId="0"/>
      <p:bldP spid="6" grpId="0"/>
      <p:bldP spid="2" grpId="0"/>
      <p:bldP spid="4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5D1704D-17DF-42EF-BD61-2FF951C61086}"/>
                  </a:ext>
                </a:extLst>
              </p:cNvPr>
              <p:cNvSpPr/>
              <p:nvPr/>
            </p:nvSpPr>
            <p:spPr>
              <a:xfrm>
                <a:off x="20978846" y="6596381"/>
                <a:ext cx="70801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</m:oMath>
                  </m:oMathPara>
                </a14:m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5D1704D-17DF-42EF-BD61-2FF951C610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8846" y="6596381"/>
                <a:ext cx="70801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>
            <a:extLst>
              <a:ext uri="{FF2B5EF4-FFF2-40B4-BE49-F238E27FC236}">
                <a16:creationId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1231887" y="2962154"/>
            <a:ext cx="7252984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217727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TÓM</a:t>
            </a:r>
            <a:r>
              <a:rPr kumimoji="0" lang="en-US" sz="4400" b="1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TẮT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pSp>
        <p:nvGrpSpPr>
          <p:cNvPr id="20" name="Group 26">
            <a:extLst>
              <a:ext uri="{FF2B5EF4-FFF2-40B4-BE49-F238E27FC236}">
                <a16:creationId xmlns:a16="http://schemas.microsoft.com/office/drawing/2014/main" id="{6A4C2FF5-FAA8-4469-A206-298C1FD8FB57}"/>
              </a:ext>
            </a:extLst>
          </p:cNvPr>
          <p:cNvGrpSpPr/>
          <p:nvPr/>
        </p:nvGrpSpPr>
        <p:grpSpPr>
          <a:xfrm>
            <a:off x="752719" y="1792600"/>
            <a:ext cx="18962421" cy="907192"/>
            <a:chOff x="7351348" y="7543799"/>
            <a:chExt cx="20119627" cy="9073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C7B1781E-E526-45FB-A594-34AEE87ADAA0}"/>
                    </a:ext>
                  </a:extLst>
                </p:cNvPr>
                <p:cNvSpPr txBox="1"/>
                <p:nvPr/>
              </p:nvSpPr>
              <p:spPr>
                <a:xfrm>
                  <a:off x="8993185" y="7620004"/>
                  <a:ext cx="18477790" cy="8311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35F82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KHẢO SÁT HÀM SỐ LŨY THỪA y=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35F8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</m:ctrlPr>
                        </m:sSupPr>
                        <m:e>
                          <m:r>
                            <a:rPr kumimoji="0" lang="en-US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35F8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𝒙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kumimoji="0" lang="el-GR" sz="4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35F8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α</m:t>
                          </m:r>
                        </m:sup>
                      </m:sSup>
                    </m:oMath>
                  </a14:m>
                  <a:endParaRPr kumimoji="0" lang="en-US" sz="4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35F82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C7B1781E-E526-45FB-A594-34AEE87ADA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93185" y="7620004"/>
                  <a:ext cx="18477790" cy="831106"/>
                </a:xfrm>
                <a:prstGeom prst="rect">
                  <a:avLst/>
                </a:prstGeom>
                <a:blipFill>
                  <a:blip r:embed="rId4"/>
                  <a:stretch>
                    <a:fillRect l="-1575" t="-17647" b="-3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2" name="Group 27">
              <a:extLst>
                <a:ext uri="{FF2B5EF4-FFF2-40B4-BE49-F238E27FC236}">
                  <a16:creationId xmlns:a16="http://schemas.microsoft.com/office/drawing/2014/main" id="{2D9E3F6E-72DE-4C83-B0C7-CDF88043A49A}"/>
                </a:ext>
              </a:extLst>
            </p:cNvPr>
            <p:cNvGrpSpPr/>
            <p:nvPr/>
          </p:nvGrpSpPr>
          <p:grpSpPr>
            <a:xfrm>
              <a:off x="7351348" y="7543799"/>
              <a:ext cx="1623731" cy="872846"/>
              <a:chOff x="7351347" y="7543800"/>
              <a:chExt cx="1623731" cy="872846"/>
            </a:xfrm>
          </p:grpSpPr>
          <p:sp>
            <p:nvSpPr>
              <p:cNvPr id="24" name="Isosceles Triangle 44">
                <a:extLst>
                  <a:ext uri="{FF2B5EF4-FFF2-40B4-BE49-F238E27FC236}">
                    <a16:creationId xmlns:a16="http://schemas.microsoft.com/office/drawing/2014/main" id="{F84054B3-5C32-45E1-A275-1CF8F4093CB5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25" name="Group 29">
                <a:extLst>
                  <a:ext uri="{FF2B5EF4-FFF2-40B4-BE49-F238E27FC236}">
                    <a16:creationId xmlns:a16="http://schemas.microsoft.com/office/drawing/2014/main" id="{EA759307-7FA7-48FF-A67E-D4FF26783F23}"/>
                  </a:ext>
                </a:extLst>
              </p:cNvPr>
              <p:cNvGrpSpPr/>
              <p:nvPr/>
            </p:nvGrpSpPr>
            <p:grpSpPr>
              <a:xfrm>
                <a:off x="7351347" y="7640053"/>
                <a:ext cx="1623731" cy="776593"/>
                <a:chOff x="7351347" y="7640053"/>
                <a:chExt cx="1623731" cy="776593"/>
              </a:xfrm>
            </p:grpSpPr>
            <p:sp>
              <p:nvSpPr>
                <p:cNvPr id="26" name="Round Same Side Corner Rectangle 22">
                  <a:extLst>
                    <a:ext uri="{FF2B5EF4-FFF2-40B4-BE49-F238E27FC236}">
                      <a16:creationId xmlns:a16="http://schemas.microsoft.com/office/drawing/2014/main" id="{0A3C1E3E-32DF-4A4E-BFDF-AB07403E3F5A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ADD527B4-80E3-4146-9BFF-A2DB49F22C63}"/>
                    </a:ext>
                  </a:extLst>
                </p:cNvPr>
                <p:cNvSpPr txBox="1"/>
                <p:nvPr/>
              </p:nvSpPr>
              <p:spPr>
                <a:xfrm>
                  <a:off x="7351347" y="7640053"/>
                  <a:ext cx="1623731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3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BCC5309-72D2-4B71-89EF-B1CC0217B26E}"/>
              </a:ext>
            </a:extLst>
          </p:cNvPr>
          <p:cNvSpPr txBox="1"/>
          <p:nvPr/>
        </p:nvSpPr>
        <p:spPr>
          <a:xfrm>
            <a:off x="13258800" y="6248400"/>
            <a:ext cx="9982200" cy="6705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ABB2FB37-F3C9-45C6-9687-D4113A959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00CAC455-BD0E-4EE2-8A63-ACAADBFBA1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9367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5" imgW="2012128" imgH="1075478" progId="Visio.Drawing.11">
                  <p:embed/>
                </p:oleObj>
              </mc:Choice>
              <mc:Fallback>
                <p:oleObj name="Visio" r:id="rId5" imgW="2012128" imgH="1075478" progId="Visio.Drawing.11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00CAC455-BD0E-4EE2-8A63-ACAADBFBA1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3675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4">
            <a:extLst>
              <a:ext uri="{FF2B5EF4-FFF2-40B4-BE49-F238E27FC236}">
                <a16:creationId xmlns:a16="http://schemas.microsoft.com/office/drawing/2014/main" id="{79256E26-9F4A-495E-915A-5DF2A2DEE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4E45EF75-192C-4018-AEA7-E6FAD5B80F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" y="152400"/>
          <a:ext cx="19367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7" imgW="2012128" imgH="1075478" progId="Visio.Drawing.11">
                  <p:embed/>
                </p:oleObj>
              </mc:Choice>
              <mc:Fallback>
                <p:oleObj name="Visio" r:id="rId7" imgW="2012128" imgH="1075478" progId="Visio.Drawing.11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4E45EF75-192C-4018-AEA7-E6FAD5B80F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"/>
                        <a:ext cx="193675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6">
            <a:extLst>
              <a:ext uri="{FF2B5EF4-FFF2-40B4-BE49-F238E27FC236}">
                <a16:creationId xmlns:a16="http://schemas.microsoft.com/office/drawing/2014/main" id="{A08D0F3E-FDFB-4DD8-9714-C096676F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822A2528-9D79-4F72-9C88-C3FAE7D4EF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" y="304800"/>
          <a:ext cx="19367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8" imgW="2012128" imgH="1075478" progId="Visio.Drawing.11">
                  <p:embed/>
                </p:oleObj>
              </mc:Choice>
              <mc:Fallback>
                <p:oleObj name="Visio" r:id="rId8" imgW="2012128" imgH="1075478" progId="Visio.Drawing.11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822A2528-9D79-4F72-9C88-C3FAE7D4EFE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4800"/>
                        <a:ext cx="193675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8">
            <a:extLst>
              <a:ext uri="{FF2B5EF4-FFF2-40B4-BE49-F238E27FC236}">
                <a16:creationId xmlns:a16="http://schemas.microsoft.com/office/drawing/2014/main" id="{BFA3EB39-848A-45A4-8994-176BAF372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B98182E3-B831-4438-9950-6729C271E0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936750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9" imgW="2030954" imgH="1802342" progId="Visio.Drawing.11">
                  <p:embed/>
                </p:oleObj>
              </mc:Choice>
              <mc:Fallback>
                <p:oleObj name="Visio" r:id="rId9" imgW="2030954" imgH="1802342" progId="Visio.Drawing.11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B98182E3-B831-4438-9950-6729C271E08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36750" cy="171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DB46D664-AFD6-4D31-8758-C4A2BC52065D}"/>
              </a:ext>
            </a:extLst>
          </p:cNvPr>
          <p:cNvSpPr txBox="1"/>
          <p:nvPr/>
        </p:nvSpPr>
        <p:spPr>
          <a:xfrm>
            <a:off x="29149061" y="14497760"/>
            <a:ext cx="9982200" cy="6705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Rectangle 8">
            <a:extLst>
              <a:ext uri="{FF2B5EF4-FFF2-40B4-BE49-F238E27FC236}">
                <a16:creationId xmlns:a16="http://schemas.microsoft.com/office/drawing/2014/main" id="{91ABD327-2C59-4E4F-A3D2-56B55E727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90261" y="824936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858C684D-7212-42BB-B20D-642B96CE2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42662" y="840176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8F50DCD-8F3E-49E7-9417-5BBD447141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520773"/>
              </p:ext>
            </p:extLst>
          </p:nvPr>
        </p:nvGraphicFramePr>
        <p:xfrm>
          <a:off x="2300124" y="4419601"/>
          <a:ext cx="20026476" cy="89915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131976">
                  <a:extLst>
                    <a:ext uri="{9D8B030D-6E8A-4147-A177-3AD203B41FA5}">
                      <a16:colId xmlns:a16="http://schemas.microsoft.com/office/drawing/2014/main" val="2757943691"/>
                    </a:ext>
                  </a:extLst>
                </a:gridCol>
                <a:gridCol w="8768696">
                  <a:extLst>
                    <a:ext uri="{9D8B030D-6E8A-4147-A177-3AD203B41FA5}">
                      <a16:colId xmlns:a16="http://schemas.microsoft.com/office/drawing/2014/main" val="2750771287"/>
                    </a:ext>
                  </a:extLst>
                </a:gridCol>
                <a:gridCol w="7125804">
                  <a:extLst>
                    <a:ext uri="{9D8B030D-6E8A-4147-A177-3AD203B41FA5}">
                      <a16:colId xmlns:a16="http://schemas.microsoft.com/office/drawing/2014/main" val="584009316"/>
                    </a:ext>
                  </a:extLst>
                </a:gridCol>
              </a:tblGrid>
              <a:tr h="1284514">
                <a:tc>
                  <a:txBody>
                    <a:bodyPr/>
                    <a:lstStyle/>
                    <a:p>
                      <a:pPr marL="0" marR="0" indent="3619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600" dirty="0">
                          <a:effectLst/>
                        </a:rPr>
                        <a:t> </a:t>
                      </a:r>
                      <a:endParaRPr lang="en-US" sz="5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3619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600" dirty="0">
                          <a:effectLst/>
                        </a:rPr>
                        <a:t> </a:t>
                      </a:r>
                      <a:r>
                        <a:rPr lang="en-US" sz="5600" dirty="0">
                          <a:effectLst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en-US" sz="5600" dirty="0">
                          <a:effectLst/>
                        </a:rPr>
                        <a:t> &gt; 0 </a:t>
                      </a:r>
                      <a:endParaRPr lang="en-US" sz="5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3619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600">
                          <a:effectLst/>
                        </a:rPr>
                        <a:t> </a:t>
                      </a:r>
                      <a:r>
                        <a:rPr lang="en-US" sz="5600">
                          <a:effectLst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en-US" sz="5600">
                          <a:effectLst/>
                        </a:rPr>
                        <a:t> &lt; 0</a:t>
                      </a:r>
                      <a:endParaRPr lang="en-US" sz="5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1589916"/>
                  </a:ext>
                </a:extLst>
              </a:tr>
              <a:tr h="12845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600">
                          <a:effectLst/>
                        </a:rPr>
                        <a:t>Đạo hàm</a:t>
                      </a:r>
                      <a:endParaRPr lang="en-US" sz="5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600" dirty="0">
                          <a:effectLst/>
                        </a:rPr>
                        <a:t>y' =  </a:t>
                      </a:r>
                      <a:r>
                        <a:rPr lang="en-US" sz="5600" dirty="0">
                          <a:effectLst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en-US" sz="5600" dirty="0">
                          <a:effectLst/>
                        </a:rPr>
                        <a:t> x </a:t>
                      </a:r>
                      <a:r>
                        <a:rPr lang="en-US" sz="5600" baseline="30000" dirty="0">
                          <a:effectLst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en-US" sz="5600" baseline="30000" dirty="0">
                          <a:effectLst/>
                        </a:rPr>
                        <a:t> -1</a:t>
                      </a:r>
                      <a:r>
                        <a:rPr lang="en-US" sz="5600" dirty="0">
                          <a:effectLst/>
                        </a:rPr>
                        <a:t> </a:t>
                      </a:r>
                      <a:endParaRPr lang="en-US" sz="5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600" dirty="0">
                          <a:effectLst/>
                        </a:rPr>
                        <a:t>y' =  </a:t>
                      </a:r>
                      <a:r>
                        <a:rPr lang="en-US" sz="5600" dirty="0">
                          <a:effectLst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en-US" sz="5600" dirty="0">
                          <a:effectLst/>
                        </a:rPr>
                        <a:t> x </a:t>
                      </a:r>
                      <a:r>
                        <a:rPr lang="en-US" sz="5600" baseline="30000" dirty="0">
                          <a:effectLst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en-US" sz="5600" baseline="30000" dirty="0">
                          <a:effectLst/>
                        </a:rPr>
                        <a:t> -1</a:t>
                      </a:r>
                      <a:endParaRPr lang="en-US" sz="5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0259082"/>
                  </a:ext>
                </a:extLst>
              </a:tr>
              <a:tr h="25690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600">
                          <a:effectLst/>
                        </a:rPr>
                        <a:t>Chiều BT</a:t>
                      </a:r>
                      <a:endParaRPr lang="en-US" sz="5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600">
                          <a:effectLst/>
                        </a:rPr>
                        <a:t>Hàm số luôn đồng biến</a:t>
                      </a:r>
                      <a:endParaRPr lang="en-US" sz="5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600" dirty="0" err="1">
                          <a:effectLst/>
                        </a:rPr>
                        <a:t>Hàm</a:t>
                      </a:r>
                      <a:r>
                        <a:rPr lang="en-US" sz="5600" dirty="0">
                          <a:effectLst/>
                        </a:rPr>
                        <a:t> </a:t>
                      </a:r>
                      <a:r>
                        <a:rPr lang="en-US" sz="5600" dirty="0" err="1">
                          <a:effectLst/>
                        </a:rPr>
                        <a:t>số</a:t>
                      </a:r>
                      <a:r>
                        <a:rPr lang="en-US" sz="5600" dirty="0">
                          <a:effectLst/>
                        </a:rPr>
                        <a:t> </a:t>
                      </a:r>
                      <a:r>
                        <a:rPr lang="en-US" sz="5600" dirty="0" err="1">
                          <a:effectLst/>
                        </a:rPr>
                        <a:t>luôn</a:t>
                      </a:r>
                      <a:r>
                        <a:rPr lang="en-US" sz="5600" dirty="0">
                          <a:effectLst/>
                        </a:rPr>
                        <a:t> </a:t>
                      </a:r>
                      <a:r>
                        <a:rPr lang="en-US" sz="5600" dirty="0" err="1">
                          <a:effectLst/>
                        </a:rPr>
                        <a:t>nghịch</a:t>
                      </a:r>
                      <a:r>
                        <a:rPr lang="en-US" sz="5600" dirty="0">
                          <a:effectLst/>
                        </a:rPr>
                        <a:t> </a:t>
                      </a:r>
                      <a:r>
                        <a:rPr lang="en-US" sz="5600" dirty="0" err="1">
                          <a:effectLst/>
                        </a:rPr>
                        <a:t>biến</a:t>
                      </a:r>
                      <a:endParaRPr lang="en-US" sz="5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7650829"/>
                  </a:ext>
                </a:extLst>
              </a:tr>
              <a:tr h="25690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600">
                          <a:effectLst/>
                        </a:rPr>
                        <a:t>Tiệm cận</a:t>
                      </a:r>
                      <a:endParaRPr lang="en-US" sz="5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600" dirty="0" err="1">
                          <a:effectLst/>
                        </a:rPr>
                        <a:t>Không</a:t>
                      </a:r>
                      <a:r>
                        <a:rPr lang="en-US" sz="5600" dirty="0">
                          <a:effectLst/>
                        </a:rPr>
                        <a:t> </a:t>
                      </a:r>
                      <a:r>
                        <a:rPr lang="en-US" sz="5600" dirty="0" err="1">
                          <a:effectLst/>
                        </a:rPr>
                        <a:t>có</a:t>
                      </a:r>
                      <a:endParaRPr lang="en-US" sz="5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600" dirty="0">
                          <a:effectLst/>
                        </a:rPr>
                        <a:t>TC </a:t>
                      </a:r>
                      <a:r>
                        <a:rPr lang="en-US" sz="5600" dirty="0" err="1">
                          <a:effectLst/>
                        </a:rPr>
                        <a:t>ngang</a:t>
                      </a:r>
                      <a:r>
                        <a:rPr lang="en-US" sz="5600" dirty="0">
                          <a:effectLst/>
                        </a:rPr>
                        <a:t> </a:t>
                      </a:r>
                      <a:r>
                        <a:rPr lang="en-US" sz="5600" dirty="0" err="1">
                          <a:effectLst/>
                        </a:rPr>
                        <a:t>là</a:t>
                      </a:r>
                      <a:r>
                        <a:rPr lang="en-US" sz="5600" dirty="0">
                          <a:effectLst/>
                        </a:rPr>
                        <a:t> </a:t>
                      </a:r>
                      <a:r>
                        <a:rPr lang="en-US" sz="5600" dirty="0" err="1">
                          <a:effectLst/>
                        </a:rPr>
                        <a:t>trục</a:t>
                      </a:r>
                      <a:r>
                        <a:rPr lang="en-US" sz="5600" dirty="0">
                          <a:effectLst/>
                        </a:rPr>
                        <a:t> Ox, TC </a:t>
                      </a:r>
                      <a:r>
                        <a:rPr lang="en-US" sz="5600" dirty="0" err="1">
                          <a:effectLst/>
                        </a:rPr>
                        <a:t>đứng</a:t>
                      </a:r>
                      <a:r>
                        <a:rPr lang="en-US" sz="5600" dirty="0">
                          <a:effectLst/>
                        </a:rPr>
                        <a:t> </a:t>
                      </a:r>
                      <a:r>
                        <a:rPr lang="en-US" sz="5600" dirty="0" err="1">
                          <a:effectLst/>
                        </a:rPr>
                        <a:t>là</a:t>
                      </a:r>
                      <a:r>
                        <a:rPr lang="en-US" sz="5600" dirty="0">
                          <a:effectLst/>
                        </a:rPr>
                        <a:t> </a:t>
                      </a:r>
                      <a:r>
                        <a:rPr lang="en-US" sz="5600" dirty="0" err="1">
                          <a:effectLst/>
                        </a:rPr>
                        <a:t>trục</a:t>
                      </a:r>
                      <a:r>
                        <a:rPr lang="en-US" sz="5600" dirty="0">
                          <a:effectLst/>
                        </a:rPr>
                        <a:t> Oy</a:t>
                      </a:r>
                      <a:endParaRPr lang="en-US" sz="5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4894676"/>
                  </a:ext>
                </a:extLst>
              </a:tr>
              <a:tr h="12845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600">
                          <a:effectLst/>
                        </a:rPr>
                        <a:t>Đồ thị</a:t>
                      </a:r>
                      <a:endParaRPr lang="en-US" sz="5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indent="3619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600" dirty="0" err="1">
                          <a:effectLst/>
                        </a:rPr>
                        <a:t>Đồ</a:t>
                      </a:r>
                      <a:r>
                        <a:rPr lang="en-US" sz="5600" dirty="0">
                          <a:effectLst/>
                        </a:rPr>
                        <a:t> </a:t>
                      </a:r>
                      <a:r>
                        <a:rPr lang="en-US" sz="5600" dirty="0" err="1">
                          <a:effectLst/>
                        </a:rPr>
                        <a:t>thị</a:t>
                      </a:r>
                      <a:r>
                        <a:rPr lang="en-US" sz="5600" dirty="0">
                          <a:effectLst/>
                        </a:rPr>
                        <a:t> </a:t>
                      </a:r>
                      <a:r>
                        <a:rPr lang="en-US" sz="5600" dirty="0" err="1">
                          <a:effectLst/>
                        </a:rPr>
                        <a:t>luôn</a:t>
                      </a:r>
                      <a:r>
                        <a:rPr lang="en-US" sz="5600" dirty="0">
                          <a:effectLst/>
                        </a:rPr>
                        <a:t> </a:t>
                      </a:r>
                      <a:r>
                        <a:rPr lang="en-US" sz="5600" dirty="0" err="1">
                          <a:effectLst/>
                        </a:rPr>
                        <a:t>đi</a:t>
                      </a:r>
                      <a:r>
                        <a:rPr lang="en-US" sz="5600" dirty="0">
                          <a:effectLst/>
                        </a:rPr>
                        <a:t> qua </a:t>
                      </a:r>
                      <a:r>
                        <a:rPr lang="en-US" sz="5600" dirty="0" err="1">
                          <a:effectLst/>
                        </a:rPr>
                        <a:t>điểm</a:t>
                      </a:r>
                      <a:r>
                        <a:rPr lang="en-US" sz="5600" dirty="0">
                          <a:effectLst/>
                        </a:rPr>
                        <a:t> (1 ; 1)</a:t>
                      </a:r>
                      <a:endParaRPr lang="en-US" sz="5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518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03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600055" y="6563539"/>
            <a:ext cx="23220054" cy="6908840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428167" y="2331465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1.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20802600" y="12115800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02600" y="12115800"/>
                <a:ext cx="2500565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1207060" y="3048000"/>
                <a:ext cx="22565882" cy="15076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x-none" dirty="0"/>
                  <a:t>Tập xác định của hàm số </a:t>
                </a:r>
                <a14:m>
                  <m:oMath xmlns:m="http://schemas.openxmlformats.org/officeDocument/2006/math">
                    <m:r>
                      <a:rPr lang="x-non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x-none" i="1">
                        <a:latin typeface="Cambria Math" panose="02040503050406030204" pitchFamily="18" charset="0"/>
                      </a:rPr>
                      <m:t>=(2</m:t>
                    </m:r>
                    <m:r>
                      <a:rPr lang="x-non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x-none" i="1">
                        <a:latin typeface="Cambria Math" panose="02040503050406030204" pitchFamily="18" charset="0"/>
                      </a:rPr>
                      <m:t>−1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x-none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x-none" i="1">
                            <a:latin typeface="Cambria Math" panose="02040503050406030204" pitchFamily="18" charset="0"/>
                          </a:rPr>
                          <m:t>2017</m:t>
                        </m:r>
                      </m:sup>
                    </m:sSup>
                  </m:oMath>
                </a14:m>
                <a:r>
                  <a:rPr lang="x-none" dirty="0"/>
                  <a:t> là:</a:t>
                </a:r>
                <a:endParaRPr lang="en-US" dirty="0"/>
              </a:p>
              <a:p>
                <a:endParaRPr lang="vi-VN" sz="4800" dirty="0"/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60" y="3048000"/>
                <a:ext cx="22565882" cy="1507657"/>
              </a:xfrm>
              <a:prstGeom prst="rect">
                <a:avLst/>
              </a:prstGeom>
              <a:blipFill>
                <a:blip r:embed="rId4"/>
                <a:stretch>
                  <a:fillRect l="-1053" t="-68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14572" y="4875738"/>
                <a:ext cx="5485687" cy="1431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;+∞</m:t>
                          </m:r>
                        </m:e>
                      </m:d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72" y="4875738"/>
                <a:ext cx="5485687" cy="143199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4491821" y="4896896"/>
                <a:ext cx="548568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ℝ</m:t>
                      </m:r>
                      <m:r>
                        <m:rPr>
                          <m:nor/>
                        </m:rPr>
                        <a:rPr lang="en-GB" sz="4800" b="1"/>
                        <m:t>.</m:t>
                      </m:r>
                    </m:oMath>
                  </m:oMathPara>
                </a14:m>
                <a:endParaRPr lang="en-GB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1821" y="4896896"/>
                <a:ext cx="5485687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9747157" y="4533554"/>
                <a:ext cx="5485687" cy="1431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;+∞</m:t>
                          </m:r>
                        </m:e>
                      </m:d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7157" y="4533554"/>
                <a:ext cx="5485687" cy="143199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5272033" y="4875978"/>
                <a:ext cx="7767708" cy="1076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sz="4800" b="1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D</m:t>
                    </m:r>
                    <m:r>
                      <m:rPr>
                        <m:nor/>
                      </m:rPr>
                      <a:rPr lang="en-US" sz="4800" b="1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𝑫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ℝ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\</m:t>
                    </m:r>
                    <m:d>
                      <m:dPr>
                        <m:begChr m:val="{"/>
                        <m:endChr m:val="}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4800" b="1" dirty="0"/>
                  <a:t>.</a:t>
                </a:r>
                <a:endParaRPr lang="vi-VN" sz="4800" b="1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2033" y="4875978"/>
                <a:ext cx="7767708" cy="1076770"/>
              </a:xfrm>
              <a:prstGeom prst="rect">
                <a:avLst/>
              </a:prstGeom>
              <a:blipFill>
                <a:blip r:embed="rId8"/>
                <a:stretch>
                  <a:fillRect t="-2260" b="-16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49" name="Oval 48"/>
          <p:cNvSpPr/>
          <p:nvPr/>
        </p:nvSpPr>
        <p:spPr>
          <a:xfrm>
            <a:off x="5385703" y="4768955"/>
            <a:ext cx="1072553" cy="107255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1365DC-90A4-49C2-ADF3-53B561E0AEB1}"/>
                  </a:ext>
                </a:extLst>
              </p:cNvPr>
              <p:cNvSpPr txBox="1"/>
              <p:nvPr/>
            </p:nvSpPr>
            <p:spPr>
              <a:xfrm>
                <a:off x="2062865" y="8229600"/>
                <a:ext cx="19806535" cy="16158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x-none" sz="5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Vì </a:t>
                </a:r>
                <a14:m>
                  <m:oMath xmlns:m="http://schemas.openxmlformats.org/officeDocument/2006/math">
                    <m:r>
                      <a:rPr lang="x-none" sz="5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2007∈</m:t>
                    </m:r>
                    <m:sSup>
                      <m:sSupPr>
                        <m:ctrlPr>
                          <a:rPr lang="en-US" sz="5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x-none" sz="5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ℤ</m:t>
                        </m:r>
                      </m:e>
                      <m:sup>
                        <m:r>
                          <a:rPr lang="x-none" sz="5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x-none" sz="5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nên hàm số xác định với mọi </a:t>
                </a:r>
                <a14:m>
                  <m:oMath xmlns:m="http://schemas.openxmlformats.org/officeDocument/2006/math">
                    <m:r>
                      <a:rPr lang="x-none" sz="5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x-none" sz="5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en-US" sz="5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1365DC-90A4-49C2-ADF3-53B561E0AE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2865" y="8229600"/>
                <a:ext cx="19806535" cy="1615827"/>
              </a:xfrm>
              <a:prstGeom prst="rect">
                <a:avLst/>
              </a:prstGeom>
              <a:blipFill>
                <a:blip r:embed="rId9"/>
                <a:stretch>
                  <a:fillRect l="-1692" t="-11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186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119" grpId="0"/>
      <p:bldP spid="2" grpId="0"/>
      <p:bldP spid="53" grpId="0"/>
      <p:bldP spid="53" grpId="1"/>
      <p:bldP spid="54" grpId="0"/>
      <p:bldP spid="55" grpId="0"/>
      <p:bldP spid="49" grpId="0" animBg="1"/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6328</TotalTime>
  <Words>1158</Words>
  <Application>Microsoft Office PowerPoint</Application>
  <PresentationFormat>Custom</PresentationFormat>
  <Paragraphs>147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AvantGarde-Demi</vt:lpstr>
      <vt:lpstr>Calibri</vt:lpstr>
      <vt:lpstr>Cambria Math</vt:lpstr>
      <vt:lpstr>Chu Van An</vt:lpstr>
      <vt:lpstr>Symbol</vt:lpstr>
      <vt:lpstr>Tahoma</vt:lpstr>
      <vt:lpstr>Times New Roman</vt:lpstr>
      <vt:lpstr>Office Theme</vt:lpstr>
      <vt:lpstr>Visio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phuong nguyen</cp:lastModifiedBy>
  <cp:revision>494</cp:revision>
  <dcterms:created xsi:type="dcterms:W3CDTF">2013-08-31T11:42:51Z</dcterms:created>
  <dcterms:modified xsi:type="dcterms:W3CDTF">2021-08-26T14:06:35Z</dcterms:modified>
</cp:coreProperties>
</file>