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4" r:id="rId47"/>
  </p:sldIdLst>
  <p:sldSz cx="18288000" cy="10287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DB5"/>
    <a:srgbClr val="E7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461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6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8.png"/><Relationship Id="rId5" Type="http://schemas.openxmlformats.org/officeDocument/2006/relationships/image" Target="../media/image4.svg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59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60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6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68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2.png"/><Relationship Id="rId5" Type="http://schemas.openxmlformats.org/officeDocument/2006/relationships/image" Target="../media/image10.svg"/><Relationship Id="rId10" Type="http://schemas.openxmlformats.org/officeDocument/2006/relationships/image" Target="../media/image71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73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10" Type="http://schemas.openxmlformats.org/officeDocument/2006/relationships/image" Target="../media/image74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4.png"/><Relationship Id="rId5" Type="http://schemas.openxmlformats.org/officeDocument/2006/relationships/image" Target="../media/image10.svg"/><Relationship Id="rId10" Type="http://schemas.openxmlformats.org/officeDocument/2006/relationships/image" Target="../media/image8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86.png"/><Relationship Id="rId5" Type="http://schemas.openxmlformats.org/officeDocument/2006/relationships/image" Target="../media/image21.svg"/><Relationship Id="rId10" Type="http://schemas.openxmlformats.org/officeDocument/2006/relationships/image" Target="../media/image85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8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88.png"/><Relationship Id="rId5" Type="http://schemas.openxmlformats.org/officeDocument/2006/relationships/image" Target="../media/image6.svg"/><Relationship Id="rId10" Type="http://schemas.openxmlformats.org/officeDocument/2006/relationships/image" Target="../media/image87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9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5.svg"/><Relationship Id="rId7" Type="http://schemas.openxmlformats.org/officeDocument/2006/relationships/image" Target="../media/image9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29.svg"/><Relationship Id="rId5" Type="http://schemas.openxmlformats.org/officeDocument/2006/relationships/image" Target="../media/image8.sv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10" Type="http://schemas.openxmlformats.org/officeDocument/2006/relationships/image" Target="../media/image102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0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6.sv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1847E0-51F9-587F-2DA8-89112D9B32E4}"/>
              </a:ext>
            </a:extLst>
          </p:cNvPr>
          <p:cNvSpPr txBox="1"/>
          <p:nvPr/>
        </p:nvSpPr>
        <p:spPr>
          <a:xfrm>
            <a:off x="3086100" y="3209009"/>
            <a:ext cx="12115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9B7B-F02A-408D-CF6B-09CC88FB69CC}"/>
              </a:ext>
            </a:extLst>
          </p:cNvPr>
          <p:cNvSpPr txBox="1"/>
          <p:nvPr/>
        </p:nvSpPr>
        <p:spPr>
          <a:xfrm>
            <a:off x="7467600" y="188561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/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0,4=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.1,2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blipFill>
                <a:blip r:embed="rId10"/>
                <a:stretch>
                  <a:fillRect l="-1810" r="-517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78000" y="4757372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/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=−5,1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−5,1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=−1,7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=−3,9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−3,9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=2,4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.2,4 =0,8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.12 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blipFill>
                <a:blip r:embed="rId10"/>
                <a:stretch>
                  <a:fillRect l="-2214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0,8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578" r="-4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578" r="-3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578" r="-200249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578" r="-10075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578" r="-750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578" r="-4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100578" r="-3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100578" r="-200249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100578" r="-10075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100578" r="-750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909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17E2855-6057-7328-8BAA-7FAEF176C233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/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=0,5;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blipFill>
                <a:blip r:embed="rId10"/>
                <a:stretch>
                  <a:fillRect l="-1676" r="-1676" b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3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47555" y="5965371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15144" y="7989477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5643B9-03ED-98B1-EEC8-9CB776FE8D72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/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Công thức tính quãng đường đi được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thời gian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chuyển động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thuận. Hệ số tỉ lệ của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đối với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=65.0,5= 32,5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65.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=97,5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=65.2=130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blipFill>
                <a:blip r:embed="rId10"/>
                <a:stretch>
                  <a:fillRect l="-1334" b="-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3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716542" y="-2344069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49600" y="39914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2310B20-53BE-815D-DBC0-106C1925849A}"/>
              </a:ext>
            </a:extLst>
          </p:cNvPr>
          <p:cNvSpPr txBox="1"/>
          <p:nvPr/>
        </p:nvSpPr>
        <p:spPr>
          <a:xfrm>
            <a:off x="2895600" y="1610835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834CDC-1A14-90E8-BCC5-CB429E346BC3}"/>
              </a:ext>
            </a:extLst>
          </p:cNvPr>
          <p:cNvSpPr/>
          <p:nvPr/>
        </p:nvSpPr>
        <p:spPr>
          <a:xfrm>
            <a:off x="2557547" y="2746664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/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blipFill>
                <a:blip r:embed="rId10"/>
                <a:stretch>
                  <a:fillRect l="-1946" t="-15517" r="-12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2788039-673A-61E7-3747-DFDF3B88B4D1}"/>
              </a:ext>
            </a:extLst>
          </p:cNvPr>
          <p:cNvSpPr txBox="1"/>
          <p:nvPr/>
        </p:nvSpPr>
        <p:spPr>
          <a:xfrm>
            <a:off x="8389257" y="474617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699" r="-3006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699" r="-2000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699" r="-1004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699" r="-400" b="-1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100699" r="-3006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100699" r="-2000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100699" r="-1004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100699" r="-400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/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blipFill>
                <a:blip r:embed="rId12"/>
                <a:stretch>
                  <a:fillRect l="-1755" b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56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76401" y="2628900"/>
            <a:ext cx="15317614" cy="6346228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AE74A5F-4E02-7CAC-8E59-B0F87419970B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/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blipFill>
                <a:blip r:embed="rId6"/>
                <a:stretch>
                  <a:fillRect l="-1896" r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9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58833"/>
            <a:ext cx="15700029" cy="6969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/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blipFill>
                <a:blip r:embed="rId8"/>
                <a:stretch>
                  <a:fillRect l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2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94693" y="1676399"/>
            <a:ext cx="15698614" cy="6934201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63288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0A4995D-A692-E157-6621-EFFF69D17EAE}"/>
              </a:ext>
            </a:extLst>
          </p:cNvPr>
          <p:cNvSpPr txBox="1"/>
          <p:nvPr/>
        </p:nvSpPr>
        <p:spPr>
          <a:xfrm>
            <a:off x="2855574" y="2730626"/>
            <a:ext cx="12576850" cy="482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</a:p>
        </p:txBody>
      </p:sp>
    </p:spTree>
    <p:extLst>
      <p:ext uri="{BB962C8B-B14F-4D97-AF65-F5344CB8AC3E}">
        <p14:creationId xmlns:p14="http://schemas.microsoft.com/office/powerpoint/2010/main" val="296601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/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Cụ </a:t>
                </a:r>
                <a:r>
                  <a:rPr lang="en-US" sz="40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=…=</m:t>
                      </m:r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+)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…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blipFill>
                <a:blip r:embed="rId6"/>
                <a:stretch>
                  <a:fillRect l="-1879" r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0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20575" y="6438900"/>
            <a:ext cx="2567425" cy="395541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2E563D17-CBA9-D049-1BCB-C2EDBD5727D1}"/>
              </a:ext>
            </a:extLst>
          </p:cNvPr>
          <p:cNvSpPr/>
          <p:nvPr/>
        </p:nvSpPr>
        <p:spPr>
          <a:xfrm>
            <a:off x="7674106" y="216221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/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blipFill>
                <a:blip r:embed="rId8"/>
                <a:stretch>
                  <a:fillRect l="-1520" r="-152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74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DC5400-402C-681B-9A5E-6B888EAB77E3}"/>
              </a:ext>
            </a:extLst>
          </p:cNvPr>
          <p:cNvSpPr txBox="1"/>
          <p:nvPr/>
        </p:nvSpPr>
        <p:spPr>
          <a:xfrm>
            <a:off x="6591300" y="14097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76CA2D9-E7CC-7D10-0F4A-BD7E4E41B0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50000" b="41376"/>
          <a:stretch/>
        </p:blipFill>
        <p:spPr>
          <a:xfrm>
            <a:off x="1322134" y="4308333"/>
            <a:ext cx="7142359" cy="3875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/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chiếc máy bay bay với vận tốc không đổi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900 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blipFill>
                <a:blip r:embed="rId11"/>
                <a:stretch>
                  <a:fillRect l="-1579" r="-58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/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máy bay đó bay được với thời gian di chuyển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hai đại lượng liên hệ với nhau như thế nào?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blipFill>
                <a:blip r:embed="rId12"/>
                <a:stretch>
                  <a:fillRect l="-2540" r="-4354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4CCBF6-5C4A-D7C8-1696-E647F25863AE}"/>
              </a:ext>
            </a:extLst>
          </p:cNvPr>
          <p:cNvSpPr txBox="1"/>
          <p:nvPr/>
        </p:nvSpPr>
        <p:spPr>
          <a:xfrm>
            <a:off x="7467600" y="172137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/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blipFill>
                <a:blip r:embed="rId10"/>
                <a:stretch>
                  <a:fillRect l="-1778" r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39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39687">
            <a:off x="-2268433" y="-1524177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C77B16E-34DF-4730-3BD9-7E3B129C4B2B}"/>
              </a:ext>
            </a:extLst>
          </p:cNvPr>
          <p:cNvSpPr txBox="1"/>
          <p:nvPr/>
        </p:nvSpPr>
        <p:spPr>
          <a:xfrm>
            <a:off x="2546625" y="1865381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MỘT SỐ BÀI TOÁN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/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blipFill>
                <a:blip r:embed="rId8"/>
                <a:stretch>
                  <a:fillRect l="-3618" r="-3518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rang có (45 ) quyển vở. Hoa có nhiều hơn Trang (6 ) quyển vở.">
            <a:extLst>
              <a:ext uri="{FF2B5EF4-FFF2-40B4-BE49-F238E27FC236}">
                <a16:creationId xmlns:a16="http://schemas.microsoft.com/office/drawing/2014/main" id="{CEC69046-68AC-C13B-D85F-BFA6072A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74" y="318744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5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7BBC147-9E40-AD33-A170-928FF55689F8}"/>
              </a:ext>
            </a:extLst>
          </p:cNvPr>
          <p:cNvSpPr txBox="1"/>
          <p:nvPr/>
        </p:nvSpPr>
        <p:spPr>
          <a:xfrm>
            <a:off x="7467600" y="158328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/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blipFill>
                <a:blip r:embed="rId10"/>
                <a:stretch>
                  <a:fillRect l="-1582" r="-158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quyển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vở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tiền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2797" r="-205470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2797" r="-154783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2797" r="-87368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2797" r="-484" b="-1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102797" r="-205470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102797" r="-154783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102797" r="-87368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102797" r="-484" b="-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11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1468333"/>
            <a:ext cx="15700029" cy="7350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/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33 000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=5 500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=5 500.20=110 000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blipFill>
                <a:blip r:embed="rId10"/>
                <a:stretch>
                  <a:fillRect l="-1283" r="-2139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7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595429" y="-2329458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73400" y="5389801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4AA484-B7CC-9AE0-47DA-2B9CF882AD41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8D54378-142A-4182-D5AF-BDCE0084AE17}"/>
              </a:ext>
            </a:extLst>
          </p:cNvPr>
          <p:cNvSpPr txBox="1"/>
          <p:nvPr/>
        </p:nvSpPr>
        <p:spPr>
          <a:xfrm>
            <a:off x="2971800" y="3354524"/>
            <a:ext cx="12344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Top 10 máy in mini giá rẻ | Dịch Vụ Máy In">
            <a:extLst>
              <a:ext uri="{FF2B5EF4-FFF2-40B4-BE49-F238E27FC236}">
                <a16:creationId xmlns:a16="http://schemas.microsoft.com/office/drawing/2014/main" id="{2D6F8C36-1945-D594-0CEA-C9794508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1" y="5389801"/>
            <a:ext cx="7544158" cy="45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8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289128" y="5815638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5F1052-54C7-8A36-10FD-AF2841CDA031}"/>
              </a:ext>
            </a:extLst>
          </p:cNvPr>
          <p:cNvSpPr txBox="1"/>
          <p:nvPr/>
        </p:nvSpPr>
        <p:spPr>
          <a:xfrm>
            <a:off x="7467600" y="16005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/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120.3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=72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blipFill>
                <a:blip r:embed="rId6"/>
                <a:stretch>
                  <a:fillRect l="-1548" r="-1505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/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5,8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8,7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-ta?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blipFill>
                <a:blip r:embed="rId8"/>
                <a:stretch>
                  <a:fillRect l="-1637" r="-1637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5 quyển sách hay về cây lúa đáng tham khảo và tìm đọc - Readvii">
            <a:extLst>
              <a:ext uri="{FF2B5EF4-FFF2-40B4-BE49-F238E27FC236}">
                <a16:creationId xmlns:a16="http://schemas.microsoft.com/office/drawing/2014/main" id="{D889F0A9-EF46-F2FB-F015-0A75403C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21031"/>
            <a:ext cx="7429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4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20667" y="1698698"/>
            <a:ext cx="15246665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95977" y="44183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3B9069-D5AD-3DC1-721C-942142817355}"/>
              </a:ext>
            </a:extLst>
          </p:cNvPr>
          <p:cNvSpPr txBox="1"/>
          <p:nvPr/>
        </p:nvSpPr>
        <p:spPr>
          <a:xfrm>
            <a:off x="7315200" y="180660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/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8,7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blipFill>
                <a:blip r:embed="rId8"/>
                <a:stretch>
                  <a:fillRect l="-1353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2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79921" y="1676400"/>
            <a:ext cx="15728157" cy="6934200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/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Áp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dụng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8,7−5,8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29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.5,8=1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8,7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,5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diện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tích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ha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1,5 ha.</a:t>
                </a: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blipFill>
                <a:blip r:embed="rId6"/>
                <a:stretch>
                  <a:fillRect l="-1613" r="-1561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8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54400" y="6345870"/>
            <a:ext cx="2567425" cy="3955417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7C58E27-0BF6-5216-76F5-1BC911972940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/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blipFill>
                <a:blip r:embed="rId8"/>
                <a:stretch>
                  <a:fillRect l="-1466" r="-1466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2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75843" y="2487831"/>
            <a:ext cx="15700029" cy="5311337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1869330" y="-136460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F4015C-0DDE-74C2-85DF-A2C46DE2574F}"/>
              </a:ext>
            </a:extLst>
          </p:cNvPr>
          <p:cNvSpPr txBox="1"/>
          <p:nvPr/>
        </p:nvSpPr>
        <p:spPr>
          <a:xfrm>
            <a:off x="3885124" y="3191491"/>
            <a:ext cx="10517751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 7: 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20F686-F62F-8435-383C-3EFBBB1A5B4B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/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40+32+36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blipFill>
                <a:blip r:embed="rId10"/>
                <a:stretch>
                  <a:fillRect l="-1528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8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61764" y="7505700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/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40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32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16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36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blipFill>
                <a:blip r:embed="rId10"/>
                <a:stretch>
                  <a:fillRect l="-1989" b="-3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9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4702"/>
            <a:ext cx="16230600" cy="9553214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3345176" y="3681592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BA88F4-03E9-4EB2-D6FC-893B792F98CD}"/>
              </a:ext>
            </a:extLst>
          </p:cNvPr>
          <p:cNvSpPr txBox="1"/>
          <p:nvPr/>
        </p:nvSpPr>
        <p:spPr>
          <a:xfrm>
            <a:off x="4738192" y="474702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/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blipFill>
                <a:blip r:embed="rId10"/>
                <a:stretch>
                  <a:fillRect l="-145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690" r="-4997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690" r="-4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690" r="-3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690" r="-2009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690" r="-1002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690" r="-6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00000" r="-4997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100000" r="-4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100000" r="-3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00000" r="-2009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00000" r="-1002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00000" r="-6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24255" r="-4997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C4A7BA1-A7A2-E452-7139-E1954D5A0FD1}"/>
              </a:ext>
            </a:extLst>
          </p:cNvPr>
          <p:cNvSpPr txBox="1"/>
          <p:nvPr/>
        </p:nvSpPr>
        <p:spPr>
          <a:xfrm>
            <a:off x="1560286" y="7860413"/>
            <a:ext cx="14554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9B723A9-288A-31AD-F753-67E98F137033}"/>
              </a:ext>
            </a:extLst>
          </p:cNvPr>
          <p:cNvSpPr/>
          <p:nvPr/>
        </p:nvSpPr>
        <p:spPr>
          <a:xfrm>
            <a:off x="7155763" y="8163274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45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2247900"/>
            <a:ext cx="15700029" cy="67407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2C77B4D-87A0-7036-53AA-DA8B42084238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690" r="-501502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690" r="-4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690" r="-3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690" r="-2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690" r="-1005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690" r="-9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00000" r="-501502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00000" r="-4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00000" r="-3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00000" r="-2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00000" r="-1005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00000" r="-9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24255" r="-501502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24255" r="-400000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24255" r="-3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24255" r="-2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24255" r="-100599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24255" r="-901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36E0F02-1486-79CE-7BF5-7E186B72672A}"/>
              </a:ext>
            </a:extLst>
          </p:cNvPr>
          <p:cNvSpPr txBox="1"/>
          <p:nvPr/>
        </p:nvSpPr>
        <p:spPr>
          <a:xfrm>
            <a:off x="2904388" y="2581892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/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blipFill>
                <a:blip r:embed="rId11"/>
                <a:stretch>
                  <a:fillRect l="-172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06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/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blipFill>
                <a:blip r:embed="rId10"/>
                <a:stretch>
                  <a:fillRect l="-1940" r="-188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4655" r="-501502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4655" r="-400000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901" t="-14655" r="-3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4655" r="-2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15652" r="-501502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15652" r="-400000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15652" r="-100599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15652" r="-901" b="-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/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blipFill>
                <a:blip r:embed="rId12"/>
                <a:stretch>
                  <a:fillRect l="-1814" r="-176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420F856-68B7-C14D-78E0-BE6230D10359}"/>
              </a:ext>
            </a:extLst>
          </p:cNvPr>
          <p:cNvSpPr/>
          <p:nvPr/>
        </p:nvSpPr>
        <p:spPr>
          <a:xfrm>
            <a:off x="8476343" y="9070777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04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E3C906-CBAF-6534-F972-130E5A41BDE3}"/>
              </a:ext>
            </a:extLst>
          </p:cNvPr>
          <p:cNvSpPr txBox="1"/>
          <p:nvPr/>
        </p:nvSpPr>
        <p:spPr>
          <a:xfrm>
            <a:off x="7467599" y="70318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/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blipFill>
                <a:blip r:embed="rId6"/>
                <a:stretch>
                  <a:fillRect l="-2016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862" r="-500000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862" r="-401502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862" r="-3002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862" r="-201201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862" r="-1005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862" r="-901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101739" r="-5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101739" r="-401502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101739" r="-3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101739" r="-2012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101739" r="-1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101739" r="-901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566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09D0FA-8708-E26E-178E-E1B7689E4D14}"/>
              </a:ext>
            </a:extLst>
          </p:cNvPr>
          <p:cNvSpPr txBox="1"/>
          <p:nvPr/>
        </p:nvSpPr>
        <p:spPr>
          <a:xfrm>
            <a:off x="6705600" y="13335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/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175 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blipFill>
                <a:blip r:embed="rId8"/>
                <a:stretch>
                  <a:fillRect l="-14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Để sản xuất muối từ nước biển người ta đã làm cách nào ? | SGK Khoa học lớp  5">
            <a:extLst>
              <a:ext uri="{FF2B5EF4-FFF2-40B4-BE49-F238E27FC236}">
                <a16:creationId xmlns:a16="http://schemas.microsoft.com/office/drawing/2014/main" id="{86DE16AE-1C44-884A-B0F3-30EDC0E2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48" y="5335242"/>
            <a:ext cx="6845103" cy="42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2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95977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/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khối lượng muối có trong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biển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lượng nước biển và lượng muối nó chứa là hai đại lượng tỉ lệ thuận nên theo tính chất của hai đại lượng tỉ lệ thuận, ta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175.12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=42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Trung bình 12l nước biển chứa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420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00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muối.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blipFill>
                <a:blip r:embed="rId8"/>
                <a:stretch>
                  <a:fillRect l="-1599" r="-1599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001B16-144E-9D5E-D874-C08661185637}"/>
              </a:ext>
            </a:extLst>
          </p:cNvPr>
          <p:cNvSpPr txBox="1"/>
          <p:nvPr/>
        </p:nvSpPr>
        <p:spPr>
          <a:xfrm>
            <a:off x="7467599" y="12231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846771-1322-14AF-D918-A53A8E9FC927}"/>
              </a:ext>
            </a:extLst>
          </p:cNvPr>
          <p:cNvSpPr txBox="1"/>
          <p:nvPr/>
        </p:nvSpPr>
        <p:spPr>
          <a:xfrm>
            <a:off x="1371600" y="2846044"/>
            <a:ext cx="73152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tr.63)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148" name="Picture 4" descr="Máy làm cốc nhựa ly nhựa dùng 1 lần">
            <a:extLst>
              <a:ext uri="{FF2B5EF4-FFF2-40B4-BE49-F238E27FC236}">
                <a16:creationId xmlns:a16="http://schemas.microsoft.com/office/drawing/2014/main" id="{6BC5FC93-AA7E-DF0D-D4AC-CEC9D923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2" y="1962150"/>
            <a:ext cx="7620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7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/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thời gian làm xong 45 sản phẩm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(phút,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thời gian làm và số sản phẩm làm được là hai đại lượng tỉ lệ thuận nên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12.45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45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blipFill>
                <a:blip r:embed="rId8"/>
                <a:stretch>
                  <a:fillRect l="-1565" r="-1609" b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D9511B-911A-1318-20F0-B843BB37F90D}"/>
              </a:ext>
            </a:extLst>
          </p:cNvPr>
          <p:cNvSpPr txBox="1"/>
          <p:nvPr/>
        </p:nvSpPr>
        <p:spPr>
          <a:xfrm>
            <a:off x="7467600" y="128978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2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311872"/>
            <a:ext cx="8080029" cy="2377162"/>
            <a:chOff x="0" y="0"/>
            <a:chExt cx="14423829" cy="4243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913985" y="3952060"/>
            <a:ext cx="8080029" cy="2377162"/>
            <a:chOff x="0" y="0"/>
            <a:chExt cx="14423829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913985" y="6597966"/>
            <a:ext cx="8080029" cy="2377162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0F17BDF-8382-D89E-DCBE-05B961E2202A}"/>
              </a:ext>
            </a:extLst>
          </p:cNvPr>
          <p:cNvSpPr txBox="1"/>
          <p:nvPr/>
        </p:nvSpPr>
        <p:spPr>
          <a:xfrm>
            <a:off x="2057400" y="3314700"/>
            <a:ext cx="48006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D65694-AECA-A390-0BF8-E7006BA936F6}"/>
              </a:ext>
            </a:extLst>
          </p:cNvPr>
          <p:cNvSpPr txBox="1"/>
          <p:nvPr/>
        </p:nvSpPr>
        <p:spPr>
          <a:xfrm>
            <a:off x="10058399" y="2038788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90D9BB-C291-7458-5FC4-82413CB405D2}"/>
              </a:ext>
            </a:extLst>
          </p:cNvPr>
          <p:cNvSpPr txBox="1"/>
          <p:nvPr/>
        </p:nvSpPr>
        <p:spPr>
          <a:xfrm>
            <a:off x="10058399" y="479023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9F91F4B-DD96-ABB9-4814-4D726885683F}"/>
              </a:ext>
            </a:extLst>
          </p:cNvPr>
          <p:cNvSpPr txBox="1"/>
          <p:nvPr/>
        </p:nvSpPr>
        <p:spPr>
          <a:xfrm>
            <a:off x="10058399" y="732488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943836" y="-69877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43000" y="-548287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/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ki-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blipFill>
                <a:blip r:embed="rId6"/>
                <a:stretch>
                  <a:fillRect l="-1371" r="-1371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CB638967-189E-2324-F593-388DD235A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 b="9683"/>
          <a:stretch/>
        </p:blipFill>
        <p:spPr>
          <a:xfrm>
            <a:off x="926798" y="6119666"/>
            <a:ext cx="16299845" cy="3711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21784">
            <a:off x="-2783180" y="7052653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98830" y="4000500"/>
            <a:ext cx="2930614" cy="44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0446"/>
            <a:ext cx="16230600" cy="10066108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36702" y="121194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51151" y="6741243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2740661" y="-1644725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022429" y="7505700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9F8461-DECB-87FB-EC3C-4E99E9A520A1}"/>
              </a:ext>
            </a:extLst>
          </p:cNvPr>
          <p:cNvSpPr txBox="1"/>
          <p:nvPr/>
        </p:nvSpPr>
        <p:spPr>
          <a:xfrm>
            <a:off x="7467598" y="34541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/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0,25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0,25.2,5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=1,25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2,5.0,5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ngâm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blipFill>
                <a:blip r:embed="rId10"/>
                <a:stretch>
                  <a:fillRect l="-1305" r="-1305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0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800100"/>
            <a:ext cx="16230600" cy="86868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3649976" y="4375813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/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7,5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blipFill>
                <a:blip r:embed="rId8"/>
                <a:stretch>
                  <a:fillRect l="-1663" r="-1710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Giá Bán Vinfast VF E34 » Mua Xe Vinfast Trả Góp Đến 80%">
            <a:extLst>
              <a:ext uri="{FF2B5EF4-FFF2-40B4-BE49-F238E27FC236}">
                <a16:creationId xmlns:a16="http://schemas.microsoft.com/office/drawing/2014/main" id="{0645FC91-AAA5-94C7-3D31-C3789CD4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63" y="5970346"/>
            <a:ext cx="10096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5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91888"/>
            <a:ext cx="15700029" cy="7696200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B59DF0-C06D-FDF6-E2E1-0EB16FBE890C}"/>
              </a:ext>
            </a:extLst>
          </p:cNvPr>
          <p:cNvSpPr txBox="1"/>
          <p:nvPr/>
        </p:nvSpPr>
        <p:spPr>
          <a:xfrm>
            <a:off x="2330176" y="2286057"/>
            <a:ext cx="13627648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hỗn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9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/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:13,9. 100≈468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:9,9.100≈657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:7,5.100≈867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400:100. 13,9=55,6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     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300:100. 9,9+300:100. 7,5=52,2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blipFill>
                <a:blip r:embed="rId10"/>
                <a:stretch>
                  <a:fillRect l="-1386" r="-138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AABED45-7F0D-9025-A6C1-83598559F4DC}"/>
              </a:ext>
            </a:extLst>
          </p:cNvPr>
          <p:cNvSpPr txBox="1"/>
          <p:nvPr/>
        </p:nvSpPr>
        <p:spPr>
          <a:xfrm>
            <a:off x="7467600" y="61623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0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754714" y="6185081"/>
            <a:ext cx="2904387" cy="44586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4343400" y="1333500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679972" y="6457950"/>
            <a:ext cx="43398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6897886" y="6457949"/>
            <a:ext cx="44922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912104-ED98-4CB8-750C-F2A785D9C0E3}"/>
              </a:ext>
            </a:extLst>
          </p:cNvPr>
          <p:cNvSpPr txBox="1"/>
          <p:nvPr/>
        </p:nvSpPr>
        <p:spPr>
          <a:xfrm>
            <a:off x="12268200" y="6486525"/>
            <a:ext cx="433982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8. Đại lượng  tỉ lệ nghịch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 họa 19" descr="Backpack outline">
            <a:extLst>
              <a:ext uri="{FF2B5EF4-FFF2-40B4-BE49-F238E27FC236}">
                <a16:creationId xmlns:a16="http://schemas.microsoft.com/office/drawing/2014/main" id="{12580315-E91C-5879-053E-6E637BF66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2869" y="4124325"/>
            <a:ext cx="2362200" cy="2362200"/>
          </a:xfrm>
          <a:prstGeom prst="rect">
            <a:avLst/>
          </a:prstGeom>
        </p:spPr>
      </p:pic>
      <p:pic>
        <p:nvPicPr>
          <p:cNvPr id="21" name="Đồ họa 20" descr="Backpack outline">
            <a:extLst>
              <a:ext uri="{FF2B5EF4-FFF2-40B4-BE49-F238E27FC236}">
                <a16:creationId xmlns:a16="http://schemas.microsoft.com/office/drawing/2014/main" id="{9F92E1B4-6D9E-6666-6657-9A6D36F4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4213" y="4188126"/>
            <a:ext cx="2362200" cy="2362200"/>
          </a:xfrm>
          <a:prstGeom prst="rect">
            <a:avLst/>
          </a:prstGeom>
        </p:spPr>
      </p:pic>
      <p:pic>
        <p:nvPicPr>
          <p:cNvPr id="22" name="Đồ họa 21" descr="Backpack outline">
            <a:extLst>
              <a:ext uri="{FF2B5EF4-FFF2-40B4-BE49-F238E27FC236}">
                <a16:creationId xmlns:a16="http://schemas.microsoft.com/office/drawing/2014/main" id="{8D04F033-22AE-9B24-58B3-36C20AA9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57014" y="41881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177ED9-C658-AA0A-C931-B9F6074F2497}"/>
              </a:ext>
            </a:extLst>
          </p:cNvPr>
          <p:cNvSpPr txBox="1"/>
          <p:nvPr/>
        </p:nvSpPr>
        <p:spPr>
          <a:xfrm>
            <a:off x="3464230" y="2725100"/>
            <a:ext cx="11415275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55358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091151" y="-1156693"/>
            <a:ext cx="3249720" cy="3526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684646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0AE6C9F-8883-2BFD-6DB6-1F6B60403654}"/>
              </a:ext>
            </a:extLst>
          </p:cNvPr>
          <p:cNvSpPr/>
          <p:nvPr/>
        </p:nvSpPr>
        <p:spPr>
          <a:xfrm>
            <a:off x="2284389" y="2822741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F3D674-EC80-9AB8-8F37-908A74720327}"/>
              </a:ext>
            </a:extLst>
          </p:cNvPr>
          <p:cNvSpPr txBox="1"/>
          <p:nvPr/>
        </p:nvSpPr>
        <p:spPr>
          <a:xfrm>
            <a:off x="2286000" y="1638300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/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18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blipFill>
                <a:blip r:embed="rId10"/>
                <a:stretch>
                  <a:fillRect l="-1973" r="-1918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𝑘𝑔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633" r="-400750" b="-1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633" r="-400750" b="-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CA27B0-B1CB-1F49-B1BC-8D847B4B7BFE}"/>
              </a:ext>
            </a:extLst>
          </p:cNvPr>
          <p:cNvSpPr/>
          <p:nvPr/>
        </p:nvSpPr>
        <p:spPr>
          <a:xfrm>
            <a:off x="9372600" y="4533900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AD467C2-CCA1-F6DB-FDB1-61FF3AE6F446}"/>
              </a:ext>
            </a:extLst>
          </p:cNvPr>
          <p:cNvSpPr/>
          <p:nvPr/>
        </p:nvSpPr>
        <p:spPr>
          <a:xfrm>
            <a:off x="6230479" y="716227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9DD7870-2832-0660-7C9B-9B8B95E837A2}"/>
              </a:ext>
            </a:extLst>
          </p:cNvPr>
          <p:cNvSpPr/>
          <p:nvPr/>
        </p:nvSpPr>
        <p:spPr>
          <a:xfrm>
            <a:off x="868691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7D00D43-C2B8-7072-B05C-11144C77C520}"/>
              </a:ext>
            </a:extLst>
          </p:cNvPr>
          <p:cNvSpPr/>
          <p:nvPr/>
        </p:nvSpPr>
        <p:spPr>
          <a:xfrm>
            <a:off x="1116007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08BC9D94-84DA-E127-923E-DC57486E9433}"/>
              </a:ext>
            </a:extLst>
          </p:cNvPr>
          <p:cNvSpPr/>
          <p:nvPr/>
        </p:nvSpPr>
        <p:spPr>
          <a:xfrm>
            <a:off x="1363323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65947" y="2486949"/>
            <a:ext cx="13272163" cy="5480512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/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liên hệ với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công thức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hằng số khác </a:t>
                </a:r>
                <a:r>
                  <a:rPr lang="nl-NL" sz="4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thì 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blipFill>
                <a:blip r:embed="rId8"/>
                <a:stretch>
                  <a:fillRect l="-1960" r="-1905" b="-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295681"/>
            <a:ext cx="8080029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95932" y="2381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B204E58-F4E5-A80E-F9BA-ED85BB8D9016}"/>
              </a:ext>
            </a:extLst>
          </p:cNvPr>
          <p:cNvSpPr/>
          <p:nvPr/>
        </p:nvSpPr>
        <p:spPr>
          <a:xfrm>
            <a:off x="3067746" y="1911121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/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blipFill>
                <a:blip r:embed="rId8"/>
                <a:stretch>
                  <a:fillRect l="-3543" r="-3543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9D6422-4E7E-5D2C-DE04-CBDB52930978}"/>
              </a:ext>
            </a:extLst>
          </p:cNvPr>
          <p:cNvSpPr txBox="1"/>
          <p:nvPr/>
        </p:nvSpPr>
        <p:spPr>
          <a:xfrm>
            <a:off x="11277599" y="232881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/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blipFill>
                <a:blip r:embed="rId9"/>
                <a:stretch>
                  <a:fillRect l="-3232" r="-3232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08521" y="2452233"/>
            <a:ext cx="15270957" cy="5382534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/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Chú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 với nhau.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blipFill>
                <a:blip r:embed="rId6"/>
                <a:stretch>
                  <a:fillRect l="-1701" r="-2788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42945" y="6515100"/>
            <a:ext cx="2567425" cy="3955417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43EE878-2C35-26BF-DFB3-24C672D5E66F}"/>
              </a:ext>
            </a:extLst>
          </p:cNvPr>
          <p:cNvSpPr/>
          <p:nvPr/>
        </p:nvSpPr>
        <p:spPr>
          <a:xfrm>
            <a:off x="1292003" y="126348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/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blipFill>
                <a:blip r:embed="rId8"/>
                <a:stretch>
                  <a:fillRect l="-1817" r="-1817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578" r="-4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0500" t="-578" r="-3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500" t="-578" r="-2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0500" t="-578" r="-1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00500" t="-578" r="-750" b="-108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100578" r="-400750" b="-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2BC75F7-8033-3228-266C-7FC1BE2EC4D4}"/>
              </a:ext>
            </a:extLst>
          </p:cNvPr>
          <p:cNvSpPr/>
          <p:nvPr/>
        </p:nvSpPr>
        <p:spPr>
          <a:xfrm>
            <a:off x="10134600" y="5153478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2866</Words>
  <PresentationFormat>Tùy chỉnh</PresentationFormat>
  <Paragraphs>288</Paragraphs>
  <Slides>46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46</vt:i4>
      </vt:variant>
    </vt:vector>
  </HeadingPairs>
  <TitlesOfParts>
    <vt:vector size="53" baseType="lpstr">
      <vt:lpstr>Arial</vt:lpstr>
      <vt:lpstr>Cambria Math</vt:lpstr>
      <vt:lpstr>Calibri</vt:lpstr>
      <vt:lpstr>Symbol</vt:lpstr>
      <vt:lpstr>Wingdings</vt:lpstr>
      <vt:lpstr>Office Theme</vt:lpstr>
      <vt:lpstr>MathType 7.0 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2022-10-04T04:26:36Z</dcterms:modified>
  <dc:identifier>DAFN9zBzeTs</dc:identifier>
</cp:coreProperties>
</file>