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3" r:id="rId3"/>
    <p:sldId id="324" r:id="rId4"/>
    <p:sldId id="261" r:id="rId5"/>
    <p:sldId id="361" r:id="rId6"/>
    <p:sldId id="362" r:id="rId7"/>
    <p:sldId id="311" r:id="rId8"/>
    <p:sldId id="340" r:id="rId9"/>
    <p:sldId id="310" r:id="rId10"/>
    <p:sldId id="343" r:id="rId11"/>
    <p:sldId id="344" r:id="rId12"/>
    <p:sldId id="363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A5D"/>
    <a:srgbClr val="AE3C3F"/>
    <a:srgbClr val="E0A4A5"/>
    <a:srgbClr val="5E913B"/>
    <a:srgbClr val="CB6466"/>
    <a:srgbClr val="000000"/>
    <a:srgbClr val="61953D"/>
    <a:srgbClr val="5C8E3A"/>
    <a:srgbClr val="E36427"/>
    <a:srgbClr val="D98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6" autoAdjust="0"/>
    <p:restoredTop sz="91957" autoAdjust="0"/>
  </p:normalViewPr>
  <p:slideViewPr>
    <p:cSldViewPr snapToGrid="0" showGuides="1">
      <p:cViewPr varScale="1">
        <p:scale>
          <a:sx n="100" d="100"/>
          <a:sy n="100" d="100"/>
        </p:scale>
        <p:origin x="8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977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Link: https://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qG9oD9qxX6g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046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52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2255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  <p:sldLayoutId id="21474837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10951" y="103921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0951" y="93657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13557" y="1017136"/>
            <a:ext cx="8907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text and complete the </a:t>
            </a:r>
            <a:r>
              <a:rPr lang="en-US" sz="2800" b="1" dirty="0" smtClean="0">
                <a:effectLst/>
                <a:ea typeface="Calibri" panose="020F0502020204030204" pitchFamily="34" charset="0"/>
              </a:rPr>
              <a:t>table.</a:t>
            </a:r>
            <a:endParaRPr lang="en-US" sz="44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20E9D5AD-73CB-C24F-A95E-C7515CF40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20483"/>
              </p:ext>
            </p:extLst>
          </p:nvPr>
        </p:nvGraphicFramePr>
        <p:xfrm>
          <a:off x="241540" y="1588713"/>
          <a:ext cx="11731924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025">
                  <a:extLst>
                    <a:ext uri="{9D8B030D-6E8A-4147-A177-3AD203B41FA5}">
                      <a16:colId xmlns:a16="http://schemas.microsoft.com/office/drawing/2014/main" val="2412679628"/>
                    </a:ext>
                  </a:extLst>
                </a:gridCol>
                <a:gridCol w="8813899">
                  <a:extLst>
                    <a:ext uri="{9D8B030D-6E8A-4147-A177-3AD203B41FA5}">
                      <a16:colId xmlns:a16="http://schemas.microsoft.com/office/drawing/2014/main" val="3575838587"/>
                    </a:ext>
                  </a:extLst>
                </a:gridCol>
              </a:tblGrid>
              <a:tr h="4534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 education after secondary school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048504"/>
                  </a:ext>
                </a:extLst>
              </a:tr>
              <a:tr h="768153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 at end of formal education</a:t>
                      </a:r>
                    </a:p>
                    <a:p>
                      <a:endParaRPr lang="x-non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16 in the UK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stay until the age of (1) ________ in full-time education or do training in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England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537193"/>
                  </a:ext>
                </a:extLst>
              </a:tr>
              <a:tr h="768153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Vocational education</a:t>
                      </a:r>
                    </a:p>
                    <a:p>
                      <a:endParaRPr lang="x-non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lasts up to three years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also called career education or (2) _________________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some students still go on to (3) 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887879"/>
                  </a:ext>
                </a:extLst>
              </a:tr>
              <a:tr h="768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Sixth form</a:t>
                      </a:r>
                    </a:p>
                    <a:p>
                      <a:endParaRPr lang="x-non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lasts two years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Students study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subjects they are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interested in or subjects related to higher education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Grades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used to apply for (4) _______________.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006648"/>
                  </a:ext>
                </a:extLst>
              </a:tr>
              <a:tr h="768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study to get a (5)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____________________,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master’s degree, or a doctorate.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9159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8A9292-F019-BE47-A56F-77630DA72D15}"/>
              </a:ext>
            </a:extLst>
          </p:cNvPr>
          <p:cNvSpPr txBox="1"/>
          <p:nvPr/>
        </p:nvSpPr>
        <p:spPr>
          <a:xfrm>
            <a:off x="6435931" y="2425260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3DAB8-A35B-994F-884A-2FE915B43A6E}"/>
              </a:ext>
            </a:extLst>
          </p:cNvPr>
          <p:cNvSpPr txBox="1"/>
          <p:nvPr/>
        </p:nvSpPr>
        <p:spPr>
          <a:xfrm>
            <a:off x="7696006" y="3638984"/>
            <a:ext cx="3111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technical education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0DAC9-9811-6D4A-818D-11D1B93F5876}"/>
              </a:ext>
            </a:extLst>
          </p:cNvPr>
          <p:cNvSpPr txBox="1"/>
          <p:nvPr/>
        </p:nvSpPr>
        <p:spPr>
          <a:xfrm>
            <a:off x="7496024" y="4008383"/>
            <a:ext cx="273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higher education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46B04-E761-2642-B058-FA83643AABC3}"/>
              </a:ext>
            </a:extLst>
          </p:cNvPr>
          <p:cNvSpPr txBox="1"/>
          <p:nvPr/>
        </p:nvSpPr>
        <p:spPr>
          <a:xfrm>
            <a:off x="7457283" y="5547002"/>
            <a:ext cx="2874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university courses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893AA1-549C-8E44-BD91-0AA1B944FBAB}"/>
              </a:ext>
            </a:extLst>
          </p:cNvPr>
          <p:cNvSpPr txBox="1"/>
          <p:nvPr/>
        </p:nvSpPr>
        <p:spPr>
          <a:xfrm>
            <a:off x="6758253" y="6018802"/>
            <a:ext cx="2860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bachelor’s degree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Work in groups. Discuss the similarities and differences between education after</a:t>
            </a:r>
            <a:r>
              <a:rPr lang="x-none" sz="2800" dirty="0"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leaving school in Viet Nam and in the UK.</a:t>
            </a:r>
            <a:r>
              <a:rPr lang="x-none" sz="4000" dirty="0">
                <a:effectLst/>
              </a:rPr>
              <a:t> </a:t>
            </a:r>
            <a:endParaRPr lang="en-US" sz="40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pic>
        <p:nvPicPr>
          <p:cNvPr id="5122" name="Picture 2" descr="Generation Gap | آیلتس تیم">
            <a:extLst>
              <a:ext uri="{FF2B5EF4-FFF2-40B4-BE49-F238E27FC236}">
                <a16:creationId xmlns:a16="http://schemas.microsoft.com/office/drawing/2014/main" id="{AFA86706-98DB-BD45-98D9-7D34455C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58" y="2427492"/>
            <a:ext cx="6866816" cy="412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Work in groups. Discuss the similarities and differences between education after</a:t>
            </a:r>
            <a:r>
              <a:rPr lang="x-none" sz="2800" dirty="0"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leaving school in Viet Nam and in the UK.</a:t>
            </a:r>
            <a:r>
              <a:rPr lang="x-none" sz="4000" dirty="0">
                <a:effectLst/>
              </a:rPr>
              <a:t> </a:t>
            </a:r>
            <a:endParaRPr lang="en-US" sz="40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0FD046-BA78-7446-BFC1-554265769160}"/>
              </a:ext>
            </a:extLst>
          </p:cNvPr>
          <p:cNvSpPr txBox="1"/>
          <p:nvPr/>
        </p:nvSpPr>
        <p:spPr>
          <a:xfrm>
            <a:off x="494438" y="2469477"/>
            <a:ext cx="114110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Suggested </a:t>
            </a:r>
            <a:r>
              <a:rPr lang="en-SG" sz="32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answer</a:t>
            </a:r>
            <a:endParaRPr lang="x-none" sz="32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3200" b="1" i="1" dirty="0" smtClean="0"/>
              <a:t>Similarities</a:t>
            </a:r>
            <a:endParaRPr lang="en-US" sz="3200" dirty="0"/>
          </a:p>
          <a:p>
            <a:r>
              <a:rPr lang="en-US" sz="3200" i="1" dirty="0"/>
              <a:t>Both systems provide vocational education after secondary school.</a:t>
            </a:r>
            <a:endParaRPr lang="en-US" sz="3200" dirty="0"/>
          </a:p>
          <a:p>
            <a:r>
              <a:rPr lang="en-US" sz="3200" i="1" dirty="0"/>
              <a:t>Students in both countries can start university at 18.</a:t>
            </a:r>
            <a:endParaRPr lang="en-US" sz="3200" dirty="0"/>
          </a:p>
          <a:p>
            <a:r>
              <a:rPr lang="en-US" sz="3200" b="1" i="1" dirty="0"/>
              <a:t>Differences:</a:t>
            </a:r>
            <a:endParaRPr lang="en-US" sz="3200" dirty="0"/>
          </a:p>
          <a:p>
            <a:r>
              <a:rPr lang="en-US" sz="3200" i="1" dirty="0"/>
              <a:t>In Viet Nam, students can leave school at 15 after they finish lower secondary school.</a:t>
            </a:r>
            <a:endParaRPr lang="en-US" sz="3200" dirty="0"/>
          </a:p>
          <a:p>
            <a:r>
              <a:rPr lang="en-US" sz="3200" i="1" dirty="0"/>
              <a:t>In some parts of the UK, students can leave school at 16</a:t>
            </a:r>
            <a:r>
              <a:rPr lang="en-US" sz="3200" i="1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54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6" y="1969986"/>
            <a:ext cx="107080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 similarities and differences between education after leaving school in Viet Nam and in the UK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x-non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xpressions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for making an appointment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8 - Unit 7.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507394"/>
            <a:ext cx="6559291" cy="110911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COMMUNICATION AND CULTURE / CLIL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B474F3-A5CD-954F-BD95-785C983D2F72}"/>
              </a:ext>
            </a:extLst>
          </p:cNvPr>
          <p:cNvSpPr txBox="1"/>
          <p:nvPr/>
        </p:nvSpPr>
        <p:spPr>
          <a:xfrm>
            <a:off x="3016633" y="66015"/>
            <a:ext cx="8767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</a:t>
            </a:r>
            <a:endParaRPr lang="en-US" sz="48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school-leavers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272986" y="1191689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590396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EVERYDAY ENGLISH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15566" y="3866391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CULTURE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2" y="1270012"/>
            <a:ext cx="5670958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Watch a video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3" y="2320871"/>
            <a:ext cx="5670959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Listen and complete the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conversation.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2: Make similar </a:t>
            </a:r>
            <a:r>
              <a:rPr lang="en-US" sz="2000" dirty="0" smtClean="0">
                <a:solidFill>
                  <a:schemeClr val="tx1"/>
                </a:solidFill>
              </a:rPr>
              <a:t>conversations.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2" y="3757872"/>
            <a:ext cx="5670960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1: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omplete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the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table.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Task </a:t>
            </a:r>
            <a:r>
              <a:rPr lang="en-GB" sz="2000" dirty="0">
                <a:solidFill>
                  <a:schemeClr val="tx1"/>
                </a:solidFill>
                <a:ea typeface="Times New Roman" panose="02020603050405020304" pitchFamily="18" charset="0"/>
              </a:rPr>
              <a:t>2: Discussion</a:t>
            </a:r>
            <a:r>
              <a:rPr lang="en-GB" sz="20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56753" y="1519391"/>
            <a:ext cx="1073363" cy="107100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90933" y="2918097"/>
            <a:ext cx="975366" cy="94829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138615" y="519487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066299" y="4221494"/>
            <a:ext cx="1163816" cy="97337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947383" y="322270"/>
            <a:ext cx="6181534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COMMUNICATION AND CULTURE / CLIL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37188" y="344239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7693" y="5194873"/>
            <a:ext cx="5670957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18EA2E8-E489-2E4F-8F23-083696E3A8C4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6245FF-0D86-694C-AD99-B7CB74D6262F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6" name="Google Shape;395;p38">
            <a:extLst>
              <a:ext uri="{FF2B5EF4-FFF2-40B4-BE49-F238E27FC236}">
                <a16:creationId xmlns:a16="http://schemas.microsoft.com/office/drawing/2014/main" id="{0B55FB45-2346-D746-8208-8C1EEA50B6BF}"/>
              </a:ext>
            </a:extLst>
          </p:cNvPr>
          <p:cNvSpPr txBox="1">
            <a:spLocks/>
          </p:cNvSpPr>
          <p:nvPr/>
        </p:nvSpPr>
        <p:spPr>
          <a:xfrm>
            <a:off x="1049788" y="1504145"/>
            <a:ext cx="10092423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Watch a video and answer the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4DAD84-7A54-3B4A-9D7C-A653BE298F23}"/>
              </a:ext>
            </a:extLst>
          </p:cNvPr>
          <p:cNvSpPr txBox="1"/>
          <p:nvPr/>
        </p:nvSpPr>
        <p:spPr>
          <a:xfrm>
            <a:off x="723085" y="2520638"/>
            <a:ext cx="107458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i="1" dirty="0">
                <a:effectLst/>
                <a:ea typeface="Times New Roman" panose="02020603050405020304" pitchFamily="18" charset="0"/>
              </a:rPr>
              <a:t>1. How many people are there in the conversation?</a:t>
            </a:r>
            <a:endParaRPr lang="x-none" sz="40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i="1" dirty="0">
                <a:effectLst/>
                <a:ea typeface="Times New Roman" panose="02020603050405020304" pitchFamily="18" charset="0"/>
              </a:rPr>
              <a:t>2. What is the man doing</a:t>
            </a:r>
            <a:r>
              <a:rPr lang="en-US" sz="4000" i="1" dirty="0" smtClean="0">
                <a:effectLst/>
                <a:ea typeface="Times New Roman" panose="02020603050405020304" pitchFamily="18" charset="0"/>
              </a:rPr>
              <a:t>?</a:t>
            </a:r>
            <a:endParaRPr lang="x-none" sz="40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18EA2E8-E489-2E4F-8F23-083696E3A8C4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6245FF-0D86-694C-AD99-B7CB74D6262F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6" name="Google Shape;395;p38">
            <a:extLst>
              <a:ext uri="{FF2B5EF4-FFF2-40B4-BE49-F238E27FC236}">
                <a16:creationId xmlns:a16="http://schemas.microsoft.com/office/drawing/2014/main" id="{0B55FB45-2346-D746-8208-8C1EEA50B6BF}"/>
              </a:ext>
            </a:extLst>
          </p:cNvPr>
          <p:cNvSpPr txBox="1">
            <a:spLocks/>
          </p:cNvSpPr>
          <p:nvPr/>
        </p:nvSpPr>
        <p:spPr>
          <a:xfrm>
            <a:off x="1105786" y="1017136"/>
            <a:ext cx="10134953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Watch a video and answer the questions</a:t>
            </a:r>
          </a:p>
        </p:txBody>
      </p:sp>
      <p:pic>
        <p:nvPicPr>
          <p:cNvPr id="4" name="English Conversation Lesson 45_  Making an Appointment" descr="English Conversation Lesson 45_  Making an Appointment">
            <a:hlinkClick r:id="" action="ppaction://media"/>
            <a:extLst>
              <a:ext uri="{FF2B5EF4-FFF2-40B4-BE49-F238E27FC236}">
                <a16:creationId xmlns:a16="http://schemas.microsoft.com/office/drawing/2014/main" id="{1A900FF1-3828-5442-93A6-1BBEC1193D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2770" y="1667932"/>
            <a:ext cx="9006459" cy="506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18EA2E8-E489-2E4F-8F23-083696E3A8C4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6245FF-0D86-694C-AD99-B7CB74D6262F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6" name="Google Shape;395;p38">
            <a:extLst>
              <a:ext uri="{FF2B5EF4-FFF2-40B4-BE49-F238E27FC236}">
                <a16:creationId xmlns:a16="http://schemas.microsoft.com/office/drawing/2014/main" id="{0B55FB45-2346-D746-8208-8C1EEA50B6BF}"/>
              </a:ext>
            </a:extLst>
          </p:cNvPr>
          <p:cNvSpPr txBox="1">
            <a:spLocks/>
          </p:cNvSpPr>
          <p:nvPr/>
        </p:nvSpPr>
        <p:spPr>
          <a:xfrm>
            <a:off x="861238" y="1017136"/>
            <a:ext cx="10294442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Watch a video and answer the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4DAD84-7A54-3B4A-9D7C-A653BE298F23}"/>
              </a:ext>
            </a:extLst>
          </p:cNvPr>
          <p:cNvSpPr txBox="1"/>
          <p:nvPr/>
        </p:nvSpPr>
        <p:spPr>
          <a:xfrm>
            <a:off x="686570" y="2138147"/>
            <a:ext cx="108188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effectLst/>
                <a:ea typeface="Times New Roman" panose="02020603050405020304" pitchFamily="18" charset="0"/>
              </a:rPr>
              <a:t>1. How many people are there in the conversation?</a:t>
            </a:r>
          </a:p>
          <a:p>
            <a:pPr>
              <a:lnSpc>
                <a:spcPct val="150000"/>
              </a:lnSpc>
            </a:pPr>
            <a:endParaRPr lang="x-none" sz="40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effectLst/>
                <a:ea typeface="Times New Roman" panose="02020603050405020304" pitchFamily="18" charset="0"/>
              </a:rPr>
              <a:t>2. What is the man doing</a:t>
            </a:r>
            <a:r>
              <a:rPr lang="en-US" sz="4000" dirty="0" smtClean="0">
                <a:effectLst/>
                <a:ea typeface="Times New Roman" panose="02020603050405020304" pitchFamily="18" charset="0"/>
              </a:rPr>
              <a:t>?</a:t>
            </a:r>
            <a:endParaRPr lang="x-none" sz="4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98DC4-8FA2-D54F-BE83-7B9738CD0FE1}"/>
              </a:ext>
            </a:extLst>
          </p:cNvPr>
          <p:cNvSpPr txBox="1"/>
          <p:nvPr/>
        </p:nvSpPr>
        <p:spPr>
          <a:xfrm>
            <a:off x="861237" y="5000469"/>
            <a:ext cx="10644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The </a:t>
            </a:r>
            <a:r>
              <a:rPr lang="en-US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man is calling to make an appointment </a:t>
            </a:r>
            <a:r>
              <a:rPr lang="en-US" sz="40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with </a:t>
            </a:r>
            <a:r>
              <a:rPr lang="en-US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the doctor.</a:t>
            </a:r>
            <a:r>
              <a:rPr lang="x-none" sz="4000" dirty="0">
                <a:solidFill>
                  <a:srgbClr val="FF0000"/>
                </a:solidFill>
                <a:effectLst/>
              </a:rPr>
              <a:t> 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DDE964-AA74-A340-AA80-3E42FDA0576E}"/>
              </a:ext>
            </a:extLst>
          </p:cNvPr>
          <p:cNvSpPr txBox="1"/>
          <p:nvPr/>
        </p:nvSpPr>
        <p:spPr>
          <a:xfrm>
            <a:off x="861238" y="3215365"/>
            <a:ext cx="8871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There </a:t>
            </a:r>
            <a:r>
              <a:rPr lang="en-US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are two people in the conversation</a:t>
            </a:r>
            <a:r>
              <a:rPr lang="en-US" sz="40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x-none" sz="40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42136"/>
            <a:ext cx="102667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3200" b="1" dirty="0">
                <a:effectLst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ea typeface="Calibri" panose="020F0502020204030204" pitchFamily="34" charset="0"/>
              </a:rPr>
              <a:t>Listen and complete the conversation with the expressions in the box. Then </a:t>
            </a:r>
            <a:r>
              <a:rPr lang="en-US" sz="3200" b="1" dirty="0" err="1">
                <a:effectLst/>
                <a:ea typeface="Calibri" panose="020F0502020204030204" pitchFamily="34" charset="0"/>
              </a:rPr>
              <a:t>practise</a:t>
            </a:r>
            <a:r>
              <a:rPr lang="en-US" sz="3200" b="1" dirty="0">
                <a:effectLst/>
                <a:ea typeface="Calibri" panose="020F0502020204030204" pitchFamily="34" charset="0"/>
              </a:rPr>
              <a:t> it in pairs. </a:t>
            </a:r>
            <a:endParaRPr lang="en-US" sz="66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16343BC-A589-264B-B3F7-D39D5B3B928C}"/>
              </a:ext>
            </a:extLst>
          </p:cNvPr>
          <p:cNvSpPr/>
          <p:nvPr/>
        </p:nvSpPr>
        <p:spPr>
          <a:xfrm>
            <a:off x="312065" y="2126719"/>
            <a:ext cx="11567870" cy="6898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EE4000"/>
                </a:solidFill>
                <a:effectLst/>
              </a:rPr>
              <a:t>A. </a:t>
            </a:r>
            <a:r>
              <a:rPr lang="en-US" sz="2400" dirty="0">
                <a:solidFill>
                  <a:schemeClr val="tx1"/>
                </a:solidFill>
                <a:effectLst/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uit you</a:t>
            </a:r>
            <a:r>
              <a:rPr lang="en-US" sz="2400" dirty="0">
                <a:solidFill>
                  <a:schemeClr val="tx1"/>
                </a:solidFill>
                <a:effectLst/>
              </a:rPr>
              <a:t>      </a:t>
            </a:r>
            <a:r>
              <a:rPr lang="en-US" sz="2400" dirty="0">
                <a:solidFill>
                  <a:srgbClr val="EE4000"/>
                </a:solidFill>
                <a:effectLst/>
              </a:rPr>
              <a:t>B. </a:t>
            </a:r>
            <a:r>
              <a:rPr lang="en-US" sz="2400" dirty="0">
                <a:effectLst/>
              </a:rPr>
              <a:t>shall I come        </a:t>
            </a:r>
            <a:r>
              <a:rPr lang="en-US" sz="2400" dirty="0">
                <a:solidFill>
                  <a:srgbClr val="EE4000"/>
                </a:solidFill>
                <a:effectLst/>
              </a:rPr>
              <a:t>C. </a:t>
            </a:r>
            <a:r>
              <a:rPr lang="en-US" sz="2400" dirty="0">
                <a:effectLst/>
              </a:rPr>
              <a:t>I have another appointment             </a:t>
            </a:r>
            <a:r>
              <a:rPr lang="en-US" sz="2400" dirty="0">
                <a:solidFill>
                  <a:srgbClr val="EE4000"/>
                </a:solidFill>
                <a:effectLst/>
              </a:rPr>
              <a:t>D. </a:t>
            </a:r>
            <a:r>
              <a:rPr lang="en-US" sz="2400" dirty="0">
                <a:effectLst/>
              </a:rPr>
              <a:t>could I meet you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7A6342-5D56-5E4C-8333-C65A1F74CCC7}"/>
              </a:ext>
            </a:extLst>
          </p:cNvPr>
          <p:cNvSpPr txBox="1"/>
          <p:nvPr/>
        </p:nvSpPr>
        <p:spPr>
          <a:xfrm>
            <a:off x="581701" y="3261291"/>
            <a:ext cx="110285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effectLst/>
              </a:rPr>
              <a:t>Lan</a:t>
            </a:r>
            <a:r>
              <a:rPr lang="en-US" sz="2800" smtClean="0">
                <a:effectLst/>
              </a:rPr>
              <a:t>: </a:t>
            </a:r>
            <a:r>
              <a:rPr lang="en-US" sz="2800" dirty="0" err="1">
                <a:effectLst/>
              </a:rPr>
              <a:t>Ms</a:t>
            </a:r>
            <a:r>
              <a:rPr lang="en-US" sz="2800" dirty="0">
                <a:effectLst/>
              </a:rPr>
              <a:t> Ha, (1) </a:t>
            </a:r>
            <a:r>
              <a:rPr lang="en-US" sz="2800" dirty="0">
                <a:solidFill>
                  <a:srgbClr val="808080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on Thursday afternoon? I would like your advice on how to prepare for my university entrance exam next year.</a:t>
            </a:r>
          </a:p>
          <a:p>
            <a:r>
              <a:rPr lang="en-US" sz="2800" b="1" i="1" dirty="0" err="1">
                <a:effectLst/>
              </a:rPr>
              <a:t>Ms</a:t>
            </a:r>
            <a:r>
              <a:rPr lang="en-US" sz="2800" b="1" i="1" dirty="0">
                <a:effectLst/>
              </a:rPr>
              <a:t> Ha</a:t>
            </a:r>
            <a:r>
              <a:rPr lang="en-US" sz="2800" dirty="0">
                <a:effectLst/>
              </a:rPr>
              <a:t>: Sorry, (2) </a:t>
            </a:r>
            <a:r>
              <a:rPr lang="en-US" sz="2800" dirty="0">
                <a:solidFill>
                  <a:srgbClr val="808080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at that time. But I’m free on Saturday morning.</a:t>
            </a:r>
          </a:p>
          <a:p>
            <a:r>
              <a:rPr lang="en-US" sz="2800" b="1" i="1" dirty="0">
                <a:effectLst/>
              </a:rPr>
              <a:t>Lan</a:t>
            </a:r>
            <a:r>
              <a:rPr lang="en-US" sz="2800" dirty="0">
                <a:effectLst/>
              </a:rPr>
              <a:t>: That would be good for me. What time (3) </a:t>
            </a:r>
            <a:r>
              <a:rPr lang="en-US" sz="2800" dirty="0">
                <a:solidFill>
                  <a:srgbClr val="808080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to see you?</a:t>
            </a:r>
          </a:p>
          <a:p>
            <a:r>
              <a:rPr lang="en-US" sz="2800" b="1" i="1" dirty="0" err="1">
                <a:effectLst/>
              </a:rPr>
              <a:t>Ms</a:t>
            </a:r>
            <a:r>
              <a:rPr lang="en-US" sz="2800" b="1" i="1" dirty="0">
                <a:effectLst/>
              </a:rPr>
              <a:t> Ha</a:t>
            </a:r>
            <a:r>
              <a:rPr lang="en-US" sz="2800" dirty="0">
                <a:effectLst/>
              </a:rPr>
              <a:t>: Would 9 o’clock (4) </a:t>
            </a:r>
            <a:r>
              <a:rPr lang="en-US" sz="2800" dirty="0">
                <a:solidFill>
                  <a:srgbClr val="808080"/>
                </a:solidFill>
                <a:effectLst/>
              </a:rPr>
              <a:t>________</a:t>
            </a:r>
            <a:r>
              <a:rPr lang="en-US" sz="2800" dirty="0">
                <a:effectLst/>
              </a:rPr>
              <a:t>?</a:t>
            </a:r>
          </a:p>
          <a:p>
            <a:r>
              <a:rPr lang="en-US" sz="2800" b="1" i="1" smtClean="0">
                <a:effectLst/>
              </a:rPr>
              <a:t>Lan</a:t>
            </a:r>
            <a:r>
              <a:rPr lang="en-US" sz="2800" smtClean="0">
                <a:effectLst/>
              </a:rPr>
              <a:t>: Yes, sounds good. Thank you, Ms Ha.</a:t>
            </a:r>
          </a:p>
          <a:p>
            <a:r>
              <a:rPr lang="en-US" sz="2800" b="1" i="1" smtClean="0">
                <a:effectLst/>
              </a:rPr>
              <a:t>Ms </a:t>
            </a:r>
            <a:r>
              <a:rPr lang="en-US" sz="2800" b="1" i="1" dirty="0">
                <a:effectLst/>
              </a:rPr>
              <a:t>Ha</a:t>
            </a:r>
            <a:r>
              <a:rPr lang="en-US" sz="2800" dirty="0">
                <a:effectLst/>
              </a:rPr>
              <a:t>: OK, then. See you on Saturday in the staffroom</a:t>
            </a:r>
            <a:r>
              <a:rPr lang="en-US" sz="2800" dirty="0" smtClean="0">
                <a:effectLst/>
              </a:rPr>
              <a:t>.</a:t>
            </a:r>
            <a:endParaRPr lang="en-US" sz="2800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CC34BB-F0F6-C14F-94B7-42EC976318AA}"/>
              </a:ext>
            </a:extLst>
          </p:cNvPr>
          <p:cNvSpPr txBox="1"/>
          <p:nvPr/>
        </p:nvSpPr>
        <p:spPr>
          <a:xfrm>
            <a:off x="3422379" y="3219435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	</a:t>
            </a:r>
            <a:r>
              <a:rPr lang="x-none" sz="3200" b="1" dirty="0">
                <a:solidFill>
                  <a:srgbClr val="FF0000"/>
                </a:solidFill>
                <a:effectLst/>
              </a:rPr>
              <a:t> 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D2455-122B-D44A-A000-655EC8DB7C7E}"/>
              </a:ext>
            </a:extLst>
          </p:cNvPr>
          <p:cNvSpPr txBox="1"/>
          <p:nvPr/>
        </p:nvSpPr>
        <p:spPr>
          <a:xfrm>
            <a:off x="3641637" y="402970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C</a:t>
            </a:r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x-none" sz="3200" b="1" dirty="0">
                <a:solidFill>
                  <a:srgbClr val="FF0000"/>
                </a:solidFill>
                <a:effectLst/>
              </a:rPr>
              <a:t> 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C758E0-FFE8-3D44-8DB1-92F5F4990A0E}"/>
              </a:ext>
            </a:extLst>
          </p:cNvPr>
          <p:cNvSpPr txBox="1"/>
          <p:nvPr/>
        </p:nvSpPr>
        <p:spPr>
          <a:xfrm>
            <a:off x="8038509" y="452317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x-none" sz="3200" b="1" dirty="0">
                <a:solidFill>
                  <a:srgbClr val="FF0000"/>
                </a:solidFill>
                <a:effectLst/>
              </a:rPr>
              <a:t> 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67DD8A-7285-6A42-B6B2-1B51C0B2A174}"/>
              </a:ext>
            </a:extLst>
          </p:cNvPr>
          <p:cNvSpPr txBox="1"/>
          <p:nvPr/>
        </p:nvSpPr>
        <p:spPr>
          <a:xfrm>
            <a:off x="5066438" y="487145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A</a:t>
            </a:r>
            <a:r>
              <a:rPr lang="en-SG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x-none" sz="3200" b="1" dirty="0">
                <a:solidFill>
                  <a:srgbClr val="FF0000"/>
                </a:solidFill>
                <a:effectLst/>
              </a:rPr>
              <a:t> 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pic>
        <p:nvPicPr>
          <p:cNvPr id="3" name="Track 56">
            <a:hlinkClick r:id="" action="ppaction://media"/>
            <a:extLst>
              <a:ext uri="{FF2B5EF4-FFF2-40B4-BE49-F238E27FC236}">
                <a16:creationId xmlns:a16="http://schemas.microsoft.com/office/drawing/2014/main" id="{0DF954F7-550B-1BB6-9CF3-7104D601D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22187" y="189960"/>
            <a:ext cx="503343" cy="50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656744" y="1137906"/>
            <a:ext cx="4161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Useful expressions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5405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D26ED0-37E3-C844-B8E6-4E909A19C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99511"/>
              </p:ext>
            </p:extLst>
          </p:nvPr>
        </p:nvGraphicFramePr>
        <p:xfrm>
          <a:off x="494437" y="1770503"/>
          <a:ext cx="11374476" cy="4719564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802182">
                  <a:extLst>
                    <a:ext uri="{9D8B030D-6E8A-4147-A177-3AD203B41FA5}">
                      <a16:colId xmlns:a16="http://schemas.microsoft.com/office/drawing/2014/main" val="1302056415"/>
                    </a:ext>
                  </a:extLst>
                </a:gridCol>
                <a:gridCol w="6572294">
                  <a:extLst>
                    <a:ext uri="{9D8B030D-6E8A-4147-A177-3AD203B41FA5}">
                      <a16:colId xmlns:a16="http://schemas.microsoft.com/office/drawing/2014/main" val="642664989"/>
                    </a:ext>
                  </a:extLst>
                </a:gridCol>
              </a:tblGrid>
              <a:tr h="435268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Making an appointment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Giving a positive response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333581"/>
                  </a:ext>
                </a:extLst>
              </a:tr>
              <a:tr h="870536">
                <a:tc rowSpan="3">
                  <a:txBody>
                    <a:bodyPr/>
                    <a:lstStyle/>
                    <a:p>
                      <a:r>
                        <a:rPr lang="en-US" sz="2800" b="0" dirty="0">
                          <a:effectLst/>
                        </a:rPr>
                        <a:t>• Will you be available on/at …?</a:t>
                      </a:r>
                      <a:endParaRPr lang="x-none" sz="2800" b="0" dirty="0">
                        <a:effectLst/>
                      </a:endParaRPr>
                    </a:p>
                    <a:p>
                      <a:r>
                        <a:rPr lang="en-US" sz="2800" b="0" dirty="0">
                          <a:effectLst/>
                        </a:rPr>
                        <a:t>• I’d like to make/arrange an</a:t>
                      </a:r>
                      <a:endParaRPr lang="x-none" sz="2800" b="0" dirty="0">
                        <a:effectLst/>
                      </a:endParaRPr>
                    </a:p>
                    <a:p>
                      <a:r>
                        <a:rPr lang="en-US" sz="2800" b="0" dirty="0">
                          <a:effectLst/>
                        </a:rPr>
                        <a:t>appointment with you on/at …</a:t>
                      </a:r>
                      <a:endParaRPr lang="x-none" sz="2800" b="0" dirty="0">
                        <a:effectLst/>
                      </a:endParaRPr>
                    </a:p>
                    <a:p>
                      <a:r>
                        <a:rPr lang="en-US" sz="2800" b="0" dirty="0">
                          <a:effectLst/>
                        </a:rPr>
                        <a:t>• Would … suit you/be OK for you?</a:t>
                      </a:r>
                      <a:endParaRPr lang="x-none" sz="2800" b="0" dirty="0">
                        <a:effectLst/>
                      </a:endParaRPr>
                    </a:p>
                    <a:p>
                      <a:r>
                        <a:rPr lang="en-US" sz="2800" b="0" dirty="0">
                          <a:effectLst/>
                        </a:rPr>
                        <a:t>• When’s convenient for you?</a:t>
                      </a:r>
                      <a:endParaRPr lang="x-none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• All right, I’ll see you then.</a:t>
                      </a:r>
                      <a:endParaRPr lang="x-none" sz="2800">
                        <a:effectLst/>
                      </a:endParaRPr>
                    </a:p>
                    <a:p>
                      <a:r>
                        <a:rPr lang="en-US" sz="2800">
                          <a:effectLst/>
                        </a:rPr>
                        <a:t>• OK, I’ll see you (next week) (at around 3 p.m.).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7662328"/>
                  </a:ext>
                </a:extLst>
              </a:tr>
              <a:tr h="87053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/>
                        </a:rPr>
                        <a:t>Giving a negative response and proposing</a:t>
                      </a:r>
                      <a:endParaRPr lang="x-none" sz="2800" b="1" dirty="0">
                        <a:effectLst/>
                      </a:endParaRPr>
                    </a:p>
                    <a:p>
                      <a:r>
                        <a:rPr lang="en-US" sz="2800" b="1" dirty="0">
                          <a:effectLst/>
                        </a:rPr>
                        <a:t>another time/date</a:t>
                      </a:r>
                      <a:endParaRPr lang="x-none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542918"/>
                  </a:ext>
                </a:extLst>
              </a:tr>
              <a:tr h="17410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• Sorry, I’ve got another appointment at that time.</a:t>
                      </a:r>
                      <a:endParaRPr lang="x-none" sz="2800" dirty="0">
                        <a:effectLst/>
                      </a:endParaRPr>
                    </a:p>
                    <a:p>
                      <a:r>
                        <a:rPr lang="en-US" sz="2800" dirty="0">
                          <a:effectLst/>
                        </a:rPr>
                        <a:t>How about …?</a:t>
                      </a:r>
                      <a:endParaRPr lang="x-none" sz="2800" dirty="0">
                        <a:effectLst/>
                      </a:endParaRPr>
                    </a:p>
                    <a:p>
                      <a:r>
                        <a:rPr lang="en-US" sz="2800" dirty="0">
                          <a:effectLst/>
                        </a:rPr>
                        <a:t>• I’m afraid I can’t make it at that time.</a:t>
                      </a:r>
                      <a:endParaRPr lang="x-none" sz="2800" dirty="0">
                        <a:effectLst/>
                      </a:endParaRPr>
                    </a:p>
                    <a:p>
                      <a:r>
                        <a:rPr lang="en-US" sz="2800" dirty="0">
                          <a:effectLst/>
                        </a:rPr>
                        <a:t>Are you free on/at …?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22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2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111574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Make </a:t>
            </a:r>
            <a:r>
              <a:rPr lang="en-US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similar conversations for these situations. 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94437" y="1942186"/>
            <a:ext cx="5802845" cy="3622108"/>
          </a:xfrm>
          <a:prstGeom prst="wedgeRoundRectCallout">
            <a:avLst>
              <a:gd name="adj1" fmla="val -41416"/>
              <a:gd name="adj2" fmla="val 75809"/>
              <a:gd name="adj3" fmla="val 16667"/>
            </a:avLst>
          </a:prstGeom>
          <a:solidFill>
            <a:srgbClr val="C65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effectLst/>
              </a:rPr>
              <a:t>Student A, a secondary school student, makes an appointment to see Student B, a university representative, to ask for advice on his/her education plans after leaving school. Student B can't make the suggested day/time and proposes another day/time.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521570" y="2625707"/>
            <a:ext cx="5515702" cy="3412784"/>
          </a:xfrm>
          <a:prstGeom prst="wedgeRoundRectCallout">
            <a:avLst>
              <a:gd name="adj1" fmla="val -4599"/>
              <a:gd name="adj2" fmla="val 70665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effectLst/>
              </a:rPr>
              <a:t>Student B, a secondary school student, makes an appointment to see Student A, a career advisor, to ask for advice on vocational courses. Student A can't make the suggested day/ time and proposes another day/time.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8962</TotalTime>
  <Words>796</Words>
  <PresentationFormat>Widescreen</PresentationFormat>
  <Paragraphs>119</Paragraphs>
  <Slides>15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Adobe Gothic Std B</vt:lpstr>
      <vt:lpstr>Montserrat Medium</vt:lpstr>
      <vt:lpstr>Arial</vt:lpstr>
      <vt:lpstr>Bookman Old Style</vt:lpstr>
      <vt:lpstr>Calibri</vt:lpstr>
      <vt:lpstr>Calibri Light</vt:lpstr>
      <vt:lpstr>Helvetica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2023-08-10T08:46:51Z</dcterms:modified>
</cp:coreProperties>
</file>