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79" r:id="rId7"/>
    <p:sldId id="258" r:id="rId8"/>
    <p:sldId id="263" r:id="rId9"/>
    <p:sldId id="281" r:id="rId10"/>
    <p:sldId id="282" r:id="rId11"/>
    <p:sldId id="283" r:id="rId12"/>
    <p:sldId id="284" r:id="rId13"/>
    <p:sldId id="285" r:id="rId14"/>
    <p:sldId id="286" r:id="rId15"/>
    <p:sldId id="287" r:id="rId16"/>
    <p:sldId id="277"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75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EDFA82A-3B7B-41DA-86CD-785AB2C6A6A9}" type="datetimeFigureOut">
              <a:rPr lang="en-US" smtClean="0"/>
              <a:t>22-Jul-22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2490102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FA82A-3B7B-41DA-86CD-785AB2C6A6A9}" type="datetimeFigureOut">
              <a:rPr lang="en-US" smtClean="0"/>
              <a:t>22-Jul-22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3849816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FA82A-3B7B-41DA-86CD-785AB2C6A6A9}" type="datetimeFigureOut">
              <a:rPr lang="en-US" smtClean="0"/>
              <a:t>22-Jul-22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2258150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FA82A-3B7B-41DA-86CD-785AB2C6A6A9}" type="datetimeFigureOut">
              <a:rPr lang="en-US" smtClean="0"/>
              <a:t>22-Jul-22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2954707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DFA82A-3B7B-41DA-86CD-785AB2C6A6A9}" type="datetimeFigureOut">
              <a:rPr lang="en-US" smtClean="0"/>
              <a:t>22-Jul-22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3209515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DFA82A-3B7B-41DA-86CD-785AB2C6A6A9}" type="datetimeFigureOut">
              <a:rPr lang="en-US" smtClean="0"/>
              <a:t>22-Jul-22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1630406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DFA82A-3B7B-41DA-86CD-785AB2C6A6A9}" type="datetimeFigureOut">
              <a:rPr lang="en-US" smtClean="0"/>
              <a:t>22-Jul-22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271380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DFA82A-3B7B-41DA-86CD-785AB2C6A6A9}" type="datetimeFigureOut">
              <a:rPr lang="en-US" smtClean="0"/>
              <a:t>22-Jul-22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36373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FA82A-3B7B-41DA-86CD-785AB2C6A6A9}" type="datetimeFigureOut">
              <a:rPr lang="en-US" smtClean="0"/>
              <a:t>22-Jul-22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761826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DFA82A-3B7B-41DA-86CD-785AB2C6A6A9}" type="datetimeFigureOut">
              <a:rPr lang="en-US" smtClean="0"/>
              <a:t>22-Jul-22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2813291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DFA82A-3B7B-41DA-86CD-785AB2C6A6A9}" type="datetimeFigureOut">
              <a:rPr lang="en-US" smtClean="0"/>
              <a:t>22-Jul-22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398118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FA82A-3B7B-41DA-86CD-785AB2C6A6A9}" type="datetimeFigureOut">
              <a:rPr lang="en-US" smtClean="0"/>
              <a:t>22-Jul-22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0A5E4-BEBD-4FB3-AED9-9D9AD4CB1CE6}" type="slidenum">
              <a:rPr lang="en-US" smtClean="0"/>
              <a:t>‹#›</a:t>
            </a:fld>
            <a:endParaRPr lang="en-US"/>
          </a:p>
        </p:txBody>
      </p:sp>
    </p:spTree>
    <p:extLst>
      <p:ext uri="{BB962C8B-B14F-4D97-AF65-F5344CB8AC3E}">
        <p14:creationId xmlns:p14="http://schemas.microsoft.com/office/powerpoint/2010/main" val="2115344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1280160" y="2164080"/>
            <a:ext cx="9906000" cy="3170099"/>
          </a:xfrm>
          <a:prstGeom prst="rect">
            <a:avLst/>
          </a:prstGeom>
          <a:noFill/>
        </p:spPr>
        <p:txBody>
          <a:bodyPr wrap="square" rtlCol="0">
            <a:spAutoFit/>
          </a:bodyPr>
          <a:lstStyle/>
          <a:p>
            <a:pPr algn="ctr">
              <a:spcBef>
                <a:spcPts val="600"/>
              </a:spcBef>
              <a:spcAft>
                <a:spcPts val="600"/>
              </a:spcAft>
            </a:pPr>
            <a:r>
              <a:rPr lang="en-US" sz="6000" b="1" dirty="0">
                <a:solidFill>
                  <a:schemeClr val="accent2">
                    <a:lumMod val="75000"/>
                  </a:schemeClr>
                </a:solidFill>
                <a:latin typeface="Times New Roman" panose="02020603050405020304" pitchFamily="18" charset="0"/>
                <a:cs typeface="Times New Roman" panose="02020603050405020304" pitchFamily="18" charset="0"/>
              </a:rPr>
              <a:t>CHÀO MỪNG CÁC EM </a:t>
            </a:r>
          </a:p>
          <a:p>
            <a:pPr algn="ctr">
              <a:spcBef>
                <a:spcPts val="600"/>
              </a:spcBef>
              <a:spcAft>
                <a:spcPts val="600"/>
              </a:spcAft>
            </a:pPr>
            <a:r>
              <a:rPr lang="en-US" sz="6000" b="1" dirty="0">
                <a:solidFill>
                  <a:schemeClr val="accent2">
                    <a:lumMod val="75000"/>
                  </a:schemeClr>
                </a:solidFill>
                <a:latin typeface="Times New Roman" panose="02020603050405020304" pitchFamily="18" charset="0"/>
                <a:cs typeface="Times New Roman" panose="02020603050405020304" pitchFamily="18" charset="0"/>
              </a:rPr>
              <a:t>ĐẾN VỚI TIẾT HỌC </a:t>
            </a:r>
          </a:p>
          <a:p>
            <a:pPr algn="ctr">
              <a:spcBef>
                <a:spcPts val="600"/>
              </a:spcBef>
              <a:spcAft>
                <a:spcPts val="600"/>
              </a:spcAft>
            </a:pPr>
            <a:r>
              <a:rPr lang="en-US" sz="6000" b="1" dirty="0">
                <a:solidFill>
                  <a:schemeClr val="accent2">
                    <a:lumMod val="75000"/>
                  </a:schemeClr>
                </a:solidFill>
                <a:latin typeface="Times New Roman" panose="02020603050405020304" pitchFamily="18" charset="0"/>
                <a:cs typeface="Times New Roman" panose="02020603050405020304" pitchFamily="18" charset="0"/>
              </a:rPr>
              <a:t>NGÀY HÔM NAY</a:t>
            </a:r>
          </a:p>
        </p:txBody>
      </p:sp>
    </p:spTree>
    <p:extLst>
      <p:ext uri="{BB962C8B-B14F-4D97-AF65-F5344CB8AC3E}">
        <p14:creationId xmlns:p14="http://schemas.microsoft.com/office/powerpoint/2010/main" val="57827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460" y="246932"/>
            <a:ext cx="7710424" cy="630942"/>
          </a:xfrm>
          <a:prstGeom prst="rect">
            <a:avLst/>
          </a:prstGeom>
          <a:noFill/>
        </p:spPr>
        <p:txBody>
          <a:bodyPr wrap="square" rtlCol="0">
            <a:spAutoFit/>
          </a:bodyPr>
          <a:lstStyle/>
          <a:p>
            <a:pPr algn="just"/>
            <a:r>
              <a:rPr lang="en-US" sz="3500" b="1" dirty="0">
                <a:solidFill>
                  <a:srgbClr val="C00000"/>
                </a:solidFill>
                <a:latin typeface="Times New Roman" panose="02020603050405020304" pitchFamily="18" charset="0"/>
                <a:cs typeface="Times New Roman" panose="02020603050405020304" pitchFamily="18" charset="0"/>
              </a:rPr>
              <a:t>2/ </a:t>
            </a:r>
            <a:r>
              <a:rPr lang="vi-VN" sz="3500" b="1" dirty="0">
                <a:solidFill>
                  <a:srgbClr val="C00000"/>
                </a:solidFill>
                <a:latin typeface="Times New Roman" panose="02020603050405020304" pitchFamily="18" charset="0"/>
                <a:cs typeface="Times New Roman" panose="02020603050405020304" pitchFamily="18" charset="0"/>
              </a:rPr>
              <a:t>Đườ</a:t>
            </a:r>
            <a:r>
              <a:rPr lang="en-US" sz="3500" b="1" dirty="0">
                <a:solidFill>
                  <a:srgbClr val="C00000"/>
                </a:solidFill>
                <a:latin typeface="Times New Roman" panose="02020603050405020304" pitchFamily="18" charset="0"/>
                <a:cs typeface="Times New Roman" panose="02020603050405020304" pitchFamily="18" charset="0"/>
              </a:rPr>
              <a:t>ng </a:t>
            </a:r>
            <a:r>
              <a:rPr lang="en-US" sz="3500" b="1" dirty="0" err="1">
                <a:solidFill>
                  <a:srgbClr val="C00000"/>
                </a:solidFill>
                <a:latin typeface="Times New Roman" panose="02020603050405020304" pitchFamily="18" charset="0"/>
                <a:cs typeface="Times New Roman" panose="02020603050405020304" pitchFamily="18" charset="0"/>
              </a:rPr>
              <a:t>vuông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góc</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và</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đường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xiên</a:t>
            </a:r>
            <a:r>
              <a:rPr lang="en-US" sz="3500" b="1" dirty="0">
                <a:solidFill>
                  <a:srgbClr val="C00000"/>
                </a:solidFill>
                <a:latin typeface="Times New Roman" panose="02020603050405020304" pitchFamily="18" charset="0"/>
                <a:cs typeface="Times New Roman" panose="02020603050405020304" pitchFamily="18" charset="0"/>
              </a:rPr>
              <a:t>:</a:t>
            </a:r>
          </a:p>
        </p:txBody>
      </p:sp>
      <p:pic>
        <p:nvPicPr>
          <p:cNvPr id="4098" name="Picture 2">
            <a:extLst>
              <a:ext uri="{FF2B5EF4-FFF2-40B4-BE49-F238E27FC236}">
                <a16:creationId xmlns:a16="http://schemas.microsoft.com/office/drawing/2014/main" id="{41995A92-ADF1-11DC-30CC-B0D5BC73AC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768" t="17332" r="7776" b="6801"/>
          <a:stretch>
            <a:fillRect/>
          </a:stretch>
        </p:blipFill>
        <p:spPr bwMode="auto">
          <a:xfrm>
            <a:off x="6352672" y="879833"/>
            <a:ext cx="5670106" cy="590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6C2C0746-0F15-D0D9-3491-F9BAF879D099}"/>
              </a:ext>
            </a:extLst>
          </p:cNvPr>
          <p:cNvSpPr txBox="1"/>
          <p:nvPr/>
        </p:nvSpPr>
        <p:spPr>
          <a:xfrm>
            <a:off x="329641" y="1029377"/>
            <a:ext cx="5926779" cy="3682803"/>
          </a:xfrm>
          <a:prstGeom prst="rect">
            <a:avLst/>
          </a:prstGeom>
          <a:noFill/>
        </p:spPr>
        <p:txBody>
          <a:bodyPr wrap="square">
            <a:spAutoFit/>
          </a:bodyPr>
          <a:lstStyle/>
          <a:p>
            <a:pPr marL="0" marR="0" algn="just">
              <a:lnSpc>
                <a:spcPct val="10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Trong hình xe cần cẩu ở Hình 4, ta có đoạn thẳng MA biểu diễn trục cần cẩu, đoạn thẳng MH biểu diễn sợi cáp kéo dài (từ đỉnh tay cẩu đến mặt đất), đường thẳng d biểu diễn mặt đất.</a:t>
            </a:r>
            <a:endParaRPr lang="en-US" sz="28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Theo em, trong hai đoạn thẳng MA và MH, đoạn nào vuông góc với đường thẳng d? </a:t>
            </a:r>
            <a:endParaRPr lang="en-US" sz="2800" dirty="0">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id="{E4AC6F16-2B2A-AAEC-497D-8E32C9AE1E23}"/>
              </a:ext>
            </a:extLst>
          </p:cNvPr>
          <p:cNvSpPr/>
          <p:nvPr/>
        </p:nvSpPr>
        <p:spPr>
          <a:xfrm>
            <a:off x="329641" y="4712181"/>
            <a:ext cx="6023031" cy="1704662"/>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err="1">
                <a:solidFill>
                  <a:srgbClr val="C00000"/>
                </a:solidFill>
                <a:latin typeface="Times New Roman" panose="02020603050405020304" pitchFamily="18" charset="0"/>
                <a:cs typeface="Times New Roman" panose="02020603050405020304" pitchFamily="18" charset="0"/>
              </a:rPr>
              <a:t>Trả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a:t>
            </a:r>
          </a:p>
          <a:p>
            <a:pPr algn="just"/>
            <a:r>
              <a:rPr lang="en-US" sz="500" dirty="0">
                <a:latin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hai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thẳng</a:t>
            </a:r>
            <a:r>
              <a:rPr lang="en-US" sz="2800" dirty="0">
                <a:effectLst/>
                <a:latin typeface="Times New Roman" panose="02020603050405020304" pitchFamily="18" charset="0"/>
                <a:ea typeface="Times New Roman" panose="02020603050405020304" pitchFamily="18" charset="0"/>
              </a:rPr>
              <a:t> MA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MH,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MH </a:t>
            </a:r>
            <a:r>
              <a:rPr lang="en-US" sz="2800" dirty="0" err="1">
                <a:effectLst/>
                <a:latin typeface="Times New Roman" panose="02020603050405020304" pitchFamily="18" charset="0"/>
                <a:ea typeface="Times New Roman" panose="02020603050405020304" pitchFamily="18" charset="0"/>
              </a:rPr>
              <a:t>vuông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thẳng</a:t>
            </a:r>
            <a:r>
              <a:rPr lang="en-US" sz="2800" dirty="0">
                <a:effectLst/>
                <a:latin typeface="Times New Roman" panose="02020603050405020304" pitchFamily="18" charset="0"/>
                <a:ea typeface="Times New Roman" panose="02020603050405020304" pitchFamily="18" charset="0"/>
              </a:rPr>
              <a:t> d.</a:t>
            </a:r>
          </a:p>
          <a:p>
            <a:pPr marL="0" marR="0" algn="just">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6180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barn(inVertical)">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256674" y="2825343"/>
            <a:ext cx="1253423" cy="119888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00463" y="336884"/>
            <a:ext cx="10186737" cy="627246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7732191-1212-E6E1-4EEC-5BE9F31B04A6}"/>
              </a:ext>
            </a:extLst>
          </p:cNvPr>
          <p:cNvSpPr txBox="1"/>
          <p:nvPr/>
        </p:nvSpPr>
        <p:spPr>
          <a:xfrm>
            <a:off x="2055126" y="652771"/>
            <a:ext cx="9477409" cy="2862322"/>
          </a:xfrm>
          <a:prstGeom prst="rect">
            <a:avLst/>
          </a:prstGeom>
          <a:noFill/>
        </p:spPr>
        <p:txBody>
          <a:bodyPr wrap="square">
            <a:spAutoFit/>
          </a:bodyPr>
          <a:lstStyle/>
          <a:p>
            <a:pPr marL="342900" marR="0" lvl="0" indent="-342900" algn="just">
              <a:spcBef>
                <a:spcPts val="0"/>
              </a:spcBef>
              <a:spcAft>
                <a:spcPts val="0"/>
              </a:spcAft>
              <a:buFont typeface="Wingdings" panose="05000000000000000000" pitchFamily="2" charset="2"/>
              <a:buChar char=""/>
              <a:tabLst>
                <a:tab pos="209550" algn="l"/>
              </a:tabLst>
            </a:pPr>
            <a:r>
              <a:rPr lang="en-US" sz="3500" b="1" dirty="0" err="1">
                <a:solidFill>
                  <a:srgbClr val="C00000"/>
                </a:solidFill>
                <a:effectLst/>
                <a:latin typeface="Times New Roman" panose="02020603050405020304" pitchFamily="18" charset="0"/>
                <a:ea typeface="Times New Roman" panose="02020603050405020304" pitchFamily="18" charset="0"/>
              </a:rPr>
              <a:t>Một</a:t>
            </a:r>
            <a:r>
              <a:rPr lang="en-US" sz="3500" b="1" dirty="0">
                <a:solidFill>
                  <a:srgbClr val="C00000"/>
                </a:solidFill>
                <a:effectLst/>
                <a:latin typeface="Times New Roman" panose="02020603050405020304" pitchFamily="18" charset="0"/>
                <a:ea typeface="Times New Roman" panose="02020603050405020304" pitchFamily="18" charset="0"/>
              </a:rPr>
              <a:t> </a:t>
            </a:r>
            <a:r>
              <a:rPr lang="en-US" sz="3500" b="1" dirty="0" err="1">
                <a:solidFill>
                  <a:srgbClr val="C00000"/>
                </a:solidFill>
                <a:effectLst/>
                <a:latin typeface="Times New Roman" panose="02020603050405020304" pitchFamily="18" charset="0"/>
                <a:ea typeface="Times New Roman" panose="02020603050405020304" pitchFamily="18" charset="0"/>
              </a:rPr>
              <a:t>số</a:t>
            </a:r>
            <a:r>
              <a:rPr lang="en-US" sz="3500" b="1" dirty="0">
                <a:solidFill>
                  <a:srgbClr val="C00000"/>
                </a:solidFill>
                <a:effectLst/>
                <a:latin typeface="Times New Roman" panose="02020603050405020304" pitchFamily="18" charset="0"/>
                <a:ea typeface="Times New Roman" panose="02020603050405020304" pitchFamily="18" charset="0"/>
              </a:rPr>
              <a:t> </a:t>
            </a:r>
            <a:r>
              <a:rPr lang="en-US" sz="3500" b="1" dirty="0" err="1">
                <a:solidFill>
                  <a:srgbClr val="C00000"/>
                </a:solidFill>
                <a:effectLst/>
                <a:latin typeface="Times New Roman" panose="02020603050405020304" pitchFamily="18" charset="0"/>
                <a:ea typeface="Times New Roman" panose="02020603050405020304" pitchFamily="18" charset="0"/>
              </a:rPr>
              <a:t>khái</a:t>
            </a:r>
            <a:r>
              <a:rPr lang="en-US" sz="3500" b="1" dirty="0">
                <a:solidFill>
                  <a:srgbClr val="C00000"/>
                </a:solidFill>
                <a:effectLst/>
                <a:latin typeface="Times New Roman" panose="02020603050405020304" pitchFamily="18" charset="0"/>
                <a:ea typeface="Times New Roman" panose="02020603050405020304" pitchFamily="18" charset="0"/>
              </a:rPr>
              <a:t> </a:t>
            </a:r>
            <a:r>
              <a:rPr lang="en-US" sz="3500" b="1" dirty="0" err="1">
                <a:solidFill>
                  <a:srgbClr val="C00000"/>
                </a:solidFill>
                <a:effectLst/>
                <a:latin typeface="Times New Roman" panose="02020603050405020304" pitchFamily="18" charset="0"/>
                <a:ea typeface="Times New Roman" panose="02020603050405020304" pitchFamily="18" charset="0"/>
              </a:rPr>
              <a:t>niệm</a:t>
            </a:r>
            <a:r>
              <a:rPr lang="vi-VN" sz="3500" b="1" dirty="0">
                <a:solidFill>
                  <a:srgbClr val="C00000"/>
                </a:solidFill>
                <a:effectLst/>
                <a:latin typeface="Times New Roman" panose="02020603050405020304" pitchFamily="18" charset="0"/>
                <a:ea typeface="Times New Roman" panose="02020603050405020304" pitchFamily="18" charset="0"/>
              </a:rPr>
              <a:t>:</a:t>
            </a:r>
            <a:endParaRPr lang="en-US" sz="3500" b="1" dirty="0">
              <a:solidFill>
                <a:srgbClr val="C00000"/>
              </a:solidFill>
              <a:effectLst/>
              <a:latin typeface="Times New Roman" panose="02020603050405020304" pitchFamily="18" charset="0"/>
              <a:ea typeface="Times New Roman" panose="02020603050405020304" pitchFamily="18" charset="0"/>
            </a:endParaRPr>
          </a:p>
          <a:p>
            <a:pPr marR="0" lvl="0" algn="just">
              <a:spcBef>
                <a:spcPts val="0"/>
              </a:spcBef>
              <a:spcAft>
                <a:spcPts val="0"/>
              </a:spcAft>
              <a:tabLst>
                <a:tab pos="209550" algn="l"/>
              </a:tabLst>
            </a:pPr>
            <a:endParaRPr lang="en-US" sz="500" b="1" dirty="0">
              <a:solidFill>
                <a:srgbClr val="C00000"/>
              </a:solidFill>
              <a:effectLst/>
              <a:latin typeface="Times New Roman" panose="02020603050405020304" pitchFamily="18" charset="0"/>
              <a:ea typeface="Times New Roman" panose="02020603050405020304" pitchFamily="18" charset="0"/>
            </a:endParaRPr>
          </a:p>
          <a:p>
            <a:pPr marR="0" lvl="0" algn="just">
              <a:spcBef>
                <a:spcPts val="0"/>
              </a:spcBef>
              <a:spcAft>
                <a:spcPts val="0"/>
              </a:spcAft>
              <a:tabLst>
                <a:tab pos="209550" algn="l"/>
              </a:tabLs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Từ điểm M không nằm trên đường thẳng d, kẻ một đường thẳng vuông góc với d tại H (hình 5).</a:t>
            </a:r>
            <a:endParaRPr lang="en-US" sz="2800" dirty="0">
              <a:effectLst/>
              <a:latin typeface="Times New Roman" panose="02020603050405020304" pitchFamily="18" charset="0"/>
              <a:ea typeface="Times New Roman" panose="02020603050405020304" pitchFamily="18" charset="0"/>
            </a:endParaRPr>
          </a:p>
          <a:p>
            <a:pPr marR="0" lvl="0" algn="just">
              <a:spcBef>
                <a:spcPts val="0"/>
              </a:spcBef>
              <a:spcAft>
                <a:spcPts val="0"/>
              </a:spcAft>
              <a:tabLst>
                <a:tab pos="209550" algn="l"/>
              </a:tabLst>
            </a:pPr>
            <a:endParaRPr lang="en-US" sz="2800" b="1" dirty="0">
              <a:solidFill>
                <a:srgbClr val="C00000"/>
              </a:solidFill>
              <a:effectLst/>
              <a:latin typeface="Times New Roman" panose="02020603050405020304" pitchFamily="18" charset="0"/>
              <a:ea typeface="Times New Roman" panose="02020603050405020304" pitchFamily="18" charset="0"/>
            </a:endParaRPr>
          </a:p>
          <a:p>
            <a:pPr marR="0" lvl="0" algn="just">
              <a:spcBef>
                <a:spcPts val="0"/>
              </a:spcBef>
              <a:spcAft>
                <a:spcPts val="0"/>
              </a:spcAft>
              <a:tabLst>
                <a:tab pos="209550" algn="l"/>
              </a:tabLst>
            </a:pPr>
            <a:r>
              <a:rPr lang="vi-VN" sz="2800" b="1" dirty="0">
                <a:solidFill>
                  <a:srgbClr val="C00000"/>
                </a:solidFill>
                <a:effectLst/>
                <a:latin typeface="Times New Roman" panose="02020603050405020304" pitchFamily="18" charset="0"/>
                <a:ea typeface="Times New Roman" panose="02020603050405020304" pitchFamily="18" charset="0"/>
              </a:rPr>
              <a:t> </a:t>
            </a:r>
            <a:endParaRPr lang="en-US" sz="2800" dirty="0">
              <a:solidFill>
                <a:srgbClr val="C00000"/>
              </a:solidFill>
              <a:effectLst/>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     </a:t>
            </a:r>
            <a:endParaRPr lang="en-US" sz="2800" dirty="0"/>
          </a:p>
        </p:txBody>
      </p:sp>
      <p:pic>
        <p:nvPicPr>
          <p:cNvPr id="5124" name="Picture 4">
            <a:extLst>
              <a:ext uri="{FF2B5EF4-FFF2-40B4-BE49-F238E27FC236}">
                <a16:creationId xmlns:a16="http://schemas.microsoft.com/office/drawing/2014/main" id="{0A524415-55F6-11FF-7C7F-47F91A2EB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086" y="2326001"/>
            <a:ext cx="2746630" cy="394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9F0F419C-521E-F818-2435-149DD0366BA8}"/>
              </a:ext>
            </a:extLst>
          </p:cNvPr>
          <p:cNvSpPr txBox="1"/>
          <p:nvPr/>
        </p:nvSpPr>
        <p:spPr>
          <a:xfrm>
            <a:off x="5035082" y="2234911"/>
            <a:ext cx="6513094" cy="3970318"/>
          </a:xfrm>
          <a:prstGeom prst="rect">
            <a:avLst/>
          </a:prstGeom>
          <a:noFill/>
        </p:spPr>
        <p:txBody>
          <a:bodyPr wrap="square">
            <a:spAutoFit/>
          </a:bodyPr>
          <a:lstStyle/>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Trên d lấy điểm A không trùng với điểm H. Khi đó:</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dirty="0">
                <a:effectLst/>
                <a:latin typeface="Times New Roman" panose="02020603050405020304" pitchFamily="18" charset="0"/>
                <a:ea typeface="Times New Roman" panose="02020603050405020304" pitchFamily="18" charset="0"/>
              </a:rPr>
              <a:t>+ Đoạn thẳng MH gọi là đoạn vuông góc hay đường vuông góc kẻ từ điểm M đến đường thẳng d.</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dirty="0">
                <a:effectLst/>
                <a:latin typeface="Times New Roman" panose="02020603050405020304" pitchFamily="18" charset="0"/>
                <a:ea typeface="Times New Roman" panose="02020603050405020304" pitchFamily="18" charset="0"/>
              </a:rPr>
              <a:t>+ Đoạn thẳng MA gọi là một đường xiên kẻ từ điểm M đến đường thẳng d.</a:t>
            </a:r>
            <a:endParaRPr lang="en-US" sz="2800" dirty="0">
              <a:effectLst/>
              <a:latin typeface="Times New Roman" panose="02020603050405020304" pitchFamily="18" charset="0"/>
              <a:ea typeface="Times New Roman" panose="02020603050405020304" pitchFamily="18" charset="0"/>
            </a:endParaRPr>
          </a:p>
          <a:p>
            <a:r>
              <a:rPr lang="vi-VN" sz="2800" dirty="0">
                <a:effectLst/>
                <a:latin typeface="Times New Roman" panose="02020603050405020304" pitchFamily="18" charset="0"/>
                <a:ea typeface="Times New Roman" panose="02020603050405020304" pitchFamily="18" charset="0"/>
              </a:rPr>
              <a:t>+ Độ dài đoạn MH được gọi là khoảng cách từ điểm M đến đường thẳng d.</a:t>
            </a:r>
            <a:endParaRPr lang="en-US" sz="2800" dirty="0"/>
          </a:p>
        </p:txBody>
      </p:sp>
    </p:spTree>
    <p:extLst>
      <p:ext uri="{BB962C8B-B14F-4D97-AF65-F5344CB8AC3E}">
        <p14:creationId xmlns:p14="http://schemas.microsoft.com/office/powerpoint/2010/main" val="3442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barn(inVertical)">
                                      <p:cBhvr>
                                        <p:cTn id="22" dur="500"/>
                                        <p:tgtEl>
                                          <p:spTgt spid="512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9058" y="839053"/>
            <a:ext cx="11031140" cy="630942"/>
          </a:xfrm>
          <a:prstGeom prst="rect">
            <a:avLst/>
          </a:prstGeom>
          <a:noFill/>
        </p:spPr>
        <p:txBody>
          <a:bodyPr wrap="square" rtlCol="0">
            <a:spAutoFit/>
          </a:bodyPr>
          <a:lstStyle/>
          <a:p>
            <a:pPr algn="just"/>
            <a:r>
              <a:rPr lang="en-US" sz="3500" b="1" dirty="0">
                <a:solidFill>
                  <a:srgbClr val="C00000"/>
                </a:solidFill>
                <a:latin typeface="Times New Roman" panose="02020603050405020304" pitchFamily="18" charset="0"/>
                <a:cs typeface="Times New Roman" panose="02020603050405020304" pitchFamily="18" charset="0"/>
              </a:rPr>
              <a:t>3/ </a:t>
            </a:r>
            <a:r>
              <a:rPr lang="en-US" sz="3500" b="1" dirty="0" err="1">
                <a:solidFill>
                  <a:srgbClr val="C00000"/>
                </a:solidFill>
                <a:latin typeface="Times New Roman" panose="02020603050405020304" pitchFamily="18" charset="0"/>
                <a:cs typeface="Times New Roman" panose="02020603050405020304" pitchFamily="18" charset="0"/>
              </a:rPr>
              <a:t>Mối</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quan</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hệ</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giữa</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đường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vuông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góc</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và</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đường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xiên</a:t>
            </a:r>
            <a:r>
              <a:rPr lang="en-US" sz="3500" b="1" dirty="0">
                <a:solidFill>
                  <a:srgbClr val="C00000"/>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6C2C0746-0F15-D0D9-3491-F9BAF879D099}"/>
              </a:ext>
            </a:extLst>
          </p:cNvPr>
          <p:cNvSpPr txBox="1"/>
          <p:nvPr/>
        </p:nvSpPr>
        <p:spPr>
          <a:xfrm>
            <a:off x="691835" y="1901021"/>
            <a:ext cx="7074568" cy="1501437"/>
          </a:xfrm>
          <a:prstGeom prst="rect">
            <a:avLst/>
          </a:prstGeom>
          <a:noFill/>
        </p:spPr>
        <p:txBody>
          <a:bodyPr wrap="square">
            <a:spAutoFit/>
          </a:bodyPr>
          <a:lstStyle/>
          <a:p>
            <a:pPr marL="0" marR="0" algn="just">
              <a:lnSpc>
                <a:spcPct val="105000"/>
              </a:lnSpc>
              <a:spcBef>
                <a:spcPts val="0"/>
              </a:spcBef>
              <a:spcAft>
                <a:spcPts val="0"/>
              </a:spcAft>
            </a:pPr>
            <a:r>
              <a:rPr lang="en-US" sz="2800" dirty="0">
                <a:latin typeface="Times New Roman" panose="02020603050405020304" pitchFamily="18" charset="0"/>
                <a:ea typeface="Times New Roman" panose="02020603050405020304" pitchFamily="18" charset="0"/>
              </a:rPr>
              <a:t>a) </a:t>
            </a:r>
            <a:r>
              <a:rPr lang="en-US" sz="2800" dirty="0" err="1">
                <a:latin typeface="Times New Roman" panose="02020603050405020304" pitchFamily="18" charset="0"/>
                <a:ea typeface="Times New Roman" panose="02020603050405020304" pitchFamily="18" charset="0"/>
              </a:rPr>
              <a:t>Hãy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AHB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ABH,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lớn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hơn</a:t>
            </a:r>
            <a:r>
              <a:rPr lang="en-US" sz="2800" dirty="0">
                <a:latin typeface="Times New Roman" panose="02020603050405020304" pitchFamily="18" charset="0"/>
                <a:ea typeface="Times New Roman" panose="02020603050405020304" pitchFamily="18" charset="0"/>
              </a:rPr>
              <a:t>.</a:t>
            </a:r>
          </a:p>
          <a:p>
            <a:pPr marL="0" marR="0" algn="just">
              <a:lnSpc>
                <a:spcPct val="105000"/>
              </a:lnSpc>
              <a:spcBef>
                <a:spcPts val="0"/>
              </a:spcBef>
              <a:spcAft>
                <a:spcPts val="0"/>
              </a:spcAft>
            </a:pPr>
            <a:endParaRPr lang="en-US" sz="500" dirty="0">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 </a:t>
            </a:r>
            <a:r>
              <a:rPr lang="en-US" sz="2800" dirty="0" err="1">
                <a:effectLst/>
                <a:latin typeface="Times New Roman" panose="02020603050405020304" pitchFamily="18" charset="0"/>
                <a:ea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thích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rPr>
              <a:t> AB &gt; AH.</a:t>
            </a:r>
            <a:r>
              <a:rPr lang="vi-VN"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id="{E4AC6F16-2B2A-AAEC-497D-8E32C9AE1E23}"/>
              </a:ext>
            </a:extLst>
          </p:cNvPr>
          <p:cNvSpPr/>
          <p:nvPr/>
        </p:nvSpPr>
        <p:spPr>
          <a:xfrm>
            <a:off x="691835" y="3833484"/>
            <a:ext cx="7074568" cy="2201780"/>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err="1">
                <a:solidFill>
                  <a:srgbClr val="C00000"/>
                </a:solidFill>
                <a:latin typeface="Times New Roman" panose="02020603050405020304" pitchFamily="18" charset="0"/>
                <a:cs typeface="Times New Roman" panose="02020603050405020304" pitchFamily="18" charset="0"/>
              </a:rPr>
              <a:t>Trả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a:t>
            </a:r>
          </a:p>
          <a:p>
            <a:pPr algn="just"/>
            <a:r>
              <a:rPr lang="en-US" sz="500" dirty="0">
                <a:latin typeface="Times New Roman" panose="02020603050405020304" pitchFamily="18" charset="0"/>
                <a:cs typeface="Times New Roman" panose="02020603050405020304" pitchFamily="18" charset="0"/>
              </a:rPr>
              <a:t> </a:t>
            </a:r>
          </a:p>
          <a:p>
            <a:pPr marL="514350" marR="0" indent="-514350" algn="just">
              <a:spcBef>
                <a:spcPts val="0"/>
              </a:spcBef>
              <a:spcAft>
                <a:spcPts val="0"/>
              </a:spcAft>
              <a:buAutoNum type="alphaLcParenR"/>
            </a:pP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AHB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ABH,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AHB </a:t>
            </a:r>
            <a:r>
              <a:rPr lang="en-US" sz="2800" dirty="0" err="1">
                <a:latin typeface="Times New Roman" panose="02020603050405020304" pitchFamily="18" charset="0"/>
                <a:ea typeface="Times New Roman" panose="02020603050405020304" pitchFamily="18" charset="0"/>
              </a:rPr>
              <a:t>lớn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hơn</a:t>
            </a:r>
            <a:r>
              <a:rPr lang="en-US" sz="2800" dirty="0">
                <a:latin typeface="Times New Roman" panose="02020603050405020304" pitchFamily="18" charset="0"/>
                <a:ea typeface="Times New Roman" panose="02020603050405020304" pitchFamily="18" charset="0"/>
              </a:rPr>
              <a:t>.</a:t>
            </a:r>
          </a:p>
          <a:p>
            <a:pPr marR="0" algn="just">
              <a:spcBef>
                <a:spcPts val="0"/>
              </a:spcBef>
              <a:spcAft>
                <a:spcPts val="0"/>
              </a:spcAft>
            </a:pPr>
            <a:endParaRPr lang="en-US" sz="500"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AHB &gt;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ABH </a:t>
            </a:r>
            <a:r>
              <a:rPr lang="en-US" sz="2800" dirty="0" err="1">
                <a:effectLst/>
                <a:latin typeface="Times New Roman" panose="02020603050405020304" pitchFamily="18" charset="0"/>
                <a:ea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rPr>
              <a:t> AB &gt; AH</a:t>
            </a:r>
          </a:p>
          <a:p>
            <a:pPr marL="0" marR="0" algn="just">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p:txBody>
      </p:sp>
      <p:pic>
        <p:nvPicPr>
          <p:cNvPr id="7170" name="Picture 2">
            <a:extLst>
              <a:ext uri="{FF2B5EF4-FFF2-40B4-BE49-F238E27FC236}">
                <a16:creationId xmlns:a16="http://schemas.microsoft.com/office/drawing/2014/main" id="{B8FEBE24-9ECC-04A8-B4FE-482456EFD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9179" y="1469995"/>
            <a:ext cx="3351019" cy="4770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82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500" fill="hold"/>
                                        <p:tgtEl>
                                          <p:spTgt spid="7170"/>
                                        </p:tgtEl>
                                        <p:attrNameLst>
                                          <p:attrName>ppt_x</p:attrName>
                                        </p:attrNameLst>
                                      </p:cBhvr>
                                      <p:tavLst>
                                        <p:tav tm="0">
                                          <p:val>
                                            <p:strVal val="#ppt_x"/>
                                          </p:val>
                                        </p:tav>
                                        <p:tav tm="100000">
                                          <p:val>
                                            <p:strVal val="#ppt_x"/>
                                          </p:val>
                                        </p:tav>
                                      </p:tavLst>
                                    </p:anim>
                                    <p:anim calcmode="lin" valueType="num">
                                      <p:cBhvr additive="base">
                                        <p:cTn id="17"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ight Arrow 5"/>
          <p:cNvSpPr/>
          <p:nvPr/>
        </p:nvSpPr>
        <p:spPr>
          <a:xfrm>
            <a:off x="447040" y="3037840"/>
            <a:ext cx="1253423" cy="119888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01655" y="2280929"/>
            <a:ext cx="9819907" cy="272420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7732191-1212-E6E1-4EEC-5BE9F31B04A6}"/>
              </a:ext>
            </a:extLst>
          </p:cNvPr>
          <p:cNvSpPr txBox="1"/>
          <p:nvPr/>
        </p:nvSpPr>
        <p:spPr>
          <a:xfrm>
            <a:off x="2225301" y="2637006"/>
            <a:ext cx="9172613" cy="2000548"/>
          </a:xfrm>
          <a:prstGeom prst="rect">
            <a:avLst/>
          </a:prstGeom>
          <a:noFill/>
        </p:spPr>
        <p:txBody>
          <a:bodyPr wrap="square">
            <a:spAutoFit/>
          </a:bodyPr>
          <a:lstStyle/>
          <a:p>
            <a:pPr marL="342900" marR="0" lvl="0" indent="-342900" algn="just">
              <a:spcBef>
                <a:spcPts val="0"/>
              </a:spcBef>
              <a:spcAft>
                <a:spcPts val="0"/>
              </a:spcAft>
              <a:buFont typeface="Wingdings" panose="05000000000000000000" pitchFamily="2" charset="2"/>
              <a:buChar char=""/>
              <a:tabLst>
                <a:tab pos="209550" algn="l"/>
              </a:tabLst>
            </a:pPr>
            <a:r>
              <a:rPr lang="en-US" sz="3500" b="1" dirty="0" err="1">
                <a:solidFill>
                  <a:srgbClr val="C00000"/>
                </a:solidFill>
                <a:latin typeface="Times New Roman" panose="02020603050405020304" pitchFamily="18" charset="0"/>
                <a:ea typeface="Times New Roman" panose="02020603050405020304" pitchFamily="18" charset="0"/>
              </a:rPr>
              <a:t>Định</a:t>
            </a:r>
            <a:r>
              <a:rPr lang="en-US" sz="3500" b="1" dirty="0">
                <a:solidFill>
                  <a:srgbClr val="C00000"/>
                </a:solidFill>
                <a:latin typeface="Times New Roman" panose="02020603050405020304" pitchFamily="18" charset="0"/>
                <a:ea typeface="Times New Roman" panose="02020603050405020304" pitchFamily="18" charset="0"/>
              </a:rPr>
              <a:t> </a:t>
            </a:r>
            <a:r>
              <a:rPr lang="en-US" sz="3500" b="1" dirty="0" err="1">
                <a:solidFill>
                  <a:srgbClr val="C00000"/>
                </a:solidFill>
                <a:latin typeface="Times New Roman" panose="02020603050405020304" pitchFamily="18" charset="0"/>
                <a:ea typeface="Times New Roman" panose="02020603050405020304" pitchFamily="18" charset="0"/>
              </a:rPr>
              <a:t>lí</a:t>
            </a:r>
            <a:r>
              <a:rPr lang="vi-VN" sz="3500" b="1" dirty="0">
                <a:solidFill>
                  <a:srgbClr val="C00000"/>
                </a:solidFill>
                <a:effectLst/>
                <a:latin typeface="Times New Roman" panose="02020603050405020304" pitchFamily="18" charset="0"/>
                <a:ea typeface="Times New Roman" panose="02020603050405020304" pitchFamily="18" charset="0"/>
              </a:rPr>
              <a:t>:</a:t>
            </a:r>
            <a:endParaRPr lang="en-US" sz="3500" b="1" dirty="0">
              <a:solidFill>
                <a:srgbClr val="C00000"/>
              </a:solidFill>
              <a:effectLst/>
              <a:latin typeface="Times New Roman" panose="02020603050405020304" pitchFamily="18" charset="0"/>
              <a:ea typeface="Times New Roman" panose="02020603050405020304" pitchFamily="18" charset="0"/>
            </a:endParaRPr>
          </a:p>
          <a:p>
            <a:pPr marR="0" lvl="0" algn="just">
              <a:spcBef>
                <a:spcPts val="0"/>
              </a:spcBef>
              <a:spcAft>
                <a:spcPts val="0"/>
              </a:spcAft>
              <a:tabLst>
                <a:tab pos="209550" algn="l"/>
              </a:tabLst>
            </a:pPr>
            <a:r>
              <a:rPr lang="vi-VN" sz="500" b="1" dirty="0">
                <a:solidFill>
                  <a:srgbClr val="C00000"/>
                </a:solidFill>
                <a:effectLst/>
                <a:latin typeface="Times New Roman" panose="02020603050405020304" pitchFamily="18" charset="0"/>
                <a:ea typeface="Times New Roman" panose="02020603050405020304" pitchFamily="18" charset="0"/>
              </a:rPr>
              <a:t> </a:t>
            </a:r>
            <a:endParaRPr lang="en-US" sz="500" dirty="0">
              <a:solidFill>
                <a:srgbClr val="C00000"/>
              </a:solidFill>
              <a:effectLst/>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rPr>
              <a:t>ngoài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vuông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luôn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ngắn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xiên</a:t>
            </a:r>
            <a:r>
              <a:rPr lang="en-US" sz="2800" dirty="0">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284588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29942F3-D1BE-BDC1-386F-E70E330AC947}"/>
              </a:ext>
            </a:extLst>
          </p:cNvPr>
          <p:cNvSpPr txBox="1"/>
          <p:nvPr/>
        </p:nvSpPr>
        <p:spPr>
          <a:xfrm>
            <a:off x="691456" y="563940"/>
            <a:ext cx="7959444" cy="630942"/>
          </a:xfrm>
          <a:prstGeom prst="rect">
            <a:avLst/>
          </a:prstGeom>
          <a:noFill/>
        </p:spPr>
        <p:txBody>
          <a:bodyPr wrap="square" rtlCol="0">
            <a:spAutoFit/>
          </a:bodyPr>
          <a:lstStyle/>
          <a:p>
            <a:r>
              <a:rPr lang="en-US" sz="3500" b="1" dirty="0">
                <a:solidFill>
                  <a:srgbClr val="C00000"/>
                </a:solidFill>
                <a:latin typeface="Times New Roman" panose="02020603050405020304" pitchFamily="18" charset="0"/>
                <a:cs typeface="Times New Roman" panose="02020603050405020304" pitchFamily="18" charset="0"/>
              </a:rPr>
              <a:t>THỰC HÀNH 2:</a:t>
            </a:r>
          </a:p>
        </p:txBody>
      </p:sp>
      <p:sp>
        <p:nvSpPr>
          <p:cNvPr id="13" name="Rectangle 12">
            <a:extLst>
              <a:ext uri="{FF2B5EF4-FFF2-40B4-BE49-F238E27FC236}">
                <a16:creationId xmlns:a16="http://schemas.microsoft.com/office/drawing/2014/main" id="{F590FE49-5460-2DC8-8ACD-FD50D15D733D}"/>
              </a:ext>
            </a:extLst>
          </p:cNvPr>
          <p:cNvSpPr/>
          <p:nvPr/>
        </p:nvSpPr>
        <p:spPr>
          <a:xfrm>
            <a:off x="531035" y="4349992"/>
            <a:ext cx="11147617" cy="2323524"/>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algn="just">
              <a:lnSpc>
                <a:spcPct val="105000"/>
              </a:lnSpc>
              <a:spcBef>
                <a:spcPts val="0"/>
              </a:spcBef>
              <a:spcAft>
                <a:spcPts val="0"/>
              </a:spcAft>
            </a:pPr>
            <a:r>
              <a:rPr lang="en-US" sz="2800" b="1" dirty="0" err="1">
                <a:solidFill>
                  <a:srgbClr val="C00000"/>
                </a:solidFill>
                <a:latin typeface="Times New Roman" panose="02020603050405020304" pitchFamily="18" charset="0"/>
                <a:cs typeface="Times New Roman" panose="02020603050405020304" pitchFamily="18" charset="0"/>
              </a:rPr>
              <a:t>Trả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 </a:t>
            </a:r>
          </a:p>
          <a:p>
            <a:pPr marL="0" marR="0" algn="just">
              <a:lnSpc>
                <a:spcPct val="105000"/>
              </a:lnSpc>
              <a:spcBef>
                <a:spcPts val="0"/>
              </a:spcBef>
              <a:spcAft>
                <a:spcPts val="0"/>
              </a:spcAft>
            </a:pP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Từ điểm A đến đường thẳng BF:</a:t>
            </a:r>
            <a:endParaRPr lang="en-US" sz="28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 AD là đường vuông góc</a:t>
            </a:r>
            <a:endParaRPr lang="en-US" sz="28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 AB, AC, AE, AF là đường xiên</a:t>
            </a:r>
            <a:endParaRPr lang="en-US" sz="28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Trong số các đường nêu trên, đường vuông góc AD là đường ngắn nhất</a:t>
            </a:r>
            <a:r>
              <a:rPr lang="vi-VN" sz="1800"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p:pic>
        <p:nvPicPr>
          <p:cNvPr id="8194" name="Picture 2">
            <a:extLst>
              <a:ext uri="{FF2B5EF4-FFF2-40B4-BE49-F238E27FC236}">
                <a16:creationId xmlns:a16="http://schemas.microsoft.com/office/drawing/2014/main" id="{B5BB75F0-B4E1-49DD-FC72-26AEA657C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779" y="1047992"/>
            <a:ext cx="39624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39943000-38EC-04E0-71CD-B9474C5731CF}"/>
              </a:ext>
            </a:extLst>
          </p:cNvPr>
          <p:cNvSpPr txBox="1"/>
          <p:nvPr/>
        </p:nvSpPr>
        <p:spPr>
          <a:xfrm>
            <a:off x="5379737" y="1832540"/>
            <a:ext cx="6010981" cy="1873077"/>
          </a:xfrm>
          <a:prstGeom prst="rect">
            <a:avLst/>
          </a:prstGeom>
          <a:noFill/>
        </p:spPr>
        <p:txBody>
          <a:bodyPr wrap="square">
            <a:spAutoFit/>
          </a:bodyPr>
          <a:lstStyle/>
          <a:p>
            <a:pPr marL="0" marR="0" algn="just">
              <a:lnSpc>
                <a:spcPct val="10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Trong Hình 8, tìm đường vuông góc và đường xiên kẻ từ điểm A đến đường thẳng BF. Trong số các đường này, đường nào ngắn nhất?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9893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barn(inVertical)">
                                      <p:cBhvr>
                                        <p:cTn id="12" dur="500"/>
                                        <p:tgtEl>
                                          <p:spTgt spid="819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29942F3-D1BE-BDC1-386F-E70E330AC947}"/>
              </a:ext>
            </a:extLst>
          </p:cNvPr>
          <p:cNvSpPr txBox="1"/>
          <p:nvPr/>
        </p:nvSpPr>
        <p:spPr>
          <a:xfrm>
            <a:off x="561471" y="385943"/>
            <a:ext cx="7959444" cy="630942"/>
          </a:xfrm>
          <a:prstGeom prst="rect">
            <a:avLst/>
          </a:prstGeom>
          <a:noFill/>
        </p:spPr>
        <p:txBody>
          <a:bodyPr wrap="square" rtlCol="0">
            <a:spAutoFit/>
          </a:bodyPr>
          <a:lstStyle/>
          <a:p>
            <a:r>
              <a:rPr lang="en-US" sz="3500" b="1" dirty="0">
                <a:solidFill>
                  <a:srgbClr val="C00000"/>
                </a:solidFill>
                <a:latin typeface="Times New Roman" panose="02020603050405020304" pitchFamily="18" charset="0"/>
                <a:cs typeface="Times New Roman" panose="02020603050405020304" pitchFamily="18" charset="0"/>
              </a:rPr>
              <a:t>VẬN DỤNG 2:</a:t>
            </a:r>
          </a:p>
        </p:txBody>
      </p:sp>
      <p:sp>
        <p:nvSpPr>
          <p:cNvPr id="13" name="Rectangle 12">
            <a:extLst>
              <a:ext uri="{FF2B5EF4-FFF2-40B4-BE49-F238E27FC236}">
                <a16:creationId xmlns:a16="http://schemas.microsoft.com/office/drawing/2014/main" id="{F590FE49-5460-2DC8-8ACD-FD50D15D733D}"/>
              </a:ext>
            </a:extLst>
          </p:cNvPr>
          <p:cNvSpPr/>
          <p:nvPr/>
        </p:nvSpPr>
        <p:spPr>
          <a:xfrm>
            <a:off x="425114" y="4471736"/>
            <a:ext cx="11341771" cy="1873077"/>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err="1">
                <a:solidFill>
                  <a:srgbClr val="C00000"/>
                </a:solidFill>
                <a:latin typeface="Times New Roman" panose="02020603050405020304" pitchFamily="18" charset="0"/>
                <a:cs typeface="Times New Roman" panose="02020603050405020304" pitchFamily="18" charset="0"/>
              </a:rPr>
              <a:t>Trả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a:t>
            </a:r>
          </a:p>
          <a:p>
            <a:pPr algn="just"/>
            <a:r>
              <a:rPr lang="en-US" sz="500" dirty="0">
                <a:latin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Minh </a:t>
            </a:r>
            <a:r>
              <a:rPr lang="en-US" sz="2800" dirty="0" err="1">
                <a:effectLst/>
                <a:latin typeface="Times New Roman" panose="02020603050405020304" pitchFamily="18" charset="0"/>
                <a:ea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vuông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MA </a:t>
            </a:r>
            <a:r>
              <a:rPr lang="en-US" sz="2800" dirty="0" err="1">
                <a:effectLst/>
                <a:latin typeface="Times New Roman" panose="02020603050405020304" pitchFamily="18" charset="0"/>
                <a:ea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vuông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ngắn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nhất</a:t>
            </a:r>
            <a:r>
              <a:rPr lang="en-US" sz="2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p:txBody>
      </p:sp>
      <p:pic>
        <p:nvPicPr>
          <p:cNvPr id="9218" name="Picture 2">
            <a:extLst>
              <a:ext uri="{FF2B5EF4-FFF2-40B4-BE49-F238E27FC236}">
                <a16:creationId xmlns:a16="http://schemas.microsoft.com/office/drawing/2014/main" id="{CCB907AA-2DD6-1491-E0EB-ED4805E1E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676" t="43674" r="12560" b="3580"/>
          <a:stretch>
            <a:fillRect/>
          </a:stretch>
        </p:blipFill>
        <p:spPr bwMode="auto">
          <a:xfrm>
            <a:off x="753977" y="1310547"/>
            <a:ext cx="4588044" cy="2867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60E14E80-381D-D523-80FD-BDD397E83297}"/>
              </a:ext>
            </a:extLst>
          </p:cNvPr>
          <p:cNvSpPr txBox="1"/>
          <p:nvPr/>
        </p:nvSpPr>
        <p:spPr>
          <a:xfrm>
            <a:off x="5967663" y="1310547"/>
            <a:ext cx="5470360" cy="2325508"/>
          </a:xfrm>
          <a:prstGeom prst="rect">
            <a:avLst/>
          </a:prstGeom>
          <a:noFill/>
        </p:spPr>
        <p:txBody>
          <a:bodyPr wrap="square">
            <a:spAutoFit/>
          </a:bodyPr>
          <a:lstStyle/>
          <a:p>
            <a:pPr marL="0" marR="0" algn="just">
              <a:lnSpc>
                <a:spcPct val="10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Bạn Minh xuất phát từ điểm M trên hồ bơi (Hình 9). Bạn ấy muốn tìm đường ngắn nhất để bơi đến thành hồ đối diện. Theo em, bạn Minh phải bơi theo đường nào?</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7169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barn(inVertical)">
                                      <p:cBhvr>
                                        <p:cTn id="12" dur="500"/>
                                        <p:tgtEl>
                                          <p:spTgt spid="921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602614" y="478122"/>
            <a:ext cx="4241161" cy="523220"/>
          </a:xfrm>
          <a:prstGeom prst="rect">
            <a:avLst/>
          </a:prstGeom>
        </p:spPr>
        <p:txBody>
          <a:bodyPr wrap="none">
            <a:spAutoFit/>
          </a:bodyPr>
          <a:lstStyle/>
          <a:p>
            <a:r>
              <a:rPr lang="nl-NL" sz="2800" b="1" dirty="0">
                <a:solidFill>
                  <a:srgbClr val="0000FF"/>
                </a:solidFill>
                <a:latin typeface="Times New Roman" panose="02020603050405020304" pitchFamily="18" charset="0"/>
                <a:ea typeface="Times New Roman" panose="02020603050405020304" pitchFamily="18" charset="0"/>
              </a:rPr>
              <a:t>GIAO BÀI TẬP VỀ NHÀ:</a:t>
            </a:r>
            <a:endParaRPr lang="en-US" sz="2800" dirty="0"/>
          </a:p>
        </p:txBody>
      </p:sp>
      <p:sp>
        <p:nvSpPr>
          <p:cNvPr id="8" name="Rectangle 3"/>
          <p:cNvSpPr>
            <a:spLocks noChangeArrowheads="1"/>
          </p:cNvSpPr>
          <p:nvPr/>
        </p:nvSpPr>
        <p:spPr bwMode="auto">
          <a:xfrm>
            <a:off x="2956560" y="472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866474" y="1235829"/>
            <a:ext cx="10459051" cy="243780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010853" y="1459230"/>
            <a:ext cx="10010274" cy="2046714"/>
          </a:xfrm>
          <a:prstGeom prst="rect">
            <a:avLst/>
          </a:prstGeom>
        </p:spPr>
        <p:txBody>
          <a:bodyPr wrap="square">
            <a:spAutoFit/>
          </a:bodyPr>
          <a:lstStyle/>
          <a:p>
            <a:pPr marL="457200" indent="-457200" algn="just">
              <a:buFont typeface="Arial" panose="020B0604020202020204" pitchFamily="34" charset="0"/>
              <a:buChar char="•"/>
            </a:pPr>
            <a:r>
              <a:rPr lang="en-US" sz="2800" dirty="0" err="1">
                <a:solidFill>
                  <a:srgbClr val="000000"/>
                </a:solidFill>
                <a:latin typeface="Times New Roman" panose="02020603050405020304" pitchFamily="18" charset="0"/>
                <a:ea typeface="Times New Roman" panose="02020603050405020304" pitchFamily="18" charset="0"/>
              </a:rPr>
              <a:t>Xem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nội</a:t>
            </a:r>
            <a:r>
              <a:rPr lang="en-US" sz="2800" dirty="0">
                <a:solidFill>
                  <a:srgbClr val="000000"/>
                </a:solidFill>
                <a:latin typeface="Times New Roman" panose="02020603050405020304" pitchFamily="18" charset="0"/>
                <a:ea typeface="Times New Roman" panose="02020603050405020304" pitchFamily="18" charset="0"/>
              </a:rPr>
              <a:t> dung </a:t>
            </a:r>
            <a:r>
              <a:rPr lang="en-US" sz="2800" dirty="0" err="1">
                <a:solidFill>
                  <a:srgbClr val="000000"/>
                </a:solidFill>
                <a:latin typeface="Times New Roman" panose="02020603050405020304" pitchFamily="18" charset="0"/>
                <a:ea typeface="Times New Roman" panose="02020603050405020304" pitchFamily="18" charset="0"/>
              </a:rPr>
              <a:t>kiến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vẽ</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vuông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góc</a:t>
            </a:r>
            <a:r>
              <a:rPr lang="en-US" sz="2800" dirty="0">
                <a:solidFill>
                  <a:srgbClr val="000000"/>
                </a:solidFill>
                <a:latin typeface="Times New Roman" panose="02020603050405020304" pitchFamily="18" charset="0"/>
                <a:ea typeface="Times New Roman" panose="02020603050405020304" pitchFamily="18" charset="0"/>
              </a:rPr>
              <a:t>.</a:t>
            </a:r>
          </a:p>
          <a:p>
            <a:pPr algn="just"/>
            <a:endParaRPr lang="en-US" sz="500" dirty="0">
              <a:solidFill>
                <a:srgbClr val="000000"/>
              </a:solidFill>
              <a:latin typeface="Times New Roman" panose="02020603050405020304" pitchFamily="18" charset="0"/>
              <a:ea typeface="Times New Roman" panose="02020603050405020304" pitchFamily="18" charset="0"/>
            </a:endParaRPr>
          </a:p>
          <a:p>
            <a:pPr marL="457200" indent="-457200" algn="just">
              <a:buFont typeface="Arial" panose="020B0604020202020204" pitchFamily="34" charset="0"/>
              <a:buChar char="•"/>
            </a:pP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phiếu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tập</a:t>
            </a:r>
            <a:r>
              <a:rPr lang="en-US" sz="2800" dirty="0">
                <a:solidFill>
                  <a:srgbClr val="000000"/>
                </a:solidFill>
                <a:latin typeface="Times New Roman" panose="02020603050405020304" pitchFamily="18" charset="0"/>
                <a:ea typeface="Times New Roman" panose="02020603050405020304" pitchFamily="18" charset="0"/>
              </a:rPr>
              <a:t>.</a:t>
            </a:r>
          </a:p>
          <a:p>
            <a:pPr algn="just"/>
            <a:endParaRPr lang="en-US" sz="500" dirty="0">
              <a:solidFill>
                <a:srgbClr val="000000"/>
              </a:solidFill>
              <a:latin typeface="Times New Roman" panose="02020603050405020304" pitchFamily="18" charset="0"/>
              <a:ea typeface="Times New Roman" panose="02020603050405020304" pitchFamily="18" charset="0"/>
            </a:endParaRPr>
          </a:p>
          <a:p>
            <a:pPr marL="457200" indent="-457200" algn="just">
              <a:buFont typeface="Arial" panose="020B0604020202020204" pitchFamily="34" charset="0"/>
              <a:buChar char="•"/>
            </a:pPr>
            <a:r>
              <a:rPr lang="en-US" sz="2800" dirty="0" err="1">
                <a:latin typeface="Times New Roman" panose="02020603050405020304" pitchFamily="18" charset="0"/>
                <a:ea typeface="Times New Roman" panose="02020603050405020304" pitchFamily="18" charset="0"/>
              </a:rPr>
              <a:t>Xem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nội</a:t>
            </a:r>
            <a:r>
              <a:rPr lang="en-US" sz="2800" dirty="0">
                <a:latin typeface="Times New Roman" panose="02020603050405020304" pitchFamily="18" charset="0"/>
                <a:ea typeface="Times New Roman" panose="02020603050405020304" pitchFamily="18" charset="0"/>
              </a:rPr>
              <a:t> dung </a:t>
            </a:r>
            <a:r>
              <a:rPr lang="en-US" sz="2800" dirty="0" err="1">
                <a:latin typeface="Times New Roman" panose="02020603050405020304" pitchFamily="18" charset="0"/>
                <a:ea typeface="Times New Roman" panose="02020603050405020304" pitchFamily="18" charset="0"/>
              </a:rPr>
              <a:t>tiết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sau</a:t>
            </a:r>
            <a:r>
              <a:rPr lang="en-US" sz="2800" dirty="0">
                <a:latin typeface="Times New Roman" panose="02020603050405020304" pitchFamily="18" charset="0"/>
                <a:ea typeface="Times New Roman" panose="02020603050405020304" pitchFamily="18" charset="0"/>
              </a:rPr>
              <a:t>: </a:t>
            </a:r>
          </a:p>
          <a:p>
            <a:pPr algn="just"/>
            <a:endParaRPr lang="en-US" sz="500" dirty="0">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5: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trung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rPr>
              <a:t>.</a:t>
            </a:r>
          </a:p>
        </p:txBody>
      </p:sp>
      <p:sp>
        <p:nvSpPr>
          <p:cNvPr id="5" name="Right Arrow 4"/>
          <p:cNvSpPr/>
          <p:nvPr/>
        </p:nvSpPr>
        <p:spPr>
          <a:xfrm>
            <a:off x="2214880" y="4467463"/>
            <a:ext cx="2418080" cy="134112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184809" y="4111342"/>
            <a:ext cx="4419600" cy="211328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806440" y="4475484"/>
            <a:ext cx="3246120" cy="1384995"/>
          </a:xfrm>
          <a:prstGeom prst="rect">
            <a:avLst/>
          </a:prstGeom>
          <a:noFill/>
        </p:spPr>
        <p:txBody>
          <a:bodyPr wrap="square" rtlCol="0">
            <a:spAutoFit/>
          </a:bodyPr>
          <a:lstStyle/>
          <a:p>
            <a:pPr algn="ctr"/>
            <a:r>
              <a:rPr lang="en-US" sz="2800" b="1" dirty="0">
                <a:solidFill>
                  <a:schemeClr val="accent2"/>
                </a:solidFill>
                <a:latin typeface="Times New Roman" panose="02020603050405020304" pitchFamily="18" charset="0"/>
                <a:cs typeface="Times New Roman" panose="02020603050405020304" pitchFamily="18" charset="0"/>
              </a:rPr>
              <a:t>PHIẾU BÀI TẬP CÁC EM NHẬN Ở TỔ TRƯỞNG</a:t>
            </a:r>
          </a:p>
        </p:txBody>
      </p:sp>
    </p:spTree>
    <p:extLst>
      <p:ext uri="{BB962C8B-B14F-4D97-AF65-F5344CB8AC3E}">
        <p14:creationId xmlns:p14="http://schemas.microsoft.com/office/powerpoint/2010/main" val="408961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4" grpId="0"/>
      <p:bldP spid="5" grpId="0" animBg="1"/>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1280160" y="2387600"/>
            <a:ext cx="9906000" cy="2092881"/>
          </a:xfrm>
          <a:prstGeom prst="rect">
            <a:avLst/>
          </a:prstGeom>
          <a:noFill/>
        </p:spPr>
        <p:txBody>
          <a:bodyPr wrap="square" rtlCol="0">
            <a:spAutoFit/>
          </a:bodyPr>
          <a:lstStyle/>
          <a:p>
            <a:pPr algn="ctr">
              <a:spcBef>
                <a:spcPts val="600"/>
              </a:spcBef>
              <a:spcAft>
                <a:spcPts val="600"/>
              </a:spcAft>
            </a:pPr>
            <a:r>
              <a:rPr lang="en-US" sz="6000" b="1" dirty="0">
                <a:solidFill>
                  <a:schemeClr val="accent2">
                    <a:lumMod val="75000"/>
                  </a:schemeClr>
                </a:solidFill>
                <a:latin typeface="Times New Roman" panose="02020603050405020304" pitchFamily="18" charset="0"/>
                <a:cs typeface="Times New Roman" panose="02020603050405020304" pitchFamily="18" charset="0"/>
              </a:rPr>
              <a:t>HẸN GẶP LẠI CÁC EM Ở</a:t>
            </a:r>
          </a:p>
          <a:p>
            <a:pPr algn="ctr">
              <a:spcBef>
                <a:spcPts val="600"/>
              </a:spcBef>
              <a:spcAft>
                <a:spcPts val="600"/>
              </a:spcAft>
            </a:pPr>
            <a:r>
              <a:rPr lang="en-US" sz="6000" b="1" dirty="0">
                <a:solidFill>
                  <a:schemeClr val="accent2">
                    <a:lumMod val="75000"/>
                  </a:schemeClr>
                </a:solidFill>
                <a:latin typeface="Times New Roman" panose="02020603050405020304" pitchFamily="18" charset="0"/>
                <a:cs typeface="Times New Roman" panose="02020603050405020304" pitchFamily="18" charset="0"/>
              </a:rPr>
              <a:t> TIẾT HỌC TIẾP THEO</a:t>
            </a:r>
          </a:p>
        </p:txBody>
      </p:sp>
    </p:spTree>
    <p:extLst>
      <p:ext uri="{BB962C8B-B14F-4D97-AF65-F5344CB8AC3E}">
        <p14:creationId xmlns:p14="http://schemas.microsoft.com/office/powerpoint/2010/main" val="160022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164897" y="300748"/>
            <a:ext cx="10266947" cy="661720"/>
          </a:xfrm>
          <a:prstGeom prst="rect">
            <a:avLst/>
          </a:prstGeom>
        </p:spPr>
        <p:txBody>
          <a:bodyPr wrap="square">
            <a:spAutoFit/>
          </a:bodyPr>
          <a:lstStyle/>
          <a:p>
            <a:r>
              <a:rPr lang="nl-NL" sz="3700" b="1" dirty="0">
                <a:solidFill>
                  <a:srgbClr val="FF0000"/>
                </a:solidFill>
                <a:latin typeface="Times New Roman" panose="02020603050405020304" pitchFamily="18" charset="0"/>
                <a:ea typeface="Times New Roman" panose="02020603050405020304" pitchFamily="18" charset="0"/>
              </a:rPr>
              <a:t>§10: ĐƯỜNG VUÔNG GÓC VÀ ĐƯỜNG XIÊN</a:t>
            </a:r>
            <a:endParaRPr lang="en-US" sz="3700" dirty="0"/>
          </a:p>
        </p:txBody>
      </p:sp>
      <p:sp>
        <p:nvSpPr>
          <p:cNvPr id="9" name="Rectangle 8"/>
          <p:cNvSpPr/>
          <p:nvPr/>
        </p:nvSpPr>
        <p:spPr>
          <a:xfrm>
            <a:off x="7572327" y="956630"/>
            <a:ext cx="3049233" cy="523220"/>
          </a:xfrm>
          <a:prstGeom prst="rect">
            <a:avLst/>
          </a:prstGeom>
        </p:spPr>
        <p:txBody>
          <a:bodyPr wrap="none">
            <a:spAutoFit/>
          </a:bodyPr>
          <a:lstStyle/>
          <a:p>
            <a:pPr algn="ctr"/>
            <a:r>
              <a:rPr lang="nl-NL" sz="2800" b="1" i="1" dirty="0">
                <a:solidFill>
                  <a:srgbClr val="FF0000"/>
                </a:solidFill>
                <a:latin typeface="Times New Roman" panose="02020603050405020304" pitchFamily="18" charset="0"/>
                <a:ea typeface="Times New Roman" panose="02020603050405020304" pitchFamily="18" charset="0"/>
              </a:rPr>
              <a:t>(Thời lượng: 2 tiết)</a:t>
            </a:r>
            <a:endParaRPr lang="en-US" sz="2800" dirty="0">
              <a:latin typeface="Times New Roman" panose="02020603050405020304" pitchFamily="18" charset="0"/>
              <a:ea typeface="Times New Roman" panose="02020603050405020304" pitchFamily="18" charset="0"/>
            </a:endParaRPr>
          </a:p>
        </p:txBody>
      </p:sp>
      <p:sp>
        <p:nvSpPr>
          <p:cNvPr id="10" name="TextBox 9"/>
          <p:cNvSpPr txBox="1"/>
          <p:nvPr/>
        </p:nvSpPr>
        <p:spPr>
          <a:xfrm>
            <a:off x="667908" y="1396240"/>
            <a:ext cx="5283200" cy="523220"/>
          </a:xfrm>
          <a:prstGeom prst="rect">
            <a:avLst/>
          </a:prstGeom>
          <a:noFill/>
        </p:spPr>
        <p:txBody>
          <a:bodyPr wrap="square" rtlCol="0">
            <a:spAutoFit/>
          </a:bodyPr>
          <a:lstStyle/>
          <a:p>
            <a:endParaRPr lang="en-US" sz="2800" dirty="0">
              <a:latin typeface="Times New Roman" panose="02020603050405020304" pitchFamily="18" charset="0"/>
            </a:endParaRPr>
          </a:p>
        </p:txBody>
      </p:sp>
      <p:sp>
        <p:nvSpPr>
          <p:cNvPr id="12" name="Rectangle 11"/>
          <p:cNvSpPr/>
          <p:nvPr/>
        </p:nvSpPr>
        <p:spPr>
          <a:xfrm>
            <a:off x="90244" y="1026041"/>
            <a:ext cx="2510559" cy="480131"/>
          </a:xfrm>
          <a:prstGeom prst="rect">
            <a:avLst/>
          </a:prstGeom>
        </p:spPr>
        <p:txBody>
          <a:bodyPr wrap="none">
            <a:spAutoFit/>
          </a:bodyPr>
          <a:lstStyle/>
          <a:p>
            <a:pPr algn="just">
              <a:lnSpc>
                <a:spcPct val="90000"/>
              </a:lnSpc>
            </a:pPr>
            <a:r>
              <a:rPr lang="nl-NL" sz="2800" b="1"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I. </a:t>
            </a:r>
            <a:r>
              <a:rPr lang="nl-NL" sz="2800" b="1" u="sng"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MỤC TIÊU</a:t>
            </a:r>
            <a:r>
              <a:rPr lang="nl-NL" sz="2800"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endParaRPr lang="en-US" sz="2800" dirty="0">
              <a:solidFill>
                <a:schemeClr val="accent2">
                  <a:lumMod val="75000"/>
                </a:schemeClr>
              </a:solidFill>
              <a:effectLst/>
              <a:latin typeface="VNI-Times" pitchFamily="2" charset="0"/>
              <a:ea typeface="Arial" panose="020B0604020202020204" pitchFamily="34" charset="0"/>
              <a:cs typeface="Times New Roman" panose="02020603050405020304" pitchFamily="18" charset="0"/>
            </a:endParaRPr>
          </a:p>
        </p:txBody>
      </p:sp>
      <p:sp>
        <p:nvSpPr>
          <p:cNvPr id="14" name="Rectangle 13"/>
          <p:cNvSpPr/>
          <p:nvPr/>
        </p:nvSpPr>
        <p:spPr>
          <a:xfrm>
            <a:off x="798867" y="1481891"/>
            <a:ext cx="3603872" cy="523220"/>
          </a:xfrm>
          <a:prstGeom prst="rect">
            <a:avLst/>
          </a:prstGeom>
        </p:spPr>
        <p:txBody>
          <a:bodyPr wrap="none">
            <a:spAutoFit/>
          </a:bodyPr>
          <a:lstStyle/>
          <a:p>
            <a:pPr algn="just"/>
            <a:r>
              <a:rPr lang="nl-NL" sz="2800" b="1" dirty="0">
                <a:solidFill>
                  <a:srgbClr val="0000FF"/>
                </a:solidFill>
                <a:latin typeface="Times New Roman" panose="02020603050405020304" pitchFamily="18" charset="0"/>
                <a:ea typeface="Times New Roman" panose="02020603050405020304" pitchFamily="18" charset="0"/>
              </a:rPr>
              <a:t>1. Kiến thức, kĩ năng: </a:t>
            </a:r>
            <a:endParaRPr lang="en-US" sz="2800" dirty="0">
              <a:latin typeface="Times New Roman" panose="02020603050405020304" pitchFamily="18" charset="0"/>
              <a:ea typeface="Times New Roman" panose="02020603050405020304" pitchFamily="18" charset="0"/>
            </a:endParaRPr>
          </a:p>
        </p:txBody>
      </p:sp>
      <p:sp>
        <p:nvSpPr>
          <p:cNvPr id="16" name="Rectangle 15"/>
          <p:cNvSpPr/>
          <p:nvPr/>
        </p:nvSpPr>
        <p:spPr>
          <a:xfrm>
            <a:off x="760151" y="2317174"/>
            <a:ext cx="10671693" cy="1815882"/>
          </a:xfrm>
          <a:prstGeom prst="rect">
            <a:avLst/>
          </a:prstGeom>
        </p:spPr>
        <p:txBody>
          <a:bodyPr wrap="square">
            <a:spAutoFit/>
          </a:bodyPr>
          <a:lstStyle/>
          <a:p>
            <a:pPr algn="just"/>
            <a:r>
              <a:rPr lang="nl-NL" sz="2800" dirty="0">
                <a:solidFill>
                  <a:srgbClr val="000000"/>
                </a:solidFill>
                <a:latin typeface="Times New Roman" panose="02020603050405020304" pitchFamily="18" charset="0"/>
                <a:ea typeface="Times New Roman" panose="02020603050405020304" pitchFamily="18" charset="0"/>
              </a:rPr>
              <a:t>- Biết quan hệ giữa góc và cạnh đối diện trong tam giác, so sánh các cạnh của một tam giác khi biết quan hệ giữa các góc và ngược lại. Biết được trong tam giác vuông (tam giác tù), cạnh góc vuông (cạnh đối diện với góc tù) là cạnh lớn nhất.</a:t>
            </a:r>
            <a:endParaRPr lang="en-US" sz="2800" dirty="0">
              <a:latin typeface="Times New Roman" panose="02020603050405020304" pitchFamily="18" charset="0"/>
              <a:ea typeface="Times New Roman" panose="02020603050405020304" pitchFamily="18" charset="0"/>
            </a:endParaRPr>
          </a:p>
        </p:txBody>
      </p:sp>
      <p:sp>
        <p:nvSpPr>
          <p:cNvPr id="22" name="Rectangle 21"/>
          <p:cNvSpPr/>
          <p:nvPr/>
        </p:nvSpPr>
        <p:spPr>
          <a:xfrm>
            <a:off x="760151" y="4123910"/>
            <a:ext cx="10671691" cy="1384995"/>
          </a:xfrm>
          <a:prstGeom prst="rect">
            <a:avLst/>
          </a:prstGeom>
        </p:spPr>
        <p:txBody>
          <a:bodyPr wrap="square">
            <a:spAutoFit/>
          </a:bodyPr>
          <a:lstStyle/>
          <a:p>
            <a:pPr algn="just"/>
            <a:r>
              <a:rPr lang="nl-NL" sz="2800" dirty="0">
                <a:solidFill>
                  <a:srgbClr val="000000"/>
                </a:solidFill>
                <a:latin typeface="Times New Roman" panose="02020603050405020304" pitchFamily="18" charset="0"/>
                <a:ea typeface="Times New Roman" panose="02020603050405020304" pitchFamily="18" charset="0"/>
              </a:rPr>
              <a:t>- Học sinh biết các khái niệm đường vuông góc, đường xiên, hình chiếu của đường xiên, khoảng cách từ một điểm đến một đường thẳng. Biết quan hệ giữa đường vuông góc với đường xiên.</a:t>
            </a:r>
            <a:endParaRPr lang="en-US" sz="2800" dirty="0">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0823C03E-A956-A9B4-507D-0702E6B590CA}"/>
              </a:ext>
            </a:extLst>
          </p:cNvPr>
          <p:cNvSpPr/>
          <p:nvPr/>
        </p:nvSpPr>
        <p:spPr>
          <a:xfrm>
            <a:off x="1558691" y="1939944"/>
            <a:ext cx="2467342" cy="523220"/>
          </a:xfrm>
          <a:prstGeom prst="rect">
            <a:avLst/>
          </a:prstGeom>
        </p:spPr>
        <p:txBody>
          <a:bodyPr wrap="none">
            <a:spAutoFit/>
          </a:bodyPr>
          <a:lstStyle/>
          <a:p>
            <a:pPr marL="457200" indent="-457200" algn="just">
              <a:buFont typeface="Wingdings" panose="05000000000000000000" pitchFamily="2" charset="2"/>
              <a:buChar char="v"/>
            </a:pPr>
            <a:r>
              <a:rPr lang="nl-NL" sz="2800" b="1" dirty="0">
                <a:solidFill>
                  <a:srgbClr val="0000FF"/>
                </a:solidFill>
                <a:latin typeface="Times New Roman" panose="02020603050405020304" pitchFamily="18" charset="0"/>
                <a:ea typeface="Times New Roman" panose="02020603050405020304" pitchFamily="18" charset="0"/>
              </a:rPr>
              <a:t> Kiến thức: </a:t>
            </a:r>
            <a:endParaRPr lang="en-US" sz="2800" dirty="0">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01D51D11-C675-352C-EB21-5827B1DE8330}"/>
              </a:ext>
            </a:extLst>
          </p:cNvPr>
          <p:cNvSpPr/>
          <p:nvPr/>
        </p:nvSpPr>
        <p:spPr>
          <a:xfrm>
            <a:off x="1558690" y="5487762"/>
            <a:ext cx="2084225" cy="523220"/>
          </a:xfrm>
          <a:prstGeom prst="rect">
            <a:avLst/>
          </a:prstGeom>
        </p:spPr>
        <p:txBody>
          <a:bodyPr wrap="none">
            <a:spAutoFit/>
          </a:bodyPr>
          <a:lstStyle/>
          <a:p>
            <a:pPr marL="457200" indent="-457200" algn="just">
              <a:buFont typeface="Wingdings" panose="05000000000000000000" pitchFamily="2" charset="2"/>
              <a:buChar char="v"/>
            </a:pPr>
            <a:r>
              <a:rPr lang="nl-NL" sz="2800" b="1" dirty="0">
                <a:solidFill>
                  <a:srgbClr val="0000FF"/>
                </a:solidFill>
                <a:latin typeface="Times New Roman" panose="02020603050405020304" pitchFamily="18" charset="0"/>
                <a:ea typeface="Times New Roman" panose="02020603050405020304" pitchFamily="18" charset="0"/>
              </a:rPr>
              <a:t>Kĩ năng: </a:t>
            </a:r>
            <a:endParaRPr lang="en-US" sz="2800" dirty="0">
              <a:latin typeface="Times New Roman" panose="02020603050405020304" pitchFamily="18" charset="0"/>
              <a:ea typeface="Times New Roman" panose="02020603050405020304" pitchFamily="18" charset="0"/>
            </a:endParaRPr>
          </a:p>
        </p:txBody>
      </p:sp>
      <p:sp>
        <p:nvSpPr>
          <p:cNvPr id="17" name="Rectangle 16">
            <a:extLst>
              <a:ext uri="{FF2B5EF4-FFF2-40B4-BE49-F238E27FC236}">
                <a16:creationId xmlns:a16="http://schemas.microsoft.com/office/drawing/2014/main" id="{414ED168-D2AF-3413-EAA0-6082835052A0}"/>
              </a:ext>
            </a:extLst>
          </p:cNvPr>
          <p:cNvSpPr/>
          <p:nvPr/>
        </p:nvSpPr>
        <p:spPr>
          <a:xfrm>
            <a:off x="760150" y="6015865"/>
            <a:ext cx="10671691" cy="523220"/>
          </a:xfrm>
          <a:prstGeom prst="rect">
            <a:avLst/>
          </a:prstGeom>
        </p:spPr>
        <p:txBody>
          <a:bodyPr wrap="square">
            <a:spAutoFit/>
          </a:bodyPr>
          <a:lstStyle/>
          <a:p>
            <a:pPr algn="just"/>
            <a:r>
              <a:rPr lang="nl-NL" sz="2800" dirty="0">
                <a:solidFill>
                  <a:srgbClr val="000000"/>
                </a:solidFill>
                <a:latin typeface="Times New Roman" panose="02020603050405020304" pitchFamily="18" charset="0"/>
                <a:ea typeface="Times New Roman" panose="02020603050405020304" pitchFamily="18" charset="0"/>
              </a:rPr>
              <a:t>- Biết vận dụng các mối quan hệ trên để giải bài tập. </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1067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P spid="14" grpId="0"/>
      <p:bldP spid="16" grpId="0"/>
      <p:bldP spid="22" grpId="0"/>
      <p:bldP spid="11" grpId="0"/>
      <p:bldP spid="13"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184007" y="927776"/>
            <a:ext cx="6096000" cy="523220"/>
          </a:xfrm>
          <a:prstGeom prst="rect">
            <a:avLst/>
          </a:prstGeom>
        </p:spPr>
        <p:txBody>
          <a:bodyPr>
            <a:spAutoFit/>
          </a:bodyPr>
          <a:lstStyle/>
          <a:p>
            <a:r>
              <a:rPr lang="nl-NL" sz="2800" dirty="0">
                <a:solidFill>
                  <a:srgbClr val="000000"/>
                </a:solidFill>
                <a:latin typeface="Times New Roman" panose="02020603050405020304" pitchFamily="18" charset="0"/>
                <a:ea typeface="Times New Roman" panose="02020603050405020304" pitchFamily="18" charset="0"/>
              </a:rPr>
              <a:t>- Tự tin và tự chủ.</a:t>
            </a:r>
            <a:endParaRPr lang="en-US" sz="2800" dirty="0"/>
          </a:p>
        </p:txBody>
      </p:sp>
      <p:sp>
        <p:nvSpPr>
          <p:cNvPr id="3" name="Rectangle 2"/>
          <p:cNvSpPr/>
          <p:nvPr/>
        </p:nvSpPr>
        <p:spPr>
          <a:xfrm>
            <a:off x="4346515" y="335602"/>
            <a:ext cx="2311851" cy="523220"/>
          </a:xfrm>
          <a:prstGeom prst="rect">
            <a:avLst/>
          </a:prstGeom>
        </p:spPr>
        <p:txBody>
          <a:bodyPr wrap="none">
            <a:spAutoFit/>
          </a:bodyPr>
          <a:lstStyle/>
          <a:p>
            <a:pPr algn="just"/>
            <a:r>
              <a:rPr lang="nl-NL" sz="2800" b="1" dirty="0">
                <a:solidFill>
                  <a:srgbClr val="0000FF"/>
                </a:solidFill>
                <a:latin typeface="Times New Roman" panose="02020603050405020304" pitchFamily="18" charset="0"/>
                <a:ea typeface="Times New Roman" panose="02020603050405020304" pitchFamily="18" charset="0"/>
              </a:rPr>
              <a:t>2. Phẩm chất:</a:t>
            </a:r>
            <a:endParaRPr lang="en-US" sz="2800" dirty="0">
              <a:latin typeface="Times New Roman" panose="02020603050405020304" pitchFamily="18" charset="0"/>
              <a:ea typeface="Times New Roman" panose="02020603050405020304" pitchFamily="18" charset="0"/>
            </a:endParaRPr>
          </a:p>
        </p:txBody>
      </p:sp>
      <p:sp>
        <p:nvSpPr>
          <p:cNvPr id="8" name="Rectangle 7"/>
          <p:cNvSpPr/>
          <p:nvPr/>
        </p:nvSpPr>
        <p:spPr>
          <a:xfrm>
            <a:off x="818766" y="4040068"/>
            <a:ext cx="6096000" cy="523220"/>
          </a:xfrm>
          <a:prstGeom prst="rect">
            <a:avLst/>
          </a:prstGeom>
        </p:spPr>
        <p:txBody>
          <a:bodyPr>
            <a:spAutoFit/>
          </a:bodyPr>
          <a:lstStyle/>
          <a:p>
            <a:pPr algn="just"/>
            <a:r>
              <a:rPr lang="nl-NL" sz="2800" b="1" dirty="0">
                <a:solidFill>
                  <a:srgbClr val="0000FF"/>
                </a:solidFill>
                <a:latin typeface="Times New Roman" panose="02020603050405020304" pitchFamily="18" charset="0"/>
                <a:ea typeface="Times New Roman" panose="02020603050405020304" pitchFamily="18" charset="0"/>
              </a:rPr>
              <a:t>4.Tích hợp: </a:t>
            </a:r>
            <a:r>
              <a:rPr lang="nl-NL" sz="2800" dirty="0">
                <a:solidFill>
                  <a:srgbClr val="000000"/>
                </a:solidFill>
                <a:latin typeface="Times New Roman" panose="02020603050405020304" pitchFamily="18" charset="0"/>
                <a:ea typeface="Times New Roman" panose="02020603050405020304" pitchFamily="18" charset="0"/>
              </a:rPr>
              <a:t>toán học và cuộc sống.</a:t>
            </a:r>
            <a:endParaRPr lang="en-US" sz="2800" dirty="0">
              <a:latin typeface="Times New Roman" panose="02020603050405020304" pitchFamily="18" charset="0"/>
              <a:ea typeface="Times New Roman" panose="02020603050405020304" pitchFamily="18" charset="0"/>
            </a:endParaRPr>
          </a:p>
        </p:txBody>
      </p:sp>
      <p:sp>
        <p:nvSpPr>
          <p:cNvPr id="11" name="Rectangle 10"/>
          <p:cNvSpPr/>
          <p:nvPr/>
        </p:nvSpPr>
        <p:spPr>
          <a:xfrm>
            <a:off x="4346515" y="1451012"/>
            <a:ext cx="3623108" cy="523220"/>
          </a:xfrm>
          <a:prstGeom prst="rect">
            <a:avLst/>
          </a:prstGeom>
        </p:spPr>
        <p:txBody>
          <a:bodyPr wrap="none">
            <a:spAutoFit/>
          </a:bodyPr>
          <a:lstStyle/>
          <a:p>
            <a:pPr algn="just"/>
            <a:r>
              <a:rPr lang="nl-NL" sz="2800" b="1" dirty="0">
                <a:solidFill>
                  <a:srgbClr val="0000FF"/>
                </a:solidFill>
                <a:latin typeface="Times New Roman" panose="02020603050405020304" pitchFamily="18" charset="0"/>
                <a:ea typeface="Times New Roman" panose="02020603050405020304" pitchFamily="18" charset="0"/>
              </a:rPr>
              <a:t>3. Năng lực chú trọng:</a:t>
            </a:r>
            <a:endParaRPr lang="en-US" sz="2800" dirty="0">
              <a:latin typeface="Times New Roman" panose="02020603050405020304" pitchFamily="18" charset="0"/>
              <a:ea typeface="Times New Roman" panose="02020603050405020304" pitchFamily="18" charset="0"/>
            </a:endParaRPr>
          </a:p>
        </p:txBody>
      </p:sp>
      <p:sp>
        <p:nvSpPr>
          <p:cNvPr id="13" name="Rectangle 12"/>
          <p:cNvSpPr/>
          <p:nvPr/>
        </p:nvSpPr>
        <p:spPr>
          <a:xfrm>
            <a:off x="1251903" y="2141583"/>
            <a:ext cx="4413388" cy="523220"/>
          </a:xfrm>
          <a:prstGeom prst="rect">
            <a:avLst/>
          </a:prstGeom>
        </p:spPr>
        <p:txBody>
          <a:bodyPr wrap="none">
            <a:spAutoFit/>
          </a:bodyPr>
          <a:lstStyle/>
          <a:p>
            <a:pPr algn="just"/>
            <a:r>
              <a:rPr lang="nl-NL" sz="2800" dirty="0">
                <a:solidFill>
                  <a:srgbClr val="000000"/>
                </a:solidFill>
                <a:latin typeface="Times New Roman" panose="02020603050405020304" pitchFamily="18" charset="0"/>
                <a:ea typeface="Times New Roman" panose="02020603050405020304" pitchFamily="18" charset="0"/>
              </a:rPr>
              <a:t>- Tư duy và lập luận toán học</a:t>
            </a:r>
            <a:endParaRPr lang="en-US" sz="2800" dirty="0">
              <a:latin typeface="Times New Roman" panose="02020603050405020304" pitchFamily="18" charset="0"/>
              <a:ea typeface="Times New Roman" panose="02020603050405020304" pitchFamily="18" charset="0"/>
            </a:endParaRPr>
          </a:p>
        </p:txBody>
      </p:sp>
      <p:sp>
        <p:nvSpPr>
          <p:cNvPr id="19" name="Rectangle 18"/>
          <p:cNvSpPr/>
          <p:nvPr/>
        </p:nvSpPr>
        <p:spPr>
          <a:xfrm>
            <a:off x="1251903" y="2833471"/>
            <a:ext cx="2935419" cy="523220"/>
          </a:xfrm>
          <a:prstGeom prst="rect">
            <a:avLst/>
          </a:prstGeom>
        </p:spPr>
        <p:txBody>
          <a:bodyPr wrap="none">
            <a:spAutoFit/>
          </a:bodyPr>
          <a:lstStyle/>
          <a:p>
            <a:pPr algn="just"/>
            <a:r>
              <a:rPr lang="nl-NL" sz="2800" dirty="0">
                <a:solidFill>
                  <a:srgbClr val="000000"/>
                </a:solidFill>
                <a:latin typeface="Times New Roman" panose="02020603050405020304" pitchFamily="18" charset="0"/>
                <a:ea typeface="Times New Roman" panose="02020603050405020304" pitchFamily="18" charset="0"/>
              </a:rPr>
              <a:t>- Mô hình toán học</a:t>
            </a:r>
            <a:endParaRPr lang="en-US" sz="2800" dirty="0">
              <a:latin typeface="Times New Roman" panose="02020603050405020304" pitchFamily="18" charset="0"/>
              <a:ea typeface="Times New Roman" panose="02020603050405020304" pitchFamily="18" charset="0"/>
            </a:endParaRPr>
          </a:p>
        </p:txBody>
      </p:sp>
      <p:sp>
        <p:nvSpPr>
          <p:cNvPr id="21" name="Rectangle 20"/>
          <p:cNvSpPr/>
          <p:nvPr/>
        </p:nvSpPr>
        <p:spPr>
          <a:xfrm>
            <a:off x="1266700" y="3428349"/>
            <a:ext cx="3033203" cy="523220"/>
          </a:xfrm>
          <a:prstGeom prst="rect">
            <a:avLst/>
          </a:prstGeom>
        </p:spPr>
        <p:txBody>
          <a:bodyPr wrap="none">
            <a:spAutoFit/>
          </a:bodyPr>
          <a:lstStyle/>
          <a:p>
            <a:pPr algn="just"/>
            <a:r>
              <a:rPr lang="nl-NL" sz="2800" dirty="0">
                <a:solidFill>
                  <a:srgbClr val="000000"/>
                </a:solidFill>
                <a:latin typeface="Times New Roman" panose="02020603050405020304" pitchFamily="18" charset="0"/>
                <a:ea typeface="Times New Roman" panose="02020603050405020304" pitchFamily="18" charset="0"/>
              </a:rPr>
              <a:t>- Giao tiếp toán học</a:t>
            </a:r>
            <a:endParaRPr lang="en-US" sz="2800" dirty="0">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id="{53729698-38B6-F876-6C81-5FE4FE1FEA10}"/>
              </a:ext>
            </a:extLst>
          </p:cNvPr>
          <p:cNvSpPr/>
          <p:nvPr/>
        </p:nvSpPr>
        <p:spPr>
          <a:xfrm>
            <a:off x="462423" y="4715115"/>
            <a:ext cx="4514377" cy="480131"/>
          </a:xfrm>
          <a:prstGeom prst="rect">
            <a:avLst/>
          </a:prstGeom>
        </p:spPr>
        <p:txBody>
          <a:bodyPr wrap="none">
            <a:spAutoFit/>
          </a:bodyPr>
          <a:lstStyle/>
          <a:p>
            <a:pPr algn="just">
              <a:lnSpc>
                <a:spcPct val="90000"/>
              </a:lnSpc>
            </a:pPr>
            <a:r>
              <a:rPr lang="nl-NL" sz="2800" b="1"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II. HỌC SINH CHUẨN BỊ:</a:t>
            </a:r>
            <a:r>
              <a:rPr lang="nl-NL" sz="2800"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endParaRPr lang="en-US" sz="2800" dirty="0">
              <a:solidFill>
                <a:schemeClr val="accent2">
                  <a:lumMod val="75000"/>
                </a:schemeClr>
              </a:solidFill>
              <a:effectLst/>
              <a:latin typeface="VNI-Times" pitchFamily="2" charset="0"/>
              <a:ea typeface="Arial" panose="020B060402020202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47A19CD5-2B49-512A-6E7C-B89914E3498D}"/>
              </a:ext>
            </a:extLst>
          </p:cNvPr>
          <p:cNvSpPr/>
          <p:nvPr/>
        </p:nvSpPr>
        <p:spPr>
          <a:xfrm>
            <a:off x="462423" y="5312323"/>
            <a:ext cx="2585964" cy="523220"/>
          </a:xfrm>
          <a:prstGeom prst="rect">
            <a:avLst/>
          </a:prstGeom>
        </p:spPr>
        <p:txBody>
          <a:bodyPr wrap="none">
            <a:spAutoFit/>
          </a:bodyPr>
          <a:lstStyle/>
          <a:p>
            <a:r>
              <a:rPr lang="nl-NL" sz="2800" dirty="0">
                <a:solidFill>
                  <a:srgbClr val="000000"/>
                </a:solidFill>
                <a:latin typeface="Times New Roman" panose="02020603050405020304" pitchFamily="18" charset="0"/>
                <a:ea typeface="Times New Roman" panose="02020603050405020304" pitchFamily="18" charset="0"/>
              </a:rPr>
              <a:t>- Sách giáo khoa</a:t>
            </a:r>
            <a:endParaRPr lang="en-US" sz="2800" dirty="0"/>
          </a:p>
        </p:txBody>
      </p:sp>
      <p:sp>
        <p:nvSpPr>
          <p:cNvPr id="18" name="Rectangle 17">
            <a:extLst>
              <a:ext uri="{FF2B5EF4-FFF2-40B4-BE49-F238E27FC236}">
                <a16:creationId xmlns:a16="http://schemas.microsoft.com/office/drawing/2014/main" id="{331176EF-7801-5119-FB1E-8F2A0A79CCB7}"/>
              </a:ext>
            </a:extLst>
          </p:cNvPr>
          <p:cNvSpPr/>
          <p:nvPr/>
        </p:nvSpPr>
        <p:spPr>
          <a:xfrm>
            <a:off x="466000" y="5879616"/>
            <a:ext cx="10426589" cy="523220"/>
          </a:xfrm>
          <a:prstGeom prst="rect">
            <a:avLst/>
          </a:prstGeom>
        </p:spPr>
        <p:txBody>
          <a:bodyPr wrap="square">
            <a:spAutoFit/>
          </a:bodyPr>
          <a:lstStyle/>
          <a:p>
            <a:pPr algn="just"/>
            <a:r>
              <a:rPr lang="nl-NL" sz="2800" dirty="0">
                <a:solidFill>
                  <a:srgbClr val="000000"/>
                </a:solidFill>
                <a:latin typeface="Times New Roman" panose="02020603050405020304" pitchFamily="18" charset="0"/>
                <a:ea typeface="Times New Roman" panose="02020603050405020304" pitchFamily="18" charset="0"/>
              </a:rPr>
              <a:t>- Dụng cụ học tập gồm: bút chì, gôm, thước thẳng có chia khoảng, ... </a:t>
            </a:r>
            <a:endParaRPr lang="en-US" sz="2800" dirty="0"/>
          </a:p>
        </p:txBody>
      </p:sp>
    </p:spTree>
    <p:extLst>
      <p:ext uri="{BB962C8B-B14F-4D97-AF65-F5344CB8AC3E}">
        <p14:creationId xmlns:p14="http://schemas.microsoft.com/office/powerpoint/2010/main" val="333309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circle(in)">
                                      <p:cBhvr>
                                        <p:cTn id="45" dur="2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circle(in)">
                                      <p:cBhvr>
                                        <p:cTn id="50" dur="20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11" grpId="0"/>
      <p:bldP spid="13" grpId="0"/>
      <p:bldP spid="19" grpId="0"/>
      <p:bldP spid="21" grpId="0"/>
      <p:bldP spid="14" grpId="0"/>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366899" y="363329"/>
            <a:ext cx="4658519" cy="480131"/>
          </a:xfrm>
          <a:prstGeom prst="rect">
            <a:avLst/>
          </a:prstGeom>
        </p:spPr>
        <p:txBody>
          <a:bodyPr wrap="none">
            <a:spAutoFit/>
          </a:bodyPr>
          <a:lstStyle/>
          <a:p>
            <a:pPr algn="just">
              <a:lnSpc>
                <a:spcPct val="90000"/>
              </a:lnSpc>
            </a:pPr>
            <a:r>
              <a:rPr lang="nl-NL" sz="2800" b="1"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III. NỘI DUNG TIẾT HỌC:</a:t>
            </a:r>
            <a:r>
              <a:rPr lang="nl-NL" sz="2800"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endParaRPr lang="en-US" sz="2800" dirty="0">
              <a:solidFill>
                <a:schemeClr val="accent2">
                  <a:lumMod val="75000"/>
                </a:schemeClr>
              </a:solidFill>
              <a:effectLst/>
              <a:latin typeface="VNI-Times" pitchFamily="2"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63FF85A-7648-AF60-B767-9A39875CDAA4}"/>
              </a:ext>
            </a:extLst>
          </p:cNvPr>
          <p:cNvSpPr txBox="1"/>
          <p:nvPr/>
        </p:nvSpPr>
        <p:spPr>
          <a:xfrm>
            <a:off x="6356908" y="2268949"/>
            <a:ext cx="5189172" cy="1815882"/>
          </a:xfrm>
          <a:prstGeom prst="rect">
            <a:avLst/>
          </a:prstGeom>
          <a:noFill/>
        </p:spPr>
        <p:txBody>
          <a:bodyPr wrap="square">
            <a:spAutoFit/>
          </a:bodyPr>
          <a:lstStyle/>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Xem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vẽ</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dây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dọi</a:t>
            </a:r>
            <a:r>
              <a:rPr lang="en-US" sz="2800" dirty="0">
                <a:effectLst/>
                <a:latin typeface="Times New Roman" panose="02020603050405020304" pitchFamily="18" charset="0"/>
                <a:ea typeface="Times New Roman" panose="02020603050405020304" pitchFamily="18" charset="0"/>
              </a:rPr>
              <a:t> OH hay </a:t>
            </a:r>
            <a:r>
              <a:rPr lang="en-US" sz="2800" dirty="0" err="1">
                <a:effectLst/>
                <a:latin typeface="Times New Roman" panose="02020603050405020304" pitchFamily="18" charset="0"/>
                <a:ea typeface="Times New Roman" panose="02020603050405020304" pitchFamily="18" charset="0"/>
              </a:rPr>
              <a:t>trục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tháp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nghiêng</a:t>
            </a:r>
            <a:r>
              <a:rPr lang="en-US" sz="2800" dirty="0">
                <a:effectLst/>
                <a:latin typeface="Times New Roman" panose="02020603050405020304" pitchFamily="18" charset="0"/>
                <a:ea typeface="Times New Roman" panose="02020603050405020304" pitchFamily="18" charset="0"/>
              </a:rPr>
              <a:t> OA </a:t>
            </a:r>
            <a:r>
              <a:rPr lang="en-US" sz="2800" dirty="0" err="1">
                <a:effectLst/>
                <a:latin typeface="Times New Roman" panose="02020603050405020304" pitchFamily="18" charset="0"/>
                <a:ea typeface="Times New Roman" panose="02020603050405020304" pitchFamily="18" charset="0"/>
              </a:rPr>
              <a:t>vuông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thẳng</a:t>
            </a:r>
            <a:r>
              <a:rPr lang="en-US" sz="2800" dirty="0">
                <a:effectLst/>
                <a:latin typeface="Times New Roman" panose="02020603050405020304" pitchFamily="18" charset="0"/>
                <a:ea typeface="Times New Roman" panose="02020603050405020304" pitchFamily="18" charset="0"/>
              </a:rPr>
              <a:t> d (</a:t>
            </a:r>
            <a:r>
              <a:rPr lang="en-US" sz="2800" dirty="0" err="1">
                <a:effectLst/>
                <a:latin typeface="Times New Roman" panose="02020603050405020304" pitchFamily="18" charset="0"/>
                <a:ea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diễn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mặt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đất</a:t>
            </a:r>
            <a:r>
              <a:rPr lang="en-US" sz="2800" dirty="0">
                <a:effectLst/>
                <a:latin typeface="Times New Roman" panose="02020603050405020304" pitchFamily="18" charset="0"/>
                <a:ea typeface="Times New Roman" panose="02020603050405020304" pitchFamily="18" charset="0"/>
              </a:rPr>
              <a:t>)?</a:t>
            </a:r>
          </a:p>
        </p:txBody>
      </p:sp>
      <p:pic>
        <p:nvPicPr>
          <p:cNvPr id="1026" name="Picture 2">
            <a:extLst>
              <a:ext uri="{FF2B5EF4-FFF2-40B4-BE49-F238E27FC236}">
                <a16:creationId xmlns:a16="http://schemas.microsoft.com/office/drawing/2014/main" id="{0FFF7766-A9B0-0899-218D-603A5832F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25" t="2089" r="4082" b="2872"/>
          <a:stretch>
            <a:fillRect/>
          </a:stretch>
        </p:blipFill>
        <p:spPr bwMode="auto">
          <a:xfrm>
            <a:off x="534152" y="828916"/>
            <a:ext cx="5189174" cy="590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1120D08-F9E5-7B1E-8FC1-7D534BECF289}"/>
              </a:ext>
            </a:extLst>
          </p:cNvPr>
          <p:cNvSpPr/>
          <p:nvPr/>
        </p:nvSpPr>
        <p:spPr>
          <a:xfrm>
            <a:off x="6096000" y="4414704"/>
            <a:ext cx="5710989" cy="1280243"/>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err="1">
                <a:solidFill>
                  <a:srgbClr val="C00000"/>
                </a:solidFill>
                <a:latin typeface="Times New Roman" panose="02020603050405020304" pitchFamily="18" charset="0"/>
                <a:cs typeface="Times New Roman" panose="02020603050405020304" pitchFamily="18" charset="0"/>
              </a:rPr>
              <a:t>Trả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p>
          <a:p>
            <a:pPr algn="just"/>
            <a:endParaRPr lang="en-US" sz="5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Dây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d</a:t>
            </a:r>
          </a:p>
        </p:txBody>
      </p:sp>
    </p:spTree>
    <p:extLst>
      <p:ext uri="{BB962C8B-B14F-4D97-AF65-F5344CB8AC3E}">
        <p14:creationId xmlns:p14="http://schemas.microsoft.com/office/powerpoint/2010/main" val="231355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246460" y="503605"/>
            <a:ext cx="10864784" cy="630942"/>
          </a:xfrm>
          <a:prstGeom prst="rect">
            <a:avLst/>
          </a:prstGeom>
          <a:noFill/>
        </p:spPr>
        <p:txBody>
          <a:bodyPr wrap="square" rtlCol="0">
            <a:spAutoFit/>
          </a:bodyPr>
          <a:lstStyle/>
          <a:p>
            <a:r>
              <a:rPr lang="en-US" sz="3500" b="1" dirty="0">
                <a:solidFill>
                  <a:srgbClr val="C00000"/>
                </a:solidFill>
                <a:latin typeface="Times New Roman" panose="02020603050405020304" pitchFamily="18" charset="0"/>
                <a:cs typeface="Times New Roman" panose="02020603050405020304" pitchFamily="18" charset="0"/>
              </a:rPr>
              <a:t>1/ Quan </a:t>
            </a:r>
            <a:r>
              <a:rPr lang="en-US" sz="3500" b="1" dirty="0" err="1">
                <a:solidFill>
                  <a:srgbClr val="C00000"/>
                </a:solidFill>
                <a:latin typeface="Times New Roman" panose="02020603050405020304" pitchFamily="18" charset="0"/>
                <a:cs typeface="Times New Roman" panose="02020603050405020304" pitchFamily="18" charset="0"/>
              </a:rPr>
              <a:t>hệ</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giữa</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cạnh</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và</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góc</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trong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một</a:t>
            </a:r>
            <a:r>
              <a:rPr lang="en-US" sz="3500" b="1" dirty="0">
                <a:solidFill>
                  <a:srgbClr val="C00000"/>
                </a:solidFill>
                <a:latin typeface="Times New Roman" panose="02020603050405020304" pitchFamily="18" charset="0"/>
                <a:cs typeface="Times New Roman" panose="02020603050405020304" pitchFamily="18" charset="0"/>
              </a:rPr>
              <a:t> tam </a:t>
            </a:r>
            <a:r>
              <a:rPr lang="en-US" sz="3500" b="1" dirty="0" err="1">
                <a:solidFill>
                  <a:srgbClr val="C00000"/>
                </a:solidFill>
                <a:latin typeface="Times New Roman" panose="02020603050405020304" pitchFamily="18" charset="0"/>
                <a:cs typeface="Times New Roman" panose="02020603050405020304" pitchFamily="18" charset="0"/>
              </a:rPr>
              <a:t>giác</a:t>
            </a:r>
            <a:r>
              <a:rPr lang="en-US" sz="3500" b="1" dirty="0">
                <a:solidFill>
                  <a:srgbClr val="C00000"/>
                </a:solidFill>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00B4394F-7256-C852-ADE7-F3847F841DB5}"/>
              </a:ext>
            </a:extLst>
          </p:cNvPr>
          <p:cNvSpPr txBox="1"/>
          <p:nvPr/>
        </p:nvSpPr>
        <p:spPr>
          <a:xfrm>
            <a:off x="428858" y="1254862"/>
            <a:ext cx="6096000" cy="523220"/>
          </a:xfrm>
          <a:prstGeom prst="rect">
            <a:avLst/>
          </a:prstGeom>
          <a:noFill/>
        </p:spPr>
        <p:txBody>
          <a:bodyPr wrap="square">
            <a:spAutoFit/>
          </a:bodyPr>
          <a:lstStyle/>
          <a:p>
            <a:r>
              <a:rPr lang="en-US" sz="2800" dirty="0">
                <a:effectLst/>
                <a:latin typeface="Times New Roman" panose="02020603050405020304" pitchFamily="18" charset="0"/>
                <a:ea typeface="Times New Roman" panose="02020603050405020304" pitchFamily="18" charset="0"/>
              </a:rPr>
              <a:t>Cho tam </a:t>
            </a:r>
            <a:r>
              <a:rPr lang="en-US" sz="2800" dirty="0" err="1">
                <a:effectLst/>
                <a:latin typeface="Times New Roman" panose="02020603050405020304" pitchFamily="18" charset="0"/>
                <a:ea typeface="Times New Roman" panose="02020603050405020304" pitchFamily="18" charset="0"/>
              </a:rPr>
              <a:t>giác</a:t>
            </a:r>
            <a:r>
              <a:rPr lang="en-US" sz="2800" dirty="0">
                <a:effectLst/>
                <a:latin typeface="Times New Roman" panose="02020603050405020304" pitchFamily="18" charset="0"/>
                <a:ea typeface="Times New Roman" panose="02020603050405020304" pitchFamily="18" charset="0"/>
              </a:rPr>
              <a:t> ABC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1</a:t>
            </a:r>
            <a:endParaRPr lang="en-US" sz="2800" dirty="0"/>
          </a:p>
        </p:txBody>
      </p:sp>
      <p:pic>
        <p:nvPicPr>
          <p:cNvPr id="1026" name="Picture 2">
            <a:extLst>
              <a:ext uri="{FF2B5EF4-FFF2-40B4-BE49-F238E27FC236}">
                <a16:creationId xmlns:a16="http://schemas.microsoft.com/office/drawing/2014/main" id="{69768030-9611-1AC9-FB2B-2D88BAAEB3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460" y="1858292"/>
            <a:ext cx="6134019" cy="396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D47F6823-38A3-2B7C-FED2-E22B7A38ABF0}"/>
              </a:ext>
            </a:extLst>
          </p:cNvPr>
          <p:cNvSpPr txBox="1"/>
          <p:nvPr/>
        </p:nvSpPr>
        <p:spPr>
          <a:xfrm>
            <a:off x="6380479" y="1898397"/>
            <a:ext cx="5358064" cy="3391954"/>
          </a:xfrm>
          <a:prstGeom prst="rect">
            <a:avLst/>
          </a:prstGeom>
          <a:noFill/>
        </p:spPr>
        <p:txBody>
          <a:bodyPr wrap="square">
            <a:spAutoFit/>
          </a:bodyPr>
          <a:lstStyle/>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 Hãy sắp xếp theo thứ tự từ nhỏ đến lớn độ dài của ba cạnh a, b, c.</a:t>
            </a:r>
            <a:endParaRPr lang="en-US" sz="28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 Hãy sắp xếp theo thứ tự từ nhỏ đến lớn độ lớn của ba góc A, B, C là các góc đối diện của ba cạnh a, b, c.</a:t>
            </a:r>
            <a:endParaRPr lang="en-US" sz="28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 Nêu nhận xét của em về hai kết quả sắp xếp trên.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758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500" fill="hold"/>
                                        <p:tgtEl>
                                          <p:spTgt spid="1026"/>
                                        </p:tgtEl>
                                        <p:attrNameLst>
                                          <p:attrName>ppt_x</p:attrName>
                                        </p:attrNameLst>
                                      </p:cBhvr>
                                      <p:tavLst>
                                        <p:tav tm="0">
                                          <p:val>
                                            <p:strVal val="#ppt_x"/>
                                          </p:val>
                                        </p:tav>
                                        <p:tav tm="100000">
                                          <p:val>
                                            <p:strVal val="#ppt_x"/>
                                          </p:val>
                                        </p:tav>
                                      </p:tavLst>
                                    </p:anim>
                                    <p:anim calcmode="lin" valueType="num">
                                      <p:cBhvr additive="base">
                                        <p:cTn id="17" dur="500" fill="hold"/>
                                        <p:tgtEl>
                                          <p:spTgt spid="102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9768030-9611-1AC9-FB2B-2D88BAAEB3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02" y="1065405"/>
            <a:ext cx="6044695" cy="39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D47F6823-38A3-2B7C-FED2-E22B7A38ABF0}"/>
              </a:ext>
            </a:extLst>
          </p:cNvPr>
          <p:cNvSpPr txBox="1"/>
          <p:nvPr/>
        </p:nvSpPr>
        <p:spPr>
          <a:xfrm>
            <a:off x="6188814" y="1301437"/>
            <a:ext cx="5506721" cy="968214"/>
          </a:xfrm>
          <a:prstGeom prst="rect">
            <a:avLst/>
          </a:prstGeom>
          <a:noFill/>
        </p:spPr>
        <p:txBody>
          <a:bodyPr wrap="square">
            <a:spAutoFit/>
          </a:bodyPr>
          <a:lstStyle/>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 Sắp xếp theo thứ tự từ nhỏ đến lớn độ dài của ba cạnh a, b, c là: </a:t>
            </a:r>
            <a:r>
              <a:rPr lang="en-US" sz="2800" dirty="0">
                <a:effectLst/>
                <a:latin typeface="Times New Roman" panose="02020603050405020304" pitchFamily="18" charset="0"/>
                <a:ea typeface="Times New Roman" panose="02020603050405020304" pitchFamily="18" charset="0"/>
              </a:rPr>
              <a:t>c, b, a</a:t>
            </a:r>
          </a:p>
        </p:txBody>
      </p:sp>
      <p:sp>
        <p:nvSpPr>
          <p:cNvPr id="13" name="TextBox 12">
            <a:extLst>
              <a:ext uri="{FF2B5EF4-FFF2-40B4-BE49-F238E27FC236}">
                <a16:creationId xmlns:a16="http://schemas.microsoft.com/office/drawing/2014/main" id="{448F1839-0F53-E24F-FF71-0DF0598EA245}"/>
              </a:ext>
            </a:extLst>
          </p:cNvPr>
          <p:cNvSpPr txBox="1"/>
          <p:nvPr/>
        </p:nvSpPr>
        <p:spPr>
          <a:xfrm>
            <a:off x="6188814" y="2580815"/>
            <a:ext cx="5547193" cy="1873077"/>
          </a:xfrm>
          <a:prstGeom prst="rect">
            <a:avLst/>
          </a:prstGeom>
          <a:noFill/>
        </p:spPr>
        <p:txBody>
          <a:bodyPr wrap="square">
            <a:spAutoFit/>
          </a:bodyPr>
          <a:lstStyle/>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 Sắp xếp theo thứ tự từ nhỏ đến lớn độ lớn của ba góc A, B, C là các góc đối diện của ba cạnh a, b, c là: góc C, góc B, góc A.</a:t>
            </a:r>
            <a:endParaRPr lang="en-US" sz="2800" dirty="0">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id="{E7B2A2B9-0BFF-90DD-FE21-2781061B7AE9}"/>
              </a:ext>
            </a:extLst>
          </p:cNvPr>
          <p:cNvSpPr/>
          <p:nvPr/>
        </p:nvSpPr>
        <p:spPr>
          <a:xfrm>
            <a:off x="284479" y="4973053"/>
            <a:ext cx="11515633" cy="1412272"/>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err="1">
                <a:solidFill>
                  <a:srgbClr val="C00000"/>
                </a:solidFill>
                <a:latin typeface="Times New Roman" panose="02020603050405020304" pitchFamily="18" charset="0"/>
                <a:cs typeface="Times New Roman" panose="02020603050405020304" pitchFamily="18" charset="0"/>
              </a:rPr>
              <a:t>Nhận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xét</a:t>
            </a:r>
            <a:r>
              <a:rPr lang="en-US" sz="2800" b="1" dirty="0">
                <a:solidFill>
                  <a:srgbClr val="C0000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p>
          <a:p>
            <a:pPr algn="just"/>
            <a:endParaRPr lang="en-US" sz="5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a:t>
            </a:r>
          </a:p>
          <a:p>
            <a:pPr algn="just"/>
            <a:endParaRPr lang="en-US" sz="5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054E0BE-45EC-0446-7B59-2B361BF868DB}"/>
              </a:ext>
            </a:extLst>
          </p:cNvPr>
          <p:cNvSpPr txBox="1"/>
          <p:nvPr/>
        </p:nvSpPr>
        <p:spPr>
          <a:xfrm>
            <a:off x="471049" y="434463"/>
            <a:ext cx="10864784" cy="630942"/>
          </a:xfrm>
          <a:prstGeom prst="rect">
            <a:avLst/>
          </a:prstGeom>
          <a:noFill/>
        </p:spPr>
        <p:txBody>
          <a:bodyPr wrap="square" rtlCol="0">
            <a:spAutoFit/>
          </a:bodyPr>
          <a:lstStyle/>
          <a:p>
            <a:r>
              <a:rPr lang="en-US" sz="3500" b="1" dirty="0">
                <a:solidFill>
                  <a:srgbClr val="C00000"/>
                </a:solidFill>
                <a:latin typeface="Times New Roman" panose="02020603050405020304" pitchFamily="18" charset="0"/>
                <a:cs typeface="Times New Roman" panose="02020603050405020304" pitchFamily="18" charset="0"/>
              </a:rPr>
              <a:t>1/ Quan </a:t>
            </a:r>
            <a:r>
              <a:rPr lang="en-US" sz="3500" b="1" dirty="0" err="1">
                <a:solidFill>
                  <a:srgbClr val="C00000"/>
                </a:solidFill>
                <a:latin typeface="Times New Roman" panose="02020603050405020304" pitchFamily="18" charset="0"/>
                <a:cs typeface="Times New Roman" panose="02020603050405020304" pitchFamily="18" charset="0"/>
              </a:rPr>
              <a:t>hệ</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giữa</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cạnh</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và</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góc</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trong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một</a:t>
            </a:r>
            <a:r>
              <a:rPr lang="en-US" sz="3500" b="1" dirty="0">
                <a:solidFill>
                  <a:srgbClr val="C00000"/>
                </a:solidFill>
                <a:latin typeface="Times New Roman" panose="02020603050405020304" pitchFamily="18" charset="0"/>
                <a:cs typeface="Times New Roman" panose="02020603050405020304" pitchFamily="18" charset="0"/>
              </a:rPr>
              <a:t> tam </a:t>
            </a:r>
            <a:r>
              <a:rPr lang="en-US" sz="3500" b="1" dirty="0" err="1">
                <a:solidFill>
                  <a:srgbClr val="C00000"/>
                </a:solidFill>
                <a:latin typeface="Times New Roman" panose="02020603050405020304" pitchFamily="18" charset="0"/>
                <a:cs typeface="Times New Roman" panose="02020603050405020304" pitchFamily="18" charset="0"/>
              </a:rPr>
              <a:t>giác</a:t>
            </a:r>
            <a:r>
              <a:rPr lang="en-US" sz="3500" b="1"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0536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ight Arrow 5"/>
          <p:cNvSpPr/>
          <p:nvPr/>
        </p:nvSpPr>
        <p:spPr>
          <a:xfrm>
            <a:off x="302662" y="3037840"/>
            <a:ext cx="1076959" cy="119888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42846" y="2660089"/>
            <a:ext cx="10475495" cy="192663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7732191-1212-E6E1-4EEC-5BE9F31B04A6}"/>
              </a:ext>
            </a:extLst>
          </p:cNvPr>
          <p:cNvSpPr txBox="1"/>
          <p:nvPr/>
        </p:nvSpPr>
        <p:spPr>
          <a:xfrm>
            <a:off x="1671853" y="2877049"/>
            <a:ext cx="10217485" cy="1492716"/>
          </a:xfrm>
          <a:prstGeom prst="rect">
            <a:avLst/>
          </a:prstGeom>
          <a:noFill/>
        </p:spPr>
        <p:txBody>
          <a:bodyPr wrap="square">
            <a:spAutoFit/>
          </a:bodyPr>
          <a:lstStyle/>
          <a:p>
            <a:pPr marL="342900" marR="0" lvl="0" indent="-342900" algn="just">
              <a:spcBef>
                <a:spcPts val="0"/>
              </a:spcBef>
              <a:spcAft>
                <a:spcPts val="0"/>
              </a:spcAft>
              <a:buFont typeface="Wingdings" panose="05000000000000000000" pitchFamily="2" charset="2"/>
              <a:buChar char=""/>
              <a:tabLst>
                <a:tab pos="209550" algn="l"/>
              </a:tabLst>
            </a:pPr>
            <a:r>
              <a:rPr lang="vi-VN" sz="3000" b="1" dirty="0">
                <a:solidFill>
                  <a:srgbClr val="C00000"/>
                </a:solidFill>
                <a:effectLst/>
                <a:latin typeface="Times New Roman" panose="02020603050405020304" pitchFamily="18" charset="0"/>
                <a:ea typeface="Times New Roman" panose="02020603050405020304" pitchFamily="18" charset="0"/>
              </a:rPr>
              <a:t>Tính chất về mối quan hệ giữa cạnh và góc trong tam giác:</a:t>
            </a:r>
            <a:endParaRPr lang="en-US" sz="3000" b="1" dirty="0">
              <a:solidFill>
                <a:srgbClr val="C00000"/>
              </a:solidFill>
              <a:effectLst/>
              <a:latin typeface="Times New Roman" panose="02020603050405020304" pitchFamily="18" charset="0"/>
              <a:ea typeface="Times New Roman" panose="02020603050405020304" pitchFamily="18" charset="0"/>
            </a:endParaRPr>
          </a:p>
          <a:p>
            <a:pPr marR="0" lvl="0" algn="just">
              <a:spcBef>
                <a:spcPts val="0"/>
              </a:spcBef>
              <a:spcAft>
                <a:spcPts val="0"/>
              </a:spcAft>
              <a:tabLst>
                <a:tab pos="209550" algn="l"/>
              </a:tabLst>
            </a:pPr>
            <a:r>
              <a:rPr lang="vi-VN" sz="500" b="1" dirty="0">
                <a:solidFill>
                  <a:srgbClr val="C00000"/>
                </a:solidFill>
                <a:effectLst/>
                <a:latin typeface="Times New Roman" panose="02020603050405020304" pitchFamily="18" charset="0"/>
                <a:ea typeface="Times New Roman" panose="02020603050405020304" pitchFamily="18" charset="0"/>
              </a:rPr>
              <a:t> </a:t>
            </a:r>
            <a:endParaRPr lang="en-US" sz="500" dirty="0">
              <a:solidFill>
                <a:srgbClr val="C00000"/>
              </a:solidFill>
              <a:effectLst/>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Trong một tam giác, đối diện với góc lớn hơn là cạnh lớn hơn và ngược lại, đối diện với cạnh lớn hơn là góc lớn hơn.</a:t>
            </a:r>
            <a:endParaRPr lang="en-US" sz="2800" dirty="0"/>
          </a:p>
        </p:txBody>
      </p:sp>
    </p:spTree>
    <p:extLst>
      <p:ext uri="{BB962C8B-B14F-4D97-AF65-F5344CB8AC3E}">
        <p14:creationId xmlns:p14="http://schemas.microsoft.com/office/powerpoint/2010/main" val="359206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9010DCF-1DA1-3323-FE95-E8B17C1E0B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673" y="1153509"/>
            <a:ext cx="6946233" cy="368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30342AC2-214B-58EB-0D0E-80011792E4AE}"/>
              </a:ext>
            </a:extLst>
          </p:cNvPr>
          <p:cNvSpPr txBox="1"/>
          <p:nvPr/>
        </p:nvSpPr>
        <p:spPr>
          <a:xfrm>
            <a:off x="7278760" y="1760686"/>
            <a:ext cx="4480103" cy="2812556"/>
          </a:xfrm>
          <a:prstGeom prst="rect">
            <a:avLst/>
          </a:prstGeom>
          <a:noFill/>
        </p:spPr>
        <p:txBody>
          <a:bodyPr wrap="square">
            <a:spAutoFit/>
          </a:bodyPr>
          <a:lstStyle/>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a) Sắp xếp theo thứ tự từ nhỏ đến lớn số đo các góc của tam giác PQR trong Hình 3a.</a:t>
            </a:r>
            <a:endParaRPr lang="en-US" sz="28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b) Sắp xếp theo thứ tự từ nhỏ đến lớn độ dài các cạnh của tam giác ABC trong Hình 3b.</a:t>
            </a:r>
            <a:endParaRPr lang="en-US" sz="28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F29942F3-D1BE-BDC1-386F-E70E330AC947}"/>
              </a:ext>
            </a:extLst>
          </p:cNvPr>
          <p:cNvSpPr txBox="1"/>
          <p:nvPr/>
        </p:nvSpPr>
        <p:spPr>
          <a:xfrm>
            <a:off x="618290" y="529344"/>
            <a:ext cx="7959444" cy="630942"/>
          </a:xfrm>
          <a:prstGeom prst="rect">
            <a:avLst/>
          </a:prstGeom>
          <a:noFill/>
        </p:spPr>
        <p:txBody>
          <a:bodyPr wrap="square" rtlCol="0">
            <a:spAutoFit/>
          </a:bodyPr>
          <a:lstStyle/>
          <a:p>
            <a:r>
              <a:rPr lang="en-US" sz="3500" b="1" dirty="0">
                <a:solidFill>
                  <a:srgbClr val="C00000"/>
                </a:solidFill>
                <a:latin typeface="Times New Roman" panose="02020603050405020304" pitchFamily="18" charset="0"/>
                <a:cs typeface="Times New Roman" panose="02020603050405020304" pitchFamily="18" charset="0"/>
              </a:rPr>
              <a:t>THỰC HÀNH 1:</a:t>
            </a:r>
          </a:p>
        </p:txBody>
      </p:sp>
      <p:sp>
        <p:nvSpPr>
          <p:cNvPr id="13" name="Rectangle 12">
            <a:extLst>
              <a:ext uri="{FF2B5EF4-FFF2-40B4-BE49-F238E27FC236}">
                <a16:creationId xmlns:a16="http://schemas.microsoft.com/office/drawing/2014/main" id="{F590FE49-5460-2DC8-8ACD-FD50D15D733D}"/>
              </a:ext>
            </a:extLst>
          </p:cNvPr>
          <p:cNvSpPr/>
          <p:nvPr/>
        </p:nvSpPr>
        <p:spPr>
          <a:xfrm>
            <a:off x="433136" y="4750871"/>
            <a:ext cx="11325727" cy="1668381"/>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err="1">
                <a:solidFill>
                  <a:srgbClr val="C00000"/>
                </a:solidFill>
                <a:latin typeface="Times New Roman" panose="02020603050405020304" pitchFamily="18" charset="0"/>
                <a:cs typeface="Times New Roman" panose="02020603050405020304" pitchFamily="18" charset="0"/>
              </a:rPr>
              <a:t>Trả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p>
          <a:p>
            <a:pPr algn="just"/>
            <a:endParaRPr lang="en-US" sz="5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372C4D9F-C37D-CAA6-F659-EFEA4D0A6FAC}"/>
              </a:ext>
            </a:extLst>
          </p:cNvPr>
          <p:cNvPicPr>
            <a:picLocks noChangeAspect="1"/>
          </p:cNvPicPr>
          <p:nvPr/>
        </p:nvPicPr>
        <p:blipFill>
          <a:blip r:embed="rId4"/>
          <a:stretch>
            <a:fillRect/>
          </a:stretch>
        </p:blipFill>
        <p:spPr>
          <a:xfrm>
            <a:off x="2085472" y="4928499"/>
            <a:ext cx="9304423" cy="1313124"/>
          </a:xfrm>
          <a:prstGeom prst="rect">
            <a:avLst/>
          </a:prstGeom>
        </p:spPr>
      </p:pic>
    </p:spTree>
    <p:extLst>
      <p:ext uri="{BB962C8B-B14F-4D97-AF65-F5344CB8AC3E}">
        <p14:creationId xmlns:p14="http://schemas.microsoft.com/office/powerpoint/2010/main" val="260807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2000"/>
                                        <p:tgtEl>
                                          <p:spTgt spid="10"/>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heel(1)">
                                      <p:cBhvr>
                                        <p:cTn id="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29942F3-D1BE-BDC1-386F-E70E330AC947}"/>
              </a:ext>
            </a:extLst>
          </p:cNvPr>
          <p:cNvSpPr txBox="1"/>
          <p:nvPr/>
        </p:nvSpPr>
        <p:spPr>
          <a:xfrm>
            <a:off x="650374" y="978797"/>
            <a:ext cx="7959444" cy="630942"/>
          </a:xfrm>
          <a:prstGeom prst="rect">
            <a:avLst/>
          </a:prstGeom>
          <a:noFill/>
        </p:spPr>
        <p:txBody>
          <a:bodyPr wrap="square" rtlCol="0">
            <a:spAutoFit/>
          </a:bodyPr>
          <a:lstStyle/>
          <a:p>
            <a:r>
              <a:rPr lang="en-US" sz="3500" b="1" dirty="0">
                <a:solidFill>
                  <a:srgbClr val="C00000"/>
                </a:solidFill>
                <a:latin typeface="Times New Roman" panose="02020603050405020304" pitchFamily="18" charset="0"/>
                <a:cs typeface="Times New Roman" panose="02020603050405020304" pitchFamily="18" charset="0"/>
              </a:rPr>
              <a:t>VẬN DỤNG 1:</a:t>
            </a:r>
          </a:p>
        </p:txBody>
      </p:sp>
      <p:sp>
        <p:nvSpPr>
          <p:cNvPr id="13" name="Rectangle 12">
            <a:extLst>
              <a:ext uri="{FF2B5EF4-FFF2-40B4-BE49-F238E27FC236}">
                <a16:creationId xmlns:a16="http://schemas.microsoft.com/office/drawing/2014/main" id="{F590FE49-5460-2DC8-8ACD-FD50D15D733D}"/>
              </a:ext>
            </a:extLst>
          </p:cNvPr>
          <p:cNvSpPr/>
          <p:nvPr/>
        </p:nvSpPr>
        <p:spPr>
          <a:xfrm>
            <a:off x="433134" y="4247147"/>
            <a:ext cx="11325727" cy="1873077"/>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err="1">
                <a:solidFill>
                  <a:srgbClr val="C00000"/>
                </a:solidFill>
                <a:latin typeface="Times New Roman" panose="02020603050405020304" pitchFamily="18" charset="0"/>
                <a:cs typeface="Times New Roman" panose="02020603050405020304" pitchFamily="18" charset="0"/>
              </a:rPr>
              <a:t>Trả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a:t>
            </a:r>
          </a:p>
          <a:p>
            <a:pPr algn="just"/>
            <a:r>
              <a:rPr lang="en-US" sz="500" dirty="0">
                <a:latin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F </a:t>
            </a:r>
            <a:r>
              <a:rPr lang="en-US" sz="2800" dirty="0" err="1">
                <a:effectLst/>
                <a:latin typeface="Times New Roman" panose="02020603050405020304" pitchFamily="18" charset="0"/>
                <a:ea typeface="Times New Roman" panose="02020603050405020304" pitchFamily="18" charset="0"/>
              </a:rPr>
              <a:t>tù</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diện</a:t>
            </a:r>
            <a:r>
              <a:rPr lang="en-US" sz="2800" dirty="0">
                <a:effectLst/>
                <a:latin typeface="Times New Roman" panose="02020603050405020304" pitchFamily="18" charset="0"/>
                <a:ea typeface="Times New Roman" panose="02020603050405020304" pitchFamily="18" charset="0"/>
              </a:rPr>
              <a:t> DE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nhất</a:t>
            </a:r>
            <a:r>
              <a:rPr lang="en-US" sz="2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b)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A </a:t>
            </a:r>
            <a:r>
              <a:rPr lang="en-US" sz="2800" dirty="0" err="1">
                <a:effectLst/>
                <a:latin typeface="Times New Roman" panose="02020603050405020304" pitchFamily="18" charset="0"/>
                <a:ea typeface="Times New Roman" panose="02020603050405020304" pitchFamily="18" charset="0"/>
              </a:rPr>
              <a:t>vuông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huyền</a:t>
            </a:r>
            <a:r>
              <a:rPr lang="en-US" sz="2800" dirty="0">
                <a:effectLst/>
                <a:latin typeface="Times New Roman" panose="02020603050405020304" pitchFamily="18" charset="0"/>
                <a:ea typeface="Times New Roman" panose="02020603050405020304" pitchFamily="18" charset="0"/>
              </a:rPr>
              <a:t> BC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nhất</a:t>
            </a:r>
            <a:r>
              <a:rPr lang="en-US" sz="2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83C93CD7-A708-963F-A08E-B7440CE300F7}"/>
              </a:ext>
            </a:extLst>
          </p:cNvPr>
          <p:cNvSpPr txBox="1"/>
          <p:nvPr/>
        </p:nvSpPr>
        <p:spPr>
          <a:xfrm>
            <a:off x="433134" y="1897648"/>
            <a:ext cx="11325727" cy="1953868"/>
          </a:xfrm>
          <a:prstGeom prst="rect">
            <a:avLst/>
          </a:prstGeom>
          <a:noFill/>
        </p:spPr>
        <p:txBody>
          <a:bodyPr wrap="square">
            <a:spAutoFit/>
          </a:bodyPr>
          <a:lstStyle/>
          <a:p>
            <a:pPr marL="514350" marR="0" indent="-514350" algn="just">
              <a:lnSpc>
                <a:spcPct val="105000"/>
              </a:lnSpc>
              <a:spcBef>
                <a:spcPts val="0"/>
              </a:spcBef>
              <a:spcAft>
                <a:spcPts val="0"/>
              </a:spcAft>
              <a:buAutoNum type="alphaLcParenR"/>
            </a:pPr>
            <a:r>
              <a:rPr lang="vi-VN" sz="2800" dirty="0">
                <a:effectLst/>
                <a:latin typeface="Times New Roman" panose="02020603050405020304" pitchFamily="18" charset="0"/>
                <a:ea typeface="Times New Roman" panose="02020603050405020304" pitchFamily="18" charset="0"/>
              </a:rPr>
              <a:t>Cho tam giác DEF có góc F là góc tù. Cạnh nào là cạnh có độ dài lớn nhất trong ba cạnh của tam giác DEF?</a:t>
            </a:r>
            <a:endParaRPr lang="en-US" sz="2800" dirty="0">
              <a:effectLst/>
              <a:latin typeface="Times New Roman" panose="02020603050405020304" pitchFamily="18" charset="0"/>
              <a:ea typeface="Times New Roman" panose="02020603050405020304" pitchFamily="18" charset="0"/>
            </a:endParaRPr>
          </a:p>
          <a:p>
            <a:pPr marR="0" algn="just">
              <a:lnSpc>
                <a:spcPct val="105000"/>
              </a:lnSpc>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b) Cho tam giác ABC vuông tại A. Cạnh nào là cạnh có độ dài lớn nhất trong ba cạnh của tam giác ABC?</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7859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1236</Words>
  <PresentationFormat>Widescreen</PresentationFormat>
  <Paragraphs>107</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Times New Roman</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2021-07-11T15:31:17Z</dcterms:created>
  <dcterms:modified xsi:type="dcterms:W3CDTF">2022-07-22T12:26:25Z</dcterms:modified>
</cp:coreProperties>
</file>