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61" r:id="rId2"/>
    <p:sldMasterId id="2147483763" r:id="rId3"/>
    <p:sldMasterId id="2147483765" r:id="rId4"/>
    <p:sldMasterId id="2147483767" r:id="rId5"/>
    <p:sldMasterId id="2147483769" r:id="rId6"/>
  </p:sldMasterIdLst>
  <p:notesMasterIdLst>
    <p:notesMasterId r:id="rId68"/>
  </p:notesMasterIdLst>
  <p:sldIdLst>
    <p:sldId id="261" r:id="rId7"/>
    <p:sldId id="325" r:id="rId8"/>
    <p:sldId id="326" r:id="rId9"/>
    <p:sldId id="327" r:id="rId10"/>
    <p:sldId id="328" r:id="rId11"/>
    <p:sldId id="262" r:id="rId12"/>
    <p:sldId id="263" r:id="rId13"/>
    <p:sldId id="264" r:id="rId14"/>
    <p:sldId id="265" r:id="rId15"/>
    <p:sldId id="266" r:id="rId16"/>
    <p:sldId id="302" r:id="rId17"/>
    <p:sldId id="267" r:id="rId18"/>
    <p:sldId id="271" r:id="rId19"/>
    <p:sldId id="268" r:id="rId20"/>
    <p:sldId id="269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</p:sldIdLst>
  <p:sldSz cx="9144000" cy="6858000" type="screen4x3"/>
  <p:notesSz cx="9144000" cy="6858000"/>
  <p:custDataLst>
    <p:tags r:id="rId69"/>
  </p:custDataLst>
  <p:defaultTextStyle>
    <a:defPPr>
      <a:defRPr lang="en-US"/>
    </a:defPPr>
    <a:lvl1pPr marL="0" algn="l" defTabSz="9129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75" algn="l" defTabSz="9129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951" algn="l" defTabSz="9129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430" algn="l" defTabSz="9129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902" algn="l" defTabSz="9129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381" algn="l" defTabSz="9129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854" algn="l" defTabSz="9129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331" algn="l" defTabSz="9129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807" algn="l" defTabSz="9129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576066-A8D4-4963-A0DE-41A542D02E1C}">
          <p14:sldIdLst/>
        </p14:section>
        <p14:section name="Untitled Section" id="{D4A002D2-23DC-4CB8-B6B8-6CFB9FE7A182}">
          <p14:sldIdLst>
            <p14:sldId id="261"/>
            <p14:sldId id="325"/>
            <p14:sldId id="326"/>
            <p14:sldId id="327"/>
            <p14:sldId id="328"/>
            <p14:sldId id="262"/>
            <p14:sldId id="263"/>
            <p14:sldId id="264"/>
            <p14:sldId id="265"/>
            <p14:sldId id="266"/>
            <p14:sldId id="302"/>
            <p14:sldId id="267"/>
            <p14:sldId id="271"/>
            <p14:sldId id="268"/>
            <p14:sldId id="269"/>
            <p14:sldId id="270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8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tags" Target="tags/tag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C9C3F-DA72-451F-A930-8B3EC3F2050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F70B5-FBC5-45A9-B5B5-D71BFE005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1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9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75" algn="l" defTabSz="9129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951" algn="l" defTabSz="9129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430" algn="l" defTabSz="9129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902" algn="l" defTabSz="9129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381" algn="l" defTabSz="9129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854" algn="l" defTabSz="9129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331" algn="l" defTabSz="9129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807" algn="l" defTabSz="9129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8"/>
            <a:ext cx="617220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3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6475" indent="0" algn="ctr">
              <a:buNone/>
            </a:lvl2pPr>
            <a:lvl3pPr marL="912951" indent="0" algn="ctr">
              <a:buNone/>
            </a:lvl3pPr>
            <a:lvl4pPr marL="1369430" indent="0" algn="ctr">
              <a:buNone/>
            </a:lvl4pPr>
            <a:lvl5pPr marL="1825902" indent="0" algn="ctr">
              <a:buNone/>
            </a:lvl5pPr>
            <a:lvl6pPr marL="2282381" indent="0" algn="ctr">
              <a:buNone/>
            </a:lvl6pPr>
            <a:lvl7pPr marL="2738854" indent="0" algn="ctr">
              <a:buNone/>
            </a:lvl7pPr>
            <a:lvl8pPr marL="3195331" indent="0" algn="ctr">
              <a:buNone/>
            </a:lvl8pPr>
            <a:lvl9pPr marL="3651807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200F2AD-09F9-4F9A-9363-85DF94E3C45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7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3"/>
            <a:ext cx="609600" cy="517524"/>
          </a:xfrm>
        </p:spPr>
        <p:txBody>
          <a:bodyPr/>
          <a:lstStyle/>
          <a:p>
            <a:fld id="{203DB90E-938E-4644-953E-EEFD8EDAA61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F2AD-09F9-4F9A-9363-85DF94E3C45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90E-938E-4644-953E-EEFD8EDAA6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F2AD-09F9-4F9A-9363-85DF94E3C45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90E-938E-4644-953E-EEFD8EDAA6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lIns="38333" tIns="19168" rIns="38333" bIns="19168"/>
          <a:lstStyle/>
          <a:p>
            <a:fld id="{D15044BE-B3F3-4258-B55D-9238C2EBFDF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lIns="38333" tIns="19168" rIns="38333" bIns="1916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lIns="38333" tIns="19168" rIns="38333" bIns="19168"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5038" y="116631"/>
            <a:ext cx="8809463" cy="6480720"/>
            <a:chOff x="8573451" y="4293306"/>
            <a:chExt cx="13754736" cy="8367623"/>
          </a:xfrm>
        </p:grpSpPr>
        <p:sp>
          <p:nvSpPr>
            <p:cNvPr id="8" name="Rounded Rectangle 7"/>
            <p:cNvSpPr/>
            <p:nvPr/>
          </p:nvSpPr>
          <p:spPr>
            <a:xfrm>
              <a:off x="8735371" y="5316016"/>
              <a:ext cx="13592816" cy="7344913"/>
            </a:xfrm>
            <a:prstGeom prst="roundRect">
              <a:avLst>
                <a:gd name="adj" fmla="val 4570"/>
              </a:avLst>
            </a:prstGeom>
            <a:noFill/>
            <a:ln w="47625">
              <a:solidFill>
                <a:srgbClr val="135F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258638" y="5257800"/>
              <a:ext cx="822372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434316" y="4293306"/>
              <a:ext cx="6252654" cy="755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4: SỐ PHỨC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26287" y="4953000"/>
              <a:ext cx="288431" cy="79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34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573456" y="6674887"/>
              <a:ext cx="990925" cy="555401"/>
              <a:chOff x="7459669" y="7132087"/>
              <a:chExt cx="982744" cy="555401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982709" y="7132087"/>
                <a:ext cx="459704" cy="476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573454" y="8904104"/>
              <a:ext cx="1078527" cy="621824"/>
              <a:chOff x="7459669" y="7543800"/>
              <a:chExt cx="1069623" cy="621824"/>
            </a:xfrm>
          </p:grpSpPr>
          <p:sp>
            <p:nvSpPr>
              <p:cNvPr id="2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895833" y="7688759"/>
                <a:ext cx="633459" cy="476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573451" y="10143875"/>
              <a:ext cx="5940888" cy="744014"/>
              <a:chOff x="7459669" y="6943474"/>
              <a:chExt cx="5891842" cy="744014"/>
            </a:xfrm>
          </p:grpSpPr>
          <p:sp>
            <p:nvSpPr>
              <p:cNvPr id="1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544297" y="6943474"/>
                <a:ext cx="807214" cy="476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III</a:t>
                </a:r>
              </a:p>
            </p:txBody>
          </p:sp>
        </p:grpSp>
      </p:grpSp>
      <p:sp>
        <p:nvSpPr>
          <p:cNvPr id="34" name="Rectangle 33"/>
          <p:cNvSpPr/>
          <p:nvPr userDrawn="1"/>
        </p:nvSpPr>
        <p:spPr>
          <a:xfrm>
            <a:off x="1705123" y="620696"/>
            <a:ext cx="5639972" cy="584630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pPr algn="ctr"/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BÀI 3:</a:t>
            </a:r>
            <a:r>
              <a:rPr lang="en-US" sz="32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PHÉP CHIA SỐ PHỨC 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0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lIns="38333" tIns="19168" rIns="38333" bIns="19168"/>
          <a:lstStyle/>
          <a:p>
            <a:pPr defTabSz="867830"/>
            <a:fld id="{0A2BA235-4CB0-4BAD-892E-8CF4D3980248}" type="datetimeFigureOut">
              <a:rPr lang="en-US" sz="1700" smtClean="0">
                <a:solidFill>
                  <a:prstClr val="black"/>
                </a:solidFill>
              </a:rPr>
              <a:pPr defTabSz="867830"/>
              <a:t>2/24/2020</a:t>
            </a:fld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lIns="38333" tIns="19168" rIns="38333" bIns="19168"/>
          <a:lstStyle/>
          <a:p>
            <a:pPr defTabSz="867830"/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lIns="38333" tIns="19168" rIns="38333" bIns="19168"/>
          <a:lstStyle/>
          <a:p>
            <a:pPr defTabSz="867830"/>
            <a:fld id="{8BFE668E-8CFA-45C8-8AEB-487C92FD7261}" type="slidenum">
              <a:rPr lang="en-US" sz="1700" smtClean="0">
                <a:solidFill>
                  <a:prstClr val="black"/>
                </a:solidFill>
              </a:rPr>
              <a:pPr defTabSz="867830"/>
              <a:t>‹#›</a:t>
            </a:fld>
            <a:endParaRPr lang="en-US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88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lIns="38347" tIns="19175" rIns="38347" bIns="19175"/>
          <a:lstStyle/>
          <a:p>
            <a:pPr defTabSz="868136"/>
            <a:fld id="{0A2BA235-4CB0-4BAD-892E-8CF4D3980248}" type="datetimeFigureOut">
              <a:rPr lang="en-US" sz="1700" smtClean="0">
                <a:solidFill>
                  <a:prstClr val="black"/>
                </a:solidFill>
              </a:rPr>
              <a:pPr defTabSz="868136"/>
              <a:t>2/24/2020</a:t>
            </a:fld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lIns="38347" tIns="19175" rIns="38347" bIns="19175"/>
          <a:lstStyle/>
          <a:p>
            <a:pPr defTabSz="868136"/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lIns="38347" tIns="19175" rIns="38347" bIns="19175"/>
          <a:lstStyle/>
          <a:p>
            <a:pPr defTabSz="868136"/>
            <a:fld id="{8BFE668E-8CFA-45C8-8AEB-487C92FD7261}" type="slidenum">
              <a:rPr lang="en-US" sz="1700" smtClean="0">
                <a:solidFill>
                  <a:prstClr val="black"/>
                </a:solidFill>
              </a:rPr>
              <a:pPr defTabSz="868136"/>
              <a:t>‹#›</a:t>
            </a:fld>
            <a:endParaRPr lang="en-US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6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38368" tIns="19185" rIns="38368" bIns="19185"/>
          <a:lstStyle/>
          <a:p>
            <a:pPr defTabSz="868595"/>
            <a:fld id="{0A2BA235-4CB0-4BAD-892E-8CF4D3980248}" type="datetimeFigureOut">
              <a:rPr lang="en-US" sz="1700" smtClean="0">
                <a:solidFill>
                  <a:prstClr val="black"/>
                </a:solidFill>
              </a:rPr>
              <a:pPr defTabSz="868595"/>
              <a:t>2/24/2020</a:t>
            </a:fld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38368" tIns="19185" rIns="38368" bIns="19185"/>
          <a:lstStyle/>
          <a:p>
            <a:pPr defTabSz="868595"/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38368" tIns="19185" rIns="38368" bIns="19185"/>
          <a:lstStyle/>
          <a:p>
            <a:pPr defTabSz="868595"/>
            <a:fld id="{8BFE668E-8CFA-45C8-8AEB-487C92FD7261}" type="slidenum">
              <a:rPr lang="en-US" sz="1700" smtClean="0">
                <a:solidFill>
                  <a:prstClr val="black"/>
                </a:solidFill>
              </a:rPr>
              <a:pPr defTabSz="868595"/>
              <a:t>‹#›</a:t>
            </a:fld>
            <a:endParaRPr lang="en-US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07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38396" tIns="19198" rIns="38396" bIns="19198"/>
          <a:lstStyle/>
          <a:p>
            <a:pPr defTabSz="869207"/>
            <a:fld id="{0A2BA235-4CB0-4BAD-892E-8CF4D3980248}" type="datetimeFigureOut">
              <a:rPr lang="en-US" sz="1700" smtClean="0">
                <a:solidFill>
                  <a:prstClr val="black"/>
                </a:solidFill>
              </a:rPr>
              <a:pPr defTabSz="869207"/>
              <a:t>2/24/2020</a:t>
            </a:fld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38396" tIns="19198" rIns="38396" bIns="19198"/>
          <a:lstStyle/>
          <a:p>
            <a:pPr defTabSz="869207"/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38396" tIns="19198" rIns="38396" bIns="19198"/>
          <a:lstStyle/>
          <a:p>
            <a:pPr defTabSz="869207"/>
            <a:fld id="{8BFE668E-8CFA-45C8-8AEB-487C92FD7261}" type="slidenum">
              <a:rPr lang="en-US" sz="1700" smtClean="0">
                <a:solidFill>
                  <a:prstClr val="black"/>
                </a:solidFill>
              </a:rPr>
              <a:pPr defTabSz="869207"/>
              <a:t>‹#›</a:t>
            </a:fld>
            <a:endParaRPr lang="en-US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13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56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9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00F2AD-09F9-4F9A-9363-85DF94E3C45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3DB90E-938E-4644-953E-EEFD8EDAA6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20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64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7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6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59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86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55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5"/>
            <a:ext cx="6172200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200F2AD-09F9-4F9A-9363-85DF94E3C45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17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3"/>
            <a:ext cx="609600" cy="517524"/>
          </a:xfrm>
        </p:spPr>
        <p:txBody>
          <a:bodyPr/>
          <a:lstStyle/>
          <a:p>
            <a:fld id="{203DB90E-938E-4644-953E-EEFD8EDAA61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F2AD-09F9-4F9A-9363-85DF94E3C45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90E-938E-4644-953E-EEFD8EDAA6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F2AD-09F9-4F9A-9363-85DF94E3C45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90E-938E-4644-953E-EEFD8EDAA61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00F2AD-09F9-4F9A-9363-85DF94E3C45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3DB90E-938E-4644-953E-EEFD8EDAA6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F2AD-09F9-4F9A-9363-85DF94E3C45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90E-938E-4644-953E-EEFD8EDAA6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3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00F2AD-09F9-4F9A-9363-85DF94E3C45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3DB90E-938E-4644-953E-EEFD8EDAA61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3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296" tIns="45648" rIns="91296" bIns="45648" numCol="1" spcCol="273888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00F2AD-09F9-4F9A-9363-85DF94E3C45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3DB90E-938E-4644-953E-EEFD8EDAA61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</p:spPr>
        <p:txBody>
          <a:bodyPr vert="horz" lIns="91296" tIns="45648" rIns="91296" bIns="45648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 lIns="91296" tIns="45648" rIns="91296" bIns="45648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60"/>
            <a:ext cx="2011680" cy="384048"/>
          </a:xfrm>
          <a:prstGeom prst="rect">
            <a:avLst/>
          </a:prstGeom>
        </p:spPr>
        <p:txBody>
          <a:bodyPr vert="horz" lIns="91296" tIns="45648" rIns="91296" bIns="45648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00F2AD-09F9-4F9A-9363-85DF94E3C45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lIns="91296" tIns="45648" rIns="91296" bIns="45648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8" rIns="91296" bIns="45648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6" tIns="45648" rIns="91296" bIns="4564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1"/>
            <a:ext cx="609600" cy="521208"/>
          </a:xfrm>
          <a:prstGeom prst="rect">
            <a:avLst/>
          </a:prstGeom>
        </p:spPr>
        <p:txBody>
          <a:bodyPr vert="horz" lIns="91296" tIns="45648" rIns="91296" bIns="45648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3DB90E-938E-4644-953E-EEFD8EDAA6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3888" indent="-273888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063" indent="-27388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51" indent="-182592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6839" indent="-182592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0727" indent="-182592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4607" indent="-182592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08494" indent="-182592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2381" indent="-182592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56265" indent="-182592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" y="1622"/>
            <a:ext cx="9158080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3229111" y="161309"/>
            <a:ext cx="4132948" cy="469598"/>
          </a:xfrm>
          <a:prstGeom prst="rect">
            <a:avLst/>
          </a:prstGeom>
          <a:noFill/>
        </p:spPr>
        <p:txBody>
          <a:bodyPr wrap="none" lIns="38333" tIns="19168" rIns="38333" bIns="19168" rtlCol="0">
            <a:spAutoFit/>
          </a:bodyPr>
          <a:lstStyle/>
          <a:p>
            <a:pPr algn="ctr" defTabSz="867830"/>
            <a:r>
              <a:rPr lang="en-US" sz="2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2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64911" y="199786"/>
            <a:ext cx="663162" cy="592708"/>
          </a:xfrm>
          <a:prstGeom prst="rect">
            <a:avLst/>
          </a:prstGeom>
          <a:noFill/>
        </p:spPr>
        <p:txBody>
          <a:bodyPr wrap="square" lIns="38333" tIns="19168" rIns="38333" bIns="19168" rtlCol="0">
            <a:spAutoFit/>
          </a:bodyPr>
          <a:lstStyle/>
          <a:p>
            <a:pPr algn="ctr" defTabSz="867830"/>
            <a:r>
              <a:rPr lang="en-US" sz="12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867830"/>
            <a:r>
              <a:rPr lang="en-US" sz="12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  <a:endParaRPr lang="en-US" sz="1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0663" y="92827"/>
            <a:ext cx="367559" cy="526023"/>
          </a:xfrm>
          <a:prstGeom prst="rect">
            <a:avLst/>
          </a:prstGeom>
          <a:noFill/>
        </p:spPr>
        <p:txBody>
          <a:bodyPr wrap="none" lIns="38333" tIns="19168" rIns="38333" bIns="19168" rtlCol="0">
            <a:spAutoFit/>
          </a:bodyPr>
          <a:lstStyle/>
          <a:p>
            <a:pPr algn="ctr" defTabSz="867830">
              <a:lnSpc>
                <a:spcPts val="1890"/>
              </a:lnSpc>
            </a:pPr>
            <a:r>
              <a:rPr lang="en-US" sz="12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867830">
              <a:lnSpc>
                <a:spcPts val="1890"/>
              </a:lnSpc>
            </a:pPr>
            <a:r>
              <a:rPr lang="en-US" sz="20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0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084167" y="247372"/>
            <a:ext cx="553507" cy="269543"/>
          </a:xfrm>
          <a:prstGeom prst="rect">
            <a:avLst/>
          </a:prstGeom>
          <a:noFill/>
        </p:spPr>
        <p:txBody>
          <a:bodyPr wrap="none" lIns="38333" tIns="19168" rIns="38333" bIns="19168" rtlCol="0">
            <a:spAutoFit/>
          </a:bodyPr>
          <a:lstStyle/>
          <a:p>
            <a:pPr algn="ctr" defTabSz="867830"/>
            <a:r>
              <a:rPr lang="en-US" sz="15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220513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iming>
    <p:tnLst>
      <p:par>
        <p:cTn id="1" dur="indefinite" restart="never" nodeType="tmRoot"/>
      </p:par>
    </p:tnLst>
  </p:timing>
  <p:txStyles>
    <p:titleStyle>
      <a:lvl1pPr algn="ctr" defTabSz="91262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37" indent="-342237" algn="l" defTabSz="91262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509" indent="-285200" algn="l" defTabSz="91262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789" indent="-228160" algn="l" defTabSz="9126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102" indent="-228160" algn="l" defTabSz="91262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418" indent="-228160" algn="l" defTabSz="91262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732" indent="-228160" algn="l" defTabSz="9126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048" indent="-228160" algn="l" defTabSz="9126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365" indent="-228160" algn="l" defTabSz="9126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678" indent="-228160" algn="l" defTabSz="9126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15" algn="l" defTabSz="9126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9" algn="l" defTabSz="9126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8" algn="l" defTabSz="9126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59" algn="l" defTabSz="9126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77" algn="l" defTabSz="9126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90" algn="l" defTabSz="9126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205" algn="l" defTabSz="9126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521" algn="l" defTabSz="9126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" y="1620"/>
            <a:ext cx="9158080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3229095" y="161309"/>
            <a:ext cx="4132977" cy="469612"/>
          </a:xfrm>
          <a:prstGeom prst="rect">
            <a:avLst/>
          </a:prstGeom>
          <a:noFill/>
        </p:spPr>
        <p:txBody>
          <a:bodyPr wrap="none" lIns="38347" tIns="19175" rIns="38347" bIns="19175" rtlCol="0">
            <a:spAutoFit/>
          </a:bodyPr>
          <a:lstStyle/>
          <a:p>
            <a:pPr algn="ctr" defTabSz="868136"/>
            <a:r>
              <a:rPr lang="en-US" sz="2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2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64911" y="199786"/>
            <a:ext cx="663162" cy="592722"/>
          </a:xfrm>
          <a:prstGeom prst="rect">
            <a:avLst/>
          </a:prstGeom>
          <a:noFill/>
        </p:spPr>
        <p:txBody>
          <a:bodyPr wrap="square" lIns="38347" tIns="19175" rIns="38347" bIns="19175" rtlCol="0">
            <a:spAutoFit/>
          </a:bodyPr>
          <a:lstStyle/>
          <a:p>
            <a:pPr algn="ctr" defTabSz="868136"/>
            <a:r>
              <a:rPr lang="en-US" sz="12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868136"/>
            <a:r>
              <a:rPr lang="en-US" sz="12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  <a:endParaRPr lang="en-US" sz="1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0648" y="92825"/>
            <a:ext cx="367587" cy="526037"/>
          </a:xfrm>
          <a:prstGeom prst="rect">
            <a:avLst/>
          </a:prstGeom>
          <a:noFill/>
        </p:spPr>
        <p:txBody>
          <a:bodyPr wrap="none" lIns="38347" tIns="19175" rIns="38347" bIns="19175" rtlCol="0">
            <a:spAutoFit/>
          </a:bodyPr>
          <a:lstStyle/>
          <a:p>
            <a:pPr algn="ctr" defTabSz="868136">
              <a:lnSpc>
                <a:spcPts val="1890"/>
              </a:lnSpc>
            </a:pPr>
            <a:r>
              <a:rPr lang="en-US" sz="12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868136">
              <a:lnSpc>
                <a:spcPts val="1890"/>
              </a:lnSpc>
            </a:pPr>
            <a:r>
              <a:rPr lang="en-US" sz="20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0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084151" y="247370"/>
            <a:ext cx="553535" cy="269557"/>
          </a:xfrm>
          <a:prstGeom prst="rect">
            <a:avLst/>
          </a:prstGeom>
          <a:noFill/>
        </p:spPr>
        <p:txBody>
          <a:bodyPr wrap="none" lIns="38347" tIns="19175" rIns="38347" bIns="19175" rtlCol="0">
            <a:spAutoFit/>
          </a:bodyPr>
          <a:lstStyle/>
          <a:p>
            <a:pPr algn="ctr" defTabSz="868136"/>
            <a:r>
              <a:rPr lang="en-US" sz="15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147880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iming>
    <p:tnLst>
      <p:par>
        <p:cTn id="1" dur="indefinite" restart="never" nodeType="tmRoot"/>
      </p:par>
    </p:tnLst>
  </p:timing>
  <p:txStyles>
    <p:titleStyle>
      <a:lvl1pPr algn="ctr" defTabSz="9129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57" indent="-342357" algn="l" defTabSz="91295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71" indent="-285300" algn="l" defTabSz="91295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91" indent="-228240" algn="l" defTabSz="9129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4" indent="-228240" algn="l" defTabSz="91295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42" indent="-228240" algn="l" defTabSz="91295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16" indent="-228240" algn="l" defTabSz="9129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93" indent="-228240" algn="l" defTabSz="9129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71" indent="-228240" algn="l" defTabSz="9129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044" indent="-228240" algn="l" defTabSz="9129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5" algn="l" defTabSz="912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51" algn="l" defTabSz="912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30" algn="l" defTabSz="912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02" algn="l" defTabSz="912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81" algn="l" defTabSz="912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54" algn="l" defTabSz="912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31" algn="l" defTabSz="912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07" algn="l" defTabSz="912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" y="1617"/>
            <a:ext cx="9158080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3229072" y="161309"/>
            <a:ext cx="4133019" cy="469632"/>
          </a:xfrm>
          <a:prstGeom prst="rect">
            <a:avLst/>
          </a:prstGeom>
          <a:noFill/>
        </p:spPr>
        <p:txBody>
          <a:bodyPr wrap="none" lIns="38368" tIns="19185" rIns="38368" bIns="19185" rtlCol="0">
            <a:spAutoFit/>
          </a:bodyPr>
          <a:lstStyle/>
          <a:p>
            <a:pPr algn="ctr" defTabSz="868595"/>
            <a:r>
              <a:rPr lang="en-US" sz="2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2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64911" y="199785"/>
            <a:ext cx="663162" cy="592743"/>
          </a:xfrm>
          <a:prstGeom prst="rect">
            <a:avLst/>
          </a:prstGeom>
          <a:noFill/>
        </p:spPr>
        <p:txBody>
          <a:bodyPr wrap="square" lIns="38368" tIns="19185" rIns="38368" bIns="19185" rtlCol="0">
            <a:spAutoFit/>
          </a:bodyPr>
          <a:lstStyle/>
          <a:p>
            <a:pPr algn="ctr" defTabSz="868595"/>
            <a:r>
              <a:rPr lang="en-US" sz="12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868595"/>
            <a:r>
              <a:rPr lang="en-US" sz="12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  <a:endParaRPr lang="en-US" sz="1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0624" y="92824"/>
            <a:ext cx="367629" cy="526058"/>
          </a:xfrm>
          <a:prstGeom prst="rect">
            <a:avLst/>
          </a:prstGeom>
          <a:noFill/>
        </p:spPr>
        <p:txBody>
          <a:bodyPr wrap="none" lIns="38368" tIns="19185" rIns="38368" bIns="19185" rtlCol="0">
            <a:spAutoFit/>
          </a:bodyPr>
          <a:lstStyle/>
          <a:p>
            <a:pPr algn="ctr" defTabSz="868595">
              <a:lnSpc>
                <a:spcPts val="1890"/>
              </a:lnSpc>
            </a:pPr>
            <a:r>
              <a:rPr lang="en-US" sz="12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868595">
              <a:lnSpc>
                <a:spcPts val="1890"/>
              </a:lnSpc>
            </a:pPr>
            <a:r>
              <a:rPr lang="en-US" sz="20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0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084128" y="247367"/>
            <a:ext cx="553578" cy="269577"/>
          </a:xfrm>
          <a:prstGeom prst="rect">
            <a:avLst/>
          </a:prstGeom>
          <a:noFill/>
        </p:spPr>
        <p:txBody>
          <a:bodyPr wrap="none" lIns="38368" tIns="19185" rIns="38368" bIns="19185" rtlCol="0">
            <a:spAutoFit/>
          </a:bodyPr>
          <a:lstStyle/>
          <a:p>
            <a:pPr algn="ctr" defTabSz="868595"/>
            <a:r>
              <a:rPr lang="en-US" sz="15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168043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iming>
    <p:tnLst>
      <p:par>
        <p:cTn id="1" dur="indefinite" restart="never" nodeType="tmRoot"/>
      </p:par>
    </p:tnLst>
  </p:timing>
  <p:txStyles>
    <p:titleStyle>
      <a:lvl1pPr algn="ctr" defTabSz="91343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38" indent="-342538" algn="l" defTabSz="91343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4" indent="-285450" algn="l" defTabSz="91343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94" indent="-228360" algn="l" defTabSz="91343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8" indent="-228360" algn="l" defTabSz="91343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8360" algn="l" defTabSz="91343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3" indent="-228360" algn="l" defTabSz="9134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0" algn="l" defTabSz="9134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80" indent="-228360" algn="l" defTabSz="9134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096" indent="-228360" algn="l" defTabSz="9134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16" algn="l" defTabSz="913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4" algn="l" defTabSz="913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3" algn="l" defTabSz="913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68" algn="l" defTabSz="913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87" algn="l" defTabSz="913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02" algn="l" defTabSz="913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20" algn="l" defTabSz="913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36" algn="l" defTabSz="913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" y="1613"/>
            <a:ext cx="9158080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3229042" y="161309"/>
            <a:ext cx="4133076" cy="469658"/>
          </a:xfrm>
          <a:prstGeom prst="rect">
            <a:avLst/>
          </a:prstGeom>
          <a:noFill/>
        </p:spPr>
        <p:txBody>
          <a:bodyPr wrap="none" lIns="38396" tIns="19198" rIns="38396" bIns="19198" rtlCol="0">
            <a:spAutoFit/>
          </a:bodyPr>
          <a:lstStyle/>
          <a:p>
            <a:pPr algn="ctr" defTabSz="869207"/>
            <a:r>
              <a:rPr lang="en-US" sz="2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2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64911" y="199781"/>
            <a:ext cx="663162" cy="592769"/>
          </a:xfrm>
          <a:prstGeom prst="rect">
            <a:avLst/>
          </a:prstGeom>
          <a:noFill/>
        </p:spPr>
        <p:txBody>
          <a:bodyPr wrap="square" lIns="38396" tIns="19198" rIns="38396" bIns="19198" rtlCol="0">
            <a:spAutoFit/>
          </a:bodyPr>
          <a:lstStyle/>
          <a:p>
            <a:pPr algn="ctr" defTabSz="869207"/>
            <a:r>
              <a:rPr lang="en-US" sz="12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869207"/>
            <a:r>
              <a:rPr lang="en-US" sz="12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  <a:endParaRPr lang="en-US" sz="1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0594" y="92824"/>
            <a:ext cx="367686" cy="526084"/>
          </a:xfrm>
          <a:prstGeom prst="rect">
            <a:avLst/>
          </a:prstGeom>
          <a:noFill/>
        </p:spPr>
        <p:txBody>
          <a:bodyPr wrap="none" lIns="38396" tIns="19198" rIns="38396" bIns="19198" rtlCol="0">
            <a:spAutoFit/>
          </a:bodyPr>
          <a:lstStyle/>
          <a:p>
            <a:pPr algn="ctr" defTabSz="869207">
              <a:lnSpc>
                <a:spcPts val="1890"/>
              </a:lnSpc>
            </a:pPr>
            <a:r>
              <a:rPr lang="en-US" sz="12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869207">
              <a:lnSpc>
                <a:spcPts val="1890"/>
              </a:lnSpc>
            </a:pPr>
            <a:r>
              <a:rPr lang="en-US" sz="20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0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084100" y="247363"/>
            <a:ext cx="553634" cy="269603"/>
          </a:xfrm>
          <a:prstGeom prst="rect">
            <a:avLst/>
          </a:prstGeom>
          <a:noFill/>
        </p:spPr>
        <p:txBody>
          <a:bodyPr wrap="none" lIns="38396" tIns="19198" rIns="38396" bIns="19198" rtlCol="0">
            <a:spAutoFit/>
          </a:bodyPr>
          <a:lstStyle/>
          <a:p>
            <a:pPr algn="ctr" defTabSz="869207"/>
            <a:r>
              <a:rPr lang="en-US" sz="15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236855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iming>
    <p:tnLst>
      <p:par>
        <p:cTn id="1" dur="indefinite" restart="never" nodeType="tmRoot"/>
      </p:par>
    </p:tnLst>
  </p:timing>
  <p:txStyles>
    <p:titleStyle>
      <a:lvl1pPr algn="ctr" defTabSz="9140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914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9140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8" indent="-228520" algn="l" defTabSz="9140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6" indent="-228520" algn="l" defTabSz="9140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6" indent="-228520" algn="l" defTabSz="9140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4" indent="-228520" algn="l" defTabSz="9140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4" indent="-228520" algn="l" defTabSz="9140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20" algn="l" defTabSz="9140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2" indent="-228520" algn="l" defTabSz="9140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5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32"/>
            <a:ext cx="78867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1939"/>
            <a:ext cx="78867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6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.xml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13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slide" Target="slide12.xml"/><Relationship Id="rId17" Type="http://schemas.openxmlformats.org/officeDocument/2006/relationships/slide" Target="slide1.xml"/><Relationship Id="rId2" Type="http://schemas.openxmlformats.org/officeDocument/2006/relationships/slide" Target="slide17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5" Type="http://schemas.openxmlformats.org/officeDocument/2006/relationships/slide" Target="slide15.xml"/><Relationship Id="rId10" Type="http://schemas.openxmlformats.org/officeDocument/2006/relationships/slide" Target="slide25.xml"/><Relationship Id="rId4" Type="http://schemas.openxmlformats.org/officeDocument/2006/relationships/slide" Target="slide19.xml"/><Relationship Id="rId9" Type="http://schemas.openxmlformats.org/officeDocument/2006/relationships/slide" Target="slide24.xml"/><Relationship Id="rId1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28.xml"/><Relationship Id="rId3" Type="http://schemas.openxmlformats.org/officeDocument/2006/relationships/slide" Target="slide33.xml"/><Relationship Id="rId7" Type="http://schemas.openxmlformats.org/officeDocument/2006/relationships/slide" Target="slide37.xml"/><Relationship Id="rId12" Type="http://schemas.openxmlformats.org/officeDocument/2006/relationships/slide" Target="slide27.xml"/><Relationship Id="rId17" Type="http://schemas.openxmlformats.org/officeDocument/2006/relationships/slide" Target="slide1.xml"/><Relationship Id="rId2" Type="http://schemas.openxmlformats.org/officeDocument/2006/relationships/slide" Target="slide32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6.xml"/><Relationship Id="rId11" Type="http://schemas.openxmlformats.org/officeDocument/2006/relationships/slide" Target="slide41.xml"/><Relationship Id="rId5" Type="http://schemas.openxmlformats.org/officeDocument/2006/relationships/slide" Target="slide35.xml"/><Relationship Id="rId15" Type="http://schemas.openxmlformats.org/officeDocument/2006/relationships/slide" Target="slide30.xml"/><Relationship Id="rId10" Type="http://schemas.openxmlformats.org/officeDocument/2006/relationships/slide" Target="slide40.xml"/><Relationship Id="rId4" Type="http://schemas.openxmlformats.org/officeDocument/2006/relationships/slide" Target="slide34.xml"/><Relationship Id="rId9" Type="http://schemas.openxmlformats.org/officeDocument/2006/relationships/slide" Target="slide39.xml"/><Relationship Id="rId14" Type="http://schemas.openxmlformats.org/officeDocument/2006/relationships/slide" Target="slide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3" Type="http://schemas.openxmlformats.org/officeDocument/2006/relationships/image" Target="../media/image38.png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4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Relationship Id="rId27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43.xml"/><Relationship Id="rId3" Type="http://schemas.openxmlformats.org/officeDocument/2006/relationships/slide" Target="slide48.xml"/><Relationship Id="rId7" Type="http://schemas.openxmlformats.org/officeDocument/2006/relationships/slide" Target="slide52.xml"/><Relationship Id="rId12" Type="http://schemas.openxmlformats.org/officeDocument/2006/relationships/slide" Target="slide42.xml"/><Relationship Id="rId17" Type="http://schemas.openxmlformats.org/officeDocument/2006/relationships/slide" Target="slide1.xml"/><Relationship Id="rId2" Type="http://schemas.openxmlformats.org/officeDocument/2006/relationships/slide" Target="slide47.xml"/><Relationship Id="rId16" Type="http://schemas.openxmlformats.org/officeDocument/2006/relationships/slide" Target="slide46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51.xml"/><Relationship Id="rId11" Type="http://schemas.openxmlformats.org/officeDocument/2006/relationships/slide" Target="slide56.xml"/><Relationship Id="rId5" Type="http://schemas.openxmlformats.org/officeDocument/2006/relationships/slide" Target="slide50.xml"/><Relationship Id="rId15" Type="http://schemas.openxmlformats.org/officeDocument/2006/relationships/slide" Target="slide45.xml"/><Relationship Id="rId10" Type="http://schemas.openxmlformats.org/officeDocument/2006/relationships/slide" Target="slide55.xml"/><Relationship Id="rId4" Type="http://schemas.openxmlformats.org/officeDocument/2006/relationships/slide" Target="slide49.xml"/><Relationship Id="rId9" Type="http://schemas.openxmlformats.org/officeDocument/2006/relationships/slide" Target="slide54.xml"/><Relationship Id="rId14" Type="http://schemas.openxmlformats.org/officeDocument/2006/relationships/slide" Target="slide4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slide" Target="slide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slide" Target="slide4.xml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1.png"/><Relationship Id="rId10" Type="http://schemas.openxmlformats.org/officeDocument/2006/relationships/slide" Target="slide4.xml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2.png"/><Relationship Id="rId3" Type="http://schemas.openxmlformats.org/officeDocument/2006/relationships/image" Target="../media/image36.png"/><Relationship Id="rId7" Type="http://schemas.openxmlformats.org/officeDocument/2006/relationships/image" Target="../media/image40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slide" Target="slide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11" Type="http://schemas.openxmlformats.org/officeDocument/2006/relationships/slide" Target="slide4.xml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7" Type="http://schemas.openxmlformats.org/officeDocument/2006/relationships/slide" Target="slide1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61.xml"/><Relationship Id="rId5" Type="http://schemas.openxmlformats.org/officeDocument/2006/relationships/slide" Target="slide60.xml"/><Relationship Id="rId4" Type="http://schemas.openxmlformats.org/officeDocument/2006/relationships/slide" Target="slide59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10.png"/><Relationship Id="rId7" Type="http://schemas.openxmlformats.org/officeDocument/2006/relationships/image" Target="../media/image5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5" Type="http://schemas.openxmlformats.org/officeDocument/2006/relationships/image" Target="../media/image610.png"/><Relationship Id="rId4" Type="http://schemas.openxmlformats.org/officeDocument/2006/relationships/image" Target="../media/image51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Relationship Id="rId9" Type="http://schemas.openxmlformats.org/officeDocument/2006/relationships/slide" Target="slide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1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0.png"/><Relationship Id="rId7" Type="http://schemas.openxmlformats.org/officeDocument/2006/relationships/image" Target="../media/image63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20.png"/><Relationship Id="rId5" Type="http://schemas.openxmlformats.org/officeDocument/2006/relationships/image" Target="../media/image611.png"/><Relationship Id="rId4" Type="http://schemas.openxmlformats.org/officeDocument/2006/relationships/image" Target="../media/image601.png"/><Relationship Id="rId9" Type="http://schemas.openxmlformats.org/officeDocument/2006/relationships/slide" Target="slide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slide" Target="slide4.xml"/><Relationship Id="rId4" Type="http://schemas.openxmlformats.org/officeDocument/2006/relationships/image" Target="../media/image67.png"/><Relationship Id="rId9" Type="http://schemas.openxmlformats.org/officeDocument/2006/relationships/slide" Target="slide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7.png"/><Relationship Id="rId5" Type="http://schemas.openxmlformats.org/officeDocument/2006/relationships/image" Target="../media/image76.emf"/><Relationship Id="rId4" Type="http://schemas.openxmlformats.org/officeDocument/2006/relationships/image" Target="../media/image75.png"/><Relationship Id="rId9" Type="http://schemas.openxmlformats.org/officeDocument/2006/relationships/slide" Target="slide5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11.png"/><Relationship Id="rId7" Type="http://schemas.openxmlformats.org/officeDocument/2006/relationships/image" Target="../media/image45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10" Type="http://schemas.openxmlformats.org/officeDocument/2006/relationships/slide" Target="slide5.xml"/><Relationship Id="rId4" Type="http://schemas.openxmlformats.org/officeDocument/2006/relationships/image" Target="../media/image420.png"/><Relationship Id="rId9" Type="http://schemas.openxmlformats.org/officeDocument/2006/relationships/image" Target="../media/image47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1.png"/><Relationship Id="rId5" Type="http://schemas.openxmlformats.org/officeDocument/2006/relationships/image" Target="../media/image500.png"/><Relationship Id="rId10" Type="http://schemas.openxmlformats.org/officeDocument/2006/relationships/slide" Target="slide5.xml"/><Relationship Id="rId4" Type="http://schemas.openxmlformats.org/officeDocument/2006/relationships/image" Target="../media/image490.png"/><Relationship Id="rId9" Type="http://schemas.openxmlformats.org/officeDocument/2006/relationships/image" Target="../media/image5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76.png"/><Relationship Id="rId7" Type="http://schemas.openxmlformats.org/officeDocument/2006/relationships/image" Target="../media/image60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90.png"/><Relationship Id="rId11" Type="http://schemas.openxmlformats.org/officeDocument/2006/relationships/slide" Target="slide5.xml"/><Relationship Id="rId5" Type="http://schemas.openxmlformats.org/officeDocument/2006/relationships/image" Target="../media/image780.png"/><Relationship Id="rId10" Type="http://schemas.openxmlformats.org/officeDocument/2006/relationships/image" Target="../media/image82.png"/><Relationship Id="rId4" Type="http://schemas.openxmlformats.org/officeDocument/2006/relationships/image" Target="../media/image770.png"/><Relationship Id="rId9" Type="http://schemas.openxmlformats.org/officeDocument/2006/relationships/image" Target="../media/image8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650.png"/><Relationship Id="rId7" Type="http://schemas.openxmlformats.org/officeDocument/2006/relationships/image" Target="../media/image690.png"/><Relationship Id="rId12" Type="http://schemas.openxmlformats.org/officeDocument/2006/relationships/slide" Target="slide5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80.png"/><Relationship Id="rId11" Type="http://schemas.openxmlformats.org/officeDocument/2006/relationships/slide" Target="slide1.xml"/><Relationship Id="rId5" Type="http://schemas.openxmlformats.org/officeDocument/2006/relationships/image" Target="../media/image670.png"/><Relationship Id="rId10" Type="http://schemas.openxmlformats.org/officeDocument/2006/relationships/image" Target="../media/image720.png"/><Relationship Id="rId4" Type="http://schemas.openxmlformats.org/officeDocument/2006/relationships/image" Target="../media/image660.png"/><Relationship Id="rId9" Type="http://schemas.openxmlformats.org/officeDocument/2006/relationships/image" Target="../media/image7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48539" y="2636915"/>
            <a:ext cx="482535" cy="461519"/>
          </a:xfrm>
          <a:prstGeom prst="rect">
            <a:avLst/>
          </a:prstGeom>
          <a:noFill/>
        </p:spPr>
        <p:txBody>
          <a:bodyPr wrap="none" lIns="91296" tIns="45648" rIns="91296" bIns="45648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689812" y="1412780"/>
            <a:ext cx="6330469" cy="523075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LÝ THUYẾT</a:t>
            </a:r>
          </a:p>
        </p:txBody>
      </p:sp>
      <p:sp>
        <p:nvSpPr>
          <p:cNvPr id="35" name="TextBox 34">
            <a:hlinkClick r:id="rId4" action="ppaction://hlinksldjump"/>
          </p:cNvPr>
          <p:cNvSpPr txBox="1"/>
          <p:nvPr/>
        </p:nvSpPr>
        <p:spPr>
          <a:xfrm>
            <a:off x="683577" y="1916836"/>
            <a:ext cx="6330469" cy="523075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CÁC DẠNG BÀI TẬP</a:t>
            </a:r>
          </a:p>
        </p:txBody>
      </p:sp>
      <p:sp>
        <p:nvSpPr>
          <p:cNvPr id="51" name="TextBox 50">
            <a:hlinkClick r:id="rId5" action="ppaction://hlinksldjump"/>
          </p:cNvPr>
          <p:cNvSpPr txBox="1"/>
          <p:nvPr/>
        </p:nvSpPr>
        <p:spPr>
          <a:xfrm>
            <a:off x="1325527" y="4154634"/>
            <a:ext cx="6330469" cy="523075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VẬN DỤNG</a:t>
            </a:r>
          </a:p>
        </p:txBody>
      </p:sp>
      <p:sp>
        <p:nvSpPr>
          <p:cNvPr id="53" name="TextBox 52">
            <a:hlinkClick r:id="rId6" action="ppaction://hlinksldjump"/>
          </p:cNvPr>
          <p:cNvSpPr txBox="1"/>
          <p:nvPr/>
        </p:nvSpPr>
        <p:spPr>
          <a:xfrm>
            <a:off x="1337884" y="4705984"/>
            <a:ext cx="6330469" cy="523075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VẬN DỤNG CAO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9812" y="2420892"/>
            <a:ext cx="6330469" cy="523075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BÀI TẬP</a:t>
            </a:r>
          </a:p>
        </p:txBody>
      </p:sp>
      <p:sp>
        <p:nvSpPr>
          <p:cNvPr id="55" name="TextBox 54">
            <a:hlinkClick r:id="rId7" action="ppaction://hlinksldjump"/>
          </p:cNvPr>
          <p:cNvSpPr txBox="1"/>
          <p:nvPr/>
        </p:nvSpPr>
        <p:spPr>
          <a:xfrm>
            <a:off x="1299412" y="3068964"/>
            <a:ext cx="6330469" cy="523075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NHẬN BIẾT</a:t>
            </a:r>
          </a:p>
        </p:txBody>
      </p:sp>
      <p:sp>
        <p:nvSpPr>
          <p:cNvPr id="56" name="TextBox 55">
            <a:hlinkClick r:id="rId8" action="ppaction://hlinksldjump"/>
          </p:cNvPr>
          <p:cNvSpPr txBox="1"/>
          <p:nvPr/>
        </p:nvSpPr>
        <p:spPr>
          <a:xfrm>
            <a:off x="1300813" y="3625862"/>
            <a:ext cx="6330469" cy="523075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THÔNG HIỂU</a:t>
            </a:r>
          </a:p>
        </p:txBody>
      </p:sp>
    </p:spTree>
    <p:extLst>
      <p:ext uri="{BB962C8B-B14F-4D97-AF65-F5344CB8AC3E}">
        <p14:creationId xmlns:p14="http://schemas.microsoft.com/office/powerpoint/2010/main" val="15308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470" y="1124748"/>
            <a:ext cx="3202830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DẠNG TOÁN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251529" y="1196762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95536" y="1412853"/>
                <a:ext cx="8640960" cy="57259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296" tIns="45648" rIns="91296" bIns="45648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</a:t>
                </a:r>
                <a:r>
                  <a:rPr lang="en-US" sz="3200" b="1" u="sng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b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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trước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nl-NL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𝑎𝑧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=0;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r>
                      <a:rPr lang="en-US" sz="3200" i="1">
                        <a:latin typeface="Cambria Math"/>
                      </a:rPr>
                      <m:t>ℂ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𝑐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𝑑𝑖</m:t>
                    </m:r>
                    <m:r>
                      <a:rPr lang="en-US" sz="3200" i="1">
                        <a:latin typeface="Cambria Math"/>
                      </a:rPr>
                      <m:t>;</m:t>
                    </m:r>
                    <m:r>
                      <a:rPr lang="en-US" sz="3200" i="1">
                        <a:latin typeface="Cambria Math"/>
                      </a:rPr>
                      <m:t>𝑐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𝑑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r>
                      <a:rPr lang="en-US" sz="32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ban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quan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</m:bar>
                    <m:r>
                      <a:rPr lang="en-US" sz="3200" i="1">
                        <a:latin typeface="Cambria Math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...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𝑏𝑖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r>
                      <a:rPr lang="en-US" sz="3200" i="1">
                        <a:latin typeface="Cambria Math"/>
                      </a:rPr>
                      <m:t>ℝ</m:t>
                    </m:r>
                    <m:r>
                      <a:rPr lang="en-US" sz="3200" i="1">
                        <a:latin typeface="Cambria Math"/>
                      </a:rPr>
                      <m:t>;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=−1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</m:bar>
                    <m:r>
                      <a:rPr lang="en-US" sz="3200" i="1">
                        <a:latin typeface="Cambria Math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...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rồi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r>
                      <a:rPr lang="en-US" sz="3200" i="1">
                        <a:latin typeface="Cambria Math"/>
                      </a:rPr>
                      <m:t>ℝ</m:t>
                    </m:r>
                    <m:r>
                      <a:rPr lang="en-US" sz="3200" i="1">
                        <a:latin typeface="Cambria Math"/>
                      </a:rPr>
                      <m:t>; 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412776"/>
                <a:ext cx="8640960" cy="5726055"/>
              </a:xfrm>
              <a:prstGeom prst="rect">
                <a:avLst/>
              </a:prstGeom>
              <a:blipFill rotWithShape="1">
                <a:blip r:embed="rId2"/>
                <a:stretch>
                  <a:fillRect l="-1835" t="-1065" r="-2611" b="-29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2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4" y="1268764"/>
            <a:ext cx="3202830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DẠNG TOÁN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251529" y="1268770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549707" y="1960595"/>
                <a:ext cx="8126750" cy="255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296" tIns="45648" rIns="91296" bIns="45648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</a:t>
                </a:r>
                <a:r>
                  <a:rPr lang="en-US" sz="3200" b="1" u="sng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b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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trước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nl-NL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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Casio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Ấn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MODE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→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2:CMPLX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chế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707" y="1960516"/>
                <a:ext cx="8126750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875" t="-2864" b="-71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7164288" y="566124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0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412780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484794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1982617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15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5" y="1948775"/>
            <a:ext cx="3263744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2564911"/>
            <a:ext cx="8568952" cy="1964587"/>
            <a:chOff x="1220787" y="1574087"/>
            <a:chExt cx="21793201" cy="3226513"/>
          </a:xfrm>
        </p:grpSpPr>
        <p:sp>
          <p:nvSpPr>
            <p:cNvPr id="7" name="Rounded Rectangle 6"/>
            <p:cNvSpPr/>
            <p:nvPr/>
          </p:nvSpPr>
          <p:spPr>
            <a:xfrm>
              <a:off x="1224920" y="2061864"/>
              <a:ext cx="21789068" cy="2738736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3675039" cy="940513"/>
              <a:chOff x="1311958" y="3405486"/>
              <a:chExt cx="3675039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43587" y="3483623"/>
                <a:ext cx="2743410" cy="68238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80654" y="3016880"/>
                <a:ext cx="8139818" cy="1505780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3−4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4−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17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17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54" y="3016879"/>
                <a:ext cx="8139818" cy="1505925"/>
              </a:xfrm>
              <a:prstGeom prst="rect">
                <a:avLst/>
              </a:prstGeom>
              <a:blipFill rotWithShape="1">
                <a:blip r:embed="rId2"/>
                <a:stretch>
                  <a:fillRect l="-1948" b="-4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12853" y="4716441"/>
            <a:ext cx="1440160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39" name="Left Arrow 38">
            <a:hlinkClick r:id="rId3" action="ppaction://hlinksldjump"/>
          </p:cNvPr>
          <p:cNvSpPr/>
          <p:nvPr/>
        </p:nvSpPr>
        <p:spPr>
          <a:xfrm>
            <a:off x="7380312" y="5445224"/>
            <a:ext cx="21602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412780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439378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2003522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5" y="1969680"/>
            <a:ext cx="3263744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1" y="2276872"/>
            <a:ext cx="8521169" cy="3236004"/>
            <a:chOff x="1220787" y="1574087"/>
            <a:chExt cx="21793201" cy="3226513"/>
          </a:xfrm>
        </p:grpSpPr>
        <p:sp>
          <p:nvSpPr>
            <p:cNvPr id="7" name="Rounded Rectangle 6"/>
            <p:cNvSpPr/>
            <p:nvPr/>
          </p:nvSpPr>
          <p:spPr>
            <a:xfrm>
              <a:off x="1224920" y="2061864"/>
              <a:ext cx="21789068" cy="2738736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3480062" cy="940513"/>
              <a:chOff x="1311958" y="3405486"/>
              <a:chExt cx="3480062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128645" y="2564906"/>
                <a:ext cx="378873" cy="249081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48610" y="3620876"/>
                <a:ext cx="2743410" cy="41428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76372" y="2956877"/>
                <a:ext cx="8139818" cy="2370119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=1+2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=3−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b="1" dirty="0"/>
                  <a:t>	A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72" y="2956873"/>
                <a:ext cx="8139818" cy="2370264"/>
              </a:xfrm>
              <a:prstGeom prst="rect">
                <a:avLst/>
              </a:prstGeom>
              <a:blipFill rotWithShape="1">
                <a:blip r:embed="rId2"/>
                <a:stretch>
                  <a:fillRect l="-1573" t="-2571" r="-749" b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12853" y="5796561"/>
            <a:ext cx="1440160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39" name="Left Arrow 38">
            <a:hlinkClick r:id="rId3" action="ppaction://hlinksldjump"/>
          </p:cNvPr>
          <p:cNvSpPr/>
          <p:nvPr/>
        </p:nvSpPr>
        <p:spPr>
          <a:xfrm>
            <a:off x="7380312" y="6021288"/>
            <a:ext cx="21602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6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484786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511386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1982617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15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5" y="1948775"/>
            <a:ext cx="3263744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2158871"/>
            <a:ext cx="8568952" cy="3171420"/>
            <a:chOff x="1220787" y="1574087"/>
            <a:chExt cx="21894401" cy="3226513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738736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3715548" cy="940513"/>
              <a:chOff x="1311958" y="3405486"/>
              <a:chExt cx="3715548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3" y="3519790"/>
                <a:ext cx="2996923" cy="53230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3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53490" y="2852939"/>
                <a:ext cx="8366982" cy="2467838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Số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nghịch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đảo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=2−2</m:t>
                    </m:r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/>
                  <a:t>	A</a:t>
                </a:r>
                <a:r>
                  <a:rPr lang="en-US" sz="3200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90" y="2852936"/>
                <a:ext cx="8366982" cy="2467983"/>
              </a:xfrm>
              <a:prstGeom prst="rect">
                <a:avLst/>
              </a:prstGeom>
              <a:blipFill rotWithShape="1">
                <a:blip r:embed="rId2"/>
                <a:stretch>
                  <a:fillRect l="-1821" t="-3457"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12853" y="5445233"/>
            <a:ext cx="1440160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39" name="Left Arrow 38">
            <a:hlinkClick r:id="rId3" action="ppaction://hlinksldjump"/>
          </p:cNvPr>
          <p:cNvSpPr/>
          <p:nvPr/>
        </p:nvSpPr>
        <p:spPr>
          <a:xfrm>
            <a:off x="7488324" y="5741831"/>
            <a:ext cx="21602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484786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511386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1982617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15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5" y="1948775"/>
            <a:ext cx="3263744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1560" y="2564904"/>
            <a:ext cx="7960538" cy="2520280"/>
            <a:chOff x="1220787" y="1574087"/>
            <a:chExt cx="21894401" cy="2865911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378134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3715548" cy="940513"/>
              <a:chOff x="1311958" y="3405486"/>
              <a:chExt cx="3715548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2" y="3519790"/>
                <a:ext cx="2996924" cy="594975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4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115616" y="3299502"/>
                <a:ext cx="7456482" cy="1569515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ảo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1+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=3−</m:t>
                    </m:r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−2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299500"/>
                <a:ext cx="7456482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2044" t="-5426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12853" y="5229209"/>
            <a:ext cx="1440160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39" name="Left Arrow 38">
            <a:hlinkClick r:id="rId3" action="ppaction://hlinksldjump"/>
          </p:cNvPr>
          <p:cNvSpPr/>
          <p:nvPr/>
        </p:nvSpPr>
        <p:spPr>
          <a:xfrm>
            <a:off x="7488324" y="5817825"/>
            <a:ext cx="21602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2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628803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655394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2126633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15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5" y="2092791"/>
            <a:ext cx="3263744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2564906"/>
            <a:ext cx="8568952" cy="2837393"/>
            <a:chOff x="1220787" y="1574087"/>
            <a:chExt cx="21894401" cy="3226513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738736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3715548" cy="940513"/>
              <a:chOff x="1311958" y="3405486"/>
              <a:chExt cx="3715548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3" y="3519790"/>
                <a:ext cx="2996923" cy="594975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5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12274" y="3068965"/>
                <a:ext cx="7859824" cy="1861583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Phần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ảo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1−3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−3;1.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1;3.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−3;−1.  </m:t>
                    </m:r>
                    <m:r>
                      <a:rPr lang="en-US" sz="3200">
                        <a:latin typeface="Cambria Math"/>
                      </a:rPr>
                      <m:t>    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1;−3.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74" y="3068960"/>
                <a:ext cx="7859824" cy="1861728"/>
              </a:xfrm>
              <a:prstGeom prst="rect">
                <a:avLst/>
              </a:prstGeom>
              <a:blipFill rotWithShape="1">
                <a:blip r:embed="rId2"/>
                <a:stretch>
                  <a:fillRect l="-2017" r="-2017" b="-9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12856" y="5373223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39" name="Left Arrow 38">
            <a:hlinkClick r:id="rId3" action="ppaction://hlinksldjump"/>
          </p:cNvPr>
          <p:cNvSpPr/>
          <p:nvPr/>
        </p:nvSpPr>
        <p:spPr>
          <a:xfrm>
            <a:off x="7596336" y="5957853"/>
            <a:ext cx="21602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628803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655394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2126633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15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5" y="2092791"/>
            <a:ext cx="3263744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2679841"/>
            <a:ext cx="8568952" cy="2333336"/>
            <a:chOff x="1220787" y="1574087"/>
            <a:chExt cx="21894401" cy="3226513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738736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3715548" cy="940513"/>
              <a:chOff x="1311958" y="3405486"/>
              <a:chExt cx="3715548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3" y="3519790"/>
                <a:ext cx="2996923" cy="72350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6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09094" y="3299503"/>
                <a:ext cx="8411378" cy="1493661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=5−2</m:t>
                    </m:r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ảo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29.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21.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29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29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94" y="3299501"/>
                <a:ext cx="8411378" cy="1493807"/>
              </a:xfrm>
              <a:prstGeom prst="rect">
                <a:avLst/>
              </a:prstGeom>
              <a:blipFill rotWithShape="1">
                <a:blip r:embed="rId2"/>
                <a:stretch>
                  <a:fillRect l="-1812" r="-580" b="-4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454468" y="5148490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39" name="Left Arrow 38">
            <a:hlinkClick r:id="rId3" action="ppaction://hlinksldjump"/>
          </p:cNvPr>
          <p:cNvSpPr/>
          <p:nvPr/>
        </p:nvSpPr>
        <p:spPr>
          <a:xfrm>
            <a:off x="7380312" y="5661248"/>
            <a:ext cx="21602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9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556796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583389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2054625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15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5" y="2020783"/>
            <a:ext cx="3263744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2492901"/>
            <a:ext cx="8496944" cy="2837393"/>
            <a:chOff x="1220787" y="1574087"/>
            <a:chExt cx="21894401" cy="3226513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738736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3715548" cy="940513"/>
              <a:chOff x="1311958" y="3405486"/>
              <a:chExt cx="3715548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2" y="3519790"/>
                <a:ext cx="2996924" cy="594975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7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12274" y="2996957"/>
                <a:ext cx="7859824" cy="2202381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chia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2+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3−2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3536" indent="-513536">
                  <a:buAutoNum type="alphaUcPeriod"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74" y="2996952"/>
                <a:ext cx="7859824" cy="2202526"/>
              </a:xfrm>
              <a:prstGeom prst="rect">
                <a:avLst/>
              </a:prstGeom>
              <a:blipFill rotWithShape="1">
                <a:blip r:embed="rId2"/>
                <a:stretch>
                  <a:fillRect l="-2017" b="-3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12856" y="5733265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39" name="Left Arrow 38">
            <a:hlinkClick r:id="rId3" action="ppaction://hlinksldjump"/>
          </p:cNvPr>
          <p:cNvSpPr/>
          <p:nvPr/>
        </p:nvSpPr>
        <p:spPr>
          <a:xfrm>
            <a:off x="7380312" y="6021288"/>
            <a:ext cx="21602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484786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511386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1982617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15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5" y="1948775"/>
            <a:ext cx="3263744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2387452"/>
            <a:ext cx="8320578" cy="3345804"/>
            <a:chOff x="1220787" y="1574087"/>
            <a:chExt cx="21894401" cy="3226513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738736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3715548" cy="940513"/>
              <a:chOff x="1311958" y="3405486"/>
              <a:chExt cx="3715548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1" y="3519791"/>
                <a:ext cx="2996925" cy="504565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8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17505" y="2906208"/>
                <a:ext cx="8174975" cy="3186946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3200" i="1">
                        <a:latin typeface="Cambria Math"/>
                      </a:rPr>
                      <m:t>−3</m:t>
                    </m:r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nghịch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đảo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/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05" y="2906205"/>
                <a:ext cx="8174975" cy="3187091"/>
              </a:xfrm>
              <a:prstGeom prst="rect">
                <a:avLst/>
              </a:prstGeom>
              <a:blipFill rotWithShape="1">
                <a:blip r:embed="rId2"/>
                <a:stretch>
                  <a:fillRect l="-1939" t="-1147" b="-5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12856" y="5868569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39" name="Left Arrow 38">
            <a:hlinkClick r:id="rId3" action="ppaction://hlinksldjump"/>
          </p:cNvPr>
          <p:cNvSpPr/>
          <p:nvPr/>
        </p:nvSpPr>
        <p:spPr>
          <a:xfrm>
            <a:off x="7380312" y="6021288"/>
            <a:ext cx="21602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5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212" y="723900"/>
            <a:ext cx="424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PHẦN: NHẬN BIẾT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557213" y="3067050"/>
            <a:ext cx="108585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185988" y="3086100"/>
            <a:ext cx="108986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957641" y="3110244"/>
            <a:ext cx="111841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5600701" y="3075924"/>
            <a:ext cx="113153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7115174" y="3091194"/>
            <a:ext cx="134525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7" action="ppaction://hlinksldjump"/>
          </p:cNvPr>
          <p:cNvSpPr txBox="1"/>
          <p:nvPr/>
        </p:nvSpPr>
        <p:spPr>
          <a:xfrm>
            <a:off x="585788" y="3886204"/>
            <a:ext cx="132191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11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8" action="ppaction://hlinksldjump"/>
          </p:cNvPr>
          <p:cNvSpPr txBox="1"/>
          <p:nvPr/>
        </p:nvSpPr>
        <p:spPr>
          <a:xfrm>
            <a:off x="2214563" y="3905254"/>
            <a:ext cx="120530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9" action="ppaction://hlinksldjump"/>
          </p:cNvPr>
          <p:cNvSpPr txBox="1"/>
          <p:nvPr/>
        </p:nvSpPr>
        <p:spPr>
          <a:xfrm>
            <a:off x="3986214" y="3929394"/>
            <a:ext cx="123385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hlinkClick r:id="rId10" action="ppaction://hlinksldjump"/>
          </p:cNvPr>
          <p:cNvSpPr txBox="1"/>
          <p:nvPr/>
        </p:nvSpPr>
        <p:spPr>
          <a:xfrm>
            <a:off x="5629274" y="3895074"/>
            <a:ext cx="124698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14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11" action="ppaction://hlinksldjump"/>
          </p:cNvPr>
          <p:cNvSpPr txBox="1"/>
          <p:nvPr/>
        </p:nvSpPr>
        <p:spPr>
          <a:xfrm>
            <a:off x="7143752" y="3910344"/>
            <a:ext cx="131668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12" action="ppaction://hlinksldjump"/>
          </p:cNvPr>
          <p:cNvSpPr txBox="1"/>
          <p:nvPr/>
        </p:nvSpPr>
        <p:spPr>
          <a:xfrm>
            <a:off x="585788" y="2152650"/>
            <a:ext cx="105727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13" action="ppaction://hlinksldjump"/>
          </p:cNvPr>
          <p:cNvSpPr txBox="1"/>
          <p:nvPr/>
        </p:nvSpPr>
        <p:spPr>
          <a:xfrm>
            <a:off x="2214563" y="2171704"/>
            <a:ext cx="1061293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14" action="ppaction://hlinksldjump"/>
          </p:cNvPr>
          <p:cNvSpPr txBox="1"/>
          <p:nvPr/>
        </p:nvSpPr>
        <p:spPr>
          <a:xfrm>
            <a:off x="3986213" y="2195844"/>
            <a:ext cx="1089843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15" action="ppaction://hlinksldjump"/>
          </p:cNvPr>
          <p:cNvSpPr txBox="1"/>
          <p:nvPr/>
        </p:nvSpPr>
        <p:spPr>
          <a:xfrm>
            <a:off x="5629274" y="2161524"/>
            <a:ext cx="110296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16" action="ppaction://hlinksldjump"/>
          </p:cNvPr>
          <p:cNvSpPr txBox="1"/>
          <p:nvPr/>
        </p:nvSpPr>
        <p:spPr>
          <a:xfrm>
            <a:off x="7115174" y="2176794"/>
            <a:ext cx="134525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eft Arrow 26">
            <a:hlinkClick r:id="rId17" action="ppaction://hlinksldjump"/>
          </p:cNvPr>
          <p:cNvSpPr/>
          <p:nvPr/>
        </p:nvSpPr>
        <p:spPr>
          <a:xfrm>
            <a:off x="7872414" y="5600700"/>
            <a:ext cx="214315" cy="4762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412780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439378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1910602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5" y="1876766"/>
            <a:ext cx="3263744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2348880"/>
            <a:ext cx="8640960" cy="2553716"/>
            <a:chOff x="1220787" y="1574087"/>
            <a:chExt cx="21894401" cy="3226513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738736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3715548" cy="940513"/>
              <a:chOff x="1311958" y="3405486"/>
              <a:chExt cx="3715548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2" y="3519790"/>
                <a:ext cx="2996924" cy="66106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9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88640" y="3068965"/>
                <a:ext cx="7859824" cy="2267527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 err="1"/>
                  <a:t>Tìm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phần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thực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của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phức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	</a:t>
                </a:r>
                <a:r>
                  <a:rPr lang="en-US" sz="3200" b="1" dirty="0"/>
                  <a:t>A</a:t>
                </a:r>
                <a:r>
                  <a:rPr lang="en-US" sz="3200" dirty="0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3200" dirty="0"/>
                  <a:t>.		</a:t>
                </a:r>
                <a:r>
                  <a:rPr lang="en-US" sz="3200" b="1" dirty="0"/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=−1</m:t>
                    </m:r>
                  </m:oMath>
                </a14:m>
                <a:r>
                  <a:rPr lang="en-US" sz="3200" dirty="0"/>
                  <a:t>.	</a:t>
                </a:r>
              </a:p>
              <a:p>
                <a:r>
                  <a:rPr lang="en-US" sz="3200" b="1" dirty="0"/>
                  <a:t>	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3200" dirty="0"/>
                  <a:t>.		</a:t>
                </a:r>
                <a:r>
                  <a:rPr lang="en-US" sz="3200" b="1" dirty="0"/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40" y="3068960"/>
                <a:ext cx="7859824" cy="2267416"/>
              </a:xfrm>
              <a:prstGeom prst="rect">
                <a:avLst/>
              </a:prstGeom>
              <a:blipFill rotWithShape="1">
                <a:blip r:embed="rId2"/>
                <a:stretch>
                  <a:fillRect l="-201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339737" y="5085193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39" name="Left Arrow 38">
            <a:hlinkClick r:id="rId3" action="ppaction://hlinksldjump"/>
          </p:cNvPr>
          <p:cNvSpPr/>
          <p:nvPr/>
        </p:nvSpPr>
        <p:spPr>
          <a:xfrm>
            <a:off x="7380312" y="5589240"/>
            <a:ext cx="21602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484786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511386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1982617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5" y="1948775"/>
            <a:ext cx="3263744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2420888"/>
            <a:ext cx="8640960" cy="2804908"/>
            <a:chOff x="1220787" y="1574087"/>
            <a:chExt cx="21894401" cy="3226513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738736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4555114" cy="940513"/>
              <a:chOff x="1311958" y="3405486"/>
              <a:chExt cx="4555114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2" y="3519790"/>
                <a:ext cx="3836490" cy="601865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10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88640" y="3068963"/>
                <a:ext cx="7859824" cy="2700081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3−4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4−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pl-PL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17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17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40" y="3068960"/>
                <a:ext cx="7859824" cy="2699970"/>
              </a:xfrm>
              <a:prstGeom prst="rect">
                <a:avLst/>
              </a:prstGeom>
              <a:blipFill rotWithShape="1">
                <a:blip r:embed="rId2"/>
                <a:stretch>
                  <a:fillRect l="-2017" b="-6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419875" y="5350056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39" name="Left Arrow 38">
            <a:hlinkClick r:id="rId3" action="ppaction://hlinksldjump"/>
          </p:cNvPr>
          <p:cNvSpPr/>
          <p:nvPr/>
        </p:nvSpPr>
        <p:spPr>
          <a:xfrm>
            <a:off x="7380312" y="5589240"/>
            <a:ext cx="21602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1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484786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511386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1982617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0615" y="1948775"/>
            <a:ext cx="3263744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2420888"/>
            <a:ext cx="8496944" cy="2804908"/>
            <a:chOff x="1220787" y="1574087"/>
            <a:chExt cx="21894401" cy="3226513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738736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4555114" cy="940513"/>
              <a:chOff x="1311958" y="3405486"/>
              <a:chExt cx="4555114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2" y="3519790"/>
                <a:ext cx="3836490" cy="601865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11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88640" y="3068966"/>
                <a:ext cx="7859824" cy="2682640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2+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40" y="3068960"/>
                <a:ext cx="7859824" cy="2724785"/>
              </a:xfrm>
              <a:prstGeom prst="rect">
                <a:avLst/>
              </a:prstGeom>
              <a:blipFill rotWithShape="1">
                <a:blip r:embed="rId2"/>
                <a:stretch>
                  <a:fillRect l="-2017" b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12856" y="5336409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39" name="Left Arrow 38">
            <a:hlinkClick r:id="rId3" action="ppaction://hlinksldjump"/>
          </p:cNvPr>
          <p:cNvSpPr/>
          <p:nvPr/>
        </p:nvSpPr>
        <p:spPr>
          <a:xfrm>
            <a:off x="7380312" y="5589240"/>
            <a:ext cx="21602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556796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583389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2054625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5" y="2020783"/>
            <a:ext cx="3263744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2531469"/>
            <a:ext cx="8640960" cy="2625724"/>
            <a:chOff x="1220787" y="1574087"/>
            <a:chExt cx="21894401" cy="3226513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738736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4555114" cy="940513"/>
              <a:chOff x="1311958" y="3405486"/>
              <a:chExt cx="4555114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2" y="3519790"/>
                <a:ext cx="3836490" cy="64293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12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88640" y="3068965"/>
                <a:ext cx="7859824" cy="2268553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=3</m:t>
                    </m:r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=−3</m:t>
                    </m:r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40" y="3068960"/>
                <a:ext cx="7859824" cy="2268442"/>
              </a:xfrm>
              <a:prstGeom prst="rect">
                <a:avLst/>
              </a:prstGeom>
              <a:blipFill rotWithShape="1">
                <a:blip r:embed="rId2"/>
                <a:stretch>
                  <a:fillRect l="-2017" b="-7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12856" y="5170872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39" name="Left Arrow 38">
            <a:hlinkClick r:id="rId3" action="ppaction://hlinksldjump"/>
          </p:cNvPr>
          <p:cNvSpPr/>
          <p:nvPr/>
        </p:nvSpPr>
        <p:spPr>
          <a:xfrm>
            <a:off x="7380312" y="5589240"/>
            <a:ext cx="21602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3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484786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511386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1982617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5" y="1948775"/>
            <a:ext cx="3263744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2531469"/>
            <a:ext cx="8496944" cy="2625724"/>
            <a:chOff x="1220787" y="1574087"/>
            <a:chExt cx="21894401" cy="3226513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738736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4555114" cy="940513"/>
              <a:chOff x="1311958" y="3405486"/>
              <a:chExt cx="4555114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2" y="3519790"/>
                <a:ext cx="3836490" cy="64293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13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88640" y="3068967"/>
                <a:ext cx="7859824" cy="2190198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Phần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ảo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1+2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          </m:t>
                    </m:r>
                    <m:r>
                      <a:rPr lang="en-US" sz="3200" b="1">
                        <a:latin typeface="Cambria Math"/>
                      </a:rPr>
                      <m:t>𝐀</m:t>
                    </m:r>
                    <m:r>
                      <a:rPr lang="en-US" sz="3200" i="1">
                        <a:latin typeface="Cambria Math"/>
                      </a:rPr>
                      <m:t>.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3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40" y="3068960"/>
                <a:ext cx="7859824" cy="2190343"/>
              </a:xfrm>
              <a:prstGeom prst="rect">
                <a:avLst/>
              </a:prstGeom>
              <a:blipFill rotWithShape="1">
                <a:blip r:embed="rId2"/>
                <a:stretch>
                  <a:fillRect l="-2017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12856" y="5129929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39" name="Left Arrow 38">
            <a:hlinkClick r:id="rId3" action="ppaction://hlinksldjump"/>
          </p:cNvPr>
          <p:cNvSpPr/>
          <p:nvPr/>
        </p:nvSpPr>
        <p:spPr>
          <a:xfrm>
            <a:off x="7380312" y="5589240"/>
            <a:ext cx="21602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4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6871" y="1412780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42939" y="1439378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54141" y="1910602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2025" y="1876766"/>
            <a:ext cx="3263744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2930" y="2531469"/>
            <a:ext cx="8505534" cy="2625724"/>
            <a:chOff x="1220787" y="1574087"/>
            <a:chExt cx="21894401" cy="3226513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738736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4555114" cy="940513"/>
              <a:chOff x="1311958" y="3405486"/>
              <a:chExt cx="4555114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2" y="3519790"/>
                <a:ext cx="3836490" cy="64293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14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88640" y="2996959"/>
                <a:ext cx="7859824" cy="2207638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ảo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1+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2−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40" y="2996952"/>
                <a:ext cx="7859824" cy="2226379"/>
              </a:xfrm>
              <a:prstGeom prst="rect">
                <a:avLst/>
              </a:prstGeom>
              <a:blipFill rotWithShape="1">
                <a:blip r:embed="rId2"/>
                <a:stretch>
                  <a:fillRect l="-2017" b="-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12856" y="5229207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39" name="Left Arrow 38">
            <a:hlinkClick r:id="rId3" action="ppaction://hlinksldjump"/>
          </p:cNvPr>
          <p:cNvSpPr/>
          <p:nvPr/>
        </p:nvSpPr>
        <p:spPr>
          <a:xfrm>
            <a:off x="7380312" y="5589240"/>
            <a:ext cx="21602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7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412780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439378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1910602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5" y="1876766"/>
            <a:ext cx="3263744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2420888"/>
            <a:ext cx="8496944" cy="2625724"/>
            <a:chOff x="1220787" y="1574087"/>
            <a:chExt cx="21894401" cy="3226513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738736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4555114" cy="940513"/>
              <a:chOff x="1311958" y="3405486"/>
              <a:chExt cx="4555114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2" y="3519790"/>
                <a:ext cx="3836490" cy="64293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15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88640" y="3157284"/>
                <a:ext cx="7859824" cy="1793551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ảo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2+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3−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5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40" y="3157282"/>
                <a:ext cx="7859824" cy="1783886"/>
              </a:xfrm>
              <a:prstGeom prst="rect">
                <a:avLst/>
              </a:prstGeom>
              <a:blipFill rotWithShape="1">
                <a:blip r:embed="rId2"/>
                <a:stretch>
                  <a:fillRect l="-2017" t="-4778" b="-9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569945" y="5085191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39" name="Left Arrow 38">
            <a:hlinkClick r:id="rId3" action="ppaction://hlinksldjump"/>
          </p:cNvPr>
          <p:cNvSpPr/>
          <p:nvPr/>
        </p:nvSpPr>
        <p:spPr>
          <a:xfrm>
            <a:off x="7020272" y="5669821"/>
            <a:ext cx="432048" cy="4954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Arrow 39">
            <a:hlinkClick r:id="rId4" action="ppaction://hlinksldjump"/>
          </p:cNvPr>
          <p:cNvSpPr/>
          <p:nvPr/>
        </p:nvSpPr>
        <p:spPr>
          <a:xfrm>
            <a:off x="5220072" y="5805264"/>
            <a:ext cx="21602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3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412780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439378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1910602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7" y="1876767"/>
            <a:ext cx="3497783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2348880"/>
            <a:ext cx="8496944" cy="2625724"/>
            <a:chOff x="1220787" y="1574087"/>
            <a:chExt cx="21894401" cy="3226513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738736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4555114" cy="940513"/>
              <a:chOff x="1311958" y="3405486"/>
              <a:chExt cx="4555114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2" y="3519790"/>
                <a:ext cx="3836490" cy="64293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1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88640" y="2780929"/>
                <a:ext cx="7859824" cy="2207638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z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</m:bar>
                    <m:r>
                      <a:rPr lang="en-US" sz="3200" i="1">
                        <a:latin typeface="Cambria Math"/>
                      </a:rPr>
                      <m:t>=4+2</m:t>
                    </m:r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1−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2+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40" y="2780928"/>
                <a:ext cx="7859824" cy="2207784"/>
              </a:xfrm>
              <a:prstGeom prst="rect">
                <a:avLst/>
              </a:prstGeom>
              <a:blipFill rotWithShape="1">
                <a:blip r:embed="rId2"/>
                <a:stretch>
                  <a:fillRect l="-2017" b="-3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12856" y="5013183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39" name="Left Arrow 38">
            <a:hlinkClick r:id="rId3" action="ppaction://hlinksldjump"/>
          </p:cNvPr>
          <p:cNvSpPr/>
          <p:nvPr/>
        </p:nvSpPr>
        <p:spPr>
          <a:xfrm>
            <a:off x="6804248" y="5517232"/>
            <a:ext cx="50405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9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484786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511386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1982617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7" y="1948775"/>
            <a:ext cx="3497783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1560" y="2531469"/>
            <a:ext cx="7960538" cy="2625724"/>
            <a:chOff x="1220787" y="1574087"/>
            <a:chExt cx="21894401" cy="3226513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738736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4555114" cy="940513"/>
              <a:chOff x="1311958" y="3405486"/>
              <a:chExt cx="4555114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2" y="3519790"/>
                <a:ext cx="3836490" cy="64293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2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88640" y="3047775"/>
                <a:ext cx="7859824" cy="2109278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1+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=3−5</m:t>
                    </m:r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môđun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=16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C.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=17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=4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40" y="3047768"/>
                <a:ext cx="7859824" cy="2109424"/>
              </a:xfrm>
              <a:prstGeom prst="rect">
                <a:avLst/>
              </a:prstGeom>
              <a:blipFill rotWithShape="1">
                <a:blip r:embed="rId2"/>
                <a:stretch>
                  <a:fillRect l="-2017" t="-4046" b="-8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12856" y="5157201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39" name="Left Arrow 38">
            <a:hlinkClick r:id="rId3" action="ppaction://hlinksldjump"/>
          </p:cNvPr>
          <p:cNvSpPr/>
          <p:nvPr/>
        </p:nvSpPr>
        <p:spPr>
          <a:xfrm>
            <a:off x="6804248" y="5517232"/>
            <a:ext cx="50405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1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412780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439378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1910602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7" y="1876766"/>
            <a:ext cx="3497783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2276875"/>
            <a:ext cx="8496944" cy="3201789"/>
            <a:chOff x="1220787" y="1574087"/>
            <a:chExt cx="21894401" cy="3226513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738736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4555114" cy="940513"/>
              <a:chOff x="1311958" y="3405486"/>
              <a:chExt cx="4555114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2" y="3519790"/>
                <a:ext cx="3836490" cy="5272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3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88640" y="3161337"/>
                <a:ext cx="7859824" cy="2476045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1+3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−5=7</m:t>
                    </m:r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</m:bar>
                    <m:r>
                      <a:rPr lang="en-US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</m:bar>
                    <m:r>
                      <a:rPr lang="en-US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</m:bar>
                    <m:r>
                      <a:rPr lang="en-US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</m:ba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40" y="3161333"/>
                <a:ext cx="7859824" cy="2499915"/>
              </a:xfrm>
              <a:prstGeom prst="rect">
                <a:avLst/>
              </a:prstGeom>
              <a:blipFill rotWithShape="1">
                <a:blip r:embed="rId2"/>
                <a:stretch>
                  <a:fillRect l="-2017" t="-3415" b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12856" y="5868569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39" name="Left Arrow 38">
            <a:hlinkClick r:id="rId3" action="ppaction://hlinksldjump"/>
          </p:cNvPr>
          <p:cNvSpPr/>
          <p:nvPr/>
        </p:nvSpPr>
        <p:spPr>
          <a:xfrm>
            <a:off x="6804248" y="5733256"/>
            <a:ext cx="50405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212" y="723900"/>
            <a:ext cx="424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PHẦN: THÔNG HIỂU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557212" y="3067050"/>
            <a:ext cx="135049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185988" y="3086100"/>
            <a:ext cx="124183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957641" y="3110244"/>
            <a:ext cx="1269883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5508104" y="3075924"/>
            <a:ext cx="135778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7115174" y="3091194"/>
            <a:ext cx="128238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7" action="ppaction://hlinksldjump"/>
          </p:cNvPr>
          <p:cNvSpPr txBox="1"/>
          <p:nvPr/>
        </p:nvSpPr>
        <p:spPr>
          <a:xfrm>
            <a:off x="585788" y="3886204"/>
            <a:ext cx="132191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11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8" action="ppaction://hlinksldjump"/>
          </p:cNvPr>
          <p:cNvSpPr txBox="1"/>
          <p:nvPr/>
        </p:nvSpPr>
        <p:spPr>
          <a:xfrm>
            <a:off x="2214563" y="3905254"/>
            <a:ext cx="120530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9" action="ppaction://hlinksldjump"/>
          </p:cNvPr>
          <p:cNvSpPr txBox="1"/>
          <p:nvPr/>
        </p:nvSpPr>
        <p:spPr>
          <a:xfrm>
            <a:off x="3986214" y="3929394"/>
            <a:ext cx="123385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hlinkClick r:id="rId10" action="ppaction://hlinksldjump"/>
          </p:cNvPr>
          <p:cNvSpPr txBox="1"/>
          <p:nvPr/>
        </p:nvSpPr>
        <p:spPr>
          <a:xfrm>
            <a:off x="5536677" y="3895074"/>
            <a:ext cx="131899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14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11" action="ppaction://hlinksldjump"/>
          </p:cNvPr>
          <p:cNvSpPr txBox="1"/>
          <p:nvPr/>
        </p:nvSpPr>
        <p:spPr>
          <a:xfrm>
            <a:off x="7143752" y="3910344"/>
            <a:ext cx="124467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12" action="ppaction://hlinksldjump"/>
          </p:cNvPr>
          <p:cNvSpPr txBox="1"/>
          <p:nvPr/>
        </p:nvSpPr>
        <p:spPr>
          <a:xfrm>
            <a:off x="585788" y="2152650"/>
            <a:ext cx="131495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13" action="ppaction://hlinksldjump"/>
          </p:cNvPr>
          <p:cNvSpPr txBox="1"/>
          <p:nvPr/>
        </p:nvSpPr>
        <p:spPr>
          <a:xfrm>
            <a:off x="2214563" y="2171704"/>
            <a:ext cx="120530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14" action="ppaction://hlinksldjump"/>
          </p:cNvPr>
          <p:cNvSpPr txBox="1"/>
          <p:nvPr/>
        </p:nvSpPr>
        <p:spPr>
          <a:xfrm>
            <a:off x="3986213" y="2195844"/>
            <a:ext cx="1233857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15" action="ppaction://hlinksldjump"/>
          </p:cNvPr>
          <p:cNvSpPr txBox="1"/>
          <p:nvPr/>
        </p:nvSpPr>
        <p:spPr>
          <a:xfrm>
            <a:off x="5536677" y="2161524"/>
            <a:ext cx="131899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16" action="ppaction://hlinksldjump"/>
          </p:cNvPr>
          <p:cNvSpPr txBox="1"/>
          <p:nvPr/>
        </p:nvSpPr>
        <p:spPr>
          <a:xfrm>
            <a:off x="7115174" y="2176794"/>
            <a:ext cx="128238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eft Arrow 1">
            <a:hlinkClick r:id="rId17" action="ppaction://hlinksldjump"/>
          </p:cNvPr>
          <p:cNvSpPr/>
          <p:nvPr/>
        </p:nvSpPr>
        <p:spPr>
          <a:xfrm>
            <a:off x="7843838" y="5600700"/>
            <a:ext cx="385763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484786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511386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1982617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7" y="1948775"/>
            <a:ext cx="3497783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2276873"/>
            <a:ext cx="8640960" cy="2841749"/>
            <a:chOff x="1220787" y="1574087"/>
            <a:chExt cx="21894401" cy="3226513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738736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4555114" cy="940513"/>
              <a:chOff x="1311958" y="3405486"/>
              <a:chExt cx="4555114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2" y="3519790"/>
                <a:ext cx="3836490" cy="59406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4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55576" y="3413638"/>
                <a:ext cx="7859824" cy="1625108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=2</m:t>
                    </m:r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+3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𝑧</m:t>
                        </m:r>
                      </m:num>
                      <m:den>
                        <m:acc>
                          <m:accPr>
                            <m:chr m:val="̄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𝑧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5−12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5+12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3−4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5+6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−2</m:t>
                    </m:r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413633"/>
                <a:ext cx="7859824" cy="1625253"/>
              </a:xfrm>
              <a:prstGeom prst="rect">
                <a:avLst/>
              </a:prstGeom>
              <a:blipFill rotWithShape="1">
                <a:blip r:embed="rId2"/>
                <a:stretch>
                  <a:fillRect l="-2017" t="-2622" r="-2483" b="-4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12856" y="5301217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39" name="Left Arrow 38">
            <a:hlinkClick r:id="rId3" action="ppaction://hlinksldjump"/>
          </p:cNvPr>
          <p:cNvSpPr/>
          <p:nvPr/>
        </p:nvSpPr>
        <p:spPr>
          <a:xfrm>
            <a:off x="6804248" y="5517232"/>
            <a:ext cx="50405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340772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367369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2068372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7" y="1948775"/>
            <a:ext cx="3497783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2531470"/>
            <a:ext cx="8496944" cy="3201789"/>
            <a:chOff x="1220787" y="1574087"/>
            <a:chExt cx="21425916" cy="3226513"/>
          </a:xfrm>
        </p:grpSpPr>
        <p:sp>
          <p:nvSpPr>
            <p:cNvPr id="7" name="Rounded Rectangle 6"/>
            <p:cNvSpPr/>
            <p:nvPr/>
          </p:nvSpPr>
          <p:spPr>
            <a:xfrm>
              <a:off x="1220787" y="2061864"/>
              <a:ext cx="21425916" cy="2738736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4555114" cy="940513"/>
              <a:chOff x="1311958" y="3405486"/>
              <a:chExt cx="4555114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2" y="3519790"/>
                <a:ext cx="3836490" cy="5272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5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49716" y="3413637"/>
                <a:ext cx="8065693" cy="2154803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vi-VN" sz="3200" dirty="0">
                    <a:latin typeface="+mj-lt"/>
                  </a:rPr>
                  <a:t>Cho số phức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</m:oMath>
                </a14:m>
                <a:r>
                  <a:rPr lang="vi-VN" sz="3200" dirty="0">
                    <a:latin typeface="+mj-lt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1−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−1+5</m:t>
                    </m:r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=0</m:t>
                    </m:r>
                  </m:oMath>
                </a14:m>
                <a:r>
                  <a:rPr lang="vi-VN" sz="3200" dirty="0">
                    <a:latin typeface="+mj-lt"/>
                  </a:rPr>
                  <a:t>. Tính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acc>
                      <m:accPr>
                        <m:chr m:val="̄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vi-VN" sz="3200" dirty="0">
                    <a:latin typeface="+mj-lt"/>
                  </a:rPr>
                  <a:t>.</a:t>
                </a:r>
                <a:endParaRPr lang="en-US" sz="3200" dirty="0">
                  <a:latin typeface="+mj-lt"/>
                </a:endParaRPr>
              </a:p>
              <a:p>
                <a:r>
                  <a:rPr lang="en-US" sz="3200" b="1" dirty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𝑨</m:t>
                    </m:r>
                    <m:r>
                      <a:rPr lang="en-US" sz="3200" i="1">
                        <a:latin typeface="Cambria Math"/>
                      </a:rPr>
                      <m:t>. 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3200" dirty="0">
                    <a:latin typeface="+mj-lt"/>
                  </a:rPr>
                  <a:t>.			</a:t>
                </a:r>
                <a:r>
                  <a:rPr lang="en-US" sz="3200" b="1" dirty="0">
                    <a:latin typeface="+mj-lt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/>
                      </a:rPr>
                      <m:t>=13</m:t>
                    </m:r>
                  </m:oMath>
                </a14:m>
                <a:r>
                  <a:rPr lang="en-US" sz="3200" dirty="0">
                    <a:latin typeface="+mj-lt"/>
                  </a:rPr>
                  <a:t>.	</a:t>
                </a:r>
              </a:p>
              <a:p>
                <a:r>
                  <a:rPr lang="en-US" sz="3200" b="1" dirty="0">
                    <a:latin typeface="+mj-lt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/>
                      </a:rPr>
                      <m:t>=1+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3200" dirty="0">
                    <a:latin typeface="+mj-lt"/>
                  </a:rPr>
                  <a:t>.	</a:t>
                </a:r>
                <a:r>
                  <a:rPr lang="en-US" sz="3200" b="1" dirty="0">
                    <a:latin typeface="+mj-lt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/>
                      </a:rPr>
                      <m:t>=26</m:t>
                    </m:r>
                  </m:oMath>
                </a14:m>
                <a:r>
                  <a:rPr lang="en-US" sz="32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07" y="3413633"/>
                <a:ext cx="8065693" cy="2154949"/>
              </a:xfrm>
              <a:prstGeom prst="rect">
                <a:avLst/>
              </a:prstGeom>
              <a:blipFill rotWithShape="1">
                <a:blip r:embed="rId2"/>
                <a:stretch>
                  <a:fillRect l="-1890" t="-3966" r="-2494" b="-8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12856" y="5661257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39" name="Left Arrow 38">
            <a:hlinkClick r:id="rId3" action="ppaction://hlinksldjump"/>
          </p:cNvPr>
          <p:cNvSpPr/>
          <p:nvPr/>
        </p:nvSpPr>
        <p:spPr>
          <a:xfrm>
            <a:off x="6804248" y="5877272"/>
            <a:ext cx="50405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340772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367369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2022685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7" y="1988844"/>
            <a:ext cx="3497783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2891517"/>
            <a:ext cx="8568952" cy="3201789"/>
            <a:chOff x="1220787" y="1574087"/>
            <a:chExt cx="21894401" cy="3226513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738736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4555114" cy="940513"/>
              <a:chOff x="1311958" y="3405486"/>
              <a:chExt cx="4555114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1" y="3519790"/>
                <a:ext cx="3836491" cy="5272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6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55576" y="3548630"/>
                <a:ext cx="8064896" cy="2400512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nl-NL" sz="3000" dirty="0">
                    <a:latin typeface="Times New Roman (Body)"/>
                  </a:rPr>
                  <a:t>Cho số phức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𝑧</m:t>
                    </m:r>
                  </m:oMath>
                </a14:m>
                <a:r>
                  <a:rPr lang="nl-NL" sz="3000" dirty="0">
                    <a:latin typeface="Times New Roman (Body)"/>
                  </a:rPr>
                  <a:t> thoả mãn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1+</m:t>
                        </m:r>
                        <m:r>
                          <a:rPr lang="en-US" sz="30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3000" i="1">
                        <a:latin typeface="Cambria Math"/>
                      </a:rPr>
                      <m:t>𝑧</m:t>
                    </m:r>
                    <m:r>
                      <a:rPr lang="en-US" sz="3000" i="1">
                        <a:latin typeface="Cambria Math"/>
                      </a:rPr>
                      <m:t>=−1+3</m:t>
                    </m:r>
                    <m:r>
                      <a:rPr lang="en-US" sz="3000" i="1">
                        <a:latin typeface="Cambria Math"/>
                      </a:rPr>
                      <m:t>𝑖</m:t>
                    </m:r>
                  </m:oMath>
                </a14:m>
                <a:r>
                  <a:rPr lang="nl-NL" sz="3000" dirty="0">
                    <a:latin typeface="Times New Roman (Body)"/>
                  </a:rPr>
                  <a:t>. Hỏi điểm biểu diễn của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𝑧</m:t>
                    </m:r>
                  </m:oMath>
                </a14:m>
                <a:r>
                  <a:rPr lang="nl-NL" sz="3000" dirty="0">
                    <a:latin typeface="Times New Roman (Body)"/>
                  </a:rPr>
                  <a:t> là điểm nào trong các điểm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𝑀</m:t>
                    </m:r>
                  </m:oMath>
                </a14:m>
                <a:r>
                  <a:rPr lang="nl-NL" sz="3000" dirty="0">
                    <a:latin typeface="Times New Roman (Body)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𝑁</m:t>
                    </m:r>
                  </m:oMath>
                </a14:m>
                <a:r>
                  <a:rPr lang="nl-NL" sz="3000" dirty="0">
                    <a:latin typeface="Times New Roman (Body)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𝑃</m:t>
                    </m:r>
                  </m:oMath>
                </a14:m>
                <a:r>
                  <a:rPr lang="nl-NL" sz="3000" dirty="0">
                    <a:latin typeface="Times New Roman (Body)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𝑄</m:t>
                    </m:r>
                  </m:oMath>
                </a14:m>
                <a:r>
                  <a:rPr lang="en-US" sz="3000" dirty="0">
                    <a:latin typeface="Times New Roman (Body)"/>
                  </a:rPr>
                  <a:t> </a:t>
                </a:r>
                <a:r>
                  <a:rPr lang="nl-NL" sz="3000" dirty="0">
                    <a:latin typeface="Times New Roman (Body)"/>
                  </a:rPr>
                  <a:t>ở hình dưới đây?</a:t>
                </a:r>
                <a:endParaRPr lang="en-US" sz="3000" dirty="0">
                  <a:latin typeface="Times New Roman (Body)"/>
                </a:endParaRPr>
              </a:p>
              <a:p>
                <a:r>
                  <a:rPr lang="en-US" sz="3000" b="1" dirty="0">
                    <a:latin typeface="Times New Roman (Body)"/>
                  </a:rPr>
                  <a:t>	A</a:t>
                </a:r>
                <a:r>
                  <a:rPr lang="en-US" sz="3000" dirty="0">
                    <a:latin typeface="Times New Roman (Body)"/>
                  </a:rPr>
                  <a:t>. </a:t>
                </a:r>
                <a:r>
                  <a:rPr lang="en-US" sz="3000" dirty="0" err="1">
                    <a:latin typeface="Times New Roman (Body)"/>
                  </a:rPr>
                  <a:t>Điểm</a:t>
                </a:r>
                <a:r>
                  <a:rPr lang="en-US" sz="3000" dirty="0">
                    <a:latin typeface="Times New Roman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𝑄</m:t>
                    </m:r>
                  </m:oMath>
                </a14:m>
                <a:r>
                  <a:rPr lang="en-US" sz="3000" dirty="0">
                    <a:latin typeface="Times New Roman (Body)"/>
                  </a:rPr>
                  <a:t>.		</a:t>
                </a:r>
                <a:r>
                  <a:rPr lang="en-US" sz="3000" b="1" dirty="0">
                    <a:latin typeface="Times New Roman (Body)"/>
                  </a:rPr>
                  <a:t>B. </a:t>
                </a:r>
                <a:r>
                  <a:rPr lang="en-US" sz="3000" dirty="0" err="1">
                    <a:latin typeface="Times New Roman (Body)"/>
                  </a:rPr>
                  <a:t>Điểm</a:t>
                </a:r>
                <a:r>
                  <a:rPr lang="en-US" sz="3000" dirty="0">
                    <a:latin typeface="Times New Roman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3000" dirty="0">
                    <a:latin typeface="Times New Roman (Body)"/>
                  </a:rPr>
                  <a:t>.	</a:t>
                </a:r>
              </a:p>
              <a:p>
                <a:r>
                  <a:rPr lang="en-US" sz="3000" b="1" dirty="0">
                    <a:latin typeface="Times New Roman (Body)"/>
                  </a:rPr>
                  <a:t>	C. </a:t>
                </a:r>
                <a:r>
                  <a:rPr lang="en-US" sz="3000" dirty="0" err="1">
                    <a:latin typeface="Times New Roman (Body)"/>
                  </a:rPr>
                  <a:t>Điểm</a:t>
                </a:r>
                <a:r>
                  <a:rPr lang="en-US" sz="3000" dirty="0">
                    <a:latin typeface="Times New Roman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3000" dirty="0">
                    <a:latin typeface="Times New Roman (Body)"/>
                  </a:rPr>
                  <a:t>.		</a:t>
                </a:r>
                <a:r>
                  <a:rPr lang="en-US" sz="3000" b="1" dirty="0">
                    <a:latin typeface="Times New Roman (Body)"/>
                  </a:rPr>
                  <a:t>D. </a:t>
                </a:r>
                <a:r>
                  <a:rPr lang="en-US" sz="3000" dirty="0" err="1">
                    <a:latin typeface="Times New Roman (Body)"/>
                  </a:rPr>
                  <a:t>Điểm</a:t>
                </a:r>
                <a:r>
                  <a:rPr lang="en-US" sz="3000" dirty="0">
                    <a:latin typeface="Times New Roman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3000" dirty="0">
                    <a:latin typeface="Times New Roman (Body)"/>
                  </a:rPr>
                  <a:t>.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548623"/>
                <a:ext cx="8064896" cy="2400657"/>
              </a:xfrm>
              <a:prstGeom prst="rect">
                <a:avLst/>
              </a:prstGeom>
              <a:blipFill rotWithShape="1">
                <a:blip r:embed="rId3"/>
                <a:stretch>
                  <a:fillRect l="-1814" t="-3046" b="-7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84865" y="6093305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52405" y="-32193"/>
            <a:ext cx="184440" cy="36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96" tIns="45648" rIns="91296" bIns="456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0" name="Group 1"/>
          <p:cNvGrpSpPr>
            <a:grpSpLocks/>
          </p:cNvGrpSpPr>
          <p:nvPr/>
        </p:nvGrpSpPr>
        <p:grpSpPr bwMode="auto">
          <a:xfrm>
            <a:off x="4139961" y="980737"/>
            <a:ext cx="4978545" cy="2862343"/>
            <a:chOff x="5451" y="8172"/>
            <a:chExt cx="3277" cy="3753"/>
          </a:xfrm>
        </p:grpSpPr>
        <p:pic>
          <p:nvPicPr>
            <p:cNvPr id="2062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" y="8172"/>
              <a:ext cx="3277" cy="3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" name="Group 2"/>
            <p:cNvGrpSpPr>
              <a:grpSpLocks/>
            </p:cNvGrpSpPr>
            <p:nvPr/>
          </p:nvGrpSpPr>
          <p:grpSpPr bwMode="auto">
            <a:xfrm>
              <a:off x="6268" y="8233"/>
              <a:ext cx="2437" cy="3039"/>
              <a:chOff x="6268" y="8233"/>
              <a:chExt cx="2437" cy="3039"/>
            </a:xfrm>
          </p:grpSpPr>
          <p:graphicFrame>
            <p:nvGraphicFramePr>
              <p:cNvPr id="42" name="Object 41"/>
              <p:cNvGraphicFramePr>
                <a:graphicFrameLocks noChangeAspect="1"/>
              </p:cNvGraphicFramePr>
              <p:nvPr/>
            </p:nvGraphicFramePr>
            <p:xfrm>
              <a:off x="6746" y="8233"/>
              <a:ext cx="221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27" name="Equation" r:id="rId5" imgW="139639" imgH="165028" progId="Equation.DSMT4">
                      <p:embed/>
                    </p:oleObj>
                  </mc:Choice>
                  <mc:Fallback>
                    <p:oleObj name="Equation" r:id="rId5" imgW="139639" imgH="165028" progId="Equation.DSMT4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46" y="8233"/>
                            <a:ext cx="221" cy="2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Object 42"/>
              <p:cNvGraphicFramePr>
                <a:graphicFrameLocks noChangeAspect="1"/>
              </p:cNvGraphicFramePr>
              <p:nvPr/>
            </p:nvGraphicFramePr>
            <p:xfrm>
              <a:off x="6746" y="10186"/>
              <a:ext cx="241" cy="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28" name="Equation" r:id="rId7" imgW="152400" imgH="177800" progId="Equation.DSMT4">
                      <p:embed/>
                    </p:oleObj>
                  </mc:Choice>
                  <mc:Fallback>
                    <p:oleObj name="Equation" r:id="rId7" imgW="152400" imgH="177800" progId="Equation.DSMT4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46" y="10186"/>
                            <a:ext cx="241" cy="2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43"/>
              <p:cNvGraphicFramePr>
                <a:graphicFrameLocks noChangeAspect="1"/>
              </p:cNvGraphicFramePr>
              <p:nvPr/>
            </p:nvGraphicFramePr>
            <p:xfrm>
              <a:off x="8504" y="10186"/>
              <a:ext cx="201" cy="2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29" name="Equation" r:id="rId9" imgW="127000" imgH="139700" progId="Equation.DSMT4">
                      <p:embed/>
                    </p:oleObj>
                  </mc:Choice>
                  <mc:Fallback>
                    <p:oleObj name="Equation" r:id="rId9" imgW="127000" imgH="139700" progId="Equation.DSMT4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04" y="10186"/>
                            <a:ext cx="201" cy="2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" name="Object 44"/>
              <p:cNvGraphicFramePr>
                <a:graphicFrameLocks noChangeAspect="1"/>
              </p:cNvGraphicFramePr>
              <p:nvPr/>
            </p:nvGraphicFramePr>
            <p:xfrm>
              <a:off x="7471" y="10186"/>
              <a:ext cx="140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30" name="Equation" r:id="rId11" imgW="88707" imgH="164742" progId="Equation.DSMT4">
                      <p:embed/>
                    </p:oleObj>
                  </mc:Choice>
                  <mc:Fallback>
                    <p:oleObj name="Equation" r:id="rId11" imgW="88707" imgH="164742" progId="Equation.DSMT4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71" y="10186"/>
                            <a:ext cx="140" cy="2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" name="Object 45"/>
              <p:cNvGraphicFramePr>
                <a:graphicFrameLocks noChangeAspect="1"/>
              </p:cNvGraphicFramePr>
              <p:nvPr/>
            </p:nvGraphicFramePr>
            <p:xfrm>
              <a:off x="6268" y="10177"/>
              <a:ext cx="302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31" name="Equation" r:id="rId13" imgW="190417" imgH="165028" progId="Equation.DSMT4">
                      <p:embed/>
                    </p:oleObj>
                  </mc:Choice>
                  <mc:Fallback>
                    <p:oleObj name="Equation" r:id="rId13" imgW="190417" imgH="165028" progId="Equation.DSMT4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68" y="10177"/>
                            <a:ext cx="302" cy="2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ct 46"/>
              <p:cNvGraphicFramePr>
                <a:graphicFrameLocks noChangeAspect="1"/>
              </p:cNvGraphicFramePr>
              <p:nvPr/>
            </p:nvGraphicFramePr>
            <p:xfrm>
              <a:off x="7028" y="9002"/>
              <a:ext cx="201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32" name="Equation" r:id="rId15" imgW="127000" imgH="165100" progId="Equation.DSMT4">
                      <p:embed/>
                    </p:oleObj>
                  </mc:Choice>
                  <mc:Fallback>
                    <p:oleObj name="Equation" r:id="rId15" imgW="127000" imgH="165100" progId="Equation.DSMT4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28" y="9002"/>
                            <a:ext cx="201" cy="2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Object 47"/>
              <p:cNvGraphicFramePr>
                <a:graphicFrameLocks noChangeAspect="1"/>
              </p:cNvGraphicFramePr>
              <p:nvPr/>
            </p:nvGraphicFramePr>
            <p:xfrm>
              <a:off x="7028" y="11016"/>
              <a:ext cx="322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33" name="Equation" r:id="rId17" imgW="203200" imgH="165100" progId="Equation.DSMT4">
                      <p:embed/>
                    </p:oleObj>
                  </mc:Choice>
                  <mc:Fallback>
                    <p:oleObj name="Equation" r:id="rId17" imgW="203200" imgH="165100" progId="Equation.DSMT4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28" y="11016"/>
                            <a:ext cx="322" cy="2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Object 48"/>
              <p:cNvGraphicFramePr>
                <a:graphicFrameLocks noChangeAspect="1"/>
              </p:cNvGraphicFramePr>
              <p:nvPr/>
            </p:nvGraphicFramePr>
            <p:xfrm>
              <a:off x="6349" y="9047"/>
              <a:ext cx="280" cy="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34" name="Equation" r:id="rId19" imgW="177800" imgH="177800" progId="Equation.DSMT4">
                      <p:embed/>
                    </p:oleObj>
                  </mc:Choice>
                  <mc:Fallback>
                    <p:oleObj name="Equation" r:id="rId19" imgW="177800" imgH="177800" progId="Equation.DSMT4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49" y="9047"/>
                            <a:ext cx="280" cy="2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" name="Object 49"/>
              <p:cNvGraphicFramePr>
                <a:graphicFrameLocks noChangeAspect="1"/>
              </p:cNvGraphicFramePr>
              <p:nvPr/>
            </p:nvGraphicFramePr>
            <p:xfrm>
              <a:off x="7471" y="9002"/>
              <a:ext cx="322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35" name="Equation" r:id="rId21" imgW="203200" imgH="165100" progId="Equation.DSMT4">
                      <p:embed/>
                    </p:oleObj>
                  </mc:Choice>
                  <mc:Fallback>
                    <p:oleObj name="Equation" r:id="rId21" imgW="203200" imgH="165100" progId="Equation.DSMT4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71" y="9002"/>
                            <a:ext cx="322" cy="2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" name="Object 50"/>
              <p:cNvGraphicFramePr>
                <a:graphicFrameLocks noChangeAspect="1"/>
              </p:cNvGraphicFramePr>
              <p:nvPr/>
            </p:nvGraphicFramePr>
            <p:xfrm>
              <a:off x="7527" y="10919"/>
              <a:ext cx="241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36" name="Equation" r:id="rId23" imgW="152400" imgH="203200" progId="Equation.DSMT4">
                      <p:embed/>
                    </p:oleObj>
                  </mc:Choice>
                  <mc:Fallback>
                    <p:oleObj name="Equation" r:id="rId23" imgW="152400" imgH="203200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27" y="10919"/>
                            <a:ext cx="241" cy="3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" name="Object 51"/>
              <p:cNvGraphicFramePr>
                <a:graphicFrameLocks noChangeAspect="1"/>
              </p:cNvGraphicFramePr>
              <p:nvPr/>
            </p:nvGraphicFramePr>
            <p:xfrm>
              <a:off x="6304" y="10919"/>
              <a:ext cx="241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37" name="Equation" r:id="rId25" imgW="152400" imgH="165100" progId="Equation.DSMT4">
                      <p:embed/>
                    </p:oleObj>
                  </mc:Choice>
                  <mc:Fallback>
                    <p:oleObj name="Equation" r:id="rId25" imgW="152400" imgH="165100" progId="Equation.DSMT4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04" y="10919"/>
                            <a:ext cx="241" cy="2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4" name="Left Arrow 53">
            <a:hlinkClick r:id="rId27" action="ppaction://hlinksldjump"/>
          </p:cNvPr>
          <p:cNvSpPr/>
          <p:nvPr/>
        </p:nvSpPr>
        <p:spPr>
          <a:xfrm>
            <a:off x="7020272" y="6165304"/>
            <a:ext cx="50405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3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412780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439378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1910602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7" y="1876766"/>
            <a:ext cx="3497783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2276874"/>
            <a:ext cx="8320578" cy="2769741"/>
            <a:chOff x="1220787" y="1574087"/>
            <a:chExt cx="21894401" cy="2791129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303352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4555114" cy="940513"/>
              <a:chOff x="1311958" y="3405486"/>
              <a:chExt cx="4555114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1" y="3519790"/>
                <a:ext cx="3836491" cy="5272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7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55576" y="2996957"/>
                <a:ext cx="8064896" cy="1800476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nl-NL" sz="32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môđun</a:t>
                </a:r>
                <a:r>
                  <a:rPr lang="en-US" sz="32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nghịch</a:t>
                </a:r>
                <a:r>
                  <a:rPr lang="en-US" sz="32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đảo</a:t>
                </a:r>
                <a:r>
                  <a:rPr lang="en-US" sz="32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1−2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b="1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	</a:t>
                </a:r>
                <a:r>
                  <a:rPr lang="en-US" sz="3200" b="1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	</a:t>
                </a:r>
                <a:r>
                  <a:rPr lang="en-US" sz="3200" b="1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	</a:t>
                </a:r>
                <a:r>
                  <a:rPr lang="en-US" sz="3200" b="1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96952"/>
                <a:ext cx="8064896" cy="1800621"/>
              </a:xfrm>
              <a:prstGeom prst="rect">
                <a:avLst/>
              </a:prstGeom>
              <a:blipFill rotWithShape="1">
                <a:blip r:embed="rId2"/>
                <a:stretch>
                  <a:fillRect l="-1965" t="-4746" b="-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84865" y="5085191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52405" y="-32193"/>
            <a:ext cx="184440" cy="36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96" tIns="45648" rIns="91296" bIns="456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Left Arrow 39">
            <a:hlinkClick r:id="rId3" action="ppaction://hlinksldjump"/>
          </p:cNvPr>
          <p:cNvSpPr/>
          <p:nvPr/>
        </p:nvSpPr>
        <p:spPr>
          <a:xfrm>
            <a:off x="6804248" y="5589240"/>
            <a:ext cx="50405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7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412780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439378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1910602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7" y="1876766"/>
            <a:ext cx="3497783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1" y="2348880"/>
            <a:ext cx="8625967" cy="2769741"/>
            <a:chOff x="1220787" y="1574087"/>
            <a:chExt cx="21894401" cy="2791129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303352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4555114" cy="940513"/>
              <a:chOff x="1311958" y="3405486"/>
              <a:chExt cx="4555114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2" y="3519790"/>
                <a:ext cx="3836490" cy="5272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8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12591" y="3151965"/>
                <a:ext cx="8064896" cy="2500091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ảo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3+2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1−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1−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3+2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là</a:t>
                </a: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26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26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55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26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55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26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55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26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91" y="3151961"/>
                <a:ext cx="8064896" cy="2513188"/>
              </a:xfrm>
              <a:prstGeom prst="rect">
                <a:avLst/>
              </a:prstGeom>
              <a:blipFill rotWithShape="1">
                <a:blip r:embed="rId2"/>
                <a:stretch>
                  <a:fillRect l="-1890" b="-6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540847" y="5157199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52405" y="-32193"/>
            <a:ext cx="184440" cy="36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96" tIns="45648" rIns="91296" bIns="456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Left Arrow 39">
            <a:hlinkClick r:id="rId3" action="ppaction://hlinksldjump"/>
          </p:cNvPr>
          <p:cNvSpPr/>
          <p:nvPr/>
        </p:nvSpPr>
        <p:spPr>
          <a:xfrm>
            <a:off x="6804248" y="5589240"/>
            <a:ext cx="50405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4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340772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367369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1982616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7" y="1948775"/>
            <a:ext cx="3497783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4766" y="2387451"/>
            <a:ext cx="8575706" cy="2769741"/>
            <a:chOff x="1220787" y="1574087"/>
            <a:chExt cx="21894401" cy="2791129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303352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4555114" cy="940513"/>
              <a:chOff x="1311958" y="3405486"/>
              <a:chExt cx="4555114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2" y="3519790"/>
                <a:ext cx="3836490" cy="5272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9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55576" y="2924948"/>
                <a:ext cx="8064896" cy="2220591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Viết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3−2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𝑨</m:t>
                    </m:r>
                    <m:r>
                      <a:rPr lang="en-US" sz="3200" i="1">
                        <a:latin typeface="Cambria Math"/>
                      </a:rPr>
                      <m:t>. 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endParaRPr lang="en-US" sz="320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24944"/>
                <a:ext cx="8064896" cy="2220736"/>
              </a:xfrm>
              <a:prstGeom prst="rect">
                <a:avLst/>
              </a:prstGeom>
              <a:blipFill rotWithShape="1">
                <a:blip r:embed="rId2"/>
                <a:stretch>
                  <a:fillRect l="-1965" b="-3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418305" y="5157201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52405" y="-32193"/>
            <a:ext cx="184440" cy="36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96" tIns="45648" rIns="91296" bIns="456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Left Arrow 39">
            <a:hlinkClick r:id="rId3" action="ppaction://hlinksldjump"/>
          </p:cNvPr>
          <p:cNvSpPr/>
          <p:nvPr/>
        </p:nvSpPr>
        <p:spPr>
          <a:xfrm>
            <a:off x="6804248" y="5661248"/>
            <a:ext cx="50405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0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340772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367369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1838592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7" y="1804759"/>
            <a:ext cx="3497783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4774" y="2276875"/>
            <a:ext cx="8589739" cy="3201789"/>
            <a:chOff x="1220787" y="1574087"/>
            <a:chExt cx="21894401" cy="2791129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303352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4555114" cy="940513"/>
              <a:chOff x="1311958" y="3405486"/>
              <a:chExt cx="4555114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3" y="3519790"/>
                <a:ext cx="3836489" cy="45611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10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69609" y="2886379"/>
                <a:ext cx="8064896" cy="2597938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𝑛𝑖</m:t>
                    </m:r>
                    <m:r>
                      <a:rPr lang="en-US" sz="3200" i="1">
                        <a:latin typeface="Cambria Math"/>
                      </a:rPr>
                      <m:t>≠0.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9" y="2886373"/>
                <a:ext cx="8064896" cy="2598084"/>
              </a:xfrm>
              <a:prstGeom prst="rect">
                <a:avLst/>
              </a:prstGeom>
              <a:blipFill rotWithShape="1">
                <a:blip r:embed="rId2"/>
                <a:stretch>
                  <a:fillRect l="-1890" b="-2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84865" y="5589247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52405" y="-32193"/>
            <a:ext cx="184440" cy="36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96" tIns="45648" rIns="91296" bIns="456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Left Arrow 39">
            <a:hlinkClick r:id="rId3" action="ppaction://hlinksldjump"/>
          </p:cNvPr>
          <p:cNvSpPr/>
          <p:nvPr/>
        </p:nvSpPr>
        <p:spPr>
          <a:xfrm>
            <a:off x="6804248" y="5733256"/>
            <a:ext cx="50405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4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412780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439377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1910602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7" y="1876767"/>
            <a:ext cx="3497783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1" y="2204870"/>
            <a:ext cx="8582985" cy="3201789"/>
            <a:chOff x="1220787" y="1574087"/>
            <a:chExt cx="21894401" cy="2791129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303352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4555114" cy="940513"/>
              <a:chOff x="1311958" y="3405486"/>
              <a:chExt cx="4555114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2" y="3519790"/>
                <a:ext cx="3836490" cy="45611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11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69609" y="3068966"/>
                <a:ext cx="8064896" cy="2206484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Viết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  <m:r>
                          <a:rPr lang="en-US" sz="3200" i="1">
                            <a:latin typeface="Cambria Math"/>
                          </a:rPr>
                          <m:t>−4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3−2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  <m:r>
                          <a:rPr lang="en-US" sz="3200" i="1">
                            <a:latin typeface="Cambria Math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𝑨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9" y="3068960"/>
                <a:ext cx="8064896" cy="2206630"/>
              </a:xfrm>
              <a:prstGeom prst="rect">
                <a:avLst/>
              </a:prstGeom>
              <a:blipFill rotWithShape="1">
                <a:blip r:embed="rId2"/>
                <a:stretch>
                  <a:fillRect l="-1890" r="-76" b="-3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724047" y="5766370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52405" y="-32193"/>
            <a:ext cx="184440" cy="36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96" tIns="45648" rIns="91296" bIns="456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Left Arrow 39">
            <a:hlinkClick r:id="rId3" action="ppaction://hlinksldjump"/>
          </p:cNvPr>
          <p:cNvSpPr/>
          <p:nvPr/>
        </p:nvSpPr>
        <p:spPr>
          <a:xfrm>
            <a:off x="6804248" y="5733256"/>
            <a:ext cx="50405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484786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511386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1982617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7" y="1948775"/>
            <a:ext cx="3497783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4774" y="2420894"/>
            <a:ext cx="8589739" cy="3201789"/>
            <a:chOff x="1220787" y="1574087"/>
            <a:chExt cx="21894401" cy="2791129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303352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4555114" cy="940513"/>
              <a:chOff x="1311958" y="3405486"/>
              <a:chExt cx="4555114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3" y="3519790"/>
                <a:ext cx="3836489" cy="45611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12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69609" y="3031818"/>
                <a:ext cx="8064896" cy="2677832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z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  <m:r>
                          <a:rPr lang="en-US" sz="3200" i="1">
                            <a:latin typeface="Cambria Math"/>
                          </a:rPr>
                          <m:t>−2</m:t>
                        </m:r>
                      </m:e>
                    </m:d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</m:ba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</m:ba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</m:bar>
                    <m:r>
                      <a:rPr lang="en-US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</m:bar>
                    <m:r>
                      <a:rPr lang="en-US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9" y="3031811"/>
                <a:ext cx="8064896" cy="2701445"/>
              </a:xfrm>
              <a:prstGeom prst="rect">
                <a:avLst/>
              </a:prstGeom>
              <a:blipFill rotWithShape="1">
                <a:blip r:embed="rId2"/>
                <a:stretch>
                  <a:fillRect l="-1890" t="-3160" b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55603" y="5733265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52405" y="-32193"/>
            <a:ext cx="184440" cy="36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96" tIns="45648" rIns="91296" bIns="456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Left Arrow 39">
            <a:hlinkClick r:id="rId3" action="ppaction://hlinksldjump"/>
          </p:cNvPr>
          <p:cNvSpPr/>
          <p:nvPr/>
        </p:nvSpPr>
        <p:spPr>
          <a:xfrm>
            <a:off x="6804248" y="5805264"/>
            <a:ext cx="50405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2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484786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511386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1982617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7" y="1948775"/>
            <a:ext cx="3497783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9512" y="2492899"/>
            <a:ext cx="8640960" cy="3201789"/>
            <a:chOff x="1220787" y="1574087"/>
            <a:chExt cx="21894401" cy="2791129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303352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4555114" cy="940513"/>
              <a:chOff x="1311958" y="3405486"/>
              <a:chExt cx="4555114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2" y="3519790"/>
                <a:ext cx="3836490" cy="45611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13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27584" y="3274924"/>
                <a:ext cx="7744514" cy="2275606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z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z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</m:ba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1−2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−3</m:t>
                    </m:r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=−1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=2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 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=−2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274918"/>
                <a:ext cx="7744514" cy="2275751"/>
              </a:xfrm>
              <a:prstGeom prst="rect">
                <a:avLst/>
              </a:prstGeom>
              <a:blipFill rotWithShape="1">
                <a:blip r:embed="rId2"/>
                <a:stretch>
                  <a:fillRect l="-2047" t="-3743" b="-7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563890" y="5728384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52405" y="-32193"/>
            <a:ext cx="184440" cy="36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96" tIns="45648" rIns="91296" bIns="456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Left Arrow 39">
            <a:hlinkClick r:id="rId3" action="ppaction://hlinksldjump"/>
          </p:cNvPr>
          <p:cNvSpPr/>
          <p:nvPr/>
        </p:nvSpPr>
        <p:spPr>
          <a:xfrm>
            <a:off x="6804248" y="5877272"/>
            <a:ext cx="50405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0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212" y="723900"/>
            <a:ext cx="424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PHẦN: VẬN DỤNG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323528" y="3067050"/>
            <a:ext cx="1357643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185988" y="3086100"/>
            <a:ext cx="124183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957641" y="3110244"/>
            <a:ext cx="1343993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5600701" y="3075924"/>
            <a:ext cx="135778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7115174" y="3091194"/>
            <a:ext cx="135657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7" action="ppaction://hlinksldjump"/>
          </p:cNvPr>
          <p:cNvSpPr txBox="1"/>
          <p:nvPr/>
        </p:nvSpPr>
        <p:spPr>
          <a:xfrm>
            <a:off x="352104" y="3886204"/>
            <a:ext cx="132191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11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8" action="ppaction://hlinksldjump"/>
          </p:cNvPr>
          <p:cNvSpPr txBox="1"/>
          <p:nvPr/>
        </p:nvSpPr>
        <p:spPr>
          <a:xfrm>
            <a:off x="2214563" y="3905254"/>
            <a:ext cx="120530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9" action="ppaction://hlinksldjump"/>
          </p:cNvPr>
          <p:cNvSpPr txBox="1"/>
          <p:nvPr/>
        </p:nvSpPr>
        <p:spPr>
          <a:xfrm>
            <a:off x="3986214" y="3929394"/>
            <a:ext cx="130586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hlinkClick r:id="rId10" action="ppaction://hlinksldjump"/>
          </p:cNvPr>
          <p:cNvSpPr txBox="1"/>
          <p:nvPr/>
        </p:nvSpPr>
        <p:spPr>
          <a:xfrm>
            <a:off x="5629274" y="3895074"/>
            <a:ext cx="131899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14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11" action="ppaction://hlinksldjump"/>
          </p:cNvPr>
          <p:cNvSpPr txBox="1"/>
          <p:nvPr/>
        </p:nvSpPr>
        <p:spPr>
          <a:xfrm>
            <a:off x="7143752" y="3910344"/>
            <a:ext cx="131668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12" action="ppaction://hlinksldjump"/>
          </p:cNvPr>
          <p:cNvSpPr txBox="1"/>
          <p:nvPr/>
        </p:nvSpPr>
        <p:spPr>
          <a:xfrm>
            <a:off x="352104" y="2152650"/>
            <a:ext cx="132191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13" action="ppaction://hlinksldjump"/>
          </p:cNvPr>
          <p:cNvSpPr txBox="1"/>
          <p:nvPr/>
        </p:nvSpPr>
        <p:spPr>
          <a:xfrm>
            <a:off x="2214563" y="2171704"/>
            <a:ext cx="120530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14" action="ppaction://hlinksldjump"/>
          </p:cNvPr>
          <p:cNvSpPr txBox="1"/>
          <p:nvPr/>
        </p:nvSpPr>
        <p:spPr>
          <a:xfrm>
            <a:off x="3986213" y="2195844"/>
            <a:ext cx="130586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15" action="ppaction://hlinksldjump"/>
          </p:cNvPr>
          <p:cNvSpPr txBox="1"/>
          <p:nvPr/>
        </p:nvSpPr>
        <p:spPr>
          <a:xfrm>
            <a:off x="5629274" y="2161524"/>
            <a:ext cx="131899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16" action="ppaction://hlinksldjump"/>
          </p:cNvPr>
          <p:cNvSpPr txBox="1"/>
          <p:nvPr/>
        </p:nvSpPr>
        <p:spPr>
          <a:xfrm>
            <a:off x="7115174" y="2176794"/>
            <a:ext cx="135657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eft Arrow 1">
            <a:hlinkClick r:id="rId17" action="ppaction://hlinksldjump"/>
          </p:cNvPr>
          <p:cNvSpPr/>
          <p:nvPr/>
        </p:nvSpPr>
        <p:spPr>
          <a:xfrm>
            <a:off x="7872414" y="5334000"/>
            <a:ext cx="214315" cy="5143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412780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439378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1910602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7" y="1876766"/>
            <a:ext cx="3497783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2276875"/>
            <a:ext cx="8568952" cy="3201789"/>
            <a:chOff x="1220787" y="1574087"/>
            <a:chExt cx="21894401" cy="2791129"/>
          </a:xfrm>
        </p:grpSpPr>
        <p:sp>
          <p:nvSpPr>
            <p:cNvPr id="7" name="Rounded Rectangle 6"/>
            <p:cNvSpPr/>
            <p:nvPr/>
          </p:nvSpPr>
          <p:spPr>
            <a:xfrm>
              <a:off x="1326121" y="2061864"/>
              <a:ext cx="21789067" cy="2303352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4555114" cy="940513"/>
              <a:chOff x="1311958" y="3405486"/>
              <a:chExt cx="4555114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7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30581" y="3519790"/>
                <a:ext cx="3836491" cy="45611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14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27584" y="3068963"/>
                <a:ext cx="7744514" cy="2201483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2−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2019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>
                        <a:latin typeface="Cambria Math"/>
                      </a:rPr>
                      <m:t>𝐀</m:t>
                    </m:r>
                    <m:r>
                      <a:rPr lang="en-US" sz="3200" i="1">
                        <a:latin typeface="Cambria Math"/>
                      </a:rPr>
                      <m:t>. 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068960"/>
                <a:ext cx="7744514" cy="2201628"/>
              </a:xfrm>
              <a:prstGeom prst="rect">
                <a:avLst/>
              </a:prstGeom>
              <a:blipFill rotWithShape="1">
                <a:blip r:embed="rId2"/>
                <a:stretch>
                  <a:fillRect l="-2047" b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35899" y="5661257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52405" y="-32193"/>
            <a:ext cx="184440" cy="36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96" tIns="45648" rIns="91296" bIns="456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Left Arrow 39">
            <a:hlinkClick r:id="rId3" action="ppaction://hlinksldjump"/>
          </p:cNvPr>
          <p:cNvSpPr/>
          <p:nvPr/>
        </p:nvSpPr>
        <p:spPr>
          <a:xfrm>
            <a:off x="6804248" y="5733256"/>
            <a:ext cx="50405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0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556796"/>
            <a:ext cx="371418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VẬN DỤNG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251529" y="1583389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III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1062731" y="2054625"/>
            <a:ext cx="601568" cy="352525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617" y="2020783"/>
            <a:ext cx="3497783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endParaRPr lang="en-US" sz="2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2738150"/>
            <a:ext cx="8568952" cy="2347035"/>
            <a:chOff x="1203369" y="1574087"/>
            <a:chExt cx="21789067" cy="2361332"/>
          </a:xfrm>
        </p:grpSpPr>
        <p:sp>
          <p:nvSpPr>
            <p:cNvPr id="7" name="Rounded Rectangle 6"/>
            <p:cNvSpPr/>
            <p:nvPr/>
          </p:nvSpPr>
          <p:spPr>
            <a:xfrm>
              <a:off x="1203369" y="1810826"/>
              <a:ext cx="21789067" cy="2124593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20787" y="1574087"/>
              <a:ext cx="4624005" cy="940513"/>
              <a:chOff x="1311958" y="3405486"/>
              <a:chExt cx="4624005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3045895" y="2576024"/>
                <a:ext cx="544378" cy="249081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99474" y="3599393"/>
                <a:ext cx="3836489" cy="52640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15</a:t>
                </a:r>
              </a:p>
            </p:txBody>
          </p:sp>
          <p:grpSp>
            <p:nvGrpSpPr>
              <p:cNvPr id="11" name="Group 5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1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6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42371" y="3273315"/>
                <a:ext cx="7744514" cy="1489686"/>
              </a:xfrm>
              <a:prstGeom prst="rect">
                <a:avLst/>
              </a:prstGeom>
            </p:spPr>
            <p:txBody>
              <a:bodyPr wrap="square" lIns="91296" tIns="45648" rIns="91296" bIns="45648">
                <a:spAutoFit/>
              </a:bodyPr>
              <a:lstStyle/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3+4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𝑏𝑖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  <m:r>
                          <a:rPr lang="en-US" sz="3200" i="1">
                            <a:latin typeface="Cambria Math"/>
                          </a:rPr>
                          <m:t>∈</m:t>
                        </m:r>
                        <m:r>
                          <a:rPr lang="en-US" sz="3200" i="1">
                            <a:latin typeface="Cambria Math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𝑎𝑏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625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625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71" y="3273310"/>
                <a:ext cx="7744514" cy="1489831"/>
              </a:xfrm>
              <a:prstGeom prst="rect">
                <a:avLst/>
              </a:prstGeom>
              <a:blipFill rotWithShape="1">
                <a:blip r:embed="rId2"/>
                <a:stretch>
                  <a:fillRect l="-1967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591191" y="5076481"/>
            <a:ext cx="1679227" cy="584630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52405" y="-32193"/>
            <a:ext cx="184440" cy="36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96" tIns="45648" rIns="91296" bIns="456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Left Arrow 39">
            <a:hlinkClick r:id="rId3" action="ppaction://hlinksldjump"/>
          </p:cNvPr>
          <p:cNvSpPr/>
          <p:nvPr/>
        </p:nvSpPr>
        <p:spPr>
          <a:xfrm>
            <a:off x="7020272" y="5669821"/>
            <a:ext cx="432048" cy="4954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>
            <a:hlinkClick r:id="rId4" action="ppaction://hlinksldjump"/>
          </p:cNvPr>
          <p:cNvSpPr/>
          <p:nvPr/>
        </p:nvSpPr>
        <p:spPr>
          <a:xfrm>
            <a:off x="5796136" y="5661248"/>
            <a:ext cx="50405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4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373563" y="2857500"/>
            <a:ext cx="5684142" cy="521096"/>
            <a:chOff x="1380347" y="3163074"/>
            <a:chExt cx="11894650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8" y="3163074"/>
              <a:ext cx="1150974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endPara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70336" y="3581400"/>
            <a:ext cx="5687379" cy="521096"/>
            <a:chOff x="1380347" y="3163074"/>
            <a:chExt cx="11901423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8" y="3163074"/>
              <a:ext cx="11516522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endPara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57796" y="4305300"/>
            <a:ext cx="5699919" cy="521096"/>
            <a:chOff x="1380347" y="3163074"/>
            <a:chExt cx="11927663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8" y="3163074"/>
              <a:ext cx="11542762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endPara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0594" y="838199"/>
            <a:ext cx="8799954" cy="1124584"/>
            <a:chOff x="534987" y="1869705"/>
            <a:chExt cx="22664057" cy="1266784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2629">
                  <a:defRPr/>
                </a:pPr>
                <a:endParaRPr lang="en-US" sz="2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341584" cy="1176337"/>
                <a:chOff x="534987" y="1647866"/>
                <a:chExt cx="3341584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629"/>
                  <a:endParaRPr lang="en-US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34158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629"/>
                  <a:endParaRPr lang="en-US" sz="200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2629">
                    <a:defRPr/>
                  </a:pPr>
                  <a:endParaRPr lang="en-US" sz="20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8452" y="1700171"/>
                  <a:ext cx="2349938" cy="4507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67677" eaLnBrk="1" hangingPunct="1"/>
                  <a:r>
                    <a:rPr lang="en-US" sz="20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3699125" y="2062899"/>
                  <a:ext cx="19499919" cy="813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7677"/>
                  <a:r>
                    <a:rPr lang="pt-BR" sz="1900" b="1" dirty="0">
                      <a:solidFill>
                        <a:prstClr val="black"/>
                      </a:solidFill>
                    </a:rPr>
                    <a:t>Cho </a:t>
                  </a:r>
                  <a:r>
                    <a:rPr lang="pt-BR" sz="1900" b="1">
                      <a:solidFill>
                        <a:prstClr val="black"/>
                      </a:solidFill>
                    </a:rPr>
                    <a:t>số phức z thỏa mãn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num>
                            <m:den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r>
                        <a:rPr lang="pt-BR" sz="23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pt-BR" sz="1900" b="1" dirty="0">
                      <a:solidFill>
                        <a:prstClr val="black"/>
                      </a:solidFill>
                    </a:rPr>
                    <a:t> </a:t>
                  </a:r>
                  <a:r>
                    <a:rPr lang="en-US" sz="1900" b="1">
                      <a:solidFill>
                        <a:prstClr val="black"/>
                      </a:solidFill>
                    </a:rPr>
                    <a:t>Phát biểu nào sau đây đúng?</a:t>
                  </a:r>
                  <a:endParaRPr lang="en-US" sz="19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125" y="2062899"/>
                  <a:ext cx="19499919" cy="80105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785" b="-170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368961" y="2133600"/>
            <a:ext cx="5688755" cy="521096"/>
            <a:chOff x="1380347" y="3163074"/>
            <a:chExt cx="11904304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11519402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373573" y="2908901"/>
            <a:ext cx="344555" cy="4223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26" tIns="19165" rIns="38326" bIns="19165" rtlCol="0" anchor="ctr"/>
          <a:lstStyle/>
          <a:p>
            <a:pPr algn="ctr" defTabSz="867677"/>
            <a:r>
              <a:rPr lang="en-US" sz="17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17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3022" y="2246017"/>
            <a:ext cx="5636615" cy="315703"/>
          </a:xfrm>
          <a:prstGeom prst="rect">
            <a:avLst/>
          </a:prstGeom>
        </p:spPr>
        <p:txBody>
          <a:bodyPr wrap="none" lIns="38326" tIns="19165" rIns="38326" bIns="19165">
            <a:spAutoFit/>
          </a:bodyPr>
          <a:lstStyle/>
          <a:p>
            <a:pPr defTabSz="867677"/>
            <a:r>
              <a:rPr lang="en-US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Tập hợp các điểm biểu diễn số phức z là một đường tròn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117" y="2933705"/>
            <a:ext cx="5339589" cy="592702"/>
          </a:xfrm>
          <a:prstGeom prst="rect">
            <a:avLst/>
          </a:prstGeom>
        </p:spPr>
        <p:txBody>
          <a:bodyPr wrap="square" lIns="38326" tIns="19165" rIns="38326" bIns="19165">
            <a:spAutoFit/>
          </a:bodyPr>
          <a:lstStyle/>
          <a:p>
            <a:pPr defTabSz="867677"/>
            <a:r>
              <a:rPr lang="en-US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Tập hợp các điểm biểu diễn số phức z là hai đường thẳng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3022" y="3615212"/>
            <a:ext cx="5777679" cy="592702"/>
          </a:xfrm>
          <a:prstGeom prst="rect">
            <a:avLst/>
          </a:prstGeom>
        </p:spPr>
        <p:txBody>
          <a:bodyPr wrap="none" lIns="38326" tIns="19165" rIns="38326" bIns="19165">
            <a:spAutoFit/>
          </a:bodyPr>
          <a:lstStyle/>
          <a:p>
            <a:pPr defTabSz="867677"/>
            <a:r>
              <a:rPr lang="en-US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Tập hợp các điểm biểu diễn số phức z là một đường thẳng</a:t>
            </a:r>
          </a:p>
          <a:p>
            <a:pPr defTabSz="867677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269" y="4405414"/>
            <a:ext cx="5559671" cy="592702"/>
          </a:xfrm>
          <a:prstGeom prst="rect">
            <a:avLst/>
          </a:prstGeom>
        </p:spPr>
        <p:txBody>
          <a:bodyPr wrap="none" lIns="38326" tIns="19165" rIns="38326" bIns="19165">
            <a:spAutoFit/>
          </a:bodyPr>
          <a:lstStyle/>
          <a:p>
            <a:pPr defTabSz="867677"/>
            <a:r>
              <a:rPr lang="en-US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Tập hợp các điểm biểu diễn số phức z là hai đường tròn</a:t>
            </a:r>
          </a:p>
          <a:p>
            <a:pPr defTabSz="867677"/>
            <a:endParaRPr lang="en-US" b="1" dirty="0">
              <a:solidFill>
                <a:prstClr val="white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6309" y="4991100"/>
            <a:ext cx="9142810" cy="2153670"/>
            <a:chOff x="514413" y="5410200"/>
            <a:chExt cx="24997726" cy="4887987"/>
          </a:xfrm>
        </p:grpSpPr>
        <p:grpSp>
          <p:nvGrpSpPr>
            <p:cNvPr id="38" name="Group 37"/>
            <p:cNvGrpSpPr/>
            <p:nvPr/>
          </p:nvGrpSpPr>
          <p:grpSpPr>
            <a:xfrm>
              <a:off x="514413" y="5410200"/>
              <a:ext cx="24765000" cy="3558787"/>
              <a:chOff x="1190942" y="5267367"/>
              <a:chExt cx="24765000" cy="3558787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190942" y="5638801"/>
                <a:ext cx="24765000" cy="3187353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7677"/>
                <a:endParaRPr lang="en-US" sz="20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270510" y="5267367"/>
                <a:ext cx="5069813" cy="864768"/>
                <a:chOff x="1224541" y="6322796"/>
                <a:chExt cx="5069813" cy="864768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7677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96330" y="6349325"/>
                  <a:ext cx="3998024" cy="8382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867677"/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Round Diagonal Corner Rectangle 43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7677"/>
                  <a:endParaRPr lang="en-US" sz="17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7677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651708" y="6170712"/>
                  <a:ext cx="24860431" cy="4127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7677"/>
                  <a:r>
                    <a:rPr lang="pt-BR" sz="23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Gọi 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𝒛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𝒚𝒊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;  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𝒚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∈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𝑹</m:t>
                      </m:r>
                      <m:r>
                        <a:rPr lang="en-US" sz="2300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.</m:t>
                      </m:r>
                    </m:oMath>
                  </a14:m>
                  <a:r>
                    <a:rPr lang="en-US" sz="23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Từ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𝒛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𝒊</m:t>
                              </m:r>
                            </m:num>
                            <m:den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𝒛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𝒛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𝒛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𝒛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𝒛</m:t>
                              </m:r>
                            </m:e>
                          </m:acc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𝒚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𝟏𝟓</m:t>
                      </m:r>
                      <m:sSup>
                        <m:sSup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23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defTabSz="867677"/>
                  <a:r>
                    <a:rPr lang="en-US" sz="2300" b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Ta được hai đường thẳng là: </a:t>
                  </a:r>
                  <a14:m>
                    <m:oMath xmlns:m="http://schemas.openxmlformats.org/officeDocument/2006/math">
                      <m:r>
                        <a:rPr lang="en-US" sz="2300" b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𝐲</m:t>
                      </m:r>
                      <m:r>
                        <a:rPr lang="en-US" sz="2300" b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𝟏𝟓</m:t>
                          </m:r>
                        </m:e>
                      </m:ra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𝟏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𝟎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;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𝒚</m:t>
                      </m:r>
                      <m:r>
                        <a:rPr lang="en-US" sz="2300" b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𝟏𝟓</m:t>
                          </m:r>
                        </m:e>
                      </m:ra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𝟏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𝟎</m:t>
                      </m:r>
                      <m:r>
                        <a:rPr lang="en-US" sz="2300" b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  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.</m:t>
                      </m:r>
                    </m:oMath>
                  </a14:m>
                  <a:r>
                    <a:rPr lang="en-US" sz="2300" b="1" i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endParaRPr lang="en-US" sz="23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  <a:p>
                  <a:pPr algn="just" defTabSz="867677"/>
                  <a:endParaRPr lang="en-US" sz="23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707" y="6170713"/>
                  <a:ext cx="24860432" cy="359825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8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8028384" y="3581400"/>
            <a:ext cx="432048" cy="521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759180" y="2145905"/>
            <a:ext cx="1486864" cy="673496"/>
            <a:chOff x="1380347" y="3163074"/>
            <a:chExt cx="3111416" cy="1056882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105688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377860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063476" y="2145915"/>
            <a:ext cx="1658830" cy="673497"/>
            <a:chOff x="1380347" y="3163074"/>
            <a:chExt cx="3471271" cy="1056883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10568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37786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367773" y="2145915"/>
            <a:ext cx="1525152" cy="673497"/>
            <a:chOff x="1380347" y="3163074"/>
            <a:chExt cx="3191537" cy="1056883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10568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37786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0594" y="838199"/>
            <a:ext cx="8799954" cy="1044290"/>
            <a:chOff x="534987" y="1869705"/>
            <a:chExt cx="22664057" cy="1176337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176337"/>
              <a:chOff x="534987" y="1647866"/>
              <a:chExt cx="22664057" cy="1176337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690785"/>
                <a:ext cx="22443393" cy="989807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2629">
                  <a:defRPr/>
                </a:pPr>
                <a:endParaRPr lang="en-US" sz="20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341584" cy="1176337"/>
                <a:chOff x="534987" y="1647866"/>
                <a:chExt cx="3341584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62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34158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62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2629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8452" y="1700171"/>
                  <a:ext cx="2349938" cy="4507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67677" eaLnBrk="1" hangingPunct="1"/>
                  <a:r>
                    <a:rPr lang="en-US" sz="2000" b="1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000" b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  <a:endParaRPr lang="en-US" sz="2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3699125" y="2062899"/>
                  <a:ext cx="19499919" cy="794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7677"/>
                  <a:r>
                    <a:rPr lang="pt-BR" sz="19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Tìm số phức </a:t>
                  </a:r>
                  <a14:m>
                    <m:oMath xmlns:m="http://schemas.openxmlformats.org/officeDocument/2006/math"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  <m:r>
                        <a:rPr lang="pt-BR" sz="19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pt-BR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Biết rằng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𝒛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𝒊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𝒊</m:t>
                          </m:r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𝒛</m:t>
                      </m:r>
                    </m:oMath>
                  </a14:m>
                  <a:endParaRPr lang="en-US" sz="23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125" y="2062899"/>
                  <a:ext cx="19499919" cy="7816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785" b="-175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454884" y="2145905"/>
            <a:ext cx="1508955" cy="673496"/>
            <a:chOff x="1380347" y="3163074"/>
            <a:chExt cx="3157644" cy="1056881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772742" cy="105688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377860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5075143" y="2276489"/>
            <a:ext cx="344555" cy="4223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26" tIns="19165" rIns="38326" bIns="19165" rtlCol="0" anchor="ctr"/>
          <a:lstStyle/>
          <a:p>
            <a:pPr algn="ctr" defTabSz="867677"/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17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95075" y="2171709"/>
                <a:ext cx="1268176" cy="530121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464" y="4343400"/>
                <a:ext cx="2986523" cy="12488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200594" y="3124200"/>
            <a:ext cx="8664812" cy="1866900"/>
            <a:chOff x="534987" y="5410200"/>
            <a:chExt cx="23109174" cy="3733800"/>
          </a:xfrm>
        </p:grpSpPr>
        <p:grpSp>
          <p:nvGrpSpPr>
            <p:cNvPr id="38" name="Group 37"/>
            <p:cNvGrpSpPr/>
            <p:nvPr/>
          </p:nvGrpSpPr>
          <p:grpSpPr>
            <a:xfrm>
              <a:off x="534987" y="5410200"/>
              <a:ext cx="23109174" cy="3733800"/>
              <a:chOff x="1211516" y="5267367"/>
              <a:chExt cx="23109174" cy="37338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211516" y="5638801"/>
                <a:ext cx="23109174" cy="3362366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7677"/>
                <a:endParaRPr lang="en-US" sz="20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270510" y="5267367"/>
                <a:ext cx="4971657" cy="828633"/>
                <a:chOff x="1224541" y="6322796"/>
                <a:chExt cx="4971657" cy="82863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7677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96331" y="6349326"/>
                  <a:ext cx="3899867" cy="738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867677"/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Round Diagonal Corner Rectangle 43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7677"/>
                  <a:endParaRPr lang="en-US" sz="17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7677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4802770" y="5902905"/>
                  <a:ext cx="18668417" cy="14099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7677"/>
                  <a:r>
                    <a:rPr lang="pt-BR" sz="23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Ta có: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𝒛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𝒊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𝒊</m:t>
                          </m:r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𝒛</m:t>
                      </m:r>
                    </m:oMath>
                  </a14:m>
                  <a:endParaRPr lang="en-US" sz="23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2770" y="5902905"/>
                  <a:ext cx="18668417" cy="138776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74" b="-881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142190" y="2153781"/>
                <a:ext cx="1068313" cy="530121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254" y="4307543"/>
                <a:ext cx="2517933" cy="12488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474391" y="2133609"/>
                <a:ext cx="1068313" cy="530121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0275" y="4267200"/>
                <a:ext cx="2517933" cy="12488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7712331" y="2133609"/>
                <a:ext cx="1268176" cy="530121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8884" y="4267200"/>
                <a:ext cx="2986523" cy="12488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972029" y="3995278"/>
                <a:ext cx="6999745" cy="749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665" tIns="38328" rIns="76665" bIns="38328">
                <a:spAutoFit/>
              </a:bodyPr>
              <a:lstStyle/>
              <a:p>
                <a:pPr algn="just"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𝒛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𝒊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𝒊</m:t>
                          </m:r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⇔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𝒛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300" b="1" dirty="0">
                  <a:solidFill>
                    <a:prstClr val="black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7" y="7990543"/>
                <a:ext cx="18668417" cy="17630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Left Arrow 49">
            <a:hlinkClick r:id="rId9" action="ppaction://hlinksldjump"/>
          </p:cNvPr>
          <p:cNvSpPr/>
          <p:nvPr/>
        </p:nvSpPr>
        <p:spPr>
          <a:xfrm>
            <a:off x="8028384" y="5428184"/>
            <a:ext cx="432048" cy="521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5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5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759180" y="2145905"/>
            <a:ext cx="1684358" cy="673496"/>
            <a:chOff x="1380347" y="3163074"/>
            <a:chExt cx="3524691" cy="1056882"/>
          </a:xfrm>
        </p:grpSpPr>
        <p:sp>
          <p:nvSpPr>
            <p:cNvPr id="117" name="Rectangle 116"/>
            <p:cNvSpPr/>
            <p:nvPr/>
          </p:nvSpPr>
          <p:spPr>
            <a:xfrm>
              <a:off x="1765248" y="3163074"/>
              <a:ext cx="3139790" cy="105688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377860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063476" y="2145915"/>
            <a:ext cx="1765655" cy="673497"/>
            <a:chOff x="1380347" y="3163074"/>
            <a:chExt cx="3694814" cy="1056883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309912" cy="10568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37786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314843" y="2145915"/>
            <a:ext cx="1776227" cy="673497"/>
            <a:chOff x="1380347" y="3163074"/>
            <a:chExt cx="3716937" cy="1056883"/>
          </a:xfrm>
        </p:grpSpPr>
        <p:sp>
          <p:nvSpPr>
            <p:cNvPr id="123" name="Rectangle 122"/>
            <p:cNvSpPr/>
            <p:nvPr/>
          </p:nvSpPr>
          <p:spPr>
            <a:xfrm>
              <a:off x="1765248" y="3163074"/>
              <a:ext cx="3332036" cy="10568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37786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0594" y="838199"/>
            <a:ext cx="8799954" cy="1044290"/>
            <a:chOff x="534987" y="1869705"/>
            <a:chExt cx="22664057" cy="1176337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176337"/>
              <a:chOff x="534987" y="1647866"/>
              <a:chExt cx="22664057" cy="1176337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690785"/>
                <a:ext cx="22443393" cy="989807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2629">
                  <a:defRPr/>
                </a:pPr>
                <a:endParaRPr lang="en-US" sz="20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341584" cy="1176337"/>
                <a:chOff x="534987" y="1647866"/>
                <a:chExt cx="3341584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62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34158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62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2629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8452" y="1700171"/>
                  <a:ext cx="2349938" cy="4507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67677" eaLnBrk="1" hangingPunct="1"/>
                  <a:r>
                    <a:rPr lang="en-US" sz="2000" b="1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000" b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  <a:endParaRPr lang="en-US" sz="2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3699125" y="2062899"/>
                  <a:ext cx="19499919" cy="809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7677"/>
                  <a:r>
                    <a:rPr lang="pt-BR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Tìm số phức </a:t>
                  </a:r>
                  <a14:m>
                    <m:oMath xmlns:m="http://schemas.openxmlformats.org/officeDocument/2006/math"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  <m:r>
                        <a:rPr lang="pt-BR" sz="19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pt-BR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Biết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rằng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𝟏𝟎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𝒛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𝟔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𝒊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𝒊</m:t>
                          </m:r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𝒊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𝒊</m:t>
                          </m:r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𝟏𝟐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</m:oMath>
                  </a14:m>
                  <a:endParaRPr lang="en-US" sz="23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125" y="2062899"/>
                  <a:ext cx="19499919" cy="80950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78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454883" y="2145905"/>
            <a:ext cx="1628690" cy="673496"/>
            <a:chOff x="1380347" y="3163074"/>
            <a:chExt cx="3408200" cy="1056881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3023298" cy="105688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377860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454893" y="2282788"/>
            <a:ext cx="344555" cy="4223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26" tIns="19165" rIns="38326" bIns="19165" rtlCol="0" anchor="ctr"/>
          <a:lstStyle/>
          <a:p>
            <a:pPr algn="ctr" defTabSz="867677"/>
            <a:r>
              <a: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1700" dirty="0">
              <a:solidFill>
                <a:prstClr val="white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00594" y="3124200"/>
            <a:ext cx="8664812" cy="1866900"/>
            <a:chOff x="534987" y="5410200"/>
            <a:chExt cx="23109174" cy="3733800"/>
          </a:xfrm>
        </p:grpSpPr>
        <p:grpSp>
          <p:nvGrpSpPr>
            <p:cNvPr id="38" name="Group 37"/>
            <p:cNvGrpSpPr/>
            <p:nvPr/>
          </p:nvGrpSpPr>
          <p:grpSpPr>
            <a:xfrm>
              <a:off x="534987" y="5410200"/>
              <a:ext cx="23109174" cy="3733800"/>
              <a:chOff x="1211516" y="5267367"/>
              <a:chExt cx="23109174" cy="37338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211516" y="5638801"/>
                <a:ext cx="23109174" cy="3362366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7677"/>
                <a:endParaRPr lang="en-US" sz="20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270510" y="5267367"/>
                <a:ext cx="4971657" cy="828633"/>
                <a:chOff x="1224541" y="6322796"/>
                <a:chExt cx="4971657" cy="82863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7677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96331" y="6349326"/>
                  <a:ext cx="3899867" cy="738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867677"/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Round Diagonal Corner Rectangle 43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7677"/>
                  <a:endParaRPr lang="en-US" sz="17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7677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4802770" y="5902905"/>
                  <a:ext cx="18668417" cy="14096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7677"/>
                  <a:r>
                    <a:rPr lang="pt-BR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Ta có: 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𝟏𝟎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𝒛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𝟔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𝒊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𝒊</m:t>
                          </m:r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𝒊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𝒊</m:t>
                          </m:r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𝟏𝟐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</m:oMath>
                  </a14:m>
                  <a:endParaRPr lang="en-US" sz="23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2770" y="5902905"/>
                  <a:ext cx="18668417" cy="138776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274" b="-881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943676" y="4032748"/>
                <a:ext cx="6999745" cy="59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665" tIns="38328" rIns="76665" bIns="38328">
                <a:spAutoFit/>
              </a:bodyPr>
              <a:lstStyle/>
              <a:p>
                <a:pPr algn="just"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𝒛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den>
                      </m:f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𝟔𝟒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⇔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𝒛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𝟒𝟖𝟑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𝟑𝟕𝟎</m:t>
                          </m:r>
                        </m:den>
                      </m:f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𝟐𝟕𝟏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𝟑𝟕𝟎</m:t>
                          </m:r>
                        </m:den>
                      </m:f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70" y="8065488"/>
                <a:ext cx="18668417" cy="15151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29129" y="2135176"/>
                <a:ext cx="1527862" cy="530121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𝟒𝟖𝟑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𝟑𝟕𝟎</m:t>
                          </m:r>
                        </m:den>
                      </m:f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𝟐𝟕𝟏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𝟑𝟕𝟎</m:t>
                          </m:r>
                        </m:den>
                      </m:f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6987" y="4270333"/>
                <a:ext cx="3598870" cy="12488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826885" y="2171709"/>
                <a:ext cx="1327999" cy="530121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𝟒𝟖𝟑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𝟑𝟕𝟎</m:t>
                          </m:r>
                        </m:den>
                      </m:f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𝟐𝟕𝟏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𝟑𝟕𝟎</m:t>
                          </m:r>
                        </m:den>
                      </m:f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306" y="4343400"/>
                <a:ext cx="3130281" cy="12488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112587" y="2171709"/>
                <a:ext cx="1327999" cy="530121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𝟒𝟖𝟑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𝟑𝟕𝟎</m:t>
                          </m:r>
                        </m:den>
                      </m:f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𝟐𝟕𝟏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𝟑𝟕𝟎</m:t>
                          </m:r>
                        </m:den>
                      </m:f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306" y="4343400"/>
                <a:ext cx="3130281" cy="12488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417031" y="2171709"/>
                <a:ext cx="1527862" cy="530121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𝟒𝟖𝟑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𝟑𝟕𝟎</m:t>
                          </m:r>
                        </m:den>
                      </m:f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𝟐𝟕𝟏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𝟑𝟕𝟎</m:t>
                          </m:r>
                        </m:den>
                      </m:f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7292" y="4343400"/>
                <a:ext cx="3598870" cy="12488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Left Arrow 45">
            <a:hlinkClick r:id="rId9" action="ppaction://hlinksldjump"/>
          </p:cNvPr>
          <p:cNvSpPr/>
          <p:nvPr/>
        </p:nvSpPr>
        <p:spPr>
          <a:xfrm>
            <a:off x="8028384" y="5572200"/>
            <a:ext cx="432048" cy="521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7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5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759180" y="2145905"/>
            <a:ext cx="1486864" cy="673496"/>
            <a:chOff x="1380347" y="3163074"/>
            <a:chExt cx="3111416" cy="1056882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105688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377860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063476" y="2145915"/>
            <a:ext cx="1658830" cy="673497"/>
            <a:chOff x="1380347" y="3163074"/>
            <a:chExt cx="3471271" cy="1056883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10568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37786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367773" y="2145915"/>
            <a:ext cx="1525152" cy="673497"/>
            <a:chOff x="1380347" y="3163074"/>
            <a:chExt cx="3191537" cy="1056883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10568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37786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0594" y="826349"/>
            <a:ext cx="8799954" cy="1056140"/>
            <a:chOff x="534987" y="1856357"/>
            <a:chExt cx="22664057" cy="1189685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176337"/>
              <a:chOff x="534987" y="1647866"/>
              <a:chExt cx="22664057" cy="1176337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690785"/>
                <a:ext cx="22443393" cy="989807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2629">
                  <a:defRPr/>
                </a:pPr>
                <a:endParaRPr lang="en-US" sz="20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341584" cy="1176337"/>
                <a:chOff x="534987" y="1647866"/>
                <a:chExt cx="3341584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62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34158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62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2629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8452" y="1700171"/>
                  <a:ext cx="2349938" cy="4507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67677" eaLnBrk="1" hangingPunct="1"/>
                  <a:r>
                    <a:rPr lang="en-US" sz="2000" b="1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000" b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  <a:endParaRPr lang="en-US" sz="2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Rectangle 47"/>
                <p:cNvSpPr/>
                <p:nvPr/>
              </p:nvSpPr>
              <p:spPr>
                <a:xfrm>
                  <a:off x="3546554" y="1856357"/>
                  <a:ext cx="19499919" cy="11145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7677"/>
                  <a:r>
                    <a:rPr lang="pt-BR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Tìm module của số phức </a:t>
                  </a:r>
                  <a14:m>
                    <m:oMath xmlns:m="http://schemas.openxmlformats.org/officeDocument/2006/math"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  <m:r>
                        <a:rPr lang="pt-BR" sz="19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pt-BR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pt-BR" sz="19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defTabSz="867677"/>
                  <a:r>
                    <a:rPr lang="en-US" sz="19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Biết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rằng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  <m: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𝒛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𝒊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𝒊</m:t>
                          </m:r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𝒛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𝟔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𝒊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𝟒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𝒛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a14:m>
                  <a:endParaRPr lang="en-US" sz="23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6554" y="1856357"/>
                  <a:ext cx="19499919" cy="111456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454884" y="2145905"/>
            <a:ext cx="1508955" cy="673496"/>
            <a:chOff x="1380347" y="3163074"/>
            <a:chExt cx="3157644" cy="1056881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772742" cy="105688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377860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7367782" y="2287270"/>
            <a:ext cx="344555" cy="4223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26" tIns="19165" rIns="38326" bIns="19165" rtlCol="0" anchor="ctr"/>
          <a:lstStyle/>
          <a:p>
            <a:pPr algn="ctr" defTabSz="867677"/>
            <a:r>
              <a:rPr lang="en-US" sz="1700" b="1">
                <a:solidFill>
                  <a:prstClr val="white"/>
                </a:solidFill>
              </a:rPr>
              <a:t>D</a:t>
            </a:r>
            <a:endParaRPr lang="en-US" sz="1700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95075" y="2276775"/>
                <a:ext cx="574844" cy="331157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𝟔𝟕</m:t>
                          </m:r>
                        </m:e>
                      </m:rad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464" y="4553530"/>
                <a:ext cx="1355115" cy="7804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200594" y="3124200"/>
            <a:ext cx="8664812" cy="2324100"/>
            <a:chOff x="534987" y="5410200"/>
            <a:chExt cx="23109174" cy="4648200"/>
          </a:xfrm>
        </p:grpSpPr>
        <p:grpSp>
          <p:nvGrpSpPr>
            <p:cNvPr id="38" name="Group 37"/>
            <p:cNvGrpSpPr/>
            <p:nvPr/>
          </p:nvGrpSpPr>
          <p:grpSpPr>
            <a:xfrm>
              <a:off x="534987" y="5410200"/>
              <a:ext cx="23109174" cy="4648200"/>
              <a:chOff x="1211516" y="5267367"/>
              <a:chExt cx="23109174" cy="46482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211516" y="5638801"/>
                <a:ext cx="23109174" cy="4276766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7677"/>
                <a:endParaRPr lang="en-US" sz="20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270510" y="5267367"/>
                <a:ext cx="4971657" cy="828633"/>
                <a:chOff x="1224541" y="6322796"/>
                <a:chExt cx="4971657" cy="82863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7677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96331" y="6349326"/>
                  <a:ext cx="3899867" cy="738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867677"/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Round Diagonal Corner Rectangle 43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7677"/>
                  <a:endParaRPr lang="en-US" sz="17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7677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727741" y="6353437"/>
                  <a:ext cx="22916420" cy="14099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7677"/>
                  <a:r>
                    <a:rPr lang="pt-BR" sz="23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Gọi 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𝒛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𝒂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𝒃𝒊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𝒂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𝒃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∈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𝑹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.</m:t>
                      </m:r>
                    </m:oMath>
                  </a14:m>
                  <a:r>
                    <a:rPr lang="pt-BR" sz="23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Ta có: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  <m: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𝒛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𝒊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𝒊</m:t>
                          </m:r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𝒛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𝟔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𝒊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𝟒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𝒛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a14:m>
                  <a:endParaRPr lang="en-US" sz="23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741" y="6353437"/>
                  <a:ext cx="22916420" cy="138776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11" b="-881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142191" y="2276775"/>
                <a:ext cx="574844" cy="331157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𝟕𝟏</m:t>
                          </m:r>
                        </m:e>
                      </m:rad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254" y="4553530"/>
                <a:ext cx="1355115" cy="7804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457714" y="2276775"/>
                <a:ext cx="574844" cy="331157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𝟕𝟑</m:t>
                          </m:r>
                        </m:e>
                      </m:rad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5787" y="4553530"/>
                <a:ext cx="1355115" cy="7804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7749596" y="2295700"/>
                <a:ext cx="574844" cy="336478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𝟔𝟓</m:t>
                          </m:r>
                        </m:e>
                      </m:rad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8272" y="4591390"/>
                <a:ext cx="1355115" cy="79297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29381" y="4217314"/>
                <a:ext cx="7571171" cy="539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665" tIns="38328" rIns="76665" bIns="38328">
                <a:spAutoFit/>
              </a:bodyPr>
              <a:lstStyle/>
              <a:p>
                <a:pPr algn="just"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𝒊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𝒊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970" y="8434616"/>
                <a:ext cx="20192417" cy="13140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888800" y="4838702"/>
                <a:ext cx="7571171" cy="392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665" tIns="38328" rIns="76665" bIns="38328">
                <a:spAutoFit/>
              </a:bodyPr>
              <a:lstStyle/>
              <a:p>
                <a:pPr algn="just"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𝒛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𝟔𝟓</m:t>
                          </m:r>
                        </m:e>
                      </m:rad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439" y="9677400"/>
                <a:ext cx="20192417" cy="95520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Left Arrow 51">
            <a:hlinkClick r:id="rId10" action="ppaction://hlinksldjump"/>
          </p:cNvPr>
          <p:cNvSpPr/>
          <p:nvPr/>
        </p:nvSpPr>
        <p:spPr>
          <a:xfrm>
            <a:off x="8028384" y="5860232"/>
            <a:ext cx="432048" cy="521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50" grpId="0"/>
      <p:bldP spid="5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759180" y="2145905"/>
            <a:ext cx="1486864" cy="521096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063476" y="2145905"/>
            <a:ext cx="1658830" cy="521096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367773" y="2145905"/>
            <a:ext cx="1525152" cy="521096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0594" y="815277"/>
            <a:ext cx="8799954" cy="1269652"/>
            <a:chOff x="534987" y="1843883"/>
            <a:chExt cx="22664057" cy="1430195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2629">
                  <a:defRPr/>
                </a:pPr>
                <a:endParaRPr lang="en-US" sz="20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341584" cy="1176337"/>
                <a:chOff x="534987" y="1647866"/>
                <a:chExt cx="3341584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62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34158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62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2629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2629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8452" y="1700171"/>
                  <a:ext cx="2349938" cy="450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67677" eaLnBrk="1" hangingPunct="1"/>
                  <a:r>
                    <a:rPr lang="en-US" sz="2000" b="1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000" b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  <a:endParaRPr lang="en-US" sz="2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Rectangle 47"/>
                <p:cNvSpPr/>
                <p:nvPr/>
              </p:nvSpPr>
              <p:spPr>
                <a:xfrm>
                  <a:off x="3846295" y="1843883"/>
                  <a:ext cx="17807472" cy="1430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7677"/>
                  <a:r>
                    <a:rPr lang="pt-BR" sz="2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 module của số phức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𝒘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</m:oMath>
                  </a14:m>
                  <a:r>
                    <a:rPr lang="pt-BR" sz="2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endParaRPr lang="pt-BR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 defTabSz="867677"/>
                  <a:r>
                    <a:rPr lang="pt-BR" sz="2000" b="1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biết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𝒊𝒛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e>
                          </m:d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𝒊</m:t>
                      </m:r>
                      <m:r>
                        <a:rPr lang="pt-BR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pt-BR" sz="2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295" y="1843883"/>
                  <a:ext cx="17807472" cy="143019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454884" y="2145905"/>
            <a:ext cx="1345921" cy="521096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677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454893" y="2197305"/>
            <a:ext cx="344555" cy="4223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26" tIns="19165" rIns="38326" bIns="19165" rtlCol="0" anchor="ctr"/>
          <a:lstStyle/>
          <a:p>
            <a:pPr algn="ctr" defTabSz="867677"/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17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06777" y="2194318"/>
                <a:ext cx="574844" cy="336478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𝟓𝟑</m:t>
                          </m:r>
                        </m:e>
                      </m:rad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72" y="4388626"/>
                <a:ext cx="1355115" cy="7929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21051" y="2209805"/>
                <a:ext cx="574844" cy="336478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𝟓𝟒</m:t>
                          </m:r>
                        </m:e>
                      </m:rad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872" y="4419600"/>
                <a:ext cx="1355115" cy="7929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46422" y="2209805"/>
                <a:ext cx="574844" cy="336478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𝟓𝟓</m:t>
                          </m:r>
                        </m:e>
                      </m:rad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5671" y="4419600"/>
                <a:ext cx="1355115" cy="7929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732124" y="2209805"/>
                <a:ext cx="574844" cy="336478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𝟓𝟔</m:t>
                          </m:r>
                        </m:e>
                      </m:rad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1671" y="4419600"/>
                <a:ext cx="1355115" cy="79297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200594" y="3124200"/>
            <a:ext cx="8664812" cy="2743200"/>
            <a:chOff x="534987" y="5410200"/>
            <a:chExt cx="23109174" cy="5486400"/>
          </a:xfrm>
        </p:grpSpPr>
        <p:grpSp>
          <p:nvGrpSpPr>
            <p:cNvPr id="38" name="Group 37"/>
            <p:cNvGrpSpPr/>
            <p:nvPr/>
          </p:nvGrpSpPr>
          <p:grpSpPr>
            <a:xfrm>
              <a:off x="534987" y="5410200"/>
              <a:ext cx="23109174" cy="5486400"/>
              <a:chOff x="1211516" y="5267367"/>
              <a:chExt cx="23109174" cy="54864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211516" y="5638801"/>
                <a:ext cx="23109174" cy="5114966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7677"/>
                <a:endParaRPr lang="en-US" sz="20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270510" y="5267367"/>
                <a:ext cx="4971657" cy="828633"/>
                <a:chOff x="1224541" y="6322796"/>
                <a:chExt cx="4971657" cy="82863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7677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96331" y="6349326"/>
                  <a:ext cx="3899867" cy="738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867677"/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Round Diagonal Corner Rectangle 43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7677"/>
                  <a:endParaRPr lang="en-US" sz="17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7677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651707" y="6553200"/>
                  <a:ext cx="21752680" cy="14457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7677"/>
                  <a:r>
                    <a:rPr lang="pt-BR" sz="23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Ta có: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𝒊𝒛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e>
                          </m:d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𝒊</m:t>
                      </m:r>
                      <m:r>
                        <a:rPr lang="pt-BR" sz="23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⇒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𝒊𝒛</m:t>
                      </m:r>
                      <m:r>
                        <a:rPr lang="en-US" sz="25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500" b="1" i="1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5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500" b="1" i="1">
                          <a:solidFill>
                            <a:prstClr val="black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500" b="1" i="1">
                          <a:solidFill>
                            <a:prstClr val="black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25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5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𝒛</m:t>
                      </m:r>
                      <m:r>
                        <a:rPr lang="en-US" sz="25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5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5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5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5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𝒊</m:t>
                      </m:r>
                    </m:oMath>
                  </a14:m>
                  <a:endParaRPr lang="en-US" sz="23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707" y="6553200"/>
                  <a:ext cx="21752680" cy="142283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093" b="-858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86537" y="4335322"/>
                <a:ext cx="6999745" cy="589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665" tIns="38328" rIns="76665" bIns="38328">
                <a:spAutoFit/>
              </a:bodyPr>
              <a:lstStyle/>
              <a:p>
                <a:pPr defTabSz="867677"/>
                <a:r>
                  <a:rPr lang="en-US" sz="2300" b="1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𝒘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𝒊</m:t>
                        </m:r>
                      </m:num>
                      <m:den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𝒊</m:t>
                        </m:r>
                      </m:den>
                    </m:f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𝒛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𝒊</m:t>
                        </m:r>
                      </m:num>
                      <m:den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𝒊</m:t>
                        </m:r>
                      </m:den>
                    </m:f>
                    <m:d>
                      <m:d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𝟕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𝒊</m:t>
                        </m:r>
                      </m:e>
                    </m:d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=−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𝟐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−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𝟕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𝒊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300" b="1" dirty="0">
                  <a:solidFill>
                    <a:prstClr val="black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70" y="8670638"/>
                <a:ext cx="18668417" cy="1387762"/>
              </a:xfrm>
              <a:prstGeom prst="rect">
                <a:avLst/>
              </a:prstGeom>
              <a:blipFill rotWithShape="1">
                <a:blip r:embed="rId8"/>
                <a:stretch>
                  <a:fillRect l="-1241" b="-87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29163" y="4921245"/>
                <a:ext cx="1999990" cy="480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665" tIns="38328" rIns="76665" bIns="38328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𝒘</m:t>
                          </m:r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𝟓𝟑</m:t>
                          </m:r>
                        </m:e>
                      </m:ra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300" b="1" dirty="0">
                  <a:solidFill>
                    <a:prstClr val="black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987" y="9842480"/>
                <a:ext cx="5334000" cy="11303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Arrow 48">
            <a:hlinkClick r:id="rId10" action="ppaction://hlinksldjump"/>
          </p:cNvPr>
          <p:cNvSpPr/>
          <p:nvPr/>
        </p:nvSpPr>
        <p:spPr>
          <a:xfrm>
            <a:off x="8028384" y="6004248"/>
            <a:ext cx="432048" cy="521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46" grpId="0"/>
      <p:bldP spid="4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759180" y="2639074"/>
            <a:ext cx="1486864" cy="789926"/>
            <a:chOff x="1380347" y="3163074"/>
            <a:chExt cx="3111416" cy="1239589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123958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440993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063476" y="2639074"/>
            <a:ext cx="1658830" cy="789926"/>
            <a:chOff x="1380347" y="3163074"/>
            <a:chExt cx="3471271" cy="1239589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123958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440993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367773" y="2639074"/>
            <a:ext cx="1525152" cy="789926"/>
            <a:chOff x="1380347" y="3163074"/>
            <a:chExt cx="3191537" cy="1239589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123958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440993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0594" y="838199"/>
            <a:ext cx="8799954" cy="1600202"/>
            <a:chOff x="534987" y="1869705"/>
            <a:chExt cx="22664057" cy="1802542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802542"/>
              <a:chOff x="534987" y="1647866"/>
              <a:chExt cx="22664057" cy="1802542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729517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341584" cy="1176337"/>
                <a:chOff x="534987" y="1647866"/>
                <a:chExt cx="3341584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34158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99598" y="1700171"/>
                  <a:ext cx="2147645" cy="4507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67983" eaLnBrk="1" hangingPunct="1"/>
                  <a:r>
                    <a:rPr lang="en-US" sz="2000" b="1" err="1">
                      <a:solidFill>
                        <a:prstClr val="white"/>
                      </a:solidFill>
                      <a:latin typeface="Times New Roman" pitchFamily="18" charset="0"/>
                      <a:cs typeface="Times New Roman" pitchFamily="18" charset="0"/>
                    </a:rPr>
                    <a:t>Câu</a:t>
                  </a:r>
                  <a:r>
                    <a:rPr lang="en-US" sz="2000" b="1">
                      <a:solidFill>
                        <a:prstClr val="white"/>
                      </a:solidFill>
                      <a:latin typeface="Times New Roman" pitchFamily="18" charset="0"/>
                      <a:cs typeface="Times New Roman" pitchFamily="18" charset="0"/>
                    </a:rPr>
                    <a:t> 6</a:t>
                  </a:r>
                  <a:endParaRPr lang="en-US" sz="2000" b="1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Rectangle 47"/>
                <p:cNvSpPr/>
                <p:nvPr/>
              </p:nvSpPr>
              <p:spPr>
                <a:xfrm>
                  <a:off x="3699125" y="2062898"/>
                  <a:ext cx="19499919" cy="14239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7983"/>
                  <a:r>
                    <a:rPr lang="pt-BR" sz="20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số phức z thỏa 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</m:acc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BR" sz="20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sup>
                          </m:sSup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𝟐𝟎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𝒊</m:t>
                      </m:r>
                      <m:r>
                        <a:rPr lang="pt-B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pt-BR" sz="20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pt-BR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defTabSz="867983"/>
                  <a:r>
                    <a:rPr lang="en-US" sz="20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Tính </a:t>
                  </a:r>
                  <a:r>
                    <a:rPr lang="en-US" sz="20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module </a:t>
                  </a:r>
                  <a:r>
                    <a:rPr lang="en-US" sz="20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0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0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phức</a:t>
                  </a:r>
                  <a:r>
                    <a:rPr lang="en-US" sz="20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𝐰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𝟏𝟎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𝟏𝟏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𝟏𝟑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</m:den>
                      </m:f>
                    </m:oMath>
                  </a14:m>
                  <a:endParaRPr lang="en-US" sz="24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125" y="2062898"/>
                  <a:ext cx="19499919" cy="142398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454884" y="2639074"/>
            <a:ext cx="1345921" cy="789926"/>
            <a:chOff x="1380347" y="3163072"/>
            <a:chExt cx="2816477" cy="123958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2"/>
              <a:ext cx="2431575" cy="12395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440990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5059029" y="2806916"/>
            <a:ext cx="344555" cy="4223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40" tIns="19172" rIns="38340" bIns="19172" rtlCol="0" anchor="ctr"/>
          <a:lstStyle/>
          <a:p>
            <a:pPr algn="ctr" defTabSz="867983"/>
            <a:r>
              <a:rPr lang="en-US" sz="2300" b="1">
                <a:solidFill>
                  <a:prstClr val="white"/>
                </a:solidFill>
              </a:rPr>
              <a:t>C</a:t>
            </a:r>
            <a:endParaRPr lang="en-US" sz="2300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73020" y="2661107"/>
                <a:ext cx="870916" cy="588997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𝟔𝟐</m:t>
                          </m:r>
                          <m:rad>
                            <m:radPr>
                              <m:degHide m:val="on"/>
                              <m:ctrlPr>
                                <a:rPr lang="en-US" sz="17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7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𝟕𝟑</m:t>
                              </m:r>
                            </m:e>
                          </m:rad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652" y="5322208"/>
                <a:ext cx="2052934" cy="13833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50024" y="3617378"/>
            <a:ext cx="8950525" cy="2728717"/>
            <a:chOff x="133413" y="5410200"/>
            <a:chExt cx="23871174" cy="5457434"/>
          </a:xfrm>
        </p:grpSpPr>
        <p:grpSp>
          <p:nvGrpSpPr>
            <p:cNvPr id="38" name="Group 37"/>
            <p:cNvGrpSpPr/>
            <p:nvPr/>
          </p:nvGrpSpPr>
          <p:grpSpPr>
            <a:xfrm>
              <a:off x="133413" y="5410200"/>
              <a:ext cx="23871174" cy="5457434"/>
              <a:chOff x="809942" y="5267367"/>
              <a:chExt cx="23871174" cy="5457434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809942" y="5609835"/>
                <a:ext cx="23871174" cy="5114966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7983"/>
                <a:endParaRPr lang="en-US" sz="20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270510" y="5267367"/>
                <a:ext cx="4971657" cy="828633"/>
                <a:chOff x="1224541" y="6322796"/>
                <a:chExt cx="4971657" cy="82863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7983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96331" y="6349326"/>
                  <a:ext cx="3899867" cy="738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867983"/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Round Diagonal Corner Rectangle 43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7983"/>
                  <a:endParaRPr lang="en-US" sz="17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7983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Rectangle 38"/>
                <p:cNvSpPr/>
                <p:nvPr/>
              </p:nvSpPr>
              <p:spPr>
                <a:xfrm>
                  <a:off x="409577" y="6328890"/>
                  <a:ext cx="23595010" cy="2205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7983"/>
                  <a:r>
                    <a:rPr lang="pt-BR" sz="23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Gọi 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𝒛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𝒂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𝒃𝒊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𝒂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𝒃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∈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𝑹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.</m:t>
                      </m:r>
                    </m:oMath>
                  </a14:m>
                  <a:r>
                    <a:rPr lang="pt-BR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Ta có: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</m:acc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BR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sup>
                          </m:sSup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𝟐𝟎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𝒊</m:t>
                      </m:r>
                    </m:oMath>
                  </a14:m>
                  <a:endParaRPr lang="en-US" sz="2300" b="1" i="1" dirty="0" smtClean="0">
                    <a:solidFill>
                      <a:prstClr val="black"/>
                    </a:solidFill>
                    <a:latin typeface="Cambria Math"/>
                  </a:endParaRPr>
                </a:p>
                <a:p>
                  <a:pPr algn="just" defTabSz="867983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⇒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𝒛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oMath>
                    </m:oMathPara>
                  </a14:m>
                  <a:endParaRPr lang="en-US" sz="23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77" y="6328890"/>
                  <a:ext cx="23595010" cy="22052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153579" y="5271300"/>
                <a:ext cx="8846977" cy="821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691" tIns="38342" rIns="76691" bIns="38342">
                <a:spAutoFit/>
              </a:bodyPr>
              <a:lstStyle/>
              <a:p>
                <a:pPr algn="just"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𝒘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𝟏𝟗𝟐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𝟓𝟏𝟐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𝒊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𝒘</m:t>
                          </m:r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𝟔𝟒</m:t>
                          </m:r>
                          <m:rad>
                            <m:radPr>
                              <m:degHide m:val="on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𝟕𝟑</m:t>
                              </m:r>
                            </m:e>
                          </m:rad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3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79" y="5271300"/>
                <a:ext cx="8846977" cy="821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100970" y="2667003"/>
                <a:ext cx="870916" cy="588997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𝟗𝟒</m:t>
                          </m:r>
                          <m:rad>
                            <m:radPr>
                              <m:degHide m:val="on"/>
                              <m:ctrlPr>
                                <a:rPr lang="en-US" sz="17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7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𝟕𝟑</m:t>
                              </m:r>
                            </m:e>
                          </m:rad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325" y="5334000"/>
                <a:ext cx="2052934" cy="13873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486283" y="2661107"/>
                <a:ext cx="870916" cy="588997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𝟔𝟒</m:t>
                          </m:r>
                          <m:rad>
                            <m:radPr>
                              <m:degHide m:val="on"/>
                              <m:ctrlPr>
                                <a:rPr lang="en-US" sz="17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7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𝟕𝟑</m:t>
                              </m:r>
                            </m:e>
                          </m:rad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1987" y="5322208"/>
                <a:ext cx="2052934" cy="13873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837443" y="2671353"/>
                <a:ext cx="870916" cy="588997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𝟗𝟐</m:t>
                          </m:r>
                          <m:rad>
                            <m:radPr>
                              <m:degHide m:val="on"/>
                              <m:ctrlPr>
                                <a:rPr lang="en-US" sz="17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7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𝟕𝟑</m:t>
                              </m:r>
                            </m:e>
                          </m:rad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2564" y="5342699"/>
                <a:ext cx="2052934" cy="13873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eft Arrow 46">
            <a:hlinkClick r:id="rId9" action="ppaction://hlinksldjump"/>
          </p:cNvPr>
          <p:cNvSpPr/>
          <p:nvPr/>
        </p:nvSpPr>
        <p:spPr>
          <a:xfrm>
            <a:off x="8028384" y="6364288"/>
            <a:ext cx="432048" cy="521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3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4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759180" y="2260205"/>
            <a:ext cx="1486864" cy="521096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063476" y="2260205"/>
            <a:ext cx="1658830" cy="521096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367773" y="2260205"/>
            <a:ext cx="1525152" cy="521096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0594" y="838199"/>
            <a:ext cx="8799954" cy="1124584"/>
            <a:chOff x="534987" y="1869705"/>
            <a:chExt cx="22664057" cy="1266784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341584" cy="1176337"/>
                <a:chOff x="534987" y="1647866"/>
                <a:chExt cx="3341584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34158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8452" y="1700171"/>
                  <a:ext cx="2349938" cy="4507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67983" eaLnBrk="1" hangingPunct="1"/>
                  <a:r>
                    <a:rPr lang="en-US" sz="2000" b="1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000" b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  <a:endParaRPr lang="en-US" sz="2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3699125" y="2062899"/>
                  <a:ext cx="19499919" cy="10672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7983"/>
                  <a:r>
                    <a:rPr lang="pt-BR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pt-BR" sz="19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số phức </a:t>
                  </a:r>
                  <a14:m>
                    <m:oMath xmlns:m="http://schemas.openxmlformats.org/officeDocument/2006/math"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19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1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19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9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𝟔</m:t>
                                  </m:r>
                                  <m:r>
                                    <a:rPr lang="en-US" sz="19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num>
                                <m:den>
                                  <m:r>
                                    <a:rPr lang="en-US" sz="19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sz="19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9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𝒎</m:t>
                          </m:r>
                        </m:sup>
                      </m:sSup>
                    </m:oMath>
                  </a14:m>
                  <a:r>
                    <a:rPr lang="pt-BR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pt-BR" sz="19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với </a:t>
                  </a:r>
                  <a:r>
                    <a:rPr lang="pt-BR" sz="1900" b="1" i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pt-BR" sz="19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nguyên dương. </a:t>
                  </a:r>
                  <a:r>
                    <a:rPr lang="en-US" sz="19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Có bao nhiêu giá trị </a:t>
                  </a:r>
                  <a14:m>
                    <m:oMath xmlns:m="http://schemas.openxmlformats.org/officeDocument/2006/math">
                      <m:r>
                        <a:rPr lang="en-US" sz="1900" b="1">
                          <a:solidFill>
                            <a:prstClr val="black"/>
                          </a:solidFill>
                          <a:latin typeface="Cambria Math"/>
                        </a:rPr>
                        <m:t>𝐦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𝟓𝟎</m:t>
                          </m:r>
                        </m:e>
                      </m:d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sz="1900" b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để z là số thuần ảo?</a:t>
                  </a:r>
                  <a:endParaRPr lang="en-US" sz="19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125" y="2062899"/>
                  <a:ext cx="19499919" cy="112156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785" b="-1192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454884" y="2260205"/>
            <a:ext cx="1345921" cy="521096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2758563" y="2307901"/>
            <a:ext cx="344555" cy="4223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40" tIns="19172" rIns="38340" bIns="19172" rtlCol="0" anchor="ctr"/>
          <a:lstStyle/>
          <a:p>
            <a:pPr algn="ctr" defTabSz="867983"/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17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90237" y="2360321"/>
                <a:ext cx="431692" cy="300329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/>
                        </a:rPr>
                        <m:t>𝟐𝟒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60" y="4720626"/>
                <a:ext cx="1018227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33082" y="2377340"/>
                <a:ext cx="431692" cy="300329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/>
                        </a:rPr>
                        <m:t>𝟐𝟓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960" y="4754664"/>
                <a:ext cx="1018227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18784" y="2345793"/>
                <a:ext cx="431692" cy="300329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𝟓𝟎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1960" y="4691570"/>
                <a:ext cx="1018227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733058" y="2360321"/>
                <a:ext cx="431692" cy="300329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𝟓𝟏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4160" y="4720626"/>
                <a:ext cx="1018227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200594" y="3124200"/>
            <a:ext cx="8664812" cy="3276600"/>
            <a:chOff x="534987" y="5410200"/>
            <a:chExt cx="23109174" cy="6553200"/>
          </a:xfrm>
        </p:grpSpPr>
        <p:grpSp>
          <p:nvGrpSpPr>
            <p:cNvPr id="38" name="Group 37"/>
            <p:cNvGrpSpPr/>
            <p:nvPr/>
          </p:nvGrpSpPr>
          <p:grpSpPr>
            <a:xfrm>
              <a:off x="534987" y="5410200"/>
              <a:ext cx="23109174" cy="6553200"/>
              <a:chOff x="1211516" y="5267367"/>
              <a:chExt cx="23109174" cy="65532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211516" y="5638801"/>
                <a:ext cx="23109174" cy="6181766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7983"/>
                <a:endParaRPr lang="en-US" sz="20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270510" y="5267367"/>
                <a:ext cx="4971657" cy="828633"/>
                <a:chOff x="1224541" y="6322796"/>
                <a:chExt cx="4971657" cy="82863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7983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96331" y="6349326"/>
                  <a:ext cx="3899867" cy="738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867983"/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Round Diagonal Corner Rectangle 43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7983"/>
                  <a:endParaRPr lang="en-US" sz="17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7983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4802770" y="5902905"/>
                  <a:ext cx="18668417" cy="15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7983"/>
                  <a:r>
                    <a:rPr lang="pt-BR" sz="23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Ta có: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BR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pt-BR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num>
                            <m:den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den>
                          </m:f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⇒</m:t>
                          </m:r>
                          <m:d>
                            <m:dPr>
                              <m:ctrlPr>
                                <a:rPr lang="pt-BR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𝟔</m:t>
                                  </m:r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num>
                                <m:den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𝒎</m:t>
                          </m:r>
                        </m:sup>
                      </m:sSup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𝒎</m:t>
                          </m:r>
                        </m:sup>
                      </m:sSup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𝒎</m:t>
                          </m:r>
                        </m:sup>
                      </m:sSup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𝒎</m:t>
                          </m:r>
                        </m:sup>
                      </m:sSup>
                    </m:oMath>
                  </a14:m>
                  <a:endParaRPr lang="en-US" sz="23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2770" y="5902905"/>
                  <a:ext cx="18668417" cy="152158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274" b="-682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185112" y="4080826"/>
                <a:ext cx="7627937" cy="431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691" tIns="38342" rIns="76691" bIns="38342">
                <a:spAutoFit/>
              </a:bodyPr>
              <a:lstStyle/>
              <a:p>
                <a:pPr algn="just" defTabSz="867983"/>
                <a:r>
                  <a:rPr lang="en-US" sz="2300" b="1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Do đó z là số thuần ảo khi </a:t>
                </a:r>
                <a14:m>
                  <m:oMath xmlns:m="http://schemas.openxmlformats.org/officeDocument/2006/math">
                    <m:r>
                      <a:rPr lang="en-US" sz="2300" b="1">
                        <a:solidFill>
                          <a:prstClr val="black"/>
                        </a:solidFill>
                        <a:latin typeface="Cambria Math"/>
                      </a:rPr>
                      <m:t>𝐦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𝒌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300" b="1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300" b="1" i="1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k</a:t>
                </a:r>
                <a:r>
                  <a:rPr lang="en-US" sz="2300" b="1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nguyên dương.</a:t>
                </a:r>
                <a:endParaRPr lang="en-US" sz="2300" b="1" dirty="0">
                  <a:solidFill>
                    <a:prstClr val="black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711" y="8161644"/>
                <a:ext cx="20343813" cy="1015673"/>
              </a:xfrm>
              <a:prstGeom prst="rect">
                <a:avLst/>
              </a:prstGeom>
              <a:blipFill rotWithShape="1">
                <a:blip r:embed="rId8"/>
                <a:stretch>
                  <a:fillRect l="-1138" t="-12651" b="-313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242256" y="4559468"/>
                <a:ext cx="7627937" cy="431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691" tIns="38342" rIns="76691" bIns="38342">
                <a:spAutoFit/>
              </a:bodyPr>
              <a:lstStyle/>
              <a:p>
                <a:pPr algn="just" defTabSz="867983"/>
                <a:r>
                  <a:rPr lang="en-US" sz="2300" b="1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Theo bài ra ta có: </a:t>
                </a:r>
                <a14:m>
                  <m:oMath xmlns:m="http://schemas.openxmlformats.org/officeDocument/2006/math">
                    <m:r>
                      <a:rPr lang="en-US" sz="23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𝒌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𝟓𝟎</m:t>
                    </m:r>
                  </m:oMath>
                </a14:m>
                <a:r>
                  <a:rPr lang="en-US" sz="2300" b="1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3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𝟒𝟗</m:t>
                    </m:r>
                  </m:oMath>
                </a14:m>
                <a:r>
                  <a:rPr lang="en-US" sz="2300" b="1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US" sz="2300" b="1" dirty="0">
                  <a:solidFill>
                    <a:prstClr val="black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111" y="9118927"/>
                <a:ext cx="20343813" cy="1015673"/>
              </a:xfrm>
              <a:prstGeom prst="rect">
                <a:avLst/>
              </a:prstGeom>
              <a:blipFill rotWithShape="1">
                <a:blip r:embed="rId9"/>
                <a:stretch>
                  <a:fillRect l="-1138" t="-14371" b="-287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249508" y="5029204"/>
                <a:ext cx="7627937" cy="431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691" tIns="38342" rIns="76691" bIns="38342">
                <a:spAutoFit/>
              </a:bodyPr>
              <a:lstStyle/>
              <a:p>
                <a:pPr algn="just" defTabSz="867983"/>
                <a14:m>
                  <m:oMath xmlns:m="http://schemas.openxmlformats.org/officeDocument/2006/math"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300" b="1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có 25 giá trị </a:t>
                </a:r>
                <a:r>
                  <a:rPr lang="en-US" sz="2300" b="1" i="1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k</a:t>
                </a:r>
                <a:endParaRPr lang="en-US" sz="2300" b="1" i="1" dirty="0">
                  <a:solidFill>
                    <a:prstClr val="black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454" y="10058400"/>
                <a:ext cx="20343813" cy="1015673"/>
              </a:xfrm>
              <a:prstGeom prst="rect">
                <a:avLst/>
              </a:prstGeom>
              <a:blipFill rotWithShape="1">
                <a:blip r:embed="rId10"/>
                <a:stretch>
                  <a:fillRect t="-11976" b="-305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1237406" y="5562604"/>
            <a:ext cx="7627937" cy="43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691" tIns="38342" rIns="76691" bIns="38342">
            <a:spAutoFit/>
          </a:bodyPr>
          <a:lstStyle/>
          <a:p>
            <a:pPr algn="just" defTabSz="867983"/>
            <a:r>
              <a:rPr lang="en-US" sz="2300" b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Vậy có 25 giá trị </a:t>
            </a:r>
            <a:r>
              <a:rPr lang="en-US" sz="2300" b="1" i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</a:t>
            </a:r>
            <a:endParaRPr lang="en-US" sz="2300" b="1" i="1" dirty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9" name="Left Arrow 48">
            <a:hlinkClick r:id="rId11" action="ppaction://hlinksldjump"/>
          </p:cNvPr>
          <p:cNvSpPr/>
          <p:nvPr/>
        </p:nvSpPr>
        <p:spPr>
          <a:xfrm>
            <a:off x="8028384" y="6364288"/>
            <a:ext cx="432048" cy="521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3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56" grpId="0"/>
      <p:bldP spid="57" grpId="0"/>
      <p:bldP spid="58" grpId="0"/>
      <p:bldP spid="6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759180" y="2260205"/>
            <a:ext cx="1486864" cy="521096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063476" y="2260205"/>
            <a:ext cx="1658830" cy="521096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367773" y="2260205"/>
            <a:ext cx="1525152" cy="521096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0594" y="838198"/>
            <a:ext cx="8799954" cy="1159160"/>
            <a:chOff x="534987" y="1869705"/>
            <a:chExt cx="22664057" cy="1305729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341584" cy="1176337"/>
                <a:chOff x="534987" y="1647866"/>
                <a:chExt cx="3341584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34158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8452" y="1700171"/>
                  <a:ext cx="2349938" cy="4507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67983" eaLnBrk="1" hangingPunct="1"/>
                  <a:r>
                    <a:rPr lang="en-US" sz="2000" b="1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000" b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8</a:t>
                  </a:r>
                  <a:endParaRPr lang="en-US" sz="2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3699125" y="2062898"/>
                  <a:ext cx="19499919" cy="1112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7983"/>
                  <a:r>
                    <a:rPr lang="pt-BR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pt-BR" sz="19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số phức </a:t>
                  </a:r>
                  <a14:m>
                    <m:oMath xmlns:m="http://schemas.openxmlformats.org/officeDocument/2006/math"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𝒚𝒊</m:t>
                      </m:r>
                    </m:oMath>
                  </a14:m>
                  <a:r>
                    <a:rPr lang="pt-BR" sz="19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thỏa mãn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t-BR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</m:den>
                      </m:f>
                    </m:oMath>
                  </a14:m>
                  <a:r>
                    <a:rPr lang="pt-BR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là số thực và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sz="1900" b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Giá trị lớn nhất của </a:t>
                  </a:r>
                  <a14:m>
                    <m:oMath xmlns:m="http://schemas.openxmlformats.org/officeDocument/2006/math"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𝑷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𝒙𝒚</m:t>
                      </m:r>
                    </m:oMath>
                  </a14:m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là:</a:t>
                  </a: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125" y="2062899"/>
                  <a:ext cx="19499919" cy="116926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785" r="-815" b="-1114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454884" y="2260205"/>
            <a:ext cx="1345921" cy="521096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454891" y="2311603"/>
            <a:ext cx="344555" cy="4223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40" tIns="19172" rIns="38340" bIns="19172" rtlCol="0" anchor="ctr"/>
          <a:lstStyle/>
          <a:p>
            <a:pPr algn="ctr" defTabSz="867983"/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17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73022" y="2360321"/>
                <a:ext cx="735494" cy="300329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i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652" y="4720626"/>
                <a:ext cx="1732782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03735" y="2324108"/>
                <a:ext cx="1008518" cy="331171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703" y="4648200"/>
                <a:ext cx="2375843" cy="7804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08032" y="2345793"/>
                <a:ext cx="878674" cy="331171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i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3293" y="4691570"/>
                <a:ext cx="2069669" cy="7804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97830" y="2360321"/>
                <a:ext cx="735494" cy="300329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i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0207" y="4720626"/>
                <a:ext cx="1732782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200594" y="3124200"/>
            <a:ext cx="8664812" cy="2743200"/>
            <a:chOff x="534987" y="5410200"/>
            <a:chExt cx="23109174" cy="5486400"/>
          </a:xfrm>
        </p:grpSpPr>
        <p:grpSp>
          <p:nvGrpSpPr>
            <p:cNvPr id="38" name="Group 37"/>
            <p:cNvGrpSpPr/>
            <p:nvPr/>
          </p:nvGrpSpPr>
          <p:grpSpPr>
            <a:xfrm>
              <a:off x="534987" y="5410200"/>
              <a:ext cx="23109174" cy="5486400"/>
              <a:chOff x="1211516" y="5267367"/>
              <a:chExt cx="23109174" cy="54864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211516" y="5638801"/>
                <a:ext cx="23109174" cy="5114966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7983"/>
                <a:endParaRPr lang="en-US" sz="20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270510" y="5267367"/>
                <a:ext cx="4971657" cy="828633"/>
                <a:chOff x="1224541" y="6322796"/>
                <a:chExt cx="4971657" cy="82863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7983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96331" y="6349326"/>
                  <a:ext cx="3899867" cy="738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867983"/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Round Diagonal Corner Rectangle 43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7983"/>
                  <a:endParaRPr lang="en-US" sz="17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7983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593981" y="6199136"/>
                  <a:ext cx="22877205" cy="2259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7983"/>
                  <a:r>
                    <a:rPr lang="pt-BR" sz="23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Đặt: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𝒘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𝒚</m:t>
                          </m:r>
                        </m:num>
                        <m:den>
                          <m:sSup>
                            <m:sSup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𝒚</m:t>
                          </m:r>
                        </m:num>
                        <m:den>
                          <m:sSup>
                            <m:sSup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𝒊</m:t>
                      </m:r>
                    </m:oMath>
                  </a14:m>
                  <a:r>
                    <a:rPr lang="en-US" sz="23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Do đó 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𝒘</m:t>
                      </m:r>
                    </m:oMath>
                  </a14:m>
                  <a:r>
                    <a:rPr lang="en-US" sz="23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là số thực khi 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𝒚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</m:oMath>
                  </a14:m>
                  <a:r>
                    <a:rPr lang="en-US" sz="23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 algn="just" defTabSz="867983"/>
                  <a:r>
                    <a:rPr lang="en-US" sz="2300" b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Nhờ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𝒛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300" b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𝒙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.</m:t>
                      </m:r>
                    </m:oMath>
                  </a14:m>
                  <a:endParaRPr lang="en-US" sz="23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82" y="6199136"/>
                  <a:ext cx="22877206" cy="240329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013" b="-1240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48884" y="4720322"/>
                <a:ext cx="8577835" cy="10400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691" tIns="38342" rIns="76691" bIns="38342">
                <a:spAutoFit/>
              </a:bodyPr>
              <a:lstStyle/>
              <a:p>
                <a:pPr algn="just" defTabSz="867983"/>
                <a:r>
                  <a:rPr lang="pt-BR" sz="23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được: </a:t>
                </a:r>
                <a14:m>
                  <m:oMath xmlns:m="http://schemas.openxmlformats.org/officeDocument/2006/math">
                    <m:r>
                      <a:rPr lang="en-US" sz="2300" b="1">
                        <a:solidFill>
                          <a:prstClr val="black"/>
                        </a:solidFill>
                        <a:latin typeface="Cambria Math"/>
                      </a:rPr>
                      <m:t>𝐱</m:t>
                    </m:r>
                    <m:r>
                      <a:rPr lang="en-US" sz="2300" b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300" b="1">
                        <a:solidFill>
                          <a:prstClr val="black"/>
                        </a:solidFill>
                        <a:latin typeface="Cambria Math"/>
                      </a:rPr>
                      <m:t>𝐲</m:t>
                    </m:r>
                    <m:r>
                      <a:rPr lang="en-US" sz="2300" b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300" b="1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3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Khi đó </a:t>
                </a:r>
                <a14:m>
                  <m:oMath xmlns:m="http://schemas.openxmlformats.org/officeDocument/2006/math"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𝑷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𝒙𝒚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sSup>
                      <m:sSup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𝟏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23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</a:p>
              <a:p>
                <a:pPr algn="just" defTabSz="867983"/>
                <a:r>
                  <a:rPr lang="en-US" sz="2300" b="1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Dấu bằng xảy ra khi  </a:t>
                </a:r>
                <a14:m>
                  <m:oMath xmlns:m="http://schemas.openxmlformats.org/officeDocument/2006/math"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𝒙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𝒚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𝟏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2300" b="1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 </a:t>
                </a:r>
                <a:endParaRPr lang="en-US" sz="2300" b="1" dirty="0">
                  <a:solidFill>
                    <a:prstClr val="black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56" y="9440633"/>
                <a:ext cx="22877206" cy="2444654"/>
              </a:xfrm>
              <a:prstGeom prst="rect">
                <a:avLst/>
              </a:prstGeom>
              <a:blipFill rotWithShape="1">
                <a:blip r:embed="rId8"/>
                <a:stretch>
                  <a:fillRect l="-1039" b="-122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eft Arrow 46">
            <a:hlinkClick r:id="rId9" action="ppaction://hlinksldjump"/>
          </p:cNvPr>
          <p:cNvSpPr/>
          <p:nvPr/>
        </p:nvSpPr>
        <p:spPr>
          <a:xfrm>
            <a:off x="8028384" y="6004248"/>
            <a:ext cx="432048" cy="521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212" y="723900"/>
            <a:ext cx="424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PHẦN: VẬN DỤNG CAO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2" action="ppaction://hlinksldjump"/>
          </p:cNvPr>
          <p:cNvSpPr txBox="1"/>
          <p:nvPr/>
        </p:nvSpPr>
        <p:spPr>
          <a:xfrm>
            <a:off x="585788" y="2152650"/>
            <a:ext cx="105727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3" action="ppaction://hlinksldjump"/>
          </p:cNvPr>
          <p:cNvSpPr txBox="1"/>
          <p:nvPr/>
        </p:nvSpPr>
        <p:spPr>
          <a:xfrm>
            <a:off x="2214563" y="2171704"/>
            <a:ext cx="113330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4" action="ppaction://hlinksldjump"/>
          </p:cNvPr>
          <p:cNvSpPr txBox="1"/>
          <p:nvPr/>
        </p:nvSpPr>
        <p:spPr>
          <a:xfrm>
            <a:off x="3986213" y="2195844"/>
            <a:ext cx="116185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5" action="ppaction://hlinksldjump"/>
          </p:cNvPr>
          <p:cNvSpPr txBox="1"/>
          <p:nvPr/>
        </p:nvSpPr>
        <p:spPr>
          <a:xfrm>
            <a:off x="5629274" y="2161524"/>
            <a:ext cx="1174973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6" action="ppaction://hlinksldjump"/>
          </p:cNvPr>
          <p:cNvSpPr txBox="1"/>
          <p:nvPr/>
        </p:nvSpPr>
        <p:spPr>
          <a:xfrm>
            <a:off x="7115174" y="2176794"/>
            <a:ext cx="120124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eft Arrow 1">
            <a:hlinkClick r:id="rId7" action="ppaction://hlinksldjump"/>
          </p:cNvPr>
          <p:cNvSpPr/>
          <p:nvPr/>
        </p:nvSpPr>
        <p:spPr>
          <a:xfrm>
            <a:off x="7600950" y="4819650"/>
            <a:ext cx="228600" cy="3619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759180" y="2145905"/>
            <a:ext cx="1486864" cy="521096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063476" y="2145905"/>
            <a:ext cx="1658830" cy="521096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367773" y="2145905"/>
            <a:ext cx="1525152" cy="521096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0594" y="838199"/>
            <a:ext cx="8799954" cy="1158070"/>
            <a:chOff x="534987" y="1869705"/>
            <a:chExt cx="22664057" cy="1304504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341584" cy="1176337"/>
                <a:chOff x="534987" y="1647866"/>
                <a:chExt cx="3341584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34158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8452" y="1700171"/>
                  <a:ext cx="2349938" cy="4507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67983" eaLnBrk="1" hangingPunct="1"/>
                  <a:r>
                    <a:rPr lang="en-US" sz="2000" b="1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000" b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9</a:t>
                  </a:r>
                  <a:endParaRPr lang="en-US" sz="2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3699125" y="2062899"/>
                  <a:ext cx="19499919" cy="1111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7983"/>
                  <a:r>
                    <a:rPr lang="pt-BR" sz="1900" b="1" dirty="0">
                      <a:solidFill>
                        <a:prstClr val="black"/>
                      </a:solidFill>
                    </a:rPr>
                    <a:t>Cho </a:t>
                  </a:r>
                  <a:r>
                    <a:rPr lang="pt-BR" sz="1900" b="1">
                      <a:solidFill>
                        <a:prstClr val="black"/>
                      </a:solidFill>
                    </a:rPr>
                    <a:t>số phức </a:t>
                  </a:r>
                  <a14:m>
                    <m:oMath xmlns:m="http://schemas.openxmlformats.org/officeDocument/2006/math"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19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1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19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9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num>
                                <m:den>
                                  <m:r>
                                    <a:rPr lang="en-US" sz="19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19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9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𝟐𝟎𝟏𝟗</m:t>
                          </m:r>
                        </m:sup>
                      </m:sSup>
                      <m:r>
                        <a:rPr lang="pt-BR" sz="19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pt-BR" sz="1900" b="1" dirty="0">
                      <a:solidFill>
                        <a:prstClr val="black"/>
                      </a:solidFill>
                    </a:rPr>
                    <a:t> </a:t>
                  </a:r>
                  <a:r>
                    <a:rPr lang="en-US" sz="1900" b="1">
                      <a:solidFill>
                        <a:prstClr val="black"/>
                      </a:solidFill>
                    </a:rPr>
                    <a:t>Tính giá trị của biểu thức </a:t>
                  </a:r>
                  <a14:m>
                    <m:oMath xmlns:m="http://schemas.openxmlformats.org/officeDocument/2006/math"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⋯+</m:t>
                      </m:r>
                      <m:sSup>
                        <m:sSupPr>
                          <m:ctrlP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𝟐𝟎𝟐𝟎</m:t>
                          </m:r>
                        </m:sup>
                      </m:sSup>
                    </m:oMath>
                  </a14:m>
                  <a:endParaRPr lang="en-US" sz="19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125" y="2062899"/>
                  <a:ext cx="19499919" cy="77472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785" b="-61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454884" y="2145905"/>
            <a:ext cx="1345921" cy="521096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454891" y="2197303"/>
            <a:ext cx="344555" cy="4223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40" tIns="19172" rIns="38340" bIns="19172" rtlCol="0" anchor="ctr"/>
          <a:lstStyle/>
          <a:p>
            <a:pPr algn="ctr" defTabSz="867983"/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17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73022" y="2246021"/>
                <a:ext cx="785187" cy="300329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652" y="4492026"/>
                <a:ext cx="1848198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03738" y="2263040"/>
                <a:ext cx="735494" cy="300329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703" y="4526064"/>
                <a:ext cx="1732782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08032" y="2231493"/>
                <a:ext cx="948693" cy="300329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3293" y="4462970"/>
                <a:ext cx="2231316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97831" y="2246021"/>
                <a:ext cx="899000" cy="300329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0207" y="4492026"/>
                <a:ext cx="2115900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200594" y="3124208"/>
            <a:ext cx="8664812" cy="3085730"/>
            <a:chOff x="534987" y="5410200"/>
            <a:chExt cx="23109174" cy="6171459"/>
          </a:xfrm>
        </p:grpSpPr>
        <p:grpSp>
          <p:nvGrpSpPr>
            <p:cNvPr id="38" name="Group 37"/>
            <p:cNvGrpSpPr/>
            <p:nvPr/>
          </p:nvGrpSpPr>
          <p:grpSpPr>
            <a:xfrm>
              <a:off x="534987" y="5410200"/>
              <a:ext cx="23109174" cy="5486400"/>
              <a:chOff x="1211516" y="5267367"/>
              <a:chExt cx="23109174" cy="54864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211516" y="5638801"/>
                <a:ext cx="23109174" cy="5114966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7983"/>
                <a:endParaRPr lang="en-US" sz="20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270510" y="5267367"/>
                <a:ext cx="4971657" cy="828633"/>
                <a:chOff x="1224541" y="6322796"/>
                <a:chExt cx="4971657" cy="82863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7983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96331" y="6349326"/>
                  <a:ext cx="3899867" cy="738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867983"/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Round Diagonal Corner Rectangle 43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7983"/>
                  <a:endParaRPr lang="en-US" sz="17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7983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Rectangle 38"/>
                <p:cNvSpPr/>
                <p:nvPr/>
              </p:nvSpPr>
              <p:spPr>
                <a:xfrm>
                  <a:off x="4802769" y="5902906"/>
                  <a:ext cx="18668417" cy="56787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7983"/>
                  <a:r>
                    <a:rPr lang="pt-BR" sz="23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Ta có: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BR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num>
                                <m:den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𝟐𝟎𝟏𝟗</m:t>
                          </m:r>
                        </m:sup>
                      </m:sSup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e>
                                    <m:sup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e>
                                    <m:sup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𝟐𝟎𝟏𝟗</m:t>
                          </m:r>
                        </m:sup>
                      </m:sSup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𝟐𝟎𝟏𝟗</m:t>
                          </m:r>
                        </m:sup>
                      </m:sSup>
                    </m:oMath>
                  </a14:m>
                  <a:endParaRPr lang="en-US" sz="2300" b="1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endParaRPr>
                </a:p>
                <a:p>
                  <a:pPr algn="just" defTabSz="867983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=(−</m:t>
                        </m:r>
                        <m:sSup>
                          <m:sSupPr>
                            <m:ctrlP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𝟓𝟎𝟒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𝒊</m:t>
                        </m:r>
                      </m:oMath>
                    </m:oMathPara>
                  </a14:m>
                  <a:endParaRPr lang="en-US" sz="23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defTabSz="867983"/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Do </a:t>
                  </a:r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đó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⋯+</m:t>
                      </m:r>
                      <m:sSup>
                        <m:sSup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𝟐𝟎𝟐𝟎</m:t>
                          </m:r>
                        </m:sup>
                      </m:sSup>
                      <m:r>
                        <a:rPr lang="en-US" sz="2300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𝟐𝟎𝟐𝟏</m:t>
                              </m:r>
                            </m:sup>
                          </m:sSup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den>
                      </m:f>
                    </m:oMath>
                  </a14:m>
                  <a:endParaRPr lang="en-US" sz="2300" b="1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/>
                  </a:endParaRPr>
                </a:p>
                <a:p>
                  <a:pPr algn="just" defTabSz="867983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00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e>
                              <m:sup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𝟐𝟎𝟐𝟏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den>
                        </m:f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imes New Roman" pitchFamily="18" charset="0"/>
                              </a:rPr>
                              <m:t>𝒊</m:t>
                            </m:r>
                          </m:num>
                          <m:den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imes New Roman" pitchFamily="18" charset="0"/>
                              </a:rPr>
                              <m:t>𝒊</m:t>
                            </m:r>
                          </m:den>
                        </m:f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300" b="1" i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  <a:p>
                  <a:pPr algn="just" defTabSz="867983"/>
                  <a:endParaRPr lang="en-US" sz="23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2769" y="5902906"/>
                  <a:ext cx="18668417" cy="567875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Left Arrow 45">
            <a:hlinkClick r:id="rId8" action="ppaction://hlinksldjump"/>
          </p:cNvPr>
          <p:cNvSpPr/>
          <p:nvPr/>
        </p:nvSpPr>
        <p:spPr>
          <a:xfrm>
            <a:off x="8028384" y="6076256"/>
            <a:ext cx="432048" cy="521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5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489157" y="2031613"/>
            <a:ext cx="1731741" cy="679559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803431" y="2031605"/>
            <a:ext cx="1908511" cy="679560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146268" y="2031605"/>
            <a:ext cx="1776227" cy="679560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0602" y="878114"/>
            <a:ext cx="8497915" cy="1148723"/>
            <a:chOff x="534987" y="1796074"/>
            <a:chExt cx="22664057" cy="1490744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573225" cy="1176337"/>
                <a:chOff x="534987" y="1647866"/>
                <a:chExt cx="3573225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38673" y="1700171"/>
                  <a:ext cx="2869539" cy="5192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67983" eaLnBrk="1" hangingPunct="1"/>
                  <a:r>
                    <a:rPr lang="en-US" sz="2000" b="1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000" b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10</a:t>
                  </a:r>
                  <a:endParaRPr lang="en-US" sz="2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Rectangle 47"/>
                <p:cNvSpPr/>
                <p:nvPr/>
              </p:nvSpPr>
              <p:spPr>
                <a:xfrm>
                  <a:off x="4116387" y="1796074"/>
                  <a:ext cx="18468975" cy="1490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7983"/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phức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</m:rad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</m:rad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rad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rad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rad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Tìm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phần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thực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</m:oMath>
                  </a14:m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23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6387" y="1796074"/>
                  <a:ext cx="18468975" cy="1490744"/>
                </a:xfrm>
                <a:prstGeom prst="rect">
                  <a:avLst/>
                </a:prstGeom>
                <a:blipFill>
                  <a:blip r:embed="rId2"/>
                  <a:stretch>
                    <a:fillRect b="-691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286310" y="2031605"/>
            <a:ext cx="1677531" cy="679560"/>
            <a:chOff x="1380347" y="3163074"/>
            <a:chExt cx="2816479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50" y="3163074"/>
              <a:ext cx="243157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7983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4800570" y="2081080"/>
            <a:ext cx="440352" cy="56064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40" tIns="19172" rIns="38340" bIns="19172" rtlCol="0" anchor="ctr"/>
          <a:lstStyle/>
          <a:p>
            <a:pPr algn="ctr" defTabSz="867983"/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17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3449" y="2057403"/>
                <a:ext cx="655279" cy="539881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787" y="4114800"/>
                <a:ext cx="1541191" cy="1271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202381" y="2939254"/>
            <a:ext cx="8720115" cy="1370513"/>
            <a:chOff x="541117" y="5410198"/>
            <a:chExt cx="22670627" cy="2937849"/>
          </a:xfrm>
        </p:grpSpPr>
        <p:grpSp>
          <p:nvGrpSpPr>
            <p:cNvPr id="37" name="Group 36"/>
            <p:cNvGrpSpPr/>
            <p:nvPr/>
          </p:nvGrpSpPr>
          <p:grpSpPr>
            <a:xfrm>
              <a:off x="541117" y="5410198"/>
              <a:ext cx="22670627" cy="2937849"/>
              <a:chOff x="1217646" y="5267365"/>
              <a:chExt cx="22670627" cy="293784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1284908" y="5638797"/>
                <a:ext cx="22603365" cy="2566417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7983"/>
                <a:endParaRPr lang="en-US" sz="17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1217646" y="5267365"/>
                <a:ext cx="4926250" cy="828635"/>
                <a:chOff x="1171677" y="6322794"/>
                <a:chExt cx="4926250" cy="828635"/>
              </a:xfrm>
            </p:grpSpPr>
            <p:sp>
              <p:nvSpPr>
                <p:cNvPr id="41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5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7983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296331" y="6349326"/>
                  <a:ext cx="3801596" cy="4463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867983"/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Round Diagonal Corner Rectangle 42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7983"/>
                  <a:endParaRPr lang="en-US" sz="17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Freeform 43"/>
                <p:cNvSpPr>
                  <a:spLocks noEditPoints="1"/>
                </p:cNvSpPr>
                <p:nvPr/>
              </p:nvSpPr>
              <p:spPr bwMode="auto">
                <a:xfrm>
                  <a:off x="1171677" y="6322794"/>
                  <a:ext cx="1138276" cy="828632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7983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5411785" y="5902905"/>
                  <a:ext cx="16313880" cy="9636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7983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pt-B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𝒃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𝒂𝒃</m:t>
                                </m:r>
                              </m:e>
                            </m:rad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𝒊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𝒃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t-BR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𝒃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𝒂𝒃</m:t>
                                </m:r>
                              </m:e>
                            </m:rad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𝒊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𝒃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BR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𝒃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𝒃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1786" y="5902905"/>
                  <a:ext cx="16313881" cy="98337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904748" y="2053416"/>
                <a:ext cx="655279" cy="534495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2" y="4106824"/>
                <a:ext cx="1541191" cy="1271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240924" y="2043424"/>
                <a:ext cx="914966" cy="539881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7613" y="4086841"/>
                <a:ext cx="2153538" cy="1271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543415" y="2060803"/>
                <a:ext cx="914966" cy="539881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8387" y="4121599"/>
                <a:ext cx="2153538" cy="1271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Arrow 48">
            <a:hlinkClick r:id="rId8" action="ppaction://hlinksldjump"/>
          </p:cNvPr>
          <p:cNvSpPr/>
          <p:nvPr/>
        </p:nvSpPr>
        <p:spPr>
          <a:xfrm>
            <a:off x="8028384" y="5445224"/>
            <a:ext cx="432048" cy="521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5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759180" y="2667000"/>
            <a:ext cx="1486864" cy="521096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063476" y="2667000"/>
            <a:ext cx="1658830" cy="521096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367773" y="2667000"/>
            <a:ext cx="1525152" cy="521096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0594" y="934852"/>
            <a:ext cx="8799954" cy="1427349"/>
            <a:chOff x="534987" y="1869705"/>
            <a:chExt cx="22944670" cy="2090438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944670" cy="2090438"/>
              <a:chOff x="534987" y="1647866"/>
              <a:chExt cx="22944670" cy="2090438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724006" cy="201741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434">
                  <a:defRPr/>
                </a:pPr>
                <a:endParaRPr lang="en-US" sz="17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585644" cy="1176337"/>
                <a:chOff x="534987" y="1647866"/>
                <a:chExt cx="3585644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434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434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434">
                    <a:defRPr/>
                  </a:pPr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855520" y="1700171"/>
                  <a:ext cx="3265111" cy="676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68442" eaLnBrk="1" hangingPunct="1"/>
                  <a:r>
                    <a:rPr lang="en-US" sz="24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4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11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Rectangle 47"/>
                <p:cNvSpPr/>
                <p:nvPr/>
              </p:nvSpPr>
              <p:spPr>
                <a:xfrm>
                  <a:off x="4040187" y="1873946"/>
                  <a:ext cx="18468976" cy="2069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8442"/>
                  <a:r>
                    <a:rPr lang="en-US" sz="23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Biết số </a:t>
                  </a:r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phức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</m:oMath>
                  </a14:m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thỏa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mãn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23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defTabSz="868442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e>
                          </m:d>
                        </m:e>
                        <m: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</m:acc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𝟒</m:t>
                      </m:r>
                      <m:d>
                        <m:d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dạng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  <a:endParaRPr lang="en-US" sz="2300" b="1" dirty="0" smtClean="0">
                    <a:solidFill>
                      <a:prstClr val="black"/>
                    </a:solidFill>
                    <a:latin typeface="Cambria Math"/>
                  </a:endParaRPr>
                </a:p>
                <a:p>
                  <a:pPr algn="just" defTabSz="868442"/>
                  <a14:m>
                    <m:oMath xmlns:m="http://schemas.openxmlformats.org/officeDocument/2006/math">
                      <m:r>
                        <a:rPr lang="en-US" sz="2300" b="1">
                          <a:solidFill>
                            <a:prstClr val="black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𝒃𝒊</m:t>
                      </m:r>
                      <m:r>
                        <a:rPr lang="en-US" sz="2300" b="1">
                          <a:solidFill>
                            <a:prstClr val="black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300" b="1">
                          <a:solidFill>
                            <a:prstClr val="black"/>
                          </a:solidFill>
                          <a:latin typeface="Cambria Math"/>
                        </a:rPr>
                        <m:t>𝐚</m:t>
                      </m:r>
                      <m:r>
                        <a:rPr lang="en-US" sz="2300" b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300" b="1">
                          <a:solidFill>
                            <a:prstClr val="black"/>
                          </a:solidFill>
                          <a:latin typeface="Cambria Math"/>
                        </a:rPr>
                        <m:t>𝐛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𝑹</m:t>
                      </m:r>
                    </m:oMath>
                  </a14:m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. </a:t>
                  </a:r>
                  <a:r>
                    <a:rPr lang="en-US" sz="2300" b="1" dirty="0" err="1" smtClean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Khi</a:t>
                  </a:r>
                  <a:r>
                    <a:rPr lang="en-US" sz="2300" b="1" dirty="0" smtClean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đó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=?</m:t>
                      </m:r>
                    </m:oMath>
                  </a14:m>
                  <a:endParaRPr lang="en-US" sz="23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873946"/>
                  <a:ext cx="18468976" cy="2069366"/>
                </a:xfrm>
                <a:prstGeom prst="rect">
                  <a:avLst/>
                </a:prstGeom>
                <a:blipFill>
                  <a:blip r:embed="rId2"/>
                  <a:stretch>
                    <a:fillRect t="-431" b="-474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454884" y="2667000"/>
            <a:ext cx="1345921" cy="521096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7360207" y="2718589"/>
            <a:ext cx="344555" cy="4223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61" tIns="19181" rIns="38361" bIns="19181" rtlCol="0" anchor="ctr"/>
          <a:lstStyle/>
          <a:p>
            <a:pPr algn="ctr" defTabSz="868442"/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17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03735" y="2770879"/>
                <a:ext cx="467001" cy="300347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:r>
                  <a:rPr lang="en-US" sz="1700" b="1">
                    <a:solidFill>
                      <a:prstClr val="white"/>
                    </a:solidFill>
                  </a:rPr>
                  <a:t>128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700" b="1">
                        <a:solidFill>
                          <a:prstClr val="white"/>
                        </a:solidFill>
                      </a:rPr>
                      <m:t>.</m:t>
                    </m:r>
                  </m:oMath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703" y="5541748"/>
                <a:ext cx="1099981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20000" t="-15517" r="-6111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08033" y="2739332"/>
                <a:ext cx="737908" cy="300347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𝟐𝟏𝟔</m:t>
                      </m:r>
                      <m:r>
                        <m:rPr>
                          <m:nor/>
                        </m:rPr>
                        <a:rPr lang="en-US" sz="1700" b="1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3293" y="5478654"/>
                <a:ext cx="1737976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97825" y="2753860"/>
                <a:ext cx="444559" cy="300347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𝟔𝟓</m:t>
                      </m:r>
                      <m:r>
                        <m:rPr>
                          <m:nor/>
                        </m:rPr>
                        <a:rPr lang="en-US" sz="1700" b="1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0207" y="5507710"/>
                <a:ext cx="1048684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202380" y="3396453"/>
            <a:ext cx="8798168" cy="2823818"/>
            <a:chOff x="541117" y="5410198"/>
            <a:chExt cx="22670627" cy="2483174"/>
          </a:xfrm>
        </p:grpSpPr>
        <p:grpSp>
          <p:nvGrpSpPr>
            <p:cNvPr id="37" name="Group 36"/>
            <p:cNvGrpSpPr/>
            <p:nvPr/>
          </p:nvGrpSpPr>
          <p:grpSpPr>
            <a:xfrm>
              <a:off x="541117" y="5410198"/>
              <a:ext cx="22670627" cy="2483174"/>
              <a:chOff x="1217646" y="5267365"/>
              <a:chExt cx="22670627" cy="2483174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1284909" y="5600839"/>
                <a:ext cx="22603364" cy="2149700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868442"/>
                <a:endParaRPr lang="en-US" sz="20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1217646" y="5267365"/>
                <a:ext cx="4870669" cy="414320"/>
                <a:chOff x="1171677" y="6322794"/>
                <a:chExt cx="4870669" cy="414320"/>
              </a:xfrm>
            </p:grpSpPr>
            <p:sp>
              <p:nvSpPr>
                <p:cNvPr id="41" name="Freeform 20"/>
                <p:cNvSpPr>
                  <a:spLocks/>
                </p:cNvSpPr>
                <p:nvPr/>
              </p:nvSpPr>
              <p:spPr bwMode="auto">
                <a:xfrm rot="16200000" flipV="1">
                  <a:off x="3912897" y="4607667"/>
                  <a:ext cx="414319" cy="3844576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8442"/>
                  <a:endParaRPr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296329" y="6349326"/>
                  <a:ext cx="3746017" cy="2624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868442"/>
                  <a:r>
                    <a:rPr lang="en-US" sz="20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Hướng</a:t>
                  </a:r>
                  <a:r>
                    <a:rPr lang="en-US" sz="2000" b="1" dirty="0">
                      <a:solidFill>
                        <a:srgbClr val="F79646">
                          <a:lumMod val="50000"/>
                        </a:srgbClr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dẫn</a:t>
                  </a:r>
                  <a:endParaRPr lang="en-US" sz="2000" b="1" dirty="0">
                    <a:solidFill>
                      <a:srgbClr val="F79646">
                        <a:lumMod val="50000"/>
                      </a:srgb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Round Diagonal Corner Rectangle 42"/>
                <p:cNvSpPr/>
                <p:nvPr/>
              </p:nvSpPr>
              <p:spPr>
                <a:xfrm flipV="1">
                  <a:off x="1224541" y="6322799"/>
                  <a:ext cx="903517" cy="414315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868442"/>
                  <a:endParaRPr lang="en-US" sz="200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Freeform 43"/>
                <p:cNvSpPr>
                  <a:spLocks noEditPoints="1"/>
                </p:cNvSpPr>
                <p:nvPr/>
              </p:nvSpPr>
              <p:spPr bwMode="auto">
                <a:xfrm>
                  <a:off x="1171677" y="6322794"/>
                  <a:ext cx="1138276" cy="414320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8442"/>
                  <a:endParaRPr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2892383" y="5930578"/>
                  <a:ext cx="19153580" cy="1134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defTabSz="868442"/>
                  <a:r>
                    <a:rPr lang="pt-BR" sz="20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Vì </a:t>
                  </a:r>
                  <a14:m>
                    <m:oMath xmlns:m="http://schemas.openxmlformats.org/officeDocument/2006/math">
                      <m:r>
                        <a:rPr lang="pt-B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pt-B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𝒃𝒊</m:t>
                      </m:r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/>
                        </a:rPr>
                        <m:t>𝐚</m:t>
                      </m:r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/>
                        </a:rPr>
                        <m:t>𝐛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𝑹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𝒈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</m:groupChr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𝒊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</m:oMath>
                  </a14:m>
                  <a:endParaRPr lang="en-US" sz="2000" b="1" dirty="0">
                    <a:solidFill>
                      <a:prstClr val="black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 defTabSz="868442"/>
                  <a:r>
                    <a:rPr lang="en-US" sz="20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		         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⟺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𝒃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−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𝟏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𝒂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𝒃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𝒊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𝟕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𝒂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+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𝟔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𝒊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𝒂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𝒃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𝟖</m:t>
                              </m:r>
                            </m:e>
                          </m:eqArr>
                        </m:e>
                      </m:d>
                    </m:oMath>
                  </a14:m>
                  <a:endParaRPr lang="en-US" sz="20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384" y="5930578"/>
                  <a:ext cx="19153580" cy="77589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24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9438" y="2763518"/>
                <a:ext cx="585624" cy="300347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1700" b="1">
                          <a:solidFill>
                            <a:prstClr val="white"/>
                          </a:solidFill>
                          <a:latin typeface="Cambria Math"/>
                        </a:rPr>
                        <m:t>94</m:t>
                      </m:r>
                      <m:r>
                        <m:rPr>
                          <m:nor/>
                        </m:rPr>
                        <a:rPr lang="en-US" sz="1700" b="1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113" y="5527026"/>
                <a:ext cx="1377300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172019" y="5511662"/>
                <a:ext cx="7433249" cy="392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730" tIns="38363" rIns="76730" bIns="38363">
                <a:spAutoFit/>
              </a:bodyPr>
              <a:lstStyle/>
              <a:p>
                <a:pPr algn="ctr" defTabSz="868442"/>
                <a:r>
                  <a:rPr lang="en-US" sz="2000" b="1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  <m:sSup>
                      <m:sSup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𝟕</m:t>
                        </m:r>
                      </m:sup>
                    </m:sSup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𝟔𝟓</m:t>
                    </m:r>
                  </m:oMath>
                </a14:m>
                <a:endParaRPr lang="en-US" sz="2000" b="1" dirty="0">
                  <a:solidFill>
                    <a:prstClr val="black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787" y="11023324"/>
                <a:ext cx="19824579" cy="9400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Left Arrow 45">
            <a:hlinkClick r:id="rId9" action="ppaction://hlinksldjump"/>
          </p:cNvPr>
          <p:cNvSpPr/>
          <p:nvPr/>
        </p:nvSpPr>
        <p:spPr>
          <a:xfrm>
            <a:off x="8028384" y="6220272"/>
            <a:ext cx="432048" cy="521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4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4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759180" y="2298305"/>
            <a:ext cx="1486864" cy="521096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063476" y="2298305"/>
            <a:ext cx="1658830" cy="521096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367773" y="2298305"/>
            <a:ext cx="1525152" cy="521096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2455" y="934854"/>
            <a:ext cx="8826669" cy="1251702"/>
            <a:chOff x="539751" y="1869706"/>
            <a:chExt cx="22659293" cy="1467940"/>
          </a:xfrm>
        </p:grpSpPr>
        <p:grpSp>
          <p:nvGrpSpPr>
            <p:cNvPr id="87" name="Group 86"/>
            <p:cNvGrpSpPr/>
            <p:nvPr/>
          </p:nvGrpSpPr>
          <p:grpSpPr>
            <a:xfrm>
              <a:off x="539751" y="1869706"/>
              <a:ext cx="22659293" cy="1447927"/>
              <a:chOff x="539751" y="1647867"/>
              <a:chExt cx="22659293" cy="1447927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0" y="1720890"/>
                <a:ext cx="22443394" cy="137490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434">
                  <a:defRPr/>
                </a:pPr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9751" y="1647867"/>
                <a:ext cx="3743827" cy="1176336"/>
                <a:chOff x="539751" y="1647867"/>
                <a:chExt cx="3743827" cy="1176336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434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672745" y="1647867"/>
                  <a:ext cx="3505200" cy="66990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434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265975" y="1771634"/>
                  <a:ext cx="257606" cy="546136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434">
                    <a:defRPr/>
                  </a:pPr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035417" y="1700171"/>
                  <a:ext cx="3248161" cy="541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68442" eaLnBrk="1" hangingPunct="1"/>
                  <a:r>
                    <a:rPr lang="en-US" sz="24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4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12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Rectangle 47"/>
                <p:cNvSpPr/>
                <p:nvPr/>
              </p:nvSpPr>
              <p:spPr>
                <a:xfrm>
                  <a:off x="4040187" y="1879786"/>
                  <a:ext cx="18468976" cy="14578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defTabSz="868442"/>
                  <a:r>
                    <a:rPr lang="fr-FR" sz="23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Tìm</a:t>
                  </a:r>
                  <a:r>
                    <a:rPr lang="fr-FR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3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tất</a:t>
                  </a:r>
                  <a:r>
                    <a:rPr lang="fr-FR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3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cả</a:t>
                  </a:r>
                  <a:r>
                    <a:rPr lang="fr-FR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3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fr-FR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3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fr-FR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3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thực</a:t>
                  </a:r>
                  <a:r>
                    <a:rPr lang="fr-FR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300" b="1" i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m </a:t>
                  </a:r>
                  <a:r>
                    <a:rPr lang="fr-FR" sz="23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biết</a:t>
                  </a:r>
                  <a:r>
                    <a:rPr lang="fr-FR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23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fr-FR" sz="23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𝒎</m:t>
                          </m:r>
                          <m:d>
                            <m:d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e>
                          </m:d>
                        </m:den>
                      </m:f>
                    </m:oMath>
                  </a14:m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endParaRPr lang="en-US" sz="2300" b="1" dirty="0" smtClean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  <a:p>
                  <a:pPr defTabSz="868442"/>
                  <a:r>
                    <a:rPr lang="en-US" sz="2300" b="1" dirty="0" smtClean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𝒛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𝒛</m:t>
                          </m:r>
                        </m:e>
                      </m:acc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23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879786"/>
                  <a:ext cx="18468976" cy="145786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454884" y="2298305"/>
            <a:ext cx="1345921" cy="521096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2751740" y="2336447"/>
            <a:ext cx="344555" cy="4223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61" tIns="19181" rIns="38361" bIns="19181" rtlCol="0" anchor="ctr"/>
          <a:lstStyle/>
          <a:p>
            <a:pPr algn="ctr" defTabSz="868442"/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17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54074" y="2338385"/>
                <a:ext cx="858198" cy="300347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fr-FR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824" y="4676759"/>
                <a:ext cx="2018758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200594" y="3205957"/>
            <a:ext cx="8692331" cy="1975649"/>
            <a:chOff x="536277" y="5410201"/>
            <a:chExt cx="22675467" cy="1927031"/>
          </a:xfrm>
        </p:grpSpPr>
        <p:grpSp>
          <p:nvGrpSpPr>
            <p:cNvPr id="37" name="Group 36"/>
            <p:cNvGrpSpPr/>
            <p:nvPr/>
          </p:nvGrpSpPr>
          <p:grpSpPr>
            <a:xfrm>
              <a:off x="536277" y="5410201"/>
              <a:ext cx="22675467" cy="1927031"/>
              <a:chOff x="1212806" y="5267368"/>
              <a:chExt cx="22675467" cy="192703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1284909" y="5638801"/>
                <a:ext cx="22603364" cy="1555598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8442"/>
                <a:endParaRPr lang="en-US" sz="17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1212806" y="5267368"/>
                <a:ext cx="4701309" cy="656955"/>
                <a:chOff x="1166837" y="6322797"/>
                <a:chExt cx="4701309" cy="656955"/>
              </a:xfrm>
            </p:grpSpPr>
            <p:sp>
              <p:nvSpPr>
                <p:cNvPr id="41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41530" y="4677520"/>
                  <a:ext cx="552022" cy="3842576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8442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296330" y="6349326"/>
                  <a:ext cx="3571816" cy="6304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868442"/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Round Diagonal Corner Rectangle 42"/>
                <p:cNvSpPr/>
                <p:nvPr/>
              </p:nvSpPr>
              <p:spPr>
                <a:xfrm flipV="1">
                  <a:off x="1166837" y="6322797"/>
                  <a:ext cx="961221" cy="552023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8442"/>
                  <a:endParaRPr lang="en-US" sz="17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Freeform 43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724357" cy="496656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8442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5371915" y="5775245"/>
                  <a:ext cx="17494072" cy="1374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8442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pt-B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𝒎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pt-BR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pt-BR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𝒊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pt-BR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̅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𝒛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pt-BR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pt-BR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pt-BR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pt-BR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pt-BR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pt-BR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b="1">
                    <a:solidFill>
                      <a:prstClr val="black"/>
                    </a:solidFill>
                    <a:latin typeface="Tahoma" pitchFamily="34" charset="0"/>
                  </a:endParaRPr>
                </a:p>
                <a:p>
                  <a:pPr algn="just" defTabSz="868442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𝒛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  <m:acc>
                          <m:accPr>
                            <m:chr m:val="̅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𝒛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⟺</m:t>
                        </m:r>
                        <m:f>
                          <m:fPr>
                            <m:ctrlPr>
                              <a:rPr lang="pt-BR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pt-BR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pt-BR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pt-BR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pt-BR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pt-BR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pt-BR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⟺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ahoma" pitchFamily="34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ahoma" pitchFamily="34" charset="0"/>
                                  </a:rPr>
                                </m:ctrlPr>
                              </m:eqArr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𝒎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=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𝒎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=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𝟏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1915" y="5775245"/>
                  <a:ext cx="17494073" cy="154936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096289" y="2374677"/>
                <a:ext cx="694691" cy="300347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fr-FR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847" y="4749343"/>
                <a:ext cx="1635641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408031" y="2362205"/>
                <a:ext cx="858198" cy="300347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fr-FR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3293" y="4724400"/>
                <a:ext cx="2018758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712330" y="2390241"/>
                <a:ext cx="470784" cy="300347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fr-FR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8884" y="4780471"/>
                <a:ext cx="1109343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Arrow 48">
            <a:hlinkClick r:id="rId8" action="ppaction://hlinksldjump"/>
          </p:cNvPr>
          <p:cNvSpPr/>
          <p:nvPr/>
        </p:nvSpPr>
        <p:spPr>
          <a:xfrm>
            <a:off x="8028384" y="5805264"/>
            <a:ext cx="432048" cy="521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9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759180" y="2793605"/>
            <a:ext cx="1486864" cy="521096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063476" y="2793605"/>
            <a:ext cx="1658830" cy="521096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367773" y="2793605"/>
            <a:ext cx="1525152" cy="521096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0594" y="934853"/>
            <a:ext cx="8818790" cy="1541648"/>
            <a:chOff x="534987" y="1869705"/>
            <a:chExt cx="23519836" cy="3083295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3469600" cy="3083295"/>
              <a:chOff x="534987" y="1647866"/>
              <a:chExt cx="23469600" cy="3083295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3248936" cy="3010270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434">
                  <a:defRPr/>
                </a:pPr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667678" cy="1176337"/>
                <a:chOff x="534987" y="1647866"/>
                <a:chExt cx="3667678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434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434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434">
                    <a:defRPr/>
                  </a:pPr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862854" y="1700172"/>
                  <a:ext cx="3339811" cy="923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68442" eaLnBrk="1" hangingPunct="1"/>
                  <a:r>
                    <a:rPr lang="en-US" sz="24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4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13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Rectangle 47"/>
                <p:cNvSpPr/>
                <p:nvPr/>
              </p:nvSpPr>
              <p:spPr>
                <a:xfrm>
                  <a:off x="1019482" y="2552059"/>
                  <a:ext cx="23035341" cy="2248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8442"/>
                  <a:r>
                    <a:rPr lang="en-US" sz="23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[</m:t>
                              </m:r>
                              <m:func>
                                <m:funcPr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3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𝟐𝟎𝟐𝟎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𝟐𝟎𝟏𝟖</m:t>
                                  </m:r>
                                </m:e>
                              </m:func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3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𝟐𝟎𝟏𝟖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𝟐𝟎𝟏𝟗</m:t>
                                  </m:r>
                                </m:e>
                              </m:func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3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𝟐𝟎𝟏𝟗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𝟐𝟎𝟐𝟎</m:t>
                                  </m:r>
                                </m:e>
                              </m:func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𝟐𝟎𝟐𝟏</m:t>
                              </m:r>
                            </m:sup>
                          </m:s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300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3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endParaRPr lang="en-US" sz="23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  <a:p>
                  <a:pPr algn="just" defTabSz="868442"/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Tìm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các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giá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trị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thực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của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 </a:t>
                  </a:r>
                  <a:r>
                    <a:rPr lang="en-US" sz="2300" b="1" i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x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?</a:t>
                  </a:r>
                </a:p>
              </p:txBody>
            </p:sp>
          </mc:Choice>
          <mc:Fallback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482" y="2552059"/>
                  <a:ext cx="23035341" cy="2248327"/>
                </a:xfrm>
                <a:prstGeom prst="rect">
                  <a:avLst/>
                </a:prstGeom>
                <a:blipFill>
                  <a:blip r:embed="rId2"/>
                  <a:stretch>
                    <a:fillRect b="-648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454884" y="2793605"/>
            <a:ext cx="1345921" cy="521096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5066930" y="2831747"/>
            <a:ext cx="344555" cy="4223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61" tIns="19181" rIns="38361" bIns="19181" rtlCol="0" anchor="ctr"/>
          <a:lstStyle/>
          <a:p>
            <a:pPr algn="ctr" defTabSz="868442"/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17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73020" y="2836367"/>
                <a:ext cx="711491" cy="300347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652" y="5672723"/>
                <a:ext cx="1676677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03734" y="2853386"/>
                <a:ext cx="854672" cy="331189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703" y="5706761"/>
                <a:ext cx="2013565" cy="7804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08033" y="2821839"/>
                <a:ext cx="666607" cy="300347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3293" y="5643667"/>
                <a:ext cx="1570879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97830" y="2836367"/>
                <a:ext cx="984514" cy="331189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</m:rad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0207" y="5672723"/>
                <a:ext cx="2319738" cy="7804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222719" y="3670013"/>
            <a:ext cx="8480557" cy="1398779"/>
            <a:chOff x="593981" y="5410200"/>
            <a:chExt cx="22617763" cy="2494291"/>
          </a:xfrm>
        </p:grpSpPr>
        <p:grpSp>
          <p:nvGrpSpPr>
            <p:cNvPr id="37" name="Group 36"/>
            <p:cNvGrpSpPr/>
            <p:nvPr/>
          </p:nvGrpSpPr>
          <p:grpSpPr>
            <a:xfrm>
              <a:off x="593981" y="5410200"/>
              <a:ext cx="22617763" cy="2494291"/>
              <a:chOff x="1270510" y="5267367"/>
              <a:chExt cx="22617763" cy="249429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1284909" y="5638799"/>
                <a:ext cx="22603364" cy="2122859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8442"/>
                <a:endParaRPr lang="en-US" sz="17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1270510" y="5267367"/>
                <a:ext cx="4971657" cy="828633"/>
                <a:chOff x="1224541" y="6322796"/>
                <a:chExt cx="4971657" cy="828633"/>
              </a:xfrm>
            </p:grpSpPr>
            <p:sp>
              <p:nvSpPr>
                <p:cNvPr id="41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8442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296331" y="6349326"/>
                  <a:ext cx="3899867" cy="6585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868442"/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Round Diagonal Corner Rectangle 42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8442"/>
                  <a:endParaRPr lang="en-US" sz="17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Freeform 43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8442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1296987" y="6367034"/>
                  <a:ext cx="21914757" cy="1426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8442"/>
                  <a:r>
                    <a:rPr lang="pt-BR" sz="20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Vì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𝟐𝟎𝟐𝟎</m:t>
                              </m:r>
                            </m:sub>
                          </m:sSub>
                        </m:fName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𝟐𝟎𝟏𝟖</m:t>
                          </m:r>
                        </m:e>
                      </m:func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𝟐𝟎𝟏𝟖</m:t>
                              </m:r>
                            </m:sub>
                          </m:sSub>
                        </m:fName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𝟐𝟎𝟏𝟗</m:t>
                          </m:r>
                        </m:e>
                      </m:func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𝟐𝟎𝟏𝟗</m:t>
                              </m:r>
                            </m:sub>
                          </m:sSub>
                        </m:fName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𝟐𝟎𝟐𝟎</m:t>
                          </m:r>
                        </m:e>
                      </m:func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000" b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nên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func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⟹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𝒙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𝟏</m:t>
                      </m:r>
                    </m:oMath>
                  </a14:m>
                  <a:r>
                    <a:rPr lang="en-US" sz="20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6986" y="6367034"/>
                  <a:ext cx="21914757" cy="82324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62" t="-9211" b="-2960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Left Arrow 44">
            <a:hlinkClick r:id="rId8" action="ppaction://hlinksldjump"/>
          </p:cNvPr>
          <p:cNvSpPr/>
          <p:nvPr/>
        </p:nvSpPr>
        <p:spPr>
          <a:xfrm>
            <a:off x="8028384" y="5733256"/>
            <a:ext cx="432048" cy="521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0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759180" y="2145905"/>
            <a:ext cx="1486864" cy="521096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063476" y="2145905"/>
            <a:ext cx="1658830" cy="521096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367773" y="2145905"/>
            <a:ext cx="1525152" cy="521096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0594" y="838199"/>
            <a:ext cx="8799954" cy="1097858"/>
            <a:chOff x="534987" y="1869705"/>
            <a:chExt cx="22664057" cy="1236678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36678"/>
              <a:chOff x="534987" y="1647866"/>
              <a:chExt cx="22664057" cy="1236678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690785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434">
                  <a:defRPr/>
                </a:pPr>
                <a:endParaRPr lang="en-US" sz="20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341584" cy="1176337"/>
                <a:chOff x="534987" y="1647866"/>
                <a:chExt cx="3341584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434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34158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434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434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037055" y="1700171"/>
                  <a:ext cx="2771049" cy="4507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68442" eaLnBrk="1" hangingPunct="1"/>
                  <a:r>
                    <a:rPr lang="en-US" sz="20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3699125" y="1955542"/>
                  <a:ext cx="19499919" cy="11485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8442"/>
                  <a:r>
                    <a:rPr lang="pt-BR" sz="1900" b="1" dirty="0">
                      <a:solidFill>
                        <a:prstClr val="black"/>
                      </a:solidFill>
                    </a:rPr>
                    <a:t>Cho </a:t>
                  </a:r>
                  <a:r>
                    <a:rPr lang="pt-BR" sz="1900" b="1">
                      <a:solidFill>
                        <a:prstClr val="black"/>
                      </a:solidFill>
                    </a:rPr>
                    <a:t>số phức z thỏa mãn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𝒊𝒛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den>
                          </m:f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𝒊𝒛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den>
                          </m:f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𝟔</m:t>
                      </m:r>
                      <m:r>
                        <a:rPr lang="pt-BR" sz="23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pt-BR" sz="1900" b="1" dirty="0">
                      <a:solidFill>
                        <a:prstClr val="black"/>
                      </a:solidFill>
                    </a:rPr>
                    <a:t> </a:t>
                  </a:r>
                </a:p>
                <a:p>
                  <a:pPr algn="just" defTabSz="868442"/>
                  <a:r>
                    <a:rPr lang="en-US" sz="1900" b="1">
                      <a:solidFill>
                        <a:prstClr val="black"/>
                      </a:solidFill>
                    </a:rPr>
                    <a:t>Gọi </a:t>
                  </a:r>
                  <a14:m>
                    <m:oMath xmlns:m="http://schemas.openxmlformats.org/officeDocument/2006/math"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𝒎𝒂𝒙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</m:d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𝒎𝒊𝒏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</m:d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19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000" b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Tính</a:t>
                  </a:r>
                  <a:r>
                    <a:rPr lang="en-US" sz="19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𝑴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𝒎</m:t>
                      </m:r>
                    </m:oMath>
                  </a14:m>
                  <a:endParaRPr lang="en-US" sz="19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125" y="1955542"/>
                  <a:ext cx="19499919" cy="121708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785" b="-1186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454884" y="2145905"/>
            <a:ext cx="1345921" cy="521096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2759185" y="2190005"/>
            <a:ext cx="344555" cy="4223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61" tIns="19181" rIns="38361" bIns="19181" rtlCol="0" anchor="ctr"/>
          <a:lstStyle/>
          <a:p>
            <a:pPr algn="ctr" defTabSz="868442"/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17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73022" y="2246018"/>
                <a:ext cx="431734" cy="300347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/>
                        </a:rPr>
                        <m:t>𝟏𝟐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652" y="4492026"/>
                <a:ext cx="1018227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03736" y="2263036"/>
                <a:ext cx="574915" cy="329457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𝟕</m:t>
                          </m:r>
                        </m:e>
                      </m:rad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703" y="4526064"/>
                <a:ext cx="1355115" cy="7764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08031" y="2231490"/>
                <a:ext cx="301892" cy="300347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3293" y="4462970"/>
                <a:ext cx="712054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97829" y="2246018"/>
                <a:ext cx="704759" cy="331189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𝟏𝟓</m:t>
                      </m:r>
                      <m:rad>
                        <m:radPr>
                          <m:degHide m:val="on"/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0207" y="4492026"/>
                <a:ext cx="1661288" cy="7804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143457" y="3124200"/>
            <a:ext cx="8971977" cy="2057400"/>
            <a:chOff x="382587" y="5410200"/>
            <a:chExt cx="23928388" cy="4114800"/>
          </a:xfrm>
        </p:grpSpPr>
        <p:grpSp>
          <p:nvGrpSpPr>
            <p:cNvPr id="38" name="Group 37"/>
            <p:cNvGrpSpPr/>
            <p:nvPr/>
          </p:nvGrpSpPr>
          <p:grpSpPr>
            <a:xfrm>
              <a:off x="382587" y="5410200"/>
              <a:ext cx="23852188" cy="4114800"/>
              <a:chOff x="1059116" y="5267367"/>
              <a:chExt cx="23852188" cy="41148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059116" y="5638801"/>
                <a:ext cx="23852188" cy="3743366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8442"/>
                <a:endParaRPr lang="en-US" sz="20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270510" y="5267367"/>
                <a:ext cx="4971657" cy="828633"/>
                <a:chOff x="1224541" y="6322796"/>
                <a:chExt cx="4971657" cy="82863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8442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96331" y="6349326"/>
                  <a:ext cx="3899867" cy="738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868442"/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Round Diagonal Corner Rectangle 43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8442"/>
                  <a:endParaRPr lang="en-US" sz="17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8442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458786" y="5902906"/>
                  <a:ext cx="23852189" cy="27664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8442"/>
                  <a:r>
                    <a:rPr lang="pt-BR" sz="23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Ta có: Nếu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𝒛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𝒛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𝒌</m:t>
                      </m:r>
                    </m:oMath>
                  </a14:m>
                  <a:r>
                    <a:rPr lang="pt-BR" sz="23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thì 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𝑴𝒂𝒙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𝒌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300" b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</m:oMath>
                  </a14:m>
                  <a:r>
                    <a:rPr lang="en-US" sz="2300" b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𝑴𝒊𝒏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  <m:r>
                        <a:rPr lang="en-US" sz="2300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3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3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n-US" sz="23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.</m:t>
                      </m:r>
                    </m:oMath>
                  </a14:m>
                  <a:endParaRPr lang="en-US" sz="23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787" y="5902905"/>
                  <a:ext cx="23852188" cy="168720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971" b="-108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71427" y="4291098"/>
                <a:ext cx="8943406" cy="588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730" tIns="38363" rIns="76730" bIns="38363">
                <a:spAutoFit/>
              </a:bodyPr>
              <a:lstStyle/>
              <a:p>
                <a:pPr algn="just" defTabSz="868442"/>
                <a:r>
                  <a:rPr lang="pt-BR" sz="23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Ở đây: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𝒊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  <m:sSub>
                      <m:sSub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𝒊</m:t>
                        </m:r>
                      </m:den>
                    </m:f>
                  </m:oMath>
                </a14:m>
                <a:r>
                  <a:rPr lang="pt-BR" sz="23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𝒌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𝟔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pt-BR" sz="23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𝑴𝒂𝒙</m:t>
                    </m:r>
                    <m:d>
                      <m:dPr>
                        <m:begChr m:val="|"/>
                        <m:endChr m:val="|"/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𝒛</m:t>
                        </m:r>
                      </m:e>
                    </m:d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300" b="1">
                        <a:solidFill>
                          <a:prstClr val="black"/>
                        </a:solidFill>
                        <a:latin typeface="Cambria Math"/>
                      </a:rPr>
                      <m:t>𝟑</m:t>
                    </m:r>
                    <m:r>
                      <a:rPr lang="en-US" sz="2300" b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300" b="1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𝑴𝒊𝒏</m:t>
                    </m:r>
                    <m:d>
                      <m:dPr>
                        <m:begChr m:val="|"/>
                        <m:endChr m:val="|"/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𝒛</m:t>
                        </m:r>
                      </m:e>
                    </m:d>
                    <m:r>
                      <a:rPr lang="en-US" sz="23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</m:e>
                    </m:rad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300" b="1" dirty="0">
                  <a:solidFill>
                    <a:prstClr val="black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8582192"/>
                <a:ext cx="23852188" cy="1385261"/>
              </a:xfrm>
              <a:prstGeom prst="rect">
                <a:avLst/>
              </a:prstGeom>
              <a:blipFill rotWithShape="1">
                <a:blip r:embed="rId8"/>
                <a:stretch>
                  <a:fillRect l="-971" b="-88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eft Arrow 46">
            <a:hlinkClick r:id="rId9" action="ppaction://hlinksldjump"/>
          </p:cNvPr>
          <p:cNvSpPr/>
          <p:nvPr/>
        </p:nvSpPr>
        <p:spPr>
          <a:xfrm>
            <a:off x="8028384" y="5805264"/>
            <a:ext cx="432048" cy="521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7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4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759180" y="2677174"/>
            <a:ext cx="1486864" cy="707994"/>
            <a:chOff x="1380347" y="3163074"/>
            <a:chExt cx="3111416" cy="111101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1111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381205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063476" y="2677179"/>
            <a:ext cx="1658830" cy="707995"/>
            <a:chOff x="1380347" y="3163074"/>
            <a:chExt cx="3471271" cy="1111019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11110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386263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367773" y="2677174"/>
            <a:ext cx="1525152" cy="707994"/>
            <a:chOff x="1380347" y="3163074"/>
            <a:chExt cx="3191537" cy="111101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1111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381205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0594" y="838200"/>
            <a:ext cx="8799954" cy="1632682"/>
            <a:chOff x="534987" y="1869705"/>
            <a:chExt cx="22664057" cy="1839129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839129"/>
              <a:chOff x="534987" y="1647866"/>
              <a:chExt cx="22664057" cy="1839129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76610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434">
                  <a:defRPr/>
                </a:pPr>
                <a:endParaRPr lang="en-US" sz="20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341584" cy="1176337"/>
                <a:chOff x="534987" y="1647866"/>
                <a:chExt cx="3341584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434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34158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434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3434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434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037055" y="1700171"/>
                  <a:ext cx="2771049" cy="4507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68442" eaLnBrk="1" hangingPunct="1"/>
                  <a:r>
                    <a:rPr lang="en-US" sz="20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3699125" y="2062898"/>
                  <a:ext cx="19499919" cy="1404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8442"/>
                  <a:r>
                    <a:rPr lang="pt-BR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pt-BR" sz="19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số phức z thỏa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num>
                            <m:den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den>
                          </m:f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𝟕</m:t>
                          </m:r>
                        </m:e>
                      </m:rad>
                      <m:r>
                        <a:rPr lang="pt-BR" sz="23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pt-BR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Gọi </a:t>
                  </a:r>
                  <a14:m>
                    <m:oMath xmlns:m="http://schemas.openxmlformats.org/officeDocument/2006/math"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𝒎</m:t>
                      </m:r>
                    </m:oMath>
                  </a14:m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sz="1900" b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lần lượt là GTLN và GTNN của biểu thức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𝒛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ahoma" pitchFamily="34" charset="0"/>
                                      <a:cs typeface="Times New Roman" pitchFamily="18" charset="0"/>
                                    </a:rPr>
                                    <m:t>𝟐</m:t>
                                  </m:r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ahoma" pitchFamily="34" charset="0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ahoma" pitchFamily="34" charset="0"/>
                                      <a:cs typeface="Times New Roman" pitchFamily="18" charset="0"/>
                                    </a:rPr>
                                    <m:t>𝒊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ahoma" pitchFamily="34" charset="0"/>
                                      <a:cs typeface="Times New Roman" pitchFamily="18" charset="0"/>
                                    </a:rPr>
                                    <m:t>𝟏</m:t>
                                  </m:r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ahoma" pitchFamily="34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ahoma" pitchFamily="34" charset="0"/>
                                      <a:cs typeface="Times New Roman" pitchFamily="18" charset="0"/>
                                    </a:rPr>
                                    <m:t>𝟑</m:t>
                                  </m:r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ahoma" pitchFamily="34" charset="0"/>
                                      <a:cs typeface="Times New Roman" pitchFamily="18" charset="0"/>
                                    </a:rPr>
                                    <m:t>𝒊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imes New Roman" pitchFamily="18" charset="0"/>
                                </a:rPr>
                                <m:t>𝟐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imes New Roman" pitchFamily="18" charset="0"/>
                                </a:rPr>
                                <m:t>𝟑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imes New Roman" pitchFamily="18" charset="0"/>
                                </a:rPr>
                                <m:t>𝒊</m:t>
                              </m:r>
                            </m:den>
                          </m:f>
                        </m:e>
                      </m:d>
                      <m:r>
                        <a:rPr lang="en-US" sz="2300" b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.</m:t>
                      </m:r>
                    </m:oMath>
                  </a14:m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sz="1900" b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Tính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19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125" y="2062899"/>
                  <a:ext cx="19499919" cy="151895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785" r="-81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454884" y="2677174"/>
            <a:ext cx="1345921" cy="707994"/>
            <a:chOff x="1380347" y="3163074"/>
            <a:chExt cx="2816477" cy="111101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1111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381205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8442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5065054" y="2833834"/>
            <a:ext cx="344555" cy="4223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61" tIns="19181" rIns="38361" bIns="19181" rtlCol="0" anchor="ctr"/>
          <a:lstStyle/>
          <a:p>
            <a:pPr algn="ctr" defTabSz="868442"/>
            <a:r>
              <a:rPr lang="en-US" sz="17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17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73022" y="2667005"/>
                <a:ext cx="741114" cy="591709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𝟖</m:t>
                          </m:r>
                          <m:rad>
                            <m:radPr>
                              <m:degHide m:val="on"/>
                              <m:ctrlPr>
                                <a:rPr lang="en-US" sz="17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7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𝟔𝟓</m:t>
                              </m:r>
                            </m:e>
                          </m:rad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𝟏𝟑</m:t>
                          </m:r>
                        </m:den>
                      </m:f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652" y="5334000"/>
                <a:ext cx="1746760" cy="13896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03738" y="2705100"/>
                <a:ext cx="597935" cy="535476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𝟐𝟓𝟎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𝟏𝟑</m:t>
                          </m:r>
                        </m:den>
                      </m:f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703" y="5410200"/>
                <a:ext cx="1409873" cy="1257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08035" y="2705104"/>
                <a:ext cx="597935" cy="530153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𝟐𝟑𝟎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𝟏𝟑</m:t>
                          </m:r>
                        </m:den>
                      </m:f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3293" y="5410200"/>
                <a:ext cx="1409873" cy="12448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97827" y="2705100"/>
                <a:ext cx="468091" cy="535476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𝟒𝟓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𝟏𝟑</m:t>
                          </m:r>
                        </m:den>
                      </m:f>
                      <m: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0207" y="5410200"/>
                <a:ext cx="1103700" cy="1257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86309" y="3543300"/>
            <a:ext cx="8943406" cy="3352800"/>
            <a:chOff x="458787" y="5410200"/>
            <a:chExt cx="23852188" cy="6705600"/>
          </a:xfrm>
        </p:grpSpPr>
        <p:grpSp>
          <p:nvGrpSpPr>
            <p:cNvPr id="38" name="Group 37"/>
            <p:cNvGrpSpPr/>
            <p:nvPr/>
          </p:nvGrpSpPr>
          <p:grpSpPr>
            <a:xfrm>
              <a:off x="458787" y="5410200"/>
              <a:ext cx="23852188" cy="6705600"/>
              <a:chOff x="1135316" y="5267367"/>
              <a:chExt cx="23852188" cy="67056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135316" y="5638800"/>
                <a:ext cx="23852188" cy="6334167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8442"/>
                <a:endParaRPr lang="en-US" sz="20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270510" y="5267367"/>
                <a:ext cx="4971657" cy="828633"/>
                <a:chOff x="1224541" y="6322796"/>
                <a:chExt cx="4971657" cy="82863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8442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96331" y="6349326"/>
                  <a:ext cx="3899867" cy="738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868442"/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Round Diagonal Corner Rectangle 43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8442"/>
                  <a:endParaRPr lang="en-US" sz="17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8442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534989" y="6298168"/>
                  <a:ext cx="22936199" cy="26522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8442"/>
                  <a:r>
                    <a:rPr lang="pt-BR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Ta có: Nếu z thỏa mãn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𝒌</m:t>
                      </m:r>
                    </m:oMath>
                  </a14:m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thì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biểu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thức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𝒛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lang="en-US" sz="2300" b="1" i="1" dirty="0">
                    <a:solidFill>
                      <a:prstClr val="black"/>
                    </a:solidFill>
                    <a:latin typeface="Cambria Math"/>
                    <a:cs typeface="Times New Roman" pitchFamily="18" charset="0"/>
                  </a:endParaRPr>
                </a:p>
                <a:p>
                  <a:pPr algn="just" defTabSz="868442"/>
                  <a14:m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𝑴𝒂𝒙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𝒌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𝑴𝒊𝒏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𝒌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</m:oMath>
                  </a14:m>
                  <a:r>
                    <a:rPr lang="en-US" sz="2300" b="1" i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23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988" y="6298168"/>
                  <a:ext cx="22936200" cy="28645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010" t="-425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14885" y="5322657"/>
                <a:ext cx="8599955" cy="1176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730" tIns="38363" rIns="76730" bIns="38363">
                <a:spAutoFit/>
              </a:bodyPr>
              <a:lstStyle/>
              <a:p>
                <a:pPr algn="just" defTabSz="868442"/>
                <a:r>
                  <a:rPr lang="pt-BR" sz="23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Ở đây: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𝒊</m:t>
                        </m:r>
                      </m:num>
                      <m:den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𝒊</m:t>
                        </m:r>
                      </m:den>
                    </m:f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𝒊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imes New Roman" pitchFamily="18" charset="0"/>
                              </a:rPr>
                              <m:t>𝒊</m:t>
                            </m:r>
                          </m:e>
                        </m:d>
                        <m:d>
                          <m:dPr>
                            <m:ctrlP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imes New Roman" pitchFamily="18" charset="0"/>
                              </a:rPr>
                              <m:t>𝟑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imes New Roman" pitchFamily="18" charset="0"/>
                              </a:rPr>
                              <m:t>𝒊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𝒊</m:t>
                        </m:r>
                      </m:den>
                    </m:f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, 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𝒌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sz="23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3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3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2300" b="1" i="1" dirty="0">
                  <a:solidFill>
                    <a:prstClr val="black"/>
                  </a:solidFill>
                  <a:latin typeface="Cambria Math"/>
                  <a:cs typeface="Times New Roman" pitchFamily="18" charset="0"/>
                </a:endParaRPr>
              </a:p>
              <a:p>
                <a:pPr algn="just" defTabSz="868442"/>
                <a14:m>
                  <m:oMath xmlns:m="http://schemas.openxmlformats.org/officeDocument/2006/math"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𝑴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𝟒𝟓𝟓</m:t>
                            </m:r>
                          </m:e>
                        </m:rad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𝟔𝟓</m:t>
                            </m:r>
                          </m:e>
                        </m:rad>
                      </m:num>
                      <m:den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23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𝒎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𝟒𝟓𝟓</m:t>
                            </m:r>
                          </m:e>
                        </m:rad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𝟔𝟓</m:t>
                            </m:r>
                          </m:e>
                        </m:rad>
                      </m:num>
                      <m:den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𝟏𝟑</m:t>
                        </m:r>
                      </m:den>
                    </m:f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  <m:sSup>
                      <m:sSup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𝟐𝟑𝟎</m:t>
                        </m:r>
                      </m:num>
                      <m:den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𝟏𝟑</m:t>
                        </m:r>
                      </m:den>
                    </m:f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23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300" b="1" dirty="0">
                  <a:solidFill>
                    <a:prstClr val="black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87" y="10645305"/>
                <a:ext cx="22936200" cy="2765895"/>
              </a:xfrm>
              <a:prstGeom prst="rect">
                <a:avLst/>
              </a:prstGeom>
              <a:blipFill rotWithShape="1">
                <a:blip r:embed="rId8"/>
                <a:stretch>
                  <a:fillRect l="-1010" b="-39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eft Arrow 46">
            <a:hlinkClick r:id="rId9" action="ppaction://hlinksldjump"/>
          </p:cNvPr>
          <p:cNvSpPr/>
          <p:nvPr/>
        </p:nvSpPr>
        <p:spPr>
          <a:xfrm>
            <a:off x="8244408" y="6101869"/>
            <a:ext cx="432048" cy="495483"/>
          </a:xfrm>
          <a:prstGeom prst="leftArrow">
            <a:avLst/>
          </a:prstGeom>
          <a:solidFill>
            <a:srgbClr val="FE8637"/>
          </a:solidFill>
          <a:ln w="25400" cap="flat" cmpd="sng" algn="ctr">
            <a:solidFill>
              <a:srgbClr val="FE863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9" name="Left Arrow 48">
            <a:hlinkClick r:id="rId10" action="ppaction://hlinksldjump"/>
          </p:cNvPr>
          <p:cNvSpPr/>
          <p:nvPr/>
        </p:nvSpPr>
        <p:spPr>
          <a:xfrm>
            <a:off x="7524328" y="6292280"/>
            <a:ext cx="432048" cy="521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6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4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166" y="735087"/>
            <a:ext cx="9142810" cy="1718119"/>
            <a:chOff x="534987" y="1680939"/>
            <a:chExt cx="23108541" cy="4988608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680939"/>
              <a:ext cx="23108541" cy="4785517"/>
              <a:chOff x="534987" y="1459100"/>
              <a:chExt cx="23108541" cy="4785517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88"/>
                <a:ext cx="22887877" cy="452372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078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459100"/>
                <a:ext cx="3505200" cy="1365103"/>
                <a:chOff x="534987" y="1459100"/>
                <a:chExt cx="3505200" cy="1365103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078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078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078"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798134" y="1459100"/>
                  <a:ext cx="2670819" cy="1340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69054" eaLnBrk="1" hangingPunct="1"/>
                  <a:r>
                    <a:rPr lang="en-US" sz="24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4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400" b="1" dirty="0" smtClea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1</a:t>
                  </a:r>
                  <a:endParaRPr lang="en-US" sz="24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1040486" y="1972888"/>
                  <a:ext cx="22596316" cy="46966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9054">
                    <a:tabLst>
                      <a:tab pos="1275631" algn="l"/>
                    </a:tabLst>
                  </a:pP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phức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xét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bình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hành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tạo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bởi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;</m:t>
                      </m:r>
                      <m:f>
                        <m:fPr>
                          <m:ctrlP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𝒁</m:t>
                          </m:r>
                        </m:den>
                      </m:f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𝒁</m:t>
                          </m:r>
                        </m:den>
                      </m:f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1900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Cho z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phần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thực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dương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diện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tích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bình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hành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bằng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𝟖𝟒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𝟗𝟏</m:t>
                          </m:r>
                        </m:den>
                      </m:f>
                      <m:r>
                        <a:rPr lang="en-US" sz="2300" b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. </m:t>
                      </m:r>
                    </m:oMath>
                  </a14:m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Giá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trị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nhỏ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nhất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của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9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imes New Roman" pitchFamily="18" charset="0"/>
                                </a:rPr>
                                <m:t>𝒛</m:t>
                              </m:r>
                              <m:r>
                                <a:rPr lang="en-US" sz="19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9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ahoma" pitchFamily="34" charset="0"/>
                                      <a:cs typeface="Times New Roman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9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ahoma" pitchFamily="34" charset="0"/>
                                      <a:cs typeface="Times New Roman" pitchFamily="18" charset="0"/>
                                    </a:rPr>
                                    <m:t>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9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1900" b="1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là</a:t>
                  </a:r>
                  <a:r>
                    <a:rPr lang="en-US" sz="19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486" y="1972889"/>
                  <a:ext cx="22596317" cy="343679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665" r="-690" b="-154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/>
          <p:cNvGrpSpPr/>
          <p:nvPr/>
        </p:nvGrpSpPr>
        <p:grpSpPr>
          <a:xfrm>
            <a:off x="2572010" y="2541815"/>
            <a:ext cx="1828562" cy="792180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87508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721307" y="2503716"/>
            <a:ext cx="1999990" cy="826061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905549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000559" y="2503716"/>
            <a:ext cx="1857132" cy="829143"/>
            <a:chOff x="1380348" y="3163074"/>
            <a:chExt cx="3191536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8" y="3241572"/>
              <a:ext cx="883810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51950" y="2503716"/>
            <a:ext cx="1905776" cy="826061"/>
            <a:chOff x="1273799" y="3163074"/>
            <a:chExt cx="2923025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273799" y="3241572"/>
              <a:ext cx="786930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6979047" y="2579916"/>
            <a:ext cx="554024" cy="6851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89" tIns="19194" rIns="38389" bIns="19194" rtlCol="0" anchor="ctr"/>
          <a:lstStyle/>
          <a:p>
            <a:pPr algn="ctr" defTabSz="869054"/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17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82709" y="2618015"/>
                <a:ext cx="386908" cy="530179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09" y="2618015"/>
                <a:ext cx="386908" cy="5301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114881" y="3352801"/>
            <a:ext cx="9032803" cy="3366671"/>
            <a:chOff x="1270510" y="5267368"/>
            <a:chExt cx="23088599" cy="4409376"/>
          </a:xfrm>
        </p:grpSpPr>
        <p:sp>
          <p:nvSpPr>
            <p:cNvPr id="49" name="Rounded Rectangle 48"/>
            <p:cNvSpPr/>
            <p:nvPr/>
          </p:nvSpPr>
          <p:spPr>
            <a:xfrm>
              <a:off x="1284908" y="5572167"/>
              <a:ext cx="23074201" cy="410457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endParaRPr lang="en-US" sz="1700">
                <a:solidFill>
                  <a:prstClr val="white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270510" y="5267368"/>
              <a:ext cx="4809448" cy="794482"/>
              <a:chOff x="1224541" y="6322797"/>
              <a:chExt cx="4809448" cy="794482"/>
            </a:xfrm>
          </p:grpSpPr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 rot="16200000" flipV="1">
                <a:off x="3549477" y="4569573"/>
                <a:ext cx="565444" cy="407189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69054"/>
                <a:endParaRPr lang="en-US" sz="17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296330" y="6349327"/>
                <a:ext cx="3737659" cy="483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69054"/>
                <a:r>
                  <a:rPr lang="en-US" b="1" dirty="0" err="1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b="1" dirty="0">
                  <a:solidFill>
                    <a:srgbClr val="F79646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ound Diagonal Corner Rectangle 52"/>
              <p:cNvSpPr/>
              <p:nvPr/>
            </p:nvSpPr>
            <p:spPr>
              <a:xfrm flipV="1">
                <a:off x="1224541" y="6322799"/>
                <a:ext cx="903517" cy="56544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9054"/>
                <a:endParaRPr lang="en-US" sz="170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Freeform 53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69054"/>
                <a:endParaRPr lang="en-US" sz="170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164861" y="3700943"/>
                <a:ext cx="7009763" cy="2868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 defTabSz="869054"/>
                <a:r>
                  <a:rPr lang="pt-BR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 </a:t>
                </a:r>
                <a:r>
                  <a:rPr lang="pt-BR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O, A, B, C </a:t>
                </a:r>
                <a:r>
                  <a:rPr lang="pt-BR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lần lượt là điểm biểu diễn số phức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𝒛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𝒁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𝒁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𝒛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 defTabSz="869054"/>
                <a:r>
                  <a:rPr lang="pt-BR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𝑶𝑨𝑪𝑩</m:t>
                        </m:r>
                      </m:sub>
                    </m:sSub>
                    <m:r>
                      <a:rPr lang="pt-BR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𝑨𝑶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𝑨𝑪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</m:func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𝒛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𝒁</m:t>
                            </m:r>
                          </m:den>
                        </m:f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</m:func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𝟖𝟒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𝟗𝟏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</m:func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𝟖𝟒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𝟗𝟏</m:t>
                        </m:r>
                      </m:den>
                    </m:f>
                  </m:oMath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algn="just" defTabSz="869054"/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</m:func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=±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𝟏𝟑</m:t>
                        </m:r>
                      </m:den>
                    </m:f>
                    <m:r>
                      <a:rPr lang="en-US" b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. </m:t>
                    </m:r>
                  </m:oMath>
                </a14:m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Khi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đó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imes New Roman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ahoma" pitchFamily="34" charset="0"/>
                                    <a:cs typeface="Times New Roman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ahoma" pitchFamily="34" charset="0"/>
                                    <a:cs typeface="Times New Roman" pitchFamily="18" charset="0"/>
                                  </a:rPr>
                                  <m:t>𝒁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𝑶𝑪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𝑶𝑨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𝑨𝑪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𝟐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𝑶𝑨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.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𝑨𝑪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.</m:t>
                    </m:r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</m:func>
                  </m:oMath>
                </a14:m>
                <a:endParaRPr lang="en-US" b="1" i="1" dirty="0">
                  <a:solidFill>
                    <a:prstClr val="black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algn="just" defTabSz="86905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imes New Roman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ahoma" pitchFamily="34" charset="0"/>
                                      <a:cs typeface="Times New Roman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ahoma" pitchFamily="34" charset="0"/>
                                      <a:cs typeface="Times New Roman" pitchFamily="18" charset="0"/>
                                    </a:rPr>
                                    <m:t>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</m:fun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𝟏𝟑</m:t>
                          </m:r>
                        </m:den>
                      </m:f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algn="just" defTabSz="869054"/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Dấu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bằng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xảy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ra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𝒛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</m:func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61" y="3700943"/>
                <a:ext cx="7009763" cy="28682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8" t="1479" r="1573" b="41133"/>
          <a:stretch>
            <a:fillRect/>
          </a:stretch>
        </p:blipFill>
        <p:spPr bwMode="auto">
          <a:xfrm>
            <a:off x="6743417" y="3657601"/>
            <a:ext cx="2224280" cy="274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3201318" y="2626671"/>
                <a:ext cx="386908" cy="530179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𝟏𝟒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318" y="2626671"/>
                <a:ext cx="386908" cy="5301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5372735" y="2583309"/>
                <a:ext cx="386908" cy="535502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𝟏𝟓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735" y="2583309"/>
                <a:ext cx="386908" cy="5355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7627726" y="2600976"/>
                <a:ext cx="386908" cy="530179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726" y="2600976"/>
                <a:ext cx="386908" cy="5301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Arrow 3">
            <a:hlinkClick r:id="rId9" action="ppaction://hlinksldjump"/>
          </p:cNvPr>
          <p:cNvSpPr/>
          <p:nvPr/>
        </p:nvSpPr>
        <p:spPr>
          <a:xfrm>
            <a:off x="7855557" y="3199389"/>
            <a:ext cx="676883" cy="3736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759180" y="2286000"/>
            <a:ext cx="1486864" cy="521096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063476" y="2286000"/>
            <a:ext cx="1658830" cy="521096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367773" y="2286000"/>
            <a:ext cx="1525152" cy="521096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7738" y="876300"/>
            <a:ext cx="8771383" cy="1219200"/>
            <a:chOff x="534987" y="1800182"/>
            <a:chExt cx="22664057" cy="4144355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00182"/>
              <a:ext cx="22664057" cy="4144355"/>
              <a:chOff x="534987" y="1578343"/>
              <a:chExt cx="22664057" cy="4144355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578343"/>
                <a:ext cx="22443393" cy="4144355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078">
                  <a:defRPr/>
                </a:pPr>
                <a:endParaRPr lang="en-US" sz="17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4"/>
                <a:ext cx="3691215" cy="1621619"/>
                <a:chOff x="534987" y="1647864"/>
                <a:chExt cx="3691215" cy="1621619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078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4"/>
                  <a:ext cx="3691215" cy="1484609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078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078">
                    <a:defRPr/>
                  </a:pPr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08234" y="1700172"/>
                  <a:ext cx="2730368" cy="15693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69054" eaLnBrk="1" hangingPunct="1"/>
                  <a:r>
                    <a:rPr lang="en-US" sz="24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4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400" b="1" dirty="0" smtClea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  <a:endParaRPr lang="en-US" sz="24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647700" y="1977354"/>
                  <a:ext cx="22509814" cy="3477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9054">
                    <a:tabLst>
                      <a:tab pos="1512896" algn="l"/>
                    </a:tabLst>
                  </a:pPr>
                  <a:r>
                    <a:rPr lang="en-US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	Cho</a:t>
                  </a:r>
                  <a:r>
                    <a:rPr lang="vi-VN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số phức</a:t>
                  </a:r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</m:oMath>
                  </a14:m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thỏa</a:t>
                  </a:r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mãn</a:t>
                  </a:r>
                  <a:r>
                    <a:rPr lang="vi-VN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num>
                            <m:den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den>
                          </m:f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2300" b="1">
                          <a:solidFill>
                            <a:prstClr val="black"/>
                          </a:solidFill>
                          <a:latin typeface="Cambria Math"/>
                        </a:rPr>
                        <m:t>. </m:t>
                      </m:r>
                    </m:oMath>
                  </a14:m>
                  <a:r>
                    <a:rPr lang="en-US" b="1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Tìm</a:t>
                  </a:r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b="1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giá</a:t>
                  </a:r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b="1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trị</a:t>
                  </a:r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b="1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lớn</a:t>
                  </a:r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b="1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nhất</a:t>
                  </a:r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b="1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của</a:t>
                  </a:r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b="1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biểu</a:t>
                  </a:r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b="1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thức</a:t>
                  </a:r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𝑷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𝒛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𝒊</m:t>
                          </m:r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imes New Roman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𝟑</m:t>
                          </m:r>
                        </m:e>
                      </m:rad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𝒛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itchFamily="18" charset="0"/>
                            </a:rPr>
                            <m:t>𝒊</m:t>
                          </m:r>
                        </m:e>
                      </m:d>
                    </m:oMath>
                  </a14:m>
                  <a:endParaRPr lang="en-US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" y="1977354"/>
                  <a:ext cx="22509813" cy="370816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65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454884" y="2286000"/>
            <a:ext cx="1345921" cy="521096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445953" y="2348754"/>
            <a:ext cx="344555" cy="4223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89" tIns="19194" rIns="38389" bIns="19194" rtlCol="0" anchor="ctr"/>
          <a:lstStyle/>
          <a:p>
            <a:pPr algn="ctr" defTabSz="869054"/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17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73020" y="2372856"/>
                <a:ext cx="1140063" cy="331215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𝑷</m:t>
                      </m:r>
                      <m:r>
                        <a:rPr lang="vi-VN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𝟐𝟔</m:t>
                          </m:r>
                        </m:e>
                      </m:rad>
                      <m:r>
                        <m:rPr>
                          <m:nor/>
                        </m:rPr>
                        <a:rPr lang="en-US" sz="1700" b="1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652" y="4745710"/>
                <a:ext cx="2685222" cy="7804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03736" y="2352330"/>
                <a:ext cx="1151283" cy="331215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𝑷</m:t>
                      </m:r>
                      <m:r>
                        <a:rPr lang="vi-VN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𝟕𝟖</m:t>
                          </m:r>
                        </m:e>
                      </m:rad>
                      <m:r>
                        <m:rPr>
                          <m:nor/>
                        </m:rPr>
                        <a:rPr lang="en-US" sz="1700" b="1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703" y="4704658"/>
                <a:ext cx="2712474" cy="7804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08031" y="2358328"/>
                <a:ext cx="1151283" cy="331215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𝑷</m:t>
                      </m:r>
                      <m:r>
                        <a:rPr lang="vi-VN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vi-VN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𝟐𝟔</m:t>
                          </m:r>
                        </m:e>
                      </m:rad>
                      <m:r>
                        <m:rPr>
                          <m:nor/>
                        </m:rPr>
                        <a:rPr lang="en-US" sz="1700" b="1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3293" y="4716654"/>
                <a:ext cx="2712473" cy="7804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97825" y="2372856"/>
                <a:ext cx="1122557" cy="331215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vi-VN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𝟕𝟖</m:t>
                          </m:r>
                        </m:e>
                      </m:rad>
                      <m:r>
                        <m:rPr>
                          <m:nor/>
                        </m:rPr>
                        <a:rPr lang="en-US" sz="1700" b="1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0207" y="4745710"/>
                <a:ext cx="2642711" cy="7804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202380" y="2933700"/>
            <a:ext cx="8810666" cy="3921030"/>
            <a:chOff x="593981" y="5410200"/>
            <a:chExt cx="22617763" cy="6705600"/>
          </a:xfrm>
        </p:grpSpPr>
        <p:grpSp>
          <p:nvGrpSpPr>
            <p:cNvPr id="38" name="Group 37"/>
            <p:cNvGrpSpPr/>
            <p:nvPr/>
          </p:nvGrpSpPr>
          <p:grpSpPr>
            <a:xfrm>
              <a:off x="593981" y="5410200"/>
              <a:ext cx="22617763" cy="6705600"/>
              <a:chOff x="1270510" y="5267367"/>
              <a:chExt cx="22617763" cy="67056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284909" y="5638801"/>
                <a:ext cx="22603364" cy="6334166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9054"/>
                <a:endParaRPr lang="en-US" sz="17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270510" y="5267367"/>
                <a:ext cx="4825539" cy="828633"/>
                <a:chOff x="1224541" y="6322796"/>
                <a:chExt cx="4825539" cy="82863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9054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96329" y="6349326"/>
                  <a:ext cx="3753751" cy="631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869054"/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Round Diagonal Corner Rectangle 43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9054"/>
                  <a:endParaRPr lang="en-US" sz="17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9054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740818" y="5715001"/>
                  <a:ext cx="22162564" cy="25836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9054">
                    <a:tabLst>
                      <a:tab pos="2043409" algn="l"/>
                    </a:tabLst>
                  </a:pPr>
                  <a:r>
                    <a:rPr lang="en-US" dirty="0">
                      <a:solidFill>
                        <a:prstClr val="black"/>
                      </a:solidFill>
                    </a:rPr>
                    <a:t>	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Gọi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𝑦𝑖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 ;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</m:oMath>
                  </a14:m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i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mặt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tọa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độ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biểu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diễn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phức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Ta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−1+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+2−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−1+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+2−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</m:d>
                    </m:oMath>
                  </a14:m>
                  <a:endParaRPr lang="en-US" sz="2000" i="1" dirty="0">
                    <a:solidFill>
                      <a:prstClr val="black"/>
                    </a:solidFill>
                    <a:latin typeface="Cambria Math"/>
                    <a:ea typeface="Cambria Math"/>
                  </a:endParaRPr>
                </a:p>
                <a:p>
                  <a:pPr algn="just" defTabSz="869054">
                    <a:tabLst>
                      <a:tab pos="2043409" algn="l"/>
                    </a:tabLs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⇔2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⇔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=26.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  <a:latin typeface="Tahoma" pitchFamily="34" charset="0"/>
                    <a:ea typeface="Cambria Math"/>
                  </a:endParaRPr>
                </a:p>
                <a:p>
                  <a:pPr algn="just" defTabSz="869054">
                    <a:tabLst>
                      <a:tab pos="2043409" algn="l"/>
                    </a:tabLst>
                  </a:pP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Vậy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Tập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hợp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các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điểm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i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M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là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đường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tròn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(C)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tâm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4;−3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bán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kính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𝑅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26</m:t>
                          </m:r>
                        </m:e>
                      </m:rad>
                    </m:oMath>
                  </a14:m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818" y="5715000"/>
                  <a:ext cx="22162564" cy="291170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688" t="-2683" r="-662" b="-626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4880" y="4914900"/>
                <a:ext cx="8595372" cy="618858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Gọi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5;2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3;−8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diễn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=5+2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 ; 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=3−8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869054"/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Dễ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,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𝐴𝐵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26</m:t>
                        </m:r>
                      </m:e>
                    </m:ra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𝐴𝐵</m:t>
                    </m:r>
                  </m:oMath>
                </a14:m>
                <a:r>
                  <a:rPr lang="en-US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Do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𝑀𝐴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𝑀𝐵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=104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7" y="9829800"/>
                <a:ext cx="20978948" cy="1510222"/>
              </a:xfrm>
              <a:prstGeom prst="rect">
                <a:avLst/>
              </a:prstGeom>
              <a:blipFill rotWithShape="1">
                <a:blip r:embed="rId8"/>
                <a:stretch>
                  <a:fillRect l="-1192" t="-7692" b="-18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02381" y="5638801"/>
                <a:ext cx="8812452" cy="1208635"/>
              </a:xfrm>
              <a:prstGeom prst="rect">
                <a:avLst/>
              </a:prstGeom>
            </p:spPr>
            <p:txBody>
              <a:bodyPr wrap="square" lIns="38389" tIns="19194" rIns="38389" bIns="19194">
                <a:spAutoFit/>
              </a:bodyPr>
              <a:lstStyle/>
              <a:p>
                <a:pPr defTabSz="869054"/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Có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−5−2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−3+8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𝐴𝑀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𝐵𝑀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𝐴𝑀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𝐵𝑀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26</m:t>
                        </m:r>
                      </m:e>
                    </m:ra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Times New Roman" pitchFamily="18" charset="0"/>
                </a:endParaRPr>
              </a:p>
              <a:p>
                <a:pPr defTabSz="869054"/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𝑀𝑎𝑥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26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𝐴𝑀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26</m:t>
                        </m:r>
                      </m:e>
                    </m:ra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𝐵𝑀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78</m:t>
                        </m:r>
                      </m:e>
                    </m:rad>
                  </m:oMath>
                </a14:m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5" y="11277600"/>
                <a:ext cx="23502932" cy="2242345"/>
              </a:xfrm>
              <a:prstGeom prst="rect">
                <a:avLst/>
              </a:prstGeom>
              <a:blipFill rotWithShape="1">
                <a:blip r:embed="rId9"/>
                <a:stretch>
                  <a:fillRect l="-1037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Arrow 48">
            <a:hlinkClick r:id="rId10" action="ppaction://hlinksldjump"/>
          </p:cNvPr>
          <p:cNvSpPr/>
          <p:nvPr/>
        </p:nvSpPr>
        <p:spPr>
          <a:xfrm>
            <a:off x="7855557" y="6223725"/>
            <a:ext cx="676883" cy="3736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5" grpId="0"/>
      <p:bldP spid="4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759180" y="2791171"/>
            <a:ext cx="1864042" cy="521096"/>
            <a:chOff x="1380347" y="3163074"/>
            <a:chExt cx="3900697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351579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063476" y="2791171"/>
            <a:ext cx="1703422" cy="521096"/>
            <a:chOff x="1380347" y="3163074"/>
            <a:chExt cx="3564585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17968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367773" y="2791171"/>
            <a:ext cx="1665605" cy="521096"/>
            <a:chOff x="1380347" y="3163074"/>
            <a:chExt cx="3485449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3100547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0594" y="934853"/>
            <a:ext cx="8832784" cy="1427348"/>
            <a:chOff x="534987" y="1869705"/>
            <a:chExt cx="23543964" cy="2854695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3543964" cy="2854695"/>
              <a:chOff x="534987" y="1647866"/>
              <a:chExt cx="23543964" cy="2854695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3323300" cy="2781670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078">
                  <a:defRPr/>
                </a:pPr>
                <a:endParaRPr lang="en-US" sz="17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078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078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078">
                    <a:defRPr/>
                  </a:pPr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054609" y="1700172"/>
                  <a:ext cx="2816655" cy="923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69054" eaLnBrk="1" hangingPunct="1"/>
                  <a:r>
                    <a:rPr lang="en-US" sz="24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4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400" b="1" dirty="0" smtClea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24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4023908" y="2320233"/>
                  <a:ext cx="19358276" cy="20993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9054"/>
                  <a:r>
                    <a:rPr lang="pt-BR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Gọi </a:t>
                  </a:r>
                  <a:r>
                    <a:rPr lang="pt-BR" b="1" i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M, m </a:t>
                  </a:r>
                  <a:r>
                    <a:rPr lang="pt-BR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lần lượt là giá trị lớn nhất và giá trị nhỏ nhất của  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𝑷</m:t>
                      </m:r>
                      <m:r>
                        <a:rPr lang="pt-BR" sz="23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num>
                            <m:den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den>
                          </m:f>
                        </m:e>
                      </m:d>
                      <m:r>
                        <a:rPr lang="pt-BR" sz="23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pt-BR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pt-BR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với  </a:t>
                  </a:r>
                  <a14:m>
                    <m:oMath xmlns:m="http://schemas.openxmlformats.org/officeDocument/2006/math">
                      <m:r>
                        <a:rPr lang="en-US" b="1">
                          <a:solidFill>
                            <a:prstClr val="black"/>
                          </a:solidFill>
                          <a:latin typeface="Cambria Math"/>
                        </a:rPr>
                        <m:t>𝐳</m:t>
                      </m:r>
                    </m:oMath>
                  </a14:m>
                  <a:r>
                    <a:rPr lang="pt-BR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pt-BR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là số phức khác </a:t>
                  </a:r>
                  <a14:m>
                    <m:oMath xmlns:m="http://schemas.openxmlformats.org/officeDocument/2006/math">
                      <m:r>
                        <a:rPr lang="en-US" b="1">
                          <a:solidFill>
                            <a:prstClr val="black"/>
                          </a:solidFill>
                          <a:latin typeface="Cambria Math"/>
                        </a:rPr>
                        <m:t>𝟎</m:t>
                      </m:r>
                    </m:oMath>
                  </a14:m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b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thỏa mãn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𝒛</m:t>
                          </m:r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≥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𝟑</m:t>
                      </m:r>
                    </m:oMath>
                  </a14:m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b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. Tính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𝟓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𝑴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𝒎</m:t>
                      </m:r>
                    </m:oMath>
                  </a14:m>
                  <a:endParaRPr lang="en-US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3908" y="2320233"/>
                  <a:ext cx="19358276" cy="209936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787" b="-110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454885" y="2791171"/>
            <a:ext cx="1680107" cy="521096"/>
            <a:chOff x="1380347" y="3163074"/>
            <a:chExt cx="3515796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313089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2749097" y="2832694"/>
            <a:ext cx="344555" cy="4223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89" tIns="19194" rIns="38389" bIns="19194" rtlCol="0" anchor="ctr"/>
          <a:lstStyle/>
          <a:p>
            <a:pPr algn="ctr" defTabSz="869054"/>
            <a:r>
              <a:rPr lang="vi-VN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17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6470" y="2863499"/>
                <a:ext cx="314772" cy="300373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𝟕</m:t>
                      </m:r>
                      <m:r>
                        <m:rPr>
                          <m:nor/>
                        </m:rPr>
                        <a:rPr lang="en-US" sz="1700" b="1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876" y="5726996"/>
                <a:ext cx="742511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60963" y="2863499"/>
                <a:ext cx="303551" cy="332305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7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1700" b="1">
                          <a:solidFill>
                            <a:prstClr val="white"/>
                          </a:solidFill>
                        </a:rPr>
                        <m:t>.	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328" y="5726996"/>
                <a:ext cx="715259" cy="7830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64502" y="2863499"/>
                <a:ext cx="245844" cy="300373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:r>
                  <a:rPr lang="en-US" sz="1700" b="1">
                    <a:solidFill>
                      <a:prstClr val="white"/>
                    </a:solidFill>
                  </a:rPr>
                  <a:t>6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700" b="1">
                        <a:solidFill>
                          <a:prstClr val="white"/>
                        </a:solidFill>
                      </a:rPr>
                      <m:t>.</m:t>
                    </m:r>
                  </m:oMath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3" y="5726996"/>
                <a:ext cx="580608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37895" t="-15385" r="-12632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750720" y="2863499"/>
                <a:ext cx="314772" cy="300373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𝟖</m:t>
                      </m:r>
                      <m:r>
                        <m:rPr>
                          <m:nor/>
                        </m:rPr>
                        <a:rPr lang="en-US" sz="1700" b="1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1276" y="5726996"/>
                <a:ext cx="742511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222714" y="3657600"/>
            <a:ext cx="8921286" cy="3048000"/>
            <a:chOff x="593981" y="5410200"/>
            <a:chExt cx="23793193" cy="6096000"/>
          </a:xfrm>
        </p:grpSpPr>
        <p:grpSp>
          <p:nvGrpSpPr>
            <p:cNvPr id="37" name="Group 36"/>
            <p:cNvGrpSpPr/>
            <p:nvPr/>
          </p:nvGrpSpPr>
          <p:grpSpPr>
            <a:xfrm>
              <a:off x="593981" y="5410200"/>
              <a:ext cx="23793193" cy="6096000"/>
              <a:chOff x="1270510" y="5267367"/>
              <a:chExt cx="23793193" cy="609600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1284908" y="5638800"/>
                <a:ext cx="23778795" cy="5724567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9054"/>
                <a:endParaRPr lang="en-US" sz="17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1270510" y="5267367"/>
                <a:ext cx="4971657" cy="828633"/>
                <a:chOff x="1224541" y="6322796"/>
                <a:chExt cx="4971657" cy="828633"/>
              </a:xfrm>
            </p:grpSpPr>
            <p:sp>
              <p:nvSpPr>
                <p:cNvPr id="41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9054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296331" y="6349326"/>
                  <a:ext cx="3899867" cy="738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869054"/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Round Diagonal Corner Rectangle 42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9054"/>
                  <a:endParaRPr lang="en-US" sz="17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Freeform 43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9054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647764" y="6238834"/>
                  <a:ext cx="21909022" cy="22853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9054"/>
                  <a:r>
                    <a:rPr lang="pt-BR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Ta có:</a:t>
                  </a:r>
                  <a14:m>
                    <m:oMath xmlns:m="http://schemas.openxmlformats.org/officeDocument/2006/math">
                      <m:r>
                        <a:rPr lang="en-US" sz="2300" b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𝑷</m:t>
                      </m:r>
                      <m:r>
                        <a:rPr lang="pt-BR" sz="23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num>
                            <m:den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den>
                          </m:f>
                        </m:e>
                      </m:d>
                      <m:r>
                        <a:rPr lang="pt-BR" sz="23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num>
                            <m:den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:r>
                    <a:rPr lang="en-US" b="1" dirty="0" err="1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và</a:t>
                  </a:r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𝒊</m:t>
                              </m:r>
                            </m:num>
                            <m:den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𝒛</m:t>
                              </m:r>
                            </m:den>
                          </m:f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num>
                            <m:den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den>
                          </m:f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𝒊</m:t>
                              </m:r>
                            </m:num>
                            <m:den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𝒛</m:t>
                              </m:r>
                            </m:den>
                          </m:f>
                        </m:e>
                      </m:d>
                    </m:oMath>
                  </a14:m>
                  <a:endParaRPr lang="en-US" sz="23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  <a:p>
                  <a:pPr algn="just" defTabSz="869054"/>
                  <a:endParaRPr lang="en-US" sz="28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64" y="6238833"/>
                  <a:ext cx="21909023" cy="243792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69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4093" y="4876801"/>
                <a:ext cx="6392805" cy="565895"/>
              </a:xfrm>
              <a:prstGeom prst="rect">
                <a:avLst/>
              </a:prstGeom>
              <a:noFill/>
            </p:spPr>
            <p:txBody>
              <a:bodyPr wrap="square" lIns="38389" tIns="19194" rIns="38389" bIns="19194" rtlCol="0">
                <a:spAutoFit/>
              </a:bodyPr>
              <a:lstStyle/>
              <a:p>
                <a:pPr defTabSz="869054"/>
                <a:r>
                  <a:rPr lang="en-US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 ra: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𝒊</m:t>
                            </m:r>
                          </m:num>
                          <m:den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𝒛</m:t>
                            </m:r>
                          </m:den>
                        </m:f>
                      </m:e>
                    </m:d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≤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𝑷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𝒊</m:t>
                            </m:r>
                          </m:num>
                          <m:den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𝒛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12" y="9753600"/>
                <a:ext cx="17049699" cy="1329916"/>
              </a:xfrm>
              <a:prstGeom prst="rect">
                <a:avLst/>
              </a:prstGeom>
              <a:blipFill rotWithShape="1">
                <a:blip r:embed="rId8"/>
                <a:stretch>
                  <a:fillRect l="-1466"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1237" y="5676900"/>
                <a:ext cx="7266589" cy="911694"/>
              </a:xfrm>
              <a:prstGeom prst="rect">
                <a:avLst/>
              </a:prstGeom>
              <a:noFill/>
            </p:spPr>
            <p:txBody>
              <a:bodyPr wrap="square" lIns="38389" tIns="19194" rIns="38389" bIns="19194" rtlCol="0">
                <a:spAutoFit/>
              </a:bodyPr>
              <a:lstStyle/>
              <a:p>
                <a:pPr defTabSz="869054"/>
                <a:r>
                  <a:rPr lang="en-US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Do: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𝒛</m:t>
                        </m:r>
                      </m:e>
                    </m:d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≥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𝟑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⇒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≤</m:t>
                    </m:r>
                    <m:f>
                      <m:f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𝒊</m:t>
                            </m:r>
                          </m:num>
                          <m:den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𝒛</m:t>
                            </m:r>
                          </m:den>
                        </m:f>
                      </m:e>
                    </m:d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≤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𝑷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𝒊</m:t>
                            </m:r>
                          </m:num>
                          <m:den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𝒛</m:t>
                            </m:r>
                          </m:den>
                        </m:f>
                      </m:e>
                    </m:d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≤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𝟏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⇒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𝟓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𝑴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+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𝟐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𝒎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𝟓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11" y="11353800"/>
                <a:ext cx="19380095" cy="1329916"/>
              </a:xfrm>
              <a:prstGeom prst="rect">
                <a:avLst/>
              </a:prstGeom>
              <a:blipFill rotWithShape="1">
                <a:blip r:embed="rId9"/>
                <a:stretch>
                  <a:fillRect l="-1290" b="-3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eft Arrow 46">
            <a:hlinkClick r:id="rId10" action="ppaction://hlinksldjump"/>
          </p:cNvPr>
          <p:cNvSpPr/>
          <p:nvPr/>
        </p:nvSpPr>
        <p:spPr>
          <a:xfrm>
            <a:off x="7855557" y="3343405"/>
            <a:ext cx="676883" cy="3736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4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4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469" y="1321608"/>
            <a:ext cx="369815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LÝ THUYẾT CƠ BẢN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1213" y="1927119"/>
            <a:ext cx="296586" cy="369186"/>
          </a:xfrm>
          <a:prstGeom prst="rect">
            <a:avLst/>
          </a:prstGeom>
          <a:noFill/>
        </p:spPr>
        <p:txBody>
          <a:bodyPr wrap="none" lIns="91296" tIns="45648" rIns="91296" bIns="45648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251529" y="1321614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95536" y="1943656"/>
                <a:ext cx="8352928" cy="4318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296" tIns="45648" rIns="91296" bIns="45648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indent="26944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Wingdings 2" pitchFamily="18" charset="2"/>
                  </a:rPr>
                  <a:t>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Wingdings 2" pitchFamily="18" charset="2"/>
                  </a:rPr>
                  <a:t>   </a:t>
                </a:r>
                <a:endParaRPr lang="en-US" sz="3200" dirty="0">
                  <a:latin typeface="Times New Roman" pitchFamily="18" charset="0"/>
                  <a:cs typeface="Times New Roman" pitchFamily="18" charset="0"/>
                  <a:sym typeface="Wingdings 2" pitchFamily="18" charset="2"/>
                </a:endParaRPr>
              </a:p>
              <a:p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Cho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𝑐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𝑑𝑖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𝑏𝑖</m:t>
                    </m:r>
                    <m:r>
                      <a:rPr lang="en-US" sz="3200" i="1">
                        <a:latin typeface="Cambria Math"/>
                      </a:rPr>
                      <m:t>≠0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  <m:r>
                          <a:rPr lang="en-US" sz="3200" i="1">
                            <a:latin typeface="Cambria Math"/>
                          </a:rPr>
                          <m:t>∈</m:t>
                        </m:r>
                        <m:r>
                          <a:rPr lang="en-US" sz="3200" i="1">
                            <a:latin typeface="Cambria Math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𝑑𝑖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𝑏𝑖</m:t>
                        </m:r>
                      </m:den>
                    </m:f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𝑑𝑖</m:t>
                        </m:r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)(</m:t>
                        </m:r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𝑏𝑖</m:t>
                        </m:r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𝑎𝑐</m:t>
                        </m:r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𝑏𝑑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𝑎𝑑</m:t>
                        </m:r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𝑏𝑐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Nhân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𝑏𝑖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32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sz="32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Wingdings 2" pitchFamily="18" charset="2"/>
                </a:endParaRP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943579"/>
                <a:ext cx="8352928" cy="4318875"/>
              </a:xfrm>
              <a:prstGeom prst="rect">
                <a:avLst/>
              </a:prstGeom>
              <a:blipFill rotWithShape="1">
                <a:blip r:embed="rId2"/>
                <a:stretch>
                  <a:fillRect l="-1898" t="-1554" b="-40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63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666932" y="2869805"/>
            <a:ext cx="1486864" cy="521096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971227" y="2869805"/>
            <a:ext cx="1658830" cy="521096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275524" y="2869805"/>
            <a:ext cx="1525152" cy="521096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4880" y="876301"/>
            <a:ext cx="9157472" cy="1676400"/>
            <a:chOff x="534987" y="1869705"/>
            <a:chExt cx="23725946" cy="3352799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3393400" cy="3352799"/>
              <a:chOff x="534987" y="1647866"/>
              <a:chExt cx="23393400" cy="3352799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534987" y="1720890"/>
                <a:ext cx="23393400" cy="3279775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078">
                  <a:defRPr/>
                </a:pPr>
                <a:endParaRPr lang="en-US" sz="17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078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078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078">
                    <a:defRPr/>
                  </a:pPr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949684" y="1700172"/>
                  <a:ext cx="2737788" cy="923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69054" eaLnBrk="1" hangingPunct="1"/>
                  <a:r>
                    <a:rPr lang="en-US" sz="24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4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400" b="1" dirty="0" smtClea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  <a:endParaRPr lang="en-US" sz="24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Rectangle 47"/>
                <p:cNvSpPr/>
                <p:nvPr/>
              </p:nvSpPr>
              <p:spPr>
                <a:xfrm>
                  <a:off x="3779880" y="1902203"/>
                  <a:ext cx="20481053" cy="31233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defTabSz="869054"/>
                  <a:r>
                    <a:rPr lang="pt-BR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pt-BR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pt-BR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𝒚𝒊</m:t>
                      </m:r>
                    </m:oMath>
                  </a14:m>
                  <a:r>
                    <a:rPr lang="pt-BR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b="1" i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x, y </a:t>
                  </a:r>
                  <a:r>
                    <a:rPr lang="en-US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thực</a:t>
                  </a:r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không</a:t>
                  </a:r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âm</a:t>
                  </a:r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thỏa</a:t>
                  </a:r>
                  <a:r>
                    <a:rPr lang="pt-BR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𝟕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num>
                            <m:den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den>
                          </m:f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pt-BR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pt-BR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defTabSz="869054"/>
                  <a:r>
                    <a:rPr lang="pt-BR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và </a:t>
                  </a:r>
                  <a:r>
                    <a:rPr lang="pt-BR" b="1" i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M, m </a:t>
                  </a:r>
                  <a:r>
                    <a:rPr lang="pt-BR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lần lượt là GTLN, GTNN của biểu thức </a:t>
                  </a:r>
                  <a:endParaRPr lang="pt-BR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defTabSz="869054"/>
                  <a14:m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𝒛</m:t>
                                      </m:r>
                                    </m:e>
                                  </m:acc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3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𝒛</m:t>
                                      </m:r>
                                    </m:e>
                                  </m:acc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  <m:d>
                                <m:dPr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e>
                              </m:d>
                              <m:acc>
                                <m:accPr>
                                  <m:chr m:val="̅"/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</m:den>
                      </m:f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r>
                    <a:rPr lang="pt-BR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Tính </a:t>
                  </a:r>
                  <a:r>
                    <a:rPr lang="pt-BR" b="1" i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M.m</a:t>
                  </a:r>
                  <a:endParaRPr lang="en-US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880" y="1902203"/>
                  <a:ext cx="20481053" cy="312331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362636" y="2869805"/>
            <a:ext cx="1345921" cy="521096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4964250" y="2907943"/>
            <a:ext cx="344555" cy="4223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89" tIns="19194" rIns="38389" bIns="19194" rtlCol="0" anchor="ctr"/>
          <a:lstStyle/>
          <a:p>
            <a:pPr algn="ctr" defTabSz="869054"/>
            <a:r>
              <a:rPr lang="vi-VN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17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51808" y="2946006"/>
                <a:ext cx="540796" cy="300373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/</m:t>
                      </m:r>
                      <m:r>
                        <m:rPr>
                          <m:nor/>
                        </m:rPr>
                        <a:rPr lang="en-US" sz="1700" b="1">
                          <a:solidFill>
                            <a:prstClr val="white"/>
                          </a:solidFill>
                          <a:latin typeface="Cambria Math"/>
                        </a:rPr>
                        <m:t>6</m:t>
                      </m:r>
                      <m:r>
                        <m:rPr>
                          <m:nor/>
                        </m:rPr>
                        <a:rPr lang="pt-BR" sz="1700" b="1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082" y="5892009"/>
                <a:ext cx="1273105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61639" y="2946006"/>
                <a:ext cx="552017" cy="300373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pt-BR" sz="1700" b="1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431" y="5892009"/>
                <a:ext cx="1300356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15783" y="2946006"/>
                <a:ext cx="715523" cy="300373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𝟔</m:t>
                      </m:r>
                      <m:r>
                        <m:rPr>
                          <m:nor/>
                        </m:rPr>
                        <a:rPr lang="pt-BR" sz="1700" b="1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7265" y="5892009"/>
                <a:ext cx="1683474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55046" y="2946006"/>
                <a:ext cx="715523" cy="300373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𝟒</m:t>
                      </m:r>
                      <m:r>
                        <m:rPr>
                          <m:nor/>
                        </m:rPr>
                        <a:rPr lang="pt-BR" sz="1700" b="1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6113" y="5892009"/>
                <a:ext cx="1683474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29166" y="3767118"/>
            <a:ext cx="9114834" cy="2938483"/>
            <a:chOff x="532343" y="5410200"/>
            <a:chExt cx="23762169" cy="5685587"/>
          </a:xfrm>
        </p:grpSpPr>
        <p:grpSp>
          <p:nvGrpSpPr>
            <p:cNvPr id="37" name="Group 36"/>
            <p:cNvGrpSpPr/>
            <p:nvPr/>
          </p:nvGrpSpPr>
          <p:grpSpPr>
            <a:xfrm>
              <a:off x="532343" y="5410200"/>
              <a:ext cx="23762169" cy="5685587"/>
              <a:chOff x="1208872" y="5267367"/>
              <a:chExt cx="23762169" cy="5685587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1208872" y="5343567"/>
                <a:ext cx="23762169" cy="5609387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9054"/>
                <a:endParaRPr lang="en-US" sz="17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1270510" y="5267367"/>
                <a:ext cx="4883869" cy="828633"/>
                <a:chOff x="1224541" y="6322796"/>
                <a:chExt cx="4883869" cy="828633"/>
              </a:xfrm>
            </p:grpSpPr>
            <p:sp>
              <p:nvSpPr>
                <p:cNvPr id="41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9054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296330" y="6349327"/>
                  <a:ext cx="3812080" cy="714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869054"/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Round Diagonal Corner Rectangle 42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9054"/>
                  <a:endParaRPr lang="en-US" sz="17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Freeform 43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9054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5237586" y="5572166"/>
                  <a:ext cx="19056926" cy="1913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9054"/>
                  <a:r>
                    <a:rPr lang="en-US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Có </a:t>
                  </a:r>
                  <a14:m>
                    <m:oMath xmlns:m="http://schemas.openxmlformats.org/officeDocument/2006/math">
                      <m:r>
                        <a:rPr lang="en-US" b="1">
                          <a:solidFill>
                            <a:prstClr val="black"/>
                          </a:solidFill>
                          <a:latin typeface="Cambria Math"/>
                        </a:rPr>
                        <m:t>𝐳</m:t>
                      </m:r>
                      <m:r>
                        <a:rPr lang="pt-BR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𝒚𝒊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</m:oMath>
                  </a14:m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từ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num>
                            <m:den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den>
                          </m:f>
                        </m:e>
                      </m:d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𝒚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m:t>  </m:t>
                      </m:r>
                    </m:oMath>
                  </a14:m>
                  <a:endParaRPr lang="en-US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7586" y="5572166"/>
                  <a:ext cx="19056926" cy="142225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8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7233" y="4542433"/>
                <a:ext cx="8991887" cy="917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782" tIns="38391" rIns="76782" bIns="38391">
                <a:spAutoFit/>
              </a:bodyPr>
              <a:lstStyle/>
              <a:p>
                <a:pPr algn="just" defTabSz="869054"/>
                <a:r>
                  <a:rPr lang="en-US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 đó: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𝑷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</m:acc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3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3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</m:acc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𝒛</m:t>
                            </m:r>
                            <m:d>
                              <m:dPr>
                                <m:ctrlP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e>
                            </m:d>
                            <m:acc>
                              <m:accPr>
                                <m:chr m:val="̅"/>
                                <m:ctrlP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𝒊</m:t>
                        </m:r>
                      </m:den>
                    </m:f>
                  </m:oMath>
                </a14:m>
                <a:r>
                  <a:rPr lang="en-US" sz="23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b="1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𝟑</m:t>
                    </m:r>
                    <m:sSup>
                      <m:sSupPr>
                        <m:ctrlP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17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imes New Roman" pitchFamily="18" charset="0"/>
                              </a:rPr>
                              <m:t>𝟒</m:t>
                            </m:r>
                            <m:r>
                              <a:rPr lang="en-US" sz="17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imes New Roman" pitchFamily="18" charset="0"/>
                              </a:rPr>
                              <m:t>𝒙𝒚𝒊</m:t>
                            </m:r>
                          </m:e>
                        </m:d>
                      </m:e>
                      <m:sup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−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𝟒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𝒙𝒚</m:t>
                    </m:r>
                    <m:d>
                      <m:dPr>
                        <m:ctrlP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𝒚</m:t>
                        </m:r>
                      </m:e>
                    </m:d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𝟒𝟖</m:t>
                    </m:r>
                    <m:sSup>
                      <m:sSupPr>
                        <m:ctrlP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−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𝟒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𝒙𝒚</m:t>
                    </m:r>
                  </m:oMath>
                </a14:m>
                <a:endParaRPr lang="en-US" sz="1700" b="1" dirty="0">
                  <a:solidFill>
                    <a:prstClr val="black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00" y="9084866"/>
                <a:ext cx="23981487" cy="1529788"/>
              </a:xfrm>
              <a:prstGeom prst="rect">
                <a:avLst/>
              </a:prstGeom>
              <a:blipFill rotWithShape="1">
                <a:blip r:embed="rId8"/>
                <a:stretch>
                  <a:fillRect l="-635" b="-11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94376" y="5225339"/>
                <a:ext cx="8991887" cy="686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782" tIns="38391" rIns="76782" bIns="38391">
                <a:spAutoFit/>
              </a:bodyPr>
              <a:lstStyle/>
              <a:p>
                <a:pPr algn="just" defTabSz="869054"/>
                <a:r>
                  <a:rPr lang="en-US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𝒕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𝒙𝒚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1">
                        <a:solidFill>
                          <a:prstClr val="black"/>
                        </a:solidFill>
                        <a:latin typeface="Cambria Math"/>
                      </a:rPr>
                      <m:t>𝟎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𝒕</m:t>
                    </m:r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300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b="1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, Ta được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𝐏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𝟒𝟖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𝒕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,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𝒕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00" y="10450678"/>
                <a:ext cx="23981487" cy="1613657"/>
              </a:xfrm>
              <a:prstGeom prst="rect">
                <a:avLst/>
              </a:prstGeom>
              <a:blipFill rotWithShape="1">
                <a:blip r:embed="rId9"/>
                <a:stretch>
                  <a:fillRect l="-6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6309" y="5914034"/>
                <a:ext cx="8991887" cy="481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782" tIns="38391" rIns="76782" bIns="38391">
                <a:spAutoFit/>
              </a:bodyPr>
              <a:lstStyle/>
              <a:p>
                <a:pPr algn="just" defTabSz="869054"/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𝑴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𝟏𝟎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b="1">
                    <a:solidFill>
                      <a:prstClr val="black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𝑴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.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87" y="11828066"/>
                <a:ext cx="23981487" cy="1202134"/>
              </a:xfrm>
              <a:prstGeom prst="rect">
                <a:avLst/>
              </a:prstGeom>
              <a:blipFill rotWithShape="1">
                <a:blip r:embed="rId10"/>
                <a:stretch>
                  <a:fillRect b="-45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Arrow 48">
            <a:hlinkClick r:id="rId11" action="ppaction://hlinksldjump"/>
          </p:cNvPr>
          <p:cNvSpPr/>
          <p:nvPr/>
        </p:nvSpPr>
        <p:spPr>
          <a:xfrm>
            <a:off x="8143589" y="3487421"/>
            <a:ext cx="676883" cy="3736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7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45" grpId="0"/>
      <p:bldP spid="46" grpId="0"/>
      <p:bldP spid="4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670251" y="2247900"/>
            <a:ext cx="1486864" cy="521096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974547" y="2247900"/>
            <a:ext cx="1658830" cy="521096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278845" y="2247900"/>
            <a:ext cx="1693133" cy="521096"/>
            <a:chOff x="1380347" y="3163074"/>
            <a:chExt cx="3543055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315815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5" y="934854"/>
            <a:ext cx="9233412" cy="1226383"/>
            <a:chOff x="534987" y="1869705"/>
            <a:chExt cx="24625638" cy="2452765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4307800" cy="2452765"/>
              <a:chOff x="534987" y="1647866"/>
              <a:chExt cx="24307800" cy="2452765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0" y="1683162"/>
                <a:ext cx="24087137" cy="241746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078">
                  <a:defRPr/>
                </a:pPr>
                <a:endParaRPr lang="en-US" sz="17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078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078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14078">
                      <a:defRPr/>
                    </a:pPr>
                    <a:endParaRPr lang="en-US" sz="17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078">
                    <a:defRPr/>
                  </a:pPr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012161" y="1700172"/>
                  <a:ext cx="2818233" cy="923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69054" eaLnBrk="1" hangingPunct="1"/>
                  <a:r>
                    <a:rPr lang="en-US" sz="24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4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400" b="1" dirty="0" smtClea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24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Rectangle 47"/>
                <p:cNvSpPr/>
                <p:nvPr/>
              </p:nvSpPr>
              <p:spPr>
                <a:xfrm>
                  <a:off x="3890381" y="1966307"/>
                  <a:ext cx="21270244" cy="1977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defTabSz="869054"/>
                  <a:r>
                    <a:rPr lang="nl-NL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các số phức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𝒗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𝒘</m:t>
                      </m:r>
                    </m:oMath>
                  </a14:m>
                  <a:r>
                    <a:rPr lang="nl-NL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Thỏa mãn 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𝒗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nl-NL" b="1" i="1">
                          <a:solidFill>
                            <a:prstClr val="black"/>
                          </a:solidFill>
                          <a:latin typeface="Cambria Math"/>
                        </a:rPr>
                        <m:t>𝒘</m:t>
                      </m:r>
                      <m:r>
                        <a:rPr lang="nl-NL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a14:m>
                  <a:r>
                    <a:rPr lang="nl-NL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l-N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</m:oMath>
                  </a14:m>
                  <a:r>
                    <a:rPr lang="nl-NL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với a là số thực dương. Tính giá trị của biểu thức 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𝒛𝒗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𝒗𝒘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𝒘𝒛</m:t>
                              </m:r>
                            </m:num>
                            <m:den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𝒘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3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theo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300" b="1" i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a?</a:t>
                  </a:r>
                </a:p>
              </p:txBody>
            </p:sp>
          </mc:Choice>
          <mc:Fallback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81" y="1966307"/>
                  <a:ext cx="21270244" cy="197761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365955" y="2247900"/>
            <a:ext cx="1517346" cy="521096"/>
            <a:chOff x="1380347" y="3163074"/>
            <a:chExt cx="3175202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790300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endParaRPr lang="en-US" sz="17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9054"/>
              <a:r>
                <a:rPr lang="en-US" sz="17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7283943" y="2286038"/>
            <a:ext cx="344555" cy="4223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89" tIns="19194" rIns="38389" bIns="19194" rtlCol="0" anchor="ctr"/>
          <a:lstStyle/>
          <a:p>
            <a:pPr algn="ctr" defTabSz="869054"/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17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08897" y="2324101"/>
                <a:ext cx="735593" cy="300373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𝑨</m:t>
                      </m:r>
                      <m:r>
                        <a:rPr lang="nl-NL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𝒂</m:t>
                      </m:r>
                      <m:r>
                        <a:rPr lang="nl-NL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3032" y="4648200"/>
                <a:ext cx="1732782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171710" y="2800829"/>
            <a:ext cx="8748782" cy="3860122"/>
            <a:chOff x="593981" y="5410200"/>
            <a:chExt cx="23333124" cy="7720244"/>
          </a:xfrm>
        </p:grpSpPr>
        <p:grpSp>
          <p:nvGrpSpPr>
            <p:cNvPr id="38" name="Group 37"/>
            <p:cNvGrpSpPr/>
            <p:nvPr/>
          </p:nvGrpSpPr>
          <p:grpSpPr>
            <a:xfrm>
              <a:off x="593981" y="5410200"/>
              <a:ext cx="23333124" cy="7720244"/>
              <a:chOff x="1270510" y="5267367"/>
              <a:chExt cx="23333124" cy="7720244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284908" y="5638801"/>
                <a:ext cx="23318726" cy="7348810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9054"/>
                <a:endParaRPr lang="en-US" sz="17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270510" y="5267367"/>
                <a:ext cx="4971657" cy="828633"/>
                <a:chOff x="1224541" y="6322796"/>
                <a:chExt cx="4971657" cy="82863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9054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96331" y="6349326"/>
                  <a:ext cx="3899867" cy="738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869054"/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Round Diagonal Corner Rectangle 43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9054"/>
                  <a:endParaRPr lang="en-US" sz="17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9054"/>
                  <a:endParaRPr lang="en-US" sz="1700">
                    <a:solidFill>
                      <a:prstClr val="black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5486705" y="5802405"/>
                  <a:ext cx="16687800" cy="15640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869054"/>
                  <a:r>
                    <a:rPr lang="nl-NL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Ta có: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l-N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nl-NL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</m:acc>
                      <m:r>
                        <a:rPr lang="en-US" b="1">
                          <a:solidFill>
                            <a:prstClr val="black"/>
                          </a:solidFill>
                          <a:latin typeface="Cambria Math"/>
                        </a:rPr>
                        <m:t>; </m:t>
                      </m:r>
                      <m:acc>
                        <m:accPr>
                          <m:chr m:val="̅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a14:m>
                  <a:r>
                    <a:rPr lang="en-US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và 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𝒛</m:t>
                                  </m:r>
                                </m:num>
                                <m:den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𝒛</m:t>
                                  </m:r>
                                  <m:r>
                                    <a:rPr lang="en-US" sz="23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den>
                              </m:f>
                            </m:e>
                          </m:d>
                        </m:e>
                      </m:acc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sz="23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acc>
                        </m:den>
                      </m:f>
                    </m:oMath>
                  </a14:m>
                  <a:r>
                    <a:rPr lang="en-US" sz="23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705" y="5802405"/>
                  <a:ext cx="16687800" cy="153889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5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43450" y="3728611"/>
                <a:ext cx="8457098" cy="684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782" tIns="38391" rIns="76782" bIns="38391">
                <a:spAutoFit/>
              </a:bodyPr>
              <a:lstStyle/>
              <a:p>
                <a:pPr algn="just" defTabSz="869054"/>
                <a:r>
                  <a:rPr lang="nl-NL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Thế thì: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nl-NL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𝒛𝒗</m:t>
                                </m:r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𝒗𝒘</m:t>
                                </m:r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𝒘𝒛</m:t>
                                </m:r>
                              </m:num>
                              <m:den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23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NL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𝒛𝒗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𝒗𝒘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𝒘𝒛</m:t>
                            </m:r>
                          </m:num>
                          <m:den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𝒛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𝒗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𝒘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nl-NL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l-NL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nl-NL" sz="23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</m:e>
                            </m:acc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̅"/>
                                <m:ctrlP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</m:e>
                            </m:acc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nl-NL" sz="23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</m:e>
                            </m:acc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̅"/>
                                <m:ctrlP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</m:e>
                            </m:acc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nl-NL" sz="23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</m:e>
                            </m:acc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̅"/>
                                <m:ctrlP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</m:e>
                            </m:acc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nl-NL" sz="23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</m:e>
                            </m:acc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</m:e>
                            </m:acc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3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</m:e>
                            </m:acc>
                          </m:den>
                        </m:f>
                      </m:e>
                    </m:d>
                  </m:oMath>
                </a14:m>
                <a:endParaRPr lang="en-US" sz="23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6" y="7457221"/>
                <a:ext cx="22555199" cy="1610579"/>
              </a:xfrm>
              <a:prstGeom prst="rect">
                <a:avLst/>
              </a:prstGeom>
              <a:blipFill rotWithShape="1">
                <a:blip r:embed="rId5"/>
                <a:stretch>
                  <a:fillRect l="-6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43451" y="4521710"/>
                <a:ext cx="6257110" cy="1205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782" tIns="38391" rIns="76782" bIns="38391">
                <a:spAutoFit/>
              </a:bodyPr>
              <a:lstStyle/>
              <a:p>
                <a:pPr algn="just" defTabSz="869054"/>
                <a:r>
                  <a:rPr lang="nl-NL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Mặt kác: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𝒛</m:t>
                        </m:r>
                      </m:e>
                    </m:d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𝒛</m:t>
                        </m:r>
                      </m:e>
                    </m:acc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𝒛</m:t>
                        </m:r>
                      </m:den>
                    </m:f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acc>
                      <m:accPr>
                        <m:chr m:val="̅"/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𝒗</m:t>
                        </m:r>
                      </m:den>
                    </m:f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acc>
                      <m:accPr>
                        <m:chr m:val="̅"/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𝒘</m:t>
                        </m:r>
                      </m:e>
                    </m:acc>
                    <m:r>
                      <a:rPr lang="en-US" sz="23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3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3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𝒘</m:t>
                        </m:r>
                      </m:den>
                    </m:f>
                  </m:oMath>
                </a14:m>
                <a:endParaRPr lang="en-US" sz="23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9043417"/>
                <a:ext cx="16687800" cy="1548383"/>
              </a:xfrm>
              <a:prstGeom prst="rect">
                <a:avLst/>
              </a:prstGeom>
              <a:blipFill rotWithShape="1">
                <a:blip r:embed="rId6"/>
                <a:stretch>
                  <a:fillRect l="-9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14880" y="5249184"/>
                <a:ext cx="8457098" cy="1087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782" tIns="38391" rIns="76782" bIns="38391">
                <a:spAutoFit/>
              </a:bodyPr>
              <a:lstStyle/>
              <a:p>
                <a:pPr algn="just" defTabSz="869054"/>
                <a:r>
                  <a:rPr lang="nl-NL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Do đó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5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p>
                        <m:r>
                          <a:rPr lang="en-US" sz="25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nl-NL" sz="2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NL" sz="2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𝒛𝒗</m:t>
                            </m:r>
                            <m:r>
                              <a:rPr lang="en-US" sz="25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5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𝒗𝒘</m:t>
                            </m:r>
                            <m:r>
                              <a:rPr lang="en-US" sz="25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5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𝒘𝒛</m:t>
                            </m:r>
                          </m:num>
                          <m:den>
                            <m:r>
                              <a:rPr lang="en-US" sz="25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𝒛</m:t>
                            </m:r>
                            <m:r>
                              <a:rPr lang="en-US" sz="25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5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𝒗</m:t>
                            </m:r>
                            <m:r>
                              <a:rPr lang="en-US" sz="25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5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𝒘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nl-NL" sz="2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l-NL" sz="2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5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5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</m:den>
                            </m:f>
                            <m:r>
                              <a:rPr lang="en-US" sz="25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25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5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</m:den>
                            </m:f>
                            <m:r>
                              <a:rPr lang="en-US" sz="25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5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5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</m:den>
                            </m:f>
                            <m:r>
                              <a:rPr lang="en-US" sz="25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25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5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</m:den>
                            </m:f>
                            <m:r>
                              <a:rPr lang="en-US" sz="25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5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5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</m:den>
                            </m:f>
                            <m:r>
                              <a:rPr lang="en-US" sz="25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25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5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25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5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</m:den>
                            </m:f>
                            <m:r>
                              <a:rPr lang="en-US" sz="25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5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5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</m:den>
                            </m:f>
                            <m:r>
                              <a:rPr lang="en-US" sz="25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5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5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5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</m:den>
                            </m:f>
                          </m:den>
                        </m:f>
                      </m:e>
                    </m:d>
                    <m:r>
                      <a:rPr lang="en-US" sz="25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5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5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5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sz="25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5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25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8" y="10498368"/>
                <a:ext cx="22555199" cy="2608032"/>
              </a:xfrm>
              <a:prstGeom prst="rect">
                <a:avLst/>
              </a:prstGeom>
              <a:blipFill rotWithShape="1">
                <a:blip r:embed="rId7"/>
                <a:stretch>
                  <a:fillRect l="-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5457711" y="2332112"/>
                <a:ext cx="839211" cy="306272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𝑨</m:t>
                      </m:r>
                      <m:r>
                        <a:rPr lang="nl-NL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nl-NL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nl-NL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5787" y="4664224"/>
                <a:ext cx="1978490" cy="72180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018762" y="2344910"/>
                <a:ext cx="865436" cy="300373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𝑨</m:t>
                      </m:r>
                      <m:r>
                        <a:rPr lang="nl-NL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𝒂</m:t>
                      </m:r>
                      <m:r>
                        <a:rPr lang="nl-NL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80" y="4689817"/>
                <a:ext cx="2038956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36195" y="2344909"/>
                <a:ext cx="839211" cy="306272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𝑨</m:t>
                      </m:r>
                      <m:r>
                        <a:rPr lang="nl-NL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nl-NL" sz="17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17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nl-NL" sz="1700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442" y="4689817"/>
                <a:ext cx="1978490" cy="72180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Left Arrow 52">
            <a:hlinkClick r:id="rId11" action="ppaction://hlinksldjump"/>
          </p:cNvPr>
          <p:cNvSpPr/>
          <p:nvPr/>
        </p:nvSpPr>
        <p:spPr>
          <a:xfrm>
            <a:off x="8244408" y="5957853"/>
            <a:ext cx="432048" cy="495483"/>
          </a:xfrm>
          <a:prstGeom prst="leftArrow">
            <a:avLst/>
          </a:prstGeom>
          <a:solidFill>
            <a:srgbClr val="FE8637"/>
          </a:solidFill>
          <a:ln w="25400" cap="flat" cmpd="sng" algn="ctr">
            <a:solidFill>
              <a:srgbClr val="FE863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4" name="Left Arrow 53">
            <a:hlinkClick r:id="rId12" action="ppaction://hlinksldjump"/>
          </p:cNvPr>
          <p:cNvSpPr/>
          <p:nvPr/>
        </p:nvSpPr>
        <p:spPr>
          <a:xfrm>
            <a:off x="8071581" y="3703445"/>
            <a:ext cx="676883" cy="3736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8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46" grpId="0"/>
      <p:bldP spid="47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461" y="1340772"/>
            <a:ext cx="3698158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LÝ THUYẾT CƠ BẢN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1213" y="1927119"/>
            <a:ext cx="296586" cy="369186"/>
          </a:xfrm>
          <a:prstGeom prst="rect">
            <a:avLst/>
          </a:prstGeom>
          <a:noFill/>
        </p:spPr>
        <p:txBody>
          <a:bodyPr wrap="none" lIns="91296" tIns="45648" rIns="91296" bIns="45648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251529" y="1340778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549707" y="1781258"/>
                <a:ext cx="8126750" cy="4687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296" tIns="45648" rIns="91296" bIns="45648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indent="26944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</a:t>
                </a:r>
                <a:r>
                  <a:rPr lang="nl-NL" sz="32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2. Tính chất:</a:t>
                </a:r>
                <a:endParaRPr lang="en-US" sz="3200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𝑧</m:t>
                    </m:r>
                    <m:r>
                      <a:rPr lang="en-US" sz="3200" i="1">
                        <a:latin typeface="Cambria Math"/>
                      </a:rPr>
                      <m:t>≠0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Số </a:t>
                </a:r>
                <a:r>
                  <a:rPr lang="en-US" sz="32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nghịch</a:t>
                </a:r>
                <a:r>
                  <a:rPr lang="en-US" sz="32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đảo</a:t>
                </a:r>
                <a:r>
                  <a:rPr lang="en-US" sz="32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kí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den>
                    </m:f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ba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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2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Thương của số phức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2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nl-NL" sz="32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là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bar>
                            <m:barPr>
                              <m:pos m:val="top"/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ba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bar>
                            <m:barPr>
                              <m:pos m:val="top"/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ba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  <m:bar>
                            <m:barPr>
                              <m:pos m:val="top"/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ba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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bar>
                              <m:barPr>
                                <m:pos m:val="top"/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bar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</m:num>
                      <m:den>
                        <m:bar>
                          <m:barPr>
                            <m:pos m:val="top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ba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Wingdings 2" pitchFamily="18" charset="2"/>
                </a:endParaRP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707" y="1781181"/>
                <a:ext cx="8126750" cy="4687502"/>
              </a:xfrm>
              <a:prstGeom prst="rect">
                <a:avLst/>
              </a:prstGeom>
              <a:blipFill rotWithShape="1">
                <a:blip r:embed="rId2"/>
                <a:stretch>
                  <a:fillRect l="-1875" t="-1300" r="-1125" b="-2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668344" y="5949280"/>
            <a:ext cx="28803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5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37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0848" y="1268764"/>
            <a:ext cx="3202830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DẠNG TOÁN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1213" y="1927119"/>
            <a:ext cx="296586" cy="369186"/>
          </a:xfrm>
          <a:prstGeom prst="rect">
            <a:avLst/>
          </a:prstGeom>
          <a:noFill/>
        </p:spPr>
        <p:txBody>
          <a:bodyPr wrap="none" lIns="91296" tIns="45648" rIns="91296" bIns="45648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261686" y="1295362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549707" y="1697651"/>
                <a:ext cx="8126750" cy="4574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296" tIns="45648" rIns="91296" bIns="45648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/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Wingdings"/>
                  </a:rPr>
                  <a:t></a:t>
                </a:r>
                <a:r>
                  <a:rPr lang="en-US" sz="3200" b="1" u="sng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b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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chia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phức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nl-NL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chia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𝑑𝑖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𝑏𝑖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nhân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𝑏𝑖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𝑐</m:t>
                        </m:r>
                        <m:r>
                          <a:rPr lang="en-US" sz="3600" i="1">
                            <a:latin typeface="Cambria Math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</a:rPr>
                          <m:t>𝑑𝑖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𝑎</m:t>
                        </m:r>
                        <m:r>
                          <a:rPr lang="en-US" sz="3600" i="1">
                            <a:latin typeface="Cambria Math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</a:rPr>
                          <m:t>𝑏𝑖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(</m:t>
                        </m:r>
                        <m:r>
                          <a:rPr lang="en-US" sz="3600" i="1">
                            <a:latin typeface="Cambria Math"/>
                          </a:rPr>
                          <m:t>𝑐</m:t>
                        </m:r>
                        <m:r>
                          <a:rPr lang="en-US" sz="3600" i="1">
                            <a:latin typeface="Cambria Math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</a:rPr>
                          <m:t>𝑑𝑖</m:t>
                        </m:r>
                        <m:r>
                          <a:rPr lang="en-US" sz="3600" i="1">
                            <a:latin typeface="Cambria Math"/>
                          </a:rPr>
                          <m:t>)(</m:t>
                        </m:r>
                        <m:r>
                          <a:rPr lang="en-US" sz="3600" i="1">
                            <a:latin typeface="Cambria Math"/>
                          </a:rPr>
                          <m:t>𝑎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</a:rPr>
                          <m:t>𝑏𝑖</m:t>
                        </m:r>
                        <m:r>
                          <a:rPr lang="en-US" sz="3600" i="1"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𝑎𝑐</m:t>
                        </m:r>
                        <m:r>
                          <a:rPr lang="en-US" sz="3600" i="1">
                            <a:latin typeface="Cambria Math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</a:rPr>
                          <m:t>𝑏𝑑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𝑎𝑑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</a:rPr>
                          <m:t>𝑏𝑐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/>
                <a:endParaRPr lang="nl-NL" sz="3200" b="1" dirty="0">
                  <a:latin typeface="Times New Roman" pitchFamily="18" charset="0"/>
                  <a:cs typeface="Times New Roman" pitchFamily="18" charset="0"/>
                  <a:sym typeface="Wingdings 2"/>
                </a:endParaRPr>
              </a:p>
              <a:p>
                <a:pPr algn="just"/>
                <a:r>
                  <a:rPr lang="nl-NL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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Casio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Ấn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MODE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→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2:CMPLX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chế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707" y="1697574"/>
                <a:ext cx="8126750" cy="4574522"/>
              </a:xfrm>
              <a:prstGeom prst="rect">
                <a:avLst/>
              </a:prstGeom>
              <a:blipFill rotWithShape="1">
                <a:blip r:embed="rId2"/>
                <a:stretch>
                  <a:fillRect l="-2251" t="-1332" r="-3151" b="-38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18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470" y="1340772"/>
            <a:ext cx="3202830" cy="523075"/>
          </a:xfrm>
          <a:prstGeom prst="rect">
            <a:avLst/>
          </a:prstGeom>
        </p:spPr>
        <p:txBody>
          <a:bodyPr wrap="none" lIns="91296" tIns="45648" rIns="91296" bIns="45648">
            <a:spAutoFit/>
          </a:bodyPr>
          <a:lstStyle/>
          <a:p>
            <a:r>
              <a:rPr lang="en-US" sz="2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DẠNG TOÁN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251529" y="1386534"/>
            <a:ext cx="849705" cy="4054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549707" y="1988912"/>
                <a:ext cx="8126750" cy="4031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296" tIns="45648" rIns="91296" bIns="45648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</a:t>
                </a:r>
                <a:r>
                  <a:rPr lang="en-US" sz="3200" b="1" u="sng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b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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ảo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môdun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nghịch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đảo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/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: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chia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ảo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môđun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1.</a:t>
                </a:r>
              </a:p>
              <a:p>
                <a:pPr algn="just"/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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Casio: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Ấn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MODE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→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2:CMPLX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chế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707" y="1988840"/>
                <a:ext cx="8126750" cy="4031873"/>
              </a:xfrm>
              <a:prstGeom prst="rect">
                <a:avLst/>
              </a:prstGeom>
              <a:blipFill rotWithShape="1">
                <a:blip r:embed="rId2"/>
                <a:stretch>
                  <a:fillRect l="-1875" t="-1662" r="-3226" b="-42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8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7&quot;&gt;&lt;property id=&quot;20148&quot; value=&quot;5&quot;/&gt;&lt;property id=&quot;20300&quot; value=&quot;Slide 1&quot;/&gt;&lt;property id=&quot;20307&quot; value=&quot;261&quot;/&gt;&lt;/object&gt;&lt;object type=&quot;3&quot; unique_id=&quot;10058&quot;&gt;&lt;property id=&quot;20148&quot; value=&quot;5&quot;/&gt;&lt;property id=&quot;20300&quot; value=&quot;Slide 2&quot;/&gt;&lt;property id=&quot;20307&quot; value=&quot;262&quot;/&gt;&lt;/object&gt;&lt;object type=&quot;3&quot; unique_id=&quot;10147&quot;&gt;&lt;property id=&quot;20148&quot; value=&quot;5&quot;/&gt;&lt;property id=&quot;20300&quot; value=&quot;Slide 3&quot;/&gt;&lt;property id=&quot;20307&quot; value=&quot;263&quot;/&gt;&lt;/object&gt;&lt;object type=&quot;3&quot; unique_id=&quot;10148&quot;&gt;&lt;property id=&quot;20148&quot; value=&quot;5&quot;/&gt;&lt;property id=&quot;20300&quot; value=&quot;Slide 4&quot;/&gt;&lt;property id=&quot;20307&quot; value=&quot;264&quot;/&gt;&lt;/object&gt;&lt;object type=&quot;3&quot; unique_id=&quot;10149&quot;&gt;&lt;property id=&quot;20148&quot; value=&quot;5&quot;/&gt;&lt;property id=&quot;20300&quot; value=&quot;Slide 5&quot;/&gt;&lt;property id=&quot;20307&quot; value=&quot;265&quot;/&gt;&lt;/object&gt;&lt;object type=&quot;3&quot; unique_id=&quot;10150&quot;&gt;&lt;property id=&quot;20148&quot; value=&quot;5&quot;/&gt;&lt;property id=&quot;20300&quot; value=&quot;Slide 6&quot;/&gt;&lt;property id=&quot;20307&quot; value=&quot;266&quot;/&gt;&lt;/object&gt;&lt;object type=&quot;3&quot; unique_id=&quot;10151&quot;&gt;&lt;property id=&quot;20148&quot; value=&quot;5&quot;/&gt;&lt;property id=&quot;20300&quot; value=&quot;Slide 8&quot;/&gt;&lt;property id=&quot;20307&quot; value=&quot;267&quot;/&gt;&lt;/object&gt;&lt;object type=&quot;3&quot; unique_id=&quot;10152&quot;&gt;&lt;property id=&quot;20148&quot; value=&quot;5&quot;/&gt;&lt;property id=&quot;20300&quot; value=&quot;Slide 10&quot;/&gt;&lt;property id=&quot;20307&quot; value=&quot;268&quot;/&gt;&lt;/object&gt;&lt;object type=&quot;3&quot; unique_id=&quot;10203&quot;&gt;&lt;property id=&quot;20148&quot; value=&quot;5&quot;/&gt;&lt;property id=&quot;20300&quot; value=&quot;Slide 11&quot;/&gt;&lt;property id=&quot;20307&quot; value=&quot;269&quot;/&gt;&lt;/object&gt;&lt;object type=&quot;3&quot; unique_id=&quot;10204&quot;&gt;&lt;property id=&quot;20148&quot; value=&quot;5&quot;/&gt;&lt;property id=&quot;20300&quot; value=&quot;Slide 12&quot;/&gt;&lt;property id=&quot;20307&quot; value=&quot;270&quot;/&gt;&lt;/object&gt;&lt;object type=&quot;3&quot; unique_id=&quot;10267&quot;&gt;&lt;property id=&quot;20148&quot; value=&quot;5&quot;/&gt;&lt;property id=&quot;20300&quot; value=&quot;Slide 9&quot;/&gt;&lt;property id=&quot;20307&quot; value=&quot;271&quot;/&gt;&lt;/object&gt;&lt;object type=&quot;3&quot; unique_id=&quot;10268&quot;&gt;&lt;property id=&quot;20148&quot; value=&quot;5&quot;/&gt;&lt;property id=&quot;20300&quot; value=&quot;Slide 13&quot;/&gt;&lt;property id=&quot;20307&quot; value=&quot;272&quot;/&gt;&lt;/object&gt;&lt;object type=&quot;3&quot; unique_id=&quot;10269&quot;&gt;&lt;property id=&quot;20148&quot; value=&quot;5&quot;/&gt;&lt;property id=&quot;20300&quot; value=&quot;Slide 14&quot;/&gt;&lt;property id=&quot;20307&quot; value=&quot;273&quot;/&gt;&lt;/object&gt;&lt;object type=&quot;3&quot; unique_id=&quot;10345&quot;&gt;&lt;property id=&quot;20148&quot; value=&quot;5&quot;/&gt;&lt;property id=&quot;20300&quot; value=&quot;Slide 15&quot;/&gt;&lt;property id=&quot;20307&quot; value=&quot;274&quot;/&gt;&lt;/object&gt;&lt;object type=&quot;3&quot; unique_id=&quot;10442&quot;&gt;&lt;property id=&quot;20148&quot; value=&quot;5&quot;/&gt;&lt;property id=&quot;20300&quot; value=&quot;Slide 16&quot;/&gt;&lt;property id=&quot;20307&quot; value=&quot;275&quot;/&gt;&lt;/object&gt;&lt;object type=&quot;3&quot; unique_id=&quot;10443&quot;&gt;&lt;property id=&quot;20148&quot; value=&quot;5&quot;/&gt;&lt;property id=&quot;20300&quot; value=&quot;Slide 17&quot;/&gt;&lt;property id=&quot;20307&quot; value=&quot;276&quot;/&gt;&lt;/object&gt;&lt;object type=&quot;3&quot; unique_id=&quot;10444&quot;&gt;&lt;property id=&quot;20148&quot; value=&quot;5&quot;/&gt;&lt;property id=&quot;20300&quot; value=&quot;Slide 18&quot;/&gt;&lt;property id=&quot;20307&quot; value=&quot;277&quot;/&gt;&lt;/object&gt;&lt;object type=&quot;3&quot; unique_id=&quot;10445&quot;&gt;&lt;property id=&quot;20148&quot; value=&quot;5&quot;/&gt;&lt;property id=&quot;20300&quot; value=&quot;Slide 19&quot;/&gt;&lt;property id=&quot;20307&quot; value=&quot;278&quot;/&gt;&lt;/object&gt;&lt;object type=&quot;3&quot; unique_id=&quot;10626&quot;&gt;&lt;property id=&quot;20148&quot; value=&quot;5&quot;/&gt;&lt;property id=&quot;20300&quot; value=&quot;Slide 20&quot;/&gt;&lt;property id=&quot;20307&quot; value=&quot;279&quot;/&gt;&lt;/object&gt;&lt;object type=&quot;3&quot; unique_id=&quot;10627&quot;&gt;&lt;property id=&quot;20148&quot; value=&quot;5&quot;/&gt;&lt;property id=&quot;20300&quot; value=&quot;Slide 21&quot;/&gt;&lt;property id=&quot;20307&quot; value=&quot;280&quot;/&gt;&lt;/object&gt;&lt;object type=&quot;3&quot; unique_id=&quot;10628&quot;&gt;&lt;property id=&quot;20148&quot; value=&quot;5&quot;/&gt;&lt;property id=&quot;20300&quot; value=&quot;Slide 22&quot;/&gt;&lt;property id=&quot;20307&quot; value=&quot;281&quot;/&gt;&lt;/object&gt;&lt;object type=&quot;3&quot; unique_id=&quot;10629&quot;&gt;&lt;property id=&quot;20148&quot; value=&quot;5&quot;/&gt;&lt;property id=&quot;20300&quot; value=&quot;Slide 23&quot;/&gt;&lt;property id=&quot;20307&quot; value=&quot;282&quot;/&gt;&lt;/object&gt;&lt;object type=&quot;3&quot; unique_id=&quot;10630&quot;&gt;&lt;property id=&quot;20148&quot; value=&quot;5&quot;/&gt;&lt;property id=&quot;20300&quot; value=&quot;Slide 24&quot;/&gt;&lt;property id=&quot;20307&quot; value=&quot;283&quot;/&gt;&lt;/object&gt;&lt;object type=&quot;3&quot; unique_id=&quot;10631&quot;&gt;&lt;property id=&quot;20148&quot; value=&quot;5&quot;/&gt;&lt;property id=&quot;20300&quot; value=&quot;Slide 25&quot;/&gt;&lt;property id=&quot;20307&quot; value=&quot;284&quot;/&gt;&lt;/object&gt;&lt;object type=&quot;3&quot; unique_id=&quot;10632&quot;&gt;&lt;property id=&quot;20148&quot; value=&quot;5&quot;/&gt;&lt;property id=&quot;20300&quot; value=&quot;Slide 26&quot;/&gt;&lt;property id=&quot;20307&quot; value=&quot;285&quot;/&gt;&lt;/object&gt;&lt;object type=&quot;3&quot; unique_id=&quot;10741&quot;&gt;&lt;property id=&quot;20148&quot; value=&quot;5&quot;/&gt;&lt;property id=&quot;20300&quot; value=&quot;Slide 27&quot;/&gt;&lt;property id=&quot;20307&quot; value=&quot;286&quot;/&gt;&lt;/object&gt;&lt;object type=&quot;3&quot; unique_id=&quot;10742&quot;&gt;&lt;property id=&quot;20148&quot; value=&quot;5&quot;/&gt;&lt;property id=&quot;20300&quot; value=&quot;Slide 28&quot;/&gt;&lt;property id=&quot;20307&quot; value=&quot;287&quot;/&gt;&lt;/object&gt;&lt;object type=&quot;3&quot; unique_id=&quot;10859&quot;&gt;&lt;property id=&quot;20148&quot; value=&quot;5&quot;/&gt;&lt;property id=&quot;20300&quot; value=&quot;Slide 29&quot;/&gt;&lt;property id=&quot;20307&quot; value=&quot;288&quot;/&gt;&lt;/object&gt;&lt;object type=&quot;3&quot; unique_id=&quot;10860&quot;&gt;&lt;property id=&quot;20148&quot; value=&quot;5&quot;/&gt;&lt;property id=&quot;20300&quot; value=&quot;Slide 30&quot;/&gt;&lt;property id=&quot;20307&quot; value=&quot;289&quot;/&gt;&lt;/object&gt;&lt;object type=&quot;3&quot; unique_id=&quot;10861&quot;&gt;&lt;property id=&quot;20148&quot; value=&quot;5&quot;/&gt;&lt;property id=&quot;20300&quot; value=&quot;Slide 31&quot;/&gt;&lt;property id=&quot;20307&quot; value=&quot;290&quot;/&gt;&lt;/object&gt;&lt;object type=&quot;3&quot; unique_id=&quot;10862&quot;&gt;&lt;property id=&quot;20148&quot; value=&quot;5&quot;/&gt;&lt;property id=&quot;20300&quot; value=&quot;Slide 32&quot;/&gt;&lt;property id=&quot;20307&quot; value=&quot;291&quot;/&gt;&lt;/object&gt;&lt;object type=&quot;3&quot; unique_id=&quot;11028&quot;&gt;&lt;property id=&quot;20148&quot; value=&quot;5&quot;/&gt;&lt;property id=&quot;20300&quot; value=&quot;Slide 33&quot;/&gt;&lt;property id=&quot;20307&quot; value=&quot;292&quot;/&gt;&lt;/object&gt;&lt;object type=&quot;3&quot; unique_id=&quot;11029&quot;&gt;&lt;property id=&quot;20148&quot; value=&quot;5&quot;/&gt;&lt;property id=&quot;20300&quot; value=&quot;Slide 34&quot;/&gt;&lt;property id=&quot;20307&quot; value=&quot;293&quot;/&gt;&lt;/object&gt;&lt;object type=&quot;3&quot; unique_id=&quot;11240&quot;&gt;&lt;property id=&quot;20148&quot; value=&quot;5&quot;/&gt;&lt;property id=&quot;20300&quot; value=&quot;Slide 35&quot;/&gt;&lt;property id=&quot;20307&quot; value=&quot;294&quot;/&gt;&lt;/object&gt;&lt;object type=&quot;3&quot; unique_id=&quot;11241&quot;&gt;&lt;property id=&quot;20148&quot; value=&quot;5&quot;/&gt;&lt;property id=&quot;20300&quot; value=&quot;Slide 36&quot;/&gt;&lt;property id=&quot;20307&quot; value=&quot;295&quot;/&gt;&lt;/object&gt;&lt;object type=&quot;3&quot; unique_id=&quot;11538&quot;&gt;&lt;property id=&quot;20148&quot; value=&quot;5&quot;/&gt;&lt;property id=&quot;20300&quot; value=&quot;Slide 37&quot;/&gt;&lt;property id=&quot;20307&quot; value=&quot;296&quot;/&gt;&lt;/object&gt;&lt;object type=&quot;3&quot; unique_id=&quot;11539&quot;&gt;&lt;property id=&quot;20148&quot; value=&quot;5&quot;/&gt;&lt;property id=&quot;20300&quot; value=&quot;Slide 38&quot;/&gt;&lt;property id=&quot;20307&quot; value=&quot;297&quot;/&gt;&lt;/object&gt;&lt;object type=&quot;3&quot; unique_id=&quot;11540&quot;&gt;&lt;property id=&quot;20148&quot; value=&quot;5&quot;/&gt;&lt;property id=&quot;20300&quot; value=&quot;Slide 39&quot;/&gt;&lt;property id=&quot;20307&quot; value=&quot;298&quot;/&gt;&lt;/object&gt;&lt;object type=&quot;3&quot; unique_id=&quot;11541&quot;&gt;&lt;property id=&quot;20148&quot; value=&quot;5&quot;/&gt;&lt;property id=&quot;20300&quot; value=&quot;Slide 40&quot;/&gt;&lt;property id=&quot;20307&quot; value=&quot;299&quot;/&gt;&lt;/object&gt;&lt;object type=&quot;3&quot; unique_id=&quot;11542&quot;&gt;&lt;property id=&quot;20148&quot; value=&quot;5&quot;/&gt;&lt;property id=&quot;20300&quot; value=&quot;Slide 41&quot;/&gt;&lt;property id=&quot;20307&quot; value=&quot;300&quot;/&gt;&lt;/object&gt;&lt;object type=&quot;3&quot; unique_id=&quot;11543&quot;&gt;&lt;property id=&quot;20148&quot; value=&quot;5&quot;/&gt;&lt;property id=&quot;20300&quot; value=&quot;Slide 42&quot;/&gt;&lt;property id=&quot;20307&quot; value=&quot;301&quot;/&gt;&lt;/object&gt;&lt;object type=&quot;3&quot; unique_id=&quot;11544&quot;&gt;&lt;property id=&quot;20148&quot; value=&quot;5&quot;/&gt;&lt;property id=&quot;20300&quot; value=&quot;Slide 7&quot;/&gt;&lt;property id=&quot;20307&quot; value=&quot;30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333</TotalTime>
  <Words>1928</Words>
  <PresentationFormat>On-screen Show (4:3)</PresentationFormat>
  <Paragraphs>689</Paragraphs>
  <Slides>61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9" baseType="lpstr">
      <vt:lpstr>Arial</vt:lpstr>
      <vt:lpstr>AvantGarde-Demi</vt:lpstr>
      <vt:lpstr>Calibri</vt:lpstr>
      <vt:lpstr>Calibri Light</vt:lpstr>
      <vt:lpstr>Cambria Math</vt:lpstr>
      <vt:lpstr>Century Schoolbook</vt:lpstr>
      <vt:lpstr>Tahoma</vt:lpstr>
      <vt:lpstr>Times New Roman</vt:lpstr>
      <vt:lpstr>Times New Roman (Body)</vt:lpstr>
      <vt:lpstr>Wingdings</vt:lpstr>
      <vt:lpstr>Wingdings 2</vt:lpstr>
      <vt:lpstr>Oriel</vt:lpstr>
      <vt:lpstr>2_Office Theme</vt:lpstr>
      <vt:lpstr>3_Office Theme</vt:lpstr>
      <vt:lpstr>4_Office Theme</vt:lpstr>
      <vt:lpstr>5_Office Theme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2020-02-04T09:42:13Z</dcterms:created>
  <dcterms:modified xsi:type="dcterms:W3CDTF">2020-02-24T15:03:01Z</dcterms:modified>
</cp:coreProperties>
</file>