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3" r:id="rId2"/>
    <p:sldId id="264" r:id="rId3"/>
    <p:sldId id="289" r:id="rId4"/>
    <p:sldId id="291" r:id="rId5"/>
    <p:sldId id="265" r:id="rId6"/>
    <p:sldId id="290" r:id="rId7"/>
    <p:sldId id="266" r:id="rId8"/>
    <p:sldId id="292" r:id="rId9"/>
    <p:sldId id="268" r:id="rId10"/>
    <p:sldId id="288" r:id="rId11"/>
    <p:sldId id="270" r:id="rId12"/>
    <p:sldId id="269" r:id="rId13"/>
    <p:sldId id="281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E6E"/>
    <a:srgbClr val="3089B3"/>
    <a:srgbClr val="308BB6"/>
    <a:srgbClr val="308AB5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5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60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93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4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61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4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332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728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3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4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86528" y="1246503"/>
            <a:ext cx="6218944" cy="1354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lớp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291806"/>
            <a:ext cx="12187592" cy="729544"/>
            <a:chOff x="0" y="646599"/>
            <a:chExt cx="12190413" cy="72971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6756" y="646599"/>
              <a:ext cx="8059187" cy="49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1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Xây</a:t>
              </a:r>
              <a:r>
                <a:rPr lang="en-US" altLang="zh-CN" sz="31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1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dựng</a:t>
              </a:r>
              <a:r>
                <a:rPr lang="vi-VN" altLang="zh-CN" sz="31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Trường xanh-lớp sạch</a:t>
              </a:r>
              <a:endParaRPr lang="zh-CN" altLang="en-US" sz="31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188503" y="615155"/>
            <a:ext cx="5787726" cy="1796324"/>
            <a:chOff x="549712" y="699542"/>
            <a:chExt cx="497558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Rectangle 13" descr="FD1DDF730CE4456e89755B07FE1653D0# #Rectangle 13">
              <a:extLst>
                <a:ext uri="{FF2B5EF4-FFF2-40B4-BE49-F238E27FC236}">
                  <a16:creationId xmlns:a16="http://schemas.microsoft.com/office/drawing/2014/main" id="{9BEBC018-33EB-47AC-9037-5F88FB9C3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862" y="1284201"/>
              <a:ext cx="3888432" cy="407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vi-VN" altLang="zh-CN" sz="24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微软雅黑" pitchFamily="34" charset="-122"/>
                </a:rPr>
                <a:t>Tìm hiểu môi trường ở nhà trường</a:t>
              </a:r>
              <a:endParaRPr lang="en-US" altLang="zh-CN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6806" y="1073590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27" name="圆角矩形 23">
            <a:extLst>
              <a:ext uri="{FF2B5EF4-FFF2-40B4-BE49-F238E27FC236}">
                <a16:creationId xmlns:a16="http://schemas.microsoft.com/office/drawing/2014/main" id="{C1C48182-8E4F-47C5-9A25-68D3F69FBA27}"/>
              </a:ext>
            </a:extLst>
          </p:cNvPr>
          <p:cNvSpPr/>
          <p:nvPr/>
        </p:nvSpPr>
        <p:spPr>
          <a:xfrm>
            <a:off x="4672865" y="1976706"/>
            <a:ext cx="4523127" cy="1796324"/>
          </a:xfrm>
          <a:prstGeom prst="roundRect">
            <a:avLst>
              <a:gd name="adj" fmla="val 9138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Rectangle 13" descr="FD1DDF730CE4456e89755B07FE1653D0# #Rectangle 13">
            <a:extLst>
              <a:ext uri="{FF2B5EF4-FFF2-40B4-BE49-F238E27FC236}">
                <a16:creationId xmlns:a16="http://schemas.microsoft.com/office/drawing/2014/main" id="{E464FF53-83E2-409B-B4B1-005B8CD9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593" y="1677637"/>
            <a:ext cx="6864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vi-VN" altLang="zh-CN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微软雅黑" pitchFamily="34" charset="-122"/>
                <a:sym typeface="Wingdings 2" panose="05020102010507070707" pitchFamily="18" charset="2"/>
              </a:rPr>
              <a:t>Nêu những việc cần làm để giữ gìn trường, lớp xanh, sạch, đẹp.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418396-A4F2-4A81-BA32-804F41AB9C3B}"/>
              </a:ext>
            </a:extLst>
          </p:cNvPr>
          <p:cNvGrpSpPr/>
          <p:nvPr/>
        </p:nvGrpSpPr>
        <p:grpSpPr>
          <a:xfrm>
            <a:off x="1265965" y="2443987"/>
            <a:ext cx="2729851" cy="2717040"/>
            <a:chOff x="1265965" y="2443987"/>
            <a:chExt cx="2729851" cy="27170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104D5A4-1F07-493F-BC94-E857BC43387E}"/>
                </a:ext>
              </a:extLst>
            </p:cNvPr>
            <p:cNvGrpSpPr/>
            <p:nvPr/>
          </p:nvGrpSpPr>
          <p:grpSpPr>
            <a:xfrm>
              <a:off x="1265965" y="2443987"/>
              <a:ext cx="2729851" cy="2717040"/>
              <a:chOff x="2829721" y="2788543"/>
              <a:chExt cx="2729851" cy="2717040"/>
            </a:xfrm>
          </p:grpSpPr>
          <p:sp>
            <p:nvSpPr>
              <p:cNvPr id="20" name="AutoShape 7">
                <a:extLst>
                  <a:ext uri="{FF2B5EF4-FFF2-40B4-BE49-F238E27FC236}">
                    <a16:creationId xmlns:a16="http://schemas.microsoft.com/office/drawing/2014/main" id="{B3E2DAF8-0A27-4205-8848-81642C10F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852" y="4186601"/>
                <a:ext cx="1511140" cy="1318982"/>
              </a:xfrm>
              <a:prstGeom prst="hexagon">
                <a:avLst>
                  <a:gd name="adj" fmla="val 28652"/>
                  <a:gd name="vf" fmla="val 115470"/>
                </a:avLst>
              </a:prstGeom>
              <a:solidFill>
                <a:srgbClr val="7CAE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2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微软雅黑" panose="020B0503020204020204" pitchFamily="34" charset="-122"/>
                  </a:rPr>
                  <a:t> 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grpSp>
            <p:nvGrpSpPr>
              <p:cNvPr id="22" name="组合 12">
                <a:extLst>
                  <a:ext uri="{FF2B5EF4-FFF2-40B4-BE49-F238E27FC236}">
                    <a16:creationId xmlns:a16="http://schemas.microsoft.com/office/drawing/2014/main" id="{6968FF76-D22F-4A43-A837-818CE91EE1E9}"/>
                  </a:ext>
                </a:extLst>
              </p:cNvPr>
              <p:cNvGrpSpPr/>
              <p:nvPr/>
            </p:nvGrpSpPr>
            <p:grpSpPr>
              <a:xfrm>
                <a:off x="4048432" y="2788543"/>
                <a:ext cx="1511140" cy="1318982"/>
                <a:chOff x="4268374" y="2533650"/>
                <a:chExt cx="1517650" cy="1323975"/>
              </a:xfrm>
            </p:grpSpPr>
            <p:sp>
              <p:nvSpPr>
                <p:cNvPr id="36" name="AutoShape 4">
                  <a:extLst>
                    <a:ext uri="{FF2B5EF4-FFF2-40B4-BE49-F238E27FC236}">
                      <a16:creationId xmlns:a16="http://schemas.microsoft.com/office/drawing/2014/main" id="{D3355D1B-E0C9-4EB8-BF8E-1835247E60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68374" y="2533650"/>
                  <a:ext cx="1517650" cy="1323975"/>
                </a:xfrm>
                <a:prstGeom prst="hexagon">
                  <a:avLst>
                    <a:gd name="adj" fmla="val 28652"/>
                    <a:gd name="vf" fmla="val 115470"/>
                  </a:avLst>
                </a:prstGeom>
                <a:noFill/>
                <a:ln w="25400" cap="flat" cmpd="sng">
                  <a:solidFill>
                    <a:srgbClr val="7CAE6E"/>
                  </a:solidFill>
                  <a:beve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 defTabSz="-635" fontAlgn="ctr">
                    <a:buClr>
                      <a:srgbClr val="FF0000"/>
                    </a:buClr>
                    <a:buSzPct val="70000"/>
                    <a:buFont typeface="Wingdings" panose="05000000000000000000" pitchFamily="2" charset="2"/>
                    <a:buChar char="u"/>
                    <a:tabLst>
                      <a:tab pos="723900" algn="l"/>
                      <a:tab pos="1447800" algn="l"/>
                    </a:tabLst>
                  </a:pPr>
                  <a:endParaRPr lang="zh-CN" altLang="zh-CN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7" name="TextBox 147">
                  <a:extLst>
                    <a:ext uri="{FF2B5EF4-FFF2-40B4-BE49-F238E27FC236}">
                      <a16:creationId xmlns:a16="http://schemas.microsoft.com/office/drawing/2014/main" id="{DFE6D2F8-515B-4AE2-85CC-82737D8F09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3637" y="2729352"/>
                  <a:ext cx="1054100" cy="8341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fontAlgn="ctr">
                    <a:buClr>
                      <a:srgbClr val="FF0000"/>
                    </a:buClr>
                    <a:buSzPct val="70000"/>
                  </a:pPr>
                  <a:r>
                    <a:rPr lang="vi-VN" altLang="zh-CN" sz="2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Nhóm 4</a:t>
                  </a:r>
                  <a:endPara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p:grpSp>
          <p:sp>
            <p:nvSpPr>
              <p:cNvPr id="26" name="AutoShape 5">
                <a:extLst>
                  <a:ext uri="{FF2B5EF4-FFF2-40B4-BE49-F238E27FC236}">
                    <a16:creationId xmlns:a16="http://schemas.microsoft.com/office/drawing/2014/main" id="{815CEEEA-ADCE-4273-9BF4-27690228B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721" y="3504968"/>
                <a:ext cx="1511140" cy="1318982"/>
              </a:xfrm>
              <a:prstGeom prst="hexagon">
                <a:avLst>
                  <a:gd name="adj" fmla="val 28652"/>
                  <a:gd name="vf" fmla="val 115470"/>
                </a:avLst>
              </a:prstGeom>
              <a:solidFill>
                <a:srgbClr val="7CAE6E"/>
              </a:solidFill>
              <a:ln w="3175" cap="flat" cmpd="sng">
                <a:noFill/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8" name="TextBox 147">
                <a:extLst>
                  <a:ext uri="{FF2B5EF4-FFF2-40B4-BE49-F238E27FC236}">
                    <a16:creationId xmlns:a16="http://schemas.microsoft.com/office/drawing/2014/main" id="{B3F4FC0A-5B47-4A79-B07F-7C48496E3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504" y="3856382"/>
                <a:ext cx="1026092" cy="609601"/>
              </a:xfrm>
              <a:prstGeom prst="rect">
                <a:avLst/>
              </a:prstGeom>
              <a:noFill/>
              <a:ln w="3175" cap="flat" cmpd="sng">
                <a:noFill/>
                <a:bevel/>
              </a:ln>
            </p:spPr>
            <p:txBody>
              <a:bodyPr anchor="ctr"/>
              <a:lstStyle/>
              <a:p>
                <a:pPr algn="ctr"/>
                <a:r>
                  <a:rPr lang="vi-VN" altLang="zh-CN" sz="2400" b="1" dirty="0">
                    <a:solidFill>
                      <a:schemeClr val="bg1"/>
                    </a:solidFill>
                    <a:latin typeface="+mj-lt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Thảo luận</a:t>
                </a:r>
                <a:endParaRPr lang="zh-CN" altLang="en-US" sz="2400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A8B85B-E774-45A9-A03B-6F6B32B66E10}"/>
                </a:ext>
              </a:extLst>
            </p:cNvPr>
            <p:cNvSpPr txBox="1"/>
            <p:nvPr/>
          </p:nvSpPr>
          <p:spPr>
            <a:xfrm>
              <a:off x="2568282" y="4029527"/>
              <a:ext cx="129291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2400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sym typeface="微软雅黑" panose="020B0503020204020204" pitchFamily="34" charset="-122"/>
                </a:rPr>
                <a:t>Trả lời câu hỏi</a:t>
              </a:r>
              <a:endParaRPr lang="zh-CN" altLang="en-US" sz="24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椭圆 28">
            <a:extLst>
              <a:ext uri="{FF2B5EF4-FFF2-40B4-BE49-F238E27FC236}">
                <a16:creationId xmlns:a16="http://schemas.microsoft.com/office/drawing/2014/main" id="{46E41E44-28AE-4134-84CA-86468852C230}"/>
              </a:ext>
            </a:extLst>
          </p:cNvPr>
          <p:cNvSpPr/>
          <p:nvPr/>
        </p:nvSpPr>
        <p:spPr>
          <a:xfrm>
            <a:off x="4263313" y="2723037"/>
            <a:ext cx="552634" cy="576785"/>
          </a:xfrm>
          <a:prstGeom prst="ellipse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Impact MT Std" pitchFamily="34" charset="0"/>
                <a:ea typeface="微软雅黑" pitchFamily="34" charset="-122"/>
              </a:rPr>
              <a:t>1</a:t>
            </a:r>
            <a:endParaRPr lang="zh-CN" altLang="en-US" sz="1600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44" name="直接连接符 29">
            <a:extLst>
              <a:ext uri="{FF2B5EF4-FFF2-40B4-BE49-F238E27FC236}">
                <a16:creationId xmlns:a16="http://schemas.microsoft.com/office/drawing/2014/main" id="{FE012692-4F01-4716-ACDC-51F16D8A1575}"/>
              </a:ext>
            </a:extLst>
          </p:cNvPr>
          <p:cNvCxnSpPr>
            <a:cxnSpLocks/>
          </p:cNvCxnSpPr>
          <p:nvPr/>
        </p:nvCxnSpPr>
        <p:spPr>
          <a:xfrm flipV="1">
            <a:off x="4827750" y="2974884"/>
            <a:ext cx="552634" cy="406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标题 11">
            <a:extLst>
              <a:ext uri="{FF2B5EF4-FFF2-40B4-BE49-F238E27FC236}">
                <a16:creationId xmlns:a16="http://schemas.microsoft.com/office/drawing/2014/main" id="{43AD4639-7C32-44E2-A7DD-9D18A30549B3}"/>
              </a:ext>
            </a:extLst>
          </p:cNvPr>
          <p:cNvSpPr txBox="1">
            <a:spLocks/>
          </p:cNvSpPr>
          <p:nvPr/>
        </p:nvSpPr>
        <p:spPr>
          <a:xfrm>
            <a:off x="6162090" y="2943885"/>
            <a:ext cx="3293863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/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CF80BA3E-9F12-4927-8687-B38E3DFA5942}"/>
              </a:ext>
            </a:extLst>
          </p:cNvPr>
          <p:cNvSpPr/>
          <p:nvPr/>
        </p:nvSpPr>
        <p:spPr>
          <a:xfrm>
            <a:off x="4263313" y="4545309"/>
            <a:ext cx="576622" cy="576785"/>
          </a:xfrm>
          <a:prstGeom prst="ellipse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Impact MT Std" pitchFamily="34" charset="0"/>
                <a:ea typeface="微软雅黑" pitchFamily="34" charset="-122"/>
              </a:rPr>
              <a:t>2</a:t>
            </a:r>
            <a:endParaRPr lang="zh-CN" altLang="en-US" sz="1600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49" name="直接连接符 32">
            <a:extLst>
              <a:ext uri="{FF2B5EF4-FFF2-40B4-BE49-F238E27FC236}">
                <a16:creationId xmlns:a16="http://schemas.microsoft.com/office/drawing/2014/main" id="{D1004F9C-639B-49A0-9553-DF7F923F12DF}"/>
              </a:ext>
            </a:extLst>
          </p:cNvPr>
          <p:cNvCxnSpPr>
            <a:cxnSpLocks/>
          </p:cNvCxnSpPr>
          <p:nvPr/>
        </p:nvCxnSpPr>
        <p:spPr>
          <a:xfrm>
            <a:off x="4827751" y="4812041"/>
            <a:ext cx="57914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标题 11">
            <a:extLst>
              <a:ext uri="{FF2B5EF4-FFF2-40B4-BE49-F238E27FC236}">
                <a16:creationId xmlns:a16="http://schemas.microsoft.com/office/drawing/2014/main" id="{40DAE85A-BADB-4ABA-B137-9F63F2B82660}"/>
              </a:ext>
            </a:extLst>
          </p:cNvPr>
          <p:cNvSpPr txBox="1">
            <a:spLocks/>
          </p:cNvSpPr>
          <p:nvPr/>
        </p:nvSpPr>
        <p:spPr>
          <a:xfrm>
            <a:off x="5420134" y="4443943"/>
            <a:ext cx="3293863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?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2B950B-139E-4482-B3BE-97AD67F9F76D}"/>
              </a:ext>
            </a:extLst>
          </p:cNvPr>
          <p:cNvSpPr txBox="1"/>
          <p:nvPr/>
        </p:nvSpPr>
        <p:spPr>
          <a:xfrm>
            <a:off x="5406894" y="2571787"/>
            <a:ext cx="3217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Arrow Slight curve">
            <a:extLst>
              <a:ext uri="{FF2B5EF4-FFF2-40B4-BE49-F238E27FC236}">
                <a16:creationId xmlns:a16="http://schemas.microsoft.com/office/drawing/2014/main" id="{8F18D1B0-0499-4797-9DD4-60F2E8BF2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4925" y="3574776"/>
            <a:ext cx="576971" cy="457200"/>
          </a:xfrm>
          <a:prstGeom prst="rect">
            <a:avLst/>
          </a:prstGeom>
        </p:spPr>
      </p:pic>
      <p:pic>
        <p:nvPicPr>
          <p:cNvPr id="29" name="Graphic 28" descr="Arrow Slight curve">
            <a:extLst>
              <a:ext uri="{FF2B5EF4-FFF2-40B4-BE49-F238E27FC236}">
                <a16:creationId xmlns:a16="http://schemas.microsoft.com/office/drawing/2014/main" id="{F875FCBE-2378-497F-BD79-1D49BC819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1065" y="5158409"/>
            <a:ext cx="576971" cy="45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341EAC-2C2B-4090-BAFD-79D68A97828B}"/>
              </a:ext>
            </a:extLst>
          </p:cNvPr>
          <p:cNvSpPr txBox="1"/>
          <p:nvPr/>
        </p:nvSpPr>
        <p:spPr>
          <a:xfrm>
            <a:off x="6308035" y="3286544"/>
            <a:ext cx="507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vứt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rác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bừa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ó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…….   </a:t>
            </a:r>
            <a:endParaRPr lang="en-US" sz="20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03E64-5C09-4F03-8BAB-BB8E8F6C4FED}"/>
              </a:ext>
            </a:extLst>
          </p:cNvPr>
          <p:cNvSpPr txBox="1"/>
          <p:nvPr/>
        </p:nvSpPr>
        <p:spPr>
          <a:xfrm>
            <a:off x="6387546" y="5134579"/>
            <a:ext cx="4465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iúp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8509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1" grpId="0" animBg="1"/>
      <p:bldP spid="48" grpId="0" animBg="1"/>
      <p:bldP spid="50" grpId="0"/>
      <p:bldP spid="51" grpId="0"/>
      <p:bldP spid="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172532"/>
            <a:ext cx="12187592" cy="888575"/>
            <a:chOff x="0" y="487532"/>
            <a:chExt cx="12190413" cy="88878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4549" y="487532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1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Kết</a:t>
              </a:r>
              <a:r>
                <a:rPr lang="en-US" altLang="zh-CN" sz="31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1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luận</a:t>
              </a:r>
              <a:endParaRPr lang="zh-CN" altLang="en-US" sz="31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3" name="Graphic 2" descr="Lightbulb and gear">
            <a:extLst>
              <a:ext uri="{FF2B5EF4-FFF2-40B4-BE49-F238E27FC236}">
                <a16:creationId xmlns:a16="http://schemas.microsoft.com/office/drawing/2014/main" id="{C30435B4-50A7-4460-9F8A-5D95629F9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330" y="1411645"/>
            <a:ext cx="4502559" cy="4598128"/>
          </a:xfrm>
          <a:prstGeom prst="rect">
            <a:avLst/>
          </a:prstGeom>
        </p:spPr>
      </p:pic>
      <p:sp>
        <p:nvSpPr>
          <p:cNvPr id="18" name="矩形 47">
            <a:extLst>
              <a:ext uri="{FF2B5EF4-FFF2-40B4-BE49-F238E27FC236}">
                <a16:creationId xmlns:a16="http://schemas.microsoft.com/office/drawing/2014/main" id="{AE379A52-912F-475C-84EF-5BE0CB111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571" y="2379598"/>
            <a:ext cx="4638262" cy="22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itchFamily="34" charset="-122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C4E381-F17F-4146-A025-2560166F6FDB}"/>
              </a:ext>
            </a:extLst>
          </p:cNvPr>
          <p:cNvSpPr/>
          <p:nvPr/>
        </p:nvSpPr>
        <p:spPr>
          <a:xfrm>
            <a:off x="6096000" y="2233826"/>
            <a:ext cx="5221357" cy="2139392"/>
          </a:xfrm>
          <a:prstGeom prst="rect">
            <a:avLst/>
          </a:prstGeom>
          <a:noFill/>
          <a:ln w="38100">
            <a:solidFill>
              <a:srgbClr val="7CA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Arrow Rotate right">
            <a:extLst>
              <a:ext uri="{FF2B5EF4-FFF2-40B4-BE49-F238E27FC236}">
                <a16:creationId xmlns:a16="http://schemas.microsoft.com/office/drawing/2014/main" id="{307B5ABA-7953-454C-AB86-930CF3168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1078" y="18453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225913"/>
            <a:ext cx="12187592" cy="835193"/>
            <a:chOff x="0" y="540925"/>
            <a:chExt cx="12190413" cy="83538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1764" y="540925"/>
              <a:ext cx="3255323" cy="67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4400" b="1" dirty="0">
                  <a:solidFill>
                    <a:srgbClr val="7CAE6E"/>
                  </a:solidFill>
                  <a:latin typeface="+mj-lt"/>
                  <a:ea typeface="微软雅黑" panose="020B0503020204020204" pitchFamily="34" charset="-122"/>
                  <a:sym typeface="Arial" panose="020B0604020202020204" pitchFamily="34" charset="0"/>
                </a:rPr>
                <a:t>Củng cố</a:t>
              </a:r>
              <a:endParaRPr lang="zh-CN" altLang="en-US" sz="4400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圆角矩形 20">
            <a:extLst>
              <a:ext uri="{FF2B5EF4-FFF2-40B4-BE49-F238E27FC236}">
                <a16:creationId xmlns:a16="http://schemas.microsoft.com/office/drawing/2014/main" id="{5DCB26CE-912C-4B18-945F-0A296D74B171}"/>
              </a:ext>
            </a:extLst>
          </p:cNvPr>
          <p:cNvSpPr/>
          <p:nvPr/>
        </p:nvSpPr>
        <p:spPr>
          <a:xfrm>
            <a:off x="502130" y="1983744"/>
            <a:ext cx="11239146" cy="1861226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7CA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411" tIns="66706" rIns="133411" bIns="66706"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A790001D-5CC6-4C47-82ED-B1FE77F50382}"/>
              </a:ext>
            </a:extLst>
          </p:cNvPr>
          <p:cNvSpPr txBox="1"/>
          <p:nvPr/>
        </p:nvSpPr>
        <p:spPr>
          <a:xfrm>
            <a:off x="957262" y="2424559"/>
            <a:ext cx="10328882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600" dirty="0">
                <a:latin typeface="+mj-lt"/>
              </a:rPr>
              <a:t>-Hôm nay, chúng ta học bài gì?</a:t>
            </a:r>
          </a:p>
          <a:p>
            <a:pPr algn="ctr"/>
            <a:r>
              <a:rPr lang="en-US" sz="2600" dirty="0">
                <a:latin typeface="+mj-lt"/>
              </a:rPr>
              <a:t>-</a:t>
            </a:r>
            <a:r>
              <a:rPr lang="vi-VN" sz="2600" dirty="0">
                <a:latin typeface="+mj-lt"/>
              </a:rPr>
              <a:t>Trường lớp xanh, sạch, đẹp có lợi ích gì?</a:t>
            </a:r>
            <a:endParaRPr lang="en-US" sz="2600" dirty="0">
              <a:latin typeface="+mj-lt"/>
            </a:endParaRPr>
          </a:p>
          <a:p>
            <a:pPr algn="ctr"/>
            <a:endParaRPr lang="en-US" altLang="zh-CN" sz="260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AD6ED52-81D6-46D5-B59F-1AF9AF9C0497}"/>
              </a:ext>
            </a:extLst>
          </p:cNvPr>
          <p:cNvSpPr>
            <a:spLocks/>
          </p:cNvSpPr>
          <p:nvPr/>
        </p:nvSpPr>
        <p:spPr bwMode="auto">
          <a:xfrm>
            <a:off x="3682749" y="409976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F4164C49-4F17-48C6-9629-4564CBC25C31}"/>
              </a:ext>
            </a:extLst>
          </p:cNvPr>
          <p:cNvSpPr txBox="1"/>
          <p:nvPr/>
        </p:nvSpPr>
        <p:spPr>
          <a:xfrm>
            <a:off x="4039186" y="4609358"/>
            <a:ext cx="148265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vi-VN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A572607-6F15-43CB-8A84-EAA36C626ADB}"/>
              </a:ext>
            </a:extLst>
          </p:cNvPr>
          <p:cNvSpPr>
            <a:spLocks/>
          </p:cNvSpPr>
          <p:nvPr/>
        </p:nvSpPr>
        <p:spPr bwMode="auto">
          <a:xfrm>
            <a:off x="1243793" y="409976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CBB5CCC-D20F-4054-8A92-8D493E6835A8}"/>
              </a:ext>
            </a:extLst>
          </p:cNvPr>
          <p:cNvSpPr>
            <a:spLocks/>
          </p:cNvSpPr>
          <p:nvPr/>
        </p:nvSpPr>
        <p:spPr bwMode="auto">
          <a:xfrm>
            <a:off x="6121703" y="409976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EC71741-F50C-4577-8086-D2F4958BCBED}"/>
              </a:ext>
            </a:extLst>
          </p:cNvPr>
          <p:cNvSpPr>
            <a:spLocks/>
          </p:cNvSpPr>
          <p:nvPr/>
        </p:nvSpPr>
        <p:spPr bwMode="auto">
          <a:xfrm>
            <a:off x="8560658" y="409976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2B6A9DF8-D73B-46EA-96A1-A46DE252EB3E}"/>
              </a:ext>
            </a:extLst>
          </p:cNvPr>
          <p:cNvSpPr txBox="1"/>
          <p:nvPr/>
        </p:nvSpPr>
        <p:spPr>
          <a:xfrm>
            <a:off x="1625501" y="4609358"/>
            <a:ext cx="14826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vi-VN" altLang="zh-CN" sz="4000" b="1" dirty="0">
                <a:latin typeface="+mj-lt"/>
              </a:rPr>
              <a:t>Củng </a:t>
            </a:r>
            <a:endParaRPr lang="en-US" altLang="zh-CN" sz="4000" b="1" dirty="0">
              <a:latin typeface="+mj-lt"/>
            </a:endParaRP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887B9C31-93DF-4032-B18F-69BDDC9C613C}"/>
              </a:ext>
            </a:extLst>
          </p:cNvPr>
          <p:cNvSpPr txBox="1"/>
          <p:nvPr/>
        </p:nvSpPr>
        <p:spPr>
          <a:xfrm>
            <a:off x="6503411" y="4609358"/>
            <a:ext cx="148265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vi-VN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C53207BA-E53D-4C32-AB03-F804081E3B54}"/>
              </a:ext>
            </a:extLst>
          </p:cNvPr>
          <p:cNvSpPr txBox="1"/>
          <p:nvPr/>
        </p:nvSpPr>
        <p:spPr>
          <a:xfrm>
            <a:off x="8942366" y="4609358"/>
            <a:ext cx="148265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vi-VN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1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A02791-5DEF-4C69-9D89-344D800B6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C19C4F8-A901-4D4D-AA85-D226D8BDBEA9}"/>
              </a:ext>
            </a:extLst>
          </p:cNvPr>
          <p:cNvSpPr/>
          <p:nvPr/>
        </p:nvSpPr>
        <p:spPr>
          <a:xfrm>
            <a:off x="3897759" y="2532818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0AA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76062EAF-7E69-4163-83B2-E347E6C9FB0F}"/>
              </a:ext>
            </a:extLst>
          </p:cNvPr>
          <p:cNvSpPr txBox="1"/>
          <p:nvPr/>
        </p:nvSpPr>
        <p:spPr>
          <a:xfrm>
            <a:off x="4406896" y="1495462"/>
            <a:ext cx="3074881" cy="892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5199" b="1" dirty="0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Xin chào</a:t>
            </a:r>
            <a:endParaRPr lang="en-US" altLang="zh-CN" sz="5199" b="1" dirty="0">
              <a:solidFill>
                <a:srgbClr val="7CAE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D2F45445-33EA-4089-8861-E376E9F36993}"/>
              </a:ext>
            </a:extLst>
          </p:cNvPr>
          <p:cNvSpPr txBox="1"/>
          <p:nvPr/>
        </p:nvSpPr>
        <p:spPr>
          <a:xfrm>
            <a:off x="4406528" y="2648204"/>
            <a:ext cx="328808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vi-VN" altLang="zh-CN" sz="3600" b="1" spc="6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Hẹn gặp lại</a:t>
            </a:r>
            <a:endParaRPr lang="en-US" altLang="zh-CN" sz="3600" b="1" spc="600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36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50D65C-40DF-4C47-BCE9-5C867D46B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0" name="矩形: 圆角 16">
            <a:extLst>
              <a:ext uri="{FF2B5EF4-FFF2-40B4-BE49-F238E27FC236}">
                <a16:creationId xmlns:a16="http://schemas.microsoft.com/office/drawing/2014/main" id="{AF64B5E8-B72D-46B7-AF0C-E2A3165622C5}"/>
              </a:ext>
            </a:extLst>
          </p:cNvPr>
          <p:cNvSpPr/>
          <p:nvPr/>
        </p:nvSpPr>
        <p:spPr>
          <a:xfrm>
            <a:off x="3897759" y="2969550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Khởi động</a:t>
            </a:r>
            <a:endParaRPr lang="zh-CN" altLang="en-US" sz="4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6D6C5AA6-C0AF-4F8A-A049-1E30A312A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1650" y="0"/>
            <a:ext cx="8648700" cy="6858000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2628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13D12EF-07ED-4CBF-9D36-6817D36D9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矩形: 圆角 16">
            <a:extLst>
              <a:ext uri="{FF2B5EF4-FFF2-40B4-BE49-F238E27FC236}">
                <a16:creationId xmlns:a16="http://schemas.microsoft.com/office/drawing/2014/main" id="{581C746E-ECF2-4893-86C3-DBE14814AA23}"/>
              </a:ext>
            </a:extLst>
          </p:cNvPr>
          <p:cNvSpPr/>
          <p:nvPr/>
        </p:nvSpPr>
        <p:spPr>
          <a:xfrm>
            <a:off x="3897759" y="1313030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23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CF666-3E91-4E11-BCBC-DACAA2081F3B}"/>
              </a:ext>
            </a:extLst>
          </p:cNvPr>
          <p:cNvSpPr txBox="1"/>
          <p:nvPr/>
        </p:nvSpPr>
        <p:spPr>
          <a:xfrm>
            <a:off x="2610679" y="2703443"/>
            <a:ext cx="6970642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indent="0" algn="ctr">
              <a:lnSpc>
                <a:spcPts val="1775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 dựng Trường xanh-lớp sạch</a:t>
            </a:r>
            <a:endParaRPr lang="en-US" sz="3600" i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A02791-5DEF-4C69-9D89-344D800B6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C19C4F8-A901-4D4D-AA85-D226D8BDBEA9}"/>
              </a:ext>
            </a:extLst>
          </p:cNvPr>
          <p:cNvSpPr/>
          <p:nvPr/>
        </p:nvSpPr>
        <p:spPr>
          <a:xfrm>
            <a:off x="3897759" y="2969550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0AA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76062EAF-7E69-4163-83B2-E347E6C9FB0F}"/>
              </a:ext>
            </a:extLst>
          </p:cNvPr>
          <p:cNvSpPr txBox="1"/>
          <p:nvPr/>
        </p:nvSpPr>
        <p:spPr>
          <a:xfrm>
            <a:off x="2033513" y="1380963"/>
            <a:ext cx="84343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Hưởng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phong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trào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xanh-lớp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sạch</a:t>
            </a:r>
            <a:endParaRPr lang="en-US" altLang="zh-CN" sz="4400" b="1" dirty="0">
              <a:solidFill>
                <a:srgbClr val="7CAE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D2F45445-33EA-4089-8861-E376E9F36993}"/>
              </a:ext>
            </a:extLst>
          </p:cNvPr>
          <p:cNvSpPr txBox="1"/>
          <p:nvPr/>
        </p:nvSpPr>
        <p:spPr>
          <a:xfrm>
            <a:off x="4558353" y="3057842"/>
            <a:ext cx="2793832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vi-VN" altLang="zh-CN" sz="3999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iết 1</a:t>
            </a:r>
            <a:endParaRPr lang="en-US" altLang="zh-CN" sz="3999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13D12EF-07ED-4CBF-9D36-6817D36D9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矩形: 圆角 16">
            <a:extLst>
              <a:ext uri="{FF2B5EF4-FFF2-40B4-BE49-F238E27FC236}">
                <a16:creationId xmlns:a16="http://schemas.microsoft.com/office/drawing/2014/main" id="{581C746E-ECF2-4893-86C3-DBE14814AA23}"/>
              </a:ext>
            </a:extLst>
          </p:cNvPr>
          <p:cNvSpPr/>
          <p:nvPr/>
        </p:nvSpPr>
        <p:spPr>
          <a:xfrm>
            <a:off x="3897759" y="1313030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Khám phá</a:t>
            </a:r>
            <a:endParaRPr lang="zh-CN" altLang="en-US" sz="4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CF666-3E91-4E11-BCBC-DACAA2081F3B}"/>
              </a:ext>
            </a:extLst>
          </p:cNvPr>
          <p:cNvSpPr txBox="1"/>
          <p:nvPr/>
        </p:nvSpPr>
        <p:spPr>
          <a:xfrm>
            <a:off x="2544417" y="2703443"/>
            <a:ext cx="6970642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indent="0" algn="just">
              <a:lnSpc>
                <a:spcPts val="1775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spc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hiếu môi trường ở nhà trường</a:t>
            </a:r>
            <a:endParaRPr lang="en-US" sz="3600" i="1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027F9-0B1E-1603-6741-EAEB9A7F761A}"/>
              </a:ext>
            </a:extLst>
          </p:cNvPr>
          <p:cNvSpPr txBox="1"/>
          <p:nvPr/>
        </p:nvSpPr>
        <p:spPr>
          <a:xfrm>
            <a:off x="3018367" y="3077071"/>
            <a:ext cx="61552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3010589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-5377"/>
            <a:ext cx="12187592" cy="1011893"/>
            <a:chOff x="0" y="364184"/>
            <a:chExt cx="12190413" cy="101212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1585" y="364184"/>
              <a:ext cx="10198219" cy="984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3199" b="1" dirty="0">
                  <a:solidFill>
                    <a:srgbClr val="7CAE6E"/>
                  </a:solidFill>
                  <a:latin typeface="+mj-lt"/>
                  <a:ea typeface="微软雅黑" panose="020B0503020204020204" pitchFamily="34" charset="-122"/>
                  <a:sym typeface="Arial" panose="020B0604020202020204" pitchFamily="34" charset="0"/>
                </a:rPr>
                <a:t>Nghe phổ biến những yêu cầu để thực hiện phong trào Trường xanh-lớp sạch </a:t>
              </a:r>
              <a:endParaRPr lang="zh-CN" altLang="en-US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14">
            <a:extLst>
              <a:ext uri="{FF2B5EF4-FFF2-40B4-BE49-F238E27FC236}">
                <a16:creationId xmlns:a16="http://schemas.microsoft.com/office/drawing/2014/main" id="{A7CB69FA-CAE0-4BEA-A51A-17F7E2D8C857}"/>
              </a:ext>
            </a:extLst>
          </p:cNvPr>
          <p:cNvGrpSpPr>
            <a:grpSpLocks/>
          </p:cNvGrpSpPr>
          <p:nvPr/>
        </p:nvGrpSpPr>
        <p:grpSpPr bwMode="auto">
          <a:xfrm>
            <a:off x="659766" y="1963485"/>
            <a:ext cx="5636000" cy="413646"/>
            <a:chOff x="95245" y="72172"/>
            <a:chExt cx="3364453" cy="229911"/>
          </a:xfrm>
        </p:grpSpPr>
        <p:sp>
          <p:nvSpPr>
            <p:cNvPr id="11" name="矩形 15">
              <a:extLst>
                <a:ext uri="{FF2B5EF4-FFF2-40B4-BE49-F238E27FC236}">
                  <a16:creationId xmlns:a16="http://schemas.microsoft.com/office/drawing/2014/main" id="{790A6D66-3F1A-4824-8D3B-4D238882D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5" y="72172"/>
              <a:ext cx="358757" cy="229911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2CBD338F-5E56-4F58-9711-D7EA47DF5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76" y="75860"/>
              <a:ext cx="2991822" cy="22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000" i="0" spc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 sao cần xây dựng trường xanh – lớp sạch?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F91ABDFA-FE8F-4631-9625-1B74C7CB3DCA}"/>
              </a:ext>
            </a:extLst>
          </p:cNvPr>
          <p:cNvSpPr/>
          <p:nvPr/>
        </p:nvSpPr>
        <p:spPr>
          <a:xfrm flipH="1">
            <a:off x="3281573" y="5094164"/>
            <a:ext cx="7268145" cy="1194076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Vì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xanh-lớp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sạch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sẽ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môi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lành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sạch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đẹp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hứng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chúng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ta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vui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….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4BD49-9F4C-4747-A20F-732C6131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4" y="1235056"/>
            <a:ext cx="4245912" cy="3668068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002DA73-3F33-4426-BFC3-916E00A0E57F}"/>
              </a:ext>
            </a:extLst>
          </p:cNvPr>
          <p:cNvSpPr/>
          <p:nvPr/>
        </p:nvSpPr>
        <p:spPr>
          <a:xfrm>
            <a:off x="1380008" y="2707071"/>
            <a:ext cx="5011784" cy="1944265"/>
          </a:xfrm>
          <a:prstGeom prst="cloudCallout">
            <a:avLst>
              <a:gd name="adj1" fmla="val 60316"/>
              <a:gd name="adj2" fmla="val -71572"/>
            </a:avLst>
          </a:prstGeom>
          <a:solidFill>
            <a:srgbClr val="308AB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Thảo luận nhóm đôi trả lời câu hỏi trên.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13D12EF-07ED-4CBF-9D36-6817D36D9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矩形: 圆角 16">
            <a:extLst>
              <a:ext uri="{FF2B5EF4-FFF2-40B4-BE49-F238E27FC236}">
                <a16:creationId xmlns:a16="http://schemas.microsoft.com/office/drawing/2014/main" id="{581C746E-ECF2-4893-86C3-DBE14814AA23}"/>
              </a:ext>
            </a:extLst>
          </p:cNvPr>
          <p:cNvSpPr/>
          <p:nvPr/>
        </p:nvSpPr>
        <p:spPr>
          <a:xfrm>
            <a:off x="3897759" y="1313030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Vận dụng</a:t>
            </a:r>
            <a:endParaRPr lang="zh-CN" altLang="en-US" sz="4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CF666-3E91-4E11-BCBC-DACAA2081F3B}"/>
              </a:ext>
            </a:extLst>
          </p:cNvPr>
          <p:cNvSpPr txBox="1"/>
          <p:nvPr/>
        </p:nvSpPr>
        <p:spPr>
          <a:xfrm>
            <a:off x="2544417" y="2703443"/>
            <a:ext cx="6970642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indent="0" algn="ctr">
              <a:lnSpc>
                <a:spcPts val="1775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 dựng Trường xanh-lớp sạch</a:t>
            </a:r>
            <a:endParaRPr lang="en-US" sz="3600" i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21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291806"/>
            <a:ext cx="12187592" cy="729544"/>
            <a:chOff x="0" y="646599"/>
            <a:chExt cx="12190413" cy="72971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6756" y="646599"/>
              <a:ext cx="8059187" cy="49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1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Xây</a:t>
              </a:r>
              <a:r>
                <a:rPr lang="en-US" altLang="zh-CN" sz="31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1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dựng</a:t>
              </a:r>
              <a:r>
                <a:rPr lang="vi-VN" altLang="zh-CN" sz="31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Trường xanh-lớp sạch</a:t>
              </a:r>
              <a:endParaRPr lang="zh-CN" altLang="en-US" sz="31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349025" y="651494"/>
            <a:ext cx="5787726" cy="1796324"/>
            <a:chOff x="549712" y="699542"/>
            <a:chExt cx="497558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Rectangle 13" descr="FD1DDF730CE4456e89755B07FE1653D0# #Rectangle 13">
              <a:extLst>
                <a:ext uri="{FF2B5EF4-FFF2-40B4-BE49-F238E27FC236}">
                  <a16:creationId xmlns:a16="http://schemas.microsoft.com/office/drawing/2014/main" id="{9BEBC018-33EB-47AC-9037-5F88FB9C3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862" y="1284201"/>
              <a:ext cx="3888432" cy="407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vi-VN" altLang="zh-CN" sz="24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微软雅黑" pitchFamily="34" charset="-122"/>
                </a:rPr>
                <a:t>Tìm hiểu môi trường ở nhà trường</a:t>
              </a:r>
              <a:endParaRPr lang="en-US" altLang="zh-CN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6806" y="1073590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27" name="圆角矩形 23">
            <a:extLst>
              <a:ext uri="{FF2B5EF4-FFF2-40B4-BE49-F238E27FC236}">
                <a16:creationId xmlns:a16="http://schemas.microsoft.com/office/drawing/2014/main" id="{C1C48182-8E4F-47C5-9A25-68D3F69FBA27}"/>
              </a:ext>
            </a:extLst>
          </p:cNvPr>
          <p:cNvSpPr/>
          <p:nvPr/>
        </p:nvSpPr>
        <p:spPr>
          <a:xfrm>
            <a:off x="4672865" y="1976706"/>
            <a:ext cx="4523127" cy="1796324"/>
          </a:xfrm>
          <a:prstGeom prst="roundRect">
            <a:avLst>
              <a:gd name="adj" fmla="val 9138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Rectangle 13" descr="FD1DDF730CE4456e89755B07FE1653D0# #Rectangle 13">
            <a:extLst>
              <a:ext uri="{FF2B5EF4-FFF2-40B4-BE49-F238E27FC236}">
                <a16:creationId xmlns:a16="http://schemas.microsoft.com/office/drawing/2014/main" id="{D4AD84C1-DEF4-47C4-B44C-2E04B2135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461" y="1631257"/>
            <a:ext cx="48381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vi-VN" altLang="zh-CN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微软雅黑" pitchFamily="34" charset="-122"/>
                <a:sym typeface="Wingdings 2" panose="05020102010507070707" pitchFamily="18" charset="2"/>
              </a:rPr>
              <a:t></a:t>
            </a:r>
            <a:r>
              <a:rPr lang="vi-VN" altLang="zh-CN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微软雅黑" pitchFamily="34" charset="-122"/>
              </a:rPr>
              <a:t>Lựa chọn một số khu vực trong trường học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vi-VN" altLang="zh-CN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微软雅黑" pitchFamily="34" charset="-122"/>
                <a:sym typeface="Wingdings 2" panose="05020102010507070707" pitchFamily="18" charset="2"/>
              </a:rPr>
              <a:t></a:t>
            </a:r>
            <a:r>
              <a:rPr lang="vi-VN" altLang="zh-CN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微软雅黑" pitchFamily="34" charset="-122"/>
              </a:rPr>
              <a:t>Quan sát và hoàn thành phiếu theo mẫu sau: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DB09A-B14D-4A58-BC6B-3DB93DCCA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30" y="2456420"/>
            <a:ext cx="6707188" cy="28197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2" name="Rectangle 13" descr="FD1DDF730CE4456e89755B07FE1653D0# #Rectangle 13">
            <a:extLst>
              <a:ext uri="{FF2B5EF4-FFF2-40B4-BE49-F238E27FC236}">
                <a16:creationId xmlns:a16="http://schemas.microsoft.com/office/drawing/2014/main" id="{E464FF53-83E2-409B-B4B1-005B8CD9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593" y="5374997"/>
            <a:ext cx="6864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vi-VN" altLang="zh-CN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微软雅黑" pitchFamily="34" charset="-122"/>
                <a:sym typeface="Wingdings 2" panose="05020102010507070707" pitchFamily="18" charset="2"/>
              </a:rPr>
              <a:t>Chia sẻ kết quả quan sát</a:t>
            </a:r>
            <a:endParaRPr lang="vi-VN" altLang="zh-CN" sz="2000" dirty="0">
              <a:solidFill>
                <a:schemeClr val="bg1">
                  <a:lumMod val="50000"/>
                </a:schemeClr>
              </a:solidFill>
              <a:latin typeface="+mj-lt"/>
              <a:ea typeface="微软雅黑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vi-VN" altLang="zh-CN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微软雅黑" pitchFamily="34" charset="-122"/>
                <a:sym typeface="Wingdings 2" panose="05020102010507070707" pitchFamily="18" charset="2"/>
              </a:rPr>
              <a:t>Nêu những việc cần làm để giữ gìn trường, lớp xanh, sạch, đẹp.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43" name="Thought Bubble: Cloud 42">
            <a:extLst>
              <a:ext uri="{FF2B5EF4-FFF2-40B4-BE49-F238E27FC236}">
                <a16:creationId xmlns:a16="http://schemas.microsoft.com/office/drawing/2014/main" id="{3C19F55D-F5CB-4C2C-80A6-CFC27B780900}"/>
              </a:ext>
            </a:extLst>
          </p:cNvPr>
          <p:cNvSpPr/>
          <p:nvPr/>
        </p:nvSpPr>
        <p:spPr>
          <a:xfrm>
            <a:off x="6934428" y="1071242"/>
            <a:ext cx="5011784" cy="1944265"/>
          </a:xfrm>
          <a:prstGeom prst="cloudCallout">
            <a:avLst>
              <a:gd name="adj1" fmla="val -30116"/>
              <a:gd name="adj2" fmla="val 95421"/>
            </a:avLst>
          </a:prstGeom>
          <a:solidFill>
            <a:srgbClr val="308AB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Thực hiện theo nhóm từ 4-6  bạn lựa chọn 1 khu vực trong trường học-quan sát và hoàn thành vào phiếu quan sát.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Scroll: Vertical 44">
            <a:extLst>
              <a:ext uri="{FF2B5EF4-FFF2-40B4-BE49-F238E27FC236}">
                <a16:creationId xmlns:a16="http://schemas.microsoft.com/office/drawing/2014/main" id="{816B096C-9D40-45E6-9066-F5FE92049C37}"/>
              </a:ext>
            </a:extLst>
          </p:cNvPr>
          <p:cNvSpPr/>
          <p:nvPr/>
        </p:nvSpPr>
        <p:spPr>
          <a:xfrm>
            <a:off x="1563756" y="2485729"/>
            <a:ext cx="9030909" cy="2629612"/>
          </a:xfrm>
          <a:prstGeom prst="verticalScroll">
            <a:avLst/>
          </a:prstGeom>
          <a:solidFill>
            <a:srgbClr val="3089B3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 b="1" spc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khu vực trong trường là những nơi rất gần gũi với chúng ta hằng ngày. Chúng ta cần có ý thức giữ gìn vệ sinh trường, lớp xanh, sạch, đẹp. Những việc làm chúng ta nên thường xuyên thực hiện để giữ vệ sinh trường lóp là: vứt rác đúng nơi quy định, phân loại rác, quét dọn lớp học, quét dọn các khu vực ngoài hành lang,...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6CCFB4-2935-4BCB-AE8E-40052AC5A7D4}"/>
              </a:ext>
            </a:extLst>
          </p:cNvPr>
          <p:cNvSpPr txBox="1"/>
          <p:nvPr/>
        </p:nvSpPr>
        <p:spPr>
          <a:xfrm>
            <a:off x="5486401" y="2848367"/>
            <a:ext cx="1510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 luận</a:t>
            </a:r>
            <a:endParaRPr lang="en-US" sz="22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42" grpId="0"/>
      <p:bldP spid="42" grpId="1"/>
      <p:bldP spid="43" grpId="0" animBg="1"/>
      <p:bldP spid="43" grpId="1" animBg="1"/>
      <p:bldP spid="45" grpId="0" animBg="1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519</Words>
  <Application>Microsoft Office PowerPoint</Application>
  <PresentationFormat>Widescreen</PresentationFormat>
  <Paragraphs>64</Paragraphs>
  <Slides>13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等线 Light</vt:lpstr>
      <vt:lpstr>微软雅黑</vt:lpstr>
      <vt:lpstr>Arial</vt:lpstr>
      <vt:lpstr>Impact MT Std</vt:lpstr>
      <vt:lpstr>Times New Roman</vt:lpstr>
      <vt:lpstr>Wingdings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2018-02-23T07:21:57Z</dcterms:created>
  <dcterms:modified xsi:type="dcterms:W3CDTF">2023-08-23T04:33:41Z</dcterms:modified>
</cp:coreProperties>
</file>