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77" r:id="rId3"/>
    <p:sldId id="257" r:id="rId4"/>
    <p:sldId id="256" r:id="rId5"/>
    <p:sldId id="260" r:id="rId6"/>
    <p:sldId id="283" r:id="rId7"/>
    <p:sldId id="268" r:id="rId8"/>
    <p:sldId id="315" r:id="rId9"/>
    <p:sldId id="316" r:id="rId10"/>
    <p:sldId id="317" r:id="rId11"/>
    <p:sldId id="261" r:id="rId12"/>
    <p:sldId id="400" r:id="rId13"/>
    <p:sldId id="318" r:id="rId14"/>
    <p:sldId id="319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381" r:id="rId24"/>
    <p:sldId id="296" r:id="rId25"/>
    <p:sldId id="297" r:id="rId26"/>
    <p:sldId id="295" r:id="rId27"/>
    <p:sldId id="265" r:id="rId28"/>
    <p:sldId id="383" r:id="rId29"/>
    <p:sldId id="384" r:id="rId30"/>
    <p:sldId id="388" r:id="rId31"/>
    <p:sldId id="299" r:id="rId32"/>
    <p:sldId id="273" r:id="rId33"/>
    <p:sldId id="399" r:id="rId34"/>
    <p:sldId id="389" r:id="rId35"/>
    <p:sldId id="314" r:id="rId36"/>
    <p:sldId id="305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F3E2"/>
    <a:srgbClr val="3D4984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BAE3-E043-45E0-BCC7-40C268A6284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5EAB-28C8-4092-88BA-CD1EF09AC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3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4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6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FBAA-EEE5-4BA1-A79D-9680907B8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B24D-1F5A-48F1-9D6F-27AAB5CEB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4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8.png"/><Relationship Id="rId4" Type="http://schemas.openxmlformats.org/officeDocument/2006/relationships/image" Target="../media/image21.sv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3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7.png"/><Relationship Id="rId7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microsoft.com/office/2007/relationships/media" Target="../media/media2.mp3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audio" Target="../media/media1.mp3"/><Relationship Id="rId16" Type="http://schemas.openxmlformats.org/officeDocument/2006/relationships/image" Target="../media/image94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audio" Target="../media/media2.mp3"/><Relationship Id="rId9" Type="http://schemas.openxmlformats.org/officeDocument/2006/relationships/image" Target="../media/image87.png"/><Relationship Id="rId14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2.svg"/><Relationship Id="rId3" Type="http://schemas.microsoft.com/office/2007/relationships/media" Target="../media/media2.mp3"/><Relationship Id="rId7" Type="http://schemas.openxmlformats.org/officeDocument/2006/relationships/image" Target="../media/image930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6.png"/><Relationship Id="rId4" Type="http://schemas.openxmlformats.org/officeDocument/2006/relationships/audio" Target="../media/media2.mp3"/><Relationship Id="rId9" Type="http://schemas.openxmlformats.org/officeDocument/2006/relationships/image" Target="../media/image95.png"/><Relationship Id="rId14" Type="http://schemas.openxmlformats.org/officeDocument/2006/relationships/image" Target="../media/image9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1.png"/><Relationship Id="rId18" Type="http://schemas.microsoft.com/office/2007/relationships/hdphoto" Target="../media/hdphoto8.wdp"/><Relationship Id="rId3" Type="http://schemas.microsoft.com/office/2007/relationships/media" Target="../media/media2.mp3"/><Relationship Id="rId7" Type="http://schemas.openxmlformats.org/officeDocument/2006/relationships/image" Target="../media/image97.png"/><Relationship Id="rId12" Type="http://schemas.openxmlformats.org/officeDocument/2006/relationships/image" Target="../media/image90.png"/><Relationship Id="rId17" Type="http://schemas.openxmlformats.org/officeDocument/2006/relationships/image" Target="../media/image102.png"/><Relationship Id="rId2" Type="http://schemas.openxmlformats.org/officeDocument/2006/relationships/audio" Target="../media/media1.mp3"/><Relationship Id="rId16" Type="http://schemas.openxmlformats.org/officeDocument/2006/relationships/image" Target="../media/image94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10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3.png"/><Relationship Id="rId10" Type="http://schemas.openxmlformats.org/officeDocument/2006/relationships/image" Target="../media/image100.png"/><Relationship Id="rId4" Type="http://schemas.openxmlformats.org/officeDocument/2006/relationships/audio" Target="../media/media2.mp3"/><Relationship Id="rId9" Type="http://schemas.openxmlformats.org/officeDocument/2006/relationships/image" Target="../media/image99.png"/><Relationship Id="rId14" Type="http://schemas.openxmlformats.org/officeDocument/2006/relationships/image" Target="../media/image9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91.png"/><Relationship Id="rId3" Type="http://schemas.microsoft.com/office/2007/relationships/media" Target="../media/media2.mp3"/><Relationship Id="rId7" Type="http://schemas.openxmlformats.org/officeDocument/2006/relationships/image" Target="../media/image103.png"/><Relationship Id="rId12" Type="http://schemas.openxmlformats.org/officeDocument/2006/relationships/image" Target="../media/image90.png"/><Relationship Id="rId2" Type="http://schemas.openxmlformats.org/officeDocument/2006/relationships/audio" Target="../media/media1.mp3"/><Relationship Id="rId16" Type="http://schemas.openxmlformats.org/officeDocument/2006/relationships/image" Target="../media/image94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10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3.png"/><Relationship Id="rId10" Type="http://schemas.openxmlformats.org/officeDocument/2006/relationships/image" Target="../media/image106.png"/><Relationship Id="rId4" Type="http://schemas.openxmlformats.org/officeDocument/2006/relationships/audio" Target="../media/media2.mp3"/><Relationship Id="rId9" Type="http://schemas.openxmlformats.org/officeDocument/2006/relationships/image" Target="../media/image105.png"/><Relationship Id="rId14" Type="http://schemas.openxmlformats.org/officeDocument/2006/relationships/image" Target="../media/image9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media" Target="../media/media2.mp3"/><Relationship Id="rId7" Type="http://schemas.openxmlformats.org/officeDocument/2006/relationships/image" Target="../media/image108.png"/><Relationship Id="rId12" Type="http://schemas.openxmlformats.org/officeDocument/2006/relationships/image" Target="../media/image9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9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2.svg"/><Relationship Id="rId4" Type="http://schemas.openxmlformats.org/officeDocument/2006/relationships/audio" Target="../media/media2.mp3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Relationship Id="rId9" Type="http://schemas.openxmlformats.org/officeDocument/2006/relationships/image" Target="../media/image12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4" Type="http://schemas.openxmlformats.org/officeDocument/2006/relationships/image" Target="../media/image15.svg"/><Relationship Id="rId9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51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3.png"/><Relationship Id="rId7" Type="http://schemas.openxmlformats.org/officeDocument/2006/relationships/image" Target="../media/image2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-272006" y="1647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1000" y="454639"/>
            <a:ext cx="17459168" cy="9377722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23278" y="668540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94842" y="3281678"/>
            <a:ext cx="1706541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chemeClr val="accent2">
                    <a:lumMod val="75000"/>
                  </a:schemeClr>
                </a:solidFill>
              </a:rPr>
              <a:t>THÂN MẾN CHÀO ĐÓN CẢ LỚP ĐẾN VỚI TIẾT HỌC HÔM NAY!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3146640">
            <a:off x="16099960" y="7776246"/>
            <a:ext cx="2077895" cy="2192125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715863" y="102177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6659" y="928806"/>
              <a:ext cx="343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000" b="1">
                  <a:cs typeface="Arial" panose="020B0604020202020204" pitchFamily="34" charset="0"/>
                </a:rPr>
                <a:t>Kết luận</a:t>
              </a:r>
              <a:endParaRPr lang="en-US" sz="5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i="1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000" b="1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tập xác định là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tập giá trị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Đồng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&gt;1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&lt;1;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Liên 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đồ thị đi qua các điểm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(0;1), 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luôn nằm phía trên trục hoành.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  <a:blipFill>
                <a:blip r:embed="rId14"/>
                <a:stretch>
                  <a:fillRect l="-1460" r="-1419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4" y="1763330"/>
            <a:ext cx="15621311" cy="6723673"/>
          </a:xfrm>
          <a:prstGeom prst="rect">
            <a:avLst/>
          </a:prstGeom>
        </p:spPr>
      </p:pic>
      <p:grpSp>
        <p:nvGrpSpPr>
          <p:cNvPr id="33" name="Group 22"/>
          <p:cNvGrpSpPr/>
          <p:nvPr/>
        </p:nvGrpSpPr>
        <p:grpSpPr>
          <a:xfrm rot="9395934">
            <a:off x="228029" y="7880784"/>
            <a:ext cx="2077895" cy="2192125"/>
            <a:chOff x="0" y="0"/>
            <a:chExt cx="3176579" cy="3344957"/>
          </a:xfrm>
        </p:grpSpPr>
        <p:sp>
          <p:nvSpPr>
            <p:cNvPr id="34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227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2057400" y="1996309"/>
            <a:ext cx="606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bảng giá trị của hàm số tại một số điểm như sau: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190500"/>
            <a:ext cx="2514600" cy="12055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-145845"/>
            <a:ext cx="12065535" cy="2165145"/>
            <a:chOff x="1544320" y="585329"/>
            <a:chExt cx="12065535" cy="2165145"/>
          </a:xfrm>
        </p:grpSpPr>
        <p:sp>
          <p:nvSpPr>
            <p:cNvPr id="4" name="Horizontal Scroll 3"/>
            <p:cNvSpPr/>
            <p:nvPr/>
          </p:nvSpPr>
          <p:spPr>
            <a:xfrm>
              <a:off x="1544320" y="1178887"/>
              <a:ext cx="2733040" cy="1337683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65855" y="585329"/>
              <a:ext cx="9144000" cy="2165145"/>
              <a:chOff x="2971800" y="1834174"/>
              <a:chExt cx="9144000" cy="216514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71800" y="2580132"/>
                <a:ext cx="9144000" cy="861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>
                    <a:latin typeface="Arial" panose="020B0604020202020204" pitchFamily="34" charset="0"/>
                    <a:cs typeface="Arial" panose="020B0604020202020204" pitchFamily="34" charset="0"/>
                  </a:rPr>
                  <a:t>Vẽ đồ thị hàm số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6650674" y="1834174"/>
                    <a:ext cx="2314223" cy="21651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just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oMath>
                      </m:oMathPara>
                    </a14:m>
                    <a:endParaRPr lang="en-US" sz="37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0674" y="1834174"/>
                    <a:ext cx="2314223" cy="21651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496346"/>
                  </p:ext>
                </p:extLst>
              </p:nvPr>
            </p:nvGraphicFramePr>
            <p:xfrm>
              <a:off x="2316440" y="3924300"/>
              <a:ext cx="5532160" cy="6138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95473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8464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464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kern="10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501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496346"/>
                  </p:ext>
                </p:extLst>
              </p:nvPr>
            </p:nvGraphicFramePr>
            <p:xfrm>
              <a:off x="2316440" y="3924300"/>
              <a:ext cx="5532160" cy="6138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9762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625" r="-100220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625" r="-441" b="-5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153333" r="-100220" b="-7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153333" r="-441" b="-7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253333" r="-100220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253333" r="-441" b="-6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350000" r="-100220" b="-5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350000" r="-441" b="-5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454286" r="-10022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454286" r="-441" b="-4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409859" r="-100220" b="-2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409859" r="-441" b="-20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509859" r="-100220" b="-1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509859" r="-441" b="-10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70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605594" r="-10022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605594" r="-441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676480" y="2188349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700" b="1" i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sz="3700" b="1" i="1" u="sng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sz="3700" b="1" i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12184" y="1630601"/>
                <a:ext cx="9734846" cy="14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đó ta vẽ được đồ thị của hàm số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184" y="1630601"/>
                <a:ext cx="9734846" cy="1432508"/>
              </a:xfrm>
              <a:prstGeom prst="rect">
                <a:avLst/>
              </a:prstGeom>
              <a:blipFill>
                <a:blip r:embed="rId6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45" y="3113113"/>
            <a:ext cx="7696200" cy="69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5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20"/>
          <p:cNvSpPr/>
          <p:nvPr/>
        </p:nvSpPr>
        <p:spPr>
          <a:xfrm>
            <a:off x="8093771" y="345725"/>
            <a:ext cx="8991600" cy="9601266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" y="9301967"/>
            <a:ext cx="2002431" cy="873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48" y="8232626"/>
            <a:ext cx="860793" cy="1943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85" y="2052447"/>
            <a:ext cx="5943601" cy="3167253"/>
            <a:chOff x="657861" y="1760728"/>
            <a:chExt cx="5943601" cy="3167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10202" y="2544828"/>
                  <a:ext cx="2539926" cy="2383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4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202" y="2544828"/>
                  <a:ext cx="2539926" cy="23831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657861" y="1760728"/>
              <a:ext cx="5943601" cy="942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200">
                  <a:latin typeface="Arial" panose="020B0604020202020204" pitchFamily="34" charset="0"/>
                  <a:cs typeface="Arial" panose="020B0604020202020204" pitchFamily="34" charset="0"/>
                </a:rPr>
                <a:t>Vẽ đồ thị của hàm số 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00051" y="834713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424" y="1810190"/>
            <a:ext cx="7543800" cy="776391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24279" y="905822"/>
            <a:ext cx="2202182" cy="1465837"/>
            <a:chOff x="11559260" y="1415572"/>
            <a:chExt cx="2202182" cy="14658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1860251" y="173043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0846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7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6464" y="34290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4" name="TextBox 3"/>
            <p:cNvSpPr txBox="1"/>
            <p:nvPr/>
          </p:nvSpPr>
          <p:spPr>
            <a:xfrm>
              <a:off x="1392836" y="908439"/>
              <a:ext cx="15468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HÀM SỐ LÔ</a:t>
              </a:r>
              <a:r>
                <a:rPr kumimoji="0" lang="en-US" sz="4700" b="1" i="0" u="none" strike="noStrike" kern="1200" cap="none" spc="0" normalizeH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GARIT</a:t>
              </a:r>
              <a:endParaRPr kumimoji="0" lang="en-US" sz="4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9122" y="2114862"/>
            <a:ext cx="6311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biết hàm số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lôgarit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0527" y="19431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464" y="3086100"/>
                <a:ext cx="1703507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a) Tính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 lần lượt nhận các giá trị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1; 2; 4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. Với mỗi giá trị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</a:rPr>
                  <a:t>có bao nhiêu giá trị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 baseline="-25000">
                    <a:solidFill>
                      <a:srgbClr val="000000"/>
                    </a:solidFill>
                  </a:rPr>
                  <a:t> ­</a:t>
                </a:r>
                <a:r>
                  <a:rPr lang="vi-VN" sz="4000">
                    <a:solidFill>
                      <a:srgbClr val="000000"/>
                    </a:solidFill>
                  </a:rPr>
                  <a:t>tương ứng?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b) Với những giá trị nào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có nghĩa?</a:t>
                </a:r>
                <a:endParaRPr lang="vi-VN" sz="40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4" y="3086100"/>
                <a:ext cx="17035072" cy="2862322"/>
              </a:xfrm>
              <a:prstGeom prst="rect">
                <a:avLst/>
              </a:prstGeom>
              <a:blipFill>
                <a:blip r:embed="rId3"/>
                <a:stretch>
                  <a:fillRect l="-1288" r="-12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5797" y="5981700"/>
            <a:ext cx="2171700" cy="1556661"/>
            <a:chOff x="11544300" y="1066265"/>
            <a:chExt cx="2171700" cy="1556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300" y="1066265"/>
              <a:ext cx="2171700" cy="15566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772900" y="1409700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879" y="6210300"/>
                <a:ext cx="11666210" cy="4016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⁡1=0</m:t>
                    </m:r>
                  </m:oMath>
                </a14:m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⁡2=1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⁡4=2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Biểu thức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2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79" y="6210300"/>
                <a:ext cx="11666210" cy="4016484"/>
              </a:xfrm>
              <a:prstGeom prst="rect">
                <a:avLst/>
              </a:prstGeom>
              <a:blipFill>
                <a:blip r:embed="rId5"/>
                <a:stretch>
                  <a:fillRect l="-1881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14" y="8496300"/>
            <a:ext cx="1370178" cy="1511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45309">
            <a:off x="16445779" y="7808622"/>
            <a:ext cx="1676401" cy="1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2023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778938" y="2324100"/>
            <a:ext cx="10749656" cy="7164878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419038" y="7278919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24745" y="566581"/>
            <a:ext cx="5168444" cy="441960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651" y="4173135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785" y="1818817"/>
            <a:ext cx="450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8600" y="3696168"/>
                <a:ext cx="8868925" cy="331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 số thực dương khác 1.</a:t>
                </a:r>
                <a:endParaRPr lang="en-US" sz="4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được gọi là hàm số lôgarit cơ số </a:t>
                </a:r>
                <a14:m>
                  <m:oMath xmlns:m="http://schemas.openxmlformats.org/officeDocument/2006/math">
                    <m:r>
                      <a:rPr lang="nl-NL" sz="45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3696168"/>
                <a:ext cx="8868925" cy="3311163"/>
              </a:xfrm>
              <a:prstGeom prst="rect">
                <a:avLst/>
              </a:prstGeom>
              <a:blipFill>
                <a:blip r:embed="rId9"/>
                <a:stretch>
                  <a:fillRect l="-2889" r="-2889" b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4915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609600" y="725134"/>
            <a:ext cx="16992600" cy="2077492"/>
            <a:chOff x="1066800" y="495300"/>
            <a:chExt cx="16992600" cy="20774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0388"/>
              <a:ext cx="1764663" cy="2031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48000" y="495300"/>
              <a:ext cx="15011400" cy="2077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Trong các hàm số sau, những hàm số nào là hàm số </a:t>
              </a:r>
              <a:r>
                <a:rPr lang="nl-NL" sz="4400" kern="10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lôgarit</a:t>
              </a:r>
              <a:r>
                <a: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 Khi đó hãy chỉ ra cơ số.</a:t>
              </a: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55264" y="2900576"/>
                <a:ext cx="15240000" cy="6174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64" y="2900576"/>
                <a:ext cx="15240000" cy="6174383"/>
              </a:xfrm>
              <a:prstGeom prst="rect">
                <a:avLst/>
              </a:prstGeom>
              <a:blipFill>
                <a:blip r:embed="rId5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72200" y="2918266"/>
                <a:ext cx="6818149" cy="12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lôgarit có cơ số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918266"/>
                <a:ext cx="6818149" cy="1218988"/>
              </a:xfrm>
              <a:prstGeom prst="rect">
                <a:avLst/>
              </a:prstGeom>
              <a:blipFill>
                <a:blip r:embed="rId6"/>
                <a:stretch>
                  <a:fillRect l="-3220" b="-2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72200" y="4755014"/>
                <a:ext cx="7875939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lôgarit có cơ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755014"/>
                <a:ext cx="7875939" cy="961545"/>
              </a:xfrm>
              <a:prstGeom prst="rect">
                <a:avLst/>
              </a:prstGeom>
              <a:blipFill>
                <a:blip r:embed="rId7"/>
                <a:stretch>
                  <a:fillRect l="-2789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72200" y="5775945"/>
            <a:ext cx="9290384" cy="11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fr-FR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lôgarit</a:t>
            </a:r>
            <a:endParaRPr kumimoji="0" lang="en-US" sz="400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7325406"/>
            <a:ext cx="5490606" cy="11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fr-FR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lôgarit</a:t>
            </a:r>
            <a:endParaRPr kumimoji="0" lang="en-US" sz="400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8147">
            <a:off x="15945853" y="7796699"/>
            <a:ext cx="1925348" cy="30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92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990600" y="467226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</a:t>
            </a: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83739"/>
            <a:ext cx="1127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Hoàn thành bảng giá trị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72874" y="667013"/>
                <a:ext cx="67408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hàm số lôgarit </a:t>
                </a:r>
                <a14:m>
                  <m:oMath xmlns:m="http://schemas.openxmlformats.org/officeDocument/2006/math">
                    <m: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74" y="667013"/>
                <a:ext cx="6740820" cy="707886"/>
              </a:xfrm>
              <a:prstGeom prst="rect">
                <a:avLst/>
              </a:prstGeom>
              <a:blipFill>
                <a:blip r:embed="rId3"/>
                <a:stretch>
                  <a:fillRect l="-3165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544974"/>
                  </p:ext>
                </p:extLst>
              </p:nvPr>
            </p:nvGraphicFramePr>
            <p:xfrm>
              <a:off x="1171574" y="2921345"/>
              <a:ext cx="15944852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3161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544974"/>
                  </p:ext>
                </p:extLst>
              </p:nvPr>
            </p:nvGraphicFramePr>
            <p:xfrm>
              <a:off x="1171574" y="2921345"/>
              <a:ext cx="15944852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3161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" t="-568" r="-552868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7215" t="-568" r="-601582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498" t="-568" r="-49968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7532" t="-568" r="-401266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868" t="-568" r="-10031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8165" t="-568" r="-633" b="-1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" t="-100568" r="-552868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7215" t="-100568" r="-601582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498" t="-100568" r="-4996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7532" t="-100568" r="-401266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6183" t="-100568" r="-3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7848" t="-100568" r="-20094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868" t="-100568" r="-10031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8165" t="-100568" r="-633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51984" y="4186812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−3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984" y="4186812"/>
                <a:ext cx="952505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28538" y="4175573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538" y="4175573"/>
                <a:ext cx="952505" cy="77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00066" y="4175573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066" y="4175573"/>
                <a:ext cx="952505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82693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93" y="4175573"/>
                <a:ext cx="588623" cy="779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101438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438" y="4175573"/>
                <a:ext cx="588623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861635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635" y="4175573"/>
                <a:ext cx="588623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828256" y="4143538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256" y="4143538"/>
                <a:ext cx="588623" cy="779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b) Trong mặt phẳng toạ độ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𝑂𝑥𝑦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, biểu diễn các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(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; 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𝑦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) 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trong bảng giá trị ở câu a. Bằng cách làm tương tự, lấy nhiều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(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;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 và nối lại ta được đồ thị của hàm số </a:t>
                </a:r>
                <a14:m>
                  <m:oMath xmlns:m="http://schemas.openxmlformats.org/officeDocument/2006/math"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.</a:t>
                </a:r>
                <a:endPara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c) Từ đồ thị đã vẽ ở câu b, hãy kết luận về tập giá trị và tính chất biến thiên của hàm số </a:t>
                </a:r>
                <a14:m>
                  <m:oMath xmlns:m="http://schemas.openxmlformats.org/officeDocument/2006/math"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blipFill>
                <a:blip r:embed="rId12"/>
                <a:stretch>
                  <a:fillRect l="-1346" r="-1308" b="-2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64694" y="500792"/>
            <a:ext cx="1632706" cy="1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7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8127690" y="404650"/>
            <a:ext cx="2008505" cy="1600200"/>
            <a:chOff x="11653242" y="1028701"/>
            <a:chExt cx="200850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1028701"/>
              <a:ext cx="200850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05642" y="13275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136195" y="2370347"/>
                <a:ext cx="7843807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trị: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chất biến thiên: </a:t>
                </a:r>
              </a:p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liên tục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95" y="2370347"/>
                <a:ext cx="7843807" cy="5324535"/>
              </a:xfrm>
              <a:prstGeom prst="rect">
                <a:avLst/>
              </a:prstGeom>
              <a:blipFill>
                <a:blip r:embed="rId4"/>
                <a:stretch>
                  <a:fillRect l="-2799" b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29126" y="2442473"/>
            <a:ext cx="9323321" cy="7479030"/>
            <a:chOff x="914400" y="2446094"/>
            <a:chExt cx="9323321" cy="7479030"/>
          </a:xfrm>
        </p:grpSpPr>
        <p:grpSp>
          <p:nvGrpSpPr>
            <p:cNvPr id="27" name="Group 26"/>
            <p:cNvGrpSpPr/>
            <p:nvPr/>
          </p:nvGrpSpPr>
          <p:grpSpPr>
            <a:xfrm>
              <a:off x="914400" y="2658652"/>
              <a:ext cx="8977947" cy="7266472"/>
              <a:chOff x="914400" y="2677628"/>
              <a:chExt cx="8977947" cy="72664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14400" y="2677628"/>
                <a:ext cx="7841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b) 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007" y="2800276"/>
                <a:ext cx="8830340" cy="7143824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9800" y="4283333"/>
              <a:ext cx="365128" cy="4035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72593" y="6151430"/>
              <a:ext cx="365128" cy="4035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4800" y="2446094"/>
              <a:ext cx="365128" cy="403564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0562" y="8653446"/>
            <a:ext cx="1379230" cy="12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73768" y="1211562"/>
            <a:ext cx="16992600" cy="83515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6181685">
            <a:off x="16128681" y="8395332"/>
            <a:ext cx="1804216" cy="1745184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6934754" y="101245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6659" y="928806"/>
              <a:ext cx="343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 luận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66755" y="2171700"/>
                <a:ext cx="14953129" cy="7171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lôgarit </a:t>
                </a:r>
                <a14:m>
                  <m:oMath xmlns:m="http://schemas.openxmlformats.org/officeDocument/2006/math">
                    <m:r>
                      <a:rPr lang="en-US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000" b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tập xác định là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tập giá trị là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&gt;1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&lt;1;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Liên tục trên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đồ thị đi qua các điểm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(1;0), 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;1)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luôn nằm bên phải trục tung.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55" y="2171700"/>
                <a:ext cx="14953129" cy="7171194"/>
              </a:xfrm>
              <a:prstGeom prst="rect">
                <a:avLst/>
              </a:prstGeom>
              <a:blipFill>
                <a:blip r:embed="rId14"/>
                <a:stretch>
                  <a:fillRect l="-1468" r="-1427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9848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09600" y="466838"/>
            <a:ext cx="17035072" cy="1454661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0600" y="190500"/>
            <a:ext cx="16230600" cy="158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 dirty="0">
                <a:solidFill>
                  <a:srgbClr val="FFFFFF"/>
                </a:solidFill>
              </a:rPr>
              <a:t>KHỞI ĐỘNG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324100"/>
            <a:ext cx="16616756" cy="7593863"/>
            <a:chOff x="7621831" y="2286679"/>
            <a:chExt cx="16616756" cy="7385292"/>
          </a:xfrm>
        </p:grpSpPr>
        <p:sp>
          <p:nvSpPr>
            <p:cNvPr id="6" name="Freeform 6"/>
            <p:cNvSpPr/>
            <p:nvPr/>
          </p:nvSpPr>
          <p:spPr>
            <a:xfrm rot="16200000">
              <a:off x="12237563" y="-2329053"/>
              <a:ext cx="7385292" cy="16616756"/>
            </a:xfrm>
            <a:custGeom>
              <a:avLst/>
              <a:gdLst/>
              <a:ahLst/>
              <a:cxnLst/>
              <a:rect l="l" t="t" r="r" b="b"/>
              <a:pathLst>
                <a:path w="5565686" h="7974166">
                  <a:moveTo>
                    <a:pt x="0" y="0"/>
                  </a:moveTo>
                  <a:lnTo>
                    <a:pt x="5565686" y="0"/>
                  </a:lnTo>
                  <a:lnTo>
                    <a:pt x="5565686" y="7974167"/>
                  </a:lnTo>
                  <a:lnTo>
                    <a:pt x="0" y="7974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19" r="-519"/>
              </a:stretch>
            </a:blipFill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Sự tăng trưởng dân số được ước tính theo công thức tăng trưởng mũ sau: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𝑟𝑡</m:t>
                            </m:r>
                          </m:sup>
                        </m:sSup>
                      </m:oMath>
                    </m:oMathPara>
                  </a14:m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trong đó </a:t>
                  </a:r>
                  <a14:m>
                    <m:oMath xmlns:m="http://schemas.openxmlformats.org/officeDocument/2006/math">
                      <m:r>
                        <a:rPr lang="nl-NL" sz="3800" i="1" kern="10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của năm lấy làm mốc,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sau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năm,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tỉ lệ tăng dân số hằng năm. Biết rằng vào năm 2020, dân số Việt Nam khoảng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97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triệu người và tỉ lệ tăng dân số là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91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%.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Nếu tỉ lệ tăng dân số này giữ nguyên, hãy ước tính dân số Việt Nam vào năm 2050.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  <a:blipFill>
                  <a:blip r:embed="rId11"/>
                  <a:stretch>
                    <a:fillRect l="-1467" r="-1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9" y="2220596"/>
            <a:ext cx="15412315" cy="61649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9395934">
            <a:off x="228029" y="7880784"/>
            <a:ext cx="2077895" cy="2192125"/>
            <a:chOff x="0" y="0"/>
            <a:chExt cx="3176579" cy="3344957"/>
          </a:xfrm>
        </p:grpSpPr>
        <p:sp>
          <p:nvSpPr>
            <p:cNvPr id="24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639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1600200" y="1475798"/>
            <a:ext cx="606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 bảng giá trị của hàm số tại một số điểm như sau: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6937" y="315560"/>
            <a:ext cx="10543014" cy="1161741"/>
            <a:chOff x="1672656" y="1291182"/>
            <a:chExt cx="10543014" cy="1161741"/>
          </a:xfrm>
        </p:grpSpPr>
        <p:sp>
          <p:nvSpPr>
            <p:cNvPr id="4" name="Horizontal Scroll 3"/>
            <p:cNvSpPr/>
            <p:nvPr/>
          </p:nvSpPr>
          <p:spPr>
            <a:xfrm>
              <a:off x="1672656" y="1291182"/>
              <a:ext cx="2733040" cy="1066800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545405" y="1471116"/>
                  <a:ext cx="7670265" cy="981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kumimoji="0" lang="en-US" sz="3700" b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Vẽ đồ thị hàm số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4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s-ES" sz="4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3700" b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405" y="1471116"/>
                  <a:ext cx="7670265" cy="981807"/>
                </a:xfrm>
                <a:prstGeom prst="rect">
                  <a:avLst/>
                </a:prstGeom>
                <a:blipFill>
                  <a:blip r:embed="rId3"/>
                  <a:stretch>
                    <a:fillRect l="-2544" t="-74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874079"/>
                  </p:ext>
                </p:extLst>
              </p:nvPr>
            </p:nvGraphicFramePr>
            <p:xfrm>
              <a:off x="1866900" y="3354450"/>
              <a:ext cx="5532160" cy="674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74973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ES" sz="32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s-ES" sz="32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US" sz="32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8633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545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73478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0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874079"/>
                  </p:ext>
                </p:extLst>
              </p:nvPr>
            </p:nvGraphicFramePr>
            <p:xfrm>
              <a:off x="1866900" y="3354450"/>
              <a:ext cx="5532160" cy="674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7959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763" r="-100441" b="-746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763" r="-441" b="-746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88000" r="-100441" b="-5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88000" r="-441" b="-5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186755" r="-100441" b="-44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186755" r="-441" b="-44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9165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286755" r="-100441" b="-34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286755" r="-441" b="-34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614737" r="-100441" b="-45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614737" r="-441" b="-45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7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530469" r="-100441" b="-23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530469" r="-441" b="-236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538000" r="-100441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538000" r="-441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633775" r="-100441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633775" r="-441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316832" y="1598866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37884" y="1274857"/>
                <a:ext cx="9590185" cy="12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 đó ta vẽ được đồ thị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s-E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884" y="1274857"/>
                <a:ext cx="9590185" cy="1292405"/>
              </a:xfrm>
              <a:prstGeom prst="rect">
                <a:avLst/>
              </a:prstGeom>
              <a:blipFill>
                <a:blip r:embed="rId5"/>
                <a:stretch>
                  <a:fillRect l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87827">
            <a:off x="16573141" y="-82509"/>
            <a:ext cx="1940920" cy="1958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99984"/>
            <a:ext cx="9492115" cy="71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49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7751">
            <a:off x="6333469" y="8377375"/>
            <a:ext cx="1687606" cy="1662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126" y="8330714"/>
            <a:ext cx="1663874" cy="19302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6922" y="647700"/>
            <a:ext cx="7237878" cy="8138146"/>
            <a:chOff x="535083" y="190500"/>
            <a:chExt cx="7237878" cy="8138146"/>
          </a:xfrm>
        </p:grpSpPr>
        <p:sp>
          <p:nvSpPr>
            <p:cNvPr id="12" name="Freeform 20"/>
            <p:cNvSpPr/>
            <p:nvPr/>
          </p:nvSpPr>
          <p:spPr>
            <a:xfrm>
              <a:off x="535083" y="190500"/>
              <a:ext cx="7237878" cy="8138146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9" name="Rectangle 18"/>
            <p:cNvSpPr/>
            <p:nvPr/>
          </p:nvSpPr>
          <p:spPr>
            <a:xfrm>
              <a:off x="838200" y="2933700"/>
              <a:ext cx="6477000" cy="493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cs typeface="Arial" panose="020B0604020202020204" pitchFamily="34" charset="0"/>
                </a:rPr>
                <a:t>Giải bài toán trong tình huống mở đầu (kết quả tính theo đơn vị triệu người và làm tròn đến chữ số thập phân thứ hai).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71700" y="1934255"/>
              <a:ext cx="3810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43409" y="831197"/>
            <a:ext cx="2202182" cy="1465837"/>
            <a:chOff x="11559260" y="1415572"/>
            <a:chExt cx="2202182" cy="14658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860251" y="1691291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2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63000" y="2642919"/>
                <a:ext cx="8763000" cy="493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năm 2020 đến năm 2050 là      30 năm.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 tính dân số Việt Nam vào năm 2050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97,34.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0,91%.30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=127,9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(triệu người) 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642919"/>
                <a:ext cx="8763000" cy="4938981"/>
              </a:xfrm>
              <a:prstGeom prst="rect">
                <a:avLst/>
              </a:prstGeom>
              <a:blipFill>
                <a:blip r:embed="rId8"/>
                <a:stretch>
                  <a:fillRect l="-2714" r="-3897" b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161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600" y="2854153"/>
                <a:ext cx="171861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nl-NL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nl-NL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mệnh đề đúng trong các mệnh đề sau: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54153"/>
                <a:ext cx="17186192" cy="1107996"/>
              </a:xfrm>
              <a:prstGeom prst="rect">
                <a:avLst/>
              </a:prstGeom>
              <a:blipFill>
                <a:blip r:embed="rId7"/>
                <a:stretch>
                  <a:fillRect l="-1419" r="-1100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 của hàm số  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14:m>
                  <m:oMath xmlns:m="http://schemas.openxmlformats.org/officeDocument/2006/math">
                    <m:r>
                      <a:rPr lang="en-US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14:m>
                  <m:oMath xmlns:m="http://schemas.openxmlformats.org/officeDocument/2006/math">
                    <m:r>
                      <a:rPr lang="en-US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756920" y="466097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20" y="4660973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9299218" y="466158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43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 của hàm số    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:endParaRPr lang="en-US"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18" y="4661580"/>
                <a:ext cx="8165822" cy="2010532"/>
              </a:xfrm>
              <a:prstGeom prst="plaque">
                <a:avLst/>
              </a:prstGeom>
              <a:blipFill>
                <a:blip r:embed="rId11"/>
                <a:stretch>
                  <a:fillRect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97509" y="5394854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540432" y="8080081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540432" y="5594870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66477" y="8066044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7290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9033" y="2323864"/>
            <a:ext cx="1638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vi-VN" sz="44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vi-VN" sz="4400" b="1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  <a:r>
              <a:rPr lang="vi-VN" sz="4400"/>
              <a:t>Trong các hàm số sau, hàm số nào đồng biến trên tập </a:t>
            </a:r>
            <a:r>
              <a:rPr lang="en-US" sz="4400"/>
              <a:t>     </a:t>
            </a:r>
            <a:r>
              <a:rPr lang="vi-VN" sz="4400"/>
              <a:t>xác định của nó?</a:t>
            </a:r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2016</m:t>
                                    </m:r>
                                  </m:e>
                                </m:rad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9309378" y="464922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43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=(0,1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4649223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806975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num>
                              <m:den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7124700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806975" y="463700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43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=(2016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4637003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674234" y="5139225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012221" y="5141682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78579" y="7567274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012221" y="7653603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1000" y="2570229"/>
                <a:ext cx="1723150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vi-VN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đồ thị của các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dương và khác 1). </a:t>
                </a:r>
                <a:r>
                  <a:rPr lang="en-US" sz="44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đáp án đúng: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0229"/>
                <a:ext cx="17231507" cy="2123658"/>
              </a:xfrm>
              <a:prstGeom prst="rect">
                <a:avLst/>
              </a:prstGeom>
              <a:blipFill>
                <a:blip r:embed="rId7"/>
                <a:stretch>
                  <a:fillRect l="-145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6311943" y="7961476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43" y="7961476"/>
                <a:ext cx="3674018" cy="1697191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1298360" y="5380858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60" y="5380858"/>
                <a:ext cx="3674018" cy="1697191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6311943" y="5382930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43" y="5382930"/>
                <a:ext cx="3674018" cy="1697191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1219200" y="7962900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962900"/>
                <a:ext cx="3674018" cy="1697191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080614" y="8183629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182267" y="5677857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63820" y="5598300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095059" y="8263175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396" y="3851127"/>
            <a:ext cx="5713512" cy="62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39927" y="2770477"/>
                <a:ext cx="145422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4. 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Tập xác định D của hàm số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</m:func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27" y="2770477"/>
                <a:ext cx="14542251" cy="1107996"/>
              </a:xfrm>
              <a:prstGeom prst="rect">
                <a:avLst/>
              </a:prstGeom>
              <a:blipFill>
                <a:blip r:embed="rId7"/>
                <a:stretch>
                  <a:fillRect l="-1719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777240" y="450734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507345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endPara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9446685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>
                  <a:lnSpc>
                    <a:spcPct val="150000"/>
                  </a:lnSpc>
                  <a:spcAft>
                    <a:spcPts val="800"/>
                  </a:spcAft>
                  <a:tabLst>
                    <a:tab pos="3261360" algn="l"/>
                  </a:tabLst>
                </a:pPr>
                <a:r>
                  <a:rPr lang="en-US" sz="44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(−∞;−1]</m:t>
                        </m:r>
                      </m:e>
                    </m:d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∪(</m:t>
                    </m:r>
                    <m:d>
                      <m:dPr>
                        <m:begChr m:val=""/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36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85" y="7074815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9446685" y="4507345"/>
                <a:ext cx="8165822" cy="201053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>
                  <a:lnSpc>
                    <a:spcPct val="150000"/>
                  </a:lnSpc>
                  <a:spcAft>
                    <a:spcPts val="800"/>
                  </a:spcAft>
                  <a:tabLst>
                    <a:tab pos="3261360" algn="l"/>
                  </a:tabLst>
                </a:pPr>
                <a:r>
                  <a:rPr lang="en-US" sz="44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36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85" y="4507345"/>
                <a:ext cx="8165822" cy="2010531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313944" y="5006790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480083" y="756727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318289" y="7517389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480083" y="5036248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6175" y="2568742"/>
                <a:ext cx="16769825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39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5. </a:t>
                </a:r>
                <a:r>
                  <a:rPr lang="nl-NL" sz="3900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nghiên cứu cho thấy một nhóm học sinh được xem cùng một danh sách các loài động vật và được kiểm tra lại xem họ nhớ bao nhiêu % mỗi tháng. Sau </a:t>
                </a:r>
                <a14:m>
                  <m:oMath xmlns:m="http://schemas.openxmlformats.org/officeDocument/2006/math"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39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tháng, khả năng nhớ trung bình của nhóm học sinh tính theo công thức </a:t>
                </a:r>
                <a14:m>
                  <m:oMath xmlns:m="http://schemas.openxmlformats.org/officeDocument/2006/math"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)=75−20</m:t>
                    </m:r>
                    <m:func>
                      <m:funcPr>
                        <m:ctrlPr>
                          <a:rPr lang="en-US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nl-NL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+1),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nl-NL" sz="39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đơn vị %). Sau 25 tháng thì học sinh nhớ được khoảng bao nhiêu %?</a:t>
                </a:r>
                <a:endParaRPr lang="en-US" sz="39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5" y="2568742"/>
                <a:ext cx="16769825" cy="4478149"/>
              </a:xfrm>
              <a:prstGeom prst="rect">
                <a:avLst/>
              </a:prstGeom>
              <a:blipFill>
                <a:blip r:embed="rId7"/>
                <a:stretch>
                  <a:fillRect l="-1236" r="-123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laque 25"/>
          <p:cNvSpPr/>
          <p:nvPr/>
        </p:nvSpPr>
        <p:spPr>
          <a:xfrm>
            <a:off x="14327643" y="7581120"/>
            <a:ext cx="285788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9%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5284129" y="7581119"/>
            <a:ext cx="291954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10%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79935" y="7581119"/>
            <a:ext cx="285788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11%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9770798" y="7581119"/>
            <a:ext cx="2998091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10%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838869" y="7697837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47414" y="766986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834348" y="7730532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49321" y="7675880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369171" y="298784"/>
            <a:ext cx="126164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6.15 (SGK-tr.</a:t>
            </a: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đồ thị của các hàm số sau: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1" y="635878"/>
            <a:ext cx="2050369" cy="1480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29000" y="1333500"/>
                <a:ext cx="12496800" cy="1186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2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2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fr-FR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</m:t>
                    </m:r>
                    <m:r>
                      <a:rPr lang="en-US" sz="42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2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fr-FR" sz="4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4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333500"/>
                <a:ext cx="12496800" cy="1186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904" y="2705100"/>
            <a:ext cx="7461251" cy="723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06" y="2705100"/>
            <a:ext cx="6064251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865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429">
            <a:off x="16550561" y="522540"/>
            <a:ext cx="1592421" cy="1617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29943" y="1714500"/>
                <a:ext cx="13318629" cy="104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b="0" i="0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  <m:r>
                        <a:rPr lang="en-US" sz="42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2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44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4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943" y="1714500"/>
                <a:ext cx="13318629" cy="1047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29943" y="419100"/>
            <a:ext cx="126164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6.1</a:t>
            </a: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</a:t>
            </a: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đồ thị của các hàm số sau: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090686"/>
            <a:ext cx="8455858" cy="5862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7491" y="3090687"/>
            <a:ext cx="7507109" cy="5862813"/>
          </a:xfrm>
          <a:prstGeom prst="rect">
            <a:avLst/>
          </a:prstGeom>
        </p:spPr>
      </p:pic>
      <p:grpSp>
        <p:nvGrpSpPr>
          <p:cNvPr id="19" name="Group 3"/>
          <p:cNvGrpSpPr/>
          <p:nvPr/>
        </p:nvGrpSpPr>
        <p:grpSpPr>
          <a:xfrm>
            <a:off x="-1143000" y="9592011"/>
            <a:ext cx="21242535" cy="1718239"/>
            <a:chOff x="0" y="0"/>
            <a:chExt cx="4478132" cy="47420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37641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430613" y="76236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" y="809356"/>
            <a:ext cx="16344898" cy="8668287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5840512" y="7718440"/>
            <a:ext cx="1675688" cy="2210140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130068">
            <a:off x="-1231493" y="6774096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/>
          <p:cNvSpPr/>
          <p:nvPr/>
        </p:nvSpPr>
        <p:spPr>
          <a:xfrm>
            <a:off x="1919831" y="5231521"/>
            <a:ext cx="14556248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C00000"/>
                </a:solidFill>
                <a:cs typeface="Arial" panose="020B0604020202020204" pitchFamily="34" charset="0"/>
              </a:rPr>
              <a:t>BÀI 20. HÀM SỐ MŨ VÀ HÀM SỐ LÔGARIT </a:t>
            </a:r>
            <a:endParaRPr lang="en-US" sz="7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1802521"/>
            <a:ext cx="13635616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chemeClr val="tx2"/>
                </a:solidFill>
                <a:cs typeface="Arial" panose="020B0604020202020204" pitchFamily="34" charset="0"/>
              </a:rPr>
              <a:t>CHƯƠNG VI: HÀM SỐ MŨ VÀ HÀM SỐ LÔGARIT</a:t>
            </a:r>
            <a:endParaRPr lang="en-US" sz="75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0" y="6762035"/>
            <a:ext cx="2701295" cy="288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573988"/>
            <a:ext cx="14815057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6.1</a:t>
            </a:r>
            <a:r>
              <a:rPr lang="en-US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</a:t>
            </a:r>
            <a:r>
              <a:rPr lang="en-US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tập xác định của các hàm số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8800" y="4496474"/>
                <a:ext cx="12877800" cy="51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Điều kiện xác định: </a:t>
                </a:r>
                <a14:m>
                  <m:oMath xmlns:m="http://schemas.openxmlformats.org/officeDocument/2006/math"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+3|&gt;0⇔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tập xác định của hàm số là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3}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Điểu kiện xác định: </a:t>
                </a:r>
                <a14:m>
                  <m:oMath xmlns:m="http://schemas.openxmlformats.org/officeDocument/2006/math"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&gt;0⇔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Vậy tập xác định của hàm số là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2;2)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96474"/>
                <a:ext cx="12877800" cy="5146089"/>
              </a:xfrm>
              <a:prstGeom prst="rect">
                <a:avLst/>
              </a:prstGeom>
              <a:blipFill>
                <a:blip r:embed="rId4"/>
                <a:stretch>
                  <a:fillRect l="-1846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1961911"/>
                <a:ext cx="12954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43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⁡|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+3|;</m:t>
                    </m:r>
                  </m:oMath>
                </a14:m>
                <a:r>
                  <a:rPr lang="es-ES" sz="43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⁡(4 –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43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s-E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s-ES" sz="43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961911"/>
                <a:ext cx="12954000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66091" y="3089863"/>
            <a:ext cx="1940473" cy="1291637"/>
            <a:chOff x="11710478" y="1513573"/>
            <a:chExt cx="1940473" cy="12916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478" y="1513573"/>
              <a:ext cx="1940473" cy="12916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860252" y="1750120"/>
              <a:ext cx="1600200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228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3" name="Group 3"/>
          <p:cNvGrpSpPr/>
          <p:nvPr/>
        </p:nvGrpSpPr>
        <p:grpSpPr>
          <a:xfrm>
            <a:off x="609602" y="438080"/>
            <a:ext cx="17002907" cy="1565840"/>
            <a:chOff x="0" y="0"/>
            <a:chExt cx="4478132" cy="47420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748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6553" y="34290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prstClr val="white"/>
                </a:solidFill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9"/>
          <p:cNvSpPr/>
          <p:nvPr/>
        </p:nvSpPr>
        <p:spPr>
          <a:xfrm rot="-5400000">
            <a:off x="5363026" y="-1228274"/>
            <a:ext cx="7485749" cy="14858999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r="-519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53327" y="2873543"/>
                <a:ext cx="11991474" cy="6889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Bài 6.1</a:t>
                </a:r>
                <a:r>
                  <a:rPr lang="en-US" sz="4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(SGK-tr.</a:t>
                </a:r>
                <a:r>
                  <a:rPr lang="en-US" sz="4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4200">
                    <a:cs typeface="Arial" panose="020B0604020202020204" pitchFamily="34" charset="0"/>
                  </a:rPr>
                  <a:t>Giả sử một chất phóng xạ bị phân rã theo cách sao cho khối lượng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 của chất còn lại (tính bằng kilôgam) sau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 ngày được cho bởi hàm số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=13</m:t>
                    </m:r>
                    <m:sSup>
                      <m:sSupPr>
                        <m:ctrlP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– 0,015</m:t>
                        </m:r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420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200">
                    <a:cs typeface="Arial" panose="020B0604020202020204" pitchFamily="34" charset="0"/>
                  </a:rPr>
                  <a:t>a) Tìm khối lượng của chất đó tại thời điểm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200">
                    <a:cs typeface="Arial" panose="020B0604020202020204" pitchFamily="34" charset="0"/>
                  </a:rPr>
                  <a:t>b) Sau 45 ngày khối lượng chất đó còn lại là </a:t>
                </a:r>
                <a:r>
                  <a:rPr lang="en-US" sz="4200">
                    <a:cs typeface="Arial" panose="020B0604020202020204" pitchFamily="34" charset="0"/>
                  </a:rPr>
                  <a:t>    </a:t>
                </a:r>
                <a:r>
                  <a:rPr lang="vi-VN" sz="4200">
                    <a:cs typeface="Arial" panose="020B0604020202020204" pitchFamily="34" charset="0"/>
                  </a:rPr>
                  <a:t>bao nhiêu?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27" y="2873543"/>
                <a:ext cx="11991474" cy="6889707"/>
              </a:xfrm>
              <a:prstGeom prst="rect">
                <a:avLst/>
              </a:prstGeom>
              <a:blipFill>
                <a:blip r:embed="rId9"/>
                <a:stretch>
                  <a:fillRect l="-1983" r="-1932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4464990" y="-2738760"/>
            <a:ext cx="9220199" cy="15816858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r="-519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81400" y="3237091"/>
                <a:ext cx="11658600" cy="5682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Khối lượng của chất đó tại thời điểm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=13⋅</m:t>
                      </m:r>
                      <m:sSup>
                        <m:sSup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r>
                        <a:rPr lang="en-US" sz="43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Khối lượng của chất đó tại thời điểm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ngày là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</m:d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=13⋅</m:t>
                      </m:r>
                      <m:sSup>
                        <m:sSup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0,015⋅45</m:t>
                          </m:r>
                        </m:sup>
                      </m:sSup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≈6,62</m:t>
                      </m:r>
                      <m:r>
                        <a:rPr lang="en-US" sz="43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237091"/>
                <a:ext cx="11658600" cy="5682068"/>
              </a:xfrm>
              <a:prstGeom prst="rect">
                <a:avLst/>
              </a:prstGeom>
              <a:blipFill>
                <a:blip r:embed="rId9"/>
                <a:stretch>
                  <a:fillRect l="-2092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042909" y="1391662"/>
            <a:ext cx="2202182" cy="1465838"/>
            <a:chOff x="11559260" y="1415572"/>
            <a:chExt cx="2202182" cy="14658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860252" y="1698345"/>
              <a:ext cx="1600200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1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6328" y="266700"/>
                <a:ext cx="17275343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Bài 6.1</a:t>
                </a: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(SGK-tr.</a:t>
                </a: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cs typeface="Arial" panose="020B0604020202020204" pitchFamily="34" charset="0"/>
                  </a:rPr>
                  <a:t>Trong một nghiên cứu, một nhóm học sinh được cho xem cùng một danh sách các loài động vật và được kiểm tra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lại xem họ còn nhớ bao nhiêu phần trăm danh sách đó sau mỗi tháng.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Giả sử sau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 tháng, khả năng nhớ trung bình của nhóm học sinh đó được tính theo công thức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)=75 –20</m:t>
                    </m:r>
                    <m:r>
                      <m:rPr>
                        <m:sty m:val="p"/>
                      </m:rP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+1), 0≤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≤12 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(đơn vị: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).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Hãy tính khả năng nhớ trung bình của nhóm học sinh đó sau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6 tháng.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8" y="266700"/>
                <a:ext cx="17275343" cy="5632311"/>
              </a:xfrm>
              <a:prstGeom prst="rect">
                <a:avLst/>
              </a:prstGeom>
              <a:blipFill>
                <a:blip r:embed="rId3"/>
                <a:stretch>
                  <a:fillRect l="-1235" r="-1270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5754" y="7621131"/>
                <a:ext cx="1443648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Khả năng nhớ trung bình của nhóm học sinh đó sau 6 tháng là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=75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⁡(6+1)=75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⁡7≈36%.</m:t>
                      </m:r>
                    </m:oMath>
                  </m:oMathPara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54" y="7621131"/>
                <a:ext cx="14436489" cy="2246769"/>
              </a:xfrm>
              <a:prstGeom prst="rect">
                <a:avLst/>
              </a:prstGeom>
              <a:blipFill>
                <a:blip r:embed="rId4"/>
                <a:stretch>
                  <a:fillRect l="-1520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19200" y="6027152"/>
            <a:ext cx="2202182" cy="1465838"/>
            <a:chOff x="11559260" y="1415572"/>
            <a:chExt cx="2202182" cy="14658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60252" y="1730429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150887" y="5829466"/>
            <a:ext cx="2287608" cy="13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7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9" name="Group 8"/>
          <p:cNvGrpSpPr/>
          <p:nvPr/>
        </p:nvGrpSpPr>
        <p:grpSpPr>
          <a:xfrm>
            <a:off x="609600" y="652448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327246"/>
            <a:ext cx="162306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>
                <a:solidFill>
                  <a:srgbClr val="FFFFFF"/>
                </a:solidFill>
              </a:rPr>
              <a:t>HƯỚNG DẪN VỀ NHÀ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3998869"/>
            <a:ext cx="5638800" cy="5404244"/>
            <a:chOff x="381000" y="3998869"/>
            <a:chExt cx="5638800" cy="5404244"/>
          </a:xfrm>
        </p:grpSpPr>
        <p:sp>
          <p:nvSpPr>
            <p:cNvPr id="8" name="Freeform 8"/>
            <p:cNvSpPr/>
            <p:nvPr/>
          </p:nvSpPr>
          <p:spPr>
            <a:xfrm>
              <a:off x="381000" y="3998869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2"/>
            <p:cNvSpPr txBox="1"/>
            <p:nvPr/>
          </p:nvSpPr>
          <p:spPr>
            <a:xfrm>
              <a:off x="609600" y="6150562"/>
              <a:ext cx="5041579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/>
                <a:t>Ôn lại các kiến thức đã học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71700" y="5140933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38303" y="2557237"/>
            <a:ext cx="5638800" cy="5404244"/>
            <a:chOff x="6238303" y="2557237"/>
            <a:chExt cx="5638800" cy="5404244"/>
          </a:xfrm>
        </p:grpSpPr>
        <p:sp>
          <p:nvSpPr>
            <p:cNvPr id="14" name="Freeform 14"/>
            <p:cNvSpPr/>
            <p:nvPr/>
          </p:nvSpPr>
          <p:spPr>
            <a:xfrm>
              <a:off x="6238303" y="2557237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4"/>
            <p:cNvSpPr txBox="1"/>
            <p:nvPr/>
          </p:nvSpPr>
          <p:spPr>
            <a:xfrm>
              <a:off x="6458122" y="4879307"/>
              <a:ext cx="5305864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cs typeface="Arial" panose="020B0604020202020204" pitchFamily="34" charset="0"/>
                </a:rPr>
                <a:t>Hoàn thành các </a:t>
              </a:r>
              <a:endParaRPr lang="en-US" sz="4000"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>
                  <a:cs typeface="Arial" panose="020B0604020202020204" pitchFamily="34" charset="0"/>
                </a:rPr>
                <a:t>bài tập trong SBT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0080" y="3665784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158948" y="3998869"/>
            <a:ext cx="5847206" cy="5404244"/>
            <a:chOff x="12268200" y="4001409"/>
            <a:chExt cx="5847206" cy="5404244"/>
          </a:xfrm>
        </p:grpSpPr>
        <p:sp>
          <p:nvSpPr>
            <p:cNvPr id="11" name="Freeform 11"/>
            <p:cNvSpPr/>
            <p:nvPr/>
          </p:nvSpPr>
          <p:spPr>
            <a:xfrm>
              <a:off x="12268200" y="4001409"/>
              <a:ext cx="5847206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6"/>
            <p:cNvSpPr txBox="1"/>
            <p:nvPr/>
          </p:nvSpPr>
          <p:spPr>
            <a:xfrm>
              <a:off x="12437271" y="5556942"/>
              <a:ext cx="550906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Chuẩn bị trước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>
                  <a:cs typeface="Arial" panose="020B0604020202020204" pitchFamily="34" charset="0"/>
                </a:rPr>
                <a:t>Bài 21. Phương trình, bất phương trình mũ và lôgarit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63103" y="4723943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1737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85315" y="6502797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024187" y="3036023"/>
            <a:ext cx="1230684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0504D">
                    <a:lumMod val="75000"/>
                  </a:srgbClr>
                </a:solidFill>
              </a:rPr>
              <a:t>CẢM ƠN SỰ CHÚ Ý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0504D">
                    <a:lumMod val="75000"/>
                  </a:srgbClr>
                </a:solidFill>
              </a:rPr>
              <a:t>THEO DÕI CỦA CÁC EM!</a:t>
            </a:r>
            <a:endParaRPr lang="en-US" sz="8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0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9" name="Group 8"/>
          <p:cNvGrpSpPr/>
          <p:nvPr/>
        </p:nvGrpSpPr>
        <p:grpSpPr>
          <a:xfrm>
            <a:off x="609600" y="900740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571500"/>
            <a:ext cx="16230600" cy="15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>
                <a:solidFill>
                  <a:srgbClr val="FFFFFF"/>
                </a:solidFill>
              </a:rPr>
              <a:t>NỘI DUNG BÀI HỌC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0995" y="3832477"/>
            <a:ext cx="7196528" cy="1447800"/>
            <a:chOff x="1718872" y="3008596"/>
            <a:chExt cx="7196528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1718872" y="3008596"/>
              <a:ext cx="1676400" cy="1447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76272" y="3008596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số </a:t>
              </a:r>
              <a:r>
                <a:rPr lang="en-US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mũ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8559" y="3832477"/>
            <a:ext cx="7196528" cy="1447800"/>
            <a:chOff x="1718872" y="5143963"/>
            <a:chExt cx="7196528" cy="1447800"/>
          </a:xfrm>
        </p:grpSpPr>
        <p:sp>
          <p:nvSpPr>
            <p:cNvPr id="32" name="Rounded Rectangle 31"/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76272" y="5143963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</a:t>
              </a:r>
              <a:r>
                <a:rPr lang="en-US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lôgarit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31">
            <a:off x="16568899" y="7610399"/>
            <a:ext cx="1875396" cy="252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2" y="7237772"/>
            <a:ext cx="1357943" cy="3065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3F3361-0586-3E3B-2EF1-8AC3C79229DC}"/>
              </a:ext>
            </a:extLst>
          </p:cNvPr>
          <p:cNvSpPr txBox="1"/>
          <p:nvPr/>
        </p:nvSpPr>
        <p:spPr>
          <a:xfrm>
            <a:off x="1963603" y="9179969"/>
            <a:ext cx="9459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48"/>
              </a:lnSpc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6464" y="46791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4" name="TextBox 3"/>
            <p:cNvSpPr txBox="1"/>
            <p:nvPr/>
          </p:nvSpPr>
          <p:spPr>
            <a:xfrm>
              <a:off x="1392836" y="913054"/>
              <a:ext cx="15468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HÀM SỐ MŨ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9122" y="2343462"/>
            <a:ext cx="5370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hàm số mũ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0527" y="21717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a) Tính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lần lượt nhận các giá trị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– 1; 0; 1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. Với mỗi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có bao nhiêu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tương ứng?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b) Với những giá trị nào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có nghĩa?</a:t>
                </a:r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blipFill>
                <a:blip r:embed="rId3"/>
                <a:stretch>
                  <a:fillRect l="-1181" r="-1181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5797" y="6204724"/>
            <a:ext cx="2171700" cy="1556661"/>
            <a:chOff x="11544300" y="1066265"/>
            <a:chExt cx="2171700" cy="1556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300" y="1066265"/>
              <a:ext cx="2171700" cy="15566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772900" y="1409700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Biểu thức có nghĩa với mọi giá trị của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  <a:blipFill>
                <a:blip r:embed="rId5"/>
                <a:stretch>
                  <a:fillRect l="-172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503" y="8390064"/>
            <a:ext cx="1021825" cy="14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426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778938" y="2324100"/>
            <a:ext cx="10749656" cy="7164878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419038" y="7278919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24745" y="566581"/>
            <a:ext cx="5168444" cy="441960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651" y="4173135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785" y="1818817"/>
            <a:ext cx="450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số thực dương khác 1.</a:t>
                </a:r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được gọi là </a:t>
                </a:r>
                <a:r>
                  <a:rPr lang="nl-NL" sz="4800" b="1" i="1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mũ</a:t>
                </a:r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cơ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  <a:blipFill>
                <a:blip r:embed="rId9"/>
                <a:stretch>
                  <a:fillRect l="-3162" r="-3093" b="-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528628" y="723900"/>
            <a:ext cx="16616372" cy="2066413"/>
            <a:chOff x="1066800" y="495300"/>
            <a:chExt cx="16616372" cy="20664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0388"/>
              <a:ext cx="1764663" cy="2031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48000" y="495300"/>
              <a:ext cx="146351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solidFill>
                    <a:srgbClr val="000000"/>
                  </a:solidFill>
                </a:rPr>
                <a:t>Trong các hàm số sau, những hàm số nào là hàm số mũ? Khi đó hãy chỉ ra cơ số.</a:t>
              </a:r>
              <a:endParaRPr lang="en-US" sz="4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  <a:blipFill>
                <a:blip r:embed="rId5"/>
                <a:stretch>
                  <a:fillRect l="-1440" b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  <a:blipFill>
                <a:blip r:embed="rId6"/>
                <a:stretch>
                  <a:fillRect l="-3288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i="1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  <a:blipFill>
                <a:blip r:embed="rId8"/>
                <a:stretch>
                  <a:fillRect l="-2758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  <a:blipFill>
                <a:blip r:embed="rId9"/>
                <a:stretch>
                  <a:fillRect l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i="1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ad>
                        <m:rad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rad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231204" y="7773651"/>
            <a:ext cx="48061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en-US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mũ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52" y="8267700"/>
            <a:ext cx="86416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0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990600" y="435142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83739"/>
            <a:ext cx="1127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Hoàn thành bảng giá trị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Cho hàm số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mũ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  <a:blipFill>
                <a:blip r:embed="rId3"/>
                <a:stretch>
                  <a:fillRect l="-3906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565" r="-69968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565" r="-60189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565" r="-5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565" r="-4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565" r="-301266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565" r="-20031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565" r="-10094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565" r="-631" b="-100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101136" r="-6996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101136" r="-60189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1136" r="-5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101136" r="-4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101136" r="-301266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101136" r="-20031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101136" r="-10094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101136" r="-631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0,125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b) Trong mặt phẳng toạ độ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𝑂𝑥𝑦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biểu diễn các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trong bảng giá trị ở câu a. Bằng cách làm tương tự, lấy nhiều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với   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∈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ℝ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và nối lại ta được đồ thị của hàm số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=2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.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altLang="en-US" sz="4000"/>
                  <a:t>c) Từ đồ thị đã vẽ ở câu b, hãy kết luận về tập giá trị và tính chất biến thiên của hàm số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=2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en-US" altLang="en-US" sz="4000"/>
                  <a:t>.</a:t>
                </a:r>
              </a:p>
            </p:txBody>
          </p:sp>
        </mc:Choice>
        <mc:Fallback xmlns=""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blipFill>
                <a:blip r:embed="rId12"/>
                <a:stretch>
                  <a:fillRect l="-1346" r="-1308" b="-2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29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8139747" y="495300"/>
            <a:ext cx="2008505" cy="1600200"/>
            <a:chOff x="11653242" y="1028701"/>
            <a:chExt cx="200850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1028701"/>
              <a:ext cx="200850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05642" y="13275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2768220"/>
            <a:ext cx="8151720" cy="7023480"/>
            <a:chOff x="1730411" y="2324100"/>
            <a:chExt cx="8151720" cy="70234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47915" y="2324100"/>
              <a:ext cx="7934216" cy="702348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730411" y="2356156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400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</a:rPr>
                <a:t>b) 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trị: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Tính chất biến thiên: 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đồng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liên 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  <a:blipFill>
                <a:blip r:embed="rId6"/>
                <a:stretch>
                  <a:fillRect l="-3237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2141</Words>
  <Application>Microsoft Office PowerPoint</Application>
  <PresentationFormat>Custom</PresentationFormat>
  <Paragraphs>263</Paragraphs>
  <Slides>35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Cambria Math</vt:lpstr>
      <vt:lpstr>Arial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2023-12-14T08:49:34Z</dcterms:modified>
  <dc:identifier>DAFn2dd0_sY</dc:identifier>
</cp:coreProperties>
</file>