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71" r:id="rId2"/>
    <p:sldId id="276" r:id="rId3"/>
    <p:sldId id="278" r:id="rId4"/>
    <p:sldId id="279" r:id="rId5"/>
    <p:sldId id="313" r:id="rId6"/>
    <p:sldId id="321" r:id="rId7"/>
    <p:sldId id="283" r:id="rId8"/>
    <p:sldId id="302" r:id="rId9"/>
    <p:sldId id="280" r:id="rId10"/>
    <p:sldId id="322" r:id="rId11"/>
    <p:sldId id="275" r:id="rId12"/>
    <p:sldId id="324" r:id="rId13"/>
    <p:sldId id="323" r:id="rId14"/>
    <p:sldId id="292" r:id="rId15"/>
    <p:sldId id="293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8DA4"/>
    <a:srgbClr val="E26714"/>
    <a:srgbClr val="ECF1E1"/>
    <a:srgbClr val="F9D9F5"/>
    <a:srgbClr val="006673"/>
    <a:srgbClr val="A3DBE1"/>
    <a:srgbClr val="F26532"/>
    <a:srgbClr val="EE8640"/>
    <a:srgbClr val="05788C"/>
    <a:srgbClr val="C0E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72" autoAdjust="0"/>
    <p:restoredTop sz="90023" autoAdjust="0"/>
  </p:normalViewPr>
  <p:slideViewPr>
    <p:cSldViewPr snapToGrid="0" showGuides="1">
      <p:cViewPr varScale="1">
        <p:scale>
          <a:sx n="51" d="100"/>
          <a:sy n="51" d="100"/>
        </p:scale>
        <p:origin x="104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34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35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6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7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99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099583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779739" y="1189188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365959" y="2440074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LOOKING BACK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17488" y="3991260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PROJECT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465539" y="1218175"/>
            <a:ext cx="5805277" cy="6006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Video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476442" y="2090512"/>
            <a:ext cx="5805277" cy="14479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673"/>
                </a:solidFill>
              </a:rPr>
              <a:t>Pronunciation</a:t>
            </a:r>
            <a:r>
              <a:rPr lang="en-US" dirty="0">
                <a:solidFill>
                  <a:srgbClr val="006673"/>
                </a:solidFill>
              </a:rPr>
              <a:t>: Listen and mark the stressed syllables in the words in bold.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673"/>
                </a:solidFill>
              </a:rPr>
              <a:t>Vocabulary</a:t>
            </a:r>
            <a:r>
              <a:rPr lang="en-US" dirty="0">
                <a:solidFill>
                  <a:srgbClr val="006673"/>
                </a:solidFill>
              </a:rPr>
              <a:t>: Complete the sentences.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673"/>
                </a:solidFill>
              </a:rPr>
              <a:t>Grammar</a:t>
            </a:r>
            <a:r>
              <a:rPr lang="en-US" dirty="0">
                <a:solidFill>
                  <a:srgbClr val="006673"/>
                </a:solidFill>
              </a:rPr>
              <a:t>: Rewrite the sentences.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663506" y="1516890"/>
            <a:ext cx="677820" cy="92318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492855" y="2767776"/>
            <a:ext cx="873104" cy="122348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435801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8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937755" y="366077"/>
            <a:ext cx="4960006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286956" y="360010"/>
            <a:ext cx="49678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LOOKING BACK AND PROJECT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476442" y="4046049"/>
            <a:ext cx="5816180" cy="6006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An environmental </a:t>
            </a:r>
            <a:r>
              <a:rPr lang="en-US" dirty="0" err="1">
                <a:solidFill>
                  <a:srgbClr val="006673"/>
                </a:solidFill>
              </a:rPr>
              <a:t>organisation</a:t>
            </a:r>
            <a:endParaRPr lang="en-GB" b="1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095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938492-60B6-4356-8354-639806017EAA}"/>
              </a:ext>
            </a:extLst>
          </p:cNvPr>
          <p:cNvSpPr/>
          <p:nvPr/>
        </p:nvSpPr>
        <p:spPr>
          <a:xfrm>
            <a:off x="1005458" y="2437413"/>
            <a:ext cx="10831099" cy="2332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Work in groups and get ready for your presentations on a local or an international environmental </a:t>
            </a:r>
            <a:r>
              <a:rPr lang="en-US" sz="2800" dirty="0" err="1"/>
              <a:t>organisation</a:t>
            </a:r>
            <a:r>
              <a:rPr lang="en-US" sz="2800" dirty="0"/>
              <a:t> and assigned at the first lesson of unit 9. 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Two or three groups give their presentations to the whole class.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05458" y="1179752"/>
            <a:ext cx="101810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AN ENVIRONMENTAL ORGANISATION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1516293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883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099583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779739" y="1189188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365959" y="2440074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LOOKING BACK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17488" y="3991260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PROJECT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465539" y="1218175"/>
            <a:ext cx="5805277" cy="6006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Video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476442" y="2090512"/>
            <a:ext cx="5805277" cy="14479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673"/>
                </a:solidFill>
              </a:rPr>
              <a:t>Pronunciation</a:t>
            </a:r>
            <a:r>
              <a:rPr lang="en-US" dirty="0">
                <a:solidFill>
                  <a:srgbClr val="006673"/>
                </a:solidFill>
              </a:rPr>
              <a:t>: Listen and mark the stressed syllables in the words in bold.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673"/>
                </a:solidFill>
              </a:rPr>
              <a:t>Vocabulary</a:t>
            </a:r>
            <a:r>
              <a:rPr lang="en-US" dirty="0">
                <a:solidFill>
                  <a:srgbClr val="006673"/>
                </a:solidFill>
              </a:rPr>
              <a:t>: Complete the sentences.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673"/>
                </a:solidFill>
              </a:rPr>
              <a:t>Grammar</a:t>
            </a:r>
            <a:r>
              <a:rPr lang="en-US" dirty="0">
                <a:solidFill>
                  <a:srgbClr val="006673"/>
                </a:solidFill>
              </a:rPr>
              <a:t>: Rewrite the sentences.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663506" y="1516890"/>
            <a:ext cx="677820" cy="92318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492855" y="2767776"/>
            <a:ext cx="873104" cy="122348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435801" y="5365658"/>
            <a:ext cx="187899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65540" y="5381972"/>
            <a:ext cx="5816180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 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435801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8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937755" y="366077"/>
            <a:ext cx="4960006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286956" y="360010"/>
            <a:ext cx="49678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LOOKING BACK AND PROJECT </a:t>
            </a:r>
          </a:p>
        </p:txBody>
      </p:sp>
      <p:cxnSp>
        <p:nvCxnSpPr>
          <p:cNvPr id="37" name="Curved Connector 36"/>
          <p:cNvCxnSpPr>
            <a:stCxn id="24" idx="3"/>
            <a:endCxn id="31" idx="0"/>
          </p:cNvCxnSpPr>
          <p:nvPr/>
        </p:nvCxnSpPr>
        <p:spPr>
          <a:xfrm>
            <a:off x="2468221" y="4346363"/>
            <a:ext cx="907075" cy="1019295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5476442" y="4046049"/>
            <a:ext cx="5816180" cy="6006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An environmental </a:t>
            </a:r>
            <a:r>
              <a:rPr lang="en-US" dirty="0" err="1">
                <a:solidFill>
                  <a:srgbClr val="006673"/>
                </a:solidFill>
              </a:rPr>
              <a:t>organisation</a:t>
            </a:r>
            <a:endParaRPr lang="en-GB" b="1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508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182920" y="2167294"/>
            <a:ext cx="910014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Further revise sentence stress and </a:t>
            </a:r>
            <a:r>
              <a:rPr lang="en-US" sz="3200" dirty="0" err="1"/>
              <a:t>practise</a:t>
            </a:r>
            <a:r>
              <a:rPr lang="en-US" sz="3200" dirty="0"/>
              <a:t> speaking with a natural rhythm.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Revise the vocabulary items learnt in the unit.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Revise the use of reported speech.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Do research on an environment organization and give a group presentation about it.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399333" y="2055511"/>
            <a:ext cx="90667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600" dirty="0"/>
              <a:t>Do exercises in </a:t>
            </a:r>
            <a:r>
              <a:rPr lang="en-US" sz="3600"/>
              <a:t>the Workbook</a:t>
            </a:r>
            <a:endParaRPr lang="en-US" sz="3600" dirty="0"/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182" y="6015834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i="1">
                <a:solidFill>
                  <a:srgbClr val="FFFFFF"/>
                </a:solidFill>
                <a:latin typeface="Calibri" panose="020F0502020204030204" pitchFamily="34" charset="0"/>
              </a:rPr>
              <a:t>: facebook.com/tienganhglobalsuccess.vn/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54388" y="2883741"/>
            <a:ext cx="6502183" cy="549053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Protecting the environment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5375918" y="2835701"/>
            <a:ext cx="6647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LOOKING BACK AND PROJECT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8</a:t>
            </a: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29050" y="381699"/>
            <a:ext cx="6903873" cy="2143138"/>
            <a:chOff x="-119122" y="1191561"/>
            <a:chExt cx="5431547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19122" y="1191561"/>
              <a:ext cx="1360096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108754" y="2524837"/>
            <a:ext cx="978990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To help students further revise sentence stress and </a:t>
            </a:r>
            <a:r>
              <a:rPr lang="en-US" sz="2800" dirty="0" err="1"/>
              <a:t>practise</a:t>
            </a:r>
            <a:r>
              <a:rPr lang="en-US" sz="2800" dirty="0"/>
              <a:t> speaking with a natural rhythm.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To help students revise the vocabulary items they have learnt in the unit.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To help students revise the use of reported speech.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To guide students to do research on a local or an international </a:t>
            </a:r>
            <a:r>
              <a:rPr lang="en-US" sz="2800" dirty="0" err="1"/>
              <a:t>organisation</a:t>
            </a:r>
            <a:r>
              <a:rPr lang="en-US" sz="2800" dirty="0"/>
              <a:t>  and give a group presentation about it. </a:t>
            </a: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099583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779739" y="1189188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365959" y="2440074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LOOKING BACK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12397" y="3875465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PROJECT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465539" y="1218175"/>
            <a:ext cx="5805277" cy="6006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Video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487345" y="2215300"/>
            <a:ext cx="5805277" cy="14479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673"/>
                </a:solidFill>
              </a:rPr>
              <a:t>Pronunciation</a:t>
            </a:r>
            <a:r>
              <a:rPr lang="en-US" dirty="0">
                <a:solidFill>
                  <a:srgbClr val="006673"/>
                </a:solidFill>
              </a:rPr>
              <a:t>: Listen and mark the stressed syllables in the words in bold.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673"/>
                </a:solidFill>
              </a:rPr>
              <a:t>Vocabulary</a:t>
            </a:r>
            <a:r>
              <a:rPr lang="en-US" dirty="0">
                <a:solidFill>
                  <a:srgbClr val="006673"/>
                </a:solidFill>
              </a:rPr>
              <a:t>: Complete the sentences.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673"/>
                </a:solidFill>
              </a:rPr>
              <a:t>Grammar</a:t>
            </a:r>
            <a:r>
              <a:rPr lang="en-US" dirty="0">
                <a:solidFill>
                  <a:srgbClr val="006673"/>
                </a:solidFill>
              </a:rPr>
              <a:t>: Rewrite the sentences.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663506" y="1516890"/>
            <a:ext cx="677820" cy="92318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487765" y="2767775"/>
            <a:ext cx="878195" cy="110768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463130" y="5163666"/>
            <a:ext cx="187899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65539" y="5154260"/>
            <a:ext cx="5816180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 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435801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8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937755" y="366077"/>
            <a:ext cx="4960006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286956" y="360010"/>
            <a:ext cx="49678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LOOKING BACK AND PROJECT </a:t>
            </a:r>
          </a:p>
        </p:txBody>
      </p:sp>
      <p:cxnSp>
        <p:nvCxnSpPr>
          <p:cNvPr id="37" name="Curved Connector 36"/>
          <p:cNvCxnSpPr>
            <a:stCxn id="24" idx="3"/>
            <a:endCxn id="31" idx="0"/>
          </p:cNvCxnSpPr>
          <p:nvPr/>
        </p:nvCxnSpPr>
        <p:spPr>
          <a:xfrm>
            <a:off x="2463130" y="4230568"/>
            <a:ext cx="939495" cy="93309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5476442" y="4046049"/>
            <a:ext cx="5816180" cy="6006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An environmental </a:t>
            </a:r>
            <a:r>
              <a:rPr lang="en-US" dirty="0" err="1">
                <a:solidFill>
                  <a:srgbClr val="006673"/>
                </a:solidFill>
              </a:rPr>
              <a:t>organisation</a:t>
            </a:r>
            <a:endParaRPr lang="en-GB" b="1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4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>
            <a:off x="1457720" y="2092773"/>
            <a:ext cx="9365178" cy="3138794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pic>
        <p:nvPicPr>
          <p:cNvPr id="3" name="2-minutes Infomercial Video - Environmental Issu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0882" y="1458680"/>
            <a:ext cx="8161956" cy="423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1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099583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779739" y="1189188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365959" y="2440074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LOOKING BACK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465539" y="1218175"/>
            <a:ext cx="5805277" cy="6006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Video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476442" y="2090512"/>
            <a:ext cx="5805277" cy="14479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673"/>
                </a:solidFill>
              </a:rPr>
              <a:t>Pronunciation</a:t>
            </a:r>
            <a:r>
              <a:rPr lang="en-US" dirty="0">
                <a:solidFill>
                  <a:srgbClr val="006673"/>
                </a:solidFill>
              </a:rPr>
              <a:t>: Listen and mark the stressed syllables in the words in bold.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673"/>
                </a:solidFill>
              </a:rPr>
              <a:t>Vocabulary</a:t>
            </a:r>
            <a:r>
              <a:rPr lang="en-US" dirty="0">
                <a:solidFill>
                  <a:srgbClr val="006673"/>
                </a:solidFill>
              </a:rPr>
              <a:t>: Complete the sentences.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673"/>
                </a:solidFill>
              </a:rPr>
              <a:t>Grammar</a:t>
            </a:r>
            <a:r>
              <a:rPr lang="en-US" dirty="0">
                <a:solidFill>
                  <a:srgbClr val="006673"/>
                </a:solidFill>
              </a:rPr>
              <a:t>: Rewrite the sentences.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663506" y="1516890"/>
            <a:ext cx="677820" cy="92318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435801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8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937755" y="366077"/>
            <a:ext cx="4960006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286956" y="360010"/>
            <a:ext cx="49678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LOOKING BACK AND PROJECT </a:t>
            </a:r>
          </a:p>
        </p:txBody>
      </p:sp>
    </p:spTree>
    <p:extLst>
      <p:ext uri="{BB962C8B-B14F-4D97-AF65-F5344CB8AC3E}">
        <p14:creationId xmlns:p14="http://schemas.microsoft.com/office/powerpoint/2010/main" val="3756031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56308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149597" y="880496"/>
            <a:ext cx="9608695" cy="107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cs typeface="Calibri" panose="020F0502020204030204" pitchFamily="34" charset="0"/>
              </a:rPr>
              <a:t>Listen and mark the stressed syllables in the words in bold. Then </a:t>
            </a:r>
            <a:r>
              <a:rPr lang="en-US" b="1" dirty="0" err="1">
                <a:cs typeface="Calibri" panose="020F0502020204030204" pitchFamily="34" charset="0"/>
              </a:rPr>
              <a:t>practise</a:t>
            </a:r>
            <a:r>
              <a:rPr lang="en-US" b="1" dirty="0">
                <a:cs typeface="Calibri" panose="020F0502020204030204" pitchFamily="34" charset="0"/>
              </a:rPr>
              <a:t> saying the sentences with a natural rhythm.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96812" y="2517924"/>
            <a:ext cx="1051278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cs typeface="Calibri" panose="020F0502020204030204" pitchFamily="34" charset="0"/>
              </a:rPr>
              <a:t>1. </a:t>
            </a:r>
            <a:r>
              <a:rPr lang="en-US" sz="2800" b="1" dirty="0">
                <a:cs typeface="Calibri" panose="020F0502020204030204" pitchFamily="34" charset="0"/>
              </a:rPr>
              <a:t>Don’t buy products </a:t>
            </a:r>
            <a:r>
              <a:rPr lang="en-US" sz="2800" dirty="0">
                <a:cs typeface="Calibri" panose="020F0502020204030204" pitchFamily="34" charset="0"/>
              </a:rPr>
              <a:t>that are </a:t>
            </a:r>
            <a:r>
              <a:rPr lang="en-US" sz="2800" b="1" dirty="0">
                <a:cs typeface="Calibri" panose="020F0502020204030204" pitchFamily="34" charset="0"/>
              </a:rPr>
              <a:t>made</a:t>
            </a:r>
            <a:r>
              <a:rPr lang="en-US" sz="2800" dirty="0">
                <a:cs typeface="Calibri" panose="020F0502020204030204" pitchFamily="34" charset="0"/>
              </a:rPr>
              <a:t> from </a:t>
            </a:r>
            <a:r>
              <a:rPr lang="en-US" sz="2800" b="1" dirty="0">
                <a:cs typeface="Calibri" panose="020F0502020204030204" pitchFamily="34" charset="0"/>
              </a:rPr>
              <a:t>wild animal parts.</a:t>
            </a:r>
          </a:p>
          <a:p>
            <a:r>
              <a:rPr lang="en-US" sz="2800" dirty="0">
                <a:cs typeface="Calibri" panose="020F0502020204030204" pitchFamily="34" charset="0"/>
              </a:rPr>
              <a:t>2. </a:t>
            </a:r>
            <a:r>
              <a:rPr lang="en-US" sz="2800" b="1" dirty="0">
                <a:cs typeface="Calibri" panose="020F0502020204030204" pitchFamily="34" charset="0"/>
              </a:rPr>
              <a:t>What</a:t>
            </a:r>
            <a:r>
              <a:rPr lang="en-US" sz="2800" dirty="0">
                <a:cs typeface="Calibri" panose="020F0502020204030204" pitchFamily="34" charset="0"/>
              </a:rPr>
              <a:t> can we </a:t>
            </a:r>
            <a:r>
              <a:rPr lang="en-US" sz="2800" b="1" dirty="0">
                <a:cs typeface="Calibri" panose="020F0502020204030204" pitchFamily="34" charset="0"/>
              </a:rPr>
              <a:t>do</a:t>
            </a:r>
            <a:r>
              <a:rPr lang="en-US" sz="2800" dirty="0">
                <a:cs typeface="Calibri" panose="020F0502020204030204" pitchFamily="34" charset="0"/>
              </a:rPr>
              <a:t> to </a:t>
            </a:r>
            <a:r>
              <a:rPr lang="en-US" sz="2800" b="1" dirty="0">
                <a:cs typeface="Calibri" panose="020F0502020204030204" pitchFamily="34" charset="0"/>
              </a:rPr>
              <a:t>help</a:t>
            </a:r>
            <a:r>
              <a:rPr lang="en-US" sz="2800" dirty="0">
                <a:cs typeface="Calibri" panose="020F0502020204030204" pitchFamily="34" charset="0"/>
              </a:rPr>
              <a:t> the </a:t>
            </a:r>
            <a:r>
              <a:rPr lang="en-US" sz="2800" b="1" dirty="0">
                <a:cs typeface="Calibri" panose="020F0502020204030204" pitchFamily="34" charset="0"/>
              </a:rPr>
              <a:t>animals</a:t>
            </a:r>
            <a:r>
              <a:rPr lang="en-US" sz="2800" dirty="0">
                <a:cs typeface="Calibri" panose="020F0502020204030204" pitchFamily="34" charset="0"/>
              </a:rPr>
              <a:t> in the </a:t>
            </a:r>
            <a:r>
              <a:rPr lang="en-US" sz="2800" b="1" dirty="0">
                <a:cs typeface="Calibri" panose="020F0502020204030204" pitchFamily="34" charset="0"/>
              </a:rPr>
              <a:t>wild</a:t>
            </a:r>
            <a:r>
              <a:rPr lang="en-US" sz="2800" dirty="0">
                <a:cs typeface="Calibri" panose="020F0502020204030204" pitchFamily="34" charset="0"/>
              </a:rPr>
              <a:t>?</a:t>
            </a:r>
          </a:p>
          <a:p>
            <a:r>
              <a:rPr lang="en-US" sz="2800" dirty="0">
                <a:cs typeface="Calibri" panose="020F0502020204030204" pitchFamily="34" charset="0"/>
              </a:rPr>
              <a:t>3. </a:t>
            </a:r>
            <a:r>
              <a:rPr lang="en-US" sz="2800" b="1" dirty="0">
                <a:cs typeface="Calibri" panose="020F0502020204030204" pitchFamily="34" charset="0"/>
              </a:rPr>
              <a:t>Large tigers </a:t>
            </a:r>
            <a:r>
              <a:rPr lang="en-US" sz="2800" dirty="0">
                <a:cs typeface="Calibri" panose="020F0502020204030204" pitchFamily="34" charset="0"/>
              </a:rPr>
              <a:t>tend to </a:t>
            </a:r>
            <a:r>
              <a:rPr lang="en-US" sz="2800" b="1" dirty="0">
                <a:cs typeface="Calibri" panose="020F0502020204030204" pitchFamily="34" charset="0"/>
              </a:rPr>
              <a:t>live</a:t>
            </a:r>
            <a:r>
              <a:rPr lang="en-US" sz="2800" dirty="0">
                <a:cs typeface="Calibri" panose="020F0502020204030204" pitchFamily="34" charset="0"/>
              </a:rPr>
              <a:t> in </a:t>
            </a:r>
            <a:r>
              <a:rPr lang="en-US" sz="2800" b="1" dirty="0">
                <a:cs typeface="Calibri" panose="020F0502020204030204" pitchFamily="34" charset="0"/>
              </a:rPr>
              <a:t>colder areas </a:t>
            </a:r>
            <a:r>
              <a:rPr lang="en-US" sz="2800" dirty="0">
                <a:cs typeface="Calibri" panose="020F0502020204030204" pitchFamily="34" charset="0"/>
              </a:rPr>
              <a:t>while </a:t>
            </a:r>
            <a:r>
              <a:rPr lang="en-US" sz="2800" b="1" dirty="0">
                <a:cs typeface="Calibri" panose="020F0502020204030204" pitchFamily="34" charset="0"/>
              </a:rPr>
              <a:t>smaller tigers live</a:t>
            </a:r>
            <a:r>
              <a:rPr lang="en-US" sz="2800" dirty="0">
                <a:cs typeface="Calibri" panose="020F0502020204030204" pitchFamily="34" charset="0"/>
              </a:rPr>
              <a:t> in </a:t>
            </a:r>
            <a:r>
              <a:rPr lang="en-US" sz="2800" b="1" dirty="0">
                <a:cs typeface="Calibri" panose="020F0502020204030204" pitchFamily="34" charset="0"/>
              </a:rPr>
              <a:t>warmer countries</a:t>
            </a:r>
            <a:r>
              <a:rPr lang="en-US" sz="2800" dirty="0">
                <a:cs typeface="Calibri" panose="020F0502020204030204" pitchFamily="34" charset="0"/>
              </a:rPr>
              <a:t>.</a:t>
            </a:r>
          </a:p>
          <a:p>
            <a:r>
              <a:rPr lang="en-US" sz="2800" dirty="0">
                <a:cs typeface="Calibri" panose="020F0502020204030204" pitchFamily="34" charset="0"/>
              </a:rPr>
              <a:t>4. </a:t>
            </a:r>
            <a:r>
              <a:rPr lang="en-US" sz="2800" b="1" dirty="0">
                <a:cs typeface="Calibri" panose="020F0502020204030204" pitchFamily="34" charset="0"/>
              </a:rPr>
              <a:t>Elephants</a:t>
            </a:r>
            <a:r>
              <a:rPr lang="en-US" sz="2800" dirty="0">
                <a:cs typeface="Calibri" panose="020F0502020204030204" pitchFamily="34" charset="0"/>
              </a:rPr>
              <a:t> are </a:t>
            </a:r>
            <a:r>
              <a:rPr lang="en-US" sz="2800" b="1" dirty="0">
                <a:cs typeface="Calibri" panose="020F0502020204030204" pitchFamily="34" charset="0"/>
              </a:rPr>
              <a:t>endangered</a:t>
            </a:r>
            <a:r>
              <a:rPr lang="en-US" sz="2800" dirty="0">
                <a:cs typeface="Calibri" panose="020F0502020204030204" pitchFamily="34" charset="0"/>
              </a:rPr>
              <a:t> because of </a:t>
            </a:r>
            <a:r>
              <a:rPr lang="en-US" sz="2800" b="1" dirty="0">
                <a:cs typeface="Calibri" panose="020F0502020204030204" pitchFamily="34" charset="0"/>
              </a:rPr>
              <a:t>illegal hunting </a:t>
            </a:r>
            <a:r>
              <a:rPr lang="en-US" sz="2800" dirty="0">
                <a:cs typeface="Calibri" panose="020F0502020204030204" pitchFamily="34" charset="0"/>
              </a:rPr>
              <a:t>and </a:t>
            </a:r>
            <a:r>
              <a:rPr lang="en-US" sz="2800" b="1" dirty="0">
                <a:cs typeface="Calibri" panose="020F0502020204030204" pitchFamily="34" charset="0"/>
              </a:rPr>
              <a:t>body part trade</a:t>
            </a:r>
            <a:r>
              <a:rPr lang="en-US" sz="2800" dirty="0">
                <a:cs typeface="Calibri" panose="020F0502020204030204" pitchFamily="34" charset="0"/>
              </a:rPr>
              <a:t>.</a:t>
            </a:r>
          </a:p>
          <a:p>
            <a:r>
              <a:rPr lang="en-US" sz="2800" dirty="0">
                <a:cs typeface="Calibri" panose="020F0502020204030204" pitchFamily="34" charset="0"/>
              </a:rPr>
              <a:t>5. Do you </a:t>
            </a:r>
            <a:r>
              <a:rPr lang="en-US" sz="2800" b="1" dirty="0">
                <a:cs typeface="Calibri" panose="020F0502020204030204" pitchFamily="34" charset="0"/>
              </a:rPr>
              <a:t>know</a:t>
            </a:r>
            <a:r>
              <a:rPr lang="en-US" sz="2800" dirty="0">
                <a:cs typeface="Calibri" panose="020F0502020204030204" pitchFamily="34" charset="0"/>
              </a:rPr>
              <a:t> why so many </a:t>
            </a:r>
            <a:r>
              <a:rPr lang="en-US" sz="2800" b="1" dirty="0">
                <a:cs typeface="Calibri" panose="020F0502020204030204" pitchFamily="34" charset="0"/>
              </a:rPr>
              <a:t>endangered animals </a:t>
            </a:r>
            <a:r>
              <a:rPr lang="en-US" sz="2800" dirty="0">
                <a:cs typeface="Calibri" panose="020F0502020204030204" pitchFamily="34" charset="0"/>
              </a:rPr>
              <a:t>are </a:t>
            </a:r>
            <a:r>
              <a:rPr lang="en-US" sz="2800" b="1" dirty="0">
                <a:cs typeface="Calibri" panose="020F0502020204030204" pitchFamily="34" charset="0"/>
              </a:rPr>
              <a:t>disappearing?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20599" y="1113247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6991" y="99484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4" name="07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9998" y="101969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96812" y="2517924"/>
            <a:ext cx="107162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cs typeface="Calibri" panose="020F0502020204030204" pitchFamily="34" charset="0"/>
              </a:rPr>
              <a:t>1. 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Don’t</a:t>
            </a:r>
            <a:r>
              <a:rPr lang="en-US" sz="2800" b="1" dirty="0">
                <a:cs typeface="Calibri" panose="020F0502020204030204" pitchFamily="34" charset="0"/>
              </a:rPr>
              <a:t> 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buy </a:t>
            </a:r>
            <a:r>
              <a:rPr lang="en-US" sz="2800" b="1" dirty="0">
                <a:cs typeface="Calibri" panose="020F0502020204030204" pitchFamily="34" charset="0"/>
              </a:rPr>
              <a:t>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products</a:t>
            </a:r>
            <a:r>
              <a:rPr lang="en-US" sz="2800" b="1" dirty="0">
                <a:cs typeface="Calibri" panose="020F0502020204030204" pitchFamily="34" charset="0"/>
              </a:rPr>
              <a:t> </a:t>
            </a:r>
            <a:r>
              <a:rPr lang="en-US" sz="2800" dirty="0">
                <a:cs typeface="Calibri" panose="020F0502020204030204" pitchFamily="34" charset="0"/>
              </a:rPr>
              <a:t>that are 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made</a:t>
            </a:r>
            <a:r>
              <a:rPr lang="en-US" sz="280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2800" dirty="0">
                <a:cs typeface="Calibri" panose="020F0502020204030204" pitchFamily="34" charset="0"/>
              </a:rPr>
              <a:t>from 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wild </a:t>
            </a:r>
            <a:r>
              <a:rPr lang="en-US" sz="2800" b="1" dirty="0">
                <a:cs typeface="Calibri" panose="020F0502020204030204" pitchFamily="34" charset="0"/>
              </a:rPr>
              <a:t>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animal </a:t>
            </a:r>
            <a:r>
              <a:rPr lang="en-US" sz="2800" b="1" dirty="0">
                <a:cs typeface="Calibri" panose="020F0502020204030204" pitchFamily="34" charset="0"/>
              </a:rPr>
              <a:t>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parts</a:t>
            </a:r>
            <a:r>
              <a:rPr lang="en-US" sz="2800" dirty="0">
                <a:cs typeface="Calibri" panose="020F0502020204030204" pitchFamily="34" charset="0"/>
              </a:rPr>
              <a:t>.</a:t>
            </a:r>
          </a:p>
          <a:p>
            <a:r>
              <a:rPr lang="en-US" sz="2800" dirty="0">
                <a:cs typeface="Calibri" panose="020F0502020204030204" pitchFamily="34" charset="0"/>
              </a:rPr>
              <a:t>2. 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What</a:t>
            </a:r>
            <a:r>
              <a:rPr lang="en-US" sz="280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2800" dirty="0">
                <a:cs typeface="Calibri" panose="020F0502020204030204" pitchFamily="34" charset="0"/>
              </a:rPr>
              <a:t>can we 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do</a:t>
            </a:r>
            <a:r>
              <a:rPr lang="en-US" sz="280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2800" dirty="0">
                <a:cs typeface="Calibri" panose="020F0502020204030204" pitchFamily="34" charset="0"/>
              </a:rPr>
              <a:t>to 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help</a:t>
            </a:r>
            <a:r>
              <a:rPr lang="en-US" sz="280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2800" dirty="0">
                <a:cs typeface="Calibri" panose="020F0502020204030204" pitchFamily="34" charset="0"/>
              </a:rPr>
              <a:t>the 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animals</a:t>
            </a:r>
            <a:r>
              <a:rPr lang="en-US" sz="280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2800" dirty="0">
                <a:cs typeface="Calibri" panose="020F0502020204030204" pitchFamily="34" charset="0"/>
              </a:rPr>
              <a:t>in the 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wild</a:t>
            </a:r>
            <a:r>
              <a:rPr lang="en-US" sz="2800" dirty="0">
                <a:cs typeface="Calibri" panose="020F0502020204030204" pitchFamily="34" charset="0"/>
              </a:rPr>
              <a:t>?</a:t>
            </a:r>
          </a:p>
          <a:p>
            <a:r>
              <a:rPr lang="en-US" sz="2800" dirty="0">
                <a:cs typeface="Calibri" panose="020F0502020204030204" pitchFamily="34" charset="0"/>
              </a:rPr>
              <a:t>3. 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Large</a:t>
            </a:r>
            <a:r>
              <a:rPr lang="en-US" sz="2800" b="1" dirty="0">
                <a:cs typeface="Calibri" panose="020F0502020204030204" pitchFamily="34" charset="0"/>
              </a:rPr>
              <a:t> 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tigers</a:t>
            </a:r>
            <a:r>
              <a:rPr lang="en-US" sz="2800" b="1" dirty="0">
                <a:cs typeface="Calibri" panose="020F0502020204030204" pitchFamily="34" charset="0"/>
              </a:rPr>
              <a:t> </a:t>
            </a:r>
            <a:r>
              <a:rPr lang="en-US" sz="2800" dirty="0">
                <a:cs typeface="Calibri" panose="020F0502020204030204" pitchFamily="34" charset="0"/>
              </a:rPr>
              <a:t>tend to 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live</a:t>
            </a:r>
            <a:r>
              <a:rPr lang="en-US" sz="280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2800" dirty="0">
                <a:cs typeface="Calibri" panose="020F0502020204030204" pitchFamily="34" charset="0"/>
              </a:rPr>
              <a:t>in 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colder </a:t>
            </a:r>
            <a:r>
              <a:rPr lang="en-US" sz="2800" b="1" dirty="0">
                <a:cs typeface="Calibri" panose="020F0502020204030204" pitchFamily="34" charset="0"/>
              </a:rPr>
              <a:t>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areas</a:t>
            </a:r>
            <a:r>
              <a:rPr lang="en-US" sz="2800" b="1" dirty="0">
                <a:cs typeface="Calibri" panose="020F0502020204030204" pitchFamily="34" charset="0"/>
              </a:rPr>
              <a:t> </a:t>
            </a:r>
            <a:r>
              <a:rPr lang="en-US" sz="2800" dirty="0">
                <a:cs typeface="Calibri" panose="020F0502020204030204" pitchFamily="34" charset="0"/>
              </a:rPr>
              <a:t>while 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smaller </a:t>
            </a:r>
            <a:r>
              <a:rPr lang="en-US" sz="2800" b="1" dirty="0">
                <a:cs typeface="Calibri" panose="020F0502020204030204" pitchFamily="34" charset="0"/>
              </a:rPr>
              <a:t>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tigers </a:t>
            </a:r>
            <a:r>
              <a:rPr lang="en-US" sz="2800" b="1" dirty="0">
                <a:cs typeface="Calibri" panose="020F0502020204030204" pitchFamily="34" charset="0"/>
              </a:rPr>
              <a:t>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live</a:t>
            </a:r>
            <a:r>
              <a:rPr lang="en-US" sz="280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2800" dirty="0">
                <a:cs typeface="Calibri" panose="020F0502020204030204" pitchFamily="34" charset="0"/>
              </a:rPr>
              <a:t>in 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warmer </a:t>
            </a:r>
            <a:r>
              <a:rPr lang="en-US" sz="2800" b="1" dirty="0">
                <a:cs typeface="Calibri" panose="020F0502020204030204" pitchFamily="34" charset="0"/>
              </a:rPr>
              <a:t>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countries</a:t>
            </a:r>
            <a:r>
              <a:rPr lang="en-US" sz="2800" dirty="0">
                <a:cs typeface="Calibri" panose="020F0502020204030204" pitchFamily="34" charset="0"/>
              </a:rPr>
              <a:t>.</a:t>
            </a:r>
          </a:p>
          <a:p>
            <a:r>
              <a:rPr lang="en-US" sz="2800" dirty="0">
                <a:cs typeface="Calibri" panose="020F0502020204030204" pitchFamily="34" charset="0"/>
              </a:rPr>
              <a:t>4. 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Elephants</a:t>
            </a:r>
            <a:r>
              <a:rPr lang="en-US" sz="280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2800" dirty="0">
                <a:cs typeface="Calibri" panose="020F0502020204030204" pitchFamily="34" charset="0"/>
              </a:rPr>
              <a:t>are </a:t>
            </a:r>
            <a:r>
              <a:rPr lang="en-US" sz="2800" b="1" dirty="0" err="1">
                <a:solidFill>
                  <a:srgbClr val="00B050"/>
                </a:solidFill>
                <a:cs typeface="Calibri" panose="020F0502020204030204" pitchFamily="34" charset="0"/>
              </a:rPr>
              <a:t>en</a:t>
            </a:r>
            <a:r>
              <a:rPr lang="en-US" sz="2800" b="1" dirty="0" err="1">
                <a:cs typeface="Calibri" panose="020F0502020204030204" pitchFamily="34" charset="0"/>
              </a:rPr>
              <a:t>‘</a:t>
            </a:r>
            <a:r>
              <a:rPr lang="en-US" sz="2800" b="1" dirty="0" err="1">
                <a:solidFill>
                  <a:srgbClr val="00B050"/>
                </a:solidFill>
                <a:cs typeface="Calibri" panose="020F0502020204030204" pitchFamily="34" charset="0"/>
              </a:rPr>
              <a:t>dangered</a:t>
            </a:r>
            <a:r>
              <a:rPr lang="en-US" sz="280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2800" dirty="0">
                <a:cs typeface="Calibri" panose="020F0502020204030204" pitchFamily="34" charset="0"/>
              </a:rPr>
              <a:t>because of </a:t>
            </a:r>
            <a:r>
              <a:rPr lang="en-US" sz="2800" b="1" dirty="0" err="1">
                <a:solidFill>
                  <a:srgbClr val="00B050"/>
                </a:solidFill>
                <a:cs typeface="Calibri" panose="020F0502020204030204" pitchFamily="34" charset="0"/>
              </a:rPr>
              <a:t>il</a:t>
            </a:r>
            <a:r>
              <a:rPr lang="en-US" sz="2800" b="1" dirty="0" err="1">
                <a:cs typeface="Calibri" panose="020F0502020204030204" pitchFamily="34" charset="0"/>
              </a:rPr>
              <a:t>‘</a:t>
            </a:r>
            <a:r>
              <a:rPr lang="en-US" sz="2800" b="1" dirty="0" err="1">
                <a:solidFill>
                  <a:srgbClr val="00B050"/>
                </a:solidFill>
                <a:cs typeface="Calibri" panose="020F0502020204030204" pitchFamily="34" charset="0"/>
              </a:rPr>
              <a:t>legal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>
                <a:cs typeface="Calibri" panose="020F0502020204030204" pitchFamily="34" charset="0"/>
              </a:rPr>
              <a:t>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hunting</a:t>
            </a:r>
            <a:r>
              <a:rPr lang="en-US" sz="2800" b="1" dirty="0">
                <a:cs typeface="Calibri" panose="020F0502020204030204" pitchFamily="34" charset="0"/>
              </a:rPr>
              <a:t> </a:t>
            </a:r>
            <a:r>
              <a:rPr lang="en-US" sz="2800" dirty="0">
                <a:cs typeface="Calibri" panose="020F0502020204030204" pitchFamily="34" charset="0"/>
              </a:rPr>
              <a:t>and 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body </a:t>
            </a:r>
            <a:r>
              <a:rPr lang="en-US" sz="2800" b="1" dirty="0">
                <a:cs typeface="Calibri" panose="020F0502020204030204" pitchFamily="34" charset="0"/>
              </a:rPr>
              <a:t>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part</a:t>
            </a:r>
            <a:r>
              <a:rPr lang="en-US" sz="2800" b="1" dirty="0">
                <a:cs typeface="Calibri" panose="020F0502020204030204" pitchFamily="34" charset="0"/>
              </a:rPr>
              <a:t> 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trade</a:t>
            </a:r>
            <a:r>
              <a:rPr lang="en-US" sz="2800" dirty="0">
                <a:cs typeface="Calibri" panose="020F0502020204030204" pitchFamily="34" charset="0"/>
              </a:rPr>
              <a:t>.</a:t>
            </a:r>
          </a:p>
          <a:p>
            <a:r>
              <a:rPr lang="en-US" sz="2800" dirty="0">
                <a:cs typeface="Calibri" panose="020F0502020204030204" pitchFamily="34" charset="0"/>
              </a:rPr>
              <a:t>5. Do you 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know</a:t>
            </a:r>
            <a:r>
              <a:rPr lang="en-US" sz="280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2800" dirty="0">
                <a:cs typeface="Calibri" panose="020F0502020204030204" pitchFamily="34" charset="0"/>
              </a:rPr>
              <a:t>why so many </a:t>
            </a:r>
            <a:r>
              <a:rPr lang="en-US" sz="2800" b="1" dirty="0" err="1">
                <a:solidFill>
                  <a:srgbClr val="00B050"/>
                </a:solidFill>
                <a:cs typeface="Calibri" panose="020F0502020204030204" pitchFamily="34" charset="0"/>
              </a:rPr>
              <a:t>en</a:t>
            </a:r>
            <a:r>
              <a:rPr lang="en-US" sz="2800" b="1" dirty="0" err="1">
                <a:cs typeface="Calibri" panose="020F0502020204030204" pitchFamily="34" charset="0"/>
              </a:rPr>
              <a:t>‘</a:t>
            </a:r>
            <a:r>
              <a:rPr lang="en-US" sz="2800" b="1" dirty="0" err="1">
                <a:solidFill>
                  <a:srgbClr val="00B050"/>
                </a:solidFill>
                <a:cs typeface="Calibri" panose="020F0502020204030204" pitchFamily="34" charset="0"/>
              </a:rPr>
              <a:t>dangered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>
                <a:cs typeface="Calibri" panose="020F0502020204030204" pitchFamily="34" charset="0"/>
              </a:rPr>
              <a:t>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animals</a:t>
            </a:r>
            <a:r>
              <a:rPr lang="en-US" sz="2800" b="1" dirty="0">
                <a:cs typeface="Calibri" panose="020F0502020204030204" pitchFamily="34" charset="0"/>
              </a:rPr>
              <a:t> </a:t>
            </a:r>
            <a:r>
              <a:rPr lang="en-US" sz="2800" dirty="0">
                <a:cs typeface="Calibri" panose="020F0502020204030204" pitchFamily="34" charset="0"/>
              </a:rPr>
              <a:t>are </a:t>
            </a:r>
            <a:r>
              <a:rPr lang="en-US" sz="2800" b="1" dirty="0" err="1">
                <a:solidFill>
                  <a:srgbClr val="00B050"/>
                </a:solidFill>
                <a:cs typeface="Calibri" panose="020F0502020204030204" pitchFamily="34" charset="0"/>
              </a:rPr>
              <a:t>disap</a:t>
            </a:r>
            <a:r>
              <a:rPr lang="en-US" sz="2800" b="1" dirty="0" err="1">
                <a:cs typeface="Calibri" panose="020F0502020204030204" pitchFamily="34" charset="0"/>
              </a:rPr>
              <a:t>‘</a:t>
            </a:r>
            <a:r>
              <a:rPr lang="en-US" sz="2800" b="1" dirty="0" err="1">
                <a:solidFill>
                  <a:srgbClr val="00B050"/>
                </a:solidFill>
                <a:cs typeface="Calibri" panose="020F0502020204030204" pitchFamily="34" charset="0"/>
              </a:rPr>
              <a:t>pearing</a:t>
            </a:r>
            <a:r>
              <a:rPr lang="en-US" sz="2800" dirty="0"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2664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235456" y="1006036"/>
            <a:ext cx="10580896" cy="685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cs typeface="Calibri" panose="020F0502020204030204" pitchFamily="34" charset="0"/>
              </a:rPr>
              <a:t>Choose the correct word to complete each sentence.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6991" y="2256921"/>
            <a:ext cx="1133219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1. Many wildlife </a:t>
            </a:r>
            <a:r>
              <a:rPr lang="en-US" sz="2800" dirty="0">
                <a:solidFill>
                  <a:srgbClr val="048DA4"/>
                </a:solidFill>
              </a:rPr>
              <a:t>habits / habitats </a:t>
            </a:r>
            <a:r>
              <a:rPr lang="en-US" sz="2800" dirty="0"/>
              <a:t>will be destroyed if people keep cutting down the forests.</a:t>
            </a:r>
          </a:p>
          <a:p>
            <a:r>
              <a:rPr lang="en-US" sz="2800" dirty="0"/>
              <a:t>2. Researchers are looking for ways to reduce the environmental </a:t>
            </a:r>
          </a:p>
          <a:p>
            <a:r>
              <a:rPr lang="en-US" sz="2800" dirty="0">
                <a:solidFill>
                  <a:srgbClr val="048DA4"/>
                </a:solidFill>
              </a:rPr>
              <a:t>impact / affect </a:t>
            </a:r>
            <a:r>
              <a:rPr lang="en-US" sz="2800" dirty="0"/>
              <a:t>of air pollution on the local community.</a:t>
            </a:r>
          </a:p>
          <a:p>
            <a:r>
              <a:rPr lang="en-US" sz="2800" dirty="0"/>
              <a:t>3. It’s illegal to kill pandas, tigers or any other </a:t>
            </a:r>
            <a:r>
              <a:rPr lang="en-US" sz="2800" dirty="0">
                <a:solidFill>
                  <a:srgbClr val="048DA4"/>
                </a:solidFill>
              </a:rPr>
              <a:t>dangerous / endangered </a:t>
            </a:r>
            <a:r>
              <a:rPr lang="en-US" sz="2800" dirty="0"/>
              <a:t>animals.</a:t>
            </a:r>
          </a:p>
          <a:p>
            <a:r>
              <a:rPr lang="en-US" sz="2800" dirty="0"/>
              <a:t>4. Global </a:t>
            </a:r>
            <a:r>
              <a:rPr lang="en-US" sz="2800" dirty="0">
                <a:solidFill>
                  <a:srgbClr val="048DA4"/>
                </a:solidFill>
              </a:rPr>
              <a:t>warming / climate </a:t>
            </a:r>
            <a:r>
              <a:rPr lang="en-US" sz="2800" dirty="0"/>
              <a:t>is mainly caused by pollution and clearing of forests.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20599" y="1113247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6991" y="99484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213653" y="2269278"/>
            <a:ext cx="1317554" cy="48627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46991" y="3540357"/>
            <a:ext cx="1144739" cy="48627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9073976" y="4001922"/>
            <a:ext cx="1837039" cy="48627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2071316" y="4855959"/>
            <a:ext cx="1317554" cy="48627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6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425698" y="2071763"/>
            <a:ext cx="11672695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1. ‘The rising sea level is a result of global warming,’ the teacher explained.</a:t>
            </a: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500" dirty="0">
                <a:solidFill>
                  <a:srgbClr val="00B050"/>
                </a:solidFill>
              </a:rPr>
              <a:t>The teacher explained that the rising sea level was / is a result of global warming.</a:t>
            </a:r>
            <a:br>
              <a:rPr lang="en-US" sz="2500" dirty="0"/>
            </a:br>
            <a:r>
              <a:rPr lang="en-US" sz="2500" dirty="0"/>
              <a:t>2. ‘I will take part in the competition next month,’ my friend told me.</a:t>
            </a: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500" dirty="0">
                <a:solidFill>
                  <a:srgbClr val="00B050"/>
                </a:solidFill>
              </a:rPr>
              <a:t>My friend told me that she would take part in the competition the following month.</a:t>
            </a:r>
          </a:p>
          <a:p>
            <a:r>
              <a:rPr lang="en-US" sz="2500" dirty="0"/>
              <a:t>3. ‘The clearing and burning of forests lead to air pollution,’ the speaker said.</a:t>
            </a: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500" dirty="0">
                <a:solidFill>
                  <a:srgbClr val="00B050"/>
                </a:solidFill>
              </a:rPr>
              <a:t>The speaker said the clearing and burning of forests led / lead to air pollution.</a:t>
            </a:r>
          </a:p>
          <a:p>
            <a:r>
              <a:rPr lang="en-US" sz="2500" dirty="0"/>
              <a:t>4. ‘Are you interested in joining the event this weekend, Minh?’ asked Tuan.</a:t>
            </a: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500" dirty="0">
                <a:solidFill>
                  <a:srgbClr val="00B050"/>
                </a:solidFill>
              </a:rPr>
              <a:t>Tuan asked Minh if/ whether he was interested in joining the event that weekend.</a:t>
            </a:r>
          </a:p>
          <a:p>
            <a:r>
              <a:rPr lang="en-US" sz="2500" dirty="0"/>
              <a:t>5. ‘When are you going to deliver your presentation on the environment, Mai?’ asked Nam.</a:t>
            </a: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500" dirty="0">
                <a:solidFill>
                  <a:srgbClr val="00B050"/>
                </a:solidFill>
              </a:rPr>
              <a:t>Nam asked Mai when she was going to deliver the presentation on the environment.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291987" y="1132051"/>
            <a:ext cx="99401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Change the following sentences into reported speech.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20599" y="1113247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6991" y="99484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8091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2534</TotalTime>
  <Words>839</Words>
  <Application>Microsoft Office PowerPoint</Application>
  <PresentationFormat>Widescreen</PresentationFormat>
  <Paragraphs>114</Paragraphs>
  <Slides>16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Myriad Pro</vt:lpstr>
      <vt:lpstr>UTM Facebook K&amp;T</vt:lpstr>
      <vt:lpstr>Arial</vt:lpstr>
      <vt:lpstr>Bookman Old Style</vt:lpstr>
      <vt:lpstr>Calibri</vt:lpstr>
      <vt:lpstr>Calibri Light</vt:lpstr>
      <vt:lpstr>Courier New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Pham Lan</cp:lastModifiedBy>
  <cp:revision>155</cp:revision>
  <dcterms:created xsi:type="dcterms:W3CDTF">2020-12-09T02:04:09Z</dcterms:created>
  <dcterms:modified xsi:type="dcterms:W3CDTF">2023-04-11T05:21:10Z</dcterms:modified>
</cp:coreProperties>
</file>