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6" r:id="rId4"/>
    <p:sldId id="263" r:id="rId5"/>
    <p:sldId id="264" r:id="rId6"/>
    <p:sldId id="265" r:id="rId7"/>
    <p:sldId id="267" r:id="rId8"/>
    <p:sldId id="257" r:id="rId9"/>
    <p:sldId id="259" r:id="rId10"/>
    <p:sldId id="261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0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4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1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9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0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0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7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30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4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2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5EE4-66DF-485C-893A-E63D1C3E5409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8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B5EE4-66DF-485C-893A-E63D1C3E5409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0C38F-7025-4A67-9057-63140E3D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1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hyperlink" Target="VI%20SINH%20L&#192;%20G&#204;-%20C&#211;%20T&#193;C%20D&#7908;NG%20NH&#431;%20TH&#7870;%20N&#192;O%20&#272;&#7888;I%20V&#7898;I%20N&#7872;N%20N&#212;NG%20NGHI&#7878;P%20S&#7840;CH.mp4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hyperlink" Target="VI%20SINH%20L&#192;%20G&#204;-%20C&#211;%20T&#193;C%20D&#7908;NG%20NH&#431;%20TH&#7870;%20N&#192;O%20&#272;&#7888;I%20V&#7898;I%20N&#7872;N%20N&#212;NG%20NGHI&#7878;P%20S&#7840;CH.mp4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4182" y="318655"/>
            <a:ext cx="10113818" cy="4939145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video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1.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2.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sldjump"/>
              </a:rPr>
              <a:t>3.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nay.</a:t>
            </a:r>
          </a:p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4.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Theo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 action="ppaction://hlinksldjump"/>
              </a:rPr>
              <a:t>5.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613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34836" y="0"/>
            <a:ext cx="7370618" cy="8564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 CHÍ ĐÁNH GIÁ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548014"/>
              </p:ext>
            </p:extLst>
          </p:nvPr>
        </p:nvGraphicFramePr>
        <p:xfrm>
          <a:off x="748145" y="1260764"/>
          <a:ext cx="10321638" cy="5195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0546">
                  <a:extLst>
                    <a:ext uri="{9D8B030D-6E8A-4147-A177-3AD203B41FA5}">
                      <a16:colId xmlns:a16="http://schemas.microsoft.com/office/drawing/2014/main" val="2258202020"/>
                    </a:ext>
                  </a:extLst>
                </a:gridCol>
                <a:gridCol w="3440546">
                  <a:extLst>
                    <a:ext uri="{9D8B030D-6E8A-4147-A177-3AD203B41FA5}">
                      <a16:colId xmlns:a16="http://schemas.microsoft.com/office/drawing/2014/main" val="2506326191"/>
                    </a:ext>
                  </a:extLst>
                </a:gridCol>
                <a:gridCol w="3440546">
                  <a:extLst>
                    <a:ext uri="{9D8B030D-6E8A-4147-A177-3AD203B41FA5}">
                      <a16:colId xmlns:a16="http://schemas.microsoft.com/office/drawing/2014/main" val="3403093213"/>
                    </a:ext>
                  </a:extLst>
                </a:gridCol>
              </a:tblGrid>
              <a:tr h="5974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2183285"/>
                  </a:ext>
                </a:extLst>
              </a:tr>
              <a:tr h="4598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chí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đất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trồng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phương</a:t>
                      </a:r>
                      <a:endParaRPr lang="en-US" sz="2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Sưu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tầm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quy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,…..)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chí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đất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trồng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trồng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3075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28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36665"/>
            <a:ext cx="10515600" cy="84022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03564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795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636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trọt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55" y="119149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nitrogen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TCVN;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19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7262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+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Rhizobium,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Bradyrhizobium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+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Spirillum,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Azospirillum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+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Azotobacter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Clostridium</a:t>
            </a:r>
          </a:p>
        </p:txBody>
      </p:sp>
    </p:spTree>
    <p:extLst>
      <p:ext uri="{BB962C8B-B14F-4D97-AF65-F5344CB8AC3E}">
        <p14:creationId xmlns:p14="http://schemas.microsoft.com/office/powerpoint/2010/main" val="270947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909" y="74497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tẩm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64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381" y="44017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ủ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TCVN,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97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TCVN;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80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072" y="7588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bùn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phosphorite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apatite,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83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96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phosphor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bacterin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04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509" y="6064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+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+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TCVN,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+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Ủ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+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TCVN,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70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672" y="84195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Isosceles Triangle 3">
            <a:hlinkClick r:id="rId2" action="ppaction://hlinksldjump"/>
          </p:cNvPr>
          <p:cNvSpPr/>
          <p:nvPr/>
        </p:nvSpPr>
        <p:spPr>
          <a:xfrm>
            <a:off x="346364" y="6234545"/>
            <a:ext cx="692727" cy="47105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206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7906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TCVN;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bùn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ủ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56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037" y="6064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+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+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Ủ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NPK,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+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TCVN,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45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091" y="5648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1.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2.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4983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782" y="68955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sosceles Triangle 5">
            <a:hlinkClick r:id="rId2" action="ppaction://hlinksldjump"/>
          </p:cNvPr>
          <p:cNvSpPr/>
          <p:nvPr/>
        </p:nvSpPr>
        <p:spPr>
          <a:xfrm>
            <a:off x="221673" y="6262255"/>
            <a:ext cx="762000" cy="4294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7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388208"/>
              </p:ext>
            </p:extLst>
          </p:nvPr>
        </p:nvGraphicFramePr>
        <p:xfrm>
          <a:off x="401782" y="0"/>
          <a:ext cx="11610109" cy="6699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9207">
                  <a:extLst>
                    <a:ext uri="{9D8B030D-6E8A-4147-A177-3AD203B41FA5}">
                      <a16:colId xmlns:a16="http://schemas.microsoft.com/office/drawing/2014/main" val="751626677"/>
                    </a:ext>
                  </a:extLst>
                </a:gridCol>
                <a:gridCol w="4562774">
                  <a:extLst>
                    <a:ext uri="{9D8B030D-6E8A-4147-A177-3AD203B41FA5}">
                      <a16:colId xmlns:a16="http://schemas.microsoft.com/office/drawing/2014/main" val="3495678851"/>
                    </a:ext>
                  </a:extLst>
                </a:gridCol>
                <a:gridCol w="4558128">
                  <a:extLst>
                    <a:ext uri="{9D8B030D-6E8A-4147-A177-3AD203B41FA5}">
                      <a16:colId xmlns:a16="http://schemas.microsoft.com/office/drawing/2014/main" val="1997993152"/>
                    </a:ext>
                  </a:extLst>
                </a:gridCol>
              </a:tblGrid>
              <a:tr h="609506">
                <a:tc>
                  <a:txBody>
                    <a:bodyPr/>
                    <a:lstStyle/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sánh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đạm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 bón vi sinh chuyển hóa lân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6027508"/>
                  </a:ext>
                </a:extLst>
              </a:tr>
              <a:tr h="922030">
                <a:tc>
                  <a:txBody>
                    <a:bodyPr/>
                    <a:lstStyle/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Giống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30480" marR="30480" algn="just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phối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ủ,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577473"/>
                  </a:ext>
                </a:extLst>
              </a:tr>
              <a:tr h="609506">
                <a:tc>
                  <a:txBody>
                    <a:bodyPr/>
                    <a:lstStyle/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B1: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B1: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giống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máy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9831312"/>
                  </a:ext>
                </a:extLst>
              </a:tr>
              <a:tr h="1005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B2: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Phối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ủ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0480" marR="30480" algn="just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B2: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6830695"/>
                  </a:ext>
                </a:extLst>
              </a:tr>
              <a:tr h="2192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0480" marR="30480" algn="just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B3: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B3: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Phối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7085349"/>
                  </a:ext>
                </a:extLst>
              </a:tr>
              <a:tr h="1005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bước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" marR="30480" algn="just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B4: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262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79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073" y="70340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74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073" y="41246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sosceles Triangle 3">
            <a:hlinkClick r:id="rId2" action="ppaction://hlinksldjump"/>
          </p:cNvPr>
          <p:cNvSpPr/>
          <p:nvPr/>
        </p:nvSpPr>
        <p:spPr>
          <a:xfrm>
            <a:off x="346364" y="6234545"/>
            <a:ext cx="692727" cy="47105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51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672" y="84195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- 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đạm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Isosceles Triangle 3">
            <a:hlinkClick r:id="rId2" action="ppaction://hlinksldjump"/>
          </p:cNvPr>
          <p:cNvSpPr/>
          <p:nvPr/>
        </p:nvSpPr>
        <p:spPr>
          <a:xfrm>
            <a:off x="346364" y="6234545"/>
            <a:ext cx="692727" cy="47105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88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909" y="44017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marL="0" indent="0"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sosceles Triangle 3">
            <a:hlinkClick r:id="rId2" action="ppaction://hlinksldjump"/>
          </p:cNvPr>
          <p:cNvSpPr/>
          <p:nvPr/>
        </p:nvSpPr>
        <p:spPr>
          <a:xfrm>
            <a:off x="346364" y="6234545"/>
            <a:ext cx="692727" cy="47105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6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381" y="6064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bùn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Dớn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Isosceles Triangle 3">
            <a:hlinkClick r:id="rId2" action="ppaction://hlinksldjump"/>
          </p:cNvPr>
          <p:cNvSpPr/>
          <p:nvPr/>
        </p:nvSpPr>
        <p:spPr>
          <a:xfrm>
            <a:off x="346364" y="6234545"/>
            <a:ext cx="692727" cy="47105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930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4182" y="318655"/>
            <a:ext cx="10113818" cy="4939145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video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1.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2.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sldjump"/>
              </a:rPr>
              <a:t>3.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nay.</a:t>
            </a:r>
          </a:p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4.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Theo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 action="ppaction://hlinksldjump"/>
              </a:rPr>
              <a:t>5.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1876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30036" y="1872819"/>
            <a:ext cx="9337964" cy="27407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Tx/>
              <a:buChar char="-"/>
            </a:pP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ấp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71500" indent="-571500">
              <a:buFontTx/>
              <a:buChar char="-"/>
            </a:pP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400" dirty="0"/>
              <a:t>“ </a:t>
            </a:r>
            <a:r>
              <a:rPr lang="en-US" sz="4400" dirty="0" err="1">
                <a:solidFill>
                  <a:schemeClr val="tx1"/>
                </a:solidFill>
              </a:rPr>
              <a:t>Tìm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hiểu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loại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phân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bón</a:t>
            </a:r>
            <a:r>
              <a:rPr lang="en-US" sz="4400" dirty="0">
                <a:solidFill>
                  <a:schemeClr val="tx1"/>
                </a:solidFill>
              </a:rPr>
              <a:t> vi </a:t>
            </a:r>
            <a:r>
              <a:rPr lang="en-US" sz="4400" dirty="0" err="1">
                <a:solidFill>
                  <a:schemeClr val="tx1"/>
                </a:solidFill>
              </a:rPr>
              <a:t>sinh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được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sử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dụng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nhiều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trong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trồng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trọt</a:t>
            </a:r>
            <a:r>
              <a:rPr lang="en-US" sz="4400" dirty="0">
                <a:solidFill>
                  <a:schemeClr val="tx1"/>
                </a:solidFill>
              </a:rPr>
              <a:t> ở </a:t>
            </a:r>
            <a:r>
              <a:rPr lang="en-US" sz="4400" dirty="0" err="1">
                <a:solidFill>
                  <a:schemeClr val="tx1"/>
                </a:solidFill>
              </a:rPr>
              <a:t>địa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phương</a:t>
            </a:r>
            <a:r>
              <a:rPr lang="en-US" sz="4400" dirty="0">
                <a:solidFill>
                  <a:schemeClr val="tx1"/>
                </a:solidFill>
              </a:rPr>
              <a:t>”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64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463848"/>
              </p:ext>
            </p:extLst>
          </p:nvPr>
        </p:nvGraphicFramePr>
        <p:xfrm>
          <a:off x="1302327" y="1066798"/>
          <a:ext cx="9989127" cy="5474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9151">
                  <a:extLst>
                    <a:ext uri="{9D8B030D-6E8A-4147-A177-3AD203B41FA5}">
                      <a16:colId xmlns:a16="http://schemas.microsoft.com/office/drawing/2014/main" val="1303880887"/>
                    </a:ext>
                  </a:extLst>
                </a:gridCol>
                <a:gridCol w="2566075">
                  <a:extLst>
                    <a:ext uri="{9D8B030D-6E8A-4147-A177-3AD203B41FA5}">
                      <a16:colId xmlns:a16="http://schemas.microsoft.com/office/drawing/2014/main" val="4052428764"/>
                    </a:ext>
                  </a:extLst>
                </a:gridCol>
                <a:gridCol w="2566075">
                  <a:extLst>
                    <a:ext uri="{9D8B030D-6E8A-4147-A177-3AD203B41FA5}">
                      <a16:colId xmlns:a16="http://schemas.microsoft.com/office/drawing/2014/main" val="1376265355"/>
                    </a:ext>
                  </a:extLst>
                </a:gridCol>
                <a:gridCol w="2857826">
                  <a:extLst>
                    <a:ext uri="{9D8B030D-6E8A-4147-A177-3AD203B41FA5}">
                      <a16:colId xmlns:a16="http://schemas.microsoft.com/office/drawing/2014/main" val="2745052023"/>
                    </a:ext>
                  </a:extLst>
                </a:gridCol>
              </a:tblGrid>
              <a:tr h="537557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sẵn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202016"/>
                  </a:ext>
                </a:extLst>
              </a:tr>
              <a:tr h="1075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29263"/>
                  </a:ext>
                </a:extLst>
              </a:tr>
              <a:tr h="2150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7698392"/>
                  </a:ext>
                </a:extLst>
              </a:tr>
              <a:tr h="1612670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Theo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đất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trồng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trồng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681069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094509" y="180109"/>
            <a:ext cx="5708073" cy="581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</a:t>
            </a:r>
          </a:p>
        </p:txBody>
      </p:sp>
    </p:spTree>
    <p:extLst>
      <p:ext uri="{BB962C8B-B14F-4D97-AF65-F5344CB8AC3E}">
        <p14:creationId xmlns:p14="http://schemas.microsoft.com/office/powerpoint/2010/main" val="84219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1762</Words>
  <Application>Microsoft Office PowerPoint</Application>
  <PresentationFormat>Widescreen</PresentationFormat>
  <Paragraphs>124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I. Sản xuất phân bón vi sinh</vt:lpstr>
      <vt:lpstr>II. Một số loại phận bón vi sinh được sử dụng trong trồng trọt </vt:lpstr>
      <vt:lpstr>PowerPoint Presentation</vt:lpstr>
      <vt:lpstr>PowerPoint Presentation</vt:lpstr>
      <vt:lpstr>PowerPoint Presentation</vt:lpstr>
      <vt:lpstr>2. Phân vi sinh chuyển hóa lân </vt:lpstr>
      <vt:lpstr>PowerPoint Presentation</vt:lpstr>
      <vt:lpstr>PowerPoint Presentation</vt:lpstr>
      <vt:lpstr>PowerPoint Presentation</vt:lpstr>
      <vt:lpstr>3. Phân vi sinh phân giải chất hữu cơ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TV-STEM</Manager>
  <Company>TV-STEM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TV-STEM</dc:title>
  <dc:subject>TV-STEM</dc:subject>
  <dc:creator>TV-STEM</dc:creator>
  <dc:description>TV-STEM</dc:description>
  <cp:lastModifiedBy>Nghiêm Xuân</cp:lastModifiedBy>
  <cp:revision>18</cp:revision>
  <dcterms:created xsi:type="dcterms:W3CDTF">2022-07-20T06:57:06Z</dcterms:created>
  <dcterms:modified xsi:type="dcterms:W3CDTF">2022-08-19T02:05:41Z</dcterms:modified>
  <cp:category>TV-STEM</cp:category>
</cp:coreProperties>
</file>