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90" r:id="rId3"/>
    <p:sldId id="294" r:id="rId4"/>
    <p:sldId id="257" r:id="rId5"/>
    <p:sldId id="295" r:id="rId6"/>
    <p:sldId id="296" r:id="rId7"/>
    <p:sldId id="297" r:id="rId8"/>
    <p:sldId id="298" r:id="rId9"/>
    <p:sldId id="299" r:id="rId10"/>
    <p:sldId id="300" r:id="rId11"/>
    <p:sldId id="301" r:id="rId12"/>
    <p:sldId id="302"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73" d="100"/>
          <a:sy n="73" d="100"/>
        </p:scale>
        <p:origin x="630" y="54"/>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2021/8/11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a:t>
            </a:fld>
            <a:endParaRPr lang="zh-CN" altLang="en-US"/>
          </a:p>
        </p:txBody>
      </p:sp>
    </p:spTree>
    <p:extLst>
      <p:ext uri="{BB962C8B-B14F-4D97-AF65-F5344CB8AC3E}">
        <p14:creationId xmlns:p14="http://schemas.microsoft.com/office/powerpoint/2010/main" val="321955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784776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z="800" smtClean="0"/>
          </a:p>
        </p:txBody>
      </p:sp>
    </p:spTree>
    <p:extLst>
      <p:ext uri="{BB962C8B-B14F-4D97-AF65-F5344CB8AC3E}">
        <p14:creationId xmlns:p14="http://schemas.microsoft.com/office/powerpoint/2010/main" val="307422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2</a:t>
            </a:fld>
            <a:endParaRPr lang="zh-CN" altLang="en-US"/>
          </a:p>
        </p:txBody>
      </p:sp>
    </p:spTree>
    <p:extLst>
      <p:ext uri="{BB962C8B-B14F-4D97-AF65-F5344CB8AC3E}">
        <p14:creationId xmlns:p14="http://schemas.microsoft.com/office/powerpoint/2010/main" val="111582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3</a:t>
            </a:fld>
            <a:endParaRPr lang="zh-CN" altLang="en-US"/>
          </a:p>
        </p:txBody>
      </p:sp>
    </p:spTree>
    <p:extLst>
      <p:ext uri="{BB962C8B-B14F-4D97-AF65-F5344CB8AC3E}">
        <p14:creationId xmlns:p14="http://schemas.microsoft.com/office/powerpoint/2010/main" val="345818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231571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069861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45216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40476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9731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548480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5021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2472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14840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C7BDFB-BF7F-4835-875A-71D839C017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4C220-D6D0-4315-886A-0C40773329A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9934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7F3276-5F9E-4241-B200-AEE1BBA09D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B0751-1AC3-4695-A874-39F2CB01F2E0}"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1485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83FDAF-76F8-4F18-BE50-B9825117110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BF9C5-13F5-46C2-9718-7F020CD7A08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3376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D6E04-495A-4C18-BC49-B36ED7BE201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231F6-0010-4DF7-82FD-FE79ED805106}"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2525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35ED0-88D2-4F95-A558-D43F63200DC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D74E0-9DA7-46DD-A60A-877A4578CF3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34334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E8BDC2-685A-45CC-BFA4-BB22E176C72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A797D-AA5D-4406-80BE-6B67FC72AA7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9142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E5B315-60B1-4BFF-A78B-C744CA97B1D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B430E-2829-4094-84AE-26EF496EE32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7204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F3AC28-C391-4D55-A48D-4CEFEA3BF8F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D57AE-94E1-4818-B9F5-51EF4BBAC72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37861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04958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ACE18-C18C-4C3B-8ADC-E63956FCB04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A8D03-3D2E-4618-BCDC-6EC84504C06B}"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4081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F2601B-B8BD-456E-BBF2-D0541205FFF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73F8-B54D-4527-A293-F6B6D6DC66D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4114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8BF5-1C98-4A4D-940C-2231FD862E0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EBBA9-F76F-40A6-9BE5-40F190C8807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042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8601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5D4A78-B9FA-4787-B133-F5D43F122687}" type="slidenum">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4338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960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57218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68455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4414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89234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04035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525405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0653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2021/8/11</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06CB61-28B6-4CD7-A459-EB8E35B7588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01FE48-694C-43A8-859F-E1A2E0BD2F7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728723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22.gif"/><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xml"/><Relationship Id="rId7" Type="http://schemas.openxmlformats.org/officeDocument/2006/relationships/notesSlide" Target="../notesSlides/notesSlide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5" Type="http://schemas.openxmlformats.org/officeDocument/2006/relationships/tags" Target="../tags/tag8.xml"/><Relationship Id="rId10" Type="http://schemas.openxmlformats.org/officeDocument/2006/relationships/image" Target="../media/image3.png"/><Relationship Id="rId4" Type="http://schemas.openxmlformats.org/officeDocument/2006/relationships/tags" Target="../tags/tag7.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4.jp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8.jpeg"/><Relationship Id="rId5" Type="http://schemas.openxmlformats.org/officeDocument/2006/relationships/image" Target="../media/image8.png"/><Relationship Id="rId10" Type="http://schemas.openxmlformats.org/officeDocument/2006/relationships/image" Target="../media/image17.jpg"/><Relationship Id="rId4" Type="http://schemas.openxmlformats.org/officeDocument/2006/relationships/image" Target="../media/image7.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49978" y="0"/>
            <a:ext cx="8843554" cy="6040920"/>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512591" y="-202909"/>
            <a:ext cx="2679409" cy="2679409"/>
          </a:xfrm>
          <a:prstGeom prst="rect">
            <a:avLst/>
          </a:prstGeom>
        </p:spPr>
      </p:pic>
      <p:sp>
        <p:nvSpPr>
          <p:cNvPr id="9" name="PA_文本框 9">
            <a:extLst>
              <a:ext uri="{FF2B5EF4-FFF2-40B4-BE49-F238E27FC236}">
                <a16:creationId xmlns:a16="http://schemas.microsoft.com/office/drawing/2014/main" id="{A77DE055-20FC-46C4-BA35-162A84AC7BBF}"/>
              </a:ext>
            </a:extLst>
          </p:cNvPr>
          <p:cNvSpPr txBox="1"/>
          <p:nvPr>
            <p:custDataLst>
              <p:tags r:id="rId2"/>
            </p:custDataLst>
          </p:nvPr>
        </p:nvSpPr>
        <p:spPr>
          <a:xfrm>
            <a:off x="3017521" y="3372139"/>
            <a:ext cx="6495070" cy="1077218"/>
          </a:xfrm>
          <a:prstGeom prst="rect">
            <a:avLst/>
          </a:prstGeom>
          <a:noFill/>
        </p:spPr>
        <p:txBody>
          <a:bodyPr wrap="square" rtlCol="0">
            <a:spAutoFit/>
          </a:bodyPr>
          <a:lstStyle/>
          <a:p>
            <a:pPr algn="ctr"/>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3. TỈ LỆ BẢN ĐỒ. </a:t>
            </a:r>
            <a:endParaRPr lang="vi-VN" sz="3200" dirty="0" smtClean="0">
              <a:solidFill>
                <a:srgbClr val="FF0000"/>
              </a:solidFill>
              <a:latin typeface="Times New Roman" panose="02020603050405020304" pitchFamily="18" charset="0"/>
              <a:cs typeface="Times New Roman" panose="02020603050405020304" pitchFamily="18" charset="0"/>
            </a:endParaRPr>
          </a:p>
          <a:p>
            <a:pPr algn="ctr"/>
            <a:r>
              <a:rPr lang="en-US" sz="3200" dirty="0" smtClean="0">
                <a:solidFill>
                  <a:srgbClr val="FF0000"/>
                </a:solidFill>
                <a:latin typeface="Times New Roman" panose="02020603050405020304" pitchFamily="18" charset="0"/>
                <a:cs typeface="Times New Roman" panose="02020603050405020304" pitchFamily="18" charset="0"/>
              </a:rPr>
              <a:t>TÍNH </a:t>
            </a:r>
            <a:r>
              <a:rPr lang="en-US" sz="3200" dirty="0">
                <a:solidFill>
                  <a:srgbClr val="FF0000"/>
                </a:solidFill>
                <a:latin typeface="Times New Roman" panose="02020603050405020304" pitchFamily="18" charset="0"/>
                <a:cs typeface="Times New Roman" panose="02020603050405020304" pitchFamily="18" charset="0"/>
              </a:rPr>
              <a:t>KHOẢNG CÁCH THỰC TẾ </a:t>
            </a:r>
          </a:p>
        </p:txBody>
      </p:sp>
      <p:sp>
        <p:nvSpPr>
          <p:cNvPr id="2" name="TextBox 1"/>
          <p:cNvSpPr txBox="1"/>
          <p:nvPr/>
        </p:nvSpPr>
        <p:spPr>
          <a:xfrm>
            <a:off x="209005" y="300444"/>
            <a:ext cx="1397726" cy="369332"/>
          </a:xfrm>
          <a:prstGeom prst="rect">
            <a:avLst/>
          </a:prstGeom>
          <a:noFill/>
        </p:spPr>
        <p:txBody>
          <a:bodyPr wrap="square" rtlCol="0">
            <a:spAutoFit/>
          </a:bodyPr>
          <a:lstStyle/>
          <a:p>
            <a:r>
              <a:rPr lang="vi-VN" dirty="0" smtClean="0"/>
              <a:t>Sách KNTT</a:t>
            </a:r>
            <a:endParaRPr lang="en-US" dirty="0"/>
          </a:p>
        </p:txBody>
      </p:sp>
    </p:spTree>
    <p:extLst>
      <p:ext uri="{BB962C8B-B14F-4D97-AF65-F5344CB8AC3E}">
        <p14:creationId xmlns:p14="http://schemas.microsoft.com/office/powerpoint/2010/main" val="2666887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smtClean="0">
                <a:solidFill>
                  <a:prstClr val="black"/>
                </a:solidFill>
                <a:latin typeface="Times New Roman" panose="02020603050405020304" pitchFamily="18" charset="0"/>
                <a:cs typeface="Times New Roman" panose="02020603050405020304" pitchFamily="18" charset="0"/>
              </a:rPr>
              <a:t>VẬN 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228166" y="1779504"/>
            <a:ext cx="5508810" cy="369332"/>
          </a:xfrm>
          <a:prstGeom prst="rect">
            <a:avLst/>
          </a:prstGeom>
          <a:noFill/>
        </p:spPr>
        <p:txBody>
          <a:bodyPr wrap="square" rtlCol="0">
            <a:spAutoFit/>
          </a:bodyPr>
          <a:lstStyle/>
          <a:p>
            <a:pPr lvl="0"/>
            <a:r>
              <a:rPr lang="vi-VN" b="1" dirty="0">
                <a:solidFill>
                  <a:prstClr val="black"/>
                </a:solidFill>
                <a:latin typeface="Times New Roman" panose="02020603050405020304" pitchFamily="18" charset="0"/>
                <a:cs typeface="Times New Roman" panose="02020603050405020304" pitchFamily="18" charset="0"/>
              </a:rPr>
              <a:t>HS quan sát bản đồ và thực hiện yêu cầu sau</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1815556" y="2148836"/>
            <a:ext cx="8807619" cy="3861998"/>
          </a:xfrm>
          <a:prstGeom prst="rect">
            <a:avLst/>
          </a:prstGeom>
        </p:spPr>
      </p:pic>
      <p:sp>
        <p:nvSpPr>
          <p:cNvPr id="14" name="TextBox 13"/>
          <p:cNvSpPr txBox="1"/>
          <p:nvPr/>
        </p:nvSpPr>
        <p:spPr>
          <a:xfrm>
            <a:off x="1797423" y="5939135"/>
            <a:ext cx="9277622" cy="923330"/>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 Đo và tính khoảng cách theo đường chim bay từ chợ Bến Thành đến Công viên Thống Nhất.</a:t>
            </a:r>
          </a:p>
          <a:p>
            <a:pPr lvl="0"/>
            <a:r>
              <a:rPr lang="vi-VN" dirty="0">
                <a:solidFill>
                  <a:prstClr val="black"/>
                </a:solidFill>
                <a:latin typeface="Times New Roman" panose="02020603050405020304" pitchFamily="18" charset="0"/>
                <a:cs typeface="Times New Roman" panose="02020603050405020304" pitchFamily="18" charset="0"/>
              </a:rPr>
              <a:t>- Tính chiều dài đại lộ Nguyễn Huệ từ ngã ba giao với đường Tôn Đức Thắng đến ngã ba giao với đường Lê Thánh Tông</a:t>
            </a:r>
          </a:p>
        </p:txBody>
      </p:sp>
    </p:spTree>
    <p:extLst>
      <p:ext uri="{BB962C8B-B14F-4D97-AF65-F5344CB8AC3E}">
        <p14:creationId xmlns:p14="http://schemas.microsoft.com/office/powerpoint/2010/main" val="3178446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EJ023"/>
          <p:cNvPicPr>
            <a:picLocks noChangeAspect="1" noChangeArrowheads="1"/>
          </p:cNvPicPr>
          <p:nvPr/>
        </p:nvPicPr>
        <p:blipFill>
          <a:blip r:embed="rId4"/>
          <a:srcRect l="10834" t="5556" r="5833" b="3333"/>
          <a:stretch>
            <a:fillRect/>
          </a:stretch>
        </p:blipFill>
        <p:spPr bwMode="auto">
          <a:xfrm>
            <a:off x="0" y="-228600"/>
            <a:ext cx="12192000" cy="6858000"/>
          </a:xfrm>
          <a:prstGeom prst="rect">
            <a:avLst/>
          </a:prstGeom>
          <a:noFill/>
          <a:ln w="9525">
            <a:noFill/>
            <a:miter lim="800000"/>
            <a:headEnd/>
            <a:tailEnd/>
          </a:ln>
        </p:spPr>
      </p:pic>
      <p:sp>
        <p:nvSpPr>
          <p:cNvPr id="66563" name="Text Box 3"/>
          <p:cNvSpPr txBox="1">
            <a:spLocks noChangeArrowheads="1"/>
          </p:cNvSpPr>
          <p:nvPr/>
        </p:nvSpPr>
        <p:spPr bwMode="auto">
          <a:xfrm>
            <a:off x="857251" y="1071563"/>
            <a:ext cx="10858500"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vi-VN" sz="3600" b="1" noProof="0" dirty="0" smtClean="0">
                <a:solidFill>
                  <a:srgbClr val="FF0000"/>
                </a:solidFill>
                <a:latin typeface="Times New Roman" pitchFamily="18" charset="0"/>
                <a:cs typeface="Times New Roman" pitchFamily="18" charset="0"/>
              </a:rPr>
              <a:t>CHÚC CÁC EM HỌC TỐT</a:t>
            </a:r>
            <a:endParaRPr kumimoji="0" lang="en-US" sz="3600" b="1" i="0" u="none" strike="noStrike" kern="1200" cap="none" spc="0" normalizeH="0" baseline="0" noProof="0" dirty="0">
              <a:ln>
                <a:noFill/>
              </a:ln>
              <a:solidFill>
                <a:prstClr val="black"/>
              </a:solidFill>
              <a:effectLst/>
              <a:uLnTx/>
              <a:uFillTx/>
              <a:latin typeface=".VnArabiaH" pitchFamily="34" charset="0"/>
              <a:ea typeface="+mn-ea"/>
              <a:cs typeface="+mn-cs"/>
            </a:endParaRPr>
          </a:p>
        </p:txBody>
      </p:sp>
      <p:pic>
        <p:nvPicPr>
          <p:cNvPr id="15364" name="Picture 4" descr="8F831D4C86504E53A1502B3F9E6393B7"/>
          <p:cNvPicPr>
            <a:picLocks noChangeAspect="1" noChangeArrowheads="1"/>
          </p:cNvPicPr>
          <p:nvPr/>
        </p:nvPicPr>
        <p:blipFill>
          <a:blip r:embed="rId5"/>
          <a:srcRect/>
          <a:stretch>
            <a:fillRect/>
          </a:stretch>
        </p:blipFill>
        <p:spPr bwMode="auto">
          <a:xfrm>
            <a:off x="0" y="5410200"/>
            <a:ext cx="1676400" cy="1265238"/>
          </a:xfrm>
          <a:prstGeom prst="rect">
            <a:avLst/>
          </a:prstGeom>
          <a:noFill/>
          <a:ln w="9525">
            <a:noFill/>
            <a:miter lim="800000"/>
            <a:headEnd/>
            <a:tailEnd/>
          </a:ln>
        </p:spPr>
      </p:pic>
    </p:spTree>
    <p:extLst>
      <p:ext uri="{BB962C8B-B14F-4D97-AF65-F5344CB8AC3E}">
        <p14:creationId xmlns:p14="http://schemas.microsoft.com/office/powerpoint/2010/main" val="3141419119"/>
      </p:ext>
    </p:extLst>
  </p:cSld>
  <p:clrMapOvr>
    <a:masterClrMapping/>
  </p:clrMapOvr>
  <p:transition spd="slow" advTm="82337">
    <p:diamond/>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6563"/>
                                        </p:tgtEl>
                                        <p:attrNameLst>
                                          <p:attrName>style.visibility</p:attrName>
                                        </p:attrNameLst>
                                      </p:cBhvr>
                                      <p:to>
                                        <p:strVal val="visible"/>
                                      </p:to>
                                    </p:set>
                                    <p:anim to="" calcmode="lin" valueType="num">
                                      <p:cBhvr>
                                        <p:cTn id="7" dur="1" fill="hold"/>
                                        <p:tgtEl>
                                          <p:spTgt spid="665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A_图片 10">
            <a:extLst>
              <a:ext uri="{FF2B5EF4-FFF2-40B4-BE49-F238E27FC236}">
                <a16:creationId xmlns:a16="http://schemas.microsoft.com/office/drawing/2014/main" id="{907766DA-4799-460D-A039-25FCC18BA3BA}"/>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8417857" y="3276563"/>
            <a:ext cx="3872752" cy="3872752"/>
          </a:xfrm>
          <a:prstGeom prst="rect">
            <a:avLst/>
          </a:prstGeom>
        </p:spPr>
      </p:pic>
      <p:grpSp>
        <p:nvGrpSpPr>
          <p:cNvPr id="3" name="Group 2"/>
          <p:cNvGrpSpPr/>
          <p:nvPr/>
        </p:nvGrpSpPr>
        <p:grpSpPr>
          <a:xfrm>
            <a:off x="5301487" y="2574579"/>
            <a:ext cx="3879978" cy="3074884"/>
            <a:chOff x="4165021" y="144500"/>
            <a:chExt cx="3879978" cy="3074884"/>
          </a:xfrm>
        </p:grpSpPr>
        <p:pic>
          <p:nvPicPr>
            <p:cNvPr id="27" name="PA_图片 4">
              <a:extLst>
                <a:ext uri="{FF2B5EF4-FFF2-40B4-BE49-F238E27FC236}">
                  <a16:creationId xmlns:a16="http://schemas.microsoft.com/office/drawing/2014/main" id="{D9C9184B-D205-46BD-AD26-AE8E6D130DDB}"/>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4165021" y="144500"/>
              <a:ext cx="3879978" cy="3074884"/>
            </a:xfrm>
            <a:prstGeom prst="rect">
              <a:avLst/>
            </a:prstGeom>
          </p:spPr>
        </p:pic>
        <p:sp>
          <p:nvSpPr>
            <p:cNvPr id="29" name="PA_文本框 5">
              <a:extLst>
                <a:ext uri="{FF2B5EF4-FFF2-40B4-BE49-F238E27FC236}">
                  <a16:creationId xmlns:a16="http://schemas.microsoft.com/office/drawing/2014/main" id="{E0F8F9D2-23D3-40EF-A5DE-3D88A3455823}"/>
                </a:ext>
              </a:extLst>
            </p:cNvPr>
            <p:cNvSpPr txBox="1"/>
            <p:nvPr>
              <p:custDataLst>
                <p:tags r:id="rId5"/>
              </p:custDataLst>
            </p:nvPr>
          </p:nvSpPr>
          <p:spPr>
            <a:xfrm>
              <a:off x="4702057" y="926941"/>
              <a:ext cx="2815877" cy="523220"/>
            </a:xfrm>
            <a:prstGeom prst="rect">
              <a:avLst/>
            </a:prstGeom>
            <a:noFill/>
          </p:spPr>
          <p:txBody>
            <a:bodyPr wrap="square" rtlCol="0">
              <a:spAutoFit/>
            </a:bodyPr>
            <a:lstStyle/>
            <a:p>
              <a:pPr algn="ctr"/>
              <a:r>
                <a:rPr lang="en-US" altLang="zh-CN" sz="2800" dirty="0" err="1" smtClean="0">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2</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2" name="TextBox 1"/>
            <p:cNvSpPr txBox="1"/>
            <p:nvPr/>
          </p:nvSpPr>
          <p:spPr>
            <a:xfrm>
              <a:off x="4577909" y="1394103"/>
              <a:ext cx="3194492" cy="1384995"/>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endParaRPr lang="en-US" sz="2800" dirty="0">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998579" y="2361563"/>
            <a:ext cx="3879978" cy="3074884"/>
            <a:chOff x="240933" y="452469"/>
            <a:chExt cx="3879978" cy="3074884"/>
          </a:xfrm>
        </p:grpSpPr>
        <p:pic>
          <p:nvPicPr>
            <p:cNvPr id="28" name="PA_图片 4">
              <a:extLst>
                <a:ext uri="{FF2B5EF4-FFF2-40B4-BE49-F238E27FC236}">
                  <a16:creationId xmlns:a16="http://schemas.microsoft.com/office/drawing/2014/main" id="{779FECAC-BC6E-4061-8183-C4468F8E8B32}"/>
                </a:ext>
              </a:extLst>
            </p:cNvPr>
            <p:cNvPicPr>
              <a:picLocks noChangeAspect="1"/>
            </p:cNvPicPr>
            <p:nvPr>
              <p:custDataLst>
                <p:tags r:id="rId2"/>
              </p:custDataLst>
            </p:nvPr>
          </p:nvPicPr>
          <p:blipFill>
            <a:blip r:embed="rId9" cstate="screen">
              <a:extLst>
                <a:ext uri="{28A0092B-C50C-407E-A947-70E740481C1C}">
                  <a14:useLocalDpi xmlns:a14="http://schemas.microsoft.com/office/drawing/2010/main"/>
                </a:ext>
              </a:extLst>
            </a:blip>
            <a:stretch>
              <a:fillRect/>
            </a:stretch>
          </p:blipFill>
          <p:spPr>
            <a:xfrm>
              <a:off x="240933" y="452469"/>
              <a:ext cx="3879978" cy="3074884"/>
            </a:xfrm>
            <a:prstGeom prst="rect">
              <a:avLst/>
            </a:prstGeom>
          </p:spPr>
        </p:pic>
        <p:sp>
          <p:nvSpPr>
            <p:cNvPr id="30" name="PA_文本框 5">
              <a:extLst>
                <a:ext uri="{FF2B5EF4-FFF2-40B4-BE49-F238E27FC236}">
                  <a16:creationId xmlns:a16="http://schemas.microsoft.com/office/drawing/2014/main" id="{E0F8F9D2-23D3-40EF-A5DE-3D88A3455823}"/>
                </a:ext>
              </a:extLst>
            </p:cNvPr>
            <p:cNvSpPr txBox="1"/>
            <p:nvPr>
              <p:custDataLst>
                <p:tags r:id="rId3"/>
              </p:custDataLst>
            </p:nvPr>
          </p:nvSpPr>
          <p:spPr>
            <a:xfrm>
              <a:off x="772983" y="1254323"/>
              <a:ext cx="2815877" cy="523220"/>
            </a:xfrm>
            <a:prstGeom prst="rect">
              <a:avLst/>
            </a:prstGeom>
            <a:noFill/>
          </p:spPr>
          <p:txBody>
            <a:bodyPr wrap="square" rtlCol="0">
              <a:spAutoFit/>
            </a:bodyPr>
            <a:lstStyle/>
            <a:p>
              <a:pPr algn="ctr"/>
              <a:r>
                <a:rPr lang="en-US" altLang="zh-CN" sz="2800" dirty="0" err="1" smtClean="0">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1</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4" name="TextBox 3"/>
            <p:cNvSpPr txBox="1"/>
            <p:nvPr/>
          </p:nvSpPr>
          <p:spPr>
            <a:xfrm>
              <a:off x="1162013" y="1929678"/>
              <a:ext cx="1907895"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endParaRPr lang="en-US" sz="2800" dirty="0">
                <a:latin typeface="Times New Roman" panose="02020603050405020304" pitchFamily="18" charset="0"/>
                <a:cs typeface="Times New Roman" panose="02020603050405020304" pitchFamily="18" charset="0"/>
              </a:endParaRPr>
            </a:p>
          </p:txBody>
        </p:sp>
      </p:grpSp>
      <p:pic>
        <p:nvPicPr>
          <p:cNvPr id="14" name="图片 4">
            <a:extLst>
              <a:ext uri="{FF2B5EF4-FFF2-40B4-BE49-F238E27FC236}">
                <a16:creationId xmlns:a16="http://schemas.microsoft.com/office/drawing/2014/main" id="{CD0B78B2-6A28-4FCD-8059-AEE8C0C18564}"/>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044850" y="87063"/>
            <a:ext cx="7339050" cy="2274500"/>
          </a:xfrm>
          <a:prstGeom prst="rect">
            <a:avLst/>
          </a:prstGeom>
        </p:spPr>
      </p:pic>
      <p:sp>
        <p:nvSpPr>
          <p:cNvPr id="7" name="TextBox 6"/>
          <p:cNvSpPr txBox="1"/>
          <p:nvPr/>
        </p:nvSpPr>
        <p:spPr>
          <a:xfrm>
            <a:off x="3357155" y="1175654"/>
            <a:ext cx="5674596" cy="1107996"/>
          </a:xfrm>
          <a:prstGeom prst="rect">
            <a:avLst/>
          </a:prstGeom>
          <a:noFill/>
        </p:spPr>
        <p:txBody>
          <a:bodyPr wrap="square" rtlCol="0">
            <a:spAutoFit/>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Bài 3: Tỉ lệ bản đồ</a:t>
            </a:r>
          </a:p>
          <a:p>
            <a:pPr algn="ctr"/>
            <a:r>
              <a:rPr lang="vi-VN" sz="2400" b="1" dirty="0" smtClean="0">
                <a:solidFill>
                  <a:srgbClr val="FF0000"/>
                </a:solidFill>
                <a:latin typeface="Times New Roman" panose="02020603050405020304" pitchFamily="18" charset="0"/>
                <a:cs typeface="Times New Roman" panose="02020603050405020304" pitchFamily="18" charset="0"/>
              </a:rPr>
              <a:t>Tính khoảng cách thực tế</a:t>
            </a:r>
          </a:p>
          <a:p>
            <a:endParaRPr lang="en-US" dirty="0"/>
          </a:p>
        </p:txBody>
      </p:sp>
    </p:spTree>
    <p:extLst>
      <p:ext uri="{BB962C8B-B14F-4D97-AF65-F5344CB8AC3E}">
        <p14:creationId xmlns:p14="http://schemas.microsoft.com/office/powerpoint/2010/main" val="2434321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816517" y="306643"/>
            <a:ext cx="10632346" cy="987638"/>
          </a:xfrm>
          <a:prstGeom prst="rect">
            <a:avLst/>
          </a:prstGeom>
        </p:spPr>
      </p:pic>
      <p:sp>
        <p:nvSpPr>
          <p:cNvPr id="8" name="TextBox 7"/>
          <p:cNvSpPr txBox="1"/>
          <p:nvPr/>
        </p:nvSpPr>
        <p:spPr>
          <a:xfrm>
            <a:off x="2151544" y="537884"/>
            <a:ext cx="7609327" cy="584775"/>
          </a:xfrm>
          <a:prstGeom prst="rect">
            <a:avLst/>
          </a:prstGeom>
          <a:noFill/>
        </p:spPr>
        <p:txBody>
          <a:bodyPr wrap="none" rtlCol="0">
            <a:spAutoFit/>
          </a:bodyPr>
          <a:lstStyle/>
          <a:p>
            <a:r>
              <a:rPr lang="vi-VN" sz="3200" dirty="0" smtClean="0">
                <a:solidFill>
                  <a:srgbClr val="FF0000"/>
                </a:solidFill>
                <a:latin typeface="Times New Roman" panose="02020603050405020304" pitchFamily="18" charset="0"/>
                <a:cs typeface="Times New Roman" panose="02020603050405020304" pitchFamily="18" charset="0"/>
              </a:rPr>
              <a:t>Bài 3: Tỉ lệ bản đồ. Tính khoảng cách thực tế</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8"/>
          <a:stretch>
            <a:fillRect/>
          </a:stretch>
        </p:blipFill>
        <p:spPr>
          <a:xfrm>
            <a:off x="1226382" y="1788100"/>
            <a:ext cx="4524324" cy="4437888"/>
          </a:xfrm>
          <a:prstGeom prst="rect">
            <a:avLst/>
          </a:prstGeom>
        </p:spPr>
      </p:pic>
      <p:pic>
        <p:nvPicPr>
          <p:cNvPr id="15" name="Picture 14"/>
          <p:cNvPicPr>
            <a:picLocks noChangeAspect="1"/>
          </p:cNvPicPr>
          <p:nvPr/>
        </p:nvPicPr>
        <p:blipFill>
          <a:blip r:embed="rId9"/>
          <a:stretch>
            <a:fillRect/>
          </a:stretch>
        </p:blipFill>
        <p:spPr>
          <a:xfrm>
            <a:off x="5948830" y="1788100"/>
            <a:ext cx="4972053" cy="4249630"/>
          </a:xfrm>
          <a:prstGeom prst="rect">
            <a:avLst/>
          </a:prstGeom>
        </p:spPr>
      </p:pic>
      <p:sp>
        <p:nvSpPr>
          <p:cNvPr id="16" name="TextBox 15"/>
          <p:cNvSpPr txBox="1"/>
          <p:nvPr/>
        </p:nvSpPr>
        <p:spPr>
          <a:xfrm>
            <a:off x="1116121" y="6185858"/>
            <a:ext cx="10555926" cy="646331"/>
          </a:xfrm>
          <a:prstGeom prst="rect">
            <a:avLst/>
          </a:prstGeom>
          <a:noFill/>
        </p:spPr>
        <p:txBody>
          <a:bodyPr wrap="square" rtlCol="0">
            <a:spAutoFit/>
          </a:bodyPr>
          <a:lstStyle/>
          <a:p>
            <a:pPr algn="ctr"/>
            <a:r>
              <a:rPr lang="vi-VN" dirty="0">
                <a:latin typeface="Times New Roman" panose="02020603050405020304" pitchFamily="18" charset="0"/>
                <a:cs typeface="Times New Roman" panose="02020603050405020304" pitchFamily="18" charset="0"/>
              </a:rPr>
              <a:t>Theo em bản đồ nào các đối tượng địa lí được thể hiện chi tiết, rõ ràng hơn? </a:t>
            </a:r>
            <a:endParaRPr lang="vi-VN" dirty="0" smtClean="0">
              <a:latin typeface="Times New Roman" panose="02020603050405020304" pitchFamily="18" charset="0"/>
              <a:cs typeface="Times New Roman" panose="02020603050405020304" pitchFamily="18" charset="0"/>
            </a:endParaRPr>
          </a:p>
          <a:p>
            <a:pPr algn="ctr"/>
            <a:r>
              <a:rPr lang="vi-VN" dirty="0" smtClean="0">
                <a:latin typeface="Times New Roman" panose="02020603050405020304" pitchFamily="18" charset="0"/>
                <a:cs typeface="Times New Roman" panose="02020603050405020304" pitchFamily="18" charset="0"/>
              </a:rPr>
              <a:t>Tại </a:t>
            </a:r>
            <a:r>
              <a:rPr lang="vi-VN" dirty="0">
                <a:latin typeface="Times New Roman" panose="02020603050405020304" pitchFamily="18" charset="0"/>
                <a:cs typeface="Times New Roman" panose="02020603050405020304" pitchFamily="18" charset="0"/>
              </a:rPr>
              <a:t>sao hai bản đồ lại có kích thước khác nhau?</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KHỞI ĐỘNG</a:t>
            </a:r>
            <a:endParaRPr lang="en-US" sz="3600" dirty="0">
              <a:solidFill>
                <a:schemeClr val="tx1"/>
              </a:solidFill>
            </a:endParaRPr>
          </a:p>
        </p:txBody>
      </p:sp>
    </p:spTree>
    <p:extLst>
      <p:ext uri="{BB962C8B-B14F-4D97-AF65-F5344CB8AC3E}">
        <p14:creationId xmlns:p14="http://schemas.microsoft.com/office/powerpoint/2010/main" val="3149818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p:cNvCxnSpPr>
            <a:endCxn id="2" idx="2"/>
          </p:cNvCxnSpPr>
          <p:nvPr/>
        </p:nvCxnSpPr>
        <p:spPr>
          <a:xfrm>
            <a:off x="6037264" y="128719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2260491" cy="523220"/>
          </a:xfrm>
          <a:prstGeom prst="rect">
            <a:avLst/>
          </a:prstGeom>
          <a:noFill/>
        </p:spPr>
        <p:txBody>
          <a:bodyPr wrap="none" rtlCol="0">
            <a:spAutoFit/>
          </a:bodyPr>
          <a:lstStyle/>
          <a:p>
            <a:r>
              <a:rPr lang="vi-VN" sz="2800" dirty="0" smtClean="0">
                <a:latin typeface="Times New Roman" panose="02020603050405020304" pitchFamily="18" charset="0"/>
                <a:cs typeface="Times New Roman" panose="02020603050405020304" pitchFamily="18" charset="0"/>
              </a:rPr>
              <a:t>1. Tỉ lệ bản đồ</a:t>
            </a:r>
            <a:endParaRPr lang="en-US" sz="2800" dirty="0">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1384665" y="1775037"/>
            <a:ext cx="4313266" cy="5082966"/>
            <a:chOff x="1175657" y="1788100"/>
            <a:chExt cx="4313266" cy="5082966"/>
          </a:xfrm>
        </p:grpSpPr>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5657" y="1788100"/>
              <a:ext cx="4313266" cy="4952335"/>
            </a:xfrm>
            <a:prstGeom prst="rect">
              <a:avLst/>
            </a:prstGeom>
          </p:spPr>
        </p:pic>
        <p:sp>
          <p:nvSpPr>
            <p:cNvPr id="9" name="Rectangle 8"/>
            <p:cNvSpPr/>
            <p:nvPr/>
          </p:nvSpPr>
          <p:spPr>
            <a:xfrm>
              <a:off x="1920230" y="6583683"/>
              <a:ext cx="2967801" cy="287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latin typeface="Times New Roman" panose="02020603050405020304" pitchFamily="18" charset="0"/>
                  <a:cs typeface="Times New Roman" panose="02020603050405020304" pitchFamily="18" charset="0"/>
                </a:rPr>
                <a:t>Bản đồ Việt Nam</a:t>
              </a:r>
              <a:endParaRPr lang="en-US" dirty="0">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6120040" y="1258523"/>
            <a:ext cx="4955005" cy="4531895"/>
            <a:chOff x="6120040" y="1258523"/>
            <a:chExt cx="4955005" cy="4531895"/>
          </a:xfrm>
        </p:grpSpPr>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20040" y="1258523"/>
              <a:ext cx="4955005" cy="4162563"/>
            </a:xfrm>
            <a:prstGeom prst="rect">
              <a:avLst/>
            </a:prstGeom>
          </p:spPr>
        </p:pic>
        <p:sp>
          <p:nvSpPr>
            <p:cNvPr id="13" name="TextBox 12"/>
            <p:cNvSpPr txBox="1"/>
            <p:nvPr/>
          </p:nvSpPr>
          <p:spPr>
            <a:xfrm>
              <a:off x="6230977" y="5421086"/>
              <a:ext cx="4440255" cy="369332"/>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Bản đồ Việt Nam trong khu vực Đông Nam Á</a:t>
              </a:r>
              <a:endParaRPr lang="en-US" dirty="0">
                <a:latin typeface="Times New Roman" panose="02020603050405020304" pitchFamily="18" charset="0"/>
                <a:cs typeface="Times New Roman" panose="02020603050405020304" pitchFamily="18" charset="0"/>
              </a:endParaRPr>
            </a:p>
          </p:txBody>
        </p:sp>
      </p:grpSp>
      <p:sp>
        <p:nvSpPr>
          <p:cNvPr id="15" name="TextBox 14"/>
          <p:cNvSpPr txBox="1"/>
          <p:nvPr/>
        </p:nvSpPr>
        <p:spPr>
          <a:xfrm>
            <a:off x="6162217" y="5786844"/>
            <a:ext cx="4912828" cy="923330"/>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 </a:t>
            </a:r>
            <a:r>
              <a:rPr lang="vi-VN" i="1" dirty="0" smtClean="0">
                <a:latin typeface="Times New Roman" panose="02020603050405020304" pitchFamily="18" charset="0"/>
                <a:cs typeface="Times New Roman" panose="02020603050405020304" pitchFamily="18" charset="0"/>
              </a:rPr>
              <a:t>Nhận </a:t>
            </a:r>
            <a:r>
              <a:rPr lang="vi-VN" i="1" dirty="0">
                <a:latin typeface="Times New Roman" panose="02020603050405020304" pitchFamily="18" charset="0"/>
                <a:cs typeface="Times New Roman" panose="02020603050405020304" pitchFamily="18" charset="0"/>
              </a:rPr>
              <a:t>xét về kích thước lãnh thổ Việt </a:t>
            </a:r>
            <a:r>
              <a:rPr lang="vi-VN" i="1" dirty="0" smtClean="0">
                <a:latin typeface="Times New Roman" panose="02020603050405020304" pitchFamily="18" charset="0"/>
                <a:cs typeface="Times New Roman" panose="02020603050405020304" pitchFamily="18" charset="0"/>
              </a:rPr>
              <a:t>Nam và </a:t>
            </a:r>
            <a:r>
              <a:rPr lang="vi-VN" i="1" dirty="0">
                <a:latin typeface="Times New Roman" panose="02020603050405020304" pitchFamily="18" charset="0"/>
                <a:cs typeface="Times New Roman" panose="02020603050405020304" pitchFamily="18" charset="0"/>
              </a:rPr>
              <a:t>mức độ chỉ tiết về nội dung của hai bản </a:t>
            </a:r>
            <a:r>
              <a:rPr lang="vi-VN" i="1" dirty="0" smtClean="0">
                <a:latin typeface="Times New Roman" panose="02020603050405020304" pitchFamily="18" charset="0"/>
                <a:cs typeface="Times New Roman" panose="02020603050405020304" pitchFamily="18" charset="0"/>
              </a:rPr>
              <a:t>đồ </a:t>
            </a:r>
            <a:r>
              <a:rPr lang="vi-VN" i="1" dirty="0">
                <a:latin typeface="Times New Roman" panose="02020603050405020304" pitchFamily="18" charset="0"/>
                <a:cs typeface="Times New Roman" panose="02020603050405020304" pitchFamily="18" charset="0"/>
              </a:rPr>
              <a:t>và tại sao có sự khác nhau đó? </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286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circle(in)">
                                      <p:cBhvr>
                                        <p:cTn id="22"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75252" y="424676"/>
            <a:ext cx="10441495" cy="62780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p:cNvCxnSpPr>
            <a:endCxn id="2" idx="2"/>
          </p:cNvCxnSpPr>
          <p:nvPr/>
        </p:nvCxnSpPr>
        <p:spPr>
          <a:xfrm>
            <a:off x="6037264" y="1287198"/>
            <a:ext cx="1" cy="5207941"/>
          </a:xfrm>
          <a:prstGeom prst="line">
            <a:avLst/>
          </a:prstGeom>
        </p:spPr>
        <p:style>
          <a:lnRef idx="2">
            <a:schemeClr val="accent5"/>
          </a:lnRef>
          <a:fillRef idx="0">
            <a:schemeClr val="accent5"/>
          </a:fillRef>
          <a:effectRef idx="1">
            <a:schemeClr val="accent5"/>
          </a:effectRef>
          <a:fontRef idx="minor">
            <a:schemeClr val="tx1"/>
          </a:fontRef>
        </p:style>
      </p:cxnSp>
      <p:pic>
        <p:nvPicPr>
          <p:cNvPr id="5" name="Picture 4"/>
          <p:cNvPicPr>
            <a:picLocks noChangeAspect="1"/>
          </p:cNvPicPr>
          <p:nvPr/>
        </p:nvPicPr>
        <p:blipFill>
          <a:blip r:embed="rId8"/>
          <a:stretch>
            <a:fillRect/>
          </a:stretch>
        </p:blipFill>
        <p:spPr>
          <a:xfrm>
            <a:off x="815877" y="1225261"/>
            <a:ext cx="2487384" cy="749873"/>
          </a:xfrm>
          <a:prstGeom prst="rect">
            <a:avLst/>
          </a:prstGeom>
        </p:spPr>
      </p:pic>
      <p:pic>
        <p:nvPicPr>
          <p:cNvPr id="6" name="Picture 5"/>
          <p:cNvPicPr>
            <a:picLocks noChangeAspect="1"/>
          </p:cNvPicPr>
          <p:nvPr/>
        </p:nvPicPr>
        <p:blipFill>
          <a:blip r:embed="rId9"/>
          <a:stretch>
            <a:fillRect/>
          </a:stretch>
        </p:blipFill>
        <p:spPr>
          <a:xfrm>
            <a:off x="6254333" y="4114800"/>
            <a:ext cx="4456719" cy="2587970"/>
          </a:xfrm>
          <a:prstGeom prst="rect">
            <a:avLst/>
          </a:prstGeom>
        </p:spPr>
      </p:pic>
      <p:sp>
        <p:nvSpPr>
          <p:cNvPr id="7" name="TextBox 6"/>
          <p:cNvSpPr txBox="1"/>
          <p:nvPr/>
        </p:nvSpPr>
        <p:spPr>
          <a:xfrm>
            <a:off x="814159" y="1761565"/>
            <a:ext cx="5223105" cy="646331"/>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Tỉ lệ bản đồ cho biết mức độ thu nhỏ độ dài giữa các đối tượng trên bản đồ so với thực tế là bao nhiêu </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47150" y="2338203"/>
            <a:ext cx="5190114" cy="923330"/>
          </a:xfrm>
          <a:prstGeom prst="rect">
            <a:avLst/>
          </a:prstGeom>
          <a:noFill/>
        </p:spPr>
        <p:txBody>
          <a:bodyPr wrap="square" rtlCol="0">
            <a:spAutoFit/>
          </a:bodyPr>
          <a:lstStyle/>
          <a:p>
            <a:r>
              <a:rPr lang="vi-VN" dirty="0" smtClean="0"/>
              <a:t>- </a:t>
            </a:r>
            <a:r>
              <a:rPr lang="vi-VN" dirty="0" smtClean="0">
                <a:latin typeface="Times New Roman" panose="02020603050405020304" pitchFamily="18" charset="0"/>
                <a:cs typeface="Times New Roman" panose="02020603050405020304" pitchFamily="18" charset="0"/>
              </a:rPr>
              <a:t>Ý </a:t>
            </a:r>
            <a:r>
              <a:rPr lang="vi-VN" dirty="0">
                <a:latin typeface="Times New Roman" panose="02020603050405020304" pitchFamily="18" charset="0"/>
                <a:cs typeface="Times New Roman" panose="02020603050405020304" pitchFamily="18" charset="0"/>
              </a:rPr>
              <a:t>nghĩa của tỉ lệ bản đồ: cho biết mức độ thu </a:t>
            </a:r>
            <a:endParaRPr lang="vi-VN" dirty="0" smtClean="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nhỏ </a:t>
            </a:r>
            <a:r>
              <a:rPr lang="vi-VN" dirty="0">
                <a:latin typeface="Times New Roman" panose="02020603050405020304" pitchFamily="18" charset="0"/>
                <a:cs typeface="Times New Roman" panose="02020603050405020304" pitchFamily="18" charset="0"/>
              </a:rPr>
              <a:t>độ dài giữa các đối tượng trên bản đổ so với thực tế là bao nhiêu.</a:t>
            </a:r>
            <a:endParaRPr lang="en-US"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90458" y="1267573"/>
            <a:ext cx="5097380" cy="2141259"/>
          </a:xfrm>
          <a:prstGeom prst="rect">
            <a:avLst/>
          </a:prstGeom>
        </p:spPr>
      </p:pic>
      <p:pic>
        <p:nvPicPr>
          <p:cNvPr id="14" name="Picture 13"/>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6129997" y="3146612"/>
            <a:ext cx="2939823" cy="3751729"/>
          </a:xfrm>
          <a:prstGeom prst="rect">
            <a:avLst/>
          </a:prstGeom>
        </p:spPr>
      </p:pic>
      <p:sp>
        <p:nvSpPr>
          <p:cNvPr id="16" name="TextBox 15"/>
          <p:cNvSpPr txBox="1"/>
          <p:nvPr/>
        </p:nvSpPr>
        <p:spPr>
          <a:xfrm>
            <a:off x="9250947" y="4061012"/>
            <a:ext cx="1824097" cy="923330"/>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QS hình cho biết có mấy cách ghi tỉ lệ bản đồ?</a:t>
            </a:r>
            <a:endParaRPr lang="en-US"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900959" y="3281087"/>
            <a:ext cx="3832406" cy="923330"/>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Tỉ lệ bản đồ có 2 cách ghi :</a:t>
            </a:r>
          </a:p>
          <a:p>
            <a:r>
              <a:rPr lang="vi-VN" dirty="0">
                <a:latin typeface="Times New Roman" panose="02020603050405020304" pitchFamily="18" charset="0"/>
                <a:cs typeface="Times New Roman" panose="02020603050405020304" pitchFamily="18" charset="0"/>
              </a:rPr>
              <a:t>+ Tỉ lệ số</a:t>
            </a:r>
          </a:p>
          <a:p>
            <a:r>
              <a:rPr lang="vi-VN" dirty="0">
                <a:latin typeface="Times New Roman" panose="02020603050405020304" pitchFamily="18" charset="0"/>
                <a:cs typeface="Times New Roman" panose="02020603050405020304" pitchFamily="18" charset="0"/>
              </a:rPr>
              <a:t>+ Tỉ lệ thước</a:t>
            </a:r>
          </a:p>
        </p:txBody>
      </p:sp>
    </p:spTree>
    <p:extLst>
      <p:ext uri="{BB962C8B-B14F-4D97-AF65-F5344CB8AC3E}">
        <p14:creationId xmlns:p14="http://schemas.microsoft.com/office/powerpoint/2010/main" val="3299131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down)">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circle(in)">
                                      <p:cBhvr>
                                        <p:cTn id="18" dur="2000"/>
                                        <p:tgtEl>
                                          <p:spTgt spid="9">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circle(in)">
                                      <p:cBhvr>
                                        <p:cTn id="21" dur="20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Effect transition="in" filter="barn(inVertical)">
                                      <p:cBhvr>
                                        <p:cTn id="36" dur="500"/>
                                        <p:tgtEl>
                                          <p:spTgt spid="1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Effect transition="in" filter="wipe(down)">
                                      <p:cBhvr>
                                        <p:cTn id="41" dur="500"/>
                                        <p:tgtEl>
                                          <p:spTgt spid="17">
                                            <p:txEl>
                                              <p:pRg st="0" end="0"/>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17">
                                            <p:txEl>
                                              <p:pRg st="1" end="1"/>
                                            </p:txEl>
                                          </p:spTgt>
                                        </p:tgtEl>
                                        <p:attrNameLst>
                                          <p:attrName>style.visibility</p:attrName>
                                        </p:attrNameLst>
                                      </p:cBhvr>
                                      <p:to>
                                        <p:strVal val="visible"/>
                                      </p:to>
                                    </p:set>
                                    <p:animEffect transition="in" filter="wipe(down)">
                                      <p:cBhvr>
                                        <p:cTn id="44" dur="500"/>
                                        <p:tgtEl>
                                          <p:spTgt spid="17">
                                            <p:txEl>
                                              <p:pRg st="1" end="1"/>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wipe(down)">
                                      <p:cBhvr>
                                        <p:cTn id="4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93970"/>
            <a:ext cx="12191980" cy="6857990"/>
          </a:xfrm>
          <a:prstGeom prst="rect">
            <a:avLst/>
          </a:prstGeom>
        </p:spPr>
      </p:pic>
      <p:sp>
        <p:nvSpPr>
          <p:cNvPr id="2" name="Rounded Rectangle 1"/>
          <p:cNvSpPr/>
          <p:nvPr/>
        </p:nvSpPr>
        <p:spPr>
          <a:xfrm>
            <a:off x="633550" y="1228493"/>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4745" y="5022065"/>
            <a:ext cx="1400811" cy="2077842"/>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p:cNvCxnSpPr>
            <a:endCxn id="2" idx="2"/>
          </p:cNvCxnSpPr>
          <p:nvPr/>
        </p:nvCxnSpPr>
        <p:spPr>
          <a:xfrm>
            <a:off x="6037264" y="128719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11" name="TextBox 10"/>
          <p:cNvSpPr txBox="1"/>
          <p:nvPr/>
        </p:nvSpPr>
        <p:spPr>
          <a:xfrm flipH="1">
            <a:off x="919348" y="1702921"/>
            <a:ext cx="5001841"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endParaRPr lang="en-US" sz="2400" dirty="0">
              <a:latin typeface="Times New Roman" panose="02020603050405020304" pitchFamily="18" charset="0"/>
              <a:cs typeface="Times New Roman" panose="02020603050405020304" pitchFamily="18" charset="0"/>
            </a:endParaRPr>
          </a:p>
        </p:txBody>
      </p:sp>
      <p:sp>
        <p:nvSpPr>
          <p:cNvPr id="15" name="TextBox 14"/>
          <p:cNvSpPr txBox="1"/>
          <p:nvPr/>
        </p:nvSpPr>
        <p:spPr>
          <a:xfrm flipH="1">
            <a:off x="1026462" y="1241256"/>
            <a:ext cx="2084293" cy="461665"/>
          </a:xfrm>
          <a:prstGeom prst="rect">
            <a:avLst/>
          </a:prstGeom>
          <a:noFill/>
        </p:spPr>
        <p:txBody>
          <a:bodyPr wrap="square" rtlCol="0">
            <a:spAutoFit/>
          </a:bodyPr>
          <a:lstStyle/>
          <a:p>
            <a:r>
              <a:rPr lang="vi-VN" sz="2400" dirty="0" smtClean="0">
                <a:latin typeface="Times New Roman" panose="02020603050405020304" pitchFamily="18" charset="0"/>
                <a:cs typeface="Times New Roman" panose="02020603050405020304" pitchFamily="18" charset="0"/>
              </a:rPr>
              <a:t>1. Tỉ lệ bản đồ</a:t>
            </a:r>
            <a:endParaRPr lang="en-US" sz="2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113494" y="3736096"/>
            <a:ext cx="184731" cy="369332"/>
          </a:xfrm>
          <a:prstGeom prst="rect">
            <a:avLst/>
          </a:prstGeom>
          <a:noFill/>
        </p:spPr>
        <p:txBody>
          <a:bodyPr wrap="none" rtlCol="0">
            <a:spAutoFit/>
          </a:bodyPr>
          <a:lstStyle/>
          <a:p>
            <a:endParaRPr lang="en-US" dirty="0"/>
          </a:p>
        </p:txBody>
      </p:sp>
      <p:grpSp>
        <p:nvGrpSpPr>
          <p:cNvPr id="14" name="Group 13"/>
          <p:cNvGrpSpPr/>
          <p:nvPr/>
        </p:nvGrpSpPr>
        <p:grpSpPr>
          <a:xfrm>
            <a:off x="6340455" y="1401405"/>
            <a:ext cx="4786204" cy="2399765"/>
            <a:chOff x="5656704" y="3035562"/>
            <a:chExt cx="4906916" cy="2399765"/>
          </a:xfrm>
        </p:grpSpPr>
        <p:pic>
          <p:nvPicPr>
            <p:cNvPr id="12" name="Picture 11"/>
            <p:cNvPicPr>
              <a:picLocks noChangeAspect="1"/>
            </p:cNvPicPr>
            <p:nvPr/>
          </p:nvPicPr>
          <p:blipFill>
            <a:blip r:embed="rId8"/>
            <a:stretch>
              <a:fillRect/>
            </a:stretch>
          </p:blipFill>
          <p:spPr>
            <a:xfrm>
              <a:off x="5656704" y="3035562"/>
              <a:ext cx="4906916" cy="2399765"/>
            </a:xfrm>
            <a:prstGeom prst="rect">
              <a:avLst/>
            </a:prstGeom>
          </p:spPr>
        </p:pic>
        <p:sp>
          <p:nvSpPr>
            <p:cNvPr id="18" name="TextBox 17"/>
            <p:cNvSpPr txBox="1"/>
            <p:nvPr/>
          </p:nvSpPr>
          <p:spPr>
            <a:xfrm>
              <a:off x="5656704" y="3536660"/>
              <a:ext cx="4044960" cy="1477328"/>
            </a:xfrm>
            <a:prstGeom prst="rect">
              <a:avLst/>
            </a:prstGeom>
            <a:noFill/>
          </p:spPr>
          <p:txBody>
            <a:bodyPr wrap="square" rtlCol="0">
              <a:spAutoFit/>
            </a:bodyPr>
            <a:lstStyle/>
            <a:p>
              <a:pPr algn="ctr"/>
              <a:r>
                <a:rPr lang="vi-VN" dirty="0">
                  <a:latin typeface="Times New Roman" panose="02020603050405020304" pitchFamily="18" charset="0"/>
                  <a:cs typeface="Times New Roman" panose="02020603050405020304" pitchFamily="18" charset="0"/>
                </a:rPr>
                <a:t>GV lưu ý HS nguyên tắc: Muốn đo khoảng cách thực </a:t>
              </a:r>
              <a:r>
                <a:rPr lang="vi-VN" dirty="0" smtClean="0">
                  <a:latin typeface="Times New Roman" panose="02020603050405020304" pitchFamily="18" charset="0"/>
                  <a:cs typeface="Times New Roman" panose="02020603050405020304" pitchFamily="18" charset="0"/>
                </a:rPr>
                <a:t>tế </a:t>
              </a:r>
              <a:r>
                <a:rPr lang="vi-VN" dirty="0">
                  <a:latin typeface="Times New Roman" panose="02020603050405020304" pitchFamily="18" charset="0"/>
                  <a:cs typeface="Times New Roman" panose="02020603050405020304" pitchFamily="18" charset="0"/>
                </a:rPr>
                <a:t>của 2 điểm, phải đo được khoảng cách của hai </a:t>
              </a:r>
              <a:r>
                <a:rPr lang="vi-VN" dirty="0" smtClean="0">
                  <a:latin typeface="Times New Roman" panose="02020603050405020304" pitchFamily="18" charset="0"/>
                  <a:cs typeface="Times New Roman" panose="02020603050405020304" pitchFamily="18" charset="0"/>
                </a:rPr>
                <a:t>điểm đó </a:t>
              </a:r>
              <a:r>
                <a:rPr lang="vi-VN" dirty="0">
                  <a:latin typeface="Times New Roman" panose="02020603050405020304" pitchFamily="18" charset="0"/>
                  <a:cs typeface="Times New Roman" panose="02020603050405020304" pitchFamily="18" charset="0"/>
                </a:rPr>
                <a:t>trên bản đồ rồi dựa vào tỉ lệ số hoặc thước tỉ lệ để tính.</a:t>
              </a:r>
              <a:endParaRPr lang="en-US" dirty="0">
                <a:latin typeface="Times New Roman" panose="02020603050405020304" pitchFamily="18" charset="0"/>
                <a:cs typeface="Times New Roman" panose="02020603050405020304" pitchFamily="18" charset="0"/>
              </a:endParaRPr>
            </a:p>
          </p:txBody>
        </p:sp>
      </p:grpSp>
      <p:sp>
        <p:nvSpPr>
          <p:cNvPr id="21" name="TextBox 20"/>
          <p:cNvSpPr txBox="1"/>
          <p:nvPr/>
        </p:nvSpPr>
        <p:spPr>
          <a:xfrm flipH="1">
            <a:off x="574469" y="2445918"/>
            <a:ext cx="5439977" cy="923330"/>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Nguyên tắc: muốn đo khoảng cách thực tế của hai điểm, phải đo được khoảng cách của hai điểm đó trên bản đồ rồi dựa vào tỉ lệ số hoặc thước tỉ lệ để tính</a:t>
            </a:r>
            <a:endParaRPr lang="en-US" dirty="0">
              <a:latin typeface="Times New Roman" panose="02020603050405020304" pitchFamily="18" charset="0"/>
              <a:cs typeface="Times New Roman" panose="02020603050405020304" pitchFamily="18" charset="0"/>
            </a:endParaRPr>
          </a:p>
        </p:txBody>
      </p:sp>
      <p:sp>
        <p:nvSpPr>
          <p:cNvPr id="22" name="TextBox 21"/>
          <p:cNvSpPr txBox="1"/>
          <p:nvPr/>
        </p:nvSpPr>
        <p:spPr>
          <a:xfrm flipH="1">
            <a:off x="587192" y="3272112"/>
            <a:ext cx="5391396" cy="1477328"/>
          </a:xfrm>
          <a:prstGeom prst="rect">
            <a:avLst/>
          </a:prstGeom>
          <a:noFill/>
        </p:spPr>
        <p:txBody>
          <a:bodyPr wrap="square" rtlCol="0">
            <a:spAutoFit/>
          </a:bodyPr>
          <a:lstStyle/>
          <a:p>
            <a:r>
              <a:rPr lang="vi-VN" b="1" dirty="0" smtClean="0">
                <a:latin typeface="Times New Roman" panose="02020603050405020304" pitchFamily="18" charset="0"/>
                <a:cs typeface="Times New Roman" panose="02020603050405020304" pitchFamily="18" charset="0"/>
              </a:rPr>
              <a:t>* Ví dụ</a:t>
            </a:r>
            <a:r>
              <a:rPr lang="vi-VN" dirty="0" smtClean="0">
                <a:latin typeface="Times New Roman" panose="02020603050405020304" pitchFamily="18" charset="0"/>
                <a:cs typeface="Times New Roman" panose="02020603050405020304" pitchFamily="18" charset="0"/>
              </a:rPr>
              <a:t>:Trên </a:t>
            </a:r>
            <a:r>
              <a:rPr lang="vi-VN" dirty="0">
                <a:latin typeface="Times New Roman" panose="02020603050405020304" pitchFamily="18" charset="0"/>
                <a:cs typeface="Times New Roman" panose="02020603050405020304" pitchFamily="18" charset="0"/>
              </a:rPr>
              <a:t>bản đồ hành chính có tỉ lệ 1 : 6 000 000, khoảng cách giữa Thủ đô Hà Nội tới thành phố Hải Phòng và thành phố Vinh (tỉnh Nghệ An) lần lượt là 1,5 cm và 5 cm, vậy trên thực tế hai thành phố đó cách Thủ đô Hà Nội bao nhiêu ki-lô-mét?</a:t>
            </a:r>
            <a:endParaRPr lang="en-US" dirty="0">
              <a:latin typeface="Times New Roman" panose="02020603050405020304" pitchFamily="18" charset="0"/>
              <a:cs typeface="Times New Roman" panose="02020603050405020304" pitchFamily="18" charset="0"/>
            </a:endParaRPr>
          </a:p>
        </p:txBody>
      </p:sp>
      <p:sp>
        <p:nvSpPr>
          <p:cNvPr id="23" name="TextBox 22"/>
          <p:cNvSpPr txBox="1"/>
          <p:nvPr/>
        </p:nvSpPr>
        <p:spPr>
          <a:xfrm flipH="1">
            <a:off x="6064516" y="1538644"/>
            <a:ext cx="5156805" cy="2031325"/>
          </a:xfrm>
          <a:prstGeom prst="rect">
            <a:avLst/>
          </a:prstGeom>
          <a:noFill/>
        </p:spPr>
        <p:txBody>
          <a:bodyPr wrap="square" rtlCol="0">
            <a:spAutoFit/>
          </a:bodyPr>
          <a:lstStyle/>
          <a:p>
            <a:pPr algn="ctr"/>
            <a:r>
              <a:rPr lang="vi-VN" b="1" u="sng" dirty="0" smtClean="0">
                <a:latin typeface="Times New Roman" panose="02020603050405020304" pitchFamily="18" charset="0"/>
                <a:cs typeface="Times New Roman" panose="02020603050405020304" pitchFamily="18" charset="0"/>
              </a:rPr>
              <a:t>Bài làm</a:t>
            </a:r>
          </a:p>
          <a:p>
            <a:pPr algn="ctr"/>
            <a:r>
              <a:rPr lang="vi-VN" dirty="0" smtClean="0">
                <a:latin typeface="Times New Roman" panose="02020603050405020304" pitchFamily="18" charset="0"/>
                <a:cs typeface="Times New Roman" panose="02020603050405020304" pitchFamily="18" charset="0"/>
              </a:rPr>
              <a:t>Khoảng cách thực tế giữa Hà Nội đến Hải Phòng là:</a:t>
            </a:r>
          </a:p>
          <a:p>
            <a:pPr algn="ctr"/>
            <a:r>
              <a:rPr lang="vi-VN" dirty="0" smtClean="0">
                <a:latin typeface="Times New Roman" panose="02020603050405020304" pitchFamily="18" charset="0"/>
                <a:cs typeface="Times New Roman" panose="02020603050405020304" pitchFamily="18" charset="0"/>
              </a:rPr>
              <a:t>1,5 * ( 1/ 6 000 000) = 9 000 000cm = 90 km</a:t>
            </a:r>
          </a:p>
          <a:p>
            <a:pPr algn="ct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Vinh</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a:t>
            </a:r>
            <a:endParaRPr lang="vi-VN" dirty="0" smtClean="0">
              <a:latin typeface="Times New Roman" panose="02020603050405020304" pitchFamily="18" charset="0"/>
              <a:cs typeface="Times New Roman" panose="02020603050405020304" pitchFamily="18" charset="0"/>
            </a:endParaRPr>
          </a:p>
          <a:p>
            <a:pPr algn="ctr"/>
            <a:r>
              <a:rPr lang="nn-NO" dirty="0" smtClean="0">
                <a:latin typeface="Times New Roman" panose="02020603050405020304" pitchFamily="18" charset="0"/>
                <a:cs typeface="Times New Roman" panose="02020603050405020304" pitchFamily="18" charset="0"/>
              </a:rPr>
              <a:t>5 </a:t>
            </a:r>
            <a:r>
              <a:rPr lang="nn-NO" dirty="0">
                <a:latin typeface="Times New Roman" panose="02020603050405020304" pitchFamily="18" charset="0"/>
                <a:cs typeface="Times New Roman" panose="02020603050405020304" pitchFamily="18" charset="0"/>
              </a:rPr>
              <a:t>* ( 1/ 6 000 000) = </a:t>
            </a:r>
            <a:r>
              <a:rPr lang="vi-VN" dirty="0" smtClean="0">
                <a:latin typeface="Times New Roman" panose="02020603050405020304" pitchFamily="18" charset="0"/>
                <a:cs typeface="Times New Roman" panose="02020603050405020304" pitchFamily="18" charset="0"/>
              </a:rPr>
              <a:t>30</a:t>
            </a:r>
            <a:r>
              <a:rPr lang="nn-NO" dirty="0" smtClean="0">
                <a:latin typeface="Times New Roman" panose="02020603050405020304" pitchFamily="18" charset="0"/>
                <a:cs typeface="Times New Roman" panose="02020603050405020304" pitchFamily="18" charset="0"/>
              </a:rPr>
              <a:t> </a:t>
            </a:r>
            <a:r>
              <a:rPr lang="nn-NO" dirty="0">
                <a:latin typeface="Times New Roman" panose="02020603050405020304" pitchFamily="18" charset="0"/>
                <a:cs typeface="Times New Roman" panose="02020603050405020304" pitchFamily="18" charset="0"/>
              </a:rPr>
              <a:t>000 000cm = </a:t>
            </a:r>
            <a:r>
              <a:rPr lang="vi-VN" dirty="0" smtClean="0">
                <a:latin typeface="Times New Roman" panose="02020603050405020304" pitchFamily="18" charset="0"/>
                <a:cs typeface="Times New Roman" panose="02020603050405020304" pitchFamily="18" charset="0"/>
              </a:rPr>
              <a:t>300</a:t>
            </a:r>
            <a:r>
              <a:rPr lang="nn-NO" dirty="0" smtClean="0">
                <a:latin typeface="Times New Roman" panose="02020603050405020304" pitchFamily="18" charset="0"/>
                <a:cs typeface="Times New Roman" panose="02020603050405020304" pitchFamily="18" charset="0"/>
              </a:rPr>
              <a:t> </a:t>
            </a:r>
            <a:r>
              <a:rPr lang="nn-NO" dirty="0">
                <a:latin typeface="Times New Roman" panose="02020603050405020304" pitchFamily="18" charset="0"/>
                <a:cs typeface="Times New Roman" panose="02020603050405020304" pitchFamily="18" charset="0"/>
              </a:rPr>
              <a:t>km</a:t>
            </a: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25" name="TextBox 24"/>
          <p:cNvSpPr txBox="1"/>
          <p:nvPr/>
        </p:nvSpPr>
        <p:spPr>
          <a:xfrm flipH="1">
            <a:off x="538611" y="4722947"/>
            <a:ext cx="5439977" cy="923330"/>
          </a:xfrm>
          <a:prstGeom prst="rect">
            <a:avLst/>
          </a:prstGeom>
          <a:noFill/>
        </p:spPr>
        <p:txBody>
          <a:bodyPr wrap="square" rtlCol="0">
            <a:spAutoFit/>
          </a:bodyPr>
          <a:lstStyle/>
          <a:p>
            <a:r>
              <a:rPr lang="vi-VN">
                <a:latin typeface="Times New Roman" panose="02020603050405020304" pitchFamily="18" charset="0"/>
                <a:cs typeface="Times New Roman" panose="02020603050405020304" pitchFamily="18" charset="0"/>
              </a:rPr>
              <a:t>- Nếu trên bản đồ có tỉ lệ thước, ta đem khoảng cách AB trên bản đồ áp vào thước tỉ lệ sẽ biết được khoảng cách AB trên thực tế</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4073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2" grpId="0"/>
      <p:bldP spid="23"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chemeClr val="tx1"/>
                </a:solidFill>
              </a:rPr>
              <a:t>LUYỆN TẬP</a:t>
            </a:r>
            <a:endParaRPr lang="en-US" sz="3600" dirty="0">
              <a:solidFill>
                <a:schemeClr val="tx1"/>
              </a:solidFill>
            </a:endParaRPr>
          </a:p>
        </p:txBody>
      </p:sp>
      <p:sp>
        <p:nvSpPr>
          <p:cNvPr id="5" name="TextBox 4"/>
          <p:cNvSpPr txBox="1"/>
          <p:nvPr/>
        </p:nvSpPr>
        <p:spPr>
          <a:xfrm>
            <a:off x="914402" y="2164984"/>
            <a:ext cx="9426388" cy="1477328"/>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Câu 1: Tỉ lệ bản đồ là gì?</a:t>
            </a:r>
          </a:p>
          <a:p>
            <a:r>
              <a:rPr lang="vi-VN" dirty="0" smtClean="0">
                <a:latin typeface="Times New Roman" panose="02020603050405020304" pitchFamily="18" charset="0"/>
                <a:cs typeface="Times New Roman" panose="02020603050405020304" pitchFamily="18" charset="0"/>
              </a:rPr>
              <a:t>A. Là </a:t>
            </a:r>
            <a:r>
              <a:rPr lang="vi-VN" dirty="0">
                <a:latin typeface="Times New Roman" panose="02020603050405020304" pitchFamily="18" charset="0"/>
                <a:cs typeface="Times New Roman" panose="02020603050405020304" pitchFamily="18" charset="0"/>
              </a:rPr>
              <a:t>con số qui ước trên mỗi bản đồ</a:t>
            </a:r>
          </a:p>
          <a:p>
            <a:r>
              <a:rPr lang="vi-VN" dirty="0" smtClean="0">
                <a:latin typeface="Times New Roman" panose="02020603050405020304" pitchFamily="18" charset="0"/>
                <a:cs typeface="Times New Roman" panose="02020603050405020304" pitchFamily="18" charset="0"/>
              </a:rPr>
              <a:t>B. Cho </a:t>
            </a:r>
            <a:r>
              <a:rPr lang="vi-VN" dirty="0">
                <a:latin typeface="Times New Roman" panose="02020603050405020304" pitchFamily="18" charset="0"/>
                <a:cs typeface="Times New Roman" panose="02020603050405020304" pitchFamily="18" charset="0"/>
              </a:rPr>
              <a:t>biết mức độ thu nhỏ độ dài giữa các đối tượng trên bản đồ so với thực tế là bao nhiêu</a:t>
            </a:r>
          </a:p>
          <a:p>
            <a:r>
              <a:rPr lang="vi-VN" dirty="0" smtClean="0">
                <a:latin typeface="Times New Roman" panose="02020603050405020304" pitchFamily="18" charset="0"/>
                <a:cs typeface="Times New Roman" panose="02020603050405020304" pitchFamily="18" charset="0"/>
              </a:rPr>
              <a:t>C. Cho </a:t>
            </a:r>
            <a:r>
              <a:rPr lang="vi-VN" dirty="0">
                <a:latin typeface="Times New Roman" panose="02020603050405020304" pitchFamily="18" charset="0"/>
                <a:cs typeface="Times New Roman" panose="02020603050405020304" pitchFamily="18" charset="0"/>
              </a:rPr>
              <a:t>biết mức độ phóng to độ dài giữa các đối tượng trên bản đồ so với thực tế là bao nhiêu</a:t>
            </a:r>
          </a:p>
          <a:p>
            <a:r>
              <a:rPr lang="vi-VN" dirty="0" smtClean="0">
                <a:latin typeface="Times New Roman" panose="02020603050405020304" pitchFamily="18" charset="0"/>
                <a:cs typeface="Times New Roman" panose="02020603050405020304" pitchFamily="18" charset="0"/>
              </a:rPr>
              <a:t>D. Là </a:t>
            </a:r>
            <a:r>
              <a:rPr lang="vi-VN" dirty="0">
                <a:latin typeface="Times New Roman" panose="02020603050405020304" pitchFamily="18" charset="0"/>
                <a:cs typeface="Times New Roman" panose="02020603050405020304" pitchFamily="18" charset="0"/>
              </a:rPr>
              <a:t>một yếu tố giúp học sinh khai thác tri thức địa lí trên bản đồ</a:t>
            </a:r>
          </a:p>
        </p:txBody>
      </p:sp>
      <p:sp>
        <p:nvSpPr>
          <p:cNvPr id="13" name="TextBox 12"/>
          <p:cNvSpPr txBox="1"/>
          <p:nvPr/>
        </p:nvSpPr>
        <p:spPr>
          <a:xfrm>
            <a:off x="1228166" y="1779504"/>
            <a:ext cx="3935505" cy="369332"/>
          </a:xfrm>
          <a:prstGeom prst="rect">
            <a:avLst/>
          </a:prstGeom>
          <a:noFill/>
        </p:spPr>
        <p:txBody>
          <a:bodyPr wrap="square" rtlCol="0">
            <a:spAutoFit/>
          </a:bodyPr>
          <a:lstStyle/>
          <a:p>
            <a:r>
              <a:rPr lang="vi-VN" b="1" dirty="0" smtClean="0">
                <a:latin typeface="Times New Roman" panose="02020603050405020304" pitchFamily="18" charset="0"/>
                <a:cs typeface="Times New Roman" panose="02020603050405020304" pitchFamily="18" charset="0"/>
              </a:rPr>
              <a:t>Chọn đáp án đúng nhất</a:t>
            </a:r>
            <a:endParaRPr lang="vi-VN" b="1" dirty="0">
              <a:latin typeface="Times New Roman" panose="02020603050405020304" pitchFamily="18" charset="0"/>
              <a:cs typeface="Times New Roman" panose="02020603050405020304" pitchFamily="18" charset="0"/>
            </a:endParaRPr>
          </a:p>
        </p:txBody>
      </p:sp>
      <p:sp>
        <p:nvSpPr>
          <p:cNvPr id="6" name="Oval 5"/>
          <p:cNvSpPr/>
          <p:nvPr/>
        </p:nvSpPr>
        <p:spPr>
          <a:xfrm>
            <a:off x="760240" y="2733121"/>
            <a:ext cx="571025" cy="252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B</a:t>
            </a:r>
            <a:endParaRPr lang="en-US" dirty="0"/>
          </a:p>
        </p:txBody>
      </p:sp>
      <p:sp>
        <p:nvSpPr>
          <p:cNvPr id="15" name="TextBox 14"/>
          <p:cNvSpPr txBox="1"/>
          <p:nvPr/>
        </p:nvSpPr>
        <p:spPr>
          <a:xfrm>
            <a:off x="1645226" y="3604870"/>
            <a:ext cx="7741020" cy="1477328"/>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Câu 2: Tỉ lệ bản đồ có mấy cách ghi?</a:t>
            </a:r>
          </a:p>
          <a:p>
            <a:r>
              <a:rPr lang="vi-VN" dirty="0" smtClean="0">
                <a:latin typeface="Times New Roman" panose="02020603050405020304" pitchFamily="18" charset="0"/>
                <a:cs typeface="Times New Roman" panose="02020603050405020304" pitchFamily="18" charset="0"/>
              </a:rPr>
              <a:t>A. 2</a:t>
            </a:r>
            <a:endParaRPr lang="vi-VN" dirty="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B. 3</a:t>
            </a:r>
            <a:endParaRPr lang="vi-VN" dirty="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C. 4</a:t>
            </a:r>
            <a:endParaRPr lang="vi-VN" dirty="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D. 5</a:t>
            </a:r>
            <a:endParaRPr lang="vi-VN" dirty="0">
              <a:latin typeface="Times New Roman" panose="02020603050405020304" pitchFamily="18" charset="0"/>
              <a:cs typeface="Times New Roman" panose="02020603050405020304" pitchFamily="18" charset="0"/>
            </a:endParaRPr>
          </a:p>
        </p:txBody>
      </p:sp>
      <p:sp>
        <p:nvSpPr>
          <p:cNvPr id="7" name="Oval 6"/>
          <p:cNvSpPr/>
          <p:nvPr/>
        </p:nvSpPr>
        <p:spPr>
          <a:xfrm>
            <a:off x="1725705" y="3904891"/>
            <a:ext cx="203567" cy="3217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a:t>
            </a:r>
            <a:endParaRPr lang="en-US" dirty="0"/>
          </a:p>
        </p:txBody>
      </p:sp>
    </p:spTree>
    <p:extLst>
      <p:ext uri="{BB962C8B-B14F-4D97-AF65-F5344CB8AC3E}">
        <p14:creationId xmlns:p14="http://schemas.microsoft.com/office/powerpoint/2010/main" val="1958853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6" grpId="0" animBg="1"/>
      <p:bldP spid="15"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914402" y="2164984"/>
            <a:ext cx="9426388" cy="1477328"/>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3: Để tính được khoảng cách thực tế giữa 2 điểm dựa vào tỉ lệ bản đồ, ta cần làm gì?</a:t>
            </a:r>
          </a:p>
          <a:p>
            <a:pPr lvl="0"/>
            <a:r>
              <a:rPr lang="vi-VN" dirty="0" smtClean="0">
                <a:solidFill>
                  <a:prstClr val="black"/>
                </a:solidFill>
                <a:latin typeface="Times New Roman" panose="02020603050405020304" pitchFamily="18" charset="0"/>
                <a:cs typeface="Times New Roman" panose="02020603050405020304" pitchFamily="18" charset="0"/>
              </a:rPr>
              <a:t>A.Đo </a:t>
            </a:r>
            <a:r>
              <a:rPr lang="vi-VN" dirty="0">
                <a:solidFill>
                  <a:prstClr val="black"/>
                </a:solidFill>
                <a:latin typeface="Times New Roman" panose="02020603050405020304" pitchFamily="18" charset="0"/>
                <a:cs typeface="Times New Roman" panose="02020603050405020304" pitchFamily="18" charset="0"/>
              </a:rPr>
              <a:t>được khoảng cách giữa 2 điểm cần tính trên bản đồ</a:t>
            </a:r>
          </a:p>
          <a:p>
            <a:pPr lvl="0"/>
            <a:r>
              <a:rPr lang="vi-VN" dirty="0" smtClean="0">
                <a:solidFill>
                  <a:prstClr val="black"/>
                </a:solidFill>
                <a:latin typeface="Times New Roman" panose="02020603050405020304" pitchFamily="18" charset="0"/>
                <a:cs typeface="Times New Roman" panose="02020603050405020304" pitchFamily="18" charset="0"/>
              </a:rPr>
              <a:t>B.Xác </a:t>
            </a:r>
            <a:r>
              <a:rPr lang="vi-VN" dirty="0">
                <a:solidFill>
                  <a:prstClr val="black"/>
                </a:solidFill>
                <a:latin typeface="Times New Roman" panose="02020603050405020304" pitchFamily="18" charset="0"/>
                <a:cs typeface="Times New Roman" panose="02020603050405020304" pitchFamily="18" charset="0"/>
              </a:rPr>
              <a:t>định chính xác được tỉ lệ bản đồ </a:t>
            </a:r>
          </a:p>
          <a:p>
            <a:pPr lvl="0"/>
            <a:r>
              <a:rPr lang="vi-VN" dirty="0" smtClean="0">
                <a:solidFill>
                  <a:prstClr val="black"/>
                </a:solidFill>
                <a:latin typeface="Times New Roman" panose="02020603050405020304" pitchFamily="18" charset="0"/>
                <a:cs typeface="Times New Roman" panose="02020603050405020304" pitchFamily="18" charset="0"/>
              </a:rPr>
              <a:t>C.Thực </a:t>
            </a:r>
            <a:r>
              <a:rPr lang="vi-VN" dirty="0">
                <a:solidFill>
                  <a:prstClr val="black"/>
                </a:solidFill>
                <a:latin typeface="Times New Roman" panose="02020603050405020304" pitchFamily="18" charset="0"/>
                <a:cs typeface="Times New Roman" panose="02020603050405020304" pitchFamily="18" charset="0"/>
              </a:rPr>
              <a:t>hiện phép tính nhân: khoảng cách thực tế= khoảng cách đo trên bản đồ x tỉ lệ bản </a:t>
            </a:r>
            <a:r>
              <a:rPr lang="vi-VN" dirty="0" smtClean="0">
                <a:solidFill>
                  <a:prstClr val="black"/>
                </a:solidFill>
                <a:latin typeface="Times New Roman" panose="02020603050405020304" pitchFamily="18" charset="0"/>
                <a:cs typeface="Times New Roman" panose="02020603050405020304" pitchFamily="18" charset="0"/>
              </a:rPr>
              <a:t>đồ</a:t>
            </a:r>
          </a:p>
          <a:p>
            <a:pPr lvl="0"/>
            <a:r>
              <a:rPr lang="vi-VN" dirty="0" smtClean="0">
                <a:solidFill>
                  <a:prstClr val="black"/>
                </a:solidFill>
                <a:latin typeface="Times New Roman" panose="02020603050405020304" pitchFamily="18" charset="0"/>
                <a:cs typeface="Times New Roman" panose="02020603050405020304" pitchFamily="18" charset="0"/>
              </a:rPr>
              <a:t>D. Tất </a:t>
            </a:r>
            <a:r>
              <a:rPr lang="vi-VN" dirty="0">
                <a:solidFill>
                  <a:prstClr val="black"/>
                </a:solidFill>
                <a:latin typeface="Times New Roman" panose="02020603050405020304" pitchFamily="18" charset="0"/>
                <a:cs typeface="Times New Roman" panose="02020603050405020304" pitchFamily="18" charset="0"/>
              </a:rPr>
              <a:t>cả các đáp án trên</a:t>
            </a:r>
          </a:p>
        </p:txBody>
      </p:sp>
      <p:sp>
        <p:nvSpPr>
          <p:cNvPr id="13" name="TextBox 12"/>
          <p:cNvSpPr txBox="1"/>
          <p:nvPr/>
        </p:nvSpPr>
        <p:spPr>
          <a:xfrm>
            <a:off x="1228166" y="1779504"/>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Oval 5"/>
          <p:cNvSpPr/>
          <p:nvPr/>
        </p:nvSpPr>
        <p:spPr>
          <a:xfrm>
            <a:off x="760240" y="3338236"/>
            <a:ext cx="571025" cy="252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prstClr val="white"/>
                </a:solidFill>
                <a:latin typeface="Arial" panose="020B0604020202020204" pitchFamily="34" charset="0"/>
              </a:rPr>
              <a:t>D</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TextBox 14"/>
          <p:cNvSpPr txBox="1"/>
          <p:nvPr/>
        </p:nvSpPr>
        <p:spPr>
          <a:xfrm>
            <a:off x="1645226" y="3914151"/>
            <a:ext cx="7741020" cy="1754326"/>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4: Hai địa điểm có khoảng cách thực tế là 25 km, thì trên bản đồ có tỉ lệ 1 : 300 000, khoảng cách giữa hai địa điềm đó là bao nhiêu?</a:t>
            </a:r>
          </a:p>
          <a:p>
            <a:pPr lvl="0"/>
            <a:r>
              <a:rPr lang="vi-VN" dirty="0" smtClean="0">
                <a:solidFill>
                  <a:prstClr val="black"/>
                </a:solidFill>
                <a:latin typeface="Times New Roman" panose="02020603050405020304" pitchFamily="18" charset="0"/>
                <a:cs typeface="Times New Roman" panose="02020603050405020304" pitchFamily="18" charset="0"/>
              </a:rPr>
              <a:t>A.6,3 </a:t>
            </a:r>
            <a:r>
              <a:rPr lang="vi-VN" dirty="0">
                <a:solidFill>
                  <a:prstClr val="black"/>
                </a:solidFill>
                <a:latin typeface="Times New Roman" panose="02020603050405020304" pitchFamily="18" charset="0"/>
                <a:cs typeface="Times New Roman" panose="02020603050405020304" pitchFamily="18" charset="0"/>
              </a:rPr>
              <a:t>cm</a:t>
            </a:r>
          </a:p>
          <a:p>
            <a:pPr lvl="0"/>
            <a:r>
              <a:rPr lang="vi-VN" dirty="0" smtClean="0">
                <a:solidFill>
                  <a:prstClr val="black"/>
                </a:solidFill>
                <a:latin typeface="Times New Roman" panose="02020603050405020304" pitchFamily="18" charset="0"/>
                <a:cs typeface="Times New Roman" panose="02020603050405020304" pitchFamily="18" charset="0"/>
              </a:rPr>
              <a:t>B.7,3 </a:t>
            </a:r>
            <a:r>
              <a:rPr lang="vi-VN" dirty="0">
                <a:solidFill>
                  <a:prstClr val="black"/>
                </a:solidFill>
                <a:latin typeface="Times New Roman" panose="02020603050405020304" pitchFamily="18" charset="0"/>
                <a:cs typeface="Times New Roman" panose="02020603050405020304" pitchFamily="18" charset="0"/>
              </a:rPr>
              <a:t>cm</a:t>
            </a:r>
          </a:p>
          <a:p>
            <a:pPr lvl="0"/>
            <a:r>
              <a:rPr lang="vi-VN" dirty="0" smtClean="0">
                <a:solidFill>
                  <a:prstClr val="black"/>
                </a:solidFill>
                <a:latin typeface="Times New Roman" panose="02020603050405020304" pitchFamily="18" charset="0"/>
                <a:cs typeface="Times New Roman" panose="02020603050405020304" pitchFamily="18" charset="0"/>
              </a:rPr>
              <a:t>C.8,3 </a:t>
            </a:r>
            <a:r>
              <a:rPr lang="vi-VN" dirty="0">
                <a:solidFill>
                  <a:prstClr val="black"/>
                </a:solidFill>
                <a:latin typeface="Times New Roman" panose="02020603050405020304" pitchFamily="18" charset="0"/>
                <a:cs typeface="Times New Roman" panose="02020603050405020304" pitchFamily="18" charset="0"/>
              </a:rPr>
              <a:t>cm</a:t>
            </a:r>
          </a:p>
          <a:p>
            <a:pPr lvl="0"/>
            <a:r>
              <a:rPr lang="vi-VN" dirty="0" smtClean="0">
                <a:solidFill>
                  <a:prstClr val="black"/>
                </a:solidFill>
                <a:latin typeface="Times New Roman" panose="02020603050405020304" pitchFamily="18" charset="0"/>
                <a:cs typeface="Times New Roman" panose="02020603050405020304" pitchFamily="18" charset="0"/>
              </a:rPr>
              <a:t>D.9,3 </a:t>
            </a:r>
            <a:r>
              <a:rPr lang="vi-VN" dirty="0">
                <a:solidFill>
                  <a:prstClr val="black"/>
                </a:solidFill>
                <a:latin typeface="Times New Roman" panose="02020603050405020304" pitchFamily="18" charset="0"/>
                <a:cs typeface="Times New Roman" panose="02020603050405020304" pitchFamily="18" charset="0"/>
              </a:rPr>
              <a:t>cm</a:t>
            </a:r>
          </a:p>
        </p:txBody>
      </p:sp>
      <p:sp>
        <p:nvSpPr>
          <p:cNvPr id="7" name="Oval 6"/>
          <p:cNvSpPr/>
          <p:nvPr/>
        </p:nvSpPr>
        <p:spPr>
          <a:xfrm>
            <a:off x="1671917" y="5110098"/>
            <a:ext cx="272392" cy="2326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prstClr val="white"/>
                </a:solidFill>
                <a:latin typeface="Arial" panose="020B0604020202020204" pitchFamily="34" charset="0"/>
              </a:rPr>
              <a:t>C</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53466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6" grpId="0" animBg="1"/>
      <p:bldP spid="15"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1029311" y="2148836"/>
            <a:ext cx="9426388" cy="1754326"/>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5: Trên bản đồ hành chính có tỉ lệ 1 : 5 000 000, khoảng cách giữa Thủ đô Hà Nội tới thành phố Thái Bình là 3,5 cm. vậy trên thực tế thành phố TB cách Thủ đô Hà Nội bao nhiêu ki-lô-mét?</a:t>
            </a:r>
          </a:p>
          <a:p>
            <a:pPr lvl="0"/>
            <a:r>
              <a:rPr lang="vi-VN" dirty="0" smtClean="0">
                <a:solidFill>
                  <a:prstClr val="black"/>
                </a:solidFill>
                <a:latin typeface="Times New Roman" panose="02020603050405020304" pitchFamily="18" charset="0"/>
                <a:cs typeface="Times New Roman" panose="02020603050405020304" pitchFamily="18" charset="0"/>
              </a:rPr>
              <a:t>A. 174 </a:t>
            </a:r>
            <a:r>
              <a:rPr lang="vi-VN" dirty="0">
                <a:solidFill>
                  <a:prstClr val="black"/>
                </a:solidFill>
                <a:latin typeface="Times New Roman" panose="02020603050405020304" pitchFamily="18" charset="0"/>
                <a:cs typeface="Times New Roman" panose="02020603050405020304" pitchFamily="18" charset="0"/>
              </a:rPr>
              <a:t>km</a:t>
            </a:r>
          </a:p>
          <a:p>
            <a:pPr lvl="0"/>
            <a:r>
              <a:rPr lang="vi-VN" dirty="0" smtClean="0">
                <a:solidFill>
                  <a:prstClr val="black"/>
                </a:solidFill>
                <a:latin typeface="Times New Roman" panose="02020603050405020304" pitchFamily="18" charset="0"/>
                <a:cs typeface="Times New Roman" panose="02020603050405020304" pitchFamily="18" charset="0"/>
              </a:rPr>
              <a:t>B. 175 </a:t>
            </a:r>
            <a:r>
              <a:rPr lang="vi-VN" dirty="0">
                <a:solidFill>
                  <a:prstClr val="black"/>
                </a:solidFill>
                <a:latin typeface="Times New Roman" panose="02020603050405020304" pitchFamily="18" charset="0"/>
                <a:cs typeface="Times New Roman" panose="02020603050405020304" pitchFamily="18" charset="0"/>
              </a:rPr>
              <a:t>km</a:t>
            </a:r>
          </a:p>
          <a:p>
            <a:pPr lvl="0"/>
            <a:r>
              <a:rPr lang="vi-VN" dirty="0" smtClean="0">
                <a:solidFill>
                  <a:prstClr val="black"/>
                </a:solidFill>
                <a:latin typeface="Times New Roman" panose="02020603050405020304" pitchFamily="18" charset="0"/>
                <a:cs typeface="Times New Roman" panose="02020603050405020304" pitchFamily="18" charset="0"/>
              </a:rPr>
              <a:t>C. 178 </a:t>
            </a:r>
            <a:r>
              <a:rPr lang="vi-VN" dirty="0">
                <a:solidFill>
                  <a:prstClr val="black"/>
                </a:solidFill>
                <a:latin typeface="Times New Roman" panose="02020603050405020304" pitchFamily="18" charset="0"/>
                <a:cs typeface="Times New Roman" panose="02020603050405020304" pitchFamily="18" charset="0"/>
              </a:rPr>
              <a:t>km</a:t>
            </a:r>
          </a:p>
          <a:p>
            <a:pPr lvl="0"/>
            <a:r>
              <a:rPr lang="vi-VN" dirty="0" smtClean="0">
                <a:solidFill>
                  <a:prstClr val="black"/>
                </a:solidFill>
                <a:latin typeface="Times New Roman" panose="02020603050405020304" pitchFamily="18" charset="0"/>
                <a:cs typeface="Times New Roman" panose="02020603050405020304" pitchFamily="18" charset="0"/>
              </a:rPr>
              <a:t>D. 190 </a:t>
            </a:r>
            <a:r>
              <a:rPr lang="vi-VN" dirty="0">
                <a:solidFill>
                  <a:prstClr val="black"/>
                </a:solidFill>
                <a:latin typeface="Times New Roman" panose="02020603050405020304" pitchFamily="18" charset="0"/>
                <a:cs typeface="Times New Roman" panose="02020603050405020304" pitchFamily="18" charset="0"/>
              </a:rPr>
              <a:t>km</a:t>
            </a:r>
          </a:p>
        </p:txBody>
      </p:sp>
      <p:sp>
        <p:nvSpPr>
          <p:cNvPr id="13" name="TextBox 12"/>
          <p:cNvSpPr txBox="1"/>
          <p:nvPr/>
        </p:nvSpPr>
        <p:spPr>
          <a:xfrm>
            <a:off x="1228166" y="1779504"/>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Oval 15"/>
          <p:cNvSpPr/>
          <p:nvPr/>
        </p:nvSpPr>
        <p:spPr>
          <a:xfrm>
            <a:off x="1029311" y="3052483"/>
            <a:ext cx="315401" cy="1882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B</a:t>
            </a:r>
            <a:endParaRPr lang="en-US" dirty="0"/>
          </a:p>
        </p:txBody>
      </p:sp>
    </p:spTree>
    <p:extLst>
      <p:ext uri="{BB962C8B-B14F-4D97-AF65-F5344CB8AC3E}">
        <p14:creationId xmlns:p14="http://schemas.microsoft.com/office/powerpoint/2010/main" val="1761195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TotalTime>
  <Words>977</Words>
  <PresentationFormat>Widescreen</PresentationFormat>
  <Paragraphs>94</Paragraphs>
  <Slides>11</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SimSun</vt:lpstr>
      <vt:lpstr>.VnArabiaH</vt:lpstr>
      <vt:lpstr>Arial</vt:lpstr>
      <vt:lpstr>Calibri</vt:lpstr>
      <vt:lpstr>等线</vt:lpstr>
      <vt:lpstr>黑体</vt:lpstr>
      <vt:lpstr>Times New Roman</vt: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2017-05-08T08:38:07Z</dcterms:created>
  <dcterms:modified xsi:type="dcterms:W3CDTF">2021-08-11T08:39:23Z</dcterms:modified>
</cp:coreProperties>
</file>