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6" r:id="rId5"/>
    <p:sldId id="265" r:id="rId6"/>
    <p:sldId id="285" r:id="rId7"/>
    <p:sldId id="302" r:id="rId8"/>
    <p:sldId id="301" r:id="rId9"/>
    <p:sldId id="303" r:id="rId10"/>
    <p:sldId id="324" r:id="rId11"/>
    <p:sldId id="325" r:id="rId12"/>
    <p:sldId id="276" r:id="rId13"/>
    <p:sldId id="322" r:id="rId14"/>
    <p:sldId id="326" r:id="rId15"/>
    <p:sldId id="314" r:id="rId16"/>
    <p:sldId id="327" r:id="rId17"/>
    <p:sldId id="317" r:id="rId18"/>
    <p:sldId id="318"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DA4B-D90C-ACD5-E840-E357625C5D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B14C9C9-4B93-FA37-7466-B5CEA826F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D50A56B-F0BD-A25C-7790-87D9E560D93B}"/>
              </a:ext>
            </a:extLst>
          </p:cNvPr>
          <p:cNvSpPr>
            <a:spLocks noGrp="1"/>
          </p:cNvSpPr>
          <p:nvPr>
            <p:ph type="dt" sz="half" idx="10"/>
          </p:nvPr>
        </p:nvSpPr>
        <p:spPr/>
        <p:txBody>
          <a:bodyPr/>
          <a:lstStyle/>
          <a:p>
            <a:fld id="{698B499B-DE22-4EA9-9766-619B6CEB6E8A}" type="datetimeFigureOut">
              <a:rPr lang="vi-VN" smtClean="0"/>
              <a:t>11/08/2022</a:t>
            </a:fld>
            <a:endParaRPr lang="vi-VN"/>
          </a:p>
        </p:txBody>
      </p:sp>
      <p:sp>
        <p:nvSpPr>
          <p:cNvPr id="5" name="Footer Placeholder 4">
            <a:extLst>
              <a:ext uri="{FF2B5EF4-FFF2-40B4-BE49-F238E27FC236}">
                <a16:creationId xmlns:a16="http://schemas.microsoft.com/office/drawing/2014/main" id="{D013B799-8F13-1F2B-6B38-6553BFE9BF0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6FD5247-37D6-99BA-81EA-1CE6300268AE}"/>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66795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EF81-674A-FCA8-903E-01BFB282D08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D33F3FD9-DBAB-0C12-2A86-A69CAF2BBB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5547E22-A0A7-1836-0542-2918E73D285B}"/>
              </a:ext>
            </a:extLst>
          </p:cNvPr>
          <p:cNvSpPr>
            <a:spLocks noGrp="1"/>
          </p:cNvSpPr>
          <p:nvPr>
            <p:ph type="dt" sz="half" idx="10"/>
          </p:nvPr>
        </p:nvSpPr>
        <p:spPr/>
        <p:txBody>
          <a:bodyPr/>
          <a:lstStyle/>
          <a:p>
            <a:fld id="{698B499B-DE22-4EA9-9766-619B6CEB6E8A}" type="datetimeFigureOut">
              <a:rPr lang="vi-VN" smtClean="0"/>
              <a:t>11/08/2022</a:t>
            </a:fld>
            <a:endParaRPr lang="vi-VN"/>
          </a:p>
        </p:txBody>
      </p:sp>
      <p:sp>
        <p:nvSpPr>
          <p:cNvPr id="5" name="Footer Placeholder 4">
            <a:extLst>
              <a:ext uri="{FF2B5EF4-FFF2-40B4-BE49-F238E27FC236}">
                <a16:creationId xmlns:a16="http://schemas.microsoft.com/office/drawing/2014/main" id="{8D8574CE-3DAA-88EE-EBA8-C70BE8FA57F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AE2CC32-1326-2F00-B1C3-B927110FB340}"/>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349854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B71B2-0229-F22D-BD13-9853C75B74B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AB756E6-6389-5D00-3A01-B319B57CF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54919EC-47CF-19A0-DAAA-B94ECA1ABEFC}"/>
              </a:ext>
            </a:extLst>
          </p:cNvPr>
          <p:cNvSpPr>
            <a:spLocks noGrp="1"/>
          </p:cNvSpPr>
          <p:nvPr>
            <p:ph type="dt" sz="half" idx="10"/>
          </p:nvPr>
        </p:nvSpPr>
        <p:spPr/>
        <p:txBody>
          <a:bodyPr/>
          <a:lstStyle/>
          <a:p>
            <a:fld id="{698B499B-DE22-4EA9-9766-619B6CEB6E8A}" type="datetimeFigureOut">
              <a:rPr lang="vi-VN" smtClean="0"/>
              <a:t>11/08/2022</a:t>
            </a:fld>
            <a:endParaRPr lang="vi-VN"/>
          </a:p>
        </p:txBody>
      </p:sp>
      <p:sp>
        <p:nvSpPr>
          <p:cNvPr id="5" name="Footer Placeholder 4">
            <a:extLst>
              <a:ext uri="{FF2B5EF4-FFF2-40B4-BE49-F238E27FC236}">
                <a16:creationId xmlns:a16="http://schemas.microsoft.com/office/drawing/2014/main" id="{057096EF-F530-9B45-4F07-72E01238F4D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351636C-B06B-1BE0-2F78-0D04853316AD}"/>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184225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556A6-02F1-999D-9261-AEC2AE0C79E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C19176-5820-EAD2-A50E-F6496FE409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513877D-2633-2559-2202-5EA8D6D4FC03}"/>
              </a:ext>
            </a:extLst>
          </p:cNvPr>
          <p:cNvSpPr>
            <a:spLocks noGrp="1"/>
          </p:cNvSpPr>
          <p:nvPr>
            <p:ph type="dt" sz="half" idx="10"/>
          </p:nvPr>
        </p:nvSpPr>
        <p:spPr/>
        <p:txBody>
          <a:bodyPr/>
          <a:lstStyle/>
          <a:p>
            <a:fld id="{698B499B-DE22-4EA9-9766-619B6CEB6E8A}" type="datetimeFigureOut">
              <a:rPr lang="vi-VN" smtClean="0"/>
              <a:t>11/08/2022</a:t>
            </a:fld>
            <a:endParaRPr lang="vi-VN"/>
          </a:p>
        </p:txBody>
      </p:sp>
      <p:sp>
        <p:nvSpPr>
          <p:cNvPr id="5" name="Footer Placeholder 4">
            <a:extLst>
              <a:ext uri="{FF2B5EF4-FFF2-40B4-BE49-F238E27FC236}">
                <a16:creationId xmlns:a16="http://schemas.microsoft.com/office/drawing/2014/main" id="{4C0501E1-A900-1678-ED46-D24E12CB559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239A219-D3AF-D3D8-AF50-7F8D7D078500}"/>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85344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E618-C4F1-FC40-82A7-F19F833E65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BF121AC-7EF3-4403-C648-F6EE9C5924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D1695B-B9C4-A938-EE0F-3942B1188637}"/>
              </a:ext>
            </a:extLst>
          </p:cNvPr>
          <p:cNvSpPr>
            <a:spLocks noGrp="1"/>
          </p:cNvSpPr>
          <p:nvPr>
            <p:ph type="dt" sz="half" idx="10"/>
          </p:nvPr>
        </p:nvSpPr>
        <p:spPr/>
        <p:txBody>
          <a:bodyPr/>
          <a:lstStyle/>
          <a:p>
            <a:fld id="{698B499B-DE22-4EA9-9766-619B6CEB6E8A}" type="datetimeFigureOut">
              <a:rPr lang="vi-VN" smtClean="0"/>
              <a:t>11/08/2022</a:t>
            </a:fld>
            <a:endParaRPr lang="vi-VN"/>
          </a:p>
        </p:txBody>
      </p:sp>
      <p:sp>
        <p:nvSpPr>
          <p:cNvPr id="5" name="Footer Placeholder 4">
            <a:extLst>
              <a:ext uri="{FF2B5EF4-FFF2-40B4-BE49-F238E27FC236}">
                <a16:creationId xmlns:a16="http://schemas.microsoft.com/office/drawing/2014/main" id="{AB4605A2-A87C-4091-3842-42EDC8CF3A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D9339D0-208B-C453-437E-166046D99DD9}"/>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278074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BC32-F157-2A0D-D06C-4D12290989D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F75790D-1649-119C-6879-5E1593B49F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DCA2200-E9FB-D0D6-E15C-6A41A72A3A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2CAE2FD-3B46-9A85-3B67-85AA919F4F4B}"/>
              </a:ext>
            </a:extLst>
          </p:cNvPr>
          <p:cNvSpPr>
            <a:spLocks noGrp="1"/>
          </p:cNvSpPr>
          <p:nvPr>
            <p:ph type="dt" sz="half" idx="10"/>
          </p:nvPr>
        </p:nvSpPr>
        <p:spPr/>
        <p:txBody>
          <a:bodyPr/>
          <a:lstStyle/>
          <a:p>
            <a:fld id="{698B499B-DE22-4EA9-9766-619B6CEB6E8A}" type="datetimeFigureOut">
              <a:rPr lang="vi-VN" smtClean="0"/>
              <a:t>11/08/2022</a:t>
            </a:fld>
            <a:endParaRPr lang="vi-VN"/>
          </a:p>
        </p:txBody>
      </p:sp>
      <p:sp>
        <p:nvSpPr>
          <p:cNvPr id="6" name="Footer Placeholder 5">
            <a:extLst>
              <a:ext uri="{FF2B5EF4-FFF2-40B4-BE49-F238E27FC236}">
                <a16:creationId xmlns:a16="http://schemas.microsoft.com/office/drawing/2014/main" id="{C6289779-6A4A-2636-0BD9-CD3D467067E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5041DE1-EFA8-D01C-B478-AB9076C4C72D}"/>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2488875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53A3-49CA-E5D5-2142-02546D8F2AE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DC961D7-6488-2D02-24FC-FF882EFA0E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8FFEF8-0C24-2052-5999-0B7FB157C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C5A6254-A55A-CD4F-5940-ABD5476CA4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149D14-3111-F71D-FE13-7E361D4DBB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FD8060D-5169-99C8-BCDE-14B0EBC7606A}"/>
              </a:ext>
            </a:extLst>
          </p:cNvPr>
          <p:cNvSpPr>
            <a:spLocks noGrp="1"/>
          </p:cNvSpPr>
          <p:nvPr>
            <p:ph type="dt" sz="half" idx="10"/>
          </p:nvPr>
        </p:nvSpPr>
        <p:spPr/>
        <p:txBody>
          <a:bodyPr/>
          <a:lstStyle/>
          <a:p>
            <a:fld id="{698B499B-DE22-4EA9-9766-619B6CEB6E8A}" type="datetimeFigureOut">
              <a:rPr lang="vi-VN" smtClean="0"/>
              <a:t>11/08/2022</a:t>
            </a:fld>
            <a:endParaRPr lang="vi-VN"/>
          </a:p>
        </p:txBody>
      </p:sp>
      <p:sp>
        <p:nvSpPr>
          <p:cNvPr id="8" name="Footer Placeholder 7">
            <a:extLst>
              <a:ext uri="{FF2B5EF4-FFF2-40B4-BE49-F238E27FC236}">
                <a16:creationId xmlns:a16="http://schemas.microsoft.com/office/drawing/2014/main" id="{A1BF2893-3283-A7BC-832C-A16EF4AAEB4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8068012A-4CD0-64CA-2DD0-D65DCB640AEE}"/>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419399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4190D-8819-2439-5936-00573470335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23A2955-F3F8-B428-29E2-012BC14D33AE}"/>
              </a:ext>
            </a:extLst>
          </p:cNvPr>
          <p:cNvSpPr>
            <a:spLocks noGrp="1"/>
          </p:cNvSpPr>
          <p:nvPr>
            <p:ph type="dt" sz="half" idx="10"/>
          </p:nvPr>
        </p:nvSpPr>
        <p:spPr/>
        <p:txBody>
          <a:bodyPr/>
          <a:lstStyle/>
          <a:p>
            <a:fld id="{698B499B-DE22-4EA9-9766-619B6CEB6E8A}" type="datetimeFigureOut">
              <a:rPr lang="vi-VN" smtClean="0"/>
              <a:t>11/08/2022</a:t>
            </a:fld>
            <a:endParaRPr lang="vi-VN"/>
          </a:p>
        </p:txBody>
      </p:sp>
      <p:sp>
        <p:nvSpPr>
          <p:cNvPr id="4" name="Footer Placeholder 3">
            <a:extLst>
              <a:ext uri="{FF2B5EF4-FFF2-40B4-BE49-F238E27FC236}">
                <a16:creationId xmlns:a16="http://schemas.microsoft.com/office/drawing/2014/main" id="{1C24B686-7189-A898-BF64-B2491B55F13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2862F57-D534-63BD-677A-F10D8ACA833D}"/>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99588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278B35-09F4-69E1-EDA2-2DB648265D6F}"/>
              </a:ext>
            </a:extLst>
          </p:cNvPr>
          <p:cNvSpPr>
            <a:spLocks noGrp="1"/>
          </p:cNvSpPr>
          <p:nvPr>
            <p:ph type="dt" sz="half" idx="10"/>
          </p:nvPr>
        </p:nvSpPr>
        <p:spPr/>
        <p:txBody>
          <a:bodyPr/>
          <a:lstStyle/>
          <a:p>
            <a:fld id="{698B499B-DE22-4EA9-9766-619B6CEB6E8A}" type="datetimeFigureOut">
              <a:rPr lang="vi-VN" smtClean="0"/>
              <a:t>11/08/2022</a:t>
            </a:fld>
            <a:endParaRPr lang="vi-VN"/>
          </a:p>
        </p:txBody>
      </p:sp>
      <p:sp>
        <p:nvSpPr>
          <p:cNvPr id="3" name="Footer Placeholder 2">
            <a:extLst>
              <a:ext uri="{FF2B5EF4-FFF2-40B4-BE49-F238E27FC236}">
                <a16:creationId xmlns:a16="http://schemas.microsoft.com/office/drawing/2014/main" id="{7E334F26-1424-C4D5-6070-EEE2F0955BD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43300926-4A1C-CE1A-5D92-93E36741A385}"/>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112673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E3F8-DF57-88E6-3597-7101E0B203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EA0475E-DAC0-F0AC-BAB5-89BA89D0B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E42DFAA-1B74-368D-26B2-25C20A0C5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0780F-C106-DC91-8F23-8A65837339CC}"/>
              </a:ext>
            </a:extLst>
          </p:cNvPr>
          <p:cNvSpPr>
            <a:spLocks noGrp="1"/>
          </p:cNvSpPr>
          <p:nvPr>
            <p:ph type="dt" sz="half" idx="10"/>
          </p:nvPr>
        </p:nvSpPr>
        <p:spPr/>
        <p:txBody>
          <a:bodyPr/>
          <a:lstStyle/>
          <a:p>
            <a:fld id="{698B499B-DE22-4EA9-9766-619B6CEB6E8A}" type="datetimeFigureOut">
              <a:rPr lang="vi-VN" smtClean="0"/>
              <a:t>11/08/2022</a:t>
            </a:fld>
            <a:endParaRPr lang="vi-VN"/>
          </a:p>
        </p:txBody>
      </p:sp>
      <p:sp>
        <p:nvSpPr>
          <p:cNvPr id="6" name="Footer Placeholder 5">
            <a:extLst>
              <a:ext uri="{FF2B5EF4-FFF2-40B4-BE49-F238E27FC236}">
                <a16:creationId xmlns:a16="http://schemas.microsoft.com/office/drawing/2014/main" id="{E5876131-194F-FB8F-7832-32D9570E752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7D94047-EC82-23F0-5C1E-F0D01CFC2201}"/>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1326588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661F-DE1B-DF95-AF60-037FCB1BA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552931F-9086-D858-F3A1-3A4C0BEF70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BB118FF-8014-EC7C-BA2C-4743AC196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E02E3-588B-A2C9-415D-CAAD563C4110}"/>
              </a:ext>
            </a:extLst>
          </p:cNvPr>
          <p:cNvSpPr>
            <a:spLocks noGrp="1"/>
          </p:cNvSpPr>
          <p:nvPr>
            <p:ph type="dt" sz="half" idx="10"/>
          </p:nvPr>
        </p:nvSpPr>
        <p:spPr/>
        <p:txBody>
          <a:bodyPr/>
          <a:lstStyle/>
          <a:p>
            <a:fld id="{698B499B-DE22-4EA9-9766-619B6CEB6E8A}" type="datetimeFigureOut">
              <a:rPr lang="vi-VN" smtClean="0"/>
              <a:t>11/08/2022</a:t>
            </a:fld>
            <a:endParaRPr lang="vi-VN"/>
          </a:p>
        </p:txBody>
      </p:sp>
      <p:sp>
        <p:nvSpPr>
          <p:cNvPr id="6" name="Footer Placeholder 5">
            <a:extLst>
              <a:ext uri="{FF2B5EF4-FFF2-40B4-BE49-F238E27FC236}">
                <a16:creationId xmlns:a16="http://schemas.microsoft.com/office/drawing/2014/main" id="{9C6D5BC9-E963-9C5C-68A4-851017F6B9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5A5693E-3A9D-3B91-50EA-19083F08DF6A}"/>
              </a:ext>
            </a:extLst>
          </p:cNvPr>
          <p:cNvSpPr>
            <a:spLocks noGrp="1"/>
          </p:cNvSpPr>
          <p:nvPr>
            <p:ph type="sldNum" sz="quarter" idx="12"/>
          </p:nvPr>
        </p:nvSpPr>
        <p:spPr/>
        <p:txBody>
          <a:bodyPr/>
          <a:lstStyle/>
          <a:p>
            <a:fld id="{A1A7398D-76DB-47BC-8329-601868DA83DA}" type="slidenum">
              <a:rPr lang="vi-VN" smtClean="0"/>
              <a:t>‹#›</a:t>
            </a:fld>
            <a:endParaRPr lang="vi-VN"/>
          </a:p>
        </p:txBody>
      </p:sp>
    </p:spTree>
    <p:extLst>
      <p:ext uri="{BB962C8B-B14F-4D97-AF65-F5344CB8AC3E}">
        <p14:creationId xmlns:p14="http://schemas.microsoft.com/office/powerpoint/2010/main" val="3670242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478F3-7D11-720C-40E8-B9B6CFEAC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F2D70EB-8143-3DB7-E32D-61ABCF6DCD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ECE456-43E6-D628-02CB-EFAAD8418F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B499B-DE22-4EA9-9766-619B6CEB6E8A}" type="datetimeFigureOut">
              <a:rPr lang="vi-VN" smtClean="0"/>
              <a:t>11/08/2022</a:t>
            </a:fld>
            <a:endParaRPr lang="vi-VN"/>
          </a:p>
        </p:txBody>
      </p:sp>
      <p:sp>
        <p:nvSpPr>
          <p:cNvPr id="5" name="Footer Placeholder 4">
            <a:extLst>
              <a:ext uri="{FF2B5EF4-FFF2-40B4-BE49-F238E27FC236}">
                <a16:creationId xmlns:a16="http://schemas.microsoft.com/office/drawing/2014/main" id="{1A45D889-8DC3-BF93-4A24-7E7DE83DA7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A551921-F14F-D258-C5BE-EFBCB6B35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7398D-76DB-47BC-8329-601868DA83DA}" type="slidenum">
              <a:rPr lang="vi-VN" smtClean="0"/>
              <a:t>‹#›</a:t>
            </a:fld>
            <a:endParaRPr lang="vi-VN"/>
          </a:p>
        </p:txBody>
      </p:sp>
    </p:spTree>
    <p:extLst>
      <p:ext uri="{BB962C8B-B14F-4D97-AF65-F5344CB8AC3E}">
        <p14:creationId xmlns:p14="http://schemas.microsoft.com/office/powerpoint/2010/main" val="274739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a:extLst>
              <a:ext uri="{FF2B5EF4-FFF2-40B4-BE49-F238E27FC236}">
                <a16:creationId xmlns:a16="http://schemas.microsoft.com/office/drawing/2014/main" id="{4062534E-F53C-E1FC-3CDA-81EB695AA50B}"/>
              </a:ext>
            </a:extLst>
          </p:cNvPr>
          <p:cNvSpPr txBox="1">
            <a:spLocks noChangeArrowheads="1"/>
          </p:cNvSpPr>
          <p:nvPr/>
        </p:nvSpPr>
        <p:spPr bwMode="auto">
          <a:xfrm>
            <a:off x="1752599" y="1263649"/>
            <a:ext cx="87495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4800" b="1" dirty="0">
                <a:solidFill>
                  <a:srgbClr val="0000FF"/>
                </a:solidFill>
                <a:latin typeface="Times New Roman" panose="02020603050405020304" pitchFamily="18" charset="0"/>
              </a:rPr>
              <a:t> </a:t>
            </a:r>
            <a:r>
              <a:rPr lang="en-US" altLang="vi-VN" sz="4800" b="1" dirty="0" err="1">
                <a:solidFill>
                  <a:srgbClr val="0000FF"/>
                </a:solidFill>
                <a:latin typeface="Times New Roman" panose="02020603050405020304" pitchFamily="18" charset="0"/>
              </a:rPr>
              <a:t>Bài</a:t>
            </a:r>
            <a:r>
              <a:rPr lang="en-US" altLang="vi-VN" sz="4800" b="1" dirty="0">
                <a:solidFill>
                  <a:srgbClr val="0000FF"/>
                </a:solidFill>
                <a:latin typeface="Times New Roman" panose="02020603050405020304" pitchFamily="18" charset="0"/>
              </a:rPr>
              <a:t> 11: </a:t>
            </a:r>
            <a:r>
              <a:rPr lang="en-US" altLang="vi-VN" sz="4800" b="1" dirty="0" err="1">
                <a:solidFill>
                  <a:srgbClr val="0000FF"/>
                </a:solidFill>
                <a:latin typeface="Times New Roman" panose="02020603050405020304" pitchFamily="18" charset="0"/>
              </a:rPr>
              <a:t>Vận</a:t>
            </a:r>
            <a:r>
              <a:rPr lang="en-US" altLang="vi-VN" sz="4800" b="1" dirty="0">
                <a:solidFill>
                  <a:srgbClr val="0000FF"/>
                </a:solidFill>
                <a:latin typeface="Times New Roman" panose="02020603050405020304" pitchFamily="18" charset="0"/>
              </a:rPr>
              <a:t> </a:t>
            </a:r>
            <a:r>
              <a:rPr lang="en-US" altLang="vi-VN" sz="4800" b="1" dirty="0" err="1">
                <a:solidFill>
                  <a:srgbClr val="0000FF"/>
                </a:solidFill>
                <a:latin typeface="Times New Roman" panose="02020603050405020304" pitchFamily="18" charset="0"/>
              </a:rPr>
              <a:t>chuyển</a:t>
            </a:r>
            <a:r>
              <a:rPr lang="en-US" altLang="vi-VN" sz="4800" b="1" dirty="0">
                <a:solidFill>
                  <a:srgbClr val="0000FF"/>
                </a:solidFill>
                <a:latin typeface="Times New Roman" panose="02020603050405020304" pitchFamily="18" charset="0"/>
              </a:rPr>
              <a:t> </a:t>
            </a:r>
            <a:r>
              <a:rPr lang="en-US" altLang="vi-VN" sz="4800" b="1" dirty="0" err="1">
                <a:solidFill>
                  <a:srgbClr val="0000FF"/>
                </a:solidFill>
                <a:latin typeface="Times New Roman" panose="02020603050405020304" pitchFamily="18" charset="0"/>
              </a:rPr>
              <a:t>các</a:t>
            </a:r>
            <a:r>
              <a:rPr lang="en-US" altLang="vi-VN" sz="4800" b="1" dirty="0">
                <a:solidFill>
                  <a:srgbClr val="0000FF"/>
                </a:solidFill>
                <a:latin typeface="Times New Roman" panose="02020603050405020304" pitchFamily="18" charset="0"/>
              </a:rPr>
              <a:t> </a:t>
            </a:r>
            <a:r>
              <a:rPr lang="en-US" altLang="vi-VN" sz="4800" b="1" dirty="0" err="1">
                <a:solidFill>
                  <a:srgbClr val="0000FF"/>
                </a:solidFill>
                <a:latin typeface="Times New Roman" panose="02020603050405020304" pitchFamily="18" charset="0"/>
              </a:rPr>
              <a:t>chất</a:t>
            </a:r>
            <a:r>
              <a:rPr lang="en-US" altLang="vi-VN" sz="4800" b="1" dirty="0">
                <a:solidFill>
                  <a:srgbClr val="0000FF"/>
                </a:solidFill>
                <a:latin typeface="Times New Roman" panose="02020603050405020304" pitchFamily="18" charset="0"/>
              </a:rPr>
              <a:t> qua </a:t>
            </a:r>
            <a:r>
              <a:rPr lang="en-US" altLang="vi-VN" sz="4800" b="1" dirty="0" err="1">
                <a:solidFill>
                  <a:srgbClr val="0000FF"/>
                </a:solidFill>
                <a:latin typeface="Times New Roman" panose="02020603050405020304" pitchFamily="18" charset="0"/>
              </a:rPr>
              <a:t>màng</a:t>
            </a:r>
            <a:r>
              <a:rPr lang="en-US" altLang="vi-VN" sz="4800" b="1" dirty="0">
                <a:solidFill>
                  <a:srgbClr val="0000FF"/>
                </a:solidFill>
                <a:latin typeface="Times New Roman" panose="02020603050405020304" pitchFamily="18" charset="0"/>
              </a:rPr>
              <a:t> </a:t>
            </a:r>
            <a:r>
              <a:rPr lang="en-US" altLang="vi-VN" sz="4800" b="1" dirty="0" err="1">
                <a:solidFill>
                  <a:srgbClr val="0000FF"/>
                </a:solidFill>
                <a:latin typeface="Times New Roman" panose="02020603050405020304" pitchFamily="18" charset="0"/>
              </a:rPr>
              <a:t>sinh</a:t>
            </a:r>
            <a:r>
              <a:rPr lang="en-US" altLang="vi-VN" sz="4800" b="1" dirty="0">
                <a:solidFill>
                  <a:srgbClr val="0000FF"/>
                </a:solidFill>
                <a:latin typeface="Times New Roman" panose="02020603050405020304" pitchFamily="18" charset="0"/>
              </a:rPr>
              <a:t> </a:t>
            </a:r>
            <a:r>
              <a:rPr lang="en-US" altLang="vi-VN" sz="4800" b="1" dirty="0" err="1">
                <a:solidFill>
                  <a:srgbClr val="0000FF"/>
                </a:solidFill>
                <a:latin typeface="Times New Roman" panose="02020603050405020304" pitchFamily="18" charset="0"/>
              </a:rPr>
              <a:t>chất</a:t>
            </a:r>
            <a:endParaRPr lang="en-US" altLang="vi-VN" sz="4800" b="1" dirty="0">
              <a:solidFill>
                <a:srgbClr val="0000FF"/>
              </a:solidFill>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78768" y="927847"/>
            <a:ext cx="6561026" cy="5560358"/>
            <a:chOff x="683568" y="0"/>
            <a:chExt cx="8479248" cy="6763434"/>
          </a:xfrm>
        </p:grpSpPr>
        <p:pic>
          <p:nvPicPr>
            <p:cNvPr id="4" name="Picture 3" descr="Image129.gif"/>
            <p:cNvPicPr>
              <a:picLocks noChangeAspect="1"/>
            </p:cNvPicPr>
            <p:nvPr/>
          </p:nvPicPr>
          <p:blipFill>
            <a:blip r:embed="rId2"/>
            <a:srcRect l="1000" t="1399" r="55000" b="3846"/>
            <a:stretch>
              <a:fillRect/>
            </a:stretch>
          </p:blipFill>
          <p:spPr>
            <a:xfrm>
              <a:off x="683568" y="0"/>
              <a:ext cx="4392488" cy="6763434"/>
            </a:xfrm>
            <a:prstGeom prst="rect">
              <a:avLst/>
            </a:prstGeom>
          </p:spPr>
        </p:pic>
        <p:sp>
          <p:nvSpPr>
            <p:cNvPr id="2" name="Right Brace 1"/>
            <p:cNvSpPr/>
            <p:nvPr/>
          </p:nvSpPr>
          <p:spPr>
            <a:xfrm>
              <a:off x="5436096" y="573405"/>
              <a:ext cx="864096" cy="2808312"/>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 name="TextBox 2"/>
            <p:cNvSpPr txBox="1"/>
            <p:nvPr/>
          </p:nvSpPr>
          <p:spPr>
            <a:xfrm>
              <a:off x="6319007" y="1235711"/>
              <a:ext cx="2843809" cy="1806609"/>
            </a:xfrm>
            <a:prstGeom prst="rect">
              <a:avLst/>
            </a:prstGeom>
            <a:noFill/>
          </p:spPr>
          <p:txBody>
            <a:bodyPr wrap="square" rtlCol="0">
              <a:spAutoFit/>
            </a:bodyPr>
            <a:lstStyle/>
            <a:p>
              <a:r>
                <a:rPr lang="en-US" sz="3200" b="1" dirty="0" err="1">
                  <a:latin typeface="Times New Roman" pitchFamily="18" charset="0"/>
                  <a:cs typeface="Times New Roman" pitchFamily="18" charset="0"/>
                </a:rPr>
                <a:t>Vận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thụ</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endParaRPr lang="en-US" sz="3200" b="1" dirty="0">
                <a:latin typeface="Times New Roman" pitchFamily="18" charset="0"/>
                <a:cs typeface="Times New Roman" pitchFamily="18" charset="0"/>
              </a:endParaRPr>
            </a:p>
          </p:txBody>
        </p:sp>
        <p:sp>
          <p:nvSpPr>
            <p:cNvPr id="5" name="TextBox 4"/>
            <p:cNvSpPr txBox="1"/>
            <p:nvPr/>
          </p:nvSpPr>
          <p:spPr>
            <a:xfrm>
              <a:off x="6275391" y="4701648"/>
              <a:ext cx="2843809" cy="1806609"/>
            </a:xfrm>
            <a:prstGeom prst="rect">
              <a:avLst/>
            </a:prstGeom>
            <a:noFill/>
          </p:spPr>
          <p:txBody>
            <a:bodyPr wrap="square" rtlCol="0">
              <a:spAutoFit/>
            </a:bodyPr>
            <a:lstStyle/>
            <a:p>
              <a:r>
                <a:rPr lang="en-US" sz="3200" b="1" dirty="0" err="1">
                  <a:latin typeface="Times New Roman" pitchFamily="18" charset="0"/>
                  <a:cs typeface="Times New Roman" pitchFamily="18" charset="0"/>
                </a:rPr>
                <a:t>Vận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chủ</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endParaRPr lang="en-US" sz="3200" b="1" dirty="0">
                <a:latin typeface="Times New Roman" pitchFamily="18" charset="0"/>
                <a:cs typeface="Times New Roman" pitchFamily="18" charset="0"/>
              </a:endParaRPr>
            </a:p>
          </p:txBody>
        </p:sp>
      </p:grpSp>
      <p:sp>
        <p:nvSpPr>
          <p:cNvPr id="7" name="Rectangle 2">
            <a:extLst>
              <a:ext uri="{FF2B5EF4-FFF2-40B4-BE49-F238E27FC236}">
                <a16:creationId xmlns:a16="http://schemas.microsoft.com/office/drawing/2014/main" id="{1BBDF176-A692-5AC8-6B2C-C2E4178C0C6D}"/>
              </a:ext>
            </a:extLst>
          </p:cNvPr>
          <p:cNvSpPr>
            <a:spLocks noGrp="1" noChangeArrowheads="1"/>
          </p:cNvSpPr>
          <p:nvPr>
            <p:ph type="title"/>
          </p:nvPr>
        </p:nvSpPr>
        <p:spPr>
          <a:xfrm>
            <a:off x="268942" y="-47064"/>
            <a:ext cx="10300447" cy="833718"/>
          </a:xfrm>
        </p:spPr>
        <p:txBody>
          <a:bodyPr>
            <a:normAutofit fontScale="90000"/>
          </a:bodyPr>
          <a:lstStyle/>
          <a:p>
            <a:pPr eaLnBrk="1" hangingPunct="1"/>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2.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thụ</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động</a:t>
            </a:r>
            <a:endParaRPr lang="en-US" altLang="vi-VN" b="1" dirty="0">
              <a:solidFill>
                <a:srgbClr val="0000FF"/>
              </a:solidFill>
              <a:latin typeface="Times New Roman" panose="02020603050405020304" pitchFamily="18" charset="0"/>
            </a:endParaRPr>
          </a:p>
        </p:txBody>
      </p:sp>
      <p:graphicFrame>
        <p:nvGraphicFramePr>
          <p:cNvPr id="8" name="Table 7">
            <a:extLst>
              <a:ext uri="{FF2B5EF4-FFF2-40B4-BE49-F238E27FC236}">
                <a16:creationId xmlns:a16="http://schemas.microsoft.com/office/drawing/2014/main" id="{2C6BE9CF-1281-7FD7-0BE8-52AD1AB5D754}"/>
              </a:ext>
            </a:extLst>
          </p:cNvPr>
          <p:cNvGraphicFramePr>
            <a:graphicFrameLocks noGrp="1"/>
          </p:cNvGraphicFramePr>
          <p:nvPr>
            <p:extLst>
              <p:ext uri="{D42A27DB-BD31-4B8C-83A1-F6EECF244321}">
                <p14:modId xmlns:p14="http://schemas.microsoft.com/office/powerpoint/2010/main" val="733534954"/>
              </p:ext>
            </p:extLst>
          </p:nvPr>
        </p:nvGraphicFramePr>
        <p:xfrm>
          <a:off x="6939794" y="1307058"/>
          <a:ext cx="4900304" cy="3486110"/>
        </p:xfrm>
        <a:graphic>
          <a:graphicData uri="http://schemas.openxmlformats.org/drawingml/2006/table">
            <a:tbl>
              <a:tblPr firstRow="1" firstCol="1" bandRow="1">
                <a:tableStyleId>{5C22544A-7EE6-4342-B048-85BDC9FD1C3A}</a:tableStyleId>
              </a:tblPr>
              <a:tblGrid>
                <a:gridCol w="1432448">
                  <a:extLst>
                    <a:ext uri="{9D8B030D-6E8A-4147-A177-3AD203B41FA5}">
                      <a16:colId xmlns:a16="http://schemas.microsoft.com/office/drawing/2014/main" val="683223799"/>
                    </a:ext>
                  </a:extLst>
                </a:gridCol>
                <a:gridCol w="3467856">
                  <a:extLst>
                    <a:ext uri="{9D8B030D-6E8A-4147-A177-3AD203B41FA5}">
                      <a16:colId xmlns:a16="http://schemas.microsoft.com/office/drawing/2014/main" val="1016959466"/>
                    </a:ext>
                  </a:extLst>
                </a:gridCol>
              </a:tblGrid>
              <a:tr h="933158">
                <a:tc>
                  <a:txBody>
                    <a:bodyPr/>
                    <a:lstStyle/>
                    <a:p>
                      <a:pPr algn="ctr">
                        <a:lnSpc>
                          <a:spcPct val="115000"/>
                        </a:lnSpc>
                        <a:tabLst>
                          <a:tab pos="5128260" algn="l"/>
                        </a:tabLst>
                      </a:pPr>
                      <a:r>
                        <a:rPr lang="vi-VN" sz="2000" dirty="0">
                          <a:solidFill>
                            <a:schemeClr val="tx2"/>
                          </a:solidFill>
                          <a:effectLst/>
                          <a:latin typeface="+mj-lt"/>
                        </a:rPr>
                        <a:t>Khái niệm</a:t>
                      </a:r>
                      <a:endParaRPr lang="vi-VN" sz="2000" dirty="0">
                        <a:solidFill>
                          <a:schemeClr val="tx2"/>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r>
                        <a:rPr lang="vi-VN" sz="1100" dirty="0">
                          <a:effectLst/>
                        </a:rPr>
                        <a:t> </a:t>
                      </a:r>
                      <a:endParaRPr lang="vi-V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3621826"/>
                  </a:ext>
                </a:extLst>
              </a:tr>
              <a:tr h="1726265">
                <a:tc>
                  <a:txBody>
                    <a:bodyPr/>
                    <a:lstStyle/>
                    <a:p>
                      <a:pPr algn="ctr">
                        <a:lnSpc>
                          <a:spcPct val="115000"/>
                        </a:lnSpc>
                        <a:tabLst>
                          <a:tab pos="5128260" algn="l"/>
                        </a:tabLst>
                      </a:pPr>
                      <a:r>
                        <a:rPr lang="vi-VN" sz="2000" dirty="0">
                          <a:solidFill>
                            <a:schemeClr val="tx2"/>
                          </a:solidFill>
                          <a:effectLst/>
                          <a:latin typeface="+mj-lt"/>
                        </a:rPr>
                        <a:t>Điều kiện xảy ra</a:t>
                      </a:r>
                      <a:endParaRPr lang="vi-VN" sz="2000" dirty="0">
                        <a:solidFill>
                          <a:schemeClr val="tx2"/>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350"/>
                        </a:lnSpc>
                      </a:pPr>
                      <a:r>
                        <a:rPr lang="vi-VN" sz="1100" dirty="0">
                          <a:effectLst/>
                        </a:rPr>
                        <a:t> </a:t>
                      </a:r>
                      <a:endParaRPr lang="vi-V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305735"/>
                  </a:ext>
                </a:extLst>
              </a:tr>
              <a:tr h="826687">
                <a:tc>
                  <a:txBody>
                    <a:bodyPr/>
                    <a:lstStyle/>
                    <a:p>
                      <a:pPr algn="ctr">
                        <a:lnSpc>
                          <a:spcPct val="115000"/>
                        </a:lnSpc>
                        <a:tabLst>
                          <a:tab pos="5128260" algn="l"/>
                        </a:tabLst>
                      </a:pPr>
                      <a:r>
                        <a:rPr lang="vi-VN" sz="2000" dirty="0">
                          <a:solidFill>
                            <a:schemeClr val="tx2"/>
                          </a:solidFill>
                          <a:effectLst/>
                          <a:latin typeface="+mj-lt"/>
                        </a:rPr>
                        <a:t>Vai trò</a:t>
                      </a:r>
                      <a:endParaRPr lang="vi-VN" sz="2000" dirty="0">
                        <a:solidFill>
                          <a:schemeClr val="tx2"/>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350"/>
                        </a:lnSpc>
                      </a:pPr>
                      <a:r>
                        <a:rPr lang="vi-VN" sz="1100" dirty="0">
                          <a:effectLst/>
                        </a:rPr>
                        <a:t> </a:t>
                      </a:r>
                      <a:endParaRPr lang="vi-V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4327949"/>
                  </a:ext>
                </a:extLst>
              </a:tr>
            </a:tbl>
          </a:graphicData>
        </a:graphic>
      </p:graphicFrame>
    </p:spTree>
    <p:extLst>
      <p:ext uri="{BB962C8B-B14F-4D97-AF65-F5344CB8AC3E}">
        <p14:creationId xmlns:p14="http://schemas.microsoft.com/office/powerpoint/2010/main" val="143024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5553-3EB3-D767-0B0E-0EC24EB4839B}"/>
              </a:ext>
            </a:extLst>
          </p:cNvPr>
          <p:cNvSpPr>
            <a:spLocks noGrp="1"/>
          </p:cNvSpPr>
          <p:nvPr>
            <p:ph type="title"/>
          </p:nvPr>
        </p:nvSpPr>
        <p:spPr>
          <a:xfrm>
            <a:off x="838200" y="768537"/>
            <a:ext cx="10515600" cy="1325563"/>
          </a:xfrm>
        </p:spPr>
        <p:txBody>
          <a:bodyPr/>
          <a:lstStyle/>
          <a:p>
            <a:endParaRPr lang="vi-VN" dirty="0"/>
          </a:p>
        </p:txBody>
      </p:sp>
      <p:graphicFrame>
        <p:nvGraphicFramePr>
          <p:cNvPr id="4" name="Content Placeholder 3">
            <a:extLst>
              <a:ext uri="{FF2B5EF4-FFF2-40B4-BE49-F238E27FC236}">
                <a16:creationId xmlns:a16="http://schemas.microsoft.com/office/drawing/2014/main" id="{7DF973DF-A4E0-F028-BA34-12A10F35C52A}"/>
              </a:ext>
            </a:extLst>
          </p:cNvPr>
          <p:cNvGraphicFramePr>
            <a:graphicFrameLocks noGrp="1"/>
          </p:cNvGraphicFramePr>
          <p:nvPr>
            <p:ph idx="1"/>
            <p:extLst>
              <p:ext uri="{D42A27DB-BD31-4B8C-83A1-F6EECF244321}">
                <p14:modId xmlns:p14="http://schemas.microsoft.com/office/powerpoint/2010/main" val="3697379284"/>
              </p:ext>
            </p:extLst>
          </p:nvPr>
        </p:nvGraphicFramePr>
        <p:xfrm>
          <a:off x="1564342" y="1282745"/>
          <a:ext cx="9063316" cy="4325786"/>
        </p:xfrm>
        <a:graphic>
          <a:graphicData uri="http://schemas.openxmlformats.org/drawingml/2006/table">
            <a:tbl>
              <a:tblPr firstRow="1" firstCol="1" bandRow="1">
                <a:tableStyleId>{5C22544A-7EE6-4342-B048-85BDC9FD1C3A}</a:tableStyleId>
              </a:tblPr>
              <a:tblGrid>
                <a:gridCol w="1256413">
                  <a:extLst>
                    <a:ext uri="{9D8B030D-6E8A-4147-A177-3AD203B41FA5}">
                      <a16:colId xmlns:a16="http://schemas.microsoft.com/office/drawing/2014/main" val="2108196191"/>
                    </a:ext>
                  </a:extLst>
                </a:gridCol>
                <a:gridCol w="7806903">
                  <a:extLst>
                    <a:ext uri="{9D8B030D-6E8A-4147-A177-3AD203B41FA5}">
                      <a16:colId xmlns:a16="http://schemas.microsoft.com/office/drawing/2014/main" val="1959153463"/>
                    </a:ext>
                  </a:extLst>
                </a:gridCol>
              </a:tblGrid>
              <a:tr h="1687507">
                <a:tc>
                  <a:txBody>
                    <a:bodyPr/>
                    <a:lstStyle/>
                    <a:p>
                      <a:pPr algn="ctr">
                        <a:lnSpc>
                          <a:spcPct val="115000"/>
                        </a:lnSpc>
                        <a:tabLst>
                          <a:tab pos="5128260" algn="l"/>
                        </a:tabLst>
                      </a:pPr>
                      <a:r>
                        <a:rPr lang="vi-VN" sz="1600" dirty="0">
                          <a:solidFill>
                            <a:schemeClr val="tx2"/>
                          </a:solidFill>
                          <a:effectLst/>
                          <a:latin typeface="+mj-lt"/>
                        </a:rPr>
                        <a:t>Khái niệm</a:t>
                      </a:r>
                      <a:endParaRPr lang="vi-VN" sz="1600" dirty="0">
                        <a:solidFill>
                          <a:schemeClr val="tx2"/>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pPr>
                      <a:endParaRPr lang="vi-V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7706106"/>
                  </a:ext>
                </a:extLst>
              </a:tr>
              <a:tr h="1783961">
                <a:tc>
                  <a:txBody>
                    <a:bodyPr/>
                    <a:lstStyle/>
                    <a:p>
                      <a:pPr algn="ctr">
                        <a:lnSpc>
                          <a:spcPct val="115000"/>
                        </a:lnSpc>
                        <a:tabLst>
                          <a:tab pos="5128260" algn="l"/>
                        </a:tabLst>
                      </a:pPr>
                      <a:r>
                        <a:rPr lang="vi-VN" sz="1600">
                          <a:solidFill>
                            <a:schemeClr val="tx2"/>
                          </a:solidFill>
                          <a:effectLst/>
                          <a:latin typeface="+mj-lt"/>
                        </a:rPr>
                        <a:t>Điều kiện xảy ra</a:t>
                      </a:r>
                      <a:endParaRPr lang="vi-VN" sz="1600">
                        <a:solidFill>
                          <a:schemeClr val="tx2"/>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50"/>
                        </a:lnSpc>
                      </a:pPr>
                      <a:endParaRPr lang="vi-V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310072"/>
                  </a:ext>
                </a:extLst>
              </a:tr>
              <a:tr h="854318">
                <a:tc>
                  <a:txBody>
                    <a:bodyPr/>
                    <a:lstStyle/>
                    <a:p>
                      <a:pPr algn="ctr">
                        <a:lnSpc>
                          <a:spcPct val="115000"/>
                        </a:lnSpc>
                        <a:tabLst>
                          <a:tab pos="5128260" algn="l"/>
                        </a:tabLst>
                      </a:pPr>
                      <a:r>
                        <a:rPr lang="vi-VN" sz="1600" dirty="0">
                          <a:solidFill>
                            <a:schemeClr val="tx2"/>
                          </a:solidFill>
                          <a:effectLst/>
                          <a:latin typeface="+mj-lt"/>
                        </a:rPr>
                        <a:t>Vai trò</a:t>
                      </a:r>
                      <a:endParaRPr lang="vi-VN" sz="1600" dirty="0">
                        <a:solidFill>
                          <a:schemeClr val="tx2"/>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50"/>
                        </a:lnSpc>
                      </a:pPr>
                      <a:r>
                        <a:rPr lang="vi-VN" sz="1100" dirty="0">
                          <a:effectLst/>
                        </a:rPr>
                        <a:t>.</a:t>
                      </a:r>
                      <a:endParaRPr lang="vi-V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2487790"/>
                  </a:ext>
                </a:extLst>
              </a:tr>
            </a:tbl>
          </a:graphicData>
        </a:graphic>
      </p:graphicFrame>
      <p:sp>
        <p:nvSpPr>
          <p:cNvPr id="5" name="Title 5">
            <a:extLst>
              <a:ext uri="{FF2B5EF4-FFF2-40B4-BE49-F238E27FC236}">
                <a16:creationId xmlns:a16="http://schemas.microsoft.com/office/drawing/2014/main" id="{9BD8D11A-3347-B6E6-163A-A36C7241CDA4}"/>
              </a:ext>
            </a:extLst>
          </p:cNvPr>
          <p:cNvSpPr txBox="1">
            <a:spLocks/>
          </p:cNvSpPr>
          <p:nvPr/>
        </p:nvSpPr>
        <p:spPr>
          <a:xfrm>
            <a:off x="2863817" y="1499701"/>
            <a:ext cx="7557654" cy="1209832"/>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latin typeface="Times New Roman" panose="02020603050405020304" pitchFamily="18" charset="0"/>
                <a:cs typeface="Times New Roman" panose="02020603050405020304" pitchFamily="18" charset="0"/>
              </a:rPr>
              <a:t> </a:t>
            </a:r>
            <a:r>
              <a:rPr lang="nl-NL" sz="8000" dirty="0">
                <a:latin typeface="Times New Roman" panose="02020603050405020304" pitchFamily="18" charset="0"/>
                <a:cs typeface="Times New Roman" panose="02020603050405020304" pitchFamily="18" charset="0"/>
              </a:rPr>
              <a:t>- Là phương thức vận chuyển các chất qua màng từ nơi có nồng độ thấp chất tan thấp đến nơi có nồng độ cao( ngược dốc nồng độ) và cần tiêu tốn năng lượng(ATP).</a:t>
            </a:r>
            <a:endParaRPr lang="vi-VN" sz="8000" dirty="0">
              <a:latin typeface="Times New Roman" panose="02020603050405020304" pitchFamily="18" charset="0"/>
              <a:ea typeface="Times New Roman" panose="02020603050405020304" pitchFamily="18" charset="0"/>
              <a:cs typeface="Times New Roman" panose="02020603050405020304" pitchFamily="18" charset="0"/>
            </a:endParaRPr>
          </a:p>
          <a:p>
            <a:br>
              <a:rPr lang="vi-VN" dirty="0">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
        <p:nvSpPr>
          <p:cNvPr id="6" name="Title 5">
            <a:extLst>
              <a:ext uri="{FF2B5EF4-FFF2-40B4-BE49-F238E27FC236}">
                <a16:creationId xmlns:a16="http://schemas.microsoft.com/office/drawing/2014/main" id="{EDE93525-9A3C-67E8-3824-61AD9AE04E15}"/>
              </a:ext>
            </a:extLst>
          </p:cNvPr>
          <p:cNvSpPr txBox="1">
            <a:spLocks/>
          </p:cNvSpPr>
          <p:nvPr/>
        </p:nvSpPr>
        <p:spPr>
          <a:xfrm>
            <a:off x="3408999" y="3443001"/>
            <a:ext cx="7557654" cy="120983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300" dirty="0">
                <a:latin typeface="Times New Roman" panose="02020603050405020304" pitchFamily="18" charset="0"/>
                <a:cs typeface="Times New Roman" panose="02020603050405020304" pitchFamily="18" charset="0"/>
              </a:rPr>
              <a:t> </a:t>
            </a:r>
            <a:br>
              <a:rPr lang="vi-VN" dirty="0">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
        <p:nvSpPr>
          <p:cNvPr id="7" name="Title 5">
            <a:extLst>
              <a:ext uri="{FF2B5EF4-FFF2-40B4-BE49-F238E27FC236}">
                <a16:creationId xmlns:a16="http://schemas.microsoft.com/office/drawing/2014/main" id="{B41E6E9F-2A8B-5BB3-1C52-C069C6C3097A}"/>
              </a:ext>
            </a:extLst>
          </p:cNvPr>
          <p:cNvSpPr txBox="1">
            <a:spLocks/>
          </p:cNvSpPr>
          <p:nvPr/>
        </p:nvSpPr>
        <p:spPr>
          <a:xfrm>
            <a:off x="3070004" y="3324966"/>
            <a:ext cx="7557654" cy="1209832"/>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3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Tiêu tốn năng lượng (ATP)</a:t>
            </a:r>
          </a:p>
          <a:p>
            <a:r>
              <a:rPr lang="vi-VN" sz="2400" dirty="0">
                <a:latin typeface="Times New Roman" panose="02020603050405020304" pitchFamily="18" charset="0"/>
                <a:ea typeface="Times New Roman" panose="02020603050405020304" pitchFamily="18" charset="0"/>
                <a:cs typeface="Times New Roman" panose="02020603050405020304" pitchFamily="18" charset="0"/>
              </a:rPr>
              <a:t>- Cần kênh protein vận chuyển</a:t>
            </a:r>
            <a:br>
              <a:rPr lang="vi-VN" dirty="0">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
        <p:nvSpPr>
          <p:cNvPr id="8" name="Title 5">
            <a:extLst>
              <a:ext uri="{FF2B5EF4-FFF2-40B4-BE49-F238E27FC236}">
                <a16:creationId xmlns:a16="http://schemas.microsoft.com/office/drawing/2014/main" id="{2B4F7411-D976-FD48-DEB6-3899F42C419A}"/>
              </a:ext>
            </a:extLst>
          </p:cNvPr>
          <p:cNvSpPr txBox="1">
            <a:spLocks/>
          </p:cNvSpPr>
          <p:nvPr/>
        </p:nvSpPr>
        <p:spPr>
          <a:xfrm>
            <a:off x="2971393" y="4763901"/>
            <a:ext cx="7557654" cy="120983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2700" dirty="0">
                <a:latin typeface="Times New Roman" panose="02020603050405020304" pitchFamily="18" charset="0"/>
                <a:cs typeface="Times New Roman" panose="02020603050405020304" pitchFamily="18" charset="0"/>
              </a:rPr>
              <a:t>- Tế bào chủ động vận chuyển các chất khi cần, đào thải các chất độc hại ra khỏi cơ thể.</a:t>
            </a:r>
            <a:br>
              <a:rPr lang="vi-VN" dirty="0">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Tree>
    <p:extLst>
      <p:ext uri="{BB962C8B-B14F-4D97-AF65-F5344CB8AC3E}">
        <p14:creationId xmlns:p14="http://schemas.microsoft.com/office/powerpoint/2010/main" val="20678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37184" y="1234512"/>
            <a:ext cx="8229600" cy="4891650"/>
          </a:xfrm>
        </p:spPr>
        <p:txBody>
          <a:bodyPr>
            <a:normAutofit/>
          </a:bodyPr>
          <a:lstStyle/>
          <a:p>
            <a:pPr marL="0" indent="0">
              <a:buNone/>
            </a:pPr>
            <a:r>
              <a:rPr lang="en-US" sz="3600" b="1" dirty="0">
                <a:solidFill>
                  <a:srgbClr val="0000FF"/>
                </a:solidFill>
                <a:latin typeface="Times New Roman" panose="02020603050405020304" pitchFamily="18" charset="0"/>
                <a:cs typeface="Times New Roman" panose="02020603050405020304" pitchFamily="18" charset="0"/>
              </a:rPr>
              <a:t>a. </a:t>
            </a:r>
            <a:r>
              <a:rPr lang="en-US" sz="3600" b="1" dirty="0" err="1">
                <a:solidFill>
                  <a:srgbClr val="0000FF"/>
                </a:solidFill>
                <a:latin typeface="Times New Roman" panose="02020603050405020304" pitchFamily="18" charset="0"/>
                <a:cs typeface="Times New Roman" panose="02020603050405020304" pitchFamily="18" charset="0"/>
              </a:rPr>
              <a:t>Nhập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bào</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6" name="Picture 4" descr="pinocyt"/>
          <p:cNvPicPr>
            <a:picLocks noChangeAspect="1" noChangeArrowheads="1" noCrop="1"/>
          </p:cNvPicPr>
          <p:nvPr/>
        </p:nvPicPr>
        <p:blipFill>
          <a:blip r:embed="rId2"/>
          <a:srcRect/>
          <a:stretch>
            <a:fillRect/>
          </a:stretch>
        </p:blipFill>
        <p:spPr bwMode="auto">
          <a:xfrm>
            <a:off x="6204074" y="2425571"/>
            <a:ext cx="3924375" cy="3209519"/>
          </a:xfrm>
          <a:prstGeom prst="rect">
            <a:avLst/>
          </a:prstGeom>
          <a:noFill/>
          <a:ln w="9525">
            <a:noFill/>
            <a:miter lim="800000"/>
            <a:headEnd/>
            <a:tailEnd/>
          </a:ln>
        </p:spPr>
      </p:pic>
      <p:pic>
        <p:nvPicPr>
          <p:cNvPr id="7" name="Picture 6" descr="Exocy"/>
          <p:cNvPicPr>
            <a:picLocks noChangeAspect="1" noChangeArrowheads="1" noCrop="1"/>
          </p:cNvPicPr>
          <p:nvPr/>
        </p:nvPicPr>
        <p:blipFill>
          <a:blip r:embed="rId3"/>
          <a:srcRect/>
          <a:stretch>
            <a:fillRect/>
          </a:stretch>
        </p:blipFill>
        <p:spPr bwMode="auto">
          <a:xfrm>
            <a:off x="2125217" y="2276873"/>
            <a:ext cx="3480480" cy="3346615"/>
          </a:xfrm>
          <a:prstGeom prst="rect">
            <a:avLst/>
          </a:prstGeom>
          <a:noFill/>
          <a:ln w="9525">
            <a:noFill/>
            <a:miter lim="800000"/>
            <a:headEnd/>
            <a:tailEnd/>
          </a:ln>
        </p:spPr>
      </p:pic>
      <p:sp>
        <p:nvSpPr>
          <p:cNvPr id="8" name="Rectangle 7"/>
          <p:cNvSpPr/>
          <p:nvPr/>
        </p:nvSpPr>
        <p:spPr>
          <a:xfrm>
            <a:off x="2125217" y="5949281"/>
            <a:ext cx="3706557" cy="8172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err="1">
                <a:solidFill>
                  <a:srgbClr val="C00000"/>
                </a:solidFill>
                <a:latin typeface="Arial" pitchFamily="34" charset="0"/>
                <a:cs typeface="Arial" pitchFamily="34" charset="0"/>
              </a:rPr>
              <a:t>Thực</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bào</a:t>
            </a:r>
            <a:r>
              <a:rPr lang="en-US" sz="4400" b="1" dirty="0">
                <a:solidFill>
                  <a:srgbClr val="C00000"/>
                </a:solidFill>
                <a:latin typeface="Arial" pitchFamily="34" charset="0"/>
                <a:cs typeface="Arial" pitchFamily="34" charset="0"/>
              </a:rPr>
              <a:t> </a:t>
            </a:r>
          </a:p>
        </p:txBody>
      </p:sp>
      <p:sp>
        <p:nvSpPr>
          <p:cNvPr id="9" name="Rectangle 8"/>
          <p:cNvSpPr/>
          <p:nvPr/>
        </p:nvSpPr>
        <p:spPr>
          <a:xfrm>
            <a:off x="6240017" y="5949281"/>
            <a:ext cx="3706557" cy="81720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b="1" dirty="0" err="1">
                <a:solidFill>
                  <a:srgbClr val="C00000"/>
                </a:solidFill>
                <a:latin typeface="Arial" pitchFamily="34" charset="0"/>
                <a:cs typeface="Arial" pitchFamily="34" charset="0"/>
              </a:rPr>
              <a:t>Ẩm</a:t>
            </a:r>
            <a:r>
              <a:rPr lang="en-US" sz="4400" b="1" dirty="0">
                <a:solidFill>
                  <a:srgbClr val="C00000"/>
                </a:solidFill>
                <a:latin typeface="Arial" pitchFamily="34" charset="0"/>
                <a:cs typeface="Arial" pitchFamily="34" charset="0"/>
              </a:rPr>
              <a:t> </a:t>
            </a:r>
            <a:r>
              <a:rPr lang="en-US" sz="4400" b="1" dirty="0" err="1">
                <a:solidFill>
                  <a:srgbClr val="C00000"/>
                </a:solidFill>
                <a:latin typeface="Arial" pitchFamily="34" charset="0"/>
                <a:cs typeface="Arial" pitchFamily="34" charset="0"/>
              </a:rPr>
              <a:t>bào</a:t>
            </a:r>
            <a:r>
              <a:rPr lang="en-US" sz="4400" b="1" dirty="0">
                <a:solidFill>
                  <a:srgbClr val="C00000"/>
                </a:solidFill>
                <a:latin typeface="Arial" pitchFamily="34" charset="0"/>
                <a:cs typeface="Arial" pitchFamily="34" charset="0"/>
              </a:rPr>
              <a:t> </a:t>
            </a:r>
          </a:p>
        </p:txBody>
      </p:sp>
      <p:sp>
        <p:nvSpPr>
          <p:cNvPr id="10" name="Rectangle 2">
            <a:extLst>
              <a:ext uri="{FF2B5EF4-FFF2-40B4-BE49-F238E27FC236}">
                <a16:creationId xmlns:a16="http://schemas.microsoft.com/office/drawing/2014/main" id="{D482F54C-16E5-F3D4-2792-AC72E7F3D28E}"/>
              </a:ext>
            </a:extLst>
          </p:cNvPr>
          <p:cNvSpPr>
            <a:spLocks noGrp="1" noChangeArrowheads="1"/>
          </p:cNvSpPr>
          <p:nvPr>
            <p:ph type="title"/>
          </p:nvPr>
        </p:nvSpPr>
        <p:spPr>
          <a:xfrm>
            <a:off x="1541929" y="0"/>
            <a:ext cx="10300447" cy="833718"/>
          </a:xfrm>
        </p:spPr>
        <p:txBody>
          <a:bodyPr>
            <a:normAutofit fontScale="90000"/>
          </a:bodyPr>
          <a:lstStyle/>
          <a:p>
            <a:pPr eaLnBrk="1" hangingPunct="1"/>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3. </a:t>
            </a:r>
            <a:r>
              <a:rPr lang="en-US" altLang="vi-VN" b="1" dirty="0" err="1">
                <a:solidFill>
                  <a:srgbClr val="0000FF"/>
                </a:solidFill>
                <a:latin typeface="Times New Roman" panose="02020603050405020304" pitchFamily="18" charset="0"/>
              </a:rPr>
              <a:t>Xuất</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và</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nhập</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bào</a:t>
            </a:r>
            <a:endParaRPr lang="en-US" altLang="vi-VN"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350967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23" y="149972"/>
            <a:ext cx="10515600" cy="1325563"/>
          </a:xfrm>
        </p:spPr>
        <p:txBody>
          <a:bodyPr>
            <a:normAutofit/>
          </a:bodyPr>
          <a:lstStyle/>
          <a:p>
            <a:pPr algn="l"/>
            <a:r>
              <a:rPr lang="en-US" sz="3200" b="1" dirty="0">
                <a:solidFill>
                  <a:srgbClr val="0000FF"/>
                </a:solidFill>
                <a:latin typeface="Arial" panose="020B0604020202020204" pitchFamily="34" charset="0"/>
                <a:cs typeface="Arial" panose="020B0604020202020204" pitchFamily="34" charset="0"/>
              </a:rPr>
              <a:t>2. </a:t>
            </a:r>
            <a:r>
              <a:rPr lang="en-US" sz="3200" b="1" dirty="0" err="1">
                <a:solidFill>
                  <a:srgbClr val="0000FF"/>
                </a:solidFill>
                <a:latin typeface="Arial" panose="020B0604020202020204" pitchFamily="34" charset="0"/>
                <a:cs typeface="Arial" panose="020B0604020202020204" pitchFamily="34" charset="0"/>
              </a:rPr>
              <a:t>Xuất</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bào</a:t>
            </a:r>
            <a:endParaRPr lang="en-US" sz="3200" b="1" dirty="0">
              <a:solidFill>
                <a:srgbClr val="0000FF"/>
              </a:solidFill>
              <a:latin typeface="Arial" panose="020B0604020202020204" pitchFamily="34" charset="0"/>
              <a:cs typeface="Arial" panose="020B0604020202020204" pitchFamily="34" charset="0"/>
            </a:endParaRPr>
          </a:p>
        </p:txBody>
      </p:sp>
      <p:pic>
        <p:nvPicPr>
          <p:cNvPr id="4" name="Picture 2" descr="http://staff.agu.edu.vn/ntkduyen/baithi/vcccqmsc/ga_files/1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77250" y="1628800"/>
            <a:ext cx="8367223"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660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4466-432E-2616-25CE-7136FA4282C6}"/>
              </a:ext>
            </a:extLst>
          </p:cNvPr>
          <p:cNvSpPr>
            <a:spLocks noGrp="1"/>
          </p:cNvSpPr>
          <p:nvPr>
            <p:ph type="title"/>
          </p:nvPr>
        </p:nvSpPr>
        <p:spPr/>
        <p:txBody>
          <a:bodyPr/>
          <a:lstStyle/>
          <a:p>
            <a:endParaRPr lang="vi-VN"/>
          </a:p>
        </p:txBody>
      </p:sp>
      <p:graphicFrame>
        <p:nvGraphicFramePr>
          <p:cNvPr id="4" name="Content Placeholder 3">
            <a:extLst>
              <a:ext uri="{FF2B5EF4-FFF2-40B4-BE49-F238E27FC236}">
                <a16:creationId xmlns:a16="http://schemas.microsoft.com/office/drawing/2014/main" id="{2E17C7FE-6B2C-7C36-183C-474E18D14840}"/>
              </a:ext>
            </a:extLst>
          </p:cNvPr>
          <p:cNvGraphicFramePr>
            <a:graphicFrameLocks noGrp="1"/>
          </p:cNvGraphicFramePr>
          <p:nvPr>
            <p:ph idx="1"/>
            <p:extLst>
              <p:ext uri="{D42A27DB-BD31-4B8C-83A1-F6EECF244321}">
                <p14:modId xmlns:p14="http://schemas.microsoft.com/office/powerpoint/2010/main" val="4143326481"/>
              </p:ext>
            </p:extLst>
          </p:nvPr>
        </p:nvGraphicFramePr>
        <p:xfrm>
          <a:off x="1373842" y="365125"/>
          <a:ext cx="9383805" cy="6291168"/>
        </p:xfrm>
        <a:graphic>
          <a:graphicData uri="http://schemas.openxmlformats.org/drawingml/2006/table">
            <a:tbl>
              <a:tblPr firstRow="1" firstCol="1" lastRow="1" lastCol="1" bandRow="1" bandCol="1">
                <a:tableStyleId>{5C22544A-7EE6-4342-B048-85BDC9FD1C3A}</a:tableStyleId>
              </a:tblPr>
              <a:tblGrid>
                <a:gridCol w="1483061">
                  <a:extLst>
                    <a:ext uri="{9D8B030D-6E8A-4147-A177-3AD203B41FA5}">
                      <a16:colId xmlns:a16="http://schemas.microsoft.com/office/drawing/2014/main" val="1513444596"/>
                    </a:ext>
                  </a:extLst>
                </a:gridCol>
                <a:gridCol w="4593922">
                  <a:extLst>
                    <a:ext uri="{9D8B030D-6E8A-4147-A177-3AD203B41FA5}">
                      <a16:colId xmlns:a16="http://schemas.microsoft.com/office/drawing/2014/main" val="565093846"/>
                    </a:ext>
                  </a:extLst>
                </a:gridCol>
                <a:gridCol w="3306822">
                  <a:extLst>
                    <a:ext uri="{9D8B030D-6E8A-4147-A177-3AD203B41FA5}">
                      <a16:colId xmlns:a16="http://schemas.microsoft.com/office/drawing/2014/main" val="2990422938"/>
                    </a:ext>
                  </a:extLst>
                </a:gridCol>
              </a:tblGrid>
              <a:tr h="770314">
                <a:tc>
                  <a:txBody>
                    <a:bodyPr/>
                    <a:lstStyle/>
                    <a:p>
                      <a:pPr algn="ctr">
                        <a:lnSpc>
                          <a:spcPct val="115000"/>
                        </a:lnSpc>
                      </a:pPr>
                      <a:r>
                        <a:rPr lang="vi-VN" sz="2000" dirty="0">
                          <a:solidFill>
                            <a:schemeClr val="tx1"/>
                          </a:solidFill>
                          <a:effectLst/>
                          <a:latin typeface="+mj-lt"/>
                        </a:rPr>
                        <a:t> Phương thức</a:t>
                      </a:r>
                      <a:endParaRPr lang="vi-VN" sz="20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vi-VN" sz="2000" dirty="0">
                          <a:solidFill>
                            <a:schemeClr val="tx1"/>
                          </a:solidFill>
                          <a:effectLst/>
                        </a:rPr>
                        <a:t>Nhập bào</a:t>
                      </a:r>
                      <a:endParaRPr lang="vi-VN"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vi-VN" sz="2000">
                          <a:solidFill>
                            <a:schemeClr val="tx1"/>
                          </a:solidFill>
                          <a:effectLst/>
                        </a:rPr>
                        <a:t>Xuất bào</a:t>
                      </a:r>
                      <a:endParaRPr lang="vi-VN"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8726450"/>
                  </a:ext>
                </a:extLst>
              </a:tr>
              <a:tr h="1572792">
                <a:tc>
                  <a:txBody>
                    <a:bodyPr/>
                    <a:lstStyle/>
                    <a:p>
                      <a:pPr algn="ctr">
                        <a:lnSpc>
                          <a:spcPct val="115000"/>
                        </a:lnSpc>
                      </a:pPr>
                      <a:r>
                        <a:rPr lang="vi-VN" sz="2000" dirty="0">
                          <a:solidFill>
                            <a:schemeClr val="tx1"/>
                          </a:solidFill>
                          <a:effectLst/>
                          <a:latin typeface="+mj-lt"/>
                        </a:rPr>
                        <a:t> </a:t>
                      </a:r>
                    </a:p>
                    <a:p>
                      <a:pPr algn="ctr">
                        <a:lnSpc>
                          <a:spcPct val="115000"/>
                        </a:lnSpc>
                      </a:pPr>
                      <a:r>
                        <a:rPr lang="vi-VN" sz="2000" dirty="0">
                          <a:solidFill>
                            <a:schemeClr val="tx1"/>
                          </a:solidFill>
                          <a:effectLst/>
                          <a:latin typeface="+mj-lt"/>
                        </a:rPr>
                        <a:t>Khái niệm</a:t>
                      </a:r>
                      <a:endParaRPr lang="vi-VN" sz="20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Phương thức TB đưa các chất vào bên trong TB bằng cách biến dạng màng sinh chất</a:t>
                      </a:r>
                      <a:endParaRPr lang="vi-VN" sz="2000" b="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 </a:t>
                      </a:r>
                      <a:endParaRPr lang="vi-VN"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Phương thức TB chuyển  các chất ra khỏi  TB bằng cách biến dạng màng sinh chất</a:t>
                      </a:r>
                      <a:endParaRPr lang="vi-VN"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4205968"/>
                  </a:ext>
                </a:extLst>
              </a:tr>
              <a:tr h="2776509">
                <a:tc>
                  <a:txBody>
                    <a:bodyPr/>
                    <a:lstStyle/>
                    <a:p>
                      <a:pPr algn="ctr">
                        <a:lnSpc>
                          <a:spcPct val="115000"/>
                        </a:lnSpc>
                      </a:pPr>
                      <a:r>
                        <a:rPr lang="vi-VN" sz="2000" dirty="0">
                          <a:solidFill>
                            <a:schemeClr val="tx1"/>
                          </a:solidFill>
                          <a:effectLst/>
                          <a:latin typeface="+mj-lt"/>
                        </a:rPr>
                        <a:t> </a:t>
                      </a:r>
                    </a:p>
                    <a:p>
                      <a:pPr algn="ctr">
                        <a:lnSpc>
                          <a:spcPct val="115000"/>
                        </a:lnSpc>
                      </a:pPr>
                      <a:r>
                        <a:rPr lang="vi-VN" sz="2000" dirty="0">
                          <a:solidFill>
                            <a:schemeClr val="tx1"/>
                          </a:solidFill>
                          <a:effectLst/>
                          <a:latin typeface="+mj-lt"/>
                        </a:rPr>
                        <a:t>Cơ chế</a:t>
                      </a:r>
                      <a:endParaRPr lang="vi-VN" sz="20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Màng TB lõm vào bao bọc “ đối tượng” -&gt;</a:t>
                      </a:r>
                      <a:endParaRPr lang="vi-VN" sz="2000" b="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 “ nuốt” đối tượng vào bên trong TB-&gt; liên kết ngay với lizoxom và phân hủy nhờ enzim.</a:t>
                      </a:r>
                      <a:endParaRPr lang="vi-VN" sz="2000" b="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 Giọt dịch: Ẩm bào.</a:t>
                      </a:r>
                      <a:endParaRPr lang="vi-VN" sz="2000" b="0" dirty="0">
                        <a:solidFill>
                          <a:schemeClr val="tx1"/>
                        </a:solidFill>
                        <a:effectLst/>
                        <a:latin typeface="Times New Roman" panose="02020603050405020304" pitchFamily="18" charset="0"/>
                        <a:cs typeface="Times New Roman" panose="02020603050405020304" pitchFamily="18" charset="0"/>
                      </a:endParaRPr>
                    </a:p>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 Chất rắn:Thực bào.</a:t>
                      </a:r>
                      <a:endParaRPr lang="vi-VN"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Hình thành các bóng xuất bàoliên kết với màng TB-&gt; màng TB biến dạng bài xuất chất thải ra ngoài</a:t>
                      </a:r>
                      <a:endParaRPr lang="vi-VN"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8127298"/>
                  </a:ext>
                </a:extLst>
              </a:tr>
              <a:tr h="1171553">
                <a:tc>
                  <a:txBody>
                    <a:bodyPr/>
                    <a:lstStyle/>
                    <a:p>
                      <a:pPr algn="ctr">
                        <a:lnSpc>
                          <a:spcPct val="115000"/>
                        </a:lnSpc>
                      </a:pPr>
                      <a:r>
                        <a:rPr lang="vi-VN" sz="2000" dirty="0">
                          <a:solidFill>
                            <a:schemeClr val="tx1"/>
                          </a:solidFill>
                          <a:effectLst/>
                          <a:latin typeface="+mj-lt"/>
                        </a:rPr>
                        <a:t>Tiêu tốn năng lượng</a:t>
                      </a:r>
                      <a:endParaRPr lang="vi-VN" sz="20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t-BR" sz="2000" b="0">
                          <a:solidFill>
                            <a:schemeClr val="tx1"/>
                          </a:solidFill>
                          <a:effectLst/>
                          <a:latin typeface="Times New Roman" panose="02020603050405020304" pitchFamily="18" charset="0"/>
                          <a:cs typeface="Times New Roman" panose="02020603050405020304" pitchFamily="18" charset="0"/>
                        </a:rPr>
                        <a:t>Có </a:t>
                      </a:r>
                      <a:endParaRPr lang="vi-VN" sz="2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t-BR" sz="2000" b="0" dirty="0">
                          <a:solidFill>
                            <a:schemeClr val="tx1"/>
                          </a:solidFill>
                          <a:effectLst/>
                          <a:latin typeface="Times New Roman" panose="02020603050405020304" pitchFamily="18" charset="0"/>
                          <a:cs typeface="Times New Roman" panose="02020603050405020304" pitchFamily="18" charset="0"/>
                        </a:rPr>
                        <a:t>Có</a:t>
                      </a:r>
                      <a:endParaRPr lang="vi-VN"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94181947"/>
                  </a:ext>
                </a:extLst>
              </a:tr>
            </a:tbl>
          </a:graphicData>
        </a:graphic>
      </p:graphicFrame>
    </p:spTree>
    <p:extLst>
      <p:ext uri="{BB962C8B-B14F-4D97-AF65-F5344CB8AC3E}">
        <p14:creationId xmlns:p14="http://schemas.microsoft.com/office/powerpoint/2010/main" val="1263212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13856" y="1556792"/>
            <a:ext cx="8640960" cy="1143000"/>
          </a:xfrm>
        </p:spPr>
        <p:txBody>
          <a:bodyPr>
            <a:normAutofit/>
          </a:bodyPr>
          <a:lstStyle/>
          <a:p>
            <a:pPr marL="0" indent="0">
              <a:buNone/>
            </a:pPr>
            <a:r>
              <a:rPr lang="en-US" sz="3600" b="1" dirty="0">
                <a:latin typeface="Arial" panose="020B0604020202020204" pitchFamily="34" charset="0"/>
                <a:cs typeface="Arial" panose="020B0604020202020204" pitchFamily="34" charset="0"/>
              </a:rPr>
              <a:t>1. </a:t>
            </a:r>
            <a:r>
              <a:rPr lang="en-US" sz="3600" b="1" dirty="0" err="1">
                <a:latin typeface="Arial" panose="020B0604020202020204" pitchFamily="34" charset="0"/>
                <a:cs typeface="Arial" panose="020B0604020202020204" pitchFamily="34" charset="0"/>
              </a:rPr>
              <a:t>Tại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muốn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giữ</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rau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tươi</a:t>
            </a:r>
            <a:r>
              <a:rPr lang="en-US" sz="3600" b="1" dirty="0">
                <a:latin typeface="Arial" panose="020B0604020202020204" pitchFamily="34" charset="0"/>
                <a:cs typeface="Arial" panose="020B0604020202020204" pitchFamily="34" charset="0"/>
              </a:rPr>
              <a:t> ta </a:t>
            </a:r>
            <a:r>
              <a:rPr lang="en-US" sz="3600" b="1" dirty="0" err="1">
                <a:latin typeface="Arial" panose="020B0604020202020204" pitchFamily="34" charset="0"/>
                <a:cs typeface="Arial" panose="020B0604020202020204" pitchFamily="34" charset="0"/>
              </a:rPr>
              <a:t>phải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thường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xuyên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vảy</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nước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vào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rau</a:t>
            </a:r>
            <a:r>
              <a:rPr lang="en-US" sz="3600" b="1" dirty="0">
                <a:latin typeface="Arial" panose="020B0604020202020204" pitchFamily="34" charset="0"/>
                <a:cs typeface="Arial" panose="020B0604020202020204" pitchFamily="34" charset="0"/>
              </a:rPr>
              <a:t>?</a:t>
            </a:r>
          </a:p>
        </p:txBody>
      </p:sp>
      <p:pic>
        <p:nvPicPr>
          <p:cNvPr id="1026" name="Picture 2" descr="Cách khử thuốc trừ sâu trong rau củ">
            <a:extLst>
              <a:ext uri="{FF2B5EF4-FFF2-40B4-BE49-F238E27FC236}">
                <a16:creationId xmlns:a16="http://schemas.microsoft.com/office/drawing/2014/main" id="{97E0EB56-1C4D-44EE-9899-D7FFDAC3B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985" y="2686682"/>
            <a:ext cx="6082031" cy="405468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3C974001-5F9D-289E-1671-606B48A6A00F}"/>
              </a:ext>
            </a:extLst>
          </p:cNvPr>
          <p:cNvSpPr txBox="1">
            <a:spLocks/>
          </p:cNvSpPr>
          <p:nvPr/>
        </p:nvSpPr>
        <p:spPr>
          <a:xfrm>
            <a:off x="3054985" y="277996"/>
            <a:ext cx="4498685"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00FF"/>
                </a:solidFill>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305337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up)">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6B252-5225-1155-2036-BE8206973153}"/>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D44D3A0E-6C27-84A4-9873-69963985B7D5}"/>
              </a:ext>
            </a:extLst>
          </p:cNvPr>
          <p:cNvSpPr>
            <a:spLocks noGrp="1"/>
          </p:cNvSpPr>
          <p:nvPr>
            <p:ph idx="1"/>
          </p:nvPr>
        </p:nvSpPr>
        <p:spPr/>
        <p:txBody>
          <a:bodyPr/>
          <a:lstStyle/>
          <a:p>
            <a:endParaRPr lang="vi-VN" dirty="0"/>
          </a:p>
        </p:txBody>
      </p:sp>
      <p:sp>
        <p:nvSpPr>
          <p:cNvPr id="5" name="Content Placeholder 3">
            <a:extLst>
              <a:ext uri="{FF2B5EF4-FFF2-40B4-BE49-F238E27FC236}">
                <a16:creationId xmlns:a16="http://schemas.microsoft.com/office/drawing/2014/main" id="{92C342E2-599C-3F95-C0B5-0247FBE6DE80}"/>
              </a:ext>
            </a:extLst>
          </p:cNvPr>
          <p:cNvSpPr txBox="1">
            <a:spLocks/>
          </p:cNvSpPr>
          <p:nvPr/>
        </p:nvSpPr>
        <p:spPr>
          <a:xfrm>
            <a:off x="1843045" y="681037"/>
            <a:ext cx="8301608" cy="48245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a:latin typeface="Arial" panose="020B0604020202020204" pitchFamily="34" charset="0"/>
                <a:cs typeface="Arial" panose="020B0604020202020204" pitchFamily="34" charset="0"/>
              </a:rPr>
              <a:t>2. Tại sao khi ngâm quả chanh vào muối, 1 thời gian sau chanh và nước đều có vị chua và mặn?</a:t>
            </a:r>
            <a:endParaRPr lang="en-US" sz="3600" b="1" dirty="0">
              <a:latin typeface="Arial" panose="020B0604020202020204" pitchFamily="34" charset="0"/>
              <a:cs typeface="Arial" panose="020B0604020202020204" pitchFamily="34" charset="0"/>
            </a:endParaRPr>
          </a:p>
        </p:txBody>
      </p:sp>
      <p:pic>
        <p:nvPicPr>
          <p:cNvPr id="6" name="Picture 5" descr="Cách Làm Chanh Muối Đúng Kỹ Thuật, 5 Năm Không Hỏng">
            <a:extLst>
              <a:ext uri="{FF2B5EF4-FFF2-40B4-BE49-F238E27FC236}">
                <a16:creationId xmlns:a16="http://schemas.microsoft.com/office/drawing/2014/main" id="{07EFBB7F-004C-33DE-D2C0-4D184DE26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447" y="2366392"/>
            <a:ext cx="5095600" cy="358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393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526" y="586308"/>
            <a:ext cx="4042792" cy="2290266"/>
          </a:xfrm>
        </p:spPr>
        <p:txBody>
          <a:bodyPr>
            <a:noAutofit/>
          </a:bodyPr>
          <a:lstStyle/>
          <a:p>
            <a:pPr algn="l"/>
            <a:r>
              <a:rPr lang="en-US" sz="3600" b="1" dirty="0">
                <a:latin typeface="Arial" panose="020B0604020202020204" pitchFamily="34" charset="0"/>
                <a:cs typeface="Arial" panose="020B0604020202020204" pitchFamily="34" charset="0"/>
              </a:rPr>
              <a:t>3. </a:t>
            </a:r>
            <a:r>
              <a:rPr lang="en-US" sz="3600" b="1" dirty="0" err="1">
                <a:latin typeface="Arial" panose="020B0604020202020204" pitchFamily="34" charset="0"/>
                <a:cs typeface="Arial" panose="020B0604020202020204" pitchFamily="34" charset="0"/>
              </a:rPr>
              <a:t>Tại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rau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muống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chẻ</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ngâm</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vào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nước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bị</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cong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lên</a:t>
            </a:r>
            <a:r>
              <a:rPr lang="en-US" sz="3600" b="1" dirty="0">
                <a:latin typeface="Arial" panose="020B0604020202020204" pitchFamily="34" charset="0"/>
                <a:cs typeface="Arial" panose="020B0604020202020204" pitchFamily="34" charset="0"/>
              </a:rPr>
              <a:t>?</a:t>
            </a:r>
            <a:br>
              <a:rPr lang="en-US" sz="3600" b="1" dirty="0">
                <a:latin typeface="Arial" panose="020B0604020202020204" pitchFamily="34" charset="0"/>
                <a:cs typeface="Arial" panose="020B0604020202020204" pitchFamily="34" charset="0"/>
              </a:rPr>
            </a:br>
            <a:endParaRPr lang="en-US" sz="3600" b="1" dirty="0">
              <a:latin typeface="Arial" panose="020B0604020202020204" pitchFamily="34" charset="0"/>
              <a:cs typeface="Arial" panose="020B0604020202020204"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2139"/>
            <a:ext cx="4751133" cy="3567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Kết quả hình ảnh cho rau muống chẻ ngâm vào nước"/>
          <p:cNvPicPr>
            <a:picLocks noChangeAspect="1" noChangeArrowheads="1"/>
          </p:cNvPicPr>
          <p:nvPr/>
        </p:nvPicPr>
        <p:blipFill rotWithShape="1">
          <a:blip r:embed="rId3">
            <a:extLst>
              <a:ext uri="{28A0092B-C50C-407E-A947-70E740481C1C}">
                <a14:useLocalDpi xmlns:a14="http://schemas.microsoft.com/office/drawing/2010/main" val="0"/>
              </a:ext>
            </a:extLst>
          </a:blip>
          <a:srcRect l="7925" t="9216" r="7575" b="4642"/>
          <a:stretch/>
        </p:blipFill>
        <p:spPr bwMode="auto">
          <a:xfrm>
            <a:off x="5483424" y="2894016"/>
            <a:ext cx="5184576" cy="396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626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edia.suckhoenhi.vn/files/thanhhao.nguyen/2016/03/04/ngam-moc-nhi-suckhoenhivn-16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610" y="188640"/>
            <a:ext cx="5238750" cy="31432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ết quả hình ảnh cho ngâm măng vào nướ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85" y="3261200"/>
            <a:ext cx="5400600" cy="35968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0DE5BF-2EA0-4148-AF07-9A5A2F37D267}"/>
              </a:ext>
            </a:extLst>
          </p:cNvPr>
          <p:cNvSpPr txBox="1"/>
          <p:nvPr/>
        </p:nvSpPr>
        <p:spPr>
          <a:xfrm>
            <a:off x="6960096" y="996857"/>
            <a:ext cx="3384376" cy="3416320"/>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4. </a:t>
            </a:r>
            <a:r>
              <a:rPr lang="en-US" sz="3600" b="1" dirty="0" err="1">
                <a:latin typeface="Arial" panose="020B0604020202020204" pitchFamily="34" charset="0"/>
                <a:cs typeface="Arial" panose="020B0604020202020204" pitchFamily="34" charset="0"/>
              </a:rPr>
              <a:t>Tại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ngâm</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măng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mộc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nhĩ</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khô</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sau</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một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thời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gian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thì</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trương</a:t>
            </a:r>
            <a:r>
              <a:rPr lang="en-US" sz="3600" b="1" dirty="0">
                <a:latin typeface="Arial" panose="020B0604020202020204" pitchFamily="34" charset="0"/>
                <a:cs typeface="Arial" panose="020B0604020202020204" pitchFamily="34" charset="0"/>
              </a:rPr>
              <a:t> to?</a:t>
            </a:r>
          </a:p>
        </p:txBody>
      </p:sp>
    </p:spTree>
    <p:extLst>
      <p:ext uri="{BB962C8B-B14F-4D97-AF65-F5344CB8AC3E}">
        <p14:creationId xmlns:p14="http://schemas.microsoft.com/office/powerpoint/2010/main" val="308070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14CB-1194-7866-6DE9-DC704DEE5315}"/>
              </a:ext>
            </a:extLst>
          </p:cNvPr>
          <p:cNvSpPr>
            <a:spLocks noGrp="1"/>
          </p:cNvSpPr>
          <p:nvPr>
            <p:ph type="title"/>
          </p:nvPr>
        </p:nvSpPr>
        <p:spPr>
          <a:xfrm>
            <a:off x="3352800" y="681037"/>
            <a:ext cx="5145741" cy="885451"/>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Nội</a:t>
            </a:r>
            <a:r>
              <a:rPr lang="en-US" b="1" dirty="0">
                <a:solidFill>
                  <a:srgbClr val="FF0000"/>
                </a:solidFill>
                <a:latin typeface="Times New Roman" panose="02020603050405020304" pitchFamily="18" charset="0"/>
                <a:cs typeface="Times New Roman" panose="02020603050405020304" pitchFamily="18" charset="0"/>
              </a:rPr>
              <a:t> dung </a:t>
            </a:r>
            <a:r>
              <a:rPr lang="en-US" b="1" dirty="0" err="1">
                <a:solidFill>
                  <a:srgbClr val="FF0000"/>
                </a:solidFill>
                <a:latin typeface="Times New Roman" panose="02020603050405020304" pitchFamily="18" charset="0"/>
                <a:cs typeface="Times New Roman" panose="02020603050405020304" pitchFamily="18" charset="0"/>
              </a:rPr>
              <a:t>bài</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học</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1B218E5-6D8A-5033-2807-437D4CC1DAEC}"/>
              </a:ext>
            </a:extLst>
          </p:cNvPr>
          <p:cNvSpPr>
            <a:spLocks noGrp="1"/>
          </p:cNvSpPr>
          <p:nvPr>
            <p:ph idx="1"/>
          </p:nvPr>
        </p:nvSpPr>
        <p:spPr>
          <a:xfrm>
            <a:off x="2962835" y="1664260"/>
            <a:ext cx="8319247" cy="4351338"/>
          </a:xfrm>
        </p:spPr>
        <p:txBody>
          <a:bodyPr/>
          <a:lstStyle/>
          <a:p>
            <a:pPr marL="571500" indent="-571500">
              <a:buAutoNum type="romanUcPeriod"/>
            </a:pPr>
            <a:r>
              <a:rPr lang="en-US" b="1" dirty="0">
                <a:solidFill>
                  <a:srgbClr val="0000FF"/>
                </a:solidFill>
                <a:latin typeface="Times New Roman" panose="02020603050405020304" pitchFamily="18" charset="0"/>
                <a:cs typeface="Times New Roman" panose="02020603050405020304" pitchFamily="18" charset="0"/>
              </a:rPr>
              <a:t>TRAO ĐỔI CHẤT Ở TẾ BÀO</a:t>
            </a:r>
          </a:p>
          <a:p>
            <a:pPr marL="571500" indent="-571500">
              <a:buAutoNum type="romanUcPeriod"/>
            </a:pPr>
            <a:r>
              <a:rPr lang="en-US" b="1" dirty="0">
                <a:solidFill>
                  <a:srgbClr val="0000FF"/>
                </a:solidFill>
                <a:latin typeface="Times New Roman" panose="02020603050405020304" pitchFamily="18" charset="0"/>
                <a:cs typeface="Times New Roman" panose="02020603050405020304" pitchFamily="18" charset="0"/>
              </a:rPr>
              <a:t>SỰ VẬN CHUYỂN CÁC CHẤT QUA MÀNG SINH CHẤT</a:t>
            </a:r>
          </a:p>
          <a:p>
            <a:pPr marL="0" indent="0">
              <a:buNone/>
            </a:pPr>
            <a:r>
              <a:rPr lang="en-US" b="1" dirty="0">
                <a:solidFill>
                  <a:srgbClr val="0000FF"/>
                </a:solidFill>
                <a:latin typeface="Times New Roman" panose="02020603050405020304" pitchFamily="18" charset="0"/>
                <a:cs typeface="Times New Roman" panose="02020603050405020304" pitchFamily="18" charset="0"/>
              </a:rPr>
              <a:t>	1. VẬN CHUYỂN THỤ ĐỘNG </a:t>
            </a:r>
          </a:p>
          <a:p>
            <a:pPr marL="0" indent="0">
              <a:buNone/>
            </a:pPr>
            <a:r>
              <a:rPr lang="en-US" b="1" dirty="0">
                <a:solidFill>
                  <a:srgbClr val="0000FF"/>
                </a:solidFill>
                <a:latin typeface="Times New Roman" panose="02020603050405020304" pitchFamily="18" charset="0"/>
                <a:cs typeface="Times New Roman" panose="02020603050405020304" pitchFamily="18" charset="0"/>
              </a:rPr>
              <a:t>	2. VẬN CHUYỂN CHỦ ĐỘNG</a:t>
            </a:r>
          </a:p>
          <a:p>
            <a:pPr marL="0" indent="0">
              <a:buNone/>
            </a:pPr>
            <a:r>
              <a:rPr lang="en-US" b="1" dirty="0">
                <a:solidFill>
                  <a:srgbClr val="0000FF"/>
                </a:solidFill>
                <a:latin typeface="Times New Roman" panose="02020603050405020304" pitchFamily="18" charset="0"/>
                <a:cs typeface="Times New Roman" panose="02020603050405020304" pitchFamily="18" charset="0"/>
              </a:rPr>
              <a:t>	3. XUẤT VÀ NHẬP BÀO</a:t>
            </a:r>
            <a:endParaRPr lang="vi-VN"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0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6C529D-D0E8-1536-FE53-B39DFB5DAB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3397642" y="-130590"/>
            <a:ext cx="5186044" cy="7812741"/>
          </a:xfrm>
        </p:spPr>
      </p:pic>
      <p:sp>
        <p:nvSpPr>
          <p:cNvPr id="4" name="Rectangle 2">
            <a:extLst>
              <a:ext uri="{FF2B5EF4-FFF2-40B4-BE49-F238E27FC236}">
                <a16:creationId xmlns:a16="http://schemas.microsoft.com/office/drawing/2014/main" id="{1102E0A3-DE8E-6456-F487-E7FB875EFCC3}"/>
              </a:ext>
            </a:extLst>
          </p:cNvPr>
          <p:cNvSpPr txBox="1">
            <a:spLocks noChangeArrowheads="1"/>
          </p:cNvSpPr>
          <p:nvPr/>
        </p:nvSpPr>
        <p:spPr>
          <a:xfrm>
            <a:off x="1143000" y="152400"/>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vi-VN" b="1" dirty="0">
                <a:solidFill>
                  <a:srgbClr val="0000FF"/>
                </a:solidFill>
                <a:latin typeface="Times New Roman" panose="02020603050405020304" pitchFamily="18" charset="0"/>
              </a:rPr>
              <a:t>I. </a:t>
            </a:r>
            <a:r>
              <a:rPr lang="en-US" altLang="vi-VN" b="1" dirty="0" err="1">
                <a:solidFill>
                  <a:srgbClr val="0000FF"/>
                </a:solidFill>
                <a:latin typeface="Times New Roman" panose="02020603050405020304" pitchFamily="18" charset="0"/>
              </a:rPr>
              <a:t>Trao</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đổi</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r>
              <a:rPr lang="en-US" altLang="vi-VN" b="1" dirty="0">
                <a:solidFill>
                  <a:srgbClr val="0000FF"/>
                </a:solidFill>
                <a:latin typeface="Times New Roman" panose="02020603050405020304" pitchFamily="18" charset="0"/>
              </a:rPr>
              <a:t> ở </a:t>
            </a:r>
            <a:r>
              <a:rPr lang="en-US" altLang="vi-VN" b="1" dirty="0" err="1">
                <a:solidFill>
                  <a:srgbClr val="0000FF"/>
                </a:solidFill>
                <a:latin typeface="Times New Roman" panose="02020603050405020304" pitchFamily="18" charset="0"/>
              </a:rPr>
              <a:t>tế</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bào</a:t>
            </a:r>
            <a:endParaRPr lang="en-US" altLang="vi-VN" b="1" dirty="0">
              <a:solidFill>
                <a:srgbClr val="0000FF"/>
              </a:solidFill>
              <a:latin typeface="Times New Roman" panose="02020603050405020304" pitchFamily="18" charset="0"/>
            </a:endParaRPr>
          </a:p>
        </p:txBody>
      </p:sp>
    </p:spTree>
    <p:extLst>
      <p:ext uri="{BB962C8B-B14F-4D97-AF65-F5344CB8AC3E}">
        <p14:creationId xmlns:p14="http://schemas.microsoft.com/office/powerpoint/2010/main" val="250359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3B26822-B6CF-AFFC-52CA-02A24A310E16}"/>
              </a:ext>
            </a:extLst>
          </p:cNvPr>
          <p:cNvSpPr txBox="1"/>
          <p:nvPr/>
        </p:nvSpPr>
        <p:spPr>
          <a:xfrm>
            <a:off x="1368238" y="1465454"/>
            <a:ext cx="8811186" cy="4793620"/>
          </a:xfrm>
          <a:prstGeom prst="rect">
            <a:avLst/>
          </a:prstGeom>
          <a:noFill/>
        </p:spPr>
        <p:txBody>
          <a:bodyPr wrap="square">
            <a:spAutoFit/>
          </a:bodyPr>
          <a:lstStyle/>
          <a:p>
            <a:pPr marL="67945" algn="just">
              <a:spcBef>
                <a:spcPts val="300"/>
              </a:spcBef>
              <a:spcAft>
                <a:spcPts val="0"/>
              </a:spcAft>
            </a:pPr>
            <a:r>
              <a:rPr lang="vi-VN" sz="2800" dirty="0">
                <a:solidFill>
                  <a:srgbClr val="0000FF"/>
                </a:solidFill>
                <a:effectLst/>
                <a:latin typeface="Times New Roman" panose="02020603050405020304" pitchFamily="18" charset="0"/>
                <a:ea typeface="Times New Roman" panose="02020603050405020304" pitchFamily="18" charset="0"/>
              </a:rPr>
              <a:t>Trao đổi chất ở tế bào gồm quá trình trao đổi chất giữa tế bào với môi trường và các phản ứng sinh hóa diễn ra bên trong tế bào. Quá trình chuyển hóa vật chất trong tế bào gồm có đồng hóa và dị hóa.</a:t>
            </a:r>
          </a:p>
          <a:p>
            <a:pPr marL="67945" algn="just">
              <a:spcBef>
                <a:spcPts val="300"/>
              </a:spcBef>
              <a:spcAft>
                <a:spcPts val="0"/>
              </a:spcAft>
            </a:pPr>
            <a:r>
              <a:rPr lang="vi-VN" sz="2800" dirty="0">
                <a:solidFill>
                  <a:srgbClr val="0000FF"/>
                </a:solidFill>
                <a:effectLst/>
                <a:latin typeface="Times New Roman" panose="02020603050405020304" pitchFamily="18" charset="0"/>
                <a:ea typeface="Times New Roman" panose="02020603050405020304" pitchFamily="18" charset="0"/>
              </a:rPr>
              <a:t>- Đồng hóa là quá trình tổng hợp các chất phức tạp từ các chất đơn giản, đồng thời tích lũy năng lượng. Vd: quá trình quang hợp, quá trình tổng hợp các enzim,…</a:t>
            </a:r>
          </a:p>
          <a:p>
            <a:pPr marL="67945" algn="just">
              <a:spcBef>
                <a:spcPts val="300"/>
              </a:spcBef>
              <a:spcAft>
                <a:spcPts val="0"/>
              </a:spcAft>
            </a:pPr>
            <a:r>
              <a:rPr lang="vi-VN" sz="2800" dirty="0">
                <a:solidFill>
                  <a:srgbClr val="0000FF"/>
                </a:solidFill>
                <a:effectLst/>
                <a:latin typeface="Times New Roman" panose="02020603050405020304" pitchFamily="18" charset="0"/>
                <a:ea typeface="Times New Roman" panose="02020603050405020304" pitchFamily="18" charset="0"/>
              </a:rPr>
              <a:t>- Dị hóa là quá trình phân giải các chất phức tạp từ các chất đơn giản và giải phóng năng lượng.Vd: quá trình tiêu hóa, quá tình hô hấp ở tế bào,…</a:t>
            </a:r>
          </a:p>
          <a:p>
            <a:pPr marL="67945" algn="just">
              <a:spcBef>
                <a:spcPts val="300"/>
              </a:spcBef>
              <a:spcAft>
                <a:spcPts val="0"/>
              </a:spcAft>
            </a:pPr>
            <a:r>
              <a:rPr lang="vi-VN" sz="1800" dirty="0">
                <a:effectLst/>
                <a:latin typeface="Times New Roman" panose="02020603050405020304" pitchFamily="18" charset="0"/>
                <a:ea typeface="Times New Roman" panose="02020603050405020304" pitchFamily="18" charset="0"/>
              </a:rPr>
              <a:t> </a:t>
            </a:r>
            <a:endParaRPr lang="vi-VN"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480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F5ACD8E-35B7-DE61-6C04-4506D9F2FB36}"/>
              </a:ext>
            </a:extLst>
          </p:cNvPr>
          <p:cNvSpPr>
            <a:spLocks noGrp="1" noChangeArrowheads="1"/>
          </p:cNvSpPr>
          <p:nvPr>
            <p:ph type="title"/>
          </p:nvPr>
        </p:nvSpPr>
        <p:spPr>
          <a:xfrm>
            <a:off x="1143000" y="152400"/>
            <a:ext cx="10394576" cy="1420906"/>
          </a:xfrm>
        </p:spPr>
        <p:txBody>
          <a:bodyPr>
            <a:normAutofit fontScale="90000"/>
          </a:bodyPr>
          <a:lstStyle/>
          <a:p>
            <a:pPr eaLnBrk="1" hangingPunct="1"/>
            <a:r>
              <a:rPr lang="en-US" altLang="vi-VN" b="1" dirty="0">
                <a:solidFill>
                  <a:srgbClr val="0000FF"/>
                </a:solidFill>
                <a:latin typeface="Times New Roman" panose="02020603050405020304" pitchFamily="18" charset="0"/>
              </a:rPr>
              <a:t>II. </a:t>
            </a:r>
            <a:r>
              <a:rPr lang="en-US" altLang="vi-VN" b="1" dirty="0" err="1">
                <a:solidFill>
                  <a:srgbClr val="0000FF"/>
                </a:solidFill>
                <a:latin typeface="Times New Roman" panose="02020603050405020304" pitchFamily="18" charset="0"/>
              </a:rPr>
              <a:t>Sự</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các</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r>
              <a:rPr lang="en-US" altLang="vi-VN" b="1" dirty="0">
                <a:solidFill>
                  <a:srgbClr val="0000FF"/>
                </a:solidFill>
                <a:latin typeface="Times New Roman" panose="02020603050405020304" pitchFamily="18" charset="0"/>
              </a:rPr>
              <a:t> qua </a:t>
            </a:r>
            <a:r>
              <a:rPr lang="en-US" altLang="vi-VN" b="1" dirty="0" err="1">
                <a:solidFill>
                  <a:srgbClr val="0000FF"/>
                </a:solidFill>
                <a:latin typeface="Times New Roman" panose="02020603050405020304" pitchFamily="18" charset="0"/>
              </a:rPr>
              <a:t>màng</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sinh</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chất</a:t>
            </a:r>
            <a:br>
              <a:rPr lang="en-US" altLang="vi-VN" b="1" dirty="0">
                <a:solidFill>
                  <a:srgbClr val="0000FF"/>
                </a:solidFill>
                <a:latin typeface="Times New Roman" panose="02020603050405020304" pitchFamily="18" charset="0"/>
              </a:rPr>
            </a:br>
            <a:r>
              <a:rPr lang="en-US" altLang="vi-VN" b="1" dirty="0">
                <a:solidFill>
                  <a:srgbClr val="0000FF"/>
                </a:solidFill>
                <a:latin typeface="Times New Roman" panose="02020603050405020304" pitchFamily="18" charset="0"/>
              </a:rPr>
              <a:t>1. </a:t>
            </a:r>
            <a:r>
              <a:rPr lang="en-US" altLang="vi-VN" b="1" dirty="0" err="1">
                <a:solidFill>
                  <a:srgbClr val="0000FF"/>
                </a:solidFill>
                <a:latin typeface="Times New Roman" panose="02020603050405020304" pitchFamily="18" charset="0"/>
              </a:rPr>
              <a:t>Vận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chuyển</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thụ</a:t>
            </a:r>
            <a:r>
              <a:rPr lang="en-US" altLang="vi-VN" b="1" dirty="0">
                <a:solidFill>
                  <a:srgbClr val="0000FF"/>
                </a:solidFill>
                <a:latin typeface="Times New Roman" panose="02020603050405020304" pitchFamily="18" charset="0"/>
              </a:rPr>
              <a:t> </a:t>
            </a:r>
            <a:r>
              <a:rPr lang="en-US" altLang="vi-VN" b="1" dirty="0" err="1">
                <a:solidFill>
                  <a:srgbClr val="0000FF"/>
                </a:solidFill>
                <a:latin typeface="Times New Roman" panose="02020603050405020304" pitchFamily="18" charset="0"/>
              </a:rPr>
              <a:t>động</a:t>
            </a:r>
            <a:endParaRPr lang="en-US" altLang="vi-VN" b="1" dirty="0">
              <a:solidFill>
                <a:srgbClr val="0000FF"/>
              </a:solidFill>
              <a:latin typeface="Times New Roman" panose="02020603050405020304" pitchFamily="18" charset="0"/>
            </a:endParaRPr>
          </a:p>
        </p:txBody>
      </p:sp>
      <p:sp>
        <p:nvSpPr>
          <p:cNvPr id="9219" name="Rectangle 3">
            <a:extLst>
              <a:ext uri="{FF2B5EF4-FFF2-40B4-BE49-F238E27FC236}">
                <a16:creationId xmlns:a16="http://schemas.microsoft.com/office/drawing/2014/main" id="{827D29EA-DBEA-0E03-7F5C-20C0F08A848C}"/>
              </a:ext>
            </a:extLst>
          </p:cNvPr>
          <p:cNvSpPr>
            <a:spLocks noGrp="1" noChangeArrowheads="1"/>
          </p:cNvSpPr>
          <p:nvPr>
            <p:ph type="body" idx="1"/>
          </p:nvPr>
        </p:nvSpPr>
        <p:spPr>
          <a:xfrm>
            <a:off x="1752600" y="1578035"/>
            <a:ext cx="8229600" cy="4525962"/>
          </a:xfrm>
        </p:spPr>
        <p:txBody>
          <a:bodyPr/>
          <a:lstStyle/>
          <a:p>
            <a:pPr marL="609600" indent="-609600">
              <a:spcBef>
                <a:spcPct val="50000"/>
              </a:spcBef>
              <a:buNone/>
            </a:pP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Hiện</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tượng</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khuếch</a:t>
            </a:r>
            <a:r>
              <a:rPr lang="en-US" altLang="vi-VN" sz="2400" b="1" dirty="0">
                <a:latin typeface="Times New Roman" panose="02020603050405020304" pitchFamily="18" charset="0"/>
              </a:rPr>
              <a:t> </a:t>
            </a:r>
            <a:r>
              <a:rPr lang="en-US" altLang="vi-VN" sz="2400" b="1" dirty="0" err="1">
                <a:latin typeface="Times New Roman" panose="02020603050405020304" pitchFamily="18" charset="0"/>
              </a:rPr>
              <a:t>tán</a:t>
            </a:r>
            <a:endParaRPr lang="en-US" altLang="vi-VN" sz="2400" b="1" dirty="0">
              <a:latin typeface="Times New Roman" panose="02020603050405020304" pitchFamily="18" charset="0"/>
            </a:endParaRPr>
          </a:p>
          <a:p>
            <a:pPr marL="609600" indent="-609600">
              <a:buNone/>
            </a:pPr>
            <a:r>
              <a:rPr lang="en-US" altLang="vi-VN" sz="2400" b="1" dirty="0">
                <a:latin typeface="Times New Roman" panose="02020603050405020304" pitchFamily="18" charset="0"/>
              </a:rPr>
              <a:t>    </a:t>
            </a:r>
          </a:p>
        </p:txBody>
      </p:sp>
      <p:sp>
        <p:nvSpPr>
          <p:cNvPr id="36955" name="Text Box 91">
            <a:extLst>
              <a:ext uri="{FF2B5EF4-FFF2-40B4-BE49-F238E27FC236}">
                <a16:creationId xmlns:a16="http://schemas.microsoft.com/office/drawing/2014/main" id="{4CC0BCFE-0C91-4959-2E69-352EAA46965F}"/>
              </a:ext>
            </a:extLst>
          </p:cNvPr>
          <p:cNvSpPr txBox="1">
            <a:spLocks noChangeArrowheads="1"/>
          </p:cNvSpPr>
          <p:nvPr/>
        </p:nvSpPr>
        <p:spPr bwMode="auto">
          <a:xfrm>
            <a:off x="2057400" y="2209800"/>
            <a:ext cx="3429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800" b="1"/>
              <a:t>- </a:t>
            </a:r>
            <a:r>
              <a:rPr lang="en-US" altLang="vi-VN" sz="2400" b="1">
                <a:latin typeface="Times New Roman" panose="02020603050405020304" pitchFamily="18" charset="0"/>
              </a:rPr>
              <a:t>Khuếch tán: Là hiện tượng chất tan đi từ nơi có nồng độ cao  </a:t>
            </a:r>
            <a:r>
              <a:rPr lang="en-US" altLang="vi-VN" sz="2400" b="1">
                <a:latin typeface="Times New Roman" panose="02020603050405020304" pitchFamily="18" charset="0"/>
                <a:sym typeface="Symbol" panose="05050102010706020507" pitchFamily="18" charset="2"/>
              </a:rPr>
              <a:t></a:t>
            </a:r>
            <a:r>
              <a:rPr lang="en-US" altLang="vi-VN" sz="2400" b="1">
                <a:latin typeface="Times New Roman" panose="02020603050405020304" pitchFamily="18" charset="0"/>
              </a:rPr>
              <a:t>  nơi có nồng độ thấp.</a:t>
            </a:r>
          </a:p>
        </p:txBody>
      </p:sp>
      <p:pic>
        <p:nvPicPr>
          <p:cNvPr id="110596" name="Picture 4" descr="diffusion-animated">
            <a:extLst>
              <a:ext uri="{FF2B5EF4-FFF2-40B4-BE49-F238E27FC236}">
                <a16:creationId xmlns:a16="http://schemas.microsoft.com/office/drawing/2014/main" id="{09F7D0C0-F790-04D3-D6F2-97AB8A4E453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09800"/>
            <a:ext cx="4876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957" name="AutoShape 93">
            <a:extLst>
              <a:ext uri="{FF2B5EF4-FFF2-40B4-BE49-F238E27FC236}">
                <a16:creationId xmlns:a16="http://schemas.microsoft.com/office/drawing/2014/main" id="{F5891942-423F-E46C-3A68-BA6629E53AAD}"/>
              </a:ext>
            </a:extLst>
          </p:cNvPr>
          <p:cNvSpPr>
            <a:spLocks noChangeArrowheads="1"/>
          </p:cNvSpPr>
          <p:nvPr/>
        </p:nvSpPr>
        <p:spPr bwMode="auto">
          <a:xfrm>
            <a:off x="1752600" y="3200400"/>
            <a:ext cx="3657600" cy="1752600"/>
          </a:xfrm>
          <a:prstGeom prst="wedgeEllipseCallout">
            <a:avLst>
              <a:gd name="adj1" fmla="val -56079"/>
              <a:gd name="adj2" fmla="val 685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2400" b="1" i="1">
                <a:solidFill>
                  <a:srgbClr val="FF0066"/>
                </a:solidFill>
                <a:latin typeface="Times New Roman" panose="02020603050405020304" pitchFamily="18" charset="0"/>
              </a:rPr>
              <a:t>Vậy thế nào là hiện tượng khuếch tán ?</a:t>
            </a:r>
          </a:p>
          <a:p>
            <a:pPr algn="ctr" eaLnBrk="1" hangingPunct="1"/>
            <a:endParaRPr lang="en-US" altLang="vi-VN"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anim calcmode="lin" valueType="num">
                                      <p:cBhvr>
                                        <p:cTn id="7" dur="1000" fill="hold"/>
                                        <p:tgtEl>
                                          <p:spTgt spid="110596"/>
                                        </p:tgtEl>
                                        <p:attrNameLst>
                                          <p:attrName>ppt_w</p:attrName>
                                        </p:attrNameLst>
                                      </p:cBhvr>
                                      <p:tavLst>
                                        <p:tav tm="0">
                                          <p:val>
                                            <p:strVal val="#ppt_w+.3"/>
                                          </p:val>
                                        </p:tav>
                                        <p:tav tm="100000">
                                          <p:val>
                                            <p:strVal val="#ppt_w"/>
                                          </p:val>
                                        </p:tav>
                                      </p:tavLst>
                                    </p:anim>
                                    <p:anim calcmode="lin" valueType="num">
                                      <p:cBhvr>
                                        <p:cTn id="8" dur="1000" fill="hold"/>
                                        <p:tgtEl>
                                          <p:spTgt spid="110596"/>
                                        </p:tgtEl>
                                        <p:attrNameLst>
                                          <p:attrName>ppt_h</p:attrName>
                                        </p:attrNameLst>
                                      </p:cBhvr>
                                      <p:tavLst>
                                        <p:tav tm="0">
                                          <p:val>
                                            <p:strVal val="#ppt_h"/>
                                          </p:val>
                                        </p:tav>
                                        <p:tav tm="100000">
                                          <p:val>
                                            <p:strVal val="#ppt_h"/>
                                          </p:val>
                                        </p:tav>
                                      </p:tavLst>
                                    </p:anim>
                                    <p:animEffect transition="in" filter="fade">
                                      <p:cBhvr>
                                        <p:cTn id="9" dur="1000"/>
                                        <p:tgtEl>
                                          <p:spTgt spid="1105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6957"/>
                                        </p:tgtEl>
                                        <p:attrNameLst>
                                          <p:attrName>style.visibility</p:attrName>
                                        </p:attrNameLst>
                                      </p:cBhvr>
                                      <p:to>
                                        <p:strVal val="visible"/>
                                      </p:to>
                                    </p:set>
                                    <p:anim calcmode="lin" valueType="num">
                                      <p:cBhvr>
                                        <p:cTn id="14" dur="1000" fill="hold"/>
                                        <p:tgtEl>
                                          <p:spTgt spid="36957"/>
                                        </p:tgtEl>
                                        <p:attrNameLst>
                                          <p:attrName>ppt_w</p:attrName>
                                        </p:attrNameLst>
                                      </p:cBhvr>
                                      <p:tavLst>
                                        <p:tav tm="0">
                                          <p:val>
                                            <p:strVal val="#ppt_w+.3"/>
                                          </p:val>
                                        </p:tav>
                                        <p:tav tm="100000">
                                          <p:val>
                                            <p:strVal val="#ppt_w"/>
                                          </p:val>
                                        </p:tav>
                                      </p:tavLst>
                                    </p:anim>
                                    <p:anim calcmode="lin" valueType="num">
                                      <p:cBhvr>
                                        <p:cTn id="15" dur="1000" fill="hold"/>
                                        <p:tgtEl>
                                          <p:spTgt spid="36957"/>
                                        </p:tgtEl>
                                        <p:attrNameLst>
                                          <p:attrName>ppt_h</p:attrName>
                                        </p:attrNameLst>
                                      </p:cBhvr>
                                      <p:tavLst>
                                        <p:tav tm="0">
                                          <p:val>
                                            <p:strVal val="#ppt_h"/>
                                          </p:val>
                                        </p:tav>
                                        <p:tav tm="100000">
                                          <p:val>
                                            <p:strVal val="#ppt_h"/>
                                          </p:val>
                                        </p:tav>
                                      </p:tavLst>
                                    </p:anim>
                                    <p:animEffect transition="in" filter="fade">
                                      <p:cBhvr>
                                        <p:cTn id="16" dur="1000"/>
                                        <p:tgtEl>
                                          <p:spTgt spid="369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xit" presetSubtype="16" fill="hold" grpId="1" nodeType="clickEffect">
                                  <p:stCondLst>
                                    <p:cond delay="0"/>
                                  </p:stCondLst>
                                  <p:childTnLst>
                                    <p:animEffect transition="out" filter="box(in)">
                                      <p:cBhvr>
                                        <p:cTn id="20" dur="500"/>
                                        <p:tgtEl>
                                          <p:spTgt spid="36957"/>
                                        </p:tgtEl>
                                      </p:cBhvr>
                                    </p:animEffect>
                                    <p:set>
                                      <p:cBhvr>
                                        <p:cTn id="21" dur="1" fill="hold">
                                          <p:stCondLst>
                                            <p:cond delay="499"/>
                                          </p:stCondLst>
                                        </p:cTn>
                                        <p:tgtEl>
                                          <p:spTgt spid="36957"/>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36955"/>
                                        </p:tgtEl>
                                        <p:attrNameLst>
                                          <p:attrName>style.visibility</p:attrName>
                                        </p:attrNameLst>
                                      </p:cBhvr>
                                      <p:to>
                                        <p:strVal val="visible"/>
                                      </p:to>
                                    </p:set>
                                    <p:anim from="(-#ppt_w/2)" to="(#ppt_x)" calcmode="lin" valueType="num">
                                      <p:cBhvr>
                                        <p:cTn id="26" dur="600" fill="hold">
                                          <p:stCondLst>
                                            <p:cond delay="0"/>
                                          </p:stCondLst>
                                        </p:cTn>
                                        <p:tgtEl>
                                          <p:spTgt spid="36955"/>
                                        </p:tgtEl>
                                        <p:attrNameLst>
                                          <p:attrName>ppt_x</p:attrName>
                                        </p:attrNameLst>
                                      </p:cBhvr>
                                    </p:anim>
                                    <p:anim from="0" to="-1.0" calcmode="lin" valueType="num">
                                      <p:cBhvr>
                                        <p:cTn id="27" dur="200" decel="50000" autoRev="1" fill="hold">
                                          <p:stCondLst>
                                            <p:cond delay="600"/>
                                          </p:stCondLst>
                                        </p:cTn>
                                        <p:tgtEl>
                                          <p:spTgt spid="36955"/>
                                        </p:tgtEl>
                                        <p:attrNameLst>
                                          <p:attrName>xshear</p:attrName>
                                        </p:attrNameLst>
                                      </p:cBhvr>
                                    </p:anim>
                                    <p:animScale>
                                      <p:cBhvr>
                                        <p:cTn id="28" dur="200" decel="100000" autoRev="1" fill="hold">
                                          <p:stCondLst>
                                            <p:cond delay="600"/>
                                          </p:stCondLst>
                                        </p:cTn>
                                        <p:tgtEl>
                                          <p:spTgt spid="36955"/>
                                        </p:tgtEl>
                                      </p:cBhvr>
                                      <p:from x="100000" y="100000"/>
                                      <p:to x="80000" y="100000"/>
                                    </p:animScale>
                                    <p:anim by="(#ppt_h/3+#ppt_w*0.1)" calcmode="lin" valueType="num">
                                      <p:cBhvr additive="sum">
                                        <p:cTn id="29" dur="200" decel="100000" autoRev="1" fill="hold">
                                          <p:stCondLst>
                                            <p:cond delay="600"/>
                                          </p:stCondLst>
                                        </p:cTn>
                                        <p:tgtEl>
                                          <p:spTgt spid="3695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55" grpId="0"/>
      <p:bldP spid="36957" grpId="0" animBg="1"/>
      <p:bldP spid="3695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6-06-07-02-27-565756777cb333aimg-0"/>
          <p:cNvPicPr>
            <a:picLocks noChangeAspect="1"/>
          </p:cNvPicPr>
          <p:nvPr/>
        </p:nvPicPr>
        <p:blipFill rotWithShape="1">
          <a:blip r:embed="rId2"/>
          <a:srcRect r="54012" b="44472"/>
          <a:stretch/>
        </p:blipFill>
        <p:spPr>
          <a:xfrm>
            <a:off x="128881" y="354777"/>
            <a:ext cx="5644785" cy="5899475"/>
          </a:xfrm>
          <a:prstGeom prst="rect">
            <a:avLst/>
          </a:prstGeom>
        </p:spPr>
      </p:pic>
      <p:sp>
        <p:nvSpPr>
          <p:cNvPr id="5" name="TextBox 4"/>
          <p:cNvSpPr txBox="1"/>
          <p:nvPr/>
        </p:nvSpPr>
        <p:spPr>
          <a:xfrm>
            <a:off x="3498975" y="746721"/>
            <a:ext cx="3744416"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photpholipit</a:t>
            </a:r>
            <a:endParaRPr lang="en-US" sz="2400" dirty="0">
              <a:latin typeface="Times New Roman" pitchFamily="18" charset="0"/>
              <a:cs typeface="Times New Roman" pitchFamily="18" charset="0"/>
            </a:endParaRPr>
          </a:p>
        </p:txBody>
      </p:sp>
      <p:grpSp>
        <p:nvGrpSpPr>
          <p:cNvPr id="10" name="Group 9"/>
          <p:cNvGrpSpPr/>
          <p:nvPr/>
        </p:nvGrpSpPr>
        <p:grpSpPr>
          <a:xfrm>
            <a:off x="3614170" y="4881944"/>
            <a:ext cx="4318992" cy="1229335"/>
            <a:chOff x="1946154" y="4758516"/>
            <a:chExt cx="4318992" cy="1229335"/>
          </a:xfrm>
        </p:grpSpPr>
        <p:cxnSp>
          <p:nvCxnSpPr>
            <p:cNvPr id="7" name="Straight Arrow Connector 6"/>
            <p:cNvCxnSpPr/>
            <p:nvPr/>
          </p:nvCxnSpPr>
          <p:spPr>
            <a:xfrm flipH="1" flipV="1">
              <a:off x="2339752" y="4758516"/>
              <a:ext cx="72008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1946154" y="5526186"/>
              <a:ext cx="4318992"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Kênh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prôtêin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màng</a:t>
              </a:r>
              <a:endParaRPr lang="en-US" sz="2400" dirty="0">
                <a:latin typeface="Times New Roman" pitchFamily="18" charset="0"/>
                <a:cs typeface="Times New Roman" pitchFamily="18" charset="0"/>
              </a:endParaRPr>
            </a:p>
          </p:txBody>
        </p:sp>
      </p:grpSp>
      <p:graphicFrame>
        <p:nvGraphicFramePr>
          <p:cNvPr id="3" name="Table 2">
            <a:extLst>
              <a:ext uri="{FF2B5EF4-FFF2-40B4-BE49-F238E27FC236}">
                <a16:creationId xmlns:a16="http://schemas.microsoft.com/office/drawing/2014/main" id="{0E038AA3-F692-76A5-1E90-7EDB161EEA66}"/>
              </a:ext>
            </a:extLst>
          </p:cNvPr>
          <p:cNvGraphicFramePr>
            <a:graphicFrameLocks noGrp="1"/>
          </p:cNvGraphicFramePr>
          <p:nvPr>
            <p:extLst>
              <p:ext uri="{D42A27DB-BD31-4B8C-83A1-F6EECF244321}">
                <p14:modId xmlns:p14="http://schemas.microsoft.com/office/powerpoint/2010/main" val="1228705116"/>
              </p:ext>
            </p:extLst>
          </p:nvPr>
        </p:nvGraphicFramePr>
        <p:xfrm>
          <a:off x="5882350" y="1600330"/>
          <a:ext cx="6180769" cy="2435066"/>
        </p:xfrm>
        <a:graphic>
          <a:graphicData uri="http://schemas.openxmlformats.org/drawingml/2006/table">
            <a:tbl>
              <a:tblPr firstRow="1" firstCol="1" bandRow="1">
                <a:tableStyleId>{5C22544A-7EE6-4342-B048-85BDC9FD1C3A}</a:tableStyleId>
              </a:tblPr>
              <a:tblGrid>
                <a:gridCol w="2635394">
                  <a:extLst>
                    <a:ext uri="{9D8B030D-6E8A-4147-A177-3AD203B41FA5}">
                      <a16:colId xmlns:a16="http://schemas.microsoft.com/office/drawing/2014/main" val="4146566680"/>
                    </a:ext>
                  </a:extLst>
                </a:gridCol>
                <a:gridCol w="3545375">
                  <a:extLst>
                    <a:ext uri="{9D8B030D-6E8A-4147-A177-3AD203B41FA5}">
                      <a16:colId xmlns:a16="http://schemas.microsoft.com/office/drawing/2014/main" val="3011783392"/>
                    </a:ext>
                  </a:extLst>
                </a:gridCol>
              </a:tblGrid>
              <a:tr h="482024">
                <a:tc>
                  <a:txBody>
                    <a:bodyPr/>
                    <a:lstStyle/>
                    <a:p>
                      <a:pPr>
                        <a:lnSpc>
                          <a:spcPct val="107000"/>
                        </a:lnSpc>
                      </a:pPr>
                      <a:r>
                        <a:rPr lang="nl-NL" sz="2000" dirty="0">
                          <a:effectLst/>
                          <a:latin typeface="Times New Roman" panose="02020603050405020304" pitchFamily="18" charset="0"/>
                          <a:cs typeface="Times New Roman" panose="02020603050405020304" pitchFamily="18" charset="0"/>
                        </a:rPr>
                        <a:t>Khái niệm</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100">
                          <a:effectLst/>
                        </a:rPr>
                        <a:t> </a:t>
                      </a:r>
                      <a:endParaRPr lang="vi-V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4521786"/>
                  </a:ext>
                </a:extLst>
              </a:tr>
              <a:tr h="482024">
                <a:tc>
                  <a:txBody>
                    <a:bodyPr/>
                    <a:lstStyle/>
                    <a:p>
                      <a:pPr>
                        <a:lnSpc>
                          <a:spcPct val="107000"/>
                        </a:lnSpc>
                      </a:pPr>
                      <a:r>
                        <a:rPr lang="nl-NL" sz="2000">
                          <a:effectLst/>
                          <a:latin typeface="Times New Roman" panose="02020603050405020304" pitchFamily="18" charset="0"/>
                          <a:cs typeface="Times New Roman" panose="02020603050405020304" pitchFamily="18" charset="0"/>
                        </a:rPr>
                        <a:t>Nguyên lý vận chuyển</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100">
                          <a:effectLst/>
                        </a:rPr>
                        <a:t> </a:t>
                      </a:r>
                      <a:endParaRPr lang="vi-V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31541064"/>
                  </a:ext>
                </a:extLst>
              </a:tr>
              <a:tr h="482024">
                <a:tc>
                  <a:txBody>
                    <a:bodyPr/>
                    <a:lstStyle/>
                    <a:p>
                      <a:pPr>
                        <a:lnSpc>
                          <a:spcPct val="107000"/>
                        </a:lnSpc>
                      </a:pPr>
                      <a:r>
                        <a:rPr lang="nl-NL" sz="2000" dirty="0">
                          <a:effectLst/>
                          <a:latin typeface="Times New Roman" panose="02020603050405020304" pitchFamily="18" charset="0"/>
                          <a:cs typeface="Times New Roman" panose="02020603050405020304" pitchFamily="18" charset="0"/>
                        </a:rPr>
                        <a:t>Các kiểu vận chuyển</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100">
                          <a:effectLst/>
                        </a:rPr>
                        <a:t> </a:t>
                      </a:r>
                      <a:endParaRPr lang="vi-VN"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14107633"/>
                  </a:ext>
                </a:extLst>
              </a:tr>
              <a:tr h="988994">
                <a:tc>
                  <a:txBody>
                    <a:bodyPr/>
                    <a:lstStyle/>
                    <a:p>
                      <a:pPr>
                        <a:lnSpc>
                          <a:spcPct val="107000"/>
                        </a:lnSpc>
                      </a:pPr>
                      <a:r>
                        <a:rPr lang="nl-NL" sz="2000">
                          <a:effectLst/>
                          <a:latin typeface="Times New Roman" panose="02020603050405020304" pitchFamily="18" charset="0"/>
                          <a:cs typeface="Times New Roman" panose="02020603050405020304" pitchFamily="18" charset="0"/>
                        </a:rPr>
                        <a:t>Các yếu tố ảnh hưởng đến tốc độ khuếch tán</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pPr>
                      <a:r>
                        <a:rPr lang="nl-NL" sz="1100" dirty="0">
                          <a:effectLst/>
                        </a:rPr>
                        <a:t> </a:t>
                      </a:r>
                      <a:endParaRPr lang="vi-VN"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68011568"/>
                  </a:ext>
                </a:extLst>
              </a:tr>
            </a:tbl>
          </a:graphicData>
        </a:graphic>
      </p:graphicFrame>
    </p:spTree>
    <p:extLst>
      <p:ext uri="{BB962C8B-B14F-4D97-AF65-F5344CB8AC3E}">
        <p14:creationId xmlns:p14="http://schemas.microsoft.com/office/powerpoint/2010/main" val="34008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7470AB2-D4E9-326A-56E5-486F84C30FA3}"/>
              </a:ext>
            </a:extLst>
          </p:cNvPr>
          <p:cNvGraphicFramePr>
            <a:graphicFrameLocks noGrp="1"/>
          </p:cNvGraphicFramePr>
          <p:nvPr>
            <p:ph idx="1"/>
            <p:extLst>
              <p:ext uri="{D42A27DB-BD31-4B8C-83A1-F6EECF244321}">
                <p14:modId xmlns:p14="http://schemas.microsoft.com/office/powerpoint/2010/main" val="2912076672"/>
              </p:ext>
            </p:extLst>
          </p:nvPr>
        </p:nvGraphicFramePr>
        <p:xfrm>
          <a:off x="1093695" y="672353"/>
          <a:ext cx="10043431" cy="5513294"/>
        </p:xfrm>
        <a:graphic>
          <a:graphicData uri="http://schemas.openxmlformats.org/drawingml/2006/table">
            <a:tbl>
              <a:tblPr firstRow="1" firstCol="1" bandRow="1">
                <a:tableStyleId>{5C22544A-7EE6-4342-B048-85BDC9FD1C3A}</a:tableStyleId>
              </a:tblPr>
              <a:tblGrid>
                <a:gridCol w="2113233">
                  <a:extLst>
                    <a:ext uri="{9D8B030D-6E8A-4147-A177-3AD203B41FA5}">
                      <a16:colId xmlns:a16="http://schemas.microsoft.com/office/drawing/2014/main" val="4285767287"/>
                    </a:ext>
                  </a:extLst>
                </a:gridCol>
                <a:gridCol w="7930198">
                  <a:extLst>
                    <a:ext uri="{9D8B030D-6E8A-4147-A177-3AD203B41FA5}">
                      <a16:colId xmlns:a16="http://schemas.microsoft.com/office/drawing/2014/main" val="2058829639"/>
                    </a:ext>
                  </a:extLst>
                </a:gridCol>
              </a:tblGrid>
              <a:tr h="792722">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Khái niệm</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vi-VN" sz="2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4416299"/>
                  </a:ext>
                </a:extLst>
              </a:tr>
              <a:tr h="1003296">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Nguyên lý vận chuyển</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8955699"/>
                  </a:ext>
                </a:extLst>
              </a:tr>
              <a:tr h="2371844">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Các kiểu vận chuyển</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304228"/>
                  </a:ext>
                </a:extLst>
              </a:tr>
              <a:tr h="1345432">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Các yếu tố ảnh hưởng đến tốc độ khuếch tán</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r>
                        <a:rPr lang="nl-NL" sz="2000" dirty="0">
                          <a:effectLst/>
                          <a:latin typeface="Times New Roman" panose="02020603050405020304" pitchFamily="18" charset="0"/>
                          <a:cs typeface="Times New Roman" panose="02020603050405020304" pitchFamily="18" charset="0"/>
                        </a:rPr>
                        <a:t>.</a:t>
                      </a:r>
                      <a:endParaRPr lang="vi-VN" sz="2000" dirty="0">
                        <a:effectLst/>
                        <a:latin typeface="Times New Roman" panose="02020603050405020304" pitchFamily="18" charset="0"/>
                        <a:cs typeface="Times New Roman" panose="02020603050405020304" pitchFamily="18" charset="0"/>
                      </a:endParaRPr>
                    </a:p>
                    <a:p>
                      <a:pPr>
                        <a:lnSpc>
                          <a:spcPct val="107000"/>
                        </a:lnSpc>
                      </a:pPr>
                      <a:r>
                        <a:rPr lang="nl-NL"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9750499"/>
                  </a:ext>
                </a:extLst>
              </a:tr>
            </a:tbl>
          </a:graphicData>
        </a:graphic>
      </p:graphicFrame>
      <p:sp>
        <p:nvSpPr>
          <p:cNvPr id="6" name="Title 5">
            <a:extLst>
              <a:ext uri="{FF2B5EF4-FFF2-40B4-BE49-F238E27FC236}">
                <a16:creationId xmlns:a16="http://schemas.microsoft.com/office/drawing/2014/main" id="{6B0D5FEF-2A30-F0C4-D194-805CD4996DE1}"/>
              </a:ext>
            </a:extLst>
          </p:cNvPr>
          <p:cNvSpPr>
            <a:spLocks noGrp="1"/>
          </p:cNvSpPr>
          <p:nvPr>
            <p:ph type="title"/>
          </p:nvPr>
        </p:nvSpPr>
        <p:spPr>
          <a:xfrm>
            <a:off x="3317349" y="911946"/>
            <a:ext cx="7683160" cy="806018"/>
          </a:xfrm>
        </p:spPr>
        <p:txBody>
          <a:bodyPr>
            <a:normAutofit fontScale="90000"/>
          </a:bodyPr>
          <a:lstStyle/>
          <a:p>
            <a:r>
              <a:rPr lang="nl-NL" sz="2200" b="0" dirty="0">
                <a:solidFill>
                  <a:schemeClr val="tx1"/>
                </a:solidFill>
                <a:effectLst/>
                <a:latin typeface="Times New Roman" panose="02020603050405020304" pitchFamily="18" charset="0"/>
                <a:cs typeface="Times New Roman" panose="02020603050405020304" pitchFamily="18" charset="0"/>
              </a:rPr>
              <a:t>- Là phương thức vận chuyển các chất qua màng sinh chất mà không cần tiêu tốn năng lượng.</a:t>
            </a:r>
            <a:br>
              <a:rPr lang="vi-VN" sz="4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
        <p:nvSpPr>
          <p:cNvPr id="7" name="Title 5">
            <a:extLst>
              <a:ext uri="{FF2B5EF4-FFF2-40B4-BE49-F238E27FC236}">
                <a16:creationId xmlns:a16="http://schemas.microsoft.com/office/drawing/2014/main" id="{EF0C4EF3-F7CA-E5F6-DB8D-90FD8A566065}"/>
              </a:ext>
            </a:extLst>
          </p:cNvPr>
          <p:cNvSpPr txBox="1">
            <a:spLocks/>
          </p:cNvSpPr>
          <p:nvPr/>
        </p:nvSpPr>
        <p:spPr>
          <a:xfrm>
            <a:off x="3317349" y="1717964"/>
            <a:ext cx="7683160" cy="8060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nl-NL" sz="2000" dirty="0">
                <a:latin typeface="Times New Roman" panose="02020603050405020304" pitchFamily="18" charset="0"/>
                <a:cs typeface="Times New Roman" panose="02020603050405020304" pitchFamily="18" charset="0"/>
              </a:rPr>
              <a:t>- Là sự khuyếch tán của các chất từ nơi có nồng độ cao đến nơi có nồng độ thấp. </a:t>
            </a:r>
            <a:endParaRPr lang="vi-VN" sz="2000" dirty="0">
              <a:latin typeface="Times New Roman" panose="02020603050405020304" pitchFamily="18" charset="0"/>
              <a:cs typeface="Times New Roman" panose="02020603050405020304" pitchFamily="18" charset="0"/>
            </a:endParaRPr>
          </a:p>
          <a:p>
            <a:pPr>
              <a:lnSpc>
                <a:spcPct val="107000"/>
              </a:lnSpc>
            </a:pPr>
            <a:r>
              <a:rPr lang="nl-NL" sz="2000" dirty="0">
                <a:latin typeface="Times New Roman" panose="02020603050405020304" pitchFamily="18" charset="0"/>
                <a:cs typeface="Times New Roman" panose="02020603050405020304" pitchFamily="18" charset="0"/>
              </a:rPr>
              <a:t>- Nước khuyếch tán qua màng gọi là sự thẩm thấu. </a:t>
            </a:r>
            <a:endParaRPr lang="vi-VN" sz="2000" dirty="0">
              <a:latin typeface="Times New Roman" panose="02020603050405020304" pitchFamily="18" charset="0"/>
              <a:ea typeface="Times New Roman" panose="02020603050405020304" pitchFamily="18" charset="0"/>
              <a:cs typeface="Times New Roman" panose="02020603050405020304" pitchFamily="18" charset="0"/>
            </a:endParaRPr>
          </a:p>
          <a:p>
            <a:br>
              <a:rPr lang="vi-VN" sz="1400" dirty="0">
                <a:latin typeface="Times New Roman" panose="02020603050405020304" pitchFamily="18" charset="0"/>
                <a:ea typeface="Times New Roman" panose="02020603050405020304" pitchFamily="18" charset="0"/>
                <a:cs typeface="Times New Roman" panose="02020603050405020304" pitchFamily="18" charset="0"/>
              </a:rPr>
            </a:br>
            <a:endParaRPr lang="vi-VN" sz="1400" dirty="0"/>
          </a:p>
        </p:txBody>
      </p:sp>
      <p:sp>
        <p:nvSpPr>
          <p:cNvPr id="8" name="Title 5">
            <a:extLst>
              <a:ext uri="{FF2B5EF4-FFF2-40B4-BE49-F238E27FC236}">
                <a16:creationId xmlns:a16="http://schemas.microsoft.com/office/drawing/2014/main" id="{E2116909-C271-DAE8-4CDD-4ED754AAA615}"/>
              </a:ext>
            </a:extLst>
          </p:cNvPr>
          <p:cNvSpPr txBox="1">
            <a:spLocks/>
          </p:cNvSpPr>
          <p:nvPr/>
        </p:nvSpPr>
        <p:spPr>
          <a:xfrm>
            <a:off x="3317349" y="3226475"/>
            <a:ext cx="7979301" cy="11075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nl-NL" sz="2000" dirty="0">
                <a:effectLst/>
                <a:latin typeface="Times New Roman" panose="02020603050405020304" pitchFamily="18" charset="0"/>
                <a:cs typeface="Times New Roman" panose="02020603050405020304" pitchFamily="18" charset="0"/>
              </a:rPr>
              <a:t>+ Khuyếch tán trực tiếp qua lớp phôtpholipit kép. </a:t>
            </a:r>
            <a:endParaRPr lang="vi-VN" sz="2000" dirty="0">
              <a:cs typeface="Times New Roman" panose="02020603050405020304" pitchFamily="18" charset="0"/>
            </a:endParaRPr>
          </a:p>
          <a:p>
            <a:pPr>
              <a:lnSpc>
                <a:spcPct val="107000"/>
              </a:lnSpc>
            </a:pPr>
            <a:r>
              <a:rPr lang="nl-NL" sz="2000" dirty="0">
                <a:effectLst/>
                <a:latin typeface="Times New Roman" panose="02020603050405020304" pitchFamily="18" charset="0"/>
                <a:cs typeface="Times New Roman" panose="02020603050405020304" pitchFamily="18" charset="0"/>
              </a:rPr>
              <a:t>Gồm chất có kích thước nhỏ như CO2, O2 và các chất không phân cực.</a:t>
            </a:r>
            <a:endParaRPr lang="vi-VN" sz="2000" dirty="0">
              <a:cs typeface="Times New Roman" panose="02020603050405020304" pitchFamily="18" charset="0"/>
            </a:endParaRPr>
          </a:p>
          <a:p>
            <a:pPr>
              <a:lnSpc>
                <a:spcPct val="107000"/>
              </a:lnSpc>
            </a:pPr>
            <a:r>
              <a:rPr lang="nl-NL" sz="2000" dirty="0">
                <a:effectLst/>
                <a:latin typeface="Times New Roman" panose="02020603050405020304" pitchFamily="18" charset="0"/>
                <a:cs typeface="Times New Roman" panose="02020603050405020304" pitchFamily="18" charset="0"/>
              </a:rPr>
              <a:t>+ Khuyếch tán qua kênh Protein  xuyên màng. </a:t>
            </a:r>
            <a:endParaRPr lang="vi-VN" sz="2000" dirty="0">
              <a:cs typeface="Times New Roman" panose="02020603050405020304" pitchFamily="18" charset="0"/>
            </a:endParaRPr>
          </a:p>
          <a:p>
            <a:pPr>
              <a:lnSpc>
                <a:spcPct val="107000"/>
              </a:lnSpc>
            </a:pPr>
            <a:r>
              <a:rPr lang="nl-NL" sz="2000" dirty="0">
                <a:effectLst/>
                <a:latin typeface="Times New Roman" panose="02020603050405020304" pitchFamily="18" charset="0"/>
                <a:cs typeface="Times New Roman" panose="02020603050405020304" pitchFamily="18" charset="0"/>
              </a:rPr>
              <a:t>Bao gồm các chất phân cực, các ion( Na, K), chất có kích pt  lớn( gluco, aa), </a:t>
            </a:r>
            <a:endParaRPr lang="vi-VN" sz="2000" dirty="0">
              <a:cs typeface="Times New Roman" panose="02020603050405020304" pitchFamily="18" charset="0"/>
            </a:endParaRPr>
          </a:p>
          <a:p>
            <a:pPr>
              <a:lnSpc>
                <a:spcPct val="107000"/>
              </a:lnSpc>
            </a:pPr>
            <a:r>
              <a:rPr lang="nl-NL" sz="2000" dirty="0">
                <a:effectLst/>
                <a:latin typeface="Times New Roman" panose="02020603050405020304" pitchFamily="18" charset="0"/>
                <a:cs typeface="Times New Roman" panose="02020603050405020304" pitchFamily="18" charset="0"/>
              </a:rPr>
              <a:t>+ Nước vận chuyển qua kênh aquaporin</a:t>
            </a:r>
            <a:endParaRPr lang="vi-VN" sz="2000" dirty="0">
              <a:ea typeface="Times New Roman" panose="02020603050405020304" pitchFamily="18" charset="0"/>
              <a:cs typeface="Times New Roman" panose="02020603050405020304" pitchFamily="18" charset="0"/>
            </a:endParaRPr>
          </a:p>
          <a:p>
            <a:br>
              <a:rPr lang="vi-VN" sz="1400" dirty="0">
                <a:latin typeface="Times New Roman" panose="02020603050405020304" pitchFamily="18" charset="0"/>
                <a:ea typeface="Times New Roman" panose="02020603050405020304" pitchFamily="18" charset="0"/>
                <a:cs typeface="Times New Roman" panose="02020603050405020304" pitchFamily="18" charset="0"/>
              </a:rPr>
            </a:br>
            <a:endParaRPr lang="vi-VN" sz="1400" dirty="0"/>
          </a:p>
        </p:txBody>
      </p:sp>
      <p:sp>
        <p:nvSpPr>
          <p:cNvPr id="9" name="Title 5">
            <a:extLst>
              <a:ext uri="{FF2B5EF4-FFF2-40B4-BE49-F238E27FC236}">
                <a16:creationId xmlns:a16="http://schemas.microsoft.com/office/drawing/2014/main" id="{1A520BF8-F873-AB79-E03E-8FFE6255C6EE}"/>
              </a:ext>
            </a:extLst>
          </p:cNvPr>
          <p:cNvSpPr txBox="1">
            <a:spLocks/>
          </p:cNvSpPr>
          <p:nvPr/>
        </p:nvSpPr>
        <p:spPr>
          <a:xfrm>
            <a:off x="3317349" y="5327867"/>
            <a:ext cx="7683160" cy="8060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pPr>
            <a:r>
              <a:rPr lang="nl-NL" sz="2000" dirty="0">
                <a:effectLst/>
                <a:latin typeface="Times New Roman" panose="02020603050405020304" pitchFamily="18" charset="0"/>
                <a:cs typeface="Times New Roman" panose="02020603050405020304" pitchFamily="18" charset="0"/>
              </a:rPr>
              <a:t>+ Sự chênh lệch nồng độ các chất trong và ngoài màng.</a:t>
            </a:r>
            <a:endParaRPr lang="vi-VN" sz="2000" dirty="0">
              <a:cs typeface="Times New Roman" panose="02020603050405020304" pitchFamily="18" charset="0"/>
            </a:endParaRPr>
          </a:p>
          <a:p>
            <a:pPr>
              <a:lnSpc>
                <a:spcPct val="107000"/>
              </a:lnSpc>
            </a:pPr>
            <a:r>
              <a:rPr lang="nl-NL" sz="2000" dirty="0">
                <a:effectLst/>
                <a:latin typeface="Times New Roman" panose="02020603050405020304" pitchFamily="18" charset="0"/>
                <a:cs typeface="Times New Roman" panose="02020603050405020304" pitchFamily="18" charset="0"/>
              </a:rPr>
              <a:t>+ Đặc tính lý hóa của chất cần vận chuyển: kích thước, điện tích, hình dạng</a:t>
            </a:r>
            <a:br>
              <a:rPr lang="vi-VN" sz="1400" dirty="0">
                <a:latin typeface="Times New Roman" panose="02020603050405020304" pitchFamily="18" charset="0"/>
                <a:ea typeface="Times New Roman" panose="02020603050405020304" pitchFamily="18" charset="0"/>
                <a:cs typeface="Times New Roman" panose="02020603050405020304" pitchFamily="18" charset="0"/>
              </a:rPr>
            </a:br>
            <a:endParaRPr lang="vi-VN" sz="1400" dirty="0"/>
          </a:p>
        </p:txBody>
      </p:sp>
    </p:spTree>
    <p:extLst>
      <p:ext uri="{BB962C8B-B14F-4D97-AF65-F5344CB8AC3E}">
        <p14:creationId xmlns:p14="http://schemas.microsoft.com/office/powerpoint/2010/main" val="285707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AA3E4AE-3B34-C1FF-6FA1-8D29C081629A}"/>
              </a:ext>
            </a:extLst>
          </p:cNvPr>
          <p:cNvSpPr>
            <a:spLocks noGrp="1" noChangeArrowheads="1"/>
          </p:cNvSpPr>
          <p:nvPr>
            <p:ph type="title"/>
          </p:nvPr>
        </p:nvSpPr>
        <p:spPr/>
        <p:txBody>
          <a:bodyPr/>
          <a:lstStyle/>
          <a:p>
            <a:pPr eaLnBrk="1" hangingPunct="1"/>
            <a:endParaRPr lang="vi-VN" altLang="vi-VN"/>
          </a:p>
        </p:txBody>
      </p:sp>
      <p:sp>
        <p:nvSpPr>
          <p:cNvPr id="12291" name="Rectangle 3">
            <a:extLst>
              <a:ext uri="{FF2B5EF4-FFF2-40B4-BE49-F238E27FC236}">
                <a16:creationId xmlns:a16="http://schemas.microsoft.com/office/drawing/2014/main" id="{0EEDBD86-AEA2-85C5-5B7D-6C5875E9111E}"/>
              </a:ext>
            </a:extLst>
          </p:cNvPr>
          <p:cNvSpPr>
            <a:spLocks noGrp="1" noChangeArrowheads="1"/>
          </p:cNvSpPr>
          <p:nvPr>
            <p:ph type="body" idx="1"/>
          </p:nvPr>
        </p:nvSpPr>
        <p:spPr/>
        <p:txBody>
          <a:bodyPr/>
          <a:lstStyle/>
          <a:p>
            <a:pPr eaLnBrk="1" hangingPunct="1"/>
            <a:endParaRPr lang="vi-VN" altLang="vi-VN"/>
          </a:p>
        </p:txBody>
      </p:sp>
      <p:pic>
        <p:nvPicPr>
          <p:cNvPr id="12292" name="Picture 5" descr="uu truong nhuoc truong">
            <a:extLst>
              <a:ext uri="{FF2B5EF4-FFF2-40B4-BE49-F238E27FC236}">
                <a16:creationId xmlns:a16="http://schemas.microsoft.com/office/drawing/2014/main" id="{524A3FC2-FAD2-30B0-B3C5-E5026EAB0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
            <a:ext cx="8915400"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6" name="Text Box 6">
            <a:extLst>
              <a:ext uri="{FF2B5EF4-FFF2-40B4-BE49-F238E27FC236}">
                <a16:creationId xmlns:a16="http://schemas.microsoft.com/office/drawing/2014/main" id="{60D26CE9-9D86-EA7A-B5DD-E4ACAB165BC5}"/>
              </a:ext>
            </a:extLst>
          </p:cNvPr>
          <p:cNvSpPr txBox="1">
            <a:spLocks noChangeArrowheads="1"/>
          </p:cNvSpPr>
          <p:nvPr/>
        </p:nvSpPr>
        <p:spPr bwMode="auto">
          <a:xfrm>
            <a:off x="3810000" y="9144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vi-VN"/>
          </a:p>
        </p:txBody>
      </p:sp>
      <p:sp>
        <p:nvSpPr>
          <p:cNvPr id="138247" name="Text Box 7">
            <a:extLst>
              <a:ext uri="{FF2B5EF4-FFF2-40B4-BE49-F238E27FC236}">
                <a16:creationId xmlns:a16="http://schemas.microsoft.com/office/drawing/2014/main" id="{765045F8-828A-6A52-BD18-004F7C15D03E}"/>
              </a:ext>
            </a:extLst>
          </p:cNvPr>
          <p:cNvSpPr txBox="1">
            <a:spLocks noChangeArrowheads="1"/>
          </p:cNvSpPr>
          <p:nvPr/>
        </p:nvSpPr>
        <p:spPr bwMode="auto">
          <a:xfrm>
            <a:off x="3048000" y="914400"/>
            <a:ext cx="990600" cy="3365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latin typeface=".VnTime" panose="020B7200000000000000" pitchFamily="34" charset="0"/>
              </a:rPr>
              <a:t>Trong TB</a:t>
            </a:r>
          </a:p>
        </p:txBody>
      </p:sp>
      <p:sp>
        <p:nvSpPr>
          <p:cNvPr id="138248" name="Text Box 8">
            <a:extLst>
              <a:ext uri="{FF2B5EF4-FFF2-40B4-BE49-F238E27FC236}">
                <a16:creationId xmlns:a16="http://schemas.microsoft.com/office/drawing/2014/main" id="{3FAA274D-0272-ADDF-CDCE-7E722F402DC2}"/>
              </a:ext>
            </a:extLst>
          </p:cNvPr>
          <p:cNvSpPr txBox="1">
            <a:spLocks noChangeArrowheads="1"/>
          </p:cNvSpPr>
          <p:nvPr/>
        </p:nvSpPr>
        <p:spPr bwMode="auto">
          <a:xfrm>
            <a:off x="4114800" y="914400"/>
            <a:ext cx="1066800" cy="3365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1600">
                <a:latin typeface=".VnTime" panose="020B7200000000000000" pitchFamily="34" charset="0"/>
              </a:rPr>
              <a:t>Ngoµi TB</a:t>
            </a:r>
          </a:p>
        </p:txBody>
      </p:sp>
      <p:sp>
        <p:nvSpPr>
          <p:cNvPr id="138249" name="Text Box 9">
            <a:extLst>
              <a:ext uri="{FF2B5EF4-FFF2-40B4-BE49-F238E27FC236}">
                <a16:creationId xmlns:a16="http://schemas.microsoft.com/office/drawing/2014/main" id="{8CC74184-DD29-99C4-B7AB-4E924343293E}"/>
              </a:ext>
            </a:extLst>
          </p:cNvPr>
          <p:cNvSpPr txBox="1">
            <a:spLocks noChangeArrowheads="1"/>
          </p:cNvSpPr>
          <p:nvPr/>
        </p:nvSpPr>
        <p:spPr bwMode="auto">
          <a:xfrm>
            <a:off x="1752600" y="3276601"/>
            <a:ext cx="1219200" cy="73342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100" b="1">
                <a:solidFill>
                  <a:schemeClr val="bg1"/>
                </a:solidFill>
                <a:latin typeface=".VnTime" panose="020B7200000000000000" pitchFamily="34" charset="0"/>
              </a:rPr>
              <a:t>TB hång cÇu</a:t>
            </a:r>
          </a:p>
        </p:txBody>
      </p:sp>
      <p:sp>
        <p:nvSpPr>
          <p:cNvPr id="138250" name="Text Box 10">
            <a:extLst>
              <a:ext uri="{FF2B5EF4-FFF2-40B4-BE49-F238E27FC236}">
                <a16:creationId xmlns:a16="http://schemas.microsoft.com/office/drawing/2014/main" id="{FD1FB1D6-9041-185B-3C70-F59EC3521DB0}"/>
              </a:ext>
            </a:extLst>
          </p:cNvPr>
          <p:cNvSpPr txBox="1">
            <a:spLocks noChangeArrowheads="1"/>
          </p:cNvSpPr>
          <p:nvPr/>
        </p:nvSpPr>
        <p:spPr bwMode="auto">
          <a:xfrm>
            <a:off x="1752600" y="5181601"/>
            <a:ext cx="1371600" cy="733425"/>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2100">
                <a:solidFill>
                  <a:schemeClr val="bg1"/>
                </a:solidFill>
                <a:latin typeface=".VnTime" panose="020B7200000000000000" pitchFamily="34" charset="0"/>
              </a:rPr>
              <a:t>TB thùc vËt</a:t>
            </a:r>
          </a:p>
        </p:txBody>
      </p:sp>
      <p:sp>
        <p:nvSpPr>
          <p:cNvPr id="138251" name="Text Box 11">
            <a:extLst>
              <a:ext uri="{FF2B5EF4-FFF2-40B4-BE49-F238E27FC236}">
                <a16:creationId xmlns:a16="http://schemas.microsoft.com/office/drawing/2014/main" id="{C0B20A30-B1BF-B7A8-CAC7-BDB335CDE3B3}"/>
              </a:ext>
            </a:extLst>
          </p:cNvPr>
          <p:cNvSpPr txBox="1">
            <a:spLocks noChangeArrowheads="1"/>
          </p:cNvSpPr>
          <p:nvPr/>
        </p:nvSpPr>
        <p:spPr bwMode="auto">
          <a:xfrm>
            <a:off x="3124200" y="457201"/>
            <a:ext cx="1752600" cy="366713"/>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dirty="0">
                <a:solidFill>
                  <a:schemeClr val="bg1"/>
                </a:solidFill>
                <a:latin typeface=".VnTime" panose="020B7200000000000000" pitchFamily="34" charset="0"/>
              </a:rPr>
              <a:t>MT ­</a:t>
            </a:r>
            <a:r>
              <a:rPr lang="en-US" altLang="vi-VN" b="1" dirty="0" err="1">
                <a:solidFill>
                  <a:schemeClr val="bg1"/>
                </a:solidFill>
                <a:latin typeface=".VnTime" panose="020B7200000000000000" pitchFamily="34" charset="0"/>
              </a:rPr>
              <a:t>uư</a:t>
            </a:r>
            <a:r>
              <a:rPr lang="en-US" altLang="vi-VN" b="1" dirty="0">
                <a:solidFill>
                  <a:schemeClr val="bg1"/>
                </a:solidFill>
                <a:latin typeface=".VnTime" panose="020B7200000000000000" pitchFamily="34" charset="0"/>
              </a:rPr>
              <a:t> </a:t>
            </a:r>
            <a:r>
              <a:rPr lang="en-US" altLang="vi-VN" b="1" dirty="0" err="1">
                <a:solidFill>
                  <a:schemeClr val="bg1"/>
                </a:solidFill>
                <a:latin typeface=".VnTime" panose="020B7200000000000000" pitchFamily="34" charset="0"/>
              </a:rPr>
              <a:t>tr­ương</a:t>
            </a:r>
            <a:endParaRPr lang="en-US" altLang="vi-VN" b="1" dirty="0">
              <a:solidFill>
                <a:schemeClr val="bg1"/>
              </a:solidFill>
              <a:latin typeface=".VnTime" panose="020B7200000000000000" pitchFamily="34" charset="0"/>
            </a:endParaRPr>
          </a:p>
        </p:txBody>
      </p:sp>
      <p:sp>
        <p:nvSpPr>
          <p:cNvPr id="138252" name="Text Box 12">
            <a:extLst>
              <a:ext uri="{FF2B5EF4-FFF2-40B4-BE49-F238E27FC236}">
                <a16:creationId xmlns:a16="http://schemas.microsoft.com/office/drawing/2014/main" id="{6BE25557-C46D-5340-42A8-460A87D16109}"/>
              </a:ext>
            </a:extLst>
          </p:cNvPr>
          <p:cNvSpPr txBox="1">
            <a:spLocks noChangeArrowheads="1"/>
          </p:cNvSpPr>
          <p:nvPr/>
        </p:nvSpPr>
        <p:spPr bwMode="auto">
          <a:xfrm>
            <a:off x="5334000" y="457201"/>
            <a:ext cx="1981200" cy="3693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dirty="0">
                <a:solidFill>
                  <a:schemeClr val="bg1"/>
                </a:solidFill>
                <a:latin typeface=".VnTime" panose="020B7200000000000000" pitchFamily="34" charset="0"/>
              </a:rPr>
              <a:t>MT ®¼ng </a:t>
            </a:r>
            <a:r>
              <a:rPr lang="en-US" altLang="vi-VN" b="1" dirty="0" err="1">
                <a:solidFill>
                  <a:schemeClr val="bg1"/>
                </a:solidFill>
                <a:latin typeface=".VnTime" panose="020B7200000000000000" pitchFamily="34" charset="0"/>
              </a:rPr>
              <a:t>trương</a:t>
            </a:r>
            <a:endParaRPr lang="en-US" altLang="vi-VN" dirty="0"/>
          </a:p>
        </p:txBody>
      </p:sp>
      <p:sp>
        <p:nvSpPr>
          <p:cNvPr id="138253" name="Text Box 13">
            <a:extLst>
              <a:ext uri="{FF2B5EF4-FFF2-40B4-BE49-F238E27FC236}">
                <a16:creationId xmlns:a16="http://schemas.microsoft.com/office/drawing/2014/main" id="{8EB47585-9D2A-E8AC-0536-3B3C6810E3B8}"/>
              </a:ext>
            </a:extLst>
          </p:cNvPr>
          <p:cNvSpPr txBox="1">
            <a:spLocks noChangeArrowheads="1"/>
          </p:cNvSpPr>
          <p:nvPr/>
        </p:nvSpPr>
        <p:spPr bwMode="auto">
          <a:xfrm>
            <a:off x="7467600" y="457200"/>
            <a:ext cx="2514600" cy="36933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b="1" dirty="0">
                <a:solidFill>
                  <a:schemeClr val="bg1"/>
                </a:solidFill>
                <a:latin typeface=".VnTime" panose="020B7200000000000000" pitchFamily="34" charset="0"/>
              </a:rPr>
              <a:t>MT </a:t>
            </a:r>
            <a:r>
              <a:rPr lang="en-US" altLang="vi-VN" b="1" dirty="0" err="1">
                <a:solidFill>
                  <a:schemeClr val="bg1"/>
                </a:solidFill>
                <a:latin typeface=".VnTime" panose="020B7200000000000000" pitchFamily="34" charset="0"/>
              </a:rPr>
              <a:t>nh­ược</a:t>
            </a:r>
            <a:r>
              <a:rPr lang="en-US" altLang="vi-VN" b="1" dirty="0">
                <a:solidFill>
                  <a:schemeClr val="bg1"/>
                </a:solidFill>
                <a:latin typeface=".VnTime" panose="020B7200000000000000" pitchFamily="34" charset="0"/>
              </a:rPr>
              <a:t> </a:t>
            </a:r>
            <a:r>
              <a:rPr lang="en-US" altLang="vi-VN" b="1" dirty="0" err="1">
                <a:solidFill>
                  <a:schemeClr val="bg1"/>
                </a:solidFill>
                <a:latin typeface=".VnTime" panose="020B7200000000000000" pitchFamily="34" charset="0"/>
              </a:rPr>
              <a:t>tr­ương</a:t>
            </a:r>
            <a:endParaRPr lang="en-US" altLang="vi-VN" b="1" dirty="0">
              <a:solidFill>
                <a:schemeClr val="bg1"/>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8249"/>
                                        </p:tgtEl>
                                        <p:attrNameLst>
                                          <p:attrName>style.visibility</p:attrName>
                                        </p:attrNameLst>
                                      </p:cBhvr>
                                      <p:to>
                                        <p:strVal val="visible"/>
                                      </p:to>
                                    </p:set>
                                    <p:animEffect transition="in" filter="box(in)">
                                      <p:cBhvr>
                                        <p:cTn id="7" dur="500"/>
                                        <p:tgtEl>
                                          <p:spTgt spid="13824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8250"/>
                                        </p:tgtEl>
                                        <p:attrNameLst>
                                          <p:attrName>style.visibility</p:attrName>
                                        </p:attrNameLst>
                                      </p:cBhvr>
                                      <p:to>
                                        <p:strVal val="visible"/>
                                      </p:to>
                                    </p:set>
                                    <p:animEffect transition="in" filter="box(in)">
                                      <p:cBhvr>
                                        <p:cTn id="10" dur="500"/>
                                        <p:tgtEl>
                                          <p:spTgt spid="138250"/>
                                        </p:tgtEl>
                                      </p:cBhvr>
                                    </p:animEffect>
                                  </p:childTnLst>
                                </p:cTn>
                              </p:par>
                              <p:par>
                                <p:cTn id="11" presetID="4" presetClass="entr" presetSubtype="16" fill="hold" grpId="0" nodeType="withEffect" nodePh="1">
                                  <p:stCondLst>
                                    <p:cond delay="0"/>
                                  </p:stCondLst>
                                  <p:endCondLst>
                                    <p:cond evt="begin" delay="0">
                                      <p:tn val="11"/>
                                    </p:cond>
                                  </p:endCondLst>
                                  <p:childTnLst>
                                    <p:set>
                                      <p:cBhvr>
                                        <p:cTn id="12" dur="1" fill="hold">
                                          <p:stCondLst>
                                            <p:cond delay="0"/>
                                          </p:stCondLst>
                                        </p:cTn>
                                        <p:tgtEl>
                                          <p:spTgt spid="138246"/>
                                        </p:tgtEl>
                                        <p:attrNameLst>
                                          <p:attrName>style.visibility</p:attrName>
                                        </p:attrNameLst>
                                      </p:cBhvr>
                                      <p:to>
                                        <p:strVal val="visible"/>
                                      </p:to>
                                    </p:set>
                                    <p:animEffect transition="in" filter="box(in)">
                                      <p:cBhvr>
                                        <p:cTn id="13" dur="500"/>
                                        <p:tgtEl>
                                          <p:spTgt spid="13824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38247"/>
                                        </p:tgtEl>
                                        <p:attrNameLst>
                                          <p:attrName>style.visibility</p:attrName>
                                        </p:attrNameLst>
                                      </p:cBhvr>
                                      <p:to>
                                        <p:strVal val="visible"/>
                                      </p:to>
                                    </p:set>
                                    <p:animEffect transition="in" filter="box(in)">
                                      <p:cBhvr>
                                        <p:cTn id="16" dur="500"/>
                                        <p:tgtEl>
                                          <p:spTgt spid="13824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8248"/>
                                        </p:tgtEl>
                                        <p:attrNameLst>
                                          <p:attrName>style.visibility</p:attrName>
                                        </p:attrNameLst>
                                      </p:cBhvr>
                                      <p:to>
                                        <p:strVal val="visible"/>
                                      </p:to>
                                    </p:set>
                                    <p:animEffect transition="in" filter="box(in)">
                                      <p:cBhvr>
                                        <p:cTn id="19" dur="500"/>
                                        <p:tgtEl>
                                          <p:spTgt spid="1382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38251"/>
                                        </p:tgtEl>
                                        <p:attrNameLst>
                                          <p:attrName>style.visibility</p:attrName>
                                        </p:attrNameLst>
                                      </p:cBhvr>
                                      <p:to>
                                        <p:strVal val="visible"/>
                                      </p:to>
                                    </p:set>
                                    <p:animEffect transition="in" filter="box(in)">
                                      <p:cBhvr>
                                        <p:cTn id="24" dur="500"/>
                                        <p:tgtEl>
                                          <p:spTgt spid="13825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8252"/>
                                        </p:tgtEl>
                                        <p:attrNameLst>
                                          <p:attrName>style.visibility</p:attrName>
                                        </p:attrNameLst>
                                      </p:cBhvr>
                                      <p:to>
                                        <p:strVal val="visible"/>
                                      </p:to>
                                    </p:set>
                                    <p:animEffect transition="in" filter="box(in)">
                                      <p:cBhvr>
                                        <p:cTn id="29" dur="500"/>
                                        <p:tgtEl>
                                          <p:spTgt spid="13825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38253"/>
                                        </p:tgtEl>
                                        <p:attrNameLst>
                                          <p:attrName>style.visibility</p:attrName>
                                        </p:attrNameLst>
                                      </p:cBhvr>
                                      <p:to>
                                        <p:strVal val="visible"/>
                                      </p:to>
                                    </p:set>
                                    <p:animEffect transition="in" filter="box(in)">
                                      <p:cBhvr>
                                        <p:cTn id="34" dur="500"/>
                                        <p:tgtEl>
                                          <p:spTgt spid="138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6" grpId="0"/>
      <p:bldP spid="138247" grpId="0" animBg="1"/>
      <p:bldP spid="138248" grpId="0" animBg="1"/>
      <p:bldP spid="138249" grpId="0" animBg="1"/>
      <p:bldP spid="138250" grpId="0" animBg="1"/>
      <p:bldP spid="138251" grpId="0" animBg="1"/>
      <p:bldP spid="138252" grpId="0" animBg="1"/>
      <p:bldP spid="1382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8439A-5C53-53D8-D943-6837E132C596}"/>
              </a:ext>
            </a:extLst>
          </p:cNvPr>
          <p:cNvSpPr>
            <a:spLocks noGrp="1"/>
          </p:cNvSpPr>
          <p:nvPr>
            <p:ph type="title"/>
          </p:nvPr>
        </p:nvSpPr>
        <p:spPr>
          <a:xfrm>
            <a:off x="1039905" y="1481231"/>
            <a:ext cx="10515600" cy="1325563"/>
          </a:xfrm>
        </p:spPr>
        <p:txBody>
          <a:bodyPr/>
          <a:lstStyle/>
          <a:p>
            <a:endParaRPr lang="vi-VN" dirty="0"/>
          </a:p>
        </p:txBody>
      </p:sp>
      <p:graphicFrame>
        <p:nvGraphicFramePr>
          <p:cNvPr id="4" name="Content Placeholder 3">
            <a:extLst>
              <a:ext uri="{FF2B5EF4-FFF2-40B4-BE49-F238E27FC236}">
                <a16:creationId xmlns:a16="http://schemas.microsoft.com/office/drawing/2014/main" id="{7591816A-459E-65FE-752B-C043248F35A3}"/>
              </a:ext>
            </a:extLst>
          </p:cNvPr>
          <p:cNvGraphicFramePr>
            <a:graphicFrameLocks noGrp="1"/>
          </p:cNvGraphicFramePr>
          <p:nvPr>
            <p:ph idx="1"/>
            <p:extLst>
              <p:ext uri="{D42A27DB-BD31-4B8C-83A1-F6EECF244321}">
                <p14:modId xmlns:p14="http://schemas.microsoft.com/office/powerpoint/2010/main" val="91019892"/>
              </p:ext>
            </p:extLst>
          </p:nvPr>
        </p:nvGraphicFramePr>
        <p:xfrm>
          <a:off x="1752600" y="1922929"/>
          <a:ext cx="8745070" cy="3163720"/>
        </p:xfrm>
        <a:graphic>
          <a:graphicData uri="http://schemas.openxmlformats.org/drawingml/2006/table">
            <a:tbl>
              <a:tblPr firstRow="1" firstCol="1" bandRow="1">
                <a:tableStyleId>{5C22544A-7EE6-4342-B048-85BDC9FD1C3A}</a:tableStyleId>
              </a:tblPr>
              <a:tblGrid>
                <a:gridCol w="1679188">
                  <a:extLst>
                    <a:ext uri="{9D8B030D-6E8A-4147-A177-3AD203B41FA5}">
                      <a16:colId xmlns:a16="http://schemas.microsoft.com/office/drawing/2014/main" val="2082055000"/>
                    </a:ext>
                  </a:extLst>
                </a:gridCol>
                <a:gridCol w="7065882">
                  <a:extLst>
                    <a:ext uri="{9D8B030D-6E8A-4147-A177-3AD203B41FA5}">
                      <a16:colId xmlns:a16="http://schemas.microsoft.com/office/drawing/2014/main" val="290720393"/>
                    </a:ext>
                  </a:extLst>
                </a:gridCol>
              </a:tblGrid>
              <a:tr h="790930">
                <a:tc gridSpan="2">
                  <a:txBody>
                    <a:bodyPr/>
                    <a:lstStyle/>
                    <a:p>
                      <a:pPr algn="ctr">
                        <a:lnSpc>
                          <a:spcPct val="107000"/>
                        </a:lnSpc>
                      </a:pPr>
                      <a:r>
                        <a:rPr lang="nl-NL" sz="2400" dirty="0">
                          <a:solidFill>
                            <a:schemeClr val="tx2"/>
                          </a:solidFill>
                          <a:effectLst/>
                          <a:latin typeface="Times New Roman" panose="02020603050405020304" pitchFamily="18" charset="0"/>
                          <a:cs typeface="Times New Roman" panose="02020603050405020304" pitchFamily="18" charset="0"/>
                        </a:rPr>
                        <a:t>Phân biệt các loại môi trường</a:t>
                      </a:r>
                      <a:endParaRPr lang="vi-VN" sz="24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extLst>
                  <a:ext uri="{0D108BD9-81ED-4DB2-BD59-A6C34878D82A}">
                    <a16:rowId xmlns:a16="http://schemas.microsoft.com/office/drawing/2014/main" val="3556931906"/>
                  </a:ext>
                </a:extLst>
              </a:tr>
              <a:tr h="790930">
                <a:tc>
                  <a:txBody>
                    <a:bodyPr/>
                    <a:lstStyle/>
                    <a:p>
                      <a:pPr>
                        <a:lnSpc>
                          <a:spcPct val="107000"/>
                        </a:lnSpc>
                      </a:pPr>
                      <a:r>
                        <a:rPr lang="nl-NL" sz="2000">
                          <a:solidFill>
                            <a:schemeClr val="tx2"/>
                          </a:solidFill>
                          <a:effectLst/>
                          <a:latin typeface="Times New Roman" panose="02020603050405020304" pitchFamily="18" charset="0"/>
                          <a:cs typeface="Times New Roman" panose="02020603050405020304" pitchFamily="18" charset="0"/>
                        </a:rPr>
                        <a:t>Ưu trương</a:t>
                      </a:r>
                      <a:endParaRPr lang="vi-VN" sz="2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 </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9231455"/>
                  </a:ext>
                </a:extLst>
              </a:tr>
              <a:tr h="790930">
                <a:tc>
                  <a:txBody>
                    <a:bodyPr/>
                    <a:lstStyle/>
                    <a:p>
                      <a:pPr>
                        <a:lnSpc>
                          <a:spcPct val="107000"/>
                        </a:lnSpc>
                      </a:pPr>
                      <a:r>
                        <a:rPr lang="nl-NL" sz="2000">
                          <a:solidFill>
                            <a:schemeClr val="tx2"/>
                          </a:solidFill>
                          <a:effectLst/>
                          <a:latin typeface="Times New Roman" panose="02020603050405020304" pitchFamily="18" charset="0"/>
                          <a:cs typeface="Times New Roman" panose="02020603050405020304" pitchFamily="18" charset="0"/>
                        </a:rPr>
                        <a:t>Nhược trương</a:t>
                      </a:r>
                      <a:endParaRPr lang="vi-VN" sz="200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 </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2870971"/>
                  </a:ext>
                </a:extLst>
              </a:tr>
              <a:tr h="790930">
                <a:tc>
                  <a:txBody>
                    <a:bodyPr/>
                    <a:lstStyle/>
                    <a:p>
                      <a:pPr>
                        <a:lnSpc>
                          <a:spcPct val="107000"/>
                        </a:lnSpc>
                      </a:pPr>
                      <a:r>
                        <a:rPr lang="nl-NL" sz="2000" dirty="0">
                          <a:solidFill>
                            <a:schemeClr val="tx2"/>
                          </a:solidFill>
                          <a:effectLst/>
                          <a:latin typeface="Times New Roman" panose="02020603050405020304" pitchFamily="18" charset="0"/>
                          <a:cs typeface="Times New Roman" panose="02020603050405020304" pitchFamily="18" charset="0"/>
                        </a:rPr>
                        <a:t>Đẳng trương</a:t>
                      </a: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vi-VN" sz="20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7389367"/>
                  </a:ext>
                </a:extLst>
              </a:tr>
            </a:tbl>
          </a:graphicData>
        </a:graphic>
      </p:graphicFrame>
      <p:sp>
        <p:nvSpPr>
          <p:cNvPr id="6" name="Title 5">
            <a:extLst>
              <a:ext uri="{FF2B5EF4-FFF2-40B4-BE49-F238E27FC236}">
                <a16:creationId xmlns:a16="http://schemas.microsoft.com/office/drawing/2014/main" id="{868E5530-406C-AC27-6953-1B61B1E04AEB}"/>
              </a:ext>
            </a:extLst>
          </p:cNvPr>
          <p:cNvSpPr txBox="1">
            <a:spLocks/>
          </p:cNvSpPr>
          <p:nvPr/>
        </p:nvSpPr>
        <p:spPr>
          <a:xfrm>
            <a:off x="3446524" y="2868101"/>
            <a:ext cx="7683160" cy="80601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400" dirty="0">
                <a:latin typeface="Times New Roman" panose="02020603050405020304" pitchFamily="18" charset="0"/>
                <a:cs typeface="Times New Roman" panose="02020603050405020304" pitchFamily="18" charset="0"/>
              </a:rPr>
              <a:t>Nồng độ chất tan ngoài MT &gt; Nồng độ chất tan trong TB </a:t>
            </a:r>
            <a:br>
              <a:rPr lang="vi-VN" dirty="0">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
        <p:nvSpPr>
          <p:cNvPr id="7" name="Title 5">
            <a:extLst>
              <a:ext uri="{FF2B5EF4-FFF2-40B4-BE49-F238E27FC236}">
                <a16:creationId xmlns:a16="http://schemas.microsoft.com/office/drawing/2014/main" id="{E0BC473C-0AED-9E84-38DD-98F30B157BED}"/>
              </a:ext>
            </a:extLst>
          </p:cNvPr>
          <p:cNvSpPr txBox="1">
            <a:spLocks/>
          </p:cNvSpPr>
          <p:nvPr/>
        </p:nvSpPr>
        <p:spPr>
          <a:xfrm>
            <a:off x="3410664" y="3651312"/>
            <a:ext cx="7087006" cy="590816"/>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dirty="0">
                <a:latin typeface="Times New Roman" panose="02020603050405020304" pitchFamily="18" charset="0"/>
                <a:ea typeface="Times New Roman" panose="02020603050405020304" pitchFamily="18" charset="0"/>
                <a:cs typeface="Times New Roman" panose="02020603050405020304" pitchFamily="18" charset="0"/>
              </a:rPr>
              <a:t> </a:t>
            </a:r>
            <a:r>
              <a:rPr lang="nl-NL" sz="4200" dirty="0">
                <a:latin typeface="Times New Roman" panose="02020603050405020304" pitchFamily="18" charset="0"/>
                <a:cs typeface="Times New Roman" panose="02020603050405020304" pitchFamily="18" charset="0"/>
              </a:rPr>
              <a:t>Nồng độ chất tan ngoài MT &lt; Nồng độ chất tan trong TB</a:t>
            </a:r>
            <a:br>
              <a:rPr lang="vi-VN" sz="4200" dirty="0">
                <a:latin typeface="Times New Roman" panose="02020603050405020304" pitchFamily="18" charset="0"/>
                <a:ea typeface="Times New Roman" panose="02020603050405020304" pitchFamily="18" charset="0"/>
                <a:cs typeface="Times New Roman" panose="02020603050405020304" pitchFamily="18" charset="0"/>
              </a:rPr>
            </a:br>
            <a:endParaRPr lang="vi-VN" sz="4200" dirty="0"/>
          </a:p>
        </p:txBody>
      </p:sp>
      <p:sp>
        <p:nvSpPr>
          <p:cNvPr id="8" name="Title 5">
            <a:extLst>
              <a:ext uri="{FF2B5EF4-FFF2-40B4-BE49-F238E27FC236}">
                <a16:creationId xmlns:a16="http://schemas.microsoft.com/office/drawing/2014/main" id="{B0D75FD0-2190-FB72-3F9B-2100A9AA7AE3}"/>
              </a:ext>
            </a:extLst>
          </p:cNvPr>
          <p:cNvSpPr txBox="1">
            <a:spLocks/>
          </p:cNvSpPr>
          <p:nvPr/>
        </p:nvSpPr>
        <p:spPr>
          <a:xfrm>
            <a:off x="3468935" y="4303435"/>
            <a:ext cx="6970465" cy="783212"/>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42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4200" dirty="0">
                <a:latin typeface="Times New Roman" panose="02020603050405020304" pitchFamily="18" charset="0"/>
                <a:cs typeface="Times New Roman" panose="02020603050405020304" pitchFamily="18" charset="0"/>
              </a:rPr>
              <a:t>Nồng độ chất tan ngoài MT = Nồng độ chất tan trong TB</a:t>
            </a:r>
            <a:br>
              <a:rPr lang="vi-VN" dirty="0">
                <a:latin typeface="Times New Roman" panose="02020603050405020304" pitchFamily="18" charset="0"/>
                <a:ea typeface="Times New Roman" panose="02020603050405020304" pitchFamily="18" charset="0"/>
                <a:cs typeface="Times New Roman" panose="02020603050405020304" pitchFamily="18" charset="0"/>
              </a:rPr>
            </a:br>
            <a:endParaRPr lang="vi-VN" dirty="0"/>
          </a:p>
        </p:txBody>
      </p:sp>
    </p:spTree>
    <p:extLst>
      <p:ext uri="{BB962C8B-B14F-4D97-AF65-F5344CB8AC3E}">
        <p14:creationId xmlns:p14="http://schemas.microsoft.com/office/powerpoint/2010/main" val="398840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872</Words>
  <Application>Microsoft Office PowerPoint</Application>
  <PresentationFormat>Widescreen</PresentationFormat>
  <Paragraphs>108</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.VnTime</vt:lpstr>
      <vt:lpstr>Arial</vt:lpstr>
      <vt:lpstr>Calibri</vt:lpstr>
      <vt:lpstr>Calibri Light</vt:lpstr>
      <vt:lpstr>Times New Roman</vt:lpstr>
      <vt:lpstr>Office Theme</vt:lpstr>
      <vt:lpstr>PowerPoint Presentation</vt:lpstr>
      <vt:lpstr>Nội dung bài học</vt:lpstr>
      <vt:lpstr>PowerPoint Presentation</vt:lpstr>
      <vt:lpstr>PowerPoint Presentation</vt:lpstr>
      <vt:lpstr>II. Sự vận chuyển các chất qua màng sinh chất 1. Vận chuyển thụ động</vt:lpstr>
      <vt:lpstr>PowerPoint Presentation</vt:lpstr>
      <vt:lpstr>- Là phương thức vận chuyển các chất qua màng sinh chất mà không cần tiêu tốn năng lượng. </vt:lpstr>
      <vt:lpstr>PowerPoint Presentation</vt:lpstr>
      <vt:lpstr>PowerPoint Presentation</vt:lpstr>
      <vt:lpstr> 2. Vận chuyển thụ động</vt:lpstr>
      <vt:lpstr>PowerPoint Presentation</vt:lpstr>
      <vt:lpstr> 3. Xuất và nhập bào</vt:lpstr>
      <vt:lpstr>2. Xuất bào</vt:lpstr>
      <vt:lpstr>PowerPoint Presentation</vt:lpstr>
      <vt:lpstr>PowerPoint Presentation</vt:lpstr>
      <vt:lpstr>PowerPoint Presentation</vt:lpstr>
      <vt:lpstr>3. Tại sao rau muống chẻ ngâm vào nước lại bị cong lên? </vt:lpstr>
      <vt:lpstr>PowerPoint Presentation</vt:lpstr>
    </vt:vector>
  </TitlesOfParts>
  <Manager>LXN</Manager>
  <Company>Du An- Mien Phi - 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 Mien Phi - STEM</dc:title>
  <dc:subject>Du An- Mien Phi - STEM</dc:subject>
  <dc:creator>Du An- Mien Phi - STEM</dc:creator>
  <cp:lastModifiedBy>Nghiêm Xuân</cp:lastModifiedBy>
  <cp:revision>4</cp:revision>
  <dcterms:created xsi:type="dcterms:W3CDTF">2022-07-26T06:12:08Z</dcterms:created>
  <dcterms:modified xsi:type="dcterms:W3CDTF">2022-08-11T08:57:51Z</dcterms:modified>
  <cp:category>Du An- Mien Phi - STEM</cp:category>
</cp:coreProperties>
</file>