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1" r:id="rId2"/>
    <p:sldId id="314" r:id="rId3"/>
    <p:sldId id="302" r:id="rId4"/>
    <p:sldId id="303" r:id="rId5"/>
    <p:sldId id="304" r:id="rId6"/>
    <p:sldId id="308" r:id="rId7"/>
    <p:sldId id="310" r:id="rId8"/>
    <p:sldId id="311" r:id="rId9"/>
    <p:sldId id="312" r:id="rId10"/>
    <p:sldId id="313" r:id="rId11"/>
    <p:sldId id="315" r:id="rId12"/>
    <p:sldId id="316" r:id="rId13"/>
    <p:sldId id="317" r:id="rId14"/>
    <p:sldId id="318" r:id="rId15"/>
    <p:sldId id="280" r:id="rId16"/>
  </p:sldIdLst>
  <p:sldSz cx="24387175" cy="13716000"/>
  <p:notesSz cx="6858000" cy="9144000"/>
  <p:custDataLst>
    <p:tags r:id="rId1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37" autoAdjust="0"/>
    <p:restoredTop sz="95400" autoAdjust="0"/>
  </p:normalViewPr>
  <p:slideViewPr>
    <p:cSldViewPr>
      <p:cViewPr varScale="1">
        <p:scale>
          <a:sx n="36" d="100"/>
          <a:sy n="36" d="100"/>
        </p:scale>
        <p:origin x="534" y="24"/>
      </p:cViewPr>
      <p:guideLst>
        <p:guide orient="horz" pos="4320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89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748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2880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3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317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4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0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92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776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711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74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71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Note: </a:t>
            </a:r>
            <a:r>
              <a:rPr lang="en-US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29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9038" y="4260851"/>
            <a:ext cx="20729099" cy="29400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80702" y="549277"/>
            <a:ext cx="5487114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359" y="549277"/>
            <a:ext cx="1605489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9" y="12712706"/>
            <a:ext cx="5690342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419" y="8813801"/>
            <a:ext cx="20729099" cy="2724150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419" y="5813427"/>
            <a:ext cx="20729099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0057" y="9601200"/>
            <a:ext cx="14632305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80057" y="1225550"/>
            <a:ext cx="14632305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80057" y="10734676"/>
            <a:ext cx="14632305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 userDrawn="1"/>
        </p:nvSpPr>
        <p:spPr>
          <a:xfrm>
            <a:off x="9422046" y="333375"/>
            <a:ext cx="12028101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ĐƯỜNG THẲNG (</a:t>
            </a:r>
            <a:r>
              <a:rPr lang="en-US" sz="510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tiết</a:t>
            </a:r>
            <a:r>
              <a:rPr lang="en-US" sz="510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2)</a:t>
            </a:r>
            <a:endParaRPr lang="en-US" sz="51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161815" y="455250"/>
            <a:ext cx="2180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HÌNH HỌC</a:t>
            </a:r>
            <a:endParaRPr lang="en-US" sz="3200" b="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2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10</a:t>
            </a:r>
            <a:endParaRPr lang="en-US" sz="4800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160861" y="276523"/>
            <a:ext cx="22124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1</a:t>
            </a:r>
          </a:p>
          <a:p>
            <a:pPr algn="ctr"/>
            <a:r>
              <a:rPr lang="en-US" sz="3200" b="0" baseline="0" dirty="0" err="1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</a:t>
            </a:r>
            <a:r>
              <a:rPr lang="en-US" sz="3200" b="0" baseline="0" dirty="0" smtClean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vi-VN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</a:t>
            </a:r>
            <a:r>
              <a:rPr lang="en-US" sz="3200" b="1" baseline="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II</a:t>
            </a:r>
            <a:endParaRPr lang="en-US" sz="32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18973" y="-76200"/>
            <a:ext cx="24406148" cy="13824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525226" y="4865914"/>
            <a:ext cx="19877574" cy="8850086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0560908" y="1907684"/>
            <a:ext cx="3432290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HÌNH HỌC</a:t>
            </a:r>
            <a:endParaRPr lang="en-US" sz="4800" b="1" dirty="0">
              <a:solidFill>
                <a:srgbClr val="135F8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-18974" y="2754463"/>
            <a:ext cx="24400495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4800" b="1" dirty="0" err="1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800" b="1" dirty="0" smtClean="0">
                <a:solidFill>
                  <a:srgbClr val="776249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3: PHƯƠNG PHÁP TỌA ĐỘ TRONG MẶT PHẲNG</a:t>
            </a:r>
            <a:endParaRPr lang="en-US" sz="4800" b="1" dirty="0">
              <a:solidFill>
                <a:srgbClr val="776249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861952" y="3914360"/>
            <a:ext cx="13654575" cy="2868319"/>
            <a:chOff x="5731323" y="3914360"/>
            <a:chExt cx="13654575" cy="2868319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31323" y="3914360"/>
              <a:ext cx="13654575" cy="2868319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1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PHƯƠNG TRÌNH ĐƯỜNG THẲNG</a:t>
              </a:r>
            </a:p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(</a:t>
              </a:r>
              <a:r>
                <a:rPr lang="en-US" sz="6599" b="1" dirty="0" err="1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tiết</a:t>
              </a:r>
              <a:r>
                <a:rPr lang="en-US" sz="6599" b="1" dirty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</a:t>
              </a:r>
              <a:r>
                <a:rPr lang="en-US" sz="6599" b="1" dirty="0" smtClean="0">
                  <a:solidFill>
                    <a:srgbClr val="135F82"/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2)</a:t>
              </a:r>
              <a:endPara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784885" y="-10885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  <a:endParaRPr lang="en-US" b="1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 smtClean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  <a:endParaRPr lang="en-US" sz="8100" dirty="0">
                <a:solidFill>
                  <a:srgbClr val="135F82"/>
                </a:solidFill>
                <a:latin typeface="Times New Roman" panose="02020603050405020304" pitchFamily="18" charset="0"/>
                <a:ea typeface="AvantGarde" pitchFamily="2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186391" y="149817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8733" y="30050"/>
            <a:ext cx="5122788" cy="2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30046"/>
            <a:ext cx="3155034" cy="3197789"/>
          </a:xfrm>
          <a:prstGeom prst="rect">
            <a:avLst/>
          </a:prstGeom>
          <a:noFill/>
        </p:spPr>
      </p:pic>
      <p:grpSp>
        <p:nvGrpSpPr>
          <p:cNvPr id="56" name="Group 60"/>
          <p:cNvGrpSpPr/>
          <p:nvPr/>
        </p:nvGrpSpPr>
        <p:grpSpPr>
          <a:xfrm>
            <a:off x="2374530" y="6636616"/>
            <a:ext cx="14506634" cy="907184"/>
            <a:chOff x="7459670" y="7086600"/>
            <a:chExt cx="14508316" cy="907289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7"/>
              <a:ext cx="12875530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7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751319" y="7688759"/>
                  <a:ext cx="922491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III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2374531" y="9448800"/>
            <a:ext cx="16132079" cy="929775"/>
            <a:chOff x="7459670" y="8524495"/>
            <a:chExt cx="16133949" cy="929882"/>
          </a:xfrm>
        </p:grpSpPr>
        <p:sp>
          <p:nvSpPr>
            <p:cNvPr id="75" name="Rectangle 74"/>
            <p:cNvSpPr/>
            <p:nvPr/>
          </p:nvSpPr>
          <p:spPr>
            <a:xfrm>
              <a:off x="9092456" y="8638675"/>
              <a:ext cx="1450116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826046" y="7688759"/>
                  <a:ext cx="773036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1" name="Group 67"/>
          <p:cNvGrpSpPr/>
          <p:nvPr/>
        </p:nvGrpSpPr>
        <p:grpSpPr>
          <a:xfrm>
            <a:off x="2374525" y="12481425"/>
            <a:ext cx="12735315" cy="929775"/>
            <a:chOff x="7459670" y="8524495"/>
            <a:chExt cx="12736797" cy="929882"/>
          </a:xfrm>
        </p:grpSpPr>
        <p:sp>
          <p:nvSpPr>
            <p:cNvPr id="32" name="Rectangle 31"/>
            <p:cNvSpPr/>
            <p:nvPr/>
          </p:nvSpPr>
          <p:spPr>
            <a:xfrm>
              <a:off x="9092456" y="8638675"/>
              <a:ext cx="11104011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None/>
                <a:defRPr/>
              </a:pPr>
              <a:r>
                <a:rPr lang="en-US" sz="4700" b="1" spc="-150" dirty="0" smtClean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  <a:endParaRPr lang="en-US" sz="4700" b="1" spc="-150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3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36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37" name="Round Same Side Corner Rectangle 36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8" name="TextBox 37"/>
                <p:cNvSpPr txBox="1"/>
                <p:nvPr/>
              </p:nvSpPr>
              <p:spPr>
                <a:xfrm>
                  <a:off x="7949268" y="7688759"/>
                  <a:ext cx="526593" cy="7079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 smtClean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</a:t>
                  </a:r>
                  <a:endParaRPr lang="en-US" sz="40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</p:grpSp>
      </p:grpSp>
      <p:grpSp>
        <p:nvGrpSpPr>
          <p:cNvPr id="39" name="Group 38"/>
          <p:cNvGrpSpPr/>
          <p:nvPr/>
        </p:nvGrpSpPr>
        <p:grpSpPr>
          <a:xfrm>
            <a:off x="3990646" y="8534400"/>
            <a:ext cx="18261340" cy="832722"/>
            <a:chOff x="644526" y="2795826"/>
            <a:chExt cx="22581703" cy="832722"/>
          </a:xfrm>
        </p:grpSpPr>
        <p:sp>
          <p:nvSpPr>
            <p:cNvPr id="40" name="TextBox 39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v</a:t>
              </a:r>
              <a:r>
                <a:rPr lang="vi-VN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ectơ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968728" y="7391400"/>
            <a:ext cx="10053659" cy="908922"/>
            <a:chOff x="3968728" y="8844678"/>
            <a:chExt cx="10053659" cy="908922"/>
          </a:xfrm>
        </p:grpSpPr>
        <p:grpSp>
          <p:nvGrpSpPr>
            <p:cNvPr id="44" name="Group 43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46" name="TextBox 45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45" name="Rounded Rectangle 44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990646" y="11413745"/>
            <a:ext cx="18261340" cy="832722"/>
            <a:chOff x="644526" y="2795826"/>
            <a:chExt cx="22581703" cy="832722"/>
          </a:xfrm>
        </p:grpSpPr>
        <p:sp>
          <p:nvSpPr>
            <p:cNvPr id="49" name="TextBox 48"/>
            <p:cNvSpPr txBox="1"/>
            <p:nvPr/>
          </p:nvSpPr>
          <p:spPr>
            <a:xfrm>
              <a:off x="1906586" y="2859107"/>
              <a:ext cx="2131964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400" b="1" i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400" b="1" i="1" dirty="0" err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400" b="1" i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3968728" y="10270745"/>
            <a:ext cx="10053659" cy="908922"/>
            <a:chOff x="3968728" y="8844678"/>
            <a:chExt cx="10053659" cy="908922"/>
          </a:xfrm>
        </p:grpSpPr>
        <p:grpSp>
          <p:nvGrpSpPr>
            <p:cNvPr id="53" name="Group 52"/>
            <p:cNvGrpSpPr/>
            <p:nvPr/>
          </p:nvGrpSpPr>
          <p:grpSpPr>
            <a:xfrm>
              <a:off x="4354781" y="8844678"/>
              <a:ext cx="9667606" cy="908922"/>
              <a:chOff x="992187" y="2795826"/>
              <a:chExt cx="9667606" cy="908922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1668193" y="2935307"/>
                <a:ext cx="89916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i="1" dirty="0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 smtClean="0">
                    <a:solidFill>
                      <a:srgbClr val="14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endParaRPr lang="en-US" sz="44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992187" y="2795826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3968728" y="8922530"/>
              <a:ext cx="102638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83477" cy="2400667"/>
            <a:chOff x="534987" y="1793505"/>
            <a:chExt cx="2268347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4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i="1">
                              <a:latin typeface="Cambria Math"/>
                            </a:rPr>
                            <m:t>2;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4800" i="1">
                              <a:latin typeface="Cambria Math"/>
                            </a:rPr>
                            <m:t>;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trung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trực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đoạn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𝐴𝐵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989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400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Gọi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điểm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8"/>
                <a:ext cx="11736651" cy="1034139"/>
              </a:xfrm>
              <a:prstGeom prst="rect">
                <a:avLst/>
              </a:prstGeom>
              <a:blipFill rotWithShape="0">
                <a:blip r:embed="rId4"/>
                <a:stretch>
                  <a:fillRect l="-1610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1"/>
            <a:ext cx="5327768" cy="1042191"/>
            <a:chOff x="1380347" y="3163074"/>
            <a:chExt cx="4180293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4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2"/>
            <a:ext cx="4914675" cy="1042191"/>
            <a:chOff x="1380347" y="3163075"/>
            <a:chExt cx="385617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40548" y="5462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2"/>
                <a:ext cx="369229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2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6"/>
                <a:ext cx="5945451" cy="1142759"/>
              </a:xfrm>
              <a:prstGeom prst="rect">
                <a:avLst/>
              </a:prstGeom>
              <a:blipFill rotWithShape="0">
                <a:blip r:embed="rId9"/>
                <a:stretch>
                  <a:fillRect l="-3179" b="-15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đường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trung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trực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của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𝐴𝐵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thì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𝑀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VTPT.  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5"/>
                <a:ext cx="21325729" cy="1142759"/>
              </a:xfrm>
              <a:prstGeom prst="rect">
                <a:avLst/>
              </a:prstGeom>
              <a:blipFill rotWithShape="0">
                <a:blip r:embed="rId10"/>
                <a:stretch>
                  <a:fillRect l="-886" b="-1542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 6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−4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 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−1=0.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6"/>
                <a:ext cx="21325729" cy="966044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403" b="-28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3484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199"/>
            <a:ext cx="22664057" cy="2400667"/>
            <a:chOff x="534987" y="1793505"/>
            <a:chExt cx="22664057" cy="240066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228910"/>
              <a:chOff x="534987" y="1647866"/>
              <a:chExt cx="22664057" cy="2228910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155884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5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(1;−2) </m:t>
                      </m:r>
                    </m:oMath>
                  </a14:m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vuông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góc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endPara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  <a:p>
                  <a:pPr>
                    <a:lnSpc>
                      <a:spcPct val="150000"/>
                    </a:lnSpc>
                  </a:pP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  <m:r>
                        <a:rPr lang="en-US" sz="4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: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3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−2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𝑦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+1=0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8811213" cy="240066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507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5334001"/>
            <a:chOff x="1270510" y="5267367"/>
            <a:chExt cx="22617763" cy="5334001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49625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m:rPr>
                        <m:sty m:val="p"/>
                      </m:rPr>
                      <a:rPr lang="en-US" sz="4800" b="0" i="0" baseline="-2500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latin typeface="Cambria Math"/>
                          </a:rPr>
                          <m:t>;−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Suy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ra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VTCP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 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687087"/>
                <a:ext cx="21653137" cy="966044"/>
              </a:xfrm>
              <a:prstGeom prst="rect">
                <a:avLst/>
              </a:prstGeom>
              <a:blipFill rotWithShape="0">
                <a:blip r:embed="rId4"/>
                <a:stretch>
                  <a:fillRect t="-4430" b="-291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16892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430143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30143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−3=0.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Rectangle 125"/>
              <p:cNvSpPr/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vuông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góc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 </m:t>
                    </m:r>
                  </m:oMath>
                </a14:m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nên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nhận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m:rPr>
                        <m:sty m:val="p"/>
                      </m:rPr>
                      <a:rPr lang="en-US" sz="4800" baseline="-250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48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latin typeface="Cambria Math"/>
                          </a:rPr>
                          <m:t>;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làm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VTPT</a:t>
                </a:r>
              </a:p>
            </p:txBody>
          </p:sp>
        </mc:Choice>
        <mc:Fallback xmlns="">
          <p:sp>
            <p:nvSpPr>
              <p:cNvPr id="126" name="Rectangle 1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6" y="8575585"/>
                <a:ext cx="17985051" cy="1034139"/>
              </a:xfrm>
              <a:prstGeom prst="rect">
                <a:avLst/>
              </a:prstGeom>
              <a:blipFill rotWithShape="0">
                <a:blip r:embed="rId9"/>
                <a:stretch>
                  <a:fillRect l="-1051" t="-4734" b="-2011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Rectangle 127"/>
              <p:cNvSpPr/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lại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đi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𝐴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(1;−2)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28" name="Rectangle 1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9609724"/>
                <a:ext cx="21325729" cy="1034139"/>
              </a:xfrm>
              <a:prstGeom prst="rect">
                <a:avLst/>
              </a:prstGeom>
              <a:blipFill rotWithShape="0">
                <a:blip r:embed="rId10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Rectangle 128"/>
              <p:cNvSpPr/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Vậy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phương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trình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là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:2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𝑥</m:t>
                        </m:r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−1</m:t>
                        </m:r>
                      </m:e>
                    </m:d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d>
                      <m:dPr>
                        <m:ctrlP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𝑦</m:t>
                        </m:r>
                        <m:r>
                          <a:rPr lang="en-US" sz="4800" b="0" i="1" dirty="0" smtClean="0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  <m:t>+2</m:t>
                        </m:r>
                      </m:e>
                    </m:d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=0⇔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2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𝑥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+3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𝑦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+4</m:t>
                    </m:r>
                    <m:r>
                      <a:rPr lang="en-US" sz="480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=0</m:t>
                    </m:r>
                    <m:r>
                      <a:rPr lang="en-US" sz="4800" b="0" i="1" dirty="0" smtClean="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.</m:t>
                    </m:r>
                  </m:oMath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9" name="Rectangle 1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880" y="10701525"/>
                <a:ext cx="21325729" cy="1034139"/>
              </a:xfrm>
              <a:prstGeom prst="rect">
                <a:avLst/>
              </a:prstGeom>
              <a:blipFill rotWithShape="0">
                <a:blip r:embed="rId11"/>
                <a:stretch>
                  <a:fillRect l="-886" t="-4118" b="-20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3908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  <p:bldP spid="126" grpId="0"/>
      <p:bldP spid="128" grpId="0"/>
      <p:bldP spid="1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448093"/>
            <a:ext cx="22664057" cy="2244214"/>
            <a:chOff x="534987" y="1498399"/>
            <a:chExt cx="22664057" cy="224421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761606"/>
              <a:chOff x="534987" y="1647866"/>
              <a:chExt cx="22664057" cy="1761606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688580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6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Cho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PTTS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8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=5+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=−9−2</m:t>
                              </m:r>
                              <m:r>
                                <a:rPr lang="en-US" sz="48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.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498399"/>
                  <a:ext cx="18811213" cy="224421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2819402"/>
            <a:chOff x="1270510" y="5267367"/>
            <a:chExt cx="22617763" cy="28194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24479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Ta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𝑑</m:t>
                    </m:r>
                    <m:r>
                      <a:rPr lang="en-US" sz="4800">
                        <a:latin typeface="Cambria Math" panose="02040503050406030204" pitchFamily="18" charset="0"/>
                        <a:ea typeface="Arial"/>
                        <a:cs typeface="Times New Roman"/>
                      </a:rPr>
                      <m:t>:</m:t>
                    </m:r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=5+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  <m:r>
                          <a:rPr lang="en-US" sz="4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⇔</m:t>
                        </m:r>
                      </m:e>
                    </m:d>
                    <m:d>
                      <m:dPr>
                        <m:begChr m:val="{"/>
                        <m:endChr m:val=""/>
                        <m:ctrlPr>
                          <a:rPr lang="en-US" sz="4800" i="1">
                            <a:latin typeface="Cambria Math" panose="02040503050406030204" pitchFamily="18" charset="0"/>
                            <a:ea typeface="Arial"/>
                            <a:cs typeface="Times New Roman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𝑡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𝑥</m:t>
                            </m:r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ea typeface="Arial"/>
                                <a:cs typeface="Times New Roman"/>
                              </a:rPr>
                              <m:t>−5</m:t>
                            </m:r>
                          </m:e>
                          <m:e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&amp;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𝑦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=−9−2</m:t>
                            </m:r>
                            <m:r>
                              <a:rPr lang="en-US" sz="4800" i="1">
                                <a:latin typeface="Cambria Math"/>
                                <a:ea typeface="Arial"/>
                                <a:cs typeface="Times New Roman"/>
                              </a:rPr>
                              <m:t>𝑡</m:t>
                            </m:r>
                          </m:e>
                        </m:eqArr>
                      </m:e>
                    </m:d>
                    <m:r>
                      <a:rPr lang="en-US" sz="4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⇒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=−9−2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/>
                          </a:rPr>
                          <m:t>−5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⇔2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/>
                      </a:rPr>
                      <m:t>−1=0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.</a:t>
                </a: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3735" y="7239000"/>
                <a:ext cx="21653137" cy="2079554"/>
              </a:xfrm>
              <a:prstGeom prst="rect">
                <a:avLst/>
              </a:prstGeom>
              <a:blipFill rotWithShape="0">
                <a:blip r:embed="rId4"/>
                <a:stretch>
                  <a:fillRect l="-87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5386110"/>
            <a:ext cx="5252536" cy="1042191"/>
            <a:chOff x="1380347" y="3163074"/>
            <a:chExt cx="4121264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73636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5386111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5333999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5386111"/>
            <a:ext cx="5252535" cy="1042191"/>
            <a:chOff x="1380347" y="3163075"/>
            <a:chExt cx="4121264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73636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19124158" y="546238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585481"/>
                <a:ext cx="3996863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09281"/>
                <a:ext cx="4408836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541103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541103"/>
                <a:ext cx="3996863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303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7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(3;0)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(0;5)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29267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10377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4800602"/>
            <a:chOff x="1270510" y="5267367"/>
            <a:chExt cx="22617763" cy="4800602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1"/>
              <a:ext cx="22603364" cy="442916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(3;0)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d>
                      <m:dPr>
                        <m:ctrlP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0;5</m:t>
                        </m:r>
                      </m:e>
                    </m:d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y</m:t>
                          </m:r>
                        </m:num>
                        <m:den>
                          <m:r>
                            <a:rPr lang="en-US" sz="4800" b="0" i="0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=1</m:t>
                      </m:r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 5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−15=0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3453904"/>
              </a:xfrm>
              <a:prstGeom prst="rect">
                <a:avLst/>
              </a:prstGeom>
              <a:blipFill rotWithShape="0">
                <a:blip r:embed="rId4"/>
                <a:stretch>
                  <a:fillRect l="-845" t="-1235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9124158" y="4572000"/>
            <a:ext cx="5181689" cy="1146410"/>
            <a:chOff x="1380347" y="3122188"/>
            <a:chExt cx="406567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368077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+5=0.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4779104"/>
                <a:ext cx="430143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946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roup 86"/>
          <p:cNvGrpSpPr/>
          <p:nvPr/>
        </p:nvGrpSpPr>
        <p:grpSpPr>
          <a:xfrm>
            <a:off x="559110" y="2743200"/>
            <a:ext cx="22664057" cy="1415843"/>
            <a:chOff x="534987" y="1793506"/>
            <a:chExt cx="22664057" cy="1415843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339644"/>
              <a:chOff x="534987" y="1647866"/>
              <a:chExt cx="22664057" cy="133964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126661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8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Viết PTTQ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hai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(−2;4)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(−6;1)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solidFill>
                      <a:srgbClr val="3C04A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4595" y="1793506"/>
                  <a:ext cx="18811213" cy="115994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05" b="-23158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3" name="Group 112"/>
          <p:cNvGrpSpPr/>
          <p:nvPr/>
        </p:nvGrpSpPr>
        <p:grpSpPr>
          <a:xfrm>
            <a:off x="559110" y="6629399"/>
            <a:ext cx="22617763" cy="6705600"/>
            <a:chOff x="1270510" y="5267367"/>
            <a:chExt cx="22617763" cy="67056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63341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66043" cy="857527"/>
              <a:chOff x="1224541" y="6322796"/>
              <a:chExt cx="4666043" cy="857527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59425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8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8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800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8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(−2;4)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4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(−6;1)</m:t>
                    </m:r>
                  </m:oMath>
                </a14:m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có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err="1" smtClean="0">
                    <a:latin typeface="Times New Roman"/>
                    <a:ea typeface="Arial"/>
                    <a:cs typeface="Times New Roman"/>
                  </a:rPr>
                  <a:t>dạng</a:t>
                </a:r>
                <a:r>
                  <a:rPr lang="en-US" sz="4800" dirty="0">
                    <a:latin typeface="Times New Roman"/>
                    <a:ea typeface="Arial"/>
                    <a:cs typeface="Times New Roman"/>
                  </a:rPr>
                  <a:t> </a:t>
                </a:r>
                <a:r>
                  <a:rPr lang="en-US" sz="4800" dirty="0" smtClean="0">
                    <a:latin typeface="Times New Roman"/>
                    <a:ea typeface="Arial"/>
                    <a:cs typeface="Times New Roman"/>
                  </a:rPr>
                  <a:t> </a:t>
                </a:r>
                <a:endParaRPr lang="en-US" sz="4800" b="0" i="1" dirty="0" smtClean="0">
                  <a:latin typeface="Cambria Math" panose="02040503050406030204" pitchFamily="18" charset="0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𝑑</m:t>
                      </m:r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: 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sz="4800" b="0" i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sSubPr>
                            <m:e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4800" b="0" i="1" smtClean="0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Arial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𝑥</m:t>
                          </m:r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+2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den>
                      </m:f>
                      <m:r>
                        <a:rPr lang="en-US" sz="480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𝑦</m:t>
                          </m:r>
                          <m:r>
                            <a:rPr lang="en-US" sz="48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−4</m:t>
                          </m:r>
                        </m:num>
                        <m:den>
                          <m:r>
                            <a:rPr lang="en-US" sz="48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−3</m:t>
                          </m:r>
                        </m:den>
                      </m:f>
                    </m:oMath>
                  </m:oMathPara>
                </a14:m>
                <a:endParaRPr lang="en-US" sz="4800" b="0" dirty="0" smtClean="0">
                  <a:latin typeface="Times New Roman"/>
                  <a:ea typeface="Cambria Math" panose="02040503050406030204" pitchFamily="18" charset="0"/>
                  <a:cs typeface="Times New Roman"/>
                </a:endParaRPr>
              </a:p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⇔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:3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−4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/>
                        </a:rPr>
                        <m:t>+22=0.</m:t>
                      </m:r>
                    </m:oMath>
                  </m:oMathPara>
                </a14:m>
                <a:endParaRPr lang="en-US" sz="48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88" y="7620000"/>
                <a:ext cx="21653137" cy="5378598"/>
              </a:xfrm>
              <a:prstGeom prst="rect">
                <a:avLst/>
              </a:prstGeom>
              <a:blipFill rotWithShape="0">
                <a:blip r:embed="rId4"/>
                <a:stretch>
                  <a:fillRect l="-845" t="-79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6832977" y="4624111"/>
            <a:ext cx="5524935" cy="1042191"/>
            <a:chOff x="1380347" y="3163074"/>
            <a:chExt cx="4334995" cy="817728"/>
          </a:xfrm>
        </p:grpSpPr>
        <p:sp>
          <p:nvSpPr>
            <p:cNvPr id="59" name="Rectangle 58"/>
            <p:cNvSpPr/>
            <p:nvPr/>
          </p:nvSpPr>
          <p:spPr>
            <a:xfrm>
              <a:off x="1765248" y="3163074"/>
              <a:ext cx="3950094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Oval 59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12978567" y="4624112"/>
            <a:ext cx="5142104" cy="1042191"/>
            <a:chOff x="1380347" y="3163075"/>
            <a:chExt cx="4034617" cy="817728"/>
          </a:xfrm>
        </p:grpSpPr>
        <p:sp>
          <p:nvSpPr>
            <p:cNvPr id="65" name="Rectangle 64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18518187" y="4572000"/>
            <a:ext cx="5638800" cy="1146410"/>
            <a:chOff x="1380347" y="3122188"/>
            <a:chExt cx="4424336" cy="899501"/>
          </a:xfrm>
        </p:grpSpPr>
        <p:sp>
          <p:nvSpPr>
            <p:cNvPr id="68" name="Rectangle 67"/>
            <p:cNvSpPr/>
            <p:nvPr/>
          </p:nvSpPr>
          <p:spPr>
            <a:xfrm>
              <a:off x="1765249" y="3122188"/>
              <a:ext cx="4039434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Oval 68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87387" y="4624112"/>
            <a:ext cx="5454475" cy="1042191"/>
            <a:chOff x="1380347" y="3163075"/>
            <a:chExt cx="4279711" cy="817728"/>
          </a:xfrm>
        </p:grpSpPr>
        <p:sp>
          <p:nvSpPr>
            <p:cNvPr id="71" name="Rectangle 70"/>
            <p:cNvSpPr/>
            <p:nvPr/>
          </p:nvSpPr>
          <p:spPr>
            <a:xfrm>
              <a:off x="1765247" y="3163075"/>
              <a:ext cx="389481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73" name="Oval 72"/>
          <p:cNvSpPr/>
          <p:nvPr/>
        </p:nvSpPr>
        <p:spPr>
          <a:xfrm>
            <a:off x="6832976" y="47003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/>
              <p:cNvSpPr/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−10=0.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4" name="Rectangle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4823482"/>
                <a:ext cx="46060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/>
              <p:cNvSpPr/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5" name="Rectangle 7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4747282"/>
                <a:ext cx="4606004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/>
              <p:cNvSpPr/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+8=0.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6" name="Rectangle 7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4779104"/>
                <a:ext cx="4301434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/>
              <p:cNvSpPr/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−22=0.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7" name="Rectangle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98442" y="4779104"/>
                <a:ext cx="4606004" cy="75405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9511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39068" y="1515168"/>
            <a:ext cx="6961968" cy="960327"/>
            <a:chOff x="13477876" y="4114800"/>
            <a:chExt cx="6962774" cy="960438"/>
          </a:xfrm>
        </p:grpSpPr>
        <p:sp>
          <p:nvSpPr>
            <p:cNvPr id="3" name="Freeform 71"/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Oval 72"/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73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74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5"/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6"/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77"/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78"/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9"/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0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1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2"/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3"/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84"/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5"/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6"/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87"/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8"/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89"/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0"/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91"/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2"/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3"/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4"/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95"/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6"/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7"/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8"/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29" tIns="45715" rIns="91429" bIns="45715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22775" y="3166854"/>
            <a:ext cx="21926763" cy="2571950"/>
            <a:chOff x="922775" y="3166854"/>
            <a:chExt cx="21926763" cy="2571950"/>
          </a:xfrm>
        </p:grpSpPr>
        <p:grpSp>
          <p:nvGrpSpPr>
            <p:cNvPr id="32" name="Group 31"/>
            <p:cNvGrpSpPr/>
            <p:nvPr/>
          </p:nvGrpSpPr>
          <p:grpSpPr>
            <a:xfrm>
              <a:off x="922775" y="3166854"/>
              <a:ext cx="21926763" cy="2571950"/>
              <a:chOff x="920677" y="3167223"/>
              <a:chExt cx="21929301" cy="2572248"/>
            </a:xfrm>
          </p:grpSpPr>
          <p:sp>
            <p:nvSpPr>
              <p:cNvPr id="45" name="Rounded Rectangle 44"/>
              <p:cNvSpPr/>
              <p:nvPr/>
            </p:nvSpPr>
            <p:spPr>
              <a:xfrm>
                <a:off x="6304309" y="3167223"/>
                <a:ext cx="16545669" cy="2572248"/>
              </a:xfrm>
              <a:prstGeom prst="roundRect">
                <a:avLst>
                  <a:gd name="adj" fmla="val 5650"/>
                </a:avLst>
              </a:prstGeom>
              <a:solidFill>
                <a:srgbClr val="E6E6E6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088" name="Pentagon 217087"/>
              <p:cNvSpPr/>
              <p:nvPr/>
            </p:nvSpPr>
            <p:spPr>
              <a:xfrm>
                <a:off x="920677" y="3232969"/>
                <a:ext cx="5151437" cy="2429491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247578" y="3630628"/>
                <a:ext cx="4392488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VECTƠ PHÁP TUYẾN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6950252" y="3330476"/>
                  <a:ext cx="1499693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ectơ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được gọi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pháp </a:t>
                  </a:r>
                  <a:r>
                    <a:rPr lang="en-US" sz="4800" dirty="0" err="1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tuyến</a:t>
                  </a:r>
                  <a:r>
                    <a:rPr lang="en-US" sz="4800" dirty="0">
                      <a:solidFill>
                        <a:srgbClr val="0070C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đường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nếu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0 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a14:m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vuông góc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với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vectơ</a:t>
                  </a:r>
                  <a:r>
                    <a:rPr lang="en-US" sz="4800" dirty="0" smtClean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chỉ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của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50252" y="3330476"/>
                  <a:ext cx="14996935" cy="2308324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829" t="-5805" b="-131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/>
          <p:cNvGrpSpPr/>
          <p:nvPr/>
        </p:nvGrpSpPr>
        <p:grpSpPr>
          <a:xfrm>
            <a:off x="922775" y="6248400"/>
            <a:ext cx="21926763" cy="4223747"/>
            <a:chOff x="922775" y="6248400"/>
            <a:chExt cx="21926763" cy="4223747"/>
          </a:xfrm>
        </p:grpSpPr>
        <p:grpSp>
          <p:nvGrpSpPr>
            <p:cNvPr id="33" name="Group 32"/>
            <p:cNvGrpSpPr/>
            <p:nvPr/>
          </p:nvGrpSpPr>
          <p:grpSpPr>
            <a:xfrm>
              <a:off x="922775" y="6248400"/>
              <a:ext cx="21926763" cy="4223747"/>
              <a:chOff x="920677" y="6267294"/>
              <a:chExt cx="21929301" cy="4224234"/>
            </a:xfrm>
          </p:grpSpPr>
          <p:sp>
            <p:nvSpPr>
              <p:cNvPr id="49" name="Rounded Rectangle 48"/>
              <p:cNvSpPr/>
              <p:nvPr/>
            </p:nvSpPr>
            <p:spPr>
              <a:xfrm>
                <a:off x="6304309" y="6606702"/>
                <a:ext cx="16545669" cy="3796495"/>
              </a:xfrm>
              <a:prstGeom prst="roundRect">
                <a:avLst>
                  <a:gd name="adj" fmla="val 7530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Pentagon 45"/>
              <p:cNvSpPr/>
              <p:nvPr/>
            </p:nvSpPr>
            <p:spPr>
              <a:xfrm>
                <a:off x="920677" y="6267294"/>
                <a:ext cx="5151437" cy="4224234"/>
              </a:xfrm>
              <a:prstGeom prst="homePlate">
                <a:avLst>
                  <a:gd name="adj" fmla="val 27425"/>
                </a:avLst>
              </a:prstGeom>
              <a:solidFill>
                <a:schemeClr val="accent5">
                  <a:lumMod val="75000"/>
                </a:schemeClr>
              </a:solidFill>
              <a:ln w="28575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088567" y="7535341"/>
                <a:ext cx="5099644" cy="1939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PHƯƠNG TRÌNH TỔNG QUÁT CỦA ĐƯỜNG THẲNG</a:t>
                </a:r>
                <a:endParaRPr lang="en-US" sz="40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/>
                <p:cNvSpPr/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Cho đường thẳng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 đi qua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nl-NL" sz="4400" i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nl-NL" sz="4400" i="1">
                          <a:solidFill>
                            <a:srgbClr val="00B05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00B05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và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400" dirty="0">
                      <a:solidFill>
                        <a:srgbClr val="FF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là </a:t>
                  </a:r>
                  <a:r>
                    <a:rPr lang="vi-VN" sz="44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400" dirty="0" smtClean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pháp tuyến của </a:t>
                  </a:r>
                  <a14:m>
                    <m:oMath xmlns:m="http://schemas.openxmlformats.org/officeDocument/2006/math">
                      <m:r>
                        <a:rPr lang="nl-NL" sz="4400" i="1">
                          <a:latin typeface="Cambria Math"/>
                        </a:rPr>
                        <m:t>𝛥</m:t>
                      </m:r>
                    </m:oMath>
                  </a14:m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. </a:t>
                  </a:r>
                  <a:endParaRPr lang="en-US" sz="4400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nl-NL" sz="4400" dirty="0">
                      <a:latin typeface="Times New Roman" pitchFamily="18" charset="0"/>
                      <a:cs typeface="Times New Roman" pitchFamily="18" charset="0"/>
                    </a:rPr>
                    <a:t>Khi đó phương trình tổng quát của đường thẳng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en-US" sz="4400" i="1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là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endParaRPr lang="en-US" sz="4400" i="1" dirty="0">
                    <a:latin typeface="Cambria Math" panose="02040503050406030204" pitchFamily="18" charset="0"/>
                    <a:cs typeface="Times New Roman" pitchFamily="18" charset="0"/>
                  </a:endParaRP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4400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=0⇔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4400" i="1" dirty="0">
                    <a:latin typeface="Times New Roman" pitchFamily="18" charset="0"/>
                    <a:cs typeface="Times New Roman" pitchFamily="18" charset="0"/>
                  </a:endParaRPr>
                </a:p>
                <a:p>
                  <a:r>
                    <a:rPr lang="en-US" sz="4400" dirty="0" err="1">
                      <a:latin typeface="Times New Roman" pitchFamily="18" charset="0"/>
                      <a:cs typeface="Times New Roman" pitchFamily="18" charset="0"/>
                    </a:rPr>
                    <a:t>Với</a:t>
                  </a:r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−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sSub>
                        <m:sSubPr>
                          <m:ctrlP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4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4400" dirty="0"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36" name="Rectangle 3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9759" y="6781800"/>
                  <a:ext cx="15897028" cy="3477875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34" t="-3509" b="-754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505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1708972" cy="2700439"/>
            <a:chOff x="1076414" y="4334859"/>
            <a:chExt cx="21708972" cy="2700439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252117" cy="2364207"/>
              <a:chOff x="637542" y="1083939"/>
              <a:chExt cx="8368860" cy="930799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368860" cy="930799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218472" cy="61798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</a:t>
                    </a:r>
                    <a:r>
                      <a:rPr lang="vi-VN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ectơ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được gọi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là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pháp </a:t>
                    </a:r>
                    <a:r>
                      <a:rPr lang="en-US" sz="4800" dirty="0" err="1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tuyến</a:t>
                    </a:r>
                    <a:r>
                      <a:rPr lang="en-US" sz="4800" dirty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của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nếu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 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vuông góc </a:t>
                    </a:r>
                    <a:r>
                      <a:rPr lang="en-US" sz="4800" dirty="0" err="1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với</a:t>
                    </a:r>
                    <a:r>
                      <a:rPr lang="en-US" sz="48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vectơ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chỉ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phương</a:t>
                    </a:r>
                    <a:r>
                      <a:rPr lang="en-US" sz="4800" dirty="0" smtClean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a14:m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của </a:t>
                    </a:r>
                    <a:r>
                      <a:rPr lang="en-US" sz="4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đường</a:t>
                    </a:r>
                    <a:r>
                      <a:rPr lang="en-US" sz="4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:r>
                      <a:rPr lang="en-US" sz="4800" dirty="0" err="1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thẳng</a:t>
                    </a:r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.</a:t>
                    </a:r>
                    <a:endPara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218472" cy="617982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314" t="-8560" r="-993" b="-2023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45" name="Group 44"/>
          <p:cNvGrpSpPr/>
          <p:nvPr/>
        </p:nvGrpSpPr>
        <p:grpSpPr>
          <a:xfrm>
            <a:off x="1390107" y="6808996"/>
            <a:ext cx="12675447" cy="5002004"/>
            <a:chOff x="1390107" y="4038600"/>
            <a:chExt cx="12675447" cy="5002004"/>
          </a:xfrm>
        </p:grpSpPr>
        <p:grpSp>
          <p:nvGrpSpPr>
            <p:cNvPr id="46" name="Group 45"/>
            <p:cNvGrpSpPr/>
            <p:nvPr/>
          </p:nvGrpSpPr>
          <p:grpSpPr>
            <a:xfrm>
              <a:off x="1390107" y="4076041"/>
              <a:ext cx="12675447" cy="4964563"/>
              <a:chOff x="1232452" y="2495616"/>
              <a:chExt cx="12675447" cy="4964563"/>
            </a:xfrm>
          </p:grpSpPr>
          <p:sp>
            <p:nvSpPr>
              <p:cNvPr id="48" name="Rounded Rectangle 47"/>
              <p:cNvSpPr/>
              <p:nvPr/>
            </p:nvSpPr>
            <p:spPr>
              <a:xfrm>
                <a:off x="1232452" y="2858285"/>
                <a:ext cx="12675447" cy="4601894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9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1661194" y="4038600"/>
              <a:ext cx="287450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Nhận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xét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4619718" y="8513890"/>
            <a:ext cx="8719213" cy="1720897"/>
            <a:chOff x="14619718" y="8513890"/>
            <a:chExt cx="8719213" cy="1720897"/>
          </a:xfrm>
        </p:grpSpPr>
        <p:cxnSp>
          <p:nvCxnSpPr>
            <p:cNvPr id="41" name="Straight Connector 40"/>
            <p:cNvCxnSpPr/>
            <p:nvPr/>
          </p:nvCxnSpPr>
          <p:spPr>
            <a:xfrm flipV="1">
              <a:off x="14619718" y="8513890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02319" y="8859155"/>
                  <a:ext cx="457200" cy="74635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1449387" y="7811591"/>
                <a:ext cx="12420600" cy="2168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lvl="0" indent="-571500">
                  <a:buFont typeface="Arial" panose="020B0604020202020204" pitchFamily="34" charset="0"/>
                  <a:buChar char="•"/>
                </a:pP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400" b="0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4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0)</m:t>
                    </m:r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cũng </a:t>
                </a:r>
                <a:r>
                  <a:rPr lang="en-US" sz="4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4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/>
                <a14:m>
                  <m:oMath xmlns:m="http://schemas.openxmlformats.org/officeDocument/2006/math">
                    <m:r>
                      <a:rPr lang="en-US" sz="4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vô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dirty="0" err="1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400" dirty="0" smtClean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9387" y="7811591"/>
                <a:ext cx="12420600" cy="2168222"/>
              </a:xfrm>
              <a:prstGeom prst="rect">
                <a:avLst/>
              </a:prstGeom>
              <a:blipFill rotWithShape="0">
                <a:blip r:embed="rId5"/>
                <a:stretch>
                  <a:fillRect l="-1816" t="-5337" b="-106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Box 54"/>
          <p:cNvSpPr txBox="1"/>
          <p:nvPr/>
        </p:nvSpPr>
        <p:spPr>
          <a:xfrm>
            <a:off x="1449387" y="10144542"/>
            <a:ext cx="12420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vectơ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tuyến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818383" y="8107163"/>
            <a:ext cx="1995204" cy="1125171"/>
            <a:chOff x="17818383" y="8107163"/>
            <a:chExt cx="1995204" cy="1125171"/>
          </a:xfrm>
        </p:grpSpPr>
        <p:cxnSp>
          <p:nvCxnSpPr>
            <p:cNvPr id="54" name="Straight Arrow Connector 53"/>
            <p:cNvCxnSpPr/>
            <p:nvPr/>
          </p:nvCxnSpPr>
          <p:spPr>
            <a:xfrm flipV="1">
              <a:off x="17818383" y="8802191"/>
              <a:ext cx="1995204" cy="430143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Rectangle 66"/>
                <p:cNvSpPr/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vi-VN" sz="4800" dirty="0"/>
                </a:p>
              </p:txBody>
            </p:sp>
          </mc:Choice>
          <mc:Fallback xmlns="">
            <p:sp>
              <p:nvSpPr>
                <p:cNvPr id="67" name="Rectangle 6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392949" y="8107163"/>
                  <a:ext cx="678327" cy="80791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16362618" y="7088607"/>
            <a:ext cx="1152555" cy="2194976"/>
            <a:chOff x="16362618" y="7088607"/>
            <a:chExt cx="1152555" cy="2194976"/>
          </a:xfrm>
        </p:grpSpPr>
        <p:cxnSp>
          <p:nvCxnSpPr>
            <p:cNvPr id="62" name="Straight Arrow Connector 61"/>
            <p:cNvCxnSpPr/>
            <p:nvPr/>
          </p:nvCxnSpPr>
          <p:spPr>
            <a:xfrm flipH="1" flipV="1">
              <a:off x="17070387" y="7088607"/>
              <a:ext cx="444786" cy="2194976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67"/>
                <p:cNvSpPr/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6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62618" y="7759243"/>
                  <a:ext cx="933653" cy="80791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2" name="Group 71"/>
          <p:cNvGrpSpPr/>
          <p:nvPr/>
        </p:nvGrpSpPr>
        <p:grpSpPr>
          <a:xfrm>
            <a:off x="18650675" y="9732380"/>
            <a:ext cx="1381314" cy="1419624"/>
            <a:chOff x="15049611" y="7495429"/>
            <a:chExt cx="1381314" cy="1419624"/>
          </a:xfrm>
        </p:grpSpPr>
        <p:cxnSp>
          <p:nvCxnSpPr>
            <p:cNvPr id="73" name="Straight Arrow Connector 72"/>
            <p:cNvCxnSpPr/>
            <p:nvPr/>
          </p:nvCxnSpPr>
          <p:spPr>
            <a:xfrm>
              <a:off x="15049611" y="7495429"/>
              <a:ext cx="339163" cy="1419624"/>
            </a:xfrm>
            <a:prstGeom prst="straightConnector1">
              <a:avLst/>
            </a:prstGeom>
            <a:ln w="76200">
              <a:solidFill>
                <a:schemeClr val="tx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Rectangle 73"/>
                <p:cNvSpPr/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</p:spPr>
              <p:txBody>
                <a:bodyPr wrap="none" lIns="68580" tIns="34290" rIns="68580" bIns="3429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sz="48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acc>
                          </m:e>
                          <m:sub>
                            <m:r>
                              <a:rPr lang="en-US" sz="48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8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Rectangle 7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83037" y="7716460"/>
                  <a:ext cx="947888" cy="807913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966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90314" y="1913523"/>
              <a:ext cx="9829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 PHÁP TUYẾN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644526" y="2640179"/>
            <a:ext cx="22369461" cy="861774"/>
            <a:chOff x="644526" y="2766774"/>
            <a:chExt cx="22369461" cy="861774"/>
          </a:xfrm>
        </p:grpSpPr>
        <p:sp>
          <p:nvSpPr>
            <p:cNvPr id="76" name="TextBox 75"/>
            <p:cNvSpPr txBox="1"/>
            <p:nvPr/>
          </p:nvSpPr>
          <p:spPr>
            <a:xfrm>
              <a:off x="1906587" y="2766774"/>
              <a:ext cx="21107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Liên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giữa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chỉ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(VTCP)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và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vi-VN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vectơ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pháp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tuyến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(VTPT)</a:t>
              </a:r>
            </a:p>
          </p:txBody>
        </p:sp>
        <p:sp>
          <p:nvSpPr>
            <p:cNvPr id="77" name="Rounded Rectangle 76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9" name="Rounded Rectangle 78"/>
          <p:cNvSpPr/>
          <p:nvPr/>
        </p:nvSpPr>
        <p:spPr>
          <a:xfrm>
            <a:off x="1372842" y="3593405"/>
            <a:ext cx="21868726" cy="3079417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3809798"/>
                <a:ext cx="1629646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571"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VTCP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VTPT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=(−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lại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927" y="4780243"/>
                <a:ext cx="21249460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205" t="-8527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2" name="Group 81"/>
          <p:cNvGrpSpPr/>
          <p:nvPr/>
        </p:nvGrpSpPr>
        <p:grpSpPr>
          <a:xfrm>
            <a:off x="1390107" y="7162800"/>
            <a:ext cx="11260680" cy="6248400"/>
            <a:chOff x="1390107" y="4038600"/>
            <a:chExt cx="11260680" cy="6248400"/>
          </a:xfrm>
        </p:grpSpPr>
        <p:grpSp>
          <p:nvGrpSpPr>
            <p:cNvPr id="84" name="Group 83"/>
            <p:cNvGrpSpPr/>
            <p:nvPr/>
          </p:nvGrpSpPr>
          <p:grpSpPr>
            <a:xfrm>
              <a:off x="1390107" y="4076041"/>
              <a:ext cx="11260680" cy="6210959"/>
              <a:chOff x="1232452" y="2495616"/>
              <a:chExt cx="11260680" cy="6210959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1232452" y="2858285"/>
                <a:ext cx="11260680" cy="5848290"/>
              </a:xfrm>
              <a:prstGeom prst="roundRect">
                <a:avLst>
                  <a:gd name="adj" fmla="val 4611"/>
                </a:avLst>
              </a:prstGeom>
              <a:solidFill>
                <a:srgbClr val="E7D2B3"/>
              </a:solidFill>
              <a:ln w="28575">
                <a:solidFill>
                  <a:srgbClr val="AB7C3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7" name="Freeform 20"/>
              <p:cNvSpPr>
                <a:spLocks/>
              </p:cNvSpPr>
              <p:nvPr/>
            </p:nvSpPr>
            <p:spPr bwMode="auto">
              <a:xfrm>
                <a:off x="1247578" y="2495616"/>
                <a:ext cx="3478409" cy="762778"/>
              </a:xfrm>
              <a:prstGeom prst="roundRect">
                <a:avLst/>
              </a:prstGeom>
              <a:solidFill>
                <a:srgbClr val="AB7C37"/>
              </a:solidFill>
              <a:ln w="57150">
                <a:solidFill>
                  <a:srgbClr val="AB7C37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TextBox 84"/>
            <p:cNvSpPr txBox="1"/>
            <p:nvPr/>
          </p:nvSpPr>
          <p:spPr>
            <a:xfrm>
              <a:off x="1661194" y="4038600"/>
              <a:ext cx="1848583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Chú</a:t>
              </a:r>
              <a:r>
                <a:rPr lang="en-US" sz="46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ý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1614982" y="8236803"/>
            <a:ext cx="10731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14982" y="10645676"/>
            <a:ext cx="10578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VTPT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VTCP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0" name="Group 109"/>
          <p:cNvGrpSpPr/>
          <p:nvPr/>
        </p:nvGrpSpPr>
        <p:grpSpPr>
          <a:xfrm>
            <a:off x="14522355" y="9641269"/>
            <a:ext cx="8719213" cy="2366628"/>
            <a:chOff x="14522355" y="9641269"/>
            <a:chExt cx="8719213" cy="2366628"/>
          </a:xfrm>
        </p:grpSpPr>
        <p:grpSp>
          <p:nvGrpSpPr>
            <p:cNvPr id="89" name="Group 88"/>
            <p:cNvGrpSpPr/>
            <p:nvPr/>
          </p:nvGrpSpPr>
          <p:grpSpPr>
            <a:xfrm>
              <a:off x="14522355" y="10287000"/>
              <a:ext cx="8719213" cy="1720897"/>
              <a:chOff x="14619718" y="8513890"/>
              <a:chExt cx="8719213" cy="1720897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 flipV="1">
                <a:off x="14619718" y="8513890"/>
                <a:ext cx="8719213" cy="1720897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noFill/>
                </p:spPr>
                <p:txBody>
                  <a:bodyPr wrap="square" lIns="68580" tIns="34290" rIns="68580" bIns="3429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vi-VN" sz="4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</m:e>
                            <m:sub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400" dirty="0">
                      <a:latin typeface="+mj-lt"/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202319" y="8859155"/>
                    <a:ext cx="457200" cy="746358"/>
                  </a:xfrm>
                  <a:prstGeom prst="rect">
                    <a:avLst/>
                  </a:prstGeom>
                  <a:blipFill rotWithShape="0">
                    <a:blip r:embed="rId5"/>
                    <a:stretch>
                      <a:fillRect r="-32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2" name="Group 91"/>
            <p:cNvGrpSpPr/>
            <p:nvPr/>
          </p:nvGrpSpPr>
          <p:grpSpPr>
            <a:xfrm>
              <a:off x="18670587" y="9641269"/>
              <a:ext cx="1995204" cy="1125171"/>
              <a:chOff x="17818383" y="8107163"/>
              <a:chExt cx="1995204" cy="1125171"/>
            </a:xfrm>
          </p:grpSpPr>
          <p:cxnSp>
            <p:nvCxnSpPr>
              <p:cNvPr id="93" name="Straight Arrow Connector 92"/>
              <p:cNvCxnSpPr/>
              <p:nvPr/>
            </p:nvCxnSpPr>
            <p:spPr>
              <a:xfrm flipV="1">
                <a:off x="17818383" y="8802191"/>
                <a:ext cx="1995204" cy="430143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4" name="Rectangle 93"/>
                  <p:cNvSpPr/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/>
                  </a:p>
                </p:txBody>
              </p:sp>
            </mc:Choice>
            <mc:Fallback xmlns="">
              <p:sp>
                <p:nvSpPr>
                  <p:cNvPr id="94" name="Rectangle 9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392949" y="8107163"/>
                    <a:ext cx="933654" cy="807913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0" name="Group 99"/>
            <p:cNvGrpSpPr/>
            <p:nvPr/>
          </p:nvGrpSpPr>
          <p:grpSpPr>
            <a:xfrm>
              <a:off x="15908133" y="10152265"/>
              <a:ext cx="937318" cy="1226359"/>
              <a:chOff x="16673065" y="8038660"/>
              <a:chExt cx="937318" cy="1226359"/>
            </a:xfrm>
          </p:grpSpPr>
          <p:cxnSp>
            <p:nvCxnSpPr>
              <p:cNvPr id="101" name="Straight Arrow Connector 100"/>
              <p:cNvCxnSpPr/>
              <p:nvPr/>
            </p:nvCxnSpPr>
            <p:spPr>
              <a:xfrm flipH="1" flipV="1">
                <a:off x="17306107" y="8038660"/>
                <a:ext cx="304276" cy="1226359"/>
              </a:xfrm>
              <a:prstGeom prst="straightConnector1">
                <a:avLst/>
              </a:prstGeom>
              <a:ln w="76200">
                <a:solidFill>
                  <a:schemeClr val="tx2">
                    <a:lumMod val="60000"/>
                    <a:lumOff val="4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/>
                  <p:cNvSpPr/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</p:spPr>
                <p:txBody>
                  <a:bodyPr wrap="none" lIns="68580" tIns="34290" rIns="68580" bIns="3429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480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800" i="1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48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vi-VN" sz="4800" dirty="0">
                      <a:solidFill>
                        <a:schemeClr val="accent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02" name="Rectangle 10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673065" y="8367786"/>
                    <a:ext cx="933654" cy="807913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112" name="Group 111"/>
          <p:cNvGrpSpPr/>
          <p:nvPr/>
        </p:nvGrpSpPr>
        <p:grpSpPr>
          <a:xfrm>
            <a:off x="16765587" y="7733553"/>
            <a:ext cx="1144182" cy="5220447"/>
            <a:chOff x="16765587" y="7733553"/>
            <a:chExt cx="1144182" cy="5220447"/>
          </a:xfrm>
        </p:grpSpPr>
        <p:cxnSp>
          <p:nvCxnSpPr>
            <p:cNvPr id="95" name="Straight Connector 94"/>
            <p:cNvCxnSpPr/>
            <p:nvPr/>
          </p:nvCxnSpPr>
          <p:spPr>
            <a:xfrm>
              <a:off x="16765587" y="8236803"/>
              <a:ext cx="1144182" cy="47171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8" name="TextBox 107"/>
                <p:cNvSpPr txBox="1"/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8" name="TextBox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41787" y="7733553"/>
                  <a:ext cx="838200" cy="746358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1" name="Group 110"/>
          <p:cNvGrpSpPr/>
          <p:nvPr/>
        </p:nvGrpSpPr>
        <p:grpSpPr>
          <a:xfrm>
            <a:off x="14033894" y="7189730"/>
            <a:ext cx="8719213" cy="2384148"/>
            <a:chOff x="14033894" y="7189730"/>
            <a:chExt cx="8719213" cy="2384148"/>
          </a:xfrm>
        </p:grpSpPr>
        <p:cxnSp>
          <p:nvCxnSpPr>
            <p:cNvPr id="99" name="Straight Connector 98"/>
            <p:cNvCxnSpPr/>
            <p:nvPr/>
          </p:nvCxnSpPr>
          <p:spPr>
            <a:xfrm flipV="1">
              <a:off x="14033894" y="7852981"/>
              <a:ext cx="8719213" cy="1720897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TextBox 108"/>
                <p:cNvSpPr txBox="1"/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noFill/>
              </p:spPr>
              <p:txBody>
                <a:bodyPr wrap="square" lIns="68580" tIns="34290" rIns="68580" bIns="3429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e>
                          <m:sub>
                            <m:r>
                              <a:rPr lang="en-US" sz="4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109" name="TextBox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08986" y="7189730"/>
                  <a:ext cx="995969" cy="746358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332036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8" grpId="0"/>
      <p:bldP spid="80" grpId="0"/>
      <p:bldP spid="83" grpId="0"/>
      <p:bldP spid="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414" y="3747030"/>
            <a:ext cx="22325581" cy="4126394"/>
            <a:chOff x="1076414" y="4334859"/>
            <a:chExt cx="22325581" cy="4126394"/>
          </a:xfrm>
        </p:grpSpPr>
        <p:grpSp>
          <p:nvGrpSpPr>
            <p:cNvPr id="22" name="Group 5"/>
            <p:cNvGrpSpPr/>
            <p:nvPr/>
          </p:nvGrpSpPr>
          <p:grpSpPr>
            <a:xfrm>
              <a:off x="1533269" y="4671091"/>
              <a:ext cx="21868726" cy="3790162"/>
              <a:chOff x="637542" y="1083939"/>
              <a:chExt cx="8611674" cy="1492204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637542" y="1083939"/>
                <a:ext cx="8611674" cy="1492204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698996" y="1336358"/>
                    <a:ext cx="8525386" cy="119961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Cho đường thẳng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đi qua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480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8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  <m:sub>
                            <m:r>
                              <a:rPr lang="nl-NL" sz="4800" i="1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nl-NL" sz="4800" i="1">
                            <a:solidFill>
                              <a:srgbClr val="00B05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00B05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và </a:t>
                    </a:r>
                    <a14:m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sz="48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acc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=(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;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𝑏</m:t>
                        </m:r>
                        <m:r>
                          <a:rPr lang="nl-NL" sz="4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a14:m>
                    <a:r>
                      <a:rPr lang="nl-NL" sz="4800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 </a:t>
                    </a:r>
                    <a:r>
                      <a:rPr lang="vi-VN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vectơ</a:t>
                    </a:r>
                    <a:r>
                      <a:rPr lang="nl-NL" sz="480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pháp tuyến </a:t>
                    </a:r>
                    <a:r>
                      <a:rPr lang="nl-NL" sz="4800" dirty="0" smtClean="0">
                        <a:latin typeface="Times New Roman" pitchFamily="18" charset="0"/>
                        <a:cs typeface="Times New Roman" pitchFamily="18" charset="0"/>
                      </a:rPr>
                      <a:t>của </a:t>
                    </a:r>
                    <a14:m>
                      <m:oMath xmlns:m="http://schemas.openxmlformats.org/officeDocument/2006/math">
                        <m:r>
                          <a:rPr lang="nl-NL" sz="4800" i="1">
                            <a:latin typeface="Cambria Math"/>
                          </a:rPr>
                          <m:t>𝛥</m:t>
                        </m:r>
                      </m:oMath>
                    </a14:m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 </a:t>
                    </a:r>
                    <a:endParaRPr lang="en-US" sz="4800" dirty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nl-NL" sz="4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Khi </a:t>
                    </a:r>
                    <a:r>
                      <a:rPr lang="nl-NL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đó phương trình tổng quát của đường thẳng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𝛥</m:t>
                        </m:r>
                      </m:oMath>
                    </a14:m>
                    <a:r>
                      <a:rPr lang="en-US" sz="4800" i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en-US" sz="4800" dirty="0" err="1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là</a:t>
                    </a:r>
                    <a:r>
                      <a:rPr lang="en-US" sz="4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:endParaRPr lang="en-US" sz="4800" b="0" i="1" dirty="0" smtClean="0">
                      <a:solidFill>
                        <a:schemeClr val="tx1"/>
                      </a:solidFill>
                      <a:latin typeface="Cambria Math" panose="02040503050406030204" pitchFamily="18" charset="0"/>
                      <a:cs typeface="Times New Roman" pitchFamily="18" charset="0"/>
                    </a:endParaRPr>
                  </a:p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𝑥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  <m:d>
                            <m:dPr>
                              <m:ctrlP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𝑦</m:t>
                              </m:r>
                              <m:r>
                                <a:rPr lang="en-US" sz="4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48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cs typeface="Times New Roman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=0⇔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𝑎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𝑏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𝑦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𝑐</m:t>
                          </m:r>
                          <m:r>
                            <a:rPr lang="en-US" sz="4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4800" b="0" i="1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r>
                      <a:rPr lang="en-US" sz="4800" dirty="0" err="1" smtClean="0">
                        <a:latin typeface="Times New Roman" pitchFamily="18" charset="0"/>
                        <a:cs typeface="Times New Roman" pitchFamily="18" charset="0"/>
                      </a:rPr>
                      <a:t>Với</a:t>
                    </a:r>
                    <a:r>
                      <a:rPr lang="en-US" sz="4800" dirty="0" smtClean="0">
                        <a:latin typeface="Times New Roman" pitchFamily="18" charset="0"/>
                        <a:cs typeface="Times New Roman" pitchFamily="18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𝑐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=−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𝑎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𝑏</m:t>
                        </m:r>
                        <m:sSub>
                          <m:sSubPr>
                            <m:ctrlP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8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48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.</a:t>
                    </a: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996" y="1336358"/>
                    <a:ext cx="8525386" cy="1199613"/>
                  </a:xfrm>
                  <a:prstGeom prst="rect">
                    <a:avLst/>
                  </a:prstGeom>
                  <a:blipFill rotWithShape="0">
                    <a:blip r:embed="rId3"/>
                    <a:stretch>
                      <a:fillRect l="-1267" t="-4400" b="-98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nghĩa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90107" y="8382000"/>
            <a:ext cx="21948824" cy="2133600"/>
            <a:chOff x="1390107" y="8382000"/>
            <a:chExt cx="21948824" cy="2133600"/>
          </a:xfrm>
        </p:grpSpPr>
        <p:grpSp>
          <p:nvGrpSpPr>
            <p:cNvPr id="54" name="Group 53"/>
            <p:cNvGrpSpPr/>
            <p:nvPr/>
          </p:nvGrpSpPr>
          <p:grpSpPr>
            <a:xfrm>
              <a:off x="1390107" y="8382000"/>
              <a:ext cx="21948824" cy="2133600"/>
              <a:chOff x="1390107" y="4038600"/>
              <a:chExt cx="21948824" cy="2133600"/>
            </a:xfrm>
          </p:grpSpPr>
          <p:grpSp>
            <p:nvGrpSpPr>
              <p:cNvPr id="60" name="Group 59"/>
              <p:cNvGrpSpPr/>
              <p:nvPr/>
            </p:nvGrpSpPr>
            <p:grpSpPr>
              <a:xfrm>
                <a:off x="1390107" y="4076041"/>
                <a:ext cx="21948824" cy="2096159"/>
                <a:chOff x="1232452" y="2495616"/>
                <a:chExt cx="21948824" cy="2096159"/>
              </a:xfrm>
            </p:grpSpPr>
            <p:sp>
              <p:nvSpPr>
                <p:cNvPr id="62" name="Rounded Rectangle 61"/>
                <p:cNvSpPr/>
                <p:nvPr/>
              </p:nvSpPr>
              <p:spPr>
                <a:xfrm>
                  <a:off x="1232452" y="2858285"/>
                  <a:ext cx="21948824" cy="1733490"/>
                </a:xfrm>
                <a:prstGeom prst="roundRect">
                  <a:avLst>
                    <a:gd name="adj" fmla="val 4611"/>
                  </a:avLst>
                </a:prstGeom>
                <a:solidFill>
                  <a:srgbClr val="E7D2B3"/>
                </a:solidFill>
                <a:ln w="28575">
                  <a:solidFill>
                    <a:srgbClr val="AB7C3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63" name="Freeform 20"/>
                <p:cNvSpPr>
                  <a:spLocks/>
                </p:cNvSpPr>
                <p:nvPr/>
              </p:nvSpPr>
              <p:spPr bwMode="auto">
                <a:xfrm>
                  <a:off x="1247578" y="2495616"/>
                  <a:ext cx="3478409" cy="762778"/>
                </a:xfrm>
                <a:prstGeom prst="roundRect">
                  <a:avLst/>
                </a:prstGeom>
                <a:solidFill>
                  <a:srgbClr val="AB7C37"/>
                </a:solidFill>
                <a:ln w="57150">
                  <a:solidFill>
                    <a:srgbClr val="AB7C37"/>
                  </a:solidFill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1661194" y="4038600"/>
                <a:ext cx="184858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 smtClean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Nếu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đường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4600" dirty="0" err="1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thẳng</a:t>
                  </a:r>
                  <a:r>
                    <a:rPr lang="en-US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phương trình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𝑎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𝛥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 có một VTPT là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6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</m:oMath>
                  </a14:m>
                  <a:r>
                    <a:rPr lang="nl-NL" sz="4600" dirty="0" smtClean="0">
                      <a:solidFill>
                        <a:schemeClr val="tx1"/>
                      </a:solidFill>
                      <a:latin typeface="Times New Roman" pitchFamily="18" charset="0"/>
                      <a:cs typeface="Times New Roman" pitchFamily="18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0374" y="9456003"/>
                  <a:ext cx="21482213" cy="800219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1220" t="-16031" r="-1135" b="-3893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6754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10253661" cy="861774"/>
            <a:chOff x="644526" y="2766774"/>
            <a:chExt cx="102536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Định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nghĩa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1" name="Group 10"/>
          <p:cNvGrpSpPr/>
          <p:nvPr/>
        </p:nvGrpSpPr>
        <p:grpSpPr>
          <a:xfrm>
            <a:off x="1294825" y="6781800"/>
            <a:ext cx="21819676" cy="5410200"/>
            <a:chOff x="1270511" y="5867400"/>
            <a:chExt cx="21819676" cy="5985473"/>
          </a:xfrm>
        </p:grpSpPr>
        <p:sp>
          <p:nvSpPr>
            <p:cNvPr id="42" name="Rounded Rectangle 41"/>
            <p:cNvSpPr/>
            <p:nvPr/>
          </p:nvSpPr>
          <p:spPr>
            <a:xfrm>
              <a:off x="1272210" y="6139009"/>
              <a:ext cx="21817977" cy="571386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smtClean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Round Diagonal Corner Rectangle 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1272674" y="3461657"/>
            <a:ext cx="21841827" cy="2909148"/>
            <a:chOff x="1272674" y="3461657"/>
            <a:chExt cx="21841827" cy="2909148"/>
          </a:xfrm>
        </p:grpSpPr>
        <p:grpSp>
          <p:nvGrpSpPr>
            <p:cNvPr id="49" name="Group 54"/>
            <p:cNvGrpSpPr/>
            <p:nvPr/>
          </p:nvGrpSpPr>
          <p:grpSpPr>
            <a:xfrm>
              <a:off x="1272674" y="3461657"/>
              <a:ext cx="21841827" cy="2909148"/>
              <a:chOff x="1268078" y="3405486"/>
              <a:chExt cx="21841827" cy="2909148"/>
            </a:xfrm>
          </p:grpSpPr>
          <p:sp>
            <p:nvSpPr>
              <p:cNvPr id="50" name="Rounded Rectangle 49"/>
              <p:cNvSpPr/>
              <p:nvPr/>
            </p:nvSpPr>
            <p:spPr>
              <a:xfrm>
                <a:off x="1268078" y="3790951"/>
                <a:ext cx="21841827" cy="2523683"/>
              </a:xfrm>
              <a:prstGeom prst="roundRect">
                <a:avLst>
                  <a:gd name="adj" fmla="val 5347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2250671" y="3527166"/>
                  <a:ext cx="2231701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err="1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6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600" b="1" dirty="0" smtClean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  <a:endPara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55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56" name="Rectangle 55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7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xtLst/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Lập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biết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</a:t>
                  </a:r>
                </a:p>
                <a:p>
                  <a:r>
                    <a:rPr lang="en-US" sz="48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(1;2)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nhận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latin typeface="Cambria Math" panose="02040503050406030204" pitchFamily="18" charset="0"/>
                            </a:rPr>
                            <m:t>3;−2</m:t>
                          </m:r>
                        </m:e>
                      </m:d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8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làm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VTPT.</a:t>
                  </a:r>
                </a:p>
                <a:p>
                  <a:r>
                    <a:rPr lang="en-US" sz="4800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𝛥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qua</a:t>
                  </a:r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vi-VN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 </a:t>
                  </a:r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(2;2)</m:t>
                      </m:r>
                    </m:oMath>
                  </a14:m>
                  <a:r>
                    <a:rPr lang="vi-VN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𝑁</m:t>
                      </m:r>
                      <m:r>
                        <a:rPr lang="vi-VN" sz="4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(4;3)</m:t>
                      </m:r>
                    </m:oMath>
                  </a14:m>
                  <a:r>
                    <a:rPr lang="en-US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. </a:t>
                  </a:r>
                  <a:endParaRPr lang="vi-VN" sz="48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10901" y="3906146"/>
                  <a:ext cx="17541085" cy="230832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599" t="-5820" b="-1349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 qua điểm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; 2) 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800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480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800" i="1" smtClean="0">
                        <a:latin typeface="Cambria Math" panose="02040503050406030204" pitchFamily="18" charset="0"/>
                      </a:rPr>
                      <m:t>3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⇔3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563" y="7692176"/>
                <a:ext cx="21022624" cy="1569660"/>
              </a:xfrm>
              <a:prstGeom prst="rect">
                <a:avLst/>
              </a:prstGeom>
              <a:blipFill rotWithShape="0">
                <a:blip r:embed="rId4"/>
                <a:stretch>
                  <a:fillRect l="-1334" t="-8560" b="-20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chỉ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4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  <m:r>
                      <a:rPr lang="en-US" sz="4800" i="1">
                        <a:latin typeface="Cambria Math" panose="02040503050406030204" pitchFamily="18" charset="0"/>
                      </a:rPr>
                      <m:t>=(2;1)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pháp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tuyến</a:t>
                </a:r>
                <a:r>
                  <a:rPr lang="en-US" sz="4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</m:sub>
                        </m:sSub>
                      </m:e>
                    </m:acc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=(1;−2)</m:t>
                    </m:r>
                  </m:oMath>
                </a14:m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nl-NL" sz="4800" i="1">
                        <a:latin typeface="Cambria Math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1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−2</m:t>
                    </m:r>
                    <m:d>
                      <m:dPr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8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800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−2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4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+2=0</m:t>
                    </m:r>
                  </m:oMath>
                </a14:m>
                <a:endParaRPr lang="en-US" sz="4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0046" y="9423249"/>
                <a:ext cx="21022624" cy="2397964"/>
              </a:xfrm>
              <a:prstGeom prst="rect">
                <a:avLst/>
              </a:prstGeom>
              <a:blipFill rotWithShape="0">
                <a:blip r:embed="rId5"/>
                <a:stretch>
                  <a:fillRect l="-1334" t="-2036" b="-12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2" name="Rounded Rectangle 61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7454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4526" y="2504836"/>
            <a:ext cx="21074061" cy="861774"/>
            <a:chOff x="644526" y="2766774"/>
            <a:chExt cx="2107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981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đặc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biệt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tổng</a:t>
              </a:r>
              <a:r>
                <a:rPr lang="en-US" sz="4800" b="1" i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800" b="1" i="1" dirty="0" err="1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quát</a:t>
              </a:r>
              <a:endParaRPr lang="en-US" sz="4800" b="1" i="1" dirty="0" smtClean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65" name="Rounded Rectangle 64"/>
          <p:cNvSpPr/>
          <p:nvPr/>
        </p:nvSpPr>
        <p:spPr>
          <a:xfrm>
            <a:off x="1372842" y="3593406"/>
            <a:ext cx="21868726" cy="6464994"/>
          </a:xfrm>
          <a:prstGeom prst="roundRect">
            <a:avLst>
              <a:gd name="adj" fmla="val 4110"/>
            </a:avLst>
          </a:prstGeom>
          <a:solidFill>
            <a:srgbClr val="BEDCF4"/>
          </a:solidFill>
          <a:ln w="28575">
            <a:solidFill>
              <a:srgbClr val="0999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8000" rIns="36000" bIns="18000" rtlCol="0" anchor="ctr"/>
          <a:lstStyle/>
          <a:p>
            <a:pPr algn="ctr"/>
            <a:endParaRPr lang="en-US" sz="46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6" name="Group 7"/>
          <p:cNvGrpSpPr/>
          <p:nvPr/>
        </p:nvGrpSpPr>
        <p:grpSpPr>
          <a:xfrm>
            <a:off x="1240345" y="3346965"/>
            <a:ext cx="235123" cy="226625"/>
            <a:chOff x="217543" y="8657358"/>
            <a:chExt cx="263525" cy="254000"/>
          </a:xfrm>
        </p:grpSpPr>
        <p:sp>
          <p:nvSpPr>
            <p:cNvPr id="52" name="Freeform 49"/>
            <p:cNvSpPr>
              <a:spLocks/>
            </p:cNvSpPr>
            <p:nvPr/>
          </p:nvSpPr>
          <p:spPr bwMode="auto">
            <a:xfrm>
              <a:off x="217543" y="8657358"/>
              <a:ext cx="263525" cy="254000"/>
            </a:xfrm>
            <a:custGeom>
              <a:avLst/>
              <a:gdLst>
                <a:gd name="T0" fmla="*/ 50 w 70"/>
                <a:gd name="T1" fmla="*/ 68 h 68"/>
                <a:gd name="T2" fmla="*/ 45 w 70"/>
                <a:gd name="T3" fmla="*/ 67 h 68"/>
                <a:gd name="T4" fmla="*/ 2 w 70"/>
                <a:gd name="T5" fmla="*/ 23 h 68"/>
                <a:gd name="T6" fmla="*/ 2 w 70"/>
                <a:gd name="T7" fmla="*/ 15 h 68"/>
                <a:gd name="T8" fmla="*/ 14 w 70"/>
                <a:gd name="T9" fmla="*/ 3 h 68"/>
                <a:gd name="T10" fmla="*/ 22 w 70"/>
                <a:gd name="T11" fmla="*/ 0 h 68"/>
                <a:gd name="T12" fmla="*/ 31 w 70"/>
                <a:gd name="T13" fmla="*/ 3 h 68"/>
                <a:gd name="T14" fmla="*/ 65 w 70"/>
                <a:gd name="T15" fmla="*/ 38 h 68"/>
                <a:gd name="T16" fmla="*/ 65 w 70"/>
                <a:gd name="T17" fmla="*/ 55 h 68"/>
                <a:gd name="T18" fmla="*/ 54 w 70"/>
                <a:gd name="T19" fmla="*/ 67 h 68"/>
                <a:gd name="T20" fmla="*/ 50 w 70"/>
                <a:gd name="T21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0" h="68">
                  <a:moveTo>
                    <a:pt x="50" y="68"/>
                  </a:moveTo>
                  <a:cubicBezTo>
                    <a:pt x="48" y="68"/>
                    <a:pt x="47" y="68"/>
                    <a:pt x="45" y="67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0" y="21"/>
                    <a:pt x="0" y="17"/>
                    <a:pt x="2" y="15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6" y="1"/>
                    <a:pt x="19" y="0"/>
                    <a:pt x="22" y="0"/>
                  </a:cubicBezTo>
                  <a:cubicBezTo>
                    <a:pt x="26" y="0"/>
                    <a:pt x="29" y="1"/>
                    <a:pt x="31" y="3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70" y="42"/>
                    <a:pt x="70" y="50"/>
                    <a:pt x="65" y="55"/>
                  </a:cubicBezTo>
                  <a:cubicBezTo>
                    <a:pt x="54" y="67"/>
                    <a:pt x="54" y="67"/>
                    <a:pt x="54" y="67"/>
                  </a:cubicBezTo>
                  <a:cubicBezTo>
                    <a:pt x="53" y="68"/>
                    <a:pt x="51" y="68"/>
                    <a:pt x="50" y="6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239768" y="8674820"/>
              <a:ext cx="217488" cy="214313"/>
            </a:xfrm>
            <a:custGeom>
              <a:avLst/>
              <a:gdLst>
                <a:gd name="T0" fmla="*/ 55 w 58"/>
                <a:gd name="T1" fmla="*/ 46 h 57"/>
                <a:gd name="T2" fmla="*/ 55 w 58"/>
                <a:gd name="T3" fmla="*/ 37 h 57"/>
                <a:gd name="T4" fmla="*/ 21 w 58"/>
                <a:gd name="T5" fmla="*/ 2 h 57"/>
                <a:gd name="T6" fmla="*/ 12 w 58"/>
                <a:gd name="T7" fmla="*/ 2 h 57"/>
                <a:gd name="T8" fmla="*/ 0 w 58"/>
                <a:gd name="T9" fmla="*/ 14 h 57"/>
                <a:gd name="T10" fmla="*/ 44 w 58"/>
                <a:gd name="T11" fmla="*/ 57 h 57"/>
                <a:gd name="T12" fmla="*/ 55 w 58"/>
                <a:gd name="T13" fmla="*/ 4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7">
                  <a:moveTo>
                    <a:pt x="55" y="46"/>
                  </a:moveTo>
                  <a:cubicBezTo>
                    <a:pt x="58" y="43"/>
                    <a:pt x="58" y="39"/>
                    <a:pt x="55" y="37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18" y="0"/>
                    <a:pt x="14" y="0"/>
                    <a:pt x="12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55" y="46"/>
                    <a:pt x="55" y="46"/>
                    <a:pt x="55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4114800"/>
                <a:ext cx="18973800" cy="830997"/>
              </a:xfrm>
              <a:prstGeom prst="rect">
                <a:avLst/>
              </a:prstGeom>
              <a:blipFill rotWithShape="0">
                <a:blip r:embed="rId3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hoặc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trục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5643077"/>
                <a:ext cx="18973800" cy="830997"/>
              </a:xfrm>
              <a:prstGeom prst="rect">
                <a:avLst/>
              </a:prstGeom>
              <a:blipFill rotWithShape="0">
                <a:blip r:embed="rId4"/>
                <a:stretch>
                  <a:fillRect t="-1617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gốc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tọa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𝑏𝑦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7171354"/>
                <a:ext cx="18973800" cy="830997"/>
              </a:xfrm>
              <a:prstGeom prst="rect">
                <a:avLst/>
              </a:prstGeom>
              <a:blipFill rotWithShape="0">
                <a:blip r:embed="rId5"/>
                <a:stretch>
                  <a:fillRect t="-16058" b="-37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35187" y="8699632"/>
                <a:ext cx="18973800" cy="1080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qua 2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;0)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(0;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PTTQ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</m:oMath>
                </a14:m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: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48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5187" y="8699632"/>
                <a:ext cx="18973800" cy="1080680"/>
              </a:xfrm>
              <a:prstGeom prst="rect">
                <a:avLst/>
              </a:prstGeom>
              <a:blipFill rotWithShape="0">
                <a:blip r:embed="rId6"/>
                <a:stretch>
                  <a:fillRect t="-5085" b="-141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25" name="Rounded Rectangle 24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82675" y="1913523"/>
              <a:ext cx="822661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TỔNG QUÁT CỦA ĐƯỜNG THẲNG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10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13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43434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4343400"/>
            <a:ext cx="5051647" cy="1042191"/>
            <a:chOff x="1380347" y="3163074"/>
            <a:chExt cx="3963642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578741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43434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2664057" cy="1176337"/>
            <a:chOff x="534987" y="1869705"/>
            <a:chExt cx="22664057" cy="1176337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1176337"/>
              <a:chOff x="534987" y="1647866"/>
              <a:chExt cx="22664057" cy="1176337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1"/>
                <a:ext cx="22443393" cy="1050309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 lvl="0" algn="just"/>
                  <a:r>
                    <a:rPr lang="nl-NL" sz="48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Một vec-tơ pháp tuyến </a:t>
                  </a:r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 đường thẳng </a:t>
                  </a:r>
                  <a14:m>
                    <m:oMath xmlns:m="http://schemas.openxmlformats.org/officeDocument/2006/math"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4800" b="0" i="1" smtClean="0">
                          <a:latin typeface="Cambria Math" panose="02040503050406030204" pitchFamily="18" charset="0"/>
                        </a:rPr>
                        <m:t>+5=0</m:t>
                      </m:r>
                    </m:oMath>
                  </a14:m>
                  <a:r>
                    <a:rPr lang="nl-NL" sz="4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</a:t>
                  </a:r>
                  <a:endParaRPr lang="en-US" sz="4800" b="1" dirty="0">
                    <a:latin typeface="Times New Roman" panose="02020603050405020304" pitchFamily="18" charset="0"/>
                    <a:ea typeface="Tahoma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187" y="1945905"/>
                  <a:ext cx="18468976" cy="9233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023" t="-9272" b="-29801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43434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08411" y="44196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;–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4428914"/>
                <a:ext cx="3398046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4462952"/>
                <a:ext cx="3043204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4427547"/>
                <a:ext cx="3867149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44289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629400"/>
            <a:ext cx="22617763" cy="3386098"/>
            <a:chOff x="1270510" y="5267367"/>
            <a:chExt cx="22617763" cy="3386098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3014665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Rectangle 113"/>
              <p:cNvSpPr/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𝑎𝑥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𝑏𝑦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𝑐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𝑎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𝑏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05" y="7457844"/>
                <a:ext cx="21915182" cy="104061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Rectangle 124"/>
              <p:cNvSpPr/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⇒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Đ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ẳ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ng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tr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nh</m:t>
                      </m:r>
                      <m:r>
                        <m:rPr>
                          <m:nor/>
                        </m:rPr>
                        <a:rPr lang="nl-NL" sz="4400" dirty="0" smtClean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: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𝑥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−2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𝑦</m:t>
                      </m:r>
                      <m:r>
                        <a:rPr lang="en-US" sz="4400" i="1">
                          <a:latin typeface="Cambria Math" panose="02040503050406030204" pitchFamily="18" charset="0"/>
                          <a:cs typeface="Times New Roman" pitchFamily="18" charset="0"/>
                        </a:rPr>
                        <m:t>+5=0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th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ì </m:t>
                      </m:r>
                      <m:r>
                        <a:rPr lang="en-US" sz="4400" b="0" i="1" smtClean="0">
                          <a:latin typeface="Cambria Math" panose="02040503050406030204" pitchFamily="18" charset="0"/>
                          <a:cs typeface="Times New Roman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ó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VTPT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=(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nl-NL" sz="4400" i="1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m:rPr>
                          <m:nor/>
                        </m:rPr>
                        <a:rPr lang="nl-NL" sz="4400" dirty="0">
                          <a:latin typeface="Times New Roman" pitchFamily="18" charset="0"/>
                          <a:cs typeface="Times New Roman" pitchFamily="18" charset="0"/>
                        </a:rPr>
                        <m:t>.</m:t>
                      </m:r>
                    </m:oMath>
                  </m:oMathPara>
                </a14:m>
                <a:endParaRPr lang="en-US" sz="4400" dirty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 xmlns="">
          <p:sp>
            <p:nvSpPr>
              <p:cNvPr id="125" name="Rectangle 1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787" y="8610600"/>
                <a:ext cx="21517812" cy="10406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6" name="Group 125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127" name="Rounded Rectangle 126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955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1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7382894" y="5257800"/>
            <a:ext cx="4329738" cy="1042191"/>
            <a:chOff x="1380347" y="3163074"/>
            <a:chExt cx="3397215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9" y="3163074"/>
              <a:ext cx="3012313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3528484" y="5257800"/>
            <a:ext cx="4761101" cy="1042191"/>
            <a:chOff x="1380347" y="3163074"/>
            <a:chExt cx="3735673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8" y="3163074"/>
              <a:ext cx="335077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674075" y="5257800"/>
            <a:ext cx="4305488" cy="1042191"/>
            <a:chOff x="1380347" y="3163074"/>
            <a:chExt cx="3378188" cy="817728"/>
          </a:xfrm>
        </p:grpSpPr>
        <p:sp>
          <p:nvSpPr>
            <p:cNvPr id="85" name="Rectangle 84"/>
            <p:cNvSpPr/>
            <p:nvPr/>
          </p:nvSpPr>
          <p:spPr>
            <a:xfrm>
              <a:off x="1765249" y="3163074"/>
              <a:ext cx="299328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95600"/>
            <a:ext cx="23436871" cy="1981200"/>
            <a:chOff x="534987" y="1869705"/>
            <a:chExt cx="23436871" cy="1981200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3420452" cy="1869748"/>
              <a:chOff x="534987" y="1647866"/>
              <a:chExt cx="23420452" cy="1869748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0" y="1720891"/>
                <a:ext cx="23199789" cy="1796723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r>
                    <a:rPr lang="en-US" sz="4600" dirty="0" smtClean="0"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nào dưới đây là một </a:t>
                  </a:r>
                  <a:r>
                    <a:rPr lang="vi-VN" sz="4600" dirty="0" smtClean="0">
                      <a:latin typeface="Times New Roman" pitchFamily="18" charset="0"/>
                      <a:cs typeface="Times New Roman" pitchFamily="18" charset="0"/>
                    </a:rPr>
                    <a:t>vectơ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 pháp tuyến của </a:t>
                  </a:r>
                  <a:r>
                    <a:rPr lang="nl-NL" sz="4600" dirty="0">
                      <a:latin typeface="Times New Roman" pitchFamily="18" charset="0"/>
                      <a:cs typeface="Times New Roman" pitchFamily="18" charset="0"/>
                    </a:rPr>
                    <a:t>đường </a:t>
                  </a:r>
                  <a:r>
                    <a:rPr lang="nl-NL" sz="4600" dirty="0" smtClean="0">
                      <a:latin typeface="Times New Roman" pitchFamily="18" charset="0"/>
                      <a:cs typeface="Times New Roman" pitchFamily="18" charset="0"/>
                    </a:rPr>
                    <a:t>thẳng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</m:oMath>
                  </a14:m>
                  <a:r>
                    <a:rPr lang="vi-VN" sz="4600" dirty="0">
                      <a:latin typeface="Times New Roman"/>
                      <a:ea typeface="Arial"/>
                      <a:cs typeface="Times New Roman"/>
                    </a:rPr>
                    <a:t>: </a:t>
                  </a:r>
                  <a14:m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600" i="1">
                                  <a:latin typeface="Cambria Math" panose="02040503050406030204" pitchFamily="18" charset="0"/>
                                  <a:ea typeface="Arial"/>
                                  <a:cs typeface="Times New Roman"/>
                                </a:rPr>
                              </m:ctrlPr>
                            </m:eqArrPr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𝑥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=5−7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  <m:e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&amp;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𝑦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=−3+3</m:t>
                              </m:r>
                              <m:r>
                                <a:rPr lang="en-US" sz="4600" i="1">
                                  <a:latin typeface="Cambria Math"/>
                                  <a:ea typeface="Arial"/>
                                  <a:cs typeface="Times New Roman"/>
                                </a:rPr>
                                <m:t>𝑡</m:t>
                              </m:r>
                            </m:e>
                          </m:eqArr>
                        </m:e>
                      </m:d>
                      <m:r>
                        <a:rPr lang="en-US" sz="4600" b="0" i="1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?</m:t>
                      </m:r>
                    </m:oMath>
                  </a14:m>
                  <a:endParaRPr lang="en-US" sz="46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87464" y="2018534"/>
                  <a:ext cx="20184394" cy="183237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4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1237304" y="5257800"/>
            <a:ext cx="4246517" cy="1042191"/>
            <a:chOff x="1380347" y="3163074"/>
            <a:chExt cx="3331918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9" y="3163074"/>
              <a:ext cx="2947016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1223651" y="5334074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775" y="5343314"/>
                <a:ext cx="3030445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1826" y="5377352"/>
                <a:ext cx="3455177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3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m:rPr>
                          <m:nor/>
                        </m:rPr>
                        <a:rPr lang="nl-NL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2982" y="5341947"/>
                <a:ext cx="3455177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vi-VN" i="1">
                                  <a:solidFill>
                                    <a:schemeClr val="bg1"/>
                                  </a:solidFill>
                                  <a:latin typeface="Cambria Math"/>
                                </a:rPr>
                                <m:t>4</m:t>
                              </m:r>
                            </m:sub>
                          </m:sSub>
                        </m:e>
                      </m:acc>
                      <m:r>
                        <a:rPr lang="vi-VN" i="1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vi-VN" i="1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;</m:t>
                          </m:r>
                          <m:r>
                            <a:rPr lang="en-US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vi-VN" dirty="0">
                          <a:solidFill>
                            <a:schemeClr val="bg1"/>
                          </a:solidFill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4330" y="5343314"/>
                <a:ext cx="3057632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Group 111"/>
          <p:cNvGrpSpPr/>
          <p:nvPr/>
        </p:nvGrpSpPr>
        <p:grpSpPr>
          <a:xfrm>
            <a:off x="618104" y="7086600"/>
            <a:ext cx="22617763" cy="2456542"/>
            <a:chOff x="593981" y="5410200"/>
            <a:chExt cx="22617763" cy="2456542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3981" y="5410200"/>
              <a:ext cx="22617763" cy="2456542"/>
              <a:chOff x="1270510" y="5267367"/>
              <a:chExt cx="22617763" cy="2456542"/>
            </a:xfrm>
          </p:grpSpPr>
          <p:sp>
            <p:nvSpPr>
              <p:cNvPr id="115" name="Rounded Rectangle 114"/>
              <p:cNvSpPr/>
              <p:nvPr/>
            </p:nvSpPr>
            <p:spPr>
              <a:xfrm>
                <a:off x="1284909" y="5638800"/>
                <a:ext cx="22603364" cy="2085109"/>
              </a:xfrm>
              <a:prstGeom prst="roundRect">
                <a:avLst>
                  <a:gd name="adj" fmla="val 223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6" name="Group 115"/>
              <p:cNvGrpSpPr/>
              <p:nvPr/>
            </p:nvGrpSpPr>
            <p:grpSpPr>
              <a:xfrm>
                <a:off x="1270510" y="5267367"/>
                <a:ext cx="4643604" cy="828633"/>
                <a:chOff x="1224541" y="6322796"/>
                <a:chExt cx="4643604" cy="828633"/>
              </a:xfrm>
            </p:grpSpPr>
            <p:sp>
              <p:nvSpPr>
                <p:cNvPr id="117" name="Freeform 20"/>
                <p:cNvSpPr>
                  <a:spLocks/>
                </p:cNvSpPr>
                <p:nvPr/>
              </p:nvSpPr>
              <p:spPr bwMode="auto">
                <a:xfrm rot="16200000" flipV="1">
                  <a:off x="3417884" y="4701166"/>
                  <a:ext cx="828631" cy="4071891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8" name="TextBox 117"/>
                <p:cNvSpPr txBox="1"/>
                <p:nvPr/>
              </p:nvSpPr>
              <p:spPr>
                <a:xfrm>
                  <a:off x="2296330" y="6349326"/>
                  <a:ext cx="3308919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Hướng</a:t>
                  </a:r>
                  <a:r>
                    <a:rPr lang="en-US" sz="4400" b="1" dirty="0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 smtClean="0">
                      <a:solidFill>
                        <a:schemeClr val="accent6">
                          <a:lumMod val="50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dẫn</a:t>
                  </a:r>
                  <a:endParaRPr lang="en-US" sz="4400" b="1" dirty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19" name="Round Diagonal Corner Rectangle 118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50000"/>
                    </a:schemeClr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Freeform 119"/>
                <p:cNvSpPr>
                  <a:spLocks noEditPoints="1"/>
                </p:cNvSpPr>
                <p:nvPr/>
              </p:nvSpPr>
              <p:spPr bwMode="auto">
                <a:xfrm>
                  <a:off x="1403701" y="6378164"/>
                  <a:ext cx="545196" cy="739115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114" name="Rectangle 113"/>
            <p:cNvSpPr/>
            <p:nvPr/>
          </p:nvSpPr>
          <p:spPr>
            <a:xfrm>
              <a:off x="1385966" y="6539842"/>
              <a:ext cx="21699846" cy="10787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2889" tIns="91445" rIns="182889" bIns="91445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300"/>
                </a:spcAft>
              </a:pPr>
              <a:endParaRPr lang="en-US" sz="44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Đường thẳng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chỉ phương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−7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7237109"/>
                <a:ext cx="16082366" cy="1200329"/>
              </a:xfrm>
              <a:prstGeom prst="rect">
                <a:avLst/>
              </a:prstGeom>
              <a:blipFill rotWithShape="0">
                <a:blip r:embed="rId8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/>
              <p:cNvSpPr/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300"/>
                  </a:spcAft>
                </a:pP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Do đó 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 có một </a:t>
                </a:r>
                <a:r>
                  <a:rPr lang="vi-VN" sz="4800" dirty="0" smtClean="0">
                    <a:latin typeface="Times New Roman" pitchFamily="18" charset="0"/>
                    <a:cs typeface="Times New Roman" pitchFamily="18" charset="0"/>
                  </a:rPr>
                  <a:t>vectơ</a:t>
                </a:r>
                <a:r>
                  <a:rPr lang="nl-NL" sz="4800" dirty="0" smtClean="0">
                    <a:latin typeface="Times New Roman" pitchFamily="18" charset="0"/>
                    <a:cs typeface="Times New Roman" pitchFamily="18" charset="0"/>
                  </a:rPr>
                  <a:t> pháp tuyến </a:t>
                </a:r>
                <a:r>
                  <a:rPr lang="nl-NL" sz="4800" dirty="0">
                    <a:latin typeface="Times New Roman" pitchFamily="18" charset="0"/>
                    <a:cs typeface="Times New Roman" pitchFamily="18" charset="0"/>
                  </a:rPr>
                  <a:t>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  <m:r>
                      <a:rPr lang="nl-NL" sz="480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nl-NL" sz="4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nl-NL" sz="4800">
                            <a:latin typeface="Cambria Math"/>
                          </a:rPr>
                          <m:t>;</m:t>
                        </m:r>
                        <m:r>
                          <a:rPr lang="en-US" sz="4800" b="0" i="0" smtClean="0"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4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800" dirty="0">
                  <a:latin typeface="Times New Roman" pitchFamily="18" charset="0"/>
                  <a:ea typeface="Times New Roman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Rectangle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9980" y="8174227"/>
                <a:ext cx="16082366" cy="1200329"/>
              </a:xfrm>
              <a:prstGeom prst="rect">
                <a:avLst/>
              </a:prstGeom>
              <a:blipFill rotWithShape="0">
                <a:blip r:embed="rId9"/>
                <a:stretch>
                  <a:fillRect l="-1744" b="-152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5" name="Group 54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64" name="Rounded Rectangle 6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644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6" grpId="0"/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6832977" y="5462311"/>
            <a:ext cx="5327768" cy="1042191"/>
            <a:chOff x="1380347" y="3163074"/>
            <a:chExt cx="4180293" cy="817728"/>
          </a:xfrm>
        </p:grpSpPr>
        <p:sp>
          <p:nvSpPr>
            <p:cNvPr id="46" name="Rectangle 45"/>
            <p:cNvSpPr/>
            <p:nvPr/>
          </p:nvSpPr>
          <p:spPr>
            <a:xfrm>
              <a:off x="1765248" y="3163074"/>
              <a:ext cx="3795392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B</a:t>
              </a:r>
              <a:endParaRPr lang="en-US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978567" y="5462312"/>
            <a:ext cx="5142104" cy="1042191"/>
            <a:chOff x="1380347" y="3163075"/>
            <a:chExt cx="4034617" cy="817728"/>
          </a:xfrm>
        </p:grpSpPr>
        <p:sp>
          <p:nvSpPr>
            <p:cNvPr id="61" name="Rectangle 60"/>
            <p:cNvSpPr/>
            <p:nvPr/>
          </p:nvSpPr>
          <p:spPr>
            <a:xfrm>
              <a:off x="1765249" y="3163075"/>
              <a:ext cx="3649715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2" name="Oval 61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  <a:endParaRPr lang="en-US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19124158" y="5410200"/>
            <a:ext cx="4877119" cy="1146410"/>
            <a:chOff x="1380347" y="3122188"/>
            <a:chExt cx="3826703" cy="899501"/>
          </a:xfrm>
        </p:grpSpPr>
        <p:sp>
          <p:nvSpPr>
            <p:cNvPr id="85" name="Rectangle 84"/>
            <p:cNvSpPr/>
            <p:nvPr/>
          </p:nvSpPr>
          <p:spPr>
            <a:xfrm>
              <a:off x="1765249" y="3122188"/>
              <a:ext cx="3441801" cy="899501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D</a:t>
              </a:r>
              <a:endParaRPr lang="en-US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59110" y="2819400"/>
            <a:ext cx="22683477" cy="2308334"/>
            <a:chOff x="534987" y="1793505"/>
            <a:chExt cx="22683477" cy="2308334"/>
          </a:xfrm>
        </p:grpSpPr>
        <p:grpSp>
          <p:nvGrpSpPr>
            <p:cNvPr id="88" name="Group 87"/>
            <p:cNvGrpSpPr/>
            <p:nvPr/>
          </p:nvGrpSpPr>
          <p:grpSpPr>
            <a:xfrm>
              <a:off x="534987" y="1869705"/>
              <a:ext cx="22664057" cy="2167154"/>
              <a:chOff x="534987" y="1647866"/>
              <a:chExt cx="22664057" cy="2167154"/>
            </a:xfrm>
          </p:grpSpPr>
          <p:sp>
            <p:nvSpPr>
              <p:cNvPr id="90" name="Rounded Rectangle 89"/>
              <p:cNvSpPr/>
              <p:nvPr/>
            </p:nvSpPr>
            <p:spPr bwMode="auto">
              <a:xfrm>
                <a:off x="755651" y="1720892"/>
                <a:ext cx="22443393" cy="2094128"/>
              </a:xfrm>
              <a:prstGeom prst="roundRect">
                <a:avLst>
                  <a:gd name="adj" fmla="val 5492"/>
                </a:avLst>
              </a:prstGeom>
              <a:solidFill>
                <a:srgbClr val="E0E0E0"/>
              </a:solidFill>
              <a:ln w="762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27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grpSp>
            <p:nvGrpSpPr>
              <p:cNvPr id="91" name="Group 90"/>
              <p:cNvGrpSpPr/>
              <p:nvPr/>
            </p:nvGrpSpPr>
            <p:grpSpPr>
              <a:xfrm>
                <a:off x="534987" y="1647866"/>
                <a:ext cx="3505200" cy="1176337"/>
                <a:chOff x="534987" y="1647866"/>
                <a:chExt cx="3505200" cy="1176337"/>
              </a:xfrm>
            </p:grpSpPr>
            <p:sp>
              <p:nvSpPr>
                <p:cNvPr id="92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Pentagon 92"/>
                <p:cNvSpPr/>
                <p:nvPr/>
              </p:nvSpPr>
              <p:spPr bwMode="auto">
                <a:xfrm>
                  <a:off x="534987" y="1647866"/>
                  <a:ext cx="3505200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278"/>
                  <a:endParaRPr lang="en-US" sz="4300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4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97" name="Freeform 96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8" name="Freeform 97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99" name="Freeform 98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0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1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  <p:sp>
                <p:nvSpPr>
                  <p:cNvPr id="103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2177278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cs typeface="+mn-cs"/>
                    </a:endParaRPr>
                  </a:p>
                </p:txBody>
              </p:sp>
            </p:grpSp>
            <p:sp>
              <p:nvSpPr>
                <p:cNvPr id="95" name="Chevron 94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2177278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781188" y="1700171"/>
                  <a:ext cx="1784463" cy="7694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en-US" sz="4400" b="1" dirty="0" err="1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400" b="1" dirty="0" smtClean="0">
                      <a:solidFill>
                        <a:schemeClr val="bg1"/>
                      </a:solidFill>
                      <a:latin typeface="Tahoma" pitchFamily="34" charset="0"/>
                      <a:cs typeface="Tahoma" pitchFamily="34" charset="0"/>
                    </a:rPr>
                    <a:t> 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endParaRP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Rectangle 88"/>
                <p:cNvSpPr/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2889" tIns="91445" rIns="182889" bIns="91445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Phương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tổng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quát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đường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thẳng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qua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điểm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46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(2;−5)</m:t>
                      </m:r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và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4600" dirty="0" err="1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có</a:t>
                  </a:r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VTCP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</m:oMath>
                  </a14:m>
                  <a:r>
                    <a:rPr lang="en-US" sz="46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là </a:t>
                  </a:r>
                  <a:endParaRPr lang="en-US" sz="46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89" name="Rectangle 8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2451" y="1793505"/>
                  <a:ext cx="19116013" cy="2308334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893" b="-5013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4" name="Group 103"/>
          <p:cNvGrpSpPr/>
          <p:nvPr/>
        </p:nvGrpSpPr>
        <p:grpSpPr>
          <a:xfrm>
            <a:off x="687387" y="5462312"/>
            <a:ext cx="4914675" cy="1042191"/>
            <a:chOff x="1380347" y="3163075"/>
            <a:chExt cx="3856171" cy="817728"/>
          </a:xfrm>
        </p:grpSpPr>
        <p:sp>
          <p:nvSpPr>
            <p:cNvPr id="105" name="Rectangle 104"/>
            <p:cNvSpPr/>
            <p:nvPr/>
          </p:nvSpPr>
          <p:spPr>
            <a:xfrm>
              <a:off x="1765248" y="3163075"/>
              <a:ext cx="3471270" cy="8177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1380347" y="3241572"/>
              <a:ext cx="721016" cy="662729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 w="889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latin typeface="Tahoma" pitchFamily="34" charset="0"/>
                  <a:ea typeface="Tahoma" pitchFamily="34" charset="0"/>
                  <a:cs typeface="Tahoma" pitchFamily="34" charset="0"/>
                </a:rPr>
                <a:t>A</a:t>
              </a:r>
              <a:endParaRPr lang="en-US" dirty="0"/>
            </a:p>
          </p:txBody>
        </p:sp>
      </p:grpSp>
      <p:sp>
        <p:nvSpPr>
          <p:cNvPr id="107" name="Oval 106"/>
          <p:cNvSpPr/>
          <p:nvPr/>
        </p:nvSpPr>
        <p:spPr>
          <a:xfrm>
            <a:off x="686305" y="5538585"/>
            <a:ext cx="918932" cy="844645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889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Rectangle 107"/>
              <p:cNvSpPr/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8" name="Rectangle 10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858" y="5661682"/>
                <a:ext cx="3996863" cy="75405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Rectangle 108"/>
              <p:cNvSpPr/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9" name="Rectangle 10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909" y="5585482"/>
                <a:ext cx="4408836" cy="754053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Rectangle 109"/>
              <p:cNvSpPr/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+1=0.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0" name="Rectangle 10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670" y="5617304"/>
                <a:ext cx="3996863" cy="75405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Rectangle 110"/>
              <p:cNvSpPr/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+7=0.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11" name="Rectangle 1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4413" y="5617304"/>
                <a:ext cx="3996863" cy="754053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3" name="Group 112"/>
          <p:cNvGrpSpPr/>
          <p:nvPr/>
        </p:nvGrpSpPr>
        <p:grpSpPr>
          <a:xfrm>
            <a:off x="618104" y="6781800"/>
            <a:ext cx="22617763" cy="3352800"/>
            <a:chOff x="1270510" y="5267367"/>
            <a:chExt cx="22617763" cy="3352800"/>
          </a:xfrm>
        </p:grpSpPr>
        <p:sp>
          <p:nvSpPr>
            <p:cNvPr id="115" name="Rounded Rectangle 114"/>
            <p:cNvSpPr/>
            <p:nvPr/>
          </p:nvSpPr>
          <p:spPr>
            <a:xfrm>
              <a:off x="1284909" y="5638800"/>
              <a:ext cx="22603364" cy="2981367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1270510" y="5267367"/>
              <a:ext cx="4643604" cy="828633"/>
              <a:chOff x="1224541" y="6322796"/>
              <a:chExt cx="4643604" cy="828633"/>
            </a:xfrm>
          </p:grpSpPr>
          <p:sp>
            <p:nvSpPr>
              <p:cNvPr id="117" name="Freeform 20"/>
              <p:cNvSpPr>
                <a:spLocks/>
              </p:cNvSpPr>
              <p:nvPr/>
            </p:nvSpPr>
            <p:spPr bwMode="auto">
              <a:xfrm rot="16200000" flipV="1">
                <a:off x="3417884" y="4701166"/>
                <a:ext cx="828631" cy="4071891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TextBox 117"/>
              <p:cNvSpPr txBox="1"/>
              <p:nvPr/>
            </p:nvSpPr>
            <p:spPr>
              <a:xfrm>
                <a:off x="2296330" y="6349326"/>
                <a:ext cx="330891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Hướng</a:t>
                </a:r>
                <a:r>
                  <a:rPr lang="en-US" sz="4400" b="1" dirty="0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 smtClean="0">
                    <a:solidFill>
                      <a:schemeClr val="accent6">
                        <a:lumMod val="50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dẫn</a:t>
                </a:r>
                <a:endParaRPr lang="en-US" sz="4400" b="1" dirty="0">
                  <a:solidFill>
                    <a:schemeClr val="accent6">
                      <a:lumMod val="50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9" name="Round Diagonal Corner Rectangle 118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Freeform 11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14" name="Rectangle 113"/>
              <p:cNvSpPr/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82889" tIns="91445" rIns="182889" bIns="91445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3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Đườ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th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ẳ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ng</m:t>
                      </m:r>
                      <m:r>
                        <m:rPr>
                          <m:nor/>
                        </m:rPr>
                        <a:rPr lang="es-VE" sz="460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𝑑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đ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i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qua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a:rPr lang="vi-VN" sz="4600" i="1">
                          <a:latin typeface="Cambria Math"/>
                          <a:ea typeface="Arial"/>
                          <a:cs typeface="Times New Roman"/>
                        </a:rPr>
                        <m:t>𝑀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</m:ctrlPr>
                        </m:dPr>
                        <m:e>
                          <m:r>
                            <a:rPr lang="vi-VN" sz="4600" i="1">
                              <a:latin typeface="Cambria Math"/>
                              <a:ea typeface="Arial"/>
                              <a:cs typeface="Times New Roman"/>
                            </a:rPr>
                            <m:t>2;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  <a:ea typeface="Arial"/>
                              <a:cs typeface="Times New Roman"/>
                            </a:rPr>
                            <m:t>−5</m:t>
                          </m:r>
                        </m:e>
                      </m:d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v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VTCP</m:t>
                      </m:r>
                      <m:r>
                        <a:rPr lang="en-US" sz="4600" b="0" i="1" dirty="0" smtClean="0">
                          <a:latin typeface="Cambria Math" panose="02040503050406030204" pitchFamily="18" charset="0"/>
                          <a:ea typeface="Arial"/>
                          <a:cs typeface="Times New Roman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i="1">
                              <a:latin typeface="Cambria Math"/>
                            </a:rPr>
                            <m:t>𝑢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i="1">
                              <a:latin typeface="Cambria Math"/>
                            </a:rPr>
                            <m:t>1;−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m:rPr>
                          <m:nor/>
                        </m:rPr>
                        <a:rPr lang="en-US" sz="46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ê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n</m:t>
                      </m:r>
                      <m:r>
                        <m:rPr>
                          <m:nor/>
                        </m:rPr>
                        <a:rPr lang="es-VE" sz="4600" dirty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c</m:t>
                      </m:r>
                      <m:r>
                        <m:rPr>
                          <m:nor/>
                        </m:rPr>
                        <a:rPr lang="es-VE" sz="4600" dirty="0" err="1">
                          <a:latin typeface="Times New Roman"/>
                          <a:ea typeface="Arial"/>
                          <a:cs typeface="Times New Roman"/>
                        </a:rPr>
                        <m:t>ó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VTPT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l</m:t>
                      </m:r>
                      <m:r>
                        <m:rPr>
                          <m:nor/>
                        </m:rPr>
                        <a:rPr lang="en-US" sz="4600" b="0" i="0" dirty="0" smtClean="0">
                          <a:latin typeface="Times New Roman"/>
                          <a:ea typeface="Arial"/>
                          <a:cs typeface="Times New Roman"/>
                        </a:rPr>
                        <m:t>à </m:t>
                      </m:r>
                      <m:acc>
                        <m:accPr>
                          <m:chr m:val="⃗"/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  <m:r>
                        <a:rPr lang="en-US" sz="4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4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600" i="1">
                              <a:latin typeface="Cambria Math"/>
                            </a:rPr>
                            <m:t>;</m:t>
                          </m:r>
                          <m:r>
                            <a:rPr lang="en-US" sz="4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4600" dirty="0" smtClean="0">
                  <a:latin typeface="Times New Roman"/>
                  <a:ea typeface="Arial"/>
                  <a:cs typeface="Times New Roman"/>
                </a:endParaRPr>
              </a:p>
            </p:txBody>
          </p:sp>
        </mc:Choice>
        <mc:Fallback>
          <p:sp>
            <p:nvSpPr>
              <p:cNvPr id="114" name="Rectangle 1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987" y="7710951"/>
                <a:ext cx="21938813" cy="107780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72756" y="8915400"/>
                <a:ext cx="21965031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quát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6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: 3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+1</m:t>
                    </m:r>
                    <m:d>
                      <m:dPr>
                        <m:ctrlPr>
                          <a:rPr lang="en-US" sz="46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4600" i="1" dirty="0" smtClean="0">
                            <a:latin typeface="Cambria Math" panose="02040503050406030204" pitchFamily="18" charset="0"/>
                          </a:rPr>
                          <m:t>+5</m:t>
                        </m:r>
                      </m:e>
                    </m:d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=0⇔ 3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600" i="1" dirty="0" smtClean="0"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4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756" y="8915400"/>
                <a:ext cx="21965031" cy="800219"/>
              </a:xfrm>
              <a:prstGeom prst="rect">
                <a:avLst/>
              </a:prstGeom>
              <a:blipFill rotWithShape="0">
                <a:blip r:embed="rId9"/>
                <a:stretch>
                  <a:fillRect l="-1193" t="-16031" b="-3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-455612" y="1572061"/>
            <a:ext cx="19659599" cy="830997"/>
            <a:chOff x="-288924" y="1892299"/>
            <a:chExt cx="19659599" cy="830995"/>
          </a:xfrm>
        </p:grpSpPr>
        <p:sp>
          <p:nvSpPr>
            <p:cNvPr id="58" name="Rounded Rectangle 57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82675" y="1913523"/>
              <a:ext cx="5565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2087561" y="1892299"/>
              <a:ext cx="17283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CÂU HỎI TRẮC NGHIỆM KHÁCH QUAN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513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14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</TotalTime>
  <Words>1163</Words>
  <PresentationFormat>Custom</PresentationFormat>
  <Paragraphs>253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AvantGarde</vt:lpstr>
      <vt:lpstr>AvantGarde-Demi</vt:lpstr>
      <vt:lpstr>Calibri</vt:lpstr>
      <vt:lpstr>Cambria Math</vt:lpstr>
      <vt:lpstr>Tahoma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2020-02-26T14:21:28Z</dcterms:modified>
</cp:coreProperties>
</file>