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7" r:id="rId4"/>
    <p:sldId id="269" r:id="rId5"/>
    <p:sldId id="329" r:id="rId6"/>
    <p:sldId id="316" r:id="rId7"/>
    <p:sldId id="270" r:id="rId8"/>
    <p:sldId id="302" r:id="rId9"/>
    <p:sldId id="317" r:id="rId10"/>
    <p:sldId id="328" r:id="rId11"/>
    <p:sldId id="271" r:id="rId12"/>
    <p:sldId id="277" r:id="rId13"/>
    <p:sldId id="310" r:id="rId14"/>
    <p:sldId id="320" r:id="rId15"/>
    <p:sldId id="322" r:id="rId16"/>
    <p:sldId id="309" r:id="rId17"/>
    <p:sldId id="272" r:id="rId18"/>
    <p:sldId id="311" r:id="rId19"/>
    <p:sldId id="323" r:id="rId20"/>
    <p:sldId id="325" r:id="rId21"/>
    <p:sldId id="326" r:id="rId22"/>
    <p:sldId id="327" r:id="rId23"/>
    <p:sldId id="294" r:id="rId24"/>
    <p:sldId id="295" r:id="rId25"/>
    <p:sldId id="296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C0"/>
    <a:srgbClr val="FED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396654" y="44183"/>
            <a:ext cx="32713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</a:t>
            </a:r>
            <a:r>
              <a:rPr lang="en-US" sz="1800" b="0" dirty="0" err="1">
                <a:solidFill>
                  <a:schemeClr val="tx1"/>
                </a:solidFill>
              </a:rPr>
              <a:t>Pronun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r>
              <a:rPr lang="en-US" sz="1800" b="0" baseline="0" dirty="0">
                <a:solidFill>
                  <a:schemeClr val="tx1"/>
                </a:solidFill>
              </a:rPr>
              <a:t> &amp; Speaking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36988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 Protecting</a:t>
            </a:r>
            <a:r>
              <a:rPr lang="en-US" sz="1800" b="1" baseline="0" dirty="0" smtClean="0">
                <a:solidFill>
                  <a:schemeClr val="tx1"/>
                </a:solidFill>
              </a:rPr>
              <a:t>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E3036-C951-0EB1-7A08-E50CB8E39341}"/>
              </a:ext>
            </a:extLst>
          </p:cNvPr>
          <p:cNvSpPr txBox="1"/>
          <p:nvPr/>
        </p:nvSpPr>
        <p:spPr>
          <a:xfrm>
            <a:off x="5781041" y="2959643"/>
            <a:ext cx="62200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lang="en-US" sz="3600" b="1" dirty="0" smtClean="0">
                <a:solidFill>
                  <a:srgbClr val="C00000"/>
                </a:solidFill>
                <a:latin typeface="Calibri" panose="020F0502020204030204"/>
              </a:rPr>
              <a:t>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Environment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1.3 –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Pronun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&amp; Speaking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750" y="847045"/>
            <a:ext cx="9412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Listen and cross out the one with the different sound.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600" y="854056"/>
            <a:ext cx="1716657" cy="5865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700" y="2059216"/>
            <a:ext cx="10419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e</a:t>
            </a:r>
            <a:r>
              <a:rPr lang="en-US" sz="3200" dirty="0" smtClean="0">
                <a:solidFill>
                  <a:schemeClr val="accent5"/>
                </a:solidFill>
              </a:rPr>
              <a:t>ffec</a:t>
            </a:r>
            <a:r>
              <a:rPr lang="en-US" sz="3200" u="sng" dirty="0" smtClean="0">
                <a:solidFill>
                  <a:schemeClr val="accent5"/>
                </a:solidFill>
              </a:rPr>
              <a:t>t</a:t>
            </a:r>
            <a:r>
              <a:rPr lang="en-US" sz="3200" dirty="0" smtClean="0">
                <a:solidFill>
                  <a:schemeClr val="accent5"/>
                </a:solidFill>
              </a:rPr>
              <a:t>	environmen</a:t>
            </a:r>
            <a:r>
              <a:rPr lang="en-US" sz="3200" u="sng" dirty="0" smtClean="0">
                <a:solidFill>
                  <a:schemeClr val="accent5"/>
                </a:solidFill>
              </a:rPr>
              <a:t>t</a:t>
            </a:r>
            <a:r>
              <a:rPr lang="en-US" sz="3200" dirty="0" smtClean="0">
                <a:solidFill>
                  <a:schemeClr val="accent5"/>
                </a:solidFill>
              </a:rPr>
              <a:t>		pollu</a:t>
            </a:r>
            <a:r>
              <a:rPr lang="en-US" sz="3200" u="sng" dirty="0" smtClean="0">
                <a:solidFill>
                  <a:schemeClr val="accent5"/>
                </a:solidFill>
              </a:rPr>
              <a:t>t</a:t>
            </a:r>
            <a:r>
              <a:rPr lang="en-US" sz="3200" dirty="0" smtClean="0">
                <a:solidFill>
                  <a:schemeClr val="accent5"/>
                </a:solidFill>
              </a:rPr>
              <a:t>ion		fores</a:t>
            </a:r>
            <a:r>
              <a:rPr lang="en-US" sz="3200" u="sng" dirty="0" smtClean="0">
                <a:solidFill>
                  <a:schemeClr val="accent5"/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əˈfekt</a:t>
            </a:r>
            <a:r>
              <a:rPr lang="en-US" sz="3200" dirty="0" smtClean="0">
                <a:solidFill>
                  <a:srgbClr val="FF0000"/>
                </a:solidFill>
              </a:rPr>
              <a:t>/	/</a:t>
            </a:r>
            <a:r>
              <a:rPr lang="en-US" sz="3200" dirty="0" err="1">
                <a:solidFill>
                  <a:srgbClr val="FF0000"/>
                </a:solidFill>
              </a:rPr>
              <a:t>ɪnˈ</a:t>
            </a:r>
            <a:r>
              <a:rPr lang="en-US" sz="3200" dirty="0" err="1" smtClean="0">
                <a:solidFill>
                  <a:srgbClr val="FF0000"/>
                </a:solidFill>
              </a:rPr>
              <a:t>vaɪrənmənt</a:t>
            </a:r>
            <a:r>
              <a:rPr lang="en-US" sz="3200" dirty="0" smtClean="0">
                <a:solidFill>
                  <a:srgbClr val="FF0000"/>
                </a:solidFill>
              </a:rPr>
              <a:t>/ 	/</a:t>
            </a:r>
            <a:r>
              <a:rPr lang="en-US" sz="3200" dirty="0" err="1">
                <a:solidFill>
                  <a:srgbClr val="FF0000"/>
                </a:solidFill>
              </a:rPr>
              <a:t>pəˈ</a:t>
            </a:r>
            <a:r>
              <a:rPr lang="en-US" sz="3200" dirty="0" err="1" smtClean="0">
                <a:solidFill>
                  <a:srgbClr val="FF0000"/>
                </a:solidFill>
              </a:rPr>
              <a:t>luːʃən</a:t>
            </a:r>
            <a:r>
              <a:rPr lang="en-US" sz="3200" dirty="0" smtClean="0">
                <a:solidFill>
                  <a:srgbClr val="FF0000"/>
                </a:solidFill>
              </a:rPr>
              <a:t>/ 	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 smtClean="0">
                <a:solidFill>
                  <a:srgbClr val="FF0000"/>
                </a:solidFill>
              </a:rPr>
              <a:t>fɒrɪst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877" y="4499675"/>
            <a:ext cx="5579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the words to your partner.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093" y="4497853"/>
            <a:ext cx="1716657" cy="5865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81B69-0F28-F980-4C66-AF15E15C36D6}"/>
              </a:ext>
            </a:extLst>
          </p:cNvPr>
          <p:cNvCxnSpPr/>
          <p:nvPr/>
        </p:nvCxnSpPr>
        <p:spPr>
          <a:xfrm>
            <a:off x="6168980" y="2560711"/>
            <a:ext cx="16891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D1 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8417" y="1527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8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43000" y="548086"/>
            <a:ext cx="8059198" cy="5685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6945" y="3578474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26" y="816896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74" y="2089564"/>
            <a:ext cx="3921505" cy="125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065" y="3857290"/>
            <a:ext cx="7324161" cy="12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547885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</a:t>
            </a:r>
            <a:r>
              <a:rPr lang="en-US" sz="2800" b="1" i="1" dirty="0" smtClean="0">
                <a:solidFill>
                  <a:srgbClr val="0070C0"/>
                </a:solidFill>
              </a:rPr>
              <a:t>about the different effects of pollution.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8" y="1234119"/>
            <a:ext cx="3680034" cy="4535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52" y="1645511"/>
            <a:ext cx="3921505" cy="125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16" y="3355014"/>
            <a:ext cx="7324161" cy="12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5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547885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</a:t>
            </a:r>
            <a:r>
              <a:rPr lang="en-US" sz="2800" b="1" i="1" dirty="0" smtClean="0">
                <a:solidFill>
                  <a:srgbClr val="0070C0"/>
                </a:solidFill>
              </a:rPr>
              <a:t>about the different effects of pollution.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444" y="1261459"/>
            <a:ext cx="3495675" cy="42386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7911" y="2277308"/>
            <a:ext cx="3785541" cy="853981"/>
          </a:xfrm>
          <a:prstGeom prst="wedgeRoundRectCallout">
            <a:avLst/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What will happened if we keep polluting the air? 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47111" y="2550613"/>
            <a:ext cx="3284704" cy="1161351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If we keep polluting the air, there will affect tourism.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8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547885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</a:t>
            </a:r>
            <a:r>
              <a:rPr lang="en-US" sz="2800" b="1" i="1" dirty="0" smtClean="0">
                <a:solidFill>
                  <a:srgbClr val="0070C0"/>
                </a:solidFill>
              </a:rPr>
              <a:t>about the different effects of pollution.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7911" y="2277308"/>
            <a:ext cx="3785541" cy="853981"/>
          </a:xfrm>
          <a:prstGeom prst="wedgeRoundRectCallout">
            <a:avLst/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What will happened if we keep polluting the land? 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947111" y="2550613"/>
            <a:ext cx="3284704" cy="1161351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If we keep polluting the land, it will make forests and fields dirty.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512" y="1323975"/>
            <a:ext cx="3228975" cy="42100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7911" y="3711964"/>
            <a:ext cx="3785541" cy="853981"/>
          </a:xfrm>
          <a:prstGeom prst="wedgeRoundRectCallout">
            <a:avLst/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What will happened if ………………………….? 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947111" y="4138955"/>
            <a:ext cx="3284704" cy="775946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If …………, it will ………..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40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42" y="680308"/>
            <a:ext cx="353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 with your own ideas.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59" y="506681"/>
            <a:ext cx="2281382" cy="14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71" y="2042912"/>
            <a:ext cx="10353675" cy="4343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2447" y="4584879"/>
            <a:ext cx="2641068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525037" y="4629955"/>
            <a:ext cx="2776493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886423" y="4584879"/>
            <a:ext cx="2776493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011115" y="667943"/>
            <a:ext cx="7604510" cy="551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9925" y="3781052"/>
            <a:ext cx="3750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Speaking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581" r="8135"/>
          <a:stretch/>
        </p:blipFill>
        <p:spPr>
          <a:xfrm>
            <a:off x="1700010" y="1951567"/>
            <a:ext cx="91440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6979" y="1187761"/>
            <a:ext cx="9247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In pairs: Discuss the four kinds of pollution and think of possible effects of each.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18" y="5426208"/>
            <a:ext cx="7160494" cy="9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199" y="1257674"/>
            <a:ext cx="9157421" cy="4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1386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1697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2008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524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10748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32524" y="6267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970" y="1312267"/>
            <a:ext cx="9396405" cy="46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76" y="1054474"/>
            <a:ext cx="9303338" cy="5230574"/>
          </a:xfrm>
          <a:prstGeom prst="rect">
            <a:avLst/>
          </a:prstGeom>
        </p:spPr>
      </p:pic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5638" y="1747912"/>
            <a:ext cx="1862476" cy="55154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Task 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4229" y="1285019"/>
            <a:ext cx="9477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Decide which kind of pollution will cause the most problems to people and wildlife. Explain your decision to another pair.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229" y="2762347"/>
            <a:ext cx="104502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Examples: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</a:rPr>
              <a:t>We thin water pollution will cause the most problems to people and wildlife, because there will be fewer fish.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</a:rPr>
              <a:t>We thin water pollution will cause the most problems to people and wildlife, because there </a:t>
            </a:r>
            <a:r>
              <a:rPr lang="en-US" sz="3000" b="1" dirty="0" smtClean="0">
                <a:solidFill>
                  <a:srgbClr val="0070C0"/>
                </a:solidFill>
              </a:rPr>
              <a:t>will affect tourism.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6713" y="2053683"/>
            <a:ext cx="79259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In pairs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Practice discussing kinds of pollution with other pairs.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Pronouncing the /</a:t>
            </a:r>
            <a:r>
              <a:rPr lang="en-US" sz="3600" i="1" dirty="0" smtClean="0">
                <a:solidFill>
                  <a:srgbClr val="0070C0"/>
                </a:solidFill>
              </a:rPr>
              <a:t>t/  </a:t>
            </a:r>
            <a:r>
              <a:rPr lang="en-US" sz="3600" i="1" dirty="0">
                <a:solidFill>
                  <a:srgbClr val="0070C0"/>
                </a:solidFill>
              </a:rPr>
              <a:t>sound.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56" y="3900009"/>
            <a:ext cx="906263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</a:t>
            </a:r>
            <a:r>
              <a:rPr lang="en-US" sz="3600" i="1" dirty="0" smtClean="0">
                <a:solidFill>
                  <a:srgbClr val="0070C0"/>
                </a:solidFill>
              </a:rPr>
              <a:t>the different effects of pollution.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052" y="1734681"/>
            <a:ext cx="1176421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saying the /</a:t>
            </a:r>
            <a:r>
              <a:rPr lang="en-US" sz="3600" i="1" dirty="0" smtClean="0">
                <a:solidFill>
                  <a:srgbClr val="0070C0"/>
                </a:solidFill>
              </a:rPr>
              <a:t>t/ </a:t>
            </a:r>
            <a:r>
              <a:rPr lang="en-US" sz="3600" i="1" dirty="0">
                <a:solidFill>
                  <a:srgbClr val="0070C0"/>
                </a:solidFill>
              </a:rPr>
              <a:t>sound.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</a:t>
            </a:r>
            <a:r>
              <a:rPr lang="en-US" sz="3600" i="1" dirty="0" smtClean="0">
                <a:solidFill>
                  <a:srgbClr val="0070C0"/>
                </a:solidFill>
              </a:rPr>
              <a:t>28 </a:t>
            </a:r>
            <a:r>
              <a:rPr lang="en-US" sz="3600" i="1" dirty="0">
                <a:solidFill>
                  <a:srgbClr val="0070C0"/>
                </a:solidFill>
              </a:rPr>
              <a:t>&amp; </a:t>
            </a:r>
            <a:r>
              <a:rPr lang="en-US" sz="3600" i="1" dirty="0" smtClean="0">
                <a:solidFill>
                  <a:srgbClr val="0070C0"/>
                </a:solidFill>
              </a:rPr>
              <a:t>29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Play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- </a:t>
            </a:r>
            <a:r>
              <a:rPr lang="en-US" sz="3600" dirty="0">
                <a:solidFill>
                  <a:srgbClr val="0070C0"/>
                </a:solidFill>
              </a:rPr>
              <a:t>practice </a:t>
            </a:r>
            <a:r>
              <a:rPr lang="en-US" sz="3600" dirty="0" smtClean="0">
                <a:solidFill>
                  <a:srgbClr val="0070C0"/>
                </a:solidFill>
              </a:rPr>
              <a:t>/t/ sound.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</a:t>
            </a:r>
            <a:r>
              <a:rPr lang="en-US" sz="3600" i="1" dirty="0">
                <a:solidFill>
                  <a:srgbClr val="0070C0"/>
                </a:solidFill>
              </a:rPr>
              <a:t>the effects of pollution</a:t>
            </a:r>
            <a:r>
              <a:rPr lang="en-US" sz="3600" dirty="0">
                <a:solidFill>
                  <a:srgbClr val="0070C0"/>
                </a:solidFill>
              </a:rPr>
              <a:t>, using </a:t>
            </a:r>
            <a:r>
              <a:rPr lang="en-US" sz="3600" i="1" dirty="0">
                <a:solidFill>
                  <a:srgbClr val="0070C0"/>
                </a:solidFill>
              </a:rPr>
              <a:t>First conditional</a:t>
            </a:r>
            <a:r>
              <a:rPr lang="en-US" sz="3600" dirty="0" smtClean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3525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</a:t>
            </a:r>
            <a:r>
              <a:rPr lang="en-US" sz="3400" dirty="0" smtClean="0">
                <a:solidFill>
                  <a:prstClr val="black"/>
                </a:solidFill>
              </a:rPr>
              <a:t>pr</a:t>
            </a:r>
            <a:r>
              <a:rPr lang="en-US" sz="3400" u="sng" dirty="0" smtClean="0">
                <a:solidFill>
                  <a:prstClr val="black"/>
                </a:solidFill>
              </a:rPr>
              <a:t>ou</a:t>
            </a:r>
            <a:r>
              <a:rPr lang="en-US" sz="3400" dirty="0" smtClean="0">
                <a:solidFill>
                  <a:prstClr val="black"/>
                </a:solidFill>
              </a:rPr>
              <a:t>d		B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ab</a:t>
            </a:r>
            <a:r>
              <a:rPr lang="en-US" sz="3400" u="sng" dirty="0" smtClean="0">
                <a:solidFill>
                  <a:prstClr val="black"/>
                </a:solidFill>
              </a:rPr>
              <a:t>ou</a:t>
            </a:r>
            <a:r>
              <a:rPr lang="en-US" sz="3400" dirty="0" smtClean="0">
                <a:solidFill>
                  <a:prstClr val="black"/>
                </a:solidFill>
              </a:rPr>
              <a:t>t          	C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ar</a:t>
            </a:r>
            <a:r>
              <a:rPr lang="en-US" sz="3400" u="sng" dirty="0" smtClean="0">
                <a:solidFill>
                  <a:prstClr val="black"/>
                </a:solidFill>
              </a:rPr>
              <a:t>ou</a:t>
            </a:r>
            <a:r>
              <a:rPr lang="en-US" sz="3400" dirty="0" smtClean="0">
                <a:solidFill>
                  <a:prstClr val="black"/>
                </a:solidFill>
              </a:rPr>
              <a:t>nd		D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w</a:t>
            </a:r>
            <a:r>
              <a:rPr lang="en-US" sz="3400" u="sng" dirty="0" smtClean="0">
                <a:solidFill>
                  <a:prstClr val="black"/>
                </a:solidFill>
              </a:rPr>
              <a:t>ou</a:t>
            </a:r>
            <a:r>
              <a:rPr lang="en-US" sz="3400" dirty="0" smtClean="0">
                <a:solidFill>
                  <a:prstClr val="black"/>
                </a:solidFill>
              </a:rPr>
              <a:t>ld</a:t>
            </a:r>
            <a:endParaRPr lang="en-US" sz="3400" dirty="0">
              <a:solidFill>
                <a:prstClr val="black"/>
              </a:solidFill>
            </a:endParaRPr>
          </a:p>
          <a:p>
            <a:endParaRPr lang="en-US" sz="3400" dirty="0" smtClean="0">
              <a:solidFill>
                <a:prstClr val="black"/>
              </a:solidFill>
            </a:endParaRPr>
          </a:p>
          <a:p>
            <a:r>
              <a:rPr lang="en-US" sz="3400" dirty="0" smtClean="0">
                <a:solidFill>
                  <a:prstClr val="black"/>
                </a:solidFill>
              </a:rPr>
              <a:t>2</a:t>
            </a:r>
            <a:r>
              <a:rPr lang="en-US" sz="3400" dirty="0">
                <a:solidFill>
                  <a:prstClr val="black"/>
                </a:solidFill>
              </a:rPr>
              <a:t>. A. </a:t>
            </a:r>
            <a:r>
              <a:rPr lang="en-US" sz="3400" dirty="0" smtClean="0">
                <a:solidFill>
                  <a:prstClr val="black"/>
                </a:solidFill>
              </a:rPr>
              <a:t>pr</a:t>
            </a:r>
            <a:r>
              <a:rPr lang="en-US" sz="3400" u="sng" dirty="0" smtClean="0">
                <a:solidFill>
                  <a:prstClr val="black"/>
                </a:solidFill>
              </a:rPr>
              <a:t>o</a:t>
            </a:r>
            <a:r>
              <a:rPr lang="en-US" sz="3400" dirty="0" smtClean="0">
                <a:solidFill>
                  <a:prstClr val="black"/>
                </a:solidFill>
              </a:rPr>
              <a:t>blem        	B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l</a:t>
            </a:r>
            <a:r>
              <a:rPr lang="en-US" sz="3400" u="sng" dirty="0" smtClean="0">
                <a:solidFill>
                  <a:prstClr val="black"/>
                </a:solidFill>
              </a:rPr>
              <a:t>o</a:t>
            </a:r>
            <a:r>
              <a:rPr lang="en-US" sz="3400" dirty="0" smtClean="0">
                <a:solidFill>
                  <a:prstClr val="black"/>
                </a:solidFill>
              </a:rPr>
              <a:t>ve             	C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b</a:t>
            </a:r>
            <a:r>
              <a:rPr lang="en-US" sz="3400" u="sng" dirty="0" smtClean="0">
                <a:solidFill>
                  <a:prstClr val="black"/>
                </a:solidFill>
              </a:rPr>
              <a:t>o</a:t>
            </a:r>
            <a:r>
              <a:rPr lang="en-US" sz="3400" dirty="0" smtClean="0">
                <a:solidFill>
                  <a:prstClr val="black"/>
                </a:solidFill>
              </a:rPr>
              <a:t>x		D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h</a:t>
            </a:r>
            <a:r>
              <a:rPr lang="en-US" sz="3400" u="sng" dirty="0" smtClean="0">
                <a:solidFill>
                  <a:prstClr val="black"/>
                </a:solidFill>
              </a:rPr>
              <a:t>o</a:t>
            </a:r>
            <a:r>
              <a:rPr lang="en-US" sz="3400" dirty="0" smtClean="0">
                <a:solidFill>
                  <a:prstClr val="black"/>
                </a:solidFill>
              </a:rPr>
              <a:t>bby</a:t>
            </a:r>
            <a:endParaRPr lang="en-US" sz="3400" dirty="0">
              <a:solidFill>
                <a:prstClr val="black"/>
              </a:solidFill>
            </a:endParaRPr>
          </a:p>
          <a:p>
            <a:endParaRPr lang="en-US" sz="3400" dirty="0" smtClean="0">
              <a:solidFill>
                <a:prstClr val="black"/>
              </a:solidFill>
            </a:endParaRPr>
          </a:p>
          <a:p>
            <a:r>
              <a:rPr lang="en-US" sz="3400" dirty="0" smtClean="0">
                <a:solidFill>
                  <a:prstClr val="black"/>
                </a:solidFill>
              </a:rPr>
              <a:t>3</a:t>
            </a:r>
            <a:r>
              <a:rPr lang="en-US" sz="3400" dirty="0">
                <a:solidFill>
                  <a:prstClr val="black"/>
                </a:solidFill>
              </a:rPr>
              <a:t>. A. m</a:t>
            </a:r>
            <a:r>
              <a:rPr lang="en-US" sz="3400" u="sng" dirty="0" smtClean="0">
                <a:solidFill>
                  <a:prstClr val="black"/>
                </a:solidFill>
              </a:rPr>
              <a:t>a</a:t>
            </a:r>
            <a:r>
              <a:rPr lang="en-US" sz="3400" dirty="0" smtClean="0">
                <a:solidFill>
                  <a:prstClr val="black"/>
                </a:solidFill>
              </a:rPr>
              <a:t>rket     </a:t>
            </a:r>
            <a:r>
              <a:rPr lang="en-US" sz="3400" dirty="0">
                <a:solidFill>
                  <a:prstClr val="black"/>
                </a:solidFill>
              </a:rPr>
              <a:t>	 </a:t>
            </a:r>
            <a:r>
              <a:rPr lang="en-US" sz="3400" dirty="0" smtClean="0">
                <a:solidFill>
                  <a:prstClr val="black"/>
                </a:solidFill>
              </a:rPr>
              <a:t>	B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dep</a:t>
            </a:r>
            <a:r>
              <a:rPr lang="en-US" sz="3400" u="sng" dirty="0" smtClean="0">
                <a:solidFill>
                  <a:prstClr val="black"/>
                </a:solidFill>
              </a:rPr>
              <a:t>a</a:t>
            </a:r>
            <a:r>
              <a:rPr lang="en-US" sz="3400" dirty="0" smtClean="0">
                <a:solidFill>
                  <a:prstClr val="black"/>
                </a:solidFill>
              </a:rPr>
              <a:t>rt		C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c</a:t>
            </a:r>
            <a:r>
              <a:rPr lang="en-US" sz="3400" u="sng" dirty="0" smtClean="0">
                <a:solidFill>
                  <a:prstClr val="black"/>
                </a:solidFill>
              </a:rPr>
              <a:t>a</a:t>
            </a:r>
            <a:r>
              <a:rPr lang="en-US" sz="3400" dirty="0" smtClean="0">
                <a:solidFill>
                  <a:prstClr val="black"/>
                </a:solidFill>
              </a:rPr>
              <a:t>rd		D</a:t>
            </a:r>
            <a:r>
              <a:rPr lang="en-US" sz="3400" dirty="0">
                <a:solidFill>
                  <a:prstClr val="black"/>
                </a:solidFill>
              </a:rPr>
              <a:t>. </a:t>
            </a:r>
            <a:r>
              <a:rPr lang="en-US" sz="3400" dirty="0" smtClean="0">
                <a:solidFill>
                  <a:prstClr val="black"/>
                </a:solidFill>
              </a:rPr>
              <a:t>sc</a:t>
            </a:r>
            <a:r>
              <a:rPr lang="en-US" sz="3400" u="sng" dirty="0" smtClean="0">
                <a:solidFill>
                  <a:prstClr val="black"/>
                </a:solidFill>
              </a:rPr>
              <a:t>a</a:t>
            </a:r>
            <a:r>
              <a:rPr lang="en-US" sz="3400" dirty="0" smtClean="0">
                <a:solidFill>
                  <a:prstClr val="black"/>
                </a:solidFill>
              </a:rPr>
              <a:t>re</a:t>
            </a:r>
            <a:endParaRPr lang="en-US" sz="3400" dirty="0">
              <a:solidFill>
                <a:prstClr val="black"/>
              </a:solidFill>
            </a:endParaRPr>
          </a:p>
          <a:p>
            <a:r>
              <a:rPr lang="en-US" sz="3400" dirty="0">
                <a:solidFill>
                  <a:prstClr val="black"/>
                </a:solidFill>
              </a:rPr>
              <a:t> </a:t>
            </a:r>
            <a:endParaRPr lang="en-US" sz="3400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78378" y="1673525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27388" y="2745887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32485" y="378162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82868" y="2296942"/>
            <a:ext cx="10588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praʊd</a:t>
            </a:r>
            <a:r>
              <a:rPr lang="en-US" sz="2800" dirty="0">
                <a:solidFill>
                  <a:srgbClr val="FF0000"/>
                </a:solidFill>
              </a:rPr>
              <a:t>/ 	</a:t>
            </a:r>
            <a:r>
              <a:rPr lang="en-US" sz="2800" dirty="0" smtClean="0">
                <a:solidFill>
                  <a:srgbClr val="FF0000"/>
                </a:solidFill>
              </a:rPr>
              <a:t>                /</a:t>
            </a:r>
            <a:r>
              <a:rPr lang="en-US" sz="2800" dirty="0" err="1">
                <a:solidFill>
                  <a:srgbClr val="FF0000"/>
                </a:solidFill>
              </a:rPr>
              <a:t>əˈbaʊt</a:t>
            </a:r>
            <a:r>
              <a:rPr lang="en-US" sz="2800" dirty="0">
                <a:solidFill>
                  <a:srgbClr val="FF0000"/>
                </a:solidFill>
              </a:rPr>
              <a:t>/ 		</a:t>
            </a:r>
            <a:r>
              <a:rPr lang="en-US" sz="2800" dirty="0" smtClean="0">
                <a:solidFill>
                  <a:srgbClr val="FF0000"/>
                </a:solidFill>
              </a:rPr>
              <a:t>      /</a:t>
            </a:r>
            <a:r>
              <a:rPr lang="en-US" sz="2800" dirty="0" err="1">
                <a:solidFill>
                  <a:srgbClr val="FF0000"/>
                </a:solidFill>
              </a:rPr>
              <a:t>əˈraʊnd</a:t>
            </a:r>
            <a:r>
              <a:rPr lang="en-US" sz="2800" dirty="0">
                <a:solidFill>
                  <a:srgbClr val="FF0000"/>
                </a:solidFill>
              </a:rPr>
              <a:t>/ 		 /</a:t>
            </a:r>
            <a:r>
              <a:rPr lang="en-US" sz="2800" dirty="0" err="1">
                <a:solidFill>
                  <a:srgbClr val="FF0000"/>
                </a:solidFill>
              </a:rPr>
              <a:t>wʊd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868" y="3317788"/>
            <a:ext cx="11204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/ˈ</a:t>
            </a:r>
            <a:r>
              <a:rPr lang="en-US" sz="2800" dirty="0" err="1">
                <a:solidFill>
                  <a:srgbClr val="FF0000"/>
                </a:solidFill>
              </a:rPr>
              <a:t>prɒbləm</a:t>
            </a:r>
            <a:r>
              <a:rPr lang="en-US" sz="2800" dirty="0">
                <a:solidFill>
                  <a:srgbClr val="FF0000"/>
                </a:solidFill>
              </a:rPr>
              <a:t>/ 		 </a:t>
            </a:r>
            <a:r>
              <a:rPr lang="en-US" sz="2800" dirty="0" smtClean="0">
                <a:solidFill>
                  <a:srgbClr val="FF0000"/>
                </a:solidFill>
              </a:rPr>
              <a:t>      /</a:t>
            </a:r>
            <a:r>
              <a:rPr lang="en-US" sz="2800" dirty="0" err="1">
                <a:solidFill>
                  <a:srgbClr val="FF0000"/>
                </a:solidFill>
              </a:rPr>
              <a:t>lʌv</a:t>
            </a:r>
            <a:r>
              <a:rPr lang="en-US" sz="2800" dirty="0">
                <a:solidFill>
                  <a:srgbClr val="FF0000"/>
                </a:solidFill>
              </a:rPr>
              <a:t>/ 		</a:t>
            </a:r>
            <a:r>
              <a:rPr lang="en-US" sz="2800" dirty="0" smtClean="0">
                <a:solidFill>
                  <a:srgbClr val="FF0000"/>
                </a:solidFill>
              </a:rPr>
              <a:t>          /</a:t>
            </a:r>
            <a:r>
              <a:rPr lang="en-US" sz="2800" dirty="0" err="1">
                <a:solidFill>
                  <a:srgbClr val="FF0000"/>
                </a:solidFill>
              </a:rPr>
              <a:t>bɒks</a:t>
            </a:r>
            <a:r>
              <a:rPr lang="en-US" sz="2800" dirty="0">
                <a:solidFill>
                  <a:srgbClr val="FF0000"/>
                </a:solidFill>
              </a:rPr>
              <a:t>/		</a:t>
            </a:r>
            <a:r>
              <a:rPr lang="en-US" sz="2800" dirty="0" smtClean="0">
                <a:solidFill>
                  <a:srgbClr val="FF0000"/>
                </a:solidFill>
              </a:rPr>
              <a:t>            /</a:t>
            </a:r>
            <a:r>
              <a:rPr lang="en-US" sz="2800" dirty="0">
                <a:solidFill>
                  <a:srgbClr val="FF0000"/>
                </a:solidFill>
              </a:rPr>
              <a:t>ˈ</a:t>
            </a:r>
            <a:r>
              <a:rPr lang="en-US" sz="2800" dirty="0" err="1">
                <a:solidFill>
                  <a:srgbClr val="FF0000"/>
                </a:solidFill>
              </a:rPr>
              <a:t>hɒbi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489" y="4410395"/>
            <a:ext cx="10960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/ˈ</a:t>
            </a:r>
            <a:r>
              <a:rPr lang="en-US" sz="2800" dirty="0" err="1">
                <a:solidFill>
                  <a:srgbClr val="FF0000"/>
                </a:solidFill>
              </a:rPr>
              <a:t>mɑːkɪt</a:t>
            </a:r>
            <a:r>
              <a:rPr lang="en-US" sz="2800" dirty="0">
                <a:solidFill>
                  <a:srgbClr val="FF0000"/>
                </a:solidFill>
              </a:rPr>
              <a:t>/ 		      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dɪˈpɑːt</a:t>
            </a:r>
            <a:r>
              <a:rPr lang="en-US" sz="2800" dirty="0">
                <a:solidFill>
                  <a:srgbClr val="FF0000"/>
                </a:solidFill>
              </a:rPr>
              <a:t>/ 	</a:t>
            </a:r>
            <a:r>
              <a:rPr lang="en-US" sz="2800" dirty="0" smtClean="0">
                <a:solidFill>
                  <a:srgbClr val="FF0000"/>
                </a:solidFill>
              </a:rPr>
              <a:t>         /</a:t>
            </a:r>
            <a:r>
              <a:rPr lang="en-US" sz="2800" dirty="0" err="1">
                <a:solidFill>
                  <a:srgbClr val="FF0000"/>
                </a:solidFill>
              </a:rPr>
              <a:t>kɑːd</a:t>
            </a:r>
            <a:r>
              <a:rPr lang="en-US" sz="2800" dirty="0">
                <a:solidFill>
                  <a:srgbClr val="FF0000"/>
                </a:solidFill>
              </a:rPr>
              <a:t>/ 		</a:t>
            </a:r>
            <a:r>
              <a:rPr lang="en-US" sz="2800" dirty="0" smtClean="0">
                <a:solidFill>
                  <a:srgbClr val="FF0000"/>
                </a:solidFill>
              </a:rPr>
              <a:t>            /</a:t>
            </a:r>
            <a:r>
              <a:rPr lang="en-US" sz="2800" dirty="0" err="1">
                <a:solidFill>
                  <a:srgbClr val="FF0000"/>
                </a:solidFill>
              </a:rPr>
              <a:t>skeər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7081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</a:t>
            </a:r>
            <a:r>
              <a:rPr lang="en-US" sz="3600" dirty="0" smtClean="0">
                <a:solidFill>
                  <a:prstClr val="black"/>
                </a:solidFill>
              </a:rPr>
              <a:t>animal           B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pollution       C</a:t>
            </a:r>
            <a:r>
              <a:rPr lang="en-US" sz="3600" dirty="0">
                <a:solidFill>
                  <a:prstClr val="black"/>
                </a:solidFill>
              </a:rPr>
              <a:t>. restaurant </a:t>
            </a:r>
            <a:r>
              <a:rPr lang="en-US" sz="3600" dirty="0" smtClean="0">
                <a:solidFill>
                  <a:prstClr val="black"/>
                </a:solidFill>
              </a:rPr>
              <a:t>    D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tourism</a:t>
            </a:r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/ˈ</a:t>
            </a:r>
            <a:r>
              <a:rPr lang="en-US" sz="3600" dirty="0" err="1" smtClean="0">
                <a:solidFill>
                  <a:srgbClr val="FF0000"/>
                </a:solidFill>
              </a:rPr>
              <a:t>ænɪməl</a:t>
            </a:r>
            <a:r>
              <a:rPr lang="en-US" sz="3600" dirty="0" smtClean="0">
                <a:solidFill>
                  <a:srgbClr val="FF0000"/>
                </a:solidFill>
              </a:rPr>
              <a:t>/ 		/</a:t>
            </a:r>
            <a:r>
              <a:rPr lang="en-US" sz="3600" dirty="0" err="1">
                <a:solidFill>
                  <a:srgbClr val="FF0000"/>
                </a:solidFill>
              </a:rPr>
              <a:t>pəˈ</a:t>
            </a:r>
            <a:r>
              <a:rPr lang="en-US" sz="3600" dirty="0" err="1" smtClean="0">
                <a:solidFill>
                  <a:srgbClr val="FF0000"/>
                </a:solidFill>
              </a:rPr>
              <a:t>luːʃən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	/ 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restərɒnt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	 </a:t>
            </a:r>
            <a:r>
              <a:rPr lang="en-US" sz="3600" dirty="0" smtClean="0">
                <a:solidFill>
                  <a:srgbClr val="FF0000"/>
                </a:solidFill>
              </a:rPr>
              <a:t>/ˈ</a:t>
            </a:r>
            <a:r>
              <a:rPr lang="en-US" sz="3600" dirty="0" err="1" smtClean="0">
                <a:solidFill>
                  <a:srgbClr val="FF0000"/>
                </a:solidFill>
              </a:rPr>
              <a:t>tʊərɪzəm</a:t>
            </a:r>
            <a:r>
              <a:rPr lang="en-US" sz="3600" dirty="0" smtClean="0">
                <a:solidFill>
                  <a:srgbClr val="FF0000"/>
                </a:solidFill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prstClr val="black"/>
                </a:solidFill>
              </a:rPr>
              <a:t>2. A. </a:t>
            </a:r>
            <a:r>
              <a:rPr lang="en-US" sz="3600" dirty="0" smtClean="0">
                <a:solidFill>
                  <a:prstClr val="black"/>
                </a:solidFill>
              </a:rPr>
              <a:t>hotel	      B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business        C</a:t>
            </a:r>
            <a:r>
              <a:rPr lang="en-US" sz="3600" dirty="0">
                <a:solidFill>
                  <a:prstClr val="black"/>
                </a:solidFill>
              </a:rPr>
              <a:t>. plastic </a:t>
            </a:r>
            <a:r>
              <a:rPr lang="en-US" sz="3600" dirty="0" smtClean="0">
                <a:solidFill>
                  <a:prstClr val="black"/>
                </a:solidFill>
              </a:rPr>
              <a:t>           </a:t>
            </a:r>
            <a:r>
              <a:rPr lang="en-US" sz="3600" dirty="0">
                <a:solidFill>
                  <a:prstClr val="black"/>
                </a:solidFill>
              </a:rPr>
              <a:t>D. </a:t>
            </a:r>
            <a:r>
              <a:rPr lang="en-US" sz="3600" dirty="0" smtClean="0">
                <a:solidFill>
                  <a:prstClr val="black"/>
                </a:solidFill>
              </a:rPr>
              <a:t>dirty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həʊˈtel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/	        /ˈ</a:t>
            </a:r>
            <a:r>
              <a:rPr lang="en-US" sz="3600" dirty="0" err="1" smtClean="0">
                <a:solidFill>
                  <a:srgbClr val="FF0000"/>
                </a:solidFill>
              </a:rPr>
              <a:t>bɪznɪs</a:t>
            </a:r>
            <a:r>
              <a:rPr lang="en-US" sz="3600" dirty="0" smtClean="0">
                <a:solidFill>
                  <a:srgbClr val="FF0000"/>
                </a:solidFill>
              </a:rPr>
              <a:t>/       </a:t>
            </a:r>
            <a:r>
              <a:rPr lang="en-US" sz="3600" dirty="0">
                <a:solidFill>
                  <a:srgbClr val="FF0000"/>
                </a:solidFill>
              </a:rPr>
              <a:t>    </a:t>
            </a:r>
            <a:r>
              <a:rPr lang="en-US" sz="3600" dirty="0" smtClean="0">
                <a:solidFill>
                  <a:srgbClr val="FF0000"/>
                </a:solidFill>
              </a:rPr>
              <a:t> /ˈ</a:t>
            </a:r>
            <a:r>
              <a:rPr lang="en-US" sz="3600" dirty="0" err="1" smtClean="0">
                <a:solidFill>
                  <a:srgbClr val="FF0000"/>
                </a:solidFill>
              </a:rPr>
              <a:t>plæstɪk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        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dɜːti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3</a:t>
            </a:r>
            <a:r>
              <a:rPr lang="en-US" sz="3600" dirty="0">
                <a:solidFill>
                  <a:prstClr val="black"/>
                </a:solidFill>
              </a:rPr>
              <a:t>. A. </a:t>
            </a:r>
            <a:r>
              <a:rPr lang="en-US" sz="3600" dirty="0" smtClean="0">
                <a:solidFill>
                  <a:prstClr val="black"/>
                </a:solidFill>
              </a:rPr>
              <a:t>visitor            B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natural           C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generous        D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r>
              <a:rPr lang="en-US" sz="3600" dirty="0" smtClean="0">
                <a:solidFill>
                  <a:prstClr val="black"/>
                </a:solidFill>
              </a:rPr>
              <a:t>effective</a:t>
            </a:r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    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vɪzɪtər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	 </a:t>
            </a:r>
            <a:r>
              <a:rPr lang="en-US" sz="3600" dirty="0" smtClean="0">
                <a:solidFill>
                  <a:srgbClr val="FF0000"/>
                </a:solidFill>
              </a:rPr>
              <a:t>      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 smtClean="0">
                <a:solidFill>
                  <a:srgbClr val="FF0000"/>
                </a:solidFill>
              </a:rPr>
              <a:t>nætʃərəl</a:t>
            </a:r>
            <a:r>
              <a:rPr lang="en-US" sz="3600" dirty="0">
                <a:solidFill>
                  <a:srgbClr val="FF0000"/>
                </a:solidFill>
              </a:rPr>
              <a:t>/  </a:t>
            </a:r>
            <a:r>
              <a:rPr lang="en-US" sz="3600" dirty="0" smtClean="0">
                <a:solidFill>
                  <a:srgbClr val="FF0000"/>
                </a:solidFill>
              </a:rPr>
              <a:t>      /ˈ</a:t>
            </a:r>
            <a:r>
              <a:rPr lang="en-US" sz="3600" dirty="0" err="1" smtClean="0">
                <a:solidFill>
                  <a:srgbClr val="FF0000"/>
                </a:solidFill>
              </a:rPr>
              <a:t>dʒenərəs</a:t>
            </a:r>
            <a:r>
              <a:rPr lang="en-US" sz="3600" dirty="0" smtClean="0">
                <a:solidFill>
                  <a:srgbClr val="FF0000"/>
                </a:solidFill>
              </a:rPr>
              <a:t>/</a:t>
            </a:r>
            <a:r>
              <a:rPr lang="en-US" sz="3600" dirty="0">
                <a:solidFill>
                  <a:srgbClr val="FF0000"/>
                </a:solidFill>
              </a:rPr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ɪˈ</a:t>
            </a:r>
            <a:r>
              <a:rPr lang="en-US" sz="3600" dirty="0" err="1" smtClean="0">
                <a:solidFill>
                  <a:srgbClr val="FF0000"/>
                </a:solidFill>
              </a:rPr>
              <a:t>fektɪv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3399629" y="225607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343" y="335896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71699" y="444882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028700" y="569766"/>
            <a:ext cx="7953689" cy="561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1178" y="4066531"/>
            <a:ext cx="410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Pronunciation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8034"/>
            <a:ext cx="5048518" cy="163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46" y="2294835"/>
            <a:ext cx="4420395" cy="2869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820327-FD7A-70AC-11A9-B791F1598549}"/>
              </a:ext>
            </a:extLst>
          </p:cNvPr>
          <p:cNvSpPr txBox="1"/>
          <p:nvPr/>
        </p:nvSpPr>
        <p:spPr>
          <a:xfrm>
            <a:off x="736192" y="2294835"/>
            <a:ext cx="63747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/</a:t>
            </a:r>
            <a:r>
              <a:rPr lang="en-US" sz="3000" dirty="0" smtClean="0">
                <a:solidFill>
                  <a:srgbClr val="0070C0"/>
                </a:solidFill>
              </a:rPr>
              <a:t>t/ </a:t>
            </a:r>
            <a:r>
              <a:rPr lang="en-US" sz="3000" dirty="0">
                <a:solidFill>
                  <a:srgbClr val="0070C0"/>
                </a:solidFill>
              </a:rPr>
              <a:t>is the voiceless consonant sound.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0070C0"/>
                </a:solidFill>
              </a:rPr>
              <a:t>To make this sound, we should:</a:t>
            </a:r>
          </a:p>
          <a:p>
            <a:pPr marL="514350" indent="-514350">
              <a:buAutoNum type="arabicParenBoth"/>
            </a:pPr>
            <a:r>
              <a:rPr lang="en-US" sz="3000" dirty="0" smtClean="0">
                <a:solidFill>
                  <a:srgbClr val="0070C0"/>
                </a:solidFill>
              </a:rPr>
              <a:t>Stop the air with your tongue behind your teeth.</a:t>
            </a:r>
          </a:p>
          <a:p>
            <a:pPr marL="514350" indent="-514350">
              <a:buAutoNum type="arabicParenBoth"/>
            </a:pPr>
            <a:r>
              <a:rPr lang="en-US" sz="3000" dirty="0" smtClean="0">
                <a:solidFill>
                  <a:srgbClr val="0070C0"/>
                </a:solidFill>
              </a:rPr>
              <a:t>Move your tongue down to release the air. Put the paper in front of your mouth and practice.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7521" y="1641816"/>
            <a:ext cx="4372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ffec</a:t>
            </a:r>
            <a:r>
              <a:rPr lang="en-US" sz="3200" u="sng" dirty="0" smtClean="0">
                <a:solidFill>
                  <a:srgbClr val="0070C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sz="3200" dirty="0"/>
              <a:t> /</a:t>
            </a:r>
            <a:r>
              <a:rPr lang="en-US" sz="3200" dirty="0" err="1" smtClean="0"/>
              <a:t>ə</a:t>
            </a:r>
            <a:r>
              <a:rPr lang="en-US" sz="3200" dirty="0" err="1"/>
              <a:t>ˈ</a:t>
            </a:r>
            <a:r>
              <a:rPr lang="en-US" sz="3200" dirty="0" err="1" smtClean="0"/>
              <a:t>fekt</a:t>
            </a:r>
            <a:r>
              <a:rPr lang="en-US" sz="3200" dirty="0" smtClean="0"/>
              <a:t>/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pollu</a:t>
            </a:r>
            <a:r>
              <a:rPr lang="en-US" sz="3200" u="sng" dirty="0" smtClean="0">
                <a:solidFill>
                  <a:srgbClr val="0070C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e 	</a:t>
            </a:r>
            <a:r>
              <a:rPr lang="en-US" sz="3200" dirty="0">
                <a:solidFill>
                  <a:srgbClr val="1D2A57"/>
                </a:solidFill>
                <a:latin typeface="Calibri (Body)"/>
              </a:rPr>
              <a:t> /</a:t>
            </a:r>
            <a:r>
              <a:rPr lang="en-US" sz="3200" dirty="0"/>
              <a:t> </a:t>
            </a:r>
            <a:r>
              <a:rPr lang="en-US" sz="3200" dirty="0" err="1"/>
              <a:t>pəˈluːt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1D2A57"/>
                </a:solidFill>
                <a:latin typeface="Calibri (Body)"/>
              </a:rPr>
              <a:t>/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0070C0"/>
                </a:solidFill>
              </a:rPr>
              <a:t>rotec</a:t>
            </a:r>
            <a:r>
              <a:rPr lang="en-US" sz="3200" u="sng" dirty="0" smtClean="0">
                <a:solidFill>
                  <a:srgbClr val="0070C0"/>
                </a:solidFill>
              </a:rPr>
              <a:t>t</a:t>
            </a:r>
            <a:r>
              <a:rPr lang="en-US" sz="3200" dirty="0" smtClean="0">
                <a:solidFill>
                  <a:srgbClr val="0070C0"/>
                </a:solidFill>
              </a:rPr>
              <a:t>	</a:t>
            </a:r>
            <a:r>
              <a:rPr lang="en-US" sz="3200" dirty="0"/>
              <a:t>/</a:t>
            </a:r>
            <a:r>
              <a:rPr lang="en-US" sz="3200" dirty="0" err="1"/>
              <a:t>prəˈtekt</a:t>
            </a:r>
            <a:r>
              <a:rPr lang="en-US" sz="3200" dirty="0"/>
              <a:t>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F16FD-5F8A-6229-B264-E272DC2B3AE2}"/>
              </a:ext>
            </a:extLst>
          </p:cNvPr>
          <p:cNvSpPr/>
          <p:nvPr/>
        </p:nvSpPr>
        <p:spPr>
          <a:xfrm>
            <a:off x="2224454" y="614297"/>
            <a:ext cx="976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Listen to the words and focus on the underlined letters.</a:t>
            </a:r>
          </a:p>
        </p:txBody>
      </p:sp>
      <p:pic>
        <p:nvPicPr>
          <p:cNvPr id="2" name="CD1 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5540" y="187634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32" y="4653793"/>
            <a:ext cx="9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Practice saying these words. Pay attention to the /t/ sound.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487</Words>
  <Application>Microsoft Office PowerPoint</Application>
  <PresentationFormat>Widescreen</PresentationFormat>
  <Paragraphs>88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(Body)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50</cp:revision>
  <dcterms:created xsi:type="dcterms:W3CDTF">2023-02-01T04:45:54Z</dcterms:created>
  <dcterms:modified xsi:type="dcterms:W3CDTF">2023-04-20T15:04:27Z</dcterms:modified>
</cp:coreProperties>
</file>