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saveSubsetFonts="1">
  <p:sldMasterIdLst>
    <p:sldMasterId r:id="rId1" id="2147483677"/>
  </p:sldMasterIdLst>
  <p:notesMasterIdLst>
    <p:notesMasterId r:id="rId18"/>
  </p:notesMasterIdLst>
  <p:sldIdLst>
    <p:sldId r:id="rId2" id="271"/>
    <p:sldId r:id="rId3" id="335"/>
    <p:sldId r:id="rId4" id="278"/>
    <p:sldId r:id="rId5" id="336"/>
    <p:sldId r:id="rId6" id="337"/>
    <p:sldId r:id="rId7" id="274"/>
    <p:sldId r:id="rId8" id="326"/>
    <p:sldId r:id="rId9" id="327"/>
    <p:sldId r:id="rId10" id="283"/>
    <p:sldId r:id="rId11" id="331"/>
    <p:sldId r:id="rId12" id="343"/>
    <p:sldId r:id="rId13" id="332"/>
    <p:sldId r:id="rId14" id="344"/>
    <p:sldId r:id="rId15" id="293"/>
    <p:sldId r:id="rId16" id="342"/>
    <p:sldId r:id="rId17" id="272"/>
  </p:sldIdLst>
  <p:sldSz cx="12192000" cy="6858000"/>
  <p:notesSz cx="6858000" cy="9144000"/>
  <p:defaultTextStyle>
    <a:defPPr>
      <a:defRPr lang="en-US"/>
    </a:defPPr>
    <a:lvl1pPr eaLnBrk="1" defTabSz="914400" latinLnBrk="0" rtl="0" marL="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eaLnBrk="1" defTabSz="914400" latinLnBrk="0" rtl="0" marL="457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eaLnBrk="1" defTabSz="914400" latinLnBrk="0" rtl="0" marL="914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eaLnBrk="1" defTabSz="914400" latinLnBrk="0" rtl="0" marL="1371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eaLnBrk="1" defTabSz="914400" latinLnBrk="0" rtl="0" marL="18288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eaLnBrk="1" defTabSz="914400" latinLnBrk="0" rtl="0" marL="22860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eaLnBrk="1" defTabSz="914400" latinLnBrk="0" rtl="0" marL="2743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eaLnBrk="1" defTabSz="914400" latinLnBrk="0" rtl="0" marL="3200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eaLnBrk="1" defTabSz="914400" latinLnBrk="0" rtl="0" marL="3657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userDrawn="1" orient="horz" pos="2160" id="1">
          <p15:clr>
            <a:srgbClr val="A4A3A4"/>
          </p15:clr>
        </p15:guide>
        <p15:guide userDrawn="1" pos="3840" id="2">
          <p15:clr>
            <a:srgbClr val="A4A3A4"/>
          </p15:clr>
        </p15:guide>
      </p15:sldGuideLst>
    </p:ext>
    <p:ext uri="http://customooxmlschemas.google.com/">
      <go:slidesCustomData xmlns:go="http://customooxmlschemas.google.com/" roundtripDataSignature="AMtx7mihIMIDc5xvi4UC2ODiJvbmm6odiQ==" r:id="rId24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clrIdx="0" initials="" lastIdx="2" name="EDIBOOKS" id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18A8A1"/>
    <a:srgbClr val="EE8640"/>
    <a:srgbClr val="5C9E9A"/>
    <a:srgbClr val="1FD5CC"/>
    <a:srgbClr val="07EDD7"/>
    <a:srgbClr val="F26532"/>
    <a:srgbClr val="A3DBE1"/>
    <a:srgbClr val="E26714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187" autoAdjust="0"/>
  </p:normalViewPr>
  <p:slideViewPr>
    <p:cSldViewPr snapToGrid="0" showGuides="1">
      <p:cViewPr varScale="1">
        <p:scale>
          <a:sx n="85" d="100"/>
          <a:sy n="85" d="100"/>
        </p:scale>
        <p:origin x="1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Type="http://schemas.openxmlformats.org/officeDocument/2006/relationships/slide" Target="slides/slide7.xml" Id="rId8"></Relationship><Relationship Type="http://schemas.openxmlformats.org/officeDocument/2006/relationships/slide" Target="slides/slide12.xml" Id="rId13"></Relationship><Relationship Type="http://schemas.openxmlformats.org/officeDocument/2006/relationships/notesMaster" Target="notesMasters/notesMaster1.xml" Id="rId18"></Relationship><Relationship Type="http://schemas.openxmlformats.org/officeDocument/2006/relationships/slide" Target="slides/slide2.xml" Id="rId3"></Relationship><Relationship Type="http://schemas.openxmlformats.org/officeDocument/2006/relationships/viewProps" Target="viewProps.xml" Id="rId21"></Relationship><Relationship Type="http://schemas.openxmlformats.org/officeDocument/2006/relationships/slide" Target="slides/slide6.xml" Id="rId7"></Relationship><Relationship Type="http://schemas.openxmlformats.org/officeDocument/2006/relationships/slide" Target="slides/slide11.xml" Id="rId12"></Relationship><Relationship Type="http://schemas.openxmlformats.org/officeDocument/2006/relationships/slide" Target="slides/slide16.xml" Id="rId17"></Relationship><Relationship Type="http://schemas.openxmlformats.org/officeDocument/2006/relationships/slide" Target="slides/slide1.xml" Id="rId2"></Relationship><Relationship Type="http://schemas.openxmlformats.org/officeDocument/2006/relationships/slide" Target="slides/slide15.xml" Id="rId16"></Relationship><Relationship Type="http://schemas.openxmlformats.org/officeDocument/2006/relationships/presProps" Target="presProps.xml" Id="rId20"></Relationship><Relationship Type="http://schemas.openxmlformats.org/officeDocument/2006/relationships/slideMaster" Target="slideMasters/slideMaster1.xml" Id="rId1"></Relationship><Relationship Type="http://schemas.openxmlformats.org/officeDocument/2006/relationships/slide" Target="slides/slide5.xml" Id="rId6"></Relationship><Relationship Type="http://schemas.openxmlformats.org/officeDocument/2006/relationships/slide" Target="slides/slide10.xml" Id="rId11"></Relationship><Relationship Type="http://schemas.openxmlformats.org/officeDocument/2006/relationships/slide" Target="slides/slide4.xml" Id="rId5"></Relationship><Relationship Type="http://schemas.openxmlformats.org/officeDocument/2006/relationships/slide" Target="slides/slide14.xml" Id="rId15"></Relationship><Relationship Type="http://schemas.openxmlformats.org/officeDocument/2006/relationships/tableStyles" Target="tableStyles.xml" Id="rId23"></Relationship><Relationship Type="http://schemas.openxmlformats.org/officeDocument/2006/relationships/slide" Target="slides/slide9.xml" Id="rId10"></Relationship><Relationship Type="http://schemas.openxmlformats.org/officeDocument/2006/relationships/commentAuthors" Target="commentAuthors.xml" Id="rId19"></Relationship><Relationship Type="http://schemas.openxmlformats.org/officeDocument/2006/relationships/slide" Target="slides/slide3.xml" Id="rId4"></Relationship><Relationship Type="http://schemas.openxmlformats.org/officeDocument/2006/relationships/slide" Target="slides/slide8.xml" Id="rId9"></Relationship><Relationship Type="http://schemas.openxmlformats.org/officeDocument/2006/relationships/slide" Target="slides/slide13.xml" Id="rId14"></Relationship><Relationship Type="http://schemas.openxmlformats.org/officeDocument/2006/relationships/theme" Target="theme/theme1.xml" Id="rId22"></Relationship><Relationship Target="metadata" Type="http://customschemas.google.com/relationships/presentationmetadata" Id="rId24"></Relationship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>
  <p:cm dt="2022-04-07T02:34:25.692" authorId="0" idx="1">
    <p:pos x="2553" y="1479"/>
    <p:text>Trong LP là groups of four.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ZBr53RA"/>
      </p:ext>
    </p:extLst>
  </p:cm>
  <p:cm dt="2022-04-07T02:48:00.478" authorId="0" idx="2">
    <p:pos x="6827" y="1479"/>
    <p:text>Check lại hướng dẫn trò chơi này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ZBr53Q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29"/>
          <p:cNvSpPr txBox="1">
            <a:spLocks noGrp="1"/>
          </p:cNvSpPr>
          <p:nvPr>
            <p:ph type="title"/>
          </p:nvPr>
        </p:nvSpPr>
        <p:spPr>
          <a:xfrm>
            <a:off x="963600" y="463696"/>
            <a:ext cx="102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17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18"/>
          <p:cNvSpPr txBox="1">
            <a:spLocks noGrp="1"/>
          </p:cNvSpPr>
          <p:nvPr>
            <p:ph type="ctrTitle"/>
          </p:nvPr>
        </p:nvSpPr>
        <p:spPr>
          <a:xfrm flipH="1">
            <a:off x="3059492" y="2497863"/>
            <a:ext cx="2229200" cy="2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267" name="Google Shape;2267;p18"/>
          <p:cNvSpPr txBox="1">
            <a:spLocks noGrp="1"/>
          </p:cNvSpPr>
          <p:nvPr>
            <p:ph type="subTitle" idx="1"/>
          </p:nvPr>
        </p:nvSpPr>
        <p:spPr>
          <a:xfrm flipH="1">
            <a:off x="2641492" y="3093197"/>
            <a:ext cx="3065200" cy="5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68" name="Google Shape;2268;p18"/>
          <p:cNvSpPr txBox="1">
            <a:spLocks noGrp="1"/>
          </p:cNvSpPr>
          <p:nvPr>
            <p:ph type="ctrTitle" idx="2"/>
          </p:nvPr>
        </p:nvSpPr>
        <p:spPr>
          <a:xfrm flipH="1">
            <a:off x="6777059" y="2497863"/>
            <a:ext cx="2229200" cy="2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269" name="Google Shape;2269;p18"/>
          <p:cNvSpPr txBox="1">
            <a:spLocks noGrp="1"/>
          </p:cNvSpPr>
          <p:nvPr>
            <p:ph type="subTitle" idx="3"/>
          </p:nvPr>
        </p:nvSpPr>
        <p:spPr>
          <a:xfrm flipH="1">
            <a:off x="6359059" y="3092797"/>
            <a:ext cx="3065200" cy="5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70" name="Google Shape;2270;p18"/>
          <p:cNvSpPr txBox="1">
            <a:spLocks noGrp="1"/>
          </p:cNvSpPr>
          <p:nvPr>
            <p:ph type="ctrTitle" idx="4"/>
          </p:nvPr>
        </p:nvSpPr>
        <p:spPr>
          <a:xfrm flipH="1">
            <a:off x="6903308" y="5060456"/>
            <a:ext cx="2229200" cy="2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271" name="Google Shape;2271;p18"/>
          <p:cNvSpPr txBox="1">
            <a:spLocks noGrp="1"/>
          </p:cNvSpPr>
          <p:nvPr>
            <p:ph type="subTitle" idx="5"/>
          </p:nvPr>
        </p:nvSpPr>
        <p:spPr>
          <a:xfrm flipH="1">
            <a:off x="6485308" y="5659236"/>
            <a:ext cx="3065200" cy="5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72" name="Google Shape;2272;p18"/>
          <p:cNvSpPr txBox="1">
            <a:spLocks noGrp="1"/>
          </p:cNvSpPr>
          <p:nvPr>
            <p:ph type="ctrTitle" idx="6"/>
          </p:nvPr>
        </p:nvSpPr>
        <p:spPr>
          <a:xfrm flipH="1">
            <a:off x="3059492" y="5060456"/>
            <a:ext cx="2229200" cy="2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uli"/>
              <a:buNone/>
              <a:defRPr sz="16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273" name="Google Shape;2273;p18"/>
          <p:cNvSpPr txBox="1">
            <a:spLocks noGrp="1"/>
          </p:cNvSpPr>
          <p:nvPr>
            <p:ph type="subTitle" idx="7"/>
          </p:nvPr>
        </p:nvSpPr>
        <p:spPr>
          <a:xfrm flipH="1">
            <a:off x="2641492" y="5659636"/>
            <a:ext cx="3065200" cy="5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74" name="Google Shape;2274;p18"/>
          <p:cNvSpPr txBox="1">
            <a:spLocks noGrp="1"/>
          </p:cNvSpPr>
          <p:nvPr>
            <p:ph type="title" idx="8"/>
          </p:nvPr>
        </p:nvSpPr>
        <p:spPr>
          <a:xfrm>
            <a:off x="956935" y="462683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27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13"/>
          <p:cNvSpPr txBox="1">
            <a:spLocks noGrp="1"/>
          </p:cNvSpPr>
          <p:nvPr>
            <p:ph type="title"/>
          </p:nvPr>
        </p:nvSpPr>
        <p:spPr>
          <a:xfrm>
            <a:off x="6560841" y="690500"/>
            <a:ext cx="4795600" cy="26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1744" name="Google Shape;1744;p13"/>
          <p:cNvSpPr txBox="1">
            <a:spLocks noGrp="1"/>
          </p:cNvSpPr>
          <p:nvPr>
            <p:ph type="subTitle" idx="1"/>
          </p:nvPr>
        </p:nvSpPr>
        <p:spPr>
          <a:xfrm>
            <a:off x="7122111" y="3341495"/>
            <a:ext cx="4212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55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2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1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9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8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1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  <p:sldLayoutId id="2147483691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1DCCBAC-F496-4396-A602-1148F9C69D74}"/>
              </a:ext>
            </a:extLst>
          </p:cNvPr>
          <p:cNvSpPr txBox="1"/>
          <p:nvPr/>
        </p:nvSpPr>
        <p:spPr>
          <a:xfrm>
            <a:off x="3043706" y="2318691"/>
            <a:ext cx="6731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18A8A1"/>
                </a:solidFill>
              </a:rPr>
              <a:t>doing housework helps them develop life skills</a:t>
            </a:r>
            <a:r>
              <a:rPr lang="en-US" sz="2400" b="1" dirty="0" smtClean="0">
                <a:solidFill>
                  <a:srgbClr val="18A8A1"/>
                </a:solidFill>
              </a:rPr>
              <a:t>.</a:t>
            </a:r>
            <a:endParaRPr lang="en-US" sz="2400" b="1" dirty="0">
              <a:solidFill>
                <a:srgbClr val="18A8A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034"/>
            <a:ext cx="12192001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4" y="123935"/>
            <a:ext cx="6969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153241" y="1002202"/>
            <a:ext cx="107432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73"/>
                </a:solidFill>
                <a:cs typeface="Arial" panose="020B0604020202020204" pitchFamily="34" charset="0"/>
              </a:rPr>
              <a:t>Work </a:t>
            </a:r>
            <a:r>
              <a:rPr lang="en-US" sz="2400" b="1" dirty="0">
                <a:solidFill>
                  <a:srgbClr val="006673"/>
                </a:solidFill>
                <a:cs typeface="Arial" panose="020B0604020202020204" pitchFamily="34" charset="0"/>
              </a:rPr>
              <a:t>in pairs. Complete the conversation between Anna, Nam, and Minh using some ideas from 1. Then listen to the conversation and check your answers.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699" y="1004989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" name="005">
            <a:hlinkClick r:id="" action="ppaction://media"/>
            <a:extLst>
              <a:ext uri="{FF2B5EF4-FFF2-40B4-BE49-F238E27FC236}">
                <a16:creationId xmlns:a16="http://schemas.microsoft.com/office/drawing/2014/main" id="{415C04B1-E2BF-4764-AE11-FC570054A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9682" y="301382"/>
            <a:ext cx="406400" cy="40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924" y="2053881"/>
            <a:ext cx="9843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Anna: Nam, why do you think children should do housework?</a:t>
            </a:r>
          </a:p>
          <a:p>
            <a:r>
              <a:rPr lang="en-US" sz="2400" dirty="0"/>
              <a:t>Nam: Because </a:t>
            </a:r>
            <a:r>
              <a:rPr lang="en-US" sz="2400" dirty="0" smtClean="0"/>
              <a:t>(1) __________________________________________</a:t>
            </a:r>
          </a:p>
          <a:p>
            <a:r>
              <a:rPr lang="en-US" sz="2400" dirty="0" smtClean="0"/>
              <a:t>Anna</a:t>
            </a:r>
            <a:r>
              <a:rPr lang="en-US" sz="2400" dirty="0"/>
              <a:t>: It’s true. Life skills such as cooking, cleaning or taking care of others are really </a:t>
            </a:r>
            <a:r>
              <a:rPr lang="en-US" sz="2400" dirty="0" smtClean="0"/>
              <a:t>necessary for </a:t>
            </a:r>
            <a:r>
              <a:rPr lang="en-US" sz="2400" dirty="0"/>
              <a:t>kids when they grow up.</a:t>
            </a:r>
          </a:p>
          <a:p>
            <a:r>
              <a:rPr lang="en-US" sz="2400" dirty="0"/>
              <a:t>Nam: Yes, we should all have these basic life skills to be adults.</a:t>
            </a:r>
          </a:p>
          <a:p>
            <a:r>
              <a:rPr lang="en-US" sz="2400" dirty="0"/>
              <a:t>Anna: Now Minh, why do you think children shouldn’t do housework?</a:t>
            </a:r>
          </a:p>
          <a:p>
            <a:r>
              <a:rPr lang="en-US" sz="2400" dirty="0"/>
              <a:t>Minh: I think kids are kids</a:t>
            </a:r>
            <a:r>
              <a:rPr lang="en-US" sz="2400" dirty="0" smtClean="0"/>
              <a:t>. (2)_______________________________________________________</a:t>
            </a:r>
            <a:endParaRPr lang="en-US" sz="2400" dirty="0"/>
          </a:p>
          <a:p>
            <a:r>
              <a:rPr lang="en-US" sz="2400" dirty="0"/>
              <a:t>Nam: I don’t agree with you. I’m afraid too much playtime isn’t good for children.</a:t>
            </a:r>
          </a:p>
          <a:p>
            <a:r>
              <a:rPr lang="en-US" sz="2400" dirty="0"/>
              <a:t>Anna: Well, thank you both for sharing your ideas. They are very useful for my project.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CCBAC-F496-4396-A602-1148F9C69D74}"/>
              </a:ext>
            </a:extLst>
          </p:cNvPr>
          <p:cNvSpPr txBox="1"/>
          <p:nvPr/>
        </p:nvSpPr>
        <p:spPr>
          <a:xfrm>
            <a:off x="1153241" y="4502487"/>
            <a:ext cx="838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18A8A1"/>
                </a:solidFill>
              </a:rPr>
              <a:t>They </a:t>
            </a:r>
            <a:r>
              <a:rPr lang="en-US" sz="2400" b="1" dirty="0">
                <a:solidFill>
                  <a:srgbClr val="18A8A1"/>
                </a:solidFill>
              </a:rPr>
              <a:t>should be given plenty of playtime when they are young.</a:t>
            </a:r>
          </a:p>
        </p:txBody>
      </p:sp>
    </p:spTree>
    <p:extLst>
      <p:ext uri="{BB962C8B-B14F-4D97-AF65-F5344CB8AC3E}">
        <p14:creationId xmlns:p14="http://schemas.microsoft.com/office/powerpoint/2010/main" val="20570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uiExpand="1" build="p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2523" y="2461860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6889" y="1103959"/>
            <a:ext cx="454526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</a:t>
            </a:r>
            <a:r>
              <a:rPr lang="en-US" dirty="0" smtClean="0">
                <a:solidFill>
                  <a:srgbClr val="006673"/>
                </a:solidFill>
              </a:rPr>
              <a:t>Matching time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6889" y="2022346"/>
            <a:ext cx="4553285" cy="1194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Fill in the </a:t>
            </a:r>
            <a:r>
              <a:rPr lang="en-US" dirty="0" smtClean="0">
                <a:solidFill>
                  <a:srgbClr val="006673"/>
                </a:solidFill>
              </a:rPr>
              <a:t>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complete the conversation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91780" y="1401410"/>
            <a:ext cx="1036503" cy="10604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358396" y="367444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cxnSp>
        <p:nvCxnSpPr>
          <p:cNvPr id="19" name="Curved Connector 18"/>
          <p:cNvCxnSpPr>
            <a:stCxn id="23" idx="1"/>
            <a:endCxn id="31" idx="0"/>
          </p:cNvCxnSpPr>
          <p:nvPr/>
        </p:nvCxnSpPr>
        <p:spPr>
          <a:xfrm rot="10800000" flipV="1">
            <a:off x="2449897" y="2789561"/>
            <a:ext cx="812627" cy="8848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16889" y="3572405"/>
            <a:ext cx="455328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</a:t>
            </a:r>
            <a:r>
              <a:rPr lang="en-US" dirty="0" smtClean="0">
                <a:solidFill>
                  <a:srgbClr val="006673"/>
                </a:solidFill>
              </a:rPr>
              <a:t>Have conversations similar to the one in task 2.</a:t>
            </a:r>
            <a:endParaRPr lang="en-US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5964E3-3018-436E-BC64-AD39AF75E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9" t="39224" r="21270" b="14639"/>
          <a:stretch/>
        </p:blipFill>
        <p:spPr>
          <a:xfrm>
            <a:off x="3880924" y="2204865"/>
            <a:ext cx="4430150" cy="4199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6483"/>
            <a:ext cx="12192001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8441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153241" y="1038042"/>
            <a:ext cx="107468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73"/>
                </a:solidFill>
                <a:cs typeface="Arial" panose="020B0604020202020204" pitchFamily="34" charset="0"/>
              </a:rPr>
              <a:t>Work </a:t>
            </a:r>
            <a:r>
              <a:rPr lang="en-US" sz="2400" b="1" dirty="0">
                <a:solidFill>
                  <a:srgbClr val="006673"/>
                </a:solidFill>
                <a:cs typeface="Arial" panose="020B0604020202020204" pitchFamily="34" charset="0"/>
              </a:rPr>
              <a:t>in groups. Have similar conversations exchanging opinions about whether children should or shouldn’t do housework. You can use the ideas from </a:t>
            </a:r>
            <a:r>
              <a:rPr lang="en-US" sz="2400" b="1" dirty="0" smtClean="0">
                <a:solidFill>
                  <a:srgbClr val="006673"/>
                </a:solidFill>
                <a:cs typeface="Arial" panose="020B0604020202020204" pitchFamily="34" charset="0"/>
              </a:rPr>
              <a:t>1 </a:t>
            </a:r>
            <a:r>
              <a:rPr lang="en-US" sz="2400" b="1" dirty="0">
                <a:solidFill>
                  <a:srgbClr val="006673"/>
                </a:solidFill>
                <a:cs typeface="Arial" panose="020B0604020202020204" pitchFamily="34" charset="0"/>
              </a:rPr>
              <a:t>and the reading text.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699" y="1117533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341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2523" y="2461860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6889" y="1103959"/>
            <a:ext cx="454526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</a:t>
            </a:r>
            <a:r>
              <a:rPr lang="en-US" dirty="0" smtClean="0">
                <a:solidFill>
                  <a:srgbClr val="006673"/>
                </a:solidFill>
              </a:rPr>
              <a:t>Matching time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6889" y="2022346"/>
            <a:ext cx="4553285" cy="1194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Fill in the </a:t>
            </a:r>
            <a:r>
              <a:rPr lang="en-US" dirty="0" smtClean="0">
                <a:solidFill>
                  <a:srgbClr val="006673"/>
                </a:solidFill>
              </a:rPr>
              <a:t>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complete the conversation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91780" y="1401410"/>
            <a:ext cx="1036503" cy="10604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31" idx="3"/>
            <a:endCxn id="18" idx="0"/>
          </p:cNvCxnSpPr>
          <p:nvPr/>
        </p:nvCxnSpPr>
        <p:spPr>
          <a:xfrm>
            <a:off x="3541396" y="4007522"/>
            <a:ext cx="1016820" cy="69028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358396" y="367444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16889" y="4723052"/>
            <a:ext cx="433238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31022" y="4697809"/>
            <a:ext cx="2454387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19" name="Curved Connector 18"/>
          <p:cNvCxnSpPr>
            <a:stCxn id="23" idx="1"/>
            <a:endCxn id="31" idx="0"/>
          </p:cNvCxnSpPr>
          <p:nvPr/>
        </p:nvCxnSpPr>
        <p:spPr>
          <a:xfrm rot="10800000" flipV="1">
            <a:off x="2449897" y="2789561"/>
            <a:ext cx="812627" cy="8848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16889" y="3572405"/>
            <a:ext cx="455328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</a:t>
            </a:r>
            <a:r>
              <a:rPr lang="en-US" dirty="0" smtClean="0">
                <a:solidFill>
                  <a:srgbClr val="006673"/>
                </a:solidFill>
              </a:rPr>
              <a:t>Have conversations similar to the one in task 2.</a:t>
            </a:r>
            <a:endParaRPr lang="en-US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8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135619" y="1956953"/>
            <a:ext cx="102235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What we have learnt today?</a:t>
            </a:r>
          </a:p>
          <a:p>
            <a:pPr algn="ctr"/>
            <a:endParaRPr lang="en-US" sz="32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Explain </a:t>
            </a:r>
            <a:r>
              <a:rPr lang="en-US" sz="3200" dirty="0"/>
              <a:t>why children should or shouldn’t do </a:t>
            </a:r>
            <a:r>
              <a:rPr lang="en-US" sz="3200" dirty="0" smtClean="0"/>
              <a:t>housework.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Discuss </a:t>
            </a:r>
            <a:r>
              <a:rPr lang="en-US" sz="3200" dirty="0"/>
              <a:t>and </a:t>
            </a:r>
            <a:r>
              <a:rPr lang="en-US" sz="3200" dirty="0" smtClean="0"/>
              <a:t>express opinions </a:t>
            </a:r>
            <a:r>
              <a:rPr lang="en-US" sz="3200" dirty="0"/>
              <a:t>about why children should or shouldn’t do housework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780765" y="10318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32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5619" y="98215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3510" y="970298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86922" y="1811988"/>
            <a:ext cx="85840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- Practice discussing the topic with your friends </a:t>
            </a:r>
            <a:br>
              <a:rPr lang="en-US" sz="3200" dirty="0"/>
            </a:br>
            <a:r>
              <a:rPr lang="en-US" sz="3200" dirty="0"/>
              <a:t>- Prepare for the Listening lesson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45298" y="103185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3200" b="1" dirty="0">
              <a:solidFill>
                <a:srgbClr val="006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5619" y="98215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20" y="3636492"/>
            <a:ext cx="2630760" cy="19678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63510" y="970298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31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193475" y="3903817"/>
            <a:ext cx="6812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673"/>
                </a:solidFill>
              </a:rPr>
              <a:t>Why should / shouldn’t children do housework?</a:t>
            </a:r>
            <a:endParaRPr lang="en-US" sz="4000" b="1" dirty="0">
              <a:solidFill>
                <a:srgbClr val="00667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1999" cy="19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  <a:endParaRPr lang="en-US" sz="40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40498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26755" y="242085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99621" y="2202375"/>
            <a:ext cx="9958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By the end of this unit, students will be able to: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dirty="0"/>
              <a:t>e</a:t>
            </a:r>
            <a:r>
              <a:rPr lang="en-US" sz="3600" dirty="0" smtClean="0"/>
              <a:t>xplain </a:t>
            </a:r>
            <a:r>
              <a:rPr lang="en-US" sz="3600" dirty="0"/>
              <a:t>why children should or shouldn’t do </a:t>
            </a:r>
            <a:r>
              <a:rPr lang="en-US" sz="3600" dirty="0" smtClean="0"/>
              <a:t>housework.</a:t>
            </a:r>
            <a:endParaRPr lang="en-US" sz="3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dirty="0" smtClean="0"/>
              <a:t>discuss </a:t>
            </a:r>
            <a:r>
              <a:rPr lang="en-US" sz="3600" dirty="0"/>
              <a:t>and express their opinions about why children should or shouldn’t do housework.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2523" y="2461860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6889" y="1103959"/>
            <a:ext cx="454526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</a:t>
            </a:r>
            <a:r>
              <a:rPr lang="en-US" dirty="0" smtClean="0">
                <a:solidFill>
                  <a:srgbClr val="006673"/>
                </a:solidFill>
              </a:rPr>
              <a:t>Matching time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6889" y="2022346"/>
            <a:ext cx="4553285" cy="1194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1: Fill in the </a:t>
            </a:r>
            <a:r>
              <a:rPr lang="en-US" dirty="0" smtClean="0">
                <a:solidFill>
                  <a:srgbClr val="006673"/>
                </a:solidFill>
              </a:rPr>
              <a:t>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complete the conversation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91780" y="1401410"/>
            <a:ext cx="1036503" cy="10604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31" idx="3"/>
            <a:endCxn id="18" idx="0"/>
          </p:cNvCxnSpPr>
          <p:nvPr/>
        </p:nvCxnSpPr>
        <p:spPr>
          <a:xfrm>
            <a:off x="3541396" y="4007522"/>
            <a:ext cx="1016820" cy="69028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358396" y="367444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16889" y="4723052"/>
            <a:ext cx="433238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31022" y="4697809"/>
            <a:ext cx="2454387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19" name="Curved Connector 18"/>
          <p:cNvCxnSpPr>
            <a:stCxn id="23" idx="1"/>
            <a:endCxn id="31" idx="0"/>
          </p:cNvCxnSpPr>
          <p:nvPr/>
        </p:nvCxnSpPr>
        <p:spPr>
          <a:xfrm rot="10800000" flipV="1">
            <a:off x="2449897" y="2789561"/>
            <a:ext cx="812627" cy="8848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16889" y="3572405"/>
            <a:ext cx="455328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</a:t>
            </a:r>
            <a:r>
              <a:rPr lang="en-US" dirty="0" smtClean="0">
                <a:solidFill>
                  <a:srgbClr val="006673"/>
                </a:solidFill>
              </a:rPr>
              <a:t>Have conversations similar to the one in task 2.</a:t>
            </a:r>
            <a:endParaRPr lang="en-US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53755" y="1117482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</a:t>
            </a:r>
            <a:r>
              <a:rPr lang="en-US" dirty="0" smtClean="0">
                <a:solidFill>
                  <a:srgbClr val="006673"/>
                </a:solidFill>
              </a:rPr>
              <a:t>Matching time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74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783976" y="1222306"/>
            <a:ext cx="8643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73"/>
                </a:solidFill>
              </a:rPr>
              <a:t>MATCHING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9120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EC3C5B-E664-4F3F-96CA-99B0A0C5B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583" y="2302894"/>
            <a:ext cx="9948833" cy="3908313"/>
          </a:xfrm>
        </p:spPr>
        <p:txBody>
          <a:bodyPr/>
          <a:lstStyle/>
          <a:p>
            <a:pPr algn="just"/>
            <a:r>
              <a:rPr lang="en-US" dirty="0"/>
              <a:t>Work in </a:t>
            </a:r>
            <a:r>
              <a:rPr lang="en-US" dirty="0">
                <a:solidFill>
                  <a:srgbClr val="FF0000"/>
                </a:solidFill>
              </a:rPr>
              <a:t>4 </a:t>
            </a:r>
            <a:r>
              <a:rPr lang="en-US" dirty="0"/>
              <a:t>groups.</a:t>
            </a:r>
          </a:p>
          <a:p>
            <a:pPr algn="just"/>
            <a:r>
              <a:rPr lang="en-US" dirty="0"/>
              <a:t>There are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 pictures of household chores on the slides. </a:t>
            </a:r>
          </a:p>
          <a:p>
            <a:r>
              <a:rPr lang="en-US" dirty="0"/>
              <a:t>You have to match the pictures with the corresponding </a:t>
            </a:r>
            <a:r>
              <a:rPr lang="en-US" dirty="0" smtClean="0"/>
              <a:t>names </a:t>
            </a:r>
            <a:r>
              <a:rPr lang="en-US" dirty="0"/>
              <a:t>of chores.</a:t>
            </a:r>
          </a:p>
          <a:p>
            <a:r>
              <a:rPr lang="en-US" dirty="0"/>
              <a:t>The fastest team with the correct answers can throw the </a:t>
            </a:r>
            <a:r>
              <a:rPr lang="en-US" dirty="0" smtClean="0"/>
              <a:t>ball.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Of A Cook In The Kitchen Stock Illustration - Illustration of good,  taste: 22282981">
            <a:extLst>
              <a:ext uri="{FF2B5EF4-FFF2-40B4-BE49-F238E27FC236}">
                <a16:creationId xmlns:a16="http://schemas.microsoft.com/office/drawing/2014/main" id="{96448AA8-C539-411A-AFB7-7242B2738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94" y="1483876"/>
            <a:ext cx="2105123" cy="20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ack Pain - What is it?">
            <a:extLst>
              <a:ext uri="{FF2B5EF4-FFF2-40B4-BE49-F238E27FC236}">
                <a16:creationId xmlns:a16="http://schemas.microsoft.com/office/drawing/2014/main" id="{0445B905-2DFF-4400-974F-A582B89DD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21" y="3851305"/>
            <a:ext cx="2250949" cy="21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amily Grocery Shopping. Hand drawn picture of family shopping for groceries.  Il , #AD, #drawn, #picture, #fam… | Shopping pictures, Shop illustration,  Illustration">
            <a:extLst>
              <a:ext uri="{FF2B5EF4-FFF2-40B4-BE49-F238E27FC236}">
                <a16:creationId xmlns:a16="http://schemas.microsoft.com/office/drawing/2014/main" id="{A8FD178E-E3E0-4124-BD7F-7E202D5D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30" y="3851303"/>
            <a:ext cx="2403728" cy="21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B69C77-EF3D-45C0-8BDE-49425723284F}"/>
              </a:ext>
            </a:extLst>
          </p:cNvPr>
          <p:cNvSpPr txBox="1"/>
          <p:nvPr/>
        </p:nvSpPr>
        <p:spPr>
          <a:xfrm>
            <a:off x="1740801" y="608992"/>
            <a:ext cx="245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a. do the washing-up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FECCF-1C5D-417F-85B9-5624B2A50D0D}"/>
              </a:ext>
            </a:extLst>
          </p:cNvPr>
          <p:cNvSpPr txBox="1"/>
          <p:nvPr/>
        </p:nvSpPr>
        <p:spPr>
          <a:xfrm>
            <a:off x="4971206" y="608992"/>
            <a:ext cx="2549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b. shop for groceries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255BF-D405-403D-913F-CA9DA879FA50}"/>
              </a:ext>
            </a:extLst>
          </p:cNvPr>
          <p:cNvSpPr txBox="1"/>
          <p:nvPr/>
        </p:nvSpPr>
        <p:spPr>
          <a:xfrm>
            <a:off x="8108077" y="608992"/>
            <a:ext cx="224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c. do the laundry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9520A-C58A-4E44-B8CA-79FD9F016255}"/>
              </a:ext>
            </a:extLst>
          </p:cNvPr>
          <p:cNvSpPr txBox="1"/>
          <p:nvPr/>
        </p:nvSpPr>
        <p:spPr>
          <a:xfrm>
            <a:off x="2927376" y="1044802"/>
            <a:ext cx="305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d. do </a:t>
            </a:r>
            <a:r>
              <a:rPr lang="en-US" sz="2000" b="1" dirty="0" smtClean="0"/>
              <a:t>the heavy lifting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F1461-0DC2-4780-A14A-171F894F491D}"/>
              </a:ext>
            </a:extLst>
          </p:cNvPr>
          <p:cNvSpPr txBox="1"/>
          <p:nvPr/>
        </p:nvSpPr>
        <p:spPr>
          <a:xfrm>
            <a:off x="6701555" y="1063272"/>
            <a:ext cx="224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e. cook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7E95EE-EA07-48AD-9F7B-8EB0D7D6B92A}"/>
              </a:ext>
            </a:extLst>
          </p:cNvPr>
          <p:cNvSpPr/>
          <p:nvPr/>
        </p:nvSpPr>
        <p:spPr>
          <a:xfrm>
            <a:off x="2228008" y="1541028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F41EFB-C7F6-4917-949B-CAEE76F569E8}"/>
              </a:ext>
            </a:extLst>
          </p:cNvPr>
          <p:cNvSpPr/>
          <p:nvPr/>
        </p:nvSpPr>
        <p:spPr>
          <a:xfrm>
            <a:off x="4971208" y="1541028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329BC4-E4AC-46C0-A003-494B8A7EAB68}"/>
              </a:ext>
            </a:extLst>
          </p:cNvPr>
          <p:cNvSpPr/>
          <p:nvPr/>
        </p:nvSpPr>
        <p:spPr>
          <a:xfrm>
            <a:off x="8022411" y="1541028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1EAF3F-1CAA-479E-90BD-97C38D73CB5E}"/>
              </a:ext>
            </a:extLst>
          </p:cNvPr>
          <p:cNvSpPr/>
          <p:nvPr/>
        </p:nvSpPr>
        <p:spPr>
          <a:xfrm>
            <a:off x="3505201" y="3929234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DBB066-461E-4640-9F54-8A2723A4201C}"/>
              </a:ext>
            </a:extLst>
          </p:cNvPr>
          <p:cNvSpPr/>
          <p:nvPr/>
        </p:nvSpPr>
        <p:spPr>
          <a:xfrm>
            <a:off x="6701555" y="3929234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4" b="96340" l="7955" r="92614">
                        <a14:foregroundMark x1="41818" y1="25148" x2="45568" y2="26682"/>
                        <a14:foregroundMark x1="53182" y1="25148" x2="57045" y2="28689"/>
                        <a14:foregroundMark x1="44886" y1="44156" x2="49773" y2="51122"/>
                        <a14:foregroundMark x1="43068" y1="46163" x2="41250" y2="51122"/>
                        <a14:foregroundMark x1="46818" y1="48406" x2="47955" y2="54782"/>
                        <a14:foregroundMark x1="52273" y1="44510" x2="57159" y2="48878"/>
                        <a14:foregroundMark x1="55341" y1="60449" x2="56136" y2="56198"/>
                        <a14:foregroundMark x1="30455" y1="68359" x2="41818" y2="67651"/>
                        <a14:foregroundMark x1="42841" y1="66470" x2="38409" y2="71192"/>
                        <a14:foregroundMark x1="26818" y1="64935" x2="28068" y2="70838"/>
                        <a14:foregroundMark x1="38409" y1="65525" x2="48864" y2="68595"/>
                        <a14:foregroundMark x1="52159" y1="69303" x2="53523" y2="76860"/>
                        <a14:foregroundMark x1="62386" y1="70956" x2="73295" y2="74144"/>
                        <a14:foregroundMark x1="55227" y1="67651" x2="46705" y2="76623"/>
                        <a14:foregroundMark x1="50114" y1="76978" x2="70227" y2="76033"/>
                        <a14:foregroundMark x1="59545" y1="68713" x2="63636" y2="68359"/>
                        <a14:foregroundMark x1="50795" y1="62928" x2="59659" y2="57615"/>
                        <a14:foregroundMark x1="72500" y1="70366" x2="72159" y2="77332"/>
                        <a14:foregroundMark x1="74205" y1="19953" x2="76477" y2="17828"/>
                        <a14:foregroundMark x1="74886" y1="12751" x2="75795" y2="16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96" y="1444912"/>
            <a:ext cx="2348889" cy="2260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7" b="98928" l="2716" r="97604">
                        <a14:foregroundMark x1="11821" y1="54021" x2="21885" y2="53083"/>
                        <a14:foregroundMark x1="28914" y1="64611" x2="33387" y2="73592"/>
                        <a14:foregroundMark x1="34185" y1="59115" x2="17093" y2="65684"/>
                        <a14:foregroundMark x1="21565" y1="68231" x2="18850" y2="76408"/>
                        <a14:foregroundMark x1="18850" y1="46783" x2="32428" y2="44638"/>
                        <a14:foregroundMark x1="66933" y1="23995" x2="70447" y2="2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65" y="1244857"/>
            <a:ext cx="2011571" cy="23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40183 0.3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1" y="18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15273 0.779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88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00274 0.7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36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2668 0.423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51094 0.42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mily Cartoon Clean House Images, Stock Photos &amp; Vectors | Shutterstock">
            <a:extLst>
              <a:ext uri="{FF2B5EF4-FFF2-40B4-BE49-F238E27FC236}">
                <a16:creationId xmlns:a16="http://schemas.microsoft.com/office/drawing/2014/main" id="{699B0CC8-5226-435C-B10D-B8CC02C69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5126552" y="3964224"/>
            <a:ext cx="2437407" cy="19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oy Cute Garbage Stock Illustrations – 293 Boy Cute Garbage Stock  Illustrations, Vectors &amp; Clipart - Dreamstime">
            <a:extLst>
              <a:ext uri="{FF2B5EF4-FFF2-40B4-BE49-F238E27FC236}">
                <a16:creationId xmlns:a16="http://schemas.microsoft.com/office/drawing/2014/main" id="{847C991F-CE61-40AC-BFF9-16AED238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176" y="3999937"/>
            <a:ext cx="2297596" cy="19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ute cartoon boy watering plant Royalty Free Vector Image">
            <a:extLst>
              <a:ext uri="{FF2B5EF4-FFF2-40B4-BE49-F238E27FC236}">
                <a16:creationId xmlns:a16="http://schemas.microsoft.com/office/drawing/2014/main" id="{36CB5AD2-EA24-48C6-9EE3-D96E5901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" b="8637"/>
          <a:stretch/>
        </p:blipFill>
        <p:spPr bwMode="auto">
          <a:xfrm>
            <a:off x="6406432" y="1544540"/>
            <a:ext cx="2297596" cy="21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BD78DEB-94E6-455F-952E-351BA676B345}"/>
              </a:ext>
            </a:extLst>
          </p:cNvPr>
          <p:cNvSpPr/>
          <p:nvPr/>
        </p:nvSpPr>
        <p:spPr>
          <a:xfrm>
            <a:off x="3033125" y="1527268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2F6C89B-37A4-4D3C-8461-07052708941F}"/>
              </a:ext>
            </a:extLst>
          </p:cNvPr>
          <p:cNvSpPr/>
          <p:nvPr/>
        </p:nvSpPr>
        <p:spPr>
          <a:xfrm>
            <a:off x="6406432" y="1527267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6E776F-EAF5-48C3-A7D2-546703CE3C56}"/>
              </a:ext>
            </a:extLst>
          </p:cNvPr>
          <p:cNvSpPr/>
          <p:nvPr/>
        </p:nvSpPr>
        <p:spPr>
          <a:xfrm>
            <a:off x="928125" y="4056889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719979-58CE-4359-86FD-7271A28D8594}"/>
              </a:ext>
            </a:extLst>
          </p:cNvPr>
          <p:cNvSpPr/>
          <p:nvPr/>
        </p:nvSpPr>
        <p:spPr>
          <a:xfrm>
            <a:off x="5033630" y="4020265"/>
            <a:ext cx="258945" cy="234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0F463E-86D2-4FE8-B82E-670CDD8D946D}"/>
              </a:ext>
            </a:extLst>
          </p:cNvPr>
          <p:cNvSpPr/>
          <p:nvPr/>
        </p:nvSpPr>
        <p:spPr>
          <a:xfrm>
            <a:off x="8361795" y="3999937"/>
            <a:ext cx="479419" cy="291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E01F98-A1A1-4168-85FD-638DF335FAD3}"/>
              </a:ext>
            </a:extLst>
          </p:cNvPr>
          <p:cNvSpPr txBox="1"/>
          <p:nvPr/>
        </p:nvSpPr>
        <p:spPr>
          <a:xfrm>
            <a:off x="1765044" y="475920"/>
            <a:ext cx="262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f. </a:t>
            </a:r>
            <a:r>
              <a:rPr lang="en-US" sz="2000" b="1" dirty="0" smtClean="0"/>
              <a:t>put </a:t>
            </a:r>
            <a:r>
              <a:rPr lang="en-US" sz="2000" b="1" dirty="0"/>
              <a:t>out the rubbish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A1D19-93E6-4872-9C8B-AB7116B19236}"/>
              </a:ext>
            </a:extLst>
          </p:cNvPr>
          <p:cNvSpPr txBox="1"/>
          <p:nvPr/>
        </p:nvSpPr>
        <p:spPr>
          <a:xfrm>
            <a:off x="4563005" y="485480"/>
            <a:ext cx="250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g. feed pets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449F60-5CFA-4FD8-80CF-9A7BCCE10922}"/>
              </a:ext>
            </a:extLst>
          </p:cNvPr>
          <p:cNvSpPr txBox="1"/>
          <p:nvPr/>
        </p:nvSpPr>
        <p:spPr>
          <a:xfrm>
            <a:off x="7350682" y="456670"/>
            <a:ext cx="250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h. water the plants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91DAE-BD7F-4B79-8CC4-84AA0811BA9B}"/>
              </a:ext>
            </a:extLst>
          </p:cNvPr>
          <p:cNvSpPr txBox="1"/>
          <p:nvPr/>
        </p:nvSpPr>
        <p:spPr>
          <a:xfrm>
            <a:off x="3135648" y="1185588"/>
            <a:ext cx="250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i. clean the house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2D947-2A61-4638-8B74-473DF6E449F1}"/>
              </a:ext>
            </a:extLst>
          </p:cNvPr>
          <p:cNvSpPr txBox="1"/>
          <p:nvPr/>
        </p:nvSpPr>
        <p:spPr>
          <a:xfrm>
            <a:off x="6099858" y="1196774"/>
            <a:ext cx="250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j. clean the bathroom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706" l="3268" r="97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1031768"/>
            <a:ext cx="2803612" cy="2803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 b="15899"/>
          <a:stretch/>
        </p:blipFill>
        <p:spPr>
          <a:xfrm>
            <a:off x="1294747" y="4096268"/>
            <a:ext cx="2627607" cy="17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5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578 0.7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38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12005 0.459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30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17083 0.68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342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3983 0.68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2" y="339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07227 0.458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94EEDE2-72CC-4145-94C9-D6EE8EEC3B5D}"/>
              </a:ext>
            </a:extLst>
          </p:cNvPr>
          <p:cNvSpPr txBox="1"/>
          <p:nvPr/>
        </p:nvSpPr>
        <p:spPr>
          <a:xfrm>
            <a:off x="286960" y="2158151"/>
            <a:ext cx="63777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Doing housework helps them develop life skills.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Doing housework teaches them to take responsibility.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Kids should be given plenty of playtime when they are young.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They may break or damage things when doing housework.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Doing housework helps strengthen family bonds.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latin typeface="Calibri Body"/>
              </a:rPr>
              <a:t>They need more time to study and do homework.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674"/>
            <a:ext cx="12192001" cy="880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4" y="123935"/>
            <a:ext cx="6969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F1EAA-DBB7-4700-91CA-F250D47C9167}"/>
              </a:ext>
            </a:extLst>
          </p:cNvPr>
          <p:cNvSpPr txBox="1"/>
          <p:nvPr/>
        </p:nvSpPr>
        <p:spPr>
          <a:xfrm>
            <a:off x="1447800" y="966187"/>
            <a:ext cx="103234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73"/>
                </a:solidFill>
                <a:cs typeface="Arial" panose="020B0604020202020204" pitchFamily="34" charset="0"/>
              </a:rPr>
              <a:t>Below </a:t>
            </a:r>
            <a:r>
              <a:rPr lang="en-US" sz="2800" b="1" dirty="0">
                <a:solidFill>
                  <a:srgbClr val="006673"/>
                </a:solidFill>
                <a:cs typeface="Arial" panose="020B0604020202020204" pitchFamily="34" charset="0"/>
              </a:rPr>
              <a:t>are reasons why children should or shouldn't do housework. Put them in the correct column. Add some more if you can.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95378"/>
              </p:ext>
            </p:extLst>
          </p:nvPr>
        </p:nvGraphicFramePr>
        <p:xfrm>
          <a:off x="6574561" y="2126894"/>
          <a:ext cx="5307072" cy="427857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5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6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Should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D5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Shouldn’t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Calibri Body"/>
                        </a:rPr>
                        <a:t>Doing housework helps them develop life skills.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498D569-38B2-4A86-AAD6-7976DF21CDF3}"/>
              </a:ext>
            </a:extLst>
          </p:cNvPr>
          <p:cNvSpPr txBox="1"/>
          <p:nvPr/>
        </p:nvSpPr>
        <p:spPr>
          <a:xfrm>
            <a:off x="6606761" y="4348029"/>
            <a:ext cx="2580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6673"/>
                </a:solidFill>
                <a:latin typeface="Calibri Body"/>
              </a:rPr>
              <a:t>Doing </a:t>
            </a:r>
            <a:r>
              <a:rPr lang="en-US" i="1" dirty="0">
                <a:solidFill>
                  <a:srgbClr val="006673"/>
                </a:solidFill>
                <a:latin typeface="Calibri Body"/>
              </a:rPr>
              <a:t>housework teaches them to take responsibility.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C3185B-BA1C-4B46-A2A6-194977890088}"/>
              </a:ext>
            </a:extLst>
          </p:cNvPr>
          <p:cNvSpPr txBox="1"/>
          <p:nvPr/>
        </p:nvSpPr>
        <p:spPr>
          <a:xfrm>
            <a:off x="6548807" y="5398511"/>
            <a:ext cx="2775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73"/>
                </a:solidFill>
                <a:latin typeface="Calibri Body"/>
              </a:rPr>
              <a:t>Doing housework helps strengthen family bonds.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511E3-883D-4D38-B864-14E0E0679EAE}"/>
              </a:ext>
            </a:extLst>
          </p:cNvPr>
          <p:cNvSpPr txBox="1"/>
          <p:nvPr/>
        </p:nvSpPr>
        <p:spPr>
          <a:xfrm>
            <a:off x="9199810" y="3211805"/>
            <a:ext cx="2571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6673"/>
                </a:solidFill>
                <a:latin typeface="Calibri Body"/>
              </a:rPr>
              <a:t>Kids </a:t>
            </a:r>
            <a:r>
              <a:rPr lang="en-US" i="1" dirty="0">
                <a:solidFill>
                  <a:srgbClr val="006673"/>
                </a:solidFill>
                <a:latin typeface="Calibri Body"/>
              </a:rPr>
              <a:t>should be given plenty of playtime when they are young.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11DDC5-176D-403A-A9AD-F1CFB08CCDC6}"/>
              </a:ext>
            </a:extLst>
          </p:cNvPr>
          <p:cNvSpPr txBox="1"/>
          <p:nvPr/>
        </p:nvSpPr>
        <p:spPr>
          <a:xfrm>
            <a:off x="9187470" y="4348029"/>
            <a:ext cx="2583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73"/>
                </a:solidFill>
                <a:latin typeface="Calibri Body"/>
              </a:rPr>
              <a:t>They may break or damage things when doing housework.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31A587-6FAE-4DC4-91BD-7E9D6CDBE7D2}"/>
              </a:ext>
            </a:extLst>
          </p:cNvPr>
          <p:cNvSpPr txBox="1"/>
          <p:nvPr/>
        </p:nvSpPr>
        <p:spPr>
          <a:xfrm>
            <a:off x="9187469" y="5398511"/>
            <a:ext cx="2583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73"/>
                </a:solidFill>
                <a:latin typeface="Calibri Body"/>
              </a:rPr>
              <a:t>They need more time to study and do homework.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6012" y="1058326"/>
            <a:ext cx="481788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707</Words>
  <PresentationFormat>Widescreen</PresentationFormat>
  <Paragraphs>134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Adobe Gothic Std B</vt:lpstr>
      <vt:lpstr>Arial</vt:lpstr>
      <vt:lpstr>Bookman Old Style</vt:lpstr>
      <vt:lpstr>Calibri</vt:lpstr>
      <vt:lpstr>Calibri Body</vt:lpstr>
      <vt:lpstr>Calibri Light</vt:lpstr>
      <vt:lpstr>Catamaran</vt:lpstr>
      <vt:lpstr>Courier New</vt:lpstr>
      <vt:lpstr>Muli</vt:lpstr>
      <vt:lpstr>Myriad Pro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2022-03-27T15:07:29Z</dcterms:created>
  <dcterms:modified xsi:type="dcterms:W3CDTF">2022-04-07T03:19:05Z</dcterms:modified>
</cp:coreProperties>
</file>