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70" r:id="rId2"/>
    <p:sldId id="274" r:id="rId3"/>
    <p:sldId id="324" r:id="rId4"/>
    <p:sldId id="273" r:id="rId5"/>
    <p:sldId id="362" r:id="rId6"/>
    <p:sldId id="363" r:id="rId7"/>
    <p:sldId id="364" r:id="rId8"/>
    <p:sldId id="365" r:id="rId9"/>
    <p:sldId id="366" r:id="rId10"/>
    <p:sldId id="367" r:id="rId11"/>
    <p:sldId id="357" r:id="rId12"/>
    <p:sldId id="332" r:id="rId13"/>
    <p:sldId id="344" r:id="rId14"/>
    <p:sldId id="345" r:id="rId15"/>
    <p:sldId id="346" r:id="rId16"/>
    <p:sldId id="333" r:id="rId17"/>
    <p:sldId id="369" r:id="rId18"/>
    <p:sldId id="358" r:id="rId19"/>
    <p:sldId id="325" r:id="rId20"/>
    <p:sldId id="317" r:id="rId21"/>
    <p:sldId id="27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640"/>
    <a:srgbClr val="E45983"/>
    <a:srgbClr val="FF9801"/>
    <a:srgbClr val="FFCCFF"/>
    <a:srgbClr val="A493C6"/>
    <a:srgbClr val="D0DEEC"/>
    <a:srgbClr val="6593C3"/>
    <a:srgbClr val="F7DADE"/>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918" autoAdjust="0"/>
  </p:normalViewPr>
  <p:slideViewPr>
    <p:cSldViewPr snapToGrid="0" showGuides="1">
      <p:cViewPr varScale="1">
        <p:scale>
          <a:sx n="81" d="100"/>
          <a:sy n="81" d="100"/>
        </p:scale>
        <p:origin x="102" y="110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2770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03159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7232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18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8106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98961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63205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00756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291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25847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5/31/2024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322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045029" y="762852"/>
            <a:ext cx="7570334" cy="553998"/>
          </a:xfrm>
          <a:prstGeom prst="rect">
            <a:avLst/>
          </a:prstGeom>
          <a:noFill/>
        </p:spPr>
        <p:txBody>
          <a:bodyPr wrap="square" rtlCol="0">
            <a:spAutoFit/>
          </a:bodyPr>
          <a:lstStyle/>
          <a:p>
            <a:r>
              <a:rPr lang="en-GB" sz="3000" dirty="0">
                <a:solidFill>
                  <a:srgbClr val="002060"/>
                </a:solidFill>
                <a:latin typeface="Berlin Sans FB Demi" panose="020E0802020502020306" pitchFamily="34" charset="0"/>
              </a:rPr>
              <a:t>KEY WORD: GENERAL VO NGUYEN GIAP</a:t>
            </a:r>
          </a:p>
        </p:txBody>
      </p:sp>
      <p:sp>
        <p:nvSpPr>
          <p:cNvPr id="5" name="Rectangle 4">
            <a:extLst>
              <a:ext uri="{FF2B5EF4-FFF2-40B4-BE49-F238E27FC236}">
                <a16:creationId xmlns:a16="http://schemas.microsoft.com/office/drawing/2014/main" id="{C47D1748-DE06-E251-01D9-CCA643830CC6}"/>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5F8E43-6365-7359-6C14-B7918FC5A71C}"/>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7" name="Picture 2" descr="Con Nuestra América: Vietnam: Vo Nguyên Giáp: General del pueblo">
            <a:extLst>
              <a:ext uri="{FF2B5EF4-FFF2-40B4-BE49-F238E27FC236}">
                <a16:creationId xmlns:a16="http://schemas.microsoft.com/office/drawing/2014/main" id="{9636B7E3-C9A0-1D21-A20E-C2D572FD5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271" y="1432959"/>
            <a:ext cx="5151664"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2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16950" y="75405"/>
            <a:ext cx="485316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94295" y="679374"/>
            <a:ext cx="7776160" cy="1015663"/>
          </a:xfrm>
          <a:prstGeom prst="rect">
            <a:avLst/>
          </a:prstGeom>
        </p:spPr>
        <p:txBody>
          <a:bodyPr wrap="square">
            <a:spAutoFit/>
          </a:bodyPr>
          <a:lstStyle/>
          <a:p>
            <a:pPr algn="just"/>
            <a:r>
              <a:rPr lang="en-US" sz="2000" b="1" kern="0" dirty="0">
                <a:solidFill>
                  <a:srgbClr val="000000"/>
                </a:solidFill>
                <a:effectLst/>
                <a:ea typeface="Times New Roman" panose="02020603050405020304" pitchFamily="18" charset="0"/>
                <a:cs typeface="Times New Roman" panose="02020603050405020304" pitchFamily="18" charset="0"/>
              </a:rPr>
              <a:t>Work in pairs. One of you is A, the other is B. A reads the information card about General Vo Nguyen Giap. B reads the information card about Vo </a:t>
            </a:r>
            <a:r>
              <a:rPr lang="en-US" sz="2000" b="1" kern="0" dirty="0" err="1">
                <a:solidFill>
                  <a:srgbClr val="000000"/>
                </a:solidFill>
                <a:effectLst/>
                <a:ea typeface="Times New Roman" panose="02020603050405020304" pitchFamily="18" charset="0"/>
                <a:cs typeface="Times New Roman" panose="02020603050405020304" pitchFamily="18" charset="0"/>
              </a:rPr>
              <a:t>Thi</a:t>
            </a:r>
            <a:r>
              <a:rPr lang="en-US" sz="2000" b="1" kern="0" dirty="0">
                <a:solidFill>
                  <a:srgbClr val="000000"/>
                </a:solidFill>
                <a:effectLst/>
                <a:ea typeface="Times New Roman" panose="02020603050405020304" pitchFamily="18" charset="0"/>
                <a:cs typeface="Times New Roman" panose="02020603050405020304" pitchFamily="18" charset="0"/>
              </a:rPr>
              <a:t> Sau below.</a:t>
            </a:r>
            <a:r>
              <a:rPr lang="en-US" sz="2000" kern="0" dirty="0">
                <a:effectLst/>
                <a:ea typeface="Times New Roman" panose="02020603050405020304" pitchFamily="18" charset="0"/>
                <a:cs typeface="Times New Roman" panose="02020603050405020304" pitchFamily="18" charset="0"/>
              </a:rPr>
              <a:t> </a:t>
            </a:r>
            <a:endParaRPr lang="en-US" sz="2000" b="1" dirty="0">
              <a:cs typeface="Times New Roman" panose="02020603050405020304" pitchFamily="18" charset="0"/>
            </a:endParaRPr>
          </a:p>
        </p:txBody>
      </p:sp>
      <p:sp>
        <p:nvSpPr>
          <p:cNvPr id="12" name="TextBox 11">
            <a:extLst>
              <a:ext uri="{FF2B5EF4-FFF2-40B4-BE49-F238E27FC236}">
                <a16:creationId xmlns:a16="http://schemas.microsoft.com/office/drawing/2014/main" id="{E5A3AE2E-7166-C5F9-6C11-3384BED97CFA}"/>
              </a:ext>
            </a:extLst>
          </p:cNvPr>
          <p:cNvSpPr txBox="1"/>
          <p:nvPr/>
        </p:nvSpPr>
        <p:spPr>
          <a:xfrm>
            <a:off x="910214" y="1773588"/>
            <a:ext cx="3349684" cy="584775"/>
          </a:xfrm>
          <a:prstGeom prst="rect">
            <a:avLst/>
          </a:prstGeom>
          <a:noFill/>
        </p:spPr>
        <p:txBody>
          <a:bodyPr wrap="square">
            <a:spAutoFit/>
          </a:bodyPr>
          <a:lstStyle/>
          <a:p>
            <a:r>
              <a:rPr lang="en-US" sz="3200" b="1" i="0" dirty="0">
                <a:solidFill>
                  <a:srgbClr val="E45A83"/>
                </a:solidFill>
                <a:effectLst/>
                <a:latin typeface="UTMAvoBold"/>
              </a:rPr>
              <a:t>Student A’s card</a:t>
            </a:r>
            <a:endParaRPr lang="en-US" sz="3200" dirty="0"/>
          </a:p>
        </p:txBody>
      </p:sp>
      <p:sp>
        <p:nvSpPr>
          <p:cNvPr id="7" name="TextBox 6">
            <a:extLst>
              <a:ext uri="{FF2B5EF4-FFF2-40B4-BE49-F238E27FC236}">
                <a16:creationId xmlns:a16="http://schemas.microsoft.com/office/drawing/2014/main" id="{D7061F90-7327-B3D6-F314-BF66A9FD8DEB}"/>
              </a:ext>
            </a:extLst>
          </p:cNvPr>
          <p:cNvSpPr txBox="1"/>
          <p:nvPr/>
        </p:nvSpPr>
        <p:spPr>
          <a:xfrm>
            <a:off x="5322205" y="1773587"/>
            <a:ext cx="3349684" cy="584775"/>
          </a:xfrm>
          <a:prstGeom prst="rect">
            <a:avLst/>
          </a:prstGeom>
          <a:noFill/>
        </p:spPr>
        <p:txBody>
          <a:bodyPr wrap="square">
            <a:spAutoFit/>
          </a:bodyPr>
          <a:lstStyle/>
          <a:p>
            <a:r>
              <a:rPr lang="en-US" sz="3200" b="1" i="0" dirty="0">
                <a:solidFill>
                  <a:srgbClr val="E45A83"/>
                </a:solidFill>
                <a:effectLst/>
                <a:latin typeface="UTMAvoBold"/>
              </a:rPr>
              <a:t>Student B’s card</a:t>
            </a:r>
            <a:endParaRPr lang="en-US" sz="3200" dirty="0"/>
          </a:p>
        </p:txBody>
      </p:sp>
      <p:pic>
        <p:nvPicPr>
          <p:cNvPr id="13" name="Picture 12">
            <a:extLst>
              <a:ext uri="{FF2B5EF4-FFF2-40B4-BE49-F238E27FC236}">
                <a16:creationId xmlns:a16="http://schemas.microsoft.com/office/drawing/2014/main" id="{78AF29CD-7F2E-D77A-54BE-B96D10C632C8}"/>
              </a:ext>
            </a:extLst>
          </p:cNvPr>
          <p:cNvPicPr>
            <a:picLocks noChangeAspect="1"/>
          </p:cNvPicPr>
          <p:nvPr/>
        </p:nvPicPr>
        <p:blipFill>
          <a:blip r:embed="rId2"/>
          <a:stretch>
            <a:fillRect/>
          </a:stretch>
        </p:blipFill>
        <p:spPr>
          <a:xfrm>
            <a:off x="5322205" y="2436914"/>
            <a:ext cx="2927500" cy="2425825"/>
          </a:xfrm>
          <a:prstGeom prst="rect">
            <a:avLst/>
          </a:prstGeom>
        </p:spPr>
      </p:pic>
      <p:pic>
        <p:nvPicPr>
          <p:cNvPr id="15" name="Picture 14">
            <a:extLst>
              <a:ext uri="{FF2B5EF4-FFF2-40B4-BE49-F238E27FC236}">
                <a16:creationId xmlns:a16="http://schemas.microsoft.com/office/drawing/2014/main" id="{76567157-9F4B-D07E-0904-29A4A1F613F7}"/>
              </a:ext>
            </a:extLst>
          </p:cNvPr>
          <p:cNvPicPr>
            <a:picLocks noChangeAspect="1"/>
          </p:cNvPicPr>
          <p:nvPr/>
        </p:nvPicPr>
        <p:blipFill>
          <a:blip r:embed="rId3"/>
          <a:stretch>
            <a:fillRect/>
          </a:stretch>
        </p:blipFill>
        <p:spPr>
          <a:xfrm>
            <a:off x="894295" y="2436914"/>
            <a:ext cx="3032726" cy="2431415"/>
          </a:xfrm>
          <a:prstGeom prst="rect">
            <a:avLst/>
          </a:prstGeom>
        </p:spPr>
      </p:pic>
    </p:spTree>
    <p:extLst>
      <p:ext uri="{BB962C8B-B14F-4D97-AF65-F5344CB8AC3E}">
        <p14:creationId xmlns:p14="http://schemas.microsoft.com/office/powerpoint/2010/main" val="63806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84811" y="769919"/>
            <a:ext cx="4955931"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EE8640"/>
                </a:solidFill>
              </a:rPr>
              <a:t>the Communist Party of Viet Nam</a:t>
            </a:r>
            <a:endParaRPr lang="en-US" sz="6600" b="1" dirty="0">
              <a:solidFill>
                <a:srgbClr val="EE8640"/>
              </a:solidFill>
              <a:cs typeface="Calibri" panose="020F0502020204030204" pitchFamily="34" charset="0"/>
            </a:endParaRPr>
          </a:p>
        </p:txBody>
      </p:sp>
      <p:sp>
        <p:nvSpPr>
          <p:cNvPr id="12" name="Rectangle 11"/>
          <p:cNvSpPr/>
          <p:nvPr/>
        </p:nvSpPr>
        <p:spPr>
          <a:xfrm>
            <a:off x="515353" y="3705128"/>
            <a:ext cx="4494845" cy="954107"/>
          </a:xfrm>
          <a:prstGeom prst="rect">
            <a:avLst/>
          </a:prstGeom>
        </p:spPr>
        <p:txBody>
          <a:bodyPr wrap="square">
            <a:spAutoFit/>
          </a:bodyPr>
          <a:lstStyle/>
          <a:p>
            <a:pPr algn="just"/>
            <a:r>
              <a:rPr lang="en-US" sz="2800" dirty="0"/>
              <a:t>the single political party in power in Viet Nam</a:t>
            </a:r>
          </a:p>
        </p:txBody>
      </p:sp>
      <p:sp>
        <p:nvSpPr>
          <p:cNvPr id="2" name="Rectangle 1"/>
          <p:cNvSpPr/>
          <p:nvPr/>
        </p:nvSpPr>
        <p:spPr>
          <a:xfrm>
            <a:off x="675160" y="2079762"/>
            <a:ext cx="4175234" cy="1077218"/>
          </a:xfrm>
          <a:prstGeom prst="rect">
            <a:avLst/>
          </a:prstGeom>
        </p:spPr>
        <p:txBody>
          <a:bodyPr wrap="square">
            <a:spAutoFit/>
          </a:bodyPr>
          <a:lstStyle/>
          <a:p>
            <a:pPr algn="ctr"/>
            <a:r>
              <a:rPr lang="en-US" sz="3200" kern="0" dirty="0">
                <a:solidFill>
                  <a:schemeClr val="accent2">
                    <a:lumMod val="50000"/>
                  </a:schemeClr>
                </a:solidFill>
                <a:effectLst/>
                <a:ea typeface="Times New Roman" panose="02020603050405020304" pitchFamily="18" charset="0"/>
                <a:cs typeface="Times New Roman" panose="02020603050405020304" pitchFamily="18" charset="0"/>
              </a:rPr>
              <a:t>/</a:t>
            </a:r>
            <a:r>
              <a:rPr lang="en-US" sz="3200" kern="0" dirty="0" err="1">
                <a:solidFill>
                  <a:schemeClr val="accent2">
                    <a:lumMod val="50000"/>
                  </a:schemeClr>
                </a:solidFill>
                <a:effectLst/>
                <a:ea typeface="Times New Roman" panose="02020603050405020304" pitchFamily="18" charset="0"/>
                <a:cs typeface="Times New Roman" panose="02020603050405020304" pitchFamily="18" charset="0"/>
              </a:rPr>
              <a:t>ðə</a:t>
            </a:r>
            <a:r>
              <a:rPr lang="en-US" sz="3200" kern="0" dirty="0">
                <a:solidFill>
                  <a:schemeClr val="accent2">
                    <a:lumMod val="50000"/>
                  </a:schemeClr>
                </a:solidFill>
                <a:effectLst/>
                <a:ea typeface="Times New Roman" panose="02020603050405020304" pitchFamily="18" charset="0"/>
                <a:cs typeface="Times New Roman" panose="02020603050405020304" pitchFamily="18" charset="0"/>
              </a:rPr>
              <a:t> ˈ</a:t>
            </a:r>
            <a:r>
              <a:rPr lang="en-US" sz="3200" kern="0" dirty="0" err="1">
                <a:solidFill>
                  <a:schemeClr val="accent2">
                    <a:lumMod val="50000"/>
                  </a:schemeClr>
                </a:solidFill>
                <a:effectLst/>
                <a:ea typeface="Times New Roman" panose="02020603050405020304" pitchFamily="18" charset="0"/>
                <a:cs typeface="Times New Roman" panose="02020603050405020304" pitchFamily="18" charset="0"/>
              </a:rPr>
              <a:t>kɒmjənɪst</a:t>
            </a:r>
            <a:r>
              <a:rPr lang="en-US" sz="3200" kern="0" dirty="0">
                <a:solidFill>
                  <a:schemeClr val="accent2">
                    <a:lumMod val="50000"/>
                  </a:schemeClr>
                </a:solidFill>
                <a:effectLst/>
                <a:ea typeface="Times New Roman" panose="02020603050405020304" pitchFamily="18" charset="0"/>
                <a:cs typeface="Times New Roman" panose="02020603050405020304" pitchFamily="18" charset="0"/>
              </a:rPr>
              <a:t> </a:t>
            </a:r>
            <a:r>
              <a:rPr lang="en-US" sz="3200" kern="0" dirty="0" err="1">
                <a:solidFill>
                  <a:schemeClr val="accent2">
                    <a:lumMod val="50000"/>
                  </a:schemeClr>
                </a:solidFill>
                <a:effectLst/>
                <a:ea typeface="Times New Roman" panose="02020603050405020304" pitchFamily="18" charset="0"/>
                <a:cs typeface="Times New Roman" panose="02020603050405020304" pitchFamily="18" charset="0"/>
              </a:rPr>
              <a:t>pɑːti</a:t>
            </a:r>
            <a:r>
              <a:rPr lang="en-US" sz="3200" kern="0" dirty="0">
                <a:solidFill>
                  <a:schemeClr val="accent2">
                    <a:lumMod val="50000"/>
                  </a:schemeClr>
                </a:solidFill>
                <a:effectLst/>
                <a:ea typeface="Times New Roman" panose="02020603050405020304" pitchFamily="18" charset="0"/>
                <a:cs typeface="Times New Roman" panose="02020603050405020304" pitchFamily="18" charset="0"/>
              </a:rPr>
              <a:t> </a:t>
            </a:r>
          </a:p>
          <a:p>
            <a:pPr algn="ctr"/>
            <a:r>
              <a:rPr lang="en-US" sz="3200" kern="0" dirty="0" err="1">
                <a:solidFill>
                  <a:schemeClr val="accent2">
                    <a:lumMod val="50000"/>
                  </a:schemeClr>
                </a:solidFill>
                <a:effectLst/>
                <a:ea typeface="Times New Roman" panose="02020603050405020304" pitchFamily="18" charset="0"/>
                <a:cs typeface="Times New Roman" panose="02020603050405020304" pitchFamily="18" charset="0"/>
              </a:rPr>
              <a:t>əv</a:t>
            </a:r>
            <a:r>
              <a:rPr lang="en-US" sz="3200" kern="0" dirty="0">
                <a:solidFill>
                  <a:schemeClr val="accent2">
                    <a:lumMod val="50000"/>
                  </a:schemeClr>
                </a:solidFill>
                <a:effectLst/>
                <a:ea typeface="Times New Roman" panose="02020603050405020304" pitchFamily="18" charset="0"/>
                <a:cs typeface="Times New Roman" panose="02020603050405020304" pitchFamily="18" charset="0"/>
              </a:rPr>
              <a:t> </a:t>
            </a:r>
            <a:r>
              <a:rPr lang="en-US" sz="3200" kern="0" dirty="0" err="1">
                <a:solidFill>
                  <a:schemeClr val="accent2">
                    <a:lumMod val="50000"/>
                  </a:schemeClr>
                </a:solidFill>
                <a:effectLst/>
                <a:ea typeface="Times New Roman" panose="02020603050405020304" pitchFamily="18" charset="0"/>
                <a:cs typeface="Times New Roman" panose="02020603050405020304" pitchFamily="18" charset="0"/>
              </a:rPr>
              <a:t>viːetˈnɑːm</a:t>
            </a:r>
            <a:r>
              <a:rPr lang="en-US" sz="3200" kern="0" dirty="0">
                <a:solidFill>
                  <a:schemeClr val="accent2">
                    <a:lumMod val="50000"/>
                  </a:schemeClr>
                </a:solidFill>
                <a:effectLst/>
                <a:ea typeface="Times New Roman" panose="02020603050405020304" pitchFamily="18" charset="0"/>
                <a:cs typeface="Times New Roman" panose="02020603050405020304" pitchFamily="18" charset="0"/>
              </a:rPr>
              <a:t>/</a:t>
            </a:r>
            <a:endParaRPr lang="en-US" sz="3200" dirty="0">
              <a:solidFill>
                <a:schemeClr val="accent2">
                  <a:lumMod val="50000"/>
                </a:schemeClr>
              </a:solidFill>
              <a:cs typeface="Times New Roman" panose="02020603050405020304" pitchFamily="18" charset="0"/>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8" name="Picture 7">
            <a:extLst>
              <a:ext uri="{FF2B5EF4-FFF2-40B4-BE49-F238E27FC236}">
                <a16:creationId xmlns:a16="http://schemas.microsoft.com/office/drawing/2014/main" id="{7344082B-9583-4C74-9102-ACC31A147B8B}"/>
              </a:ext>
            </a:extLst>
          </p:cNvPr>
          <p:cNvPicPr>
            <a:picLocks noChangeAspect="1"/>
          </p:cNvPicPr>
          <p:nvPr/>
        </p:nvPicPr>
        <p:blipFill>
          <a:blip r:embed="rId5"/>
          <a:stretch>
            <a:fillRect/>
          </a:stretch>
        </p:blipFill>
        <p:spPr>
          <a:xfrm>
            <a:off x="5475236" y="1511235"/>
            <a:ext cx="3365673" cy="2527430"/>
          </a:xfrm>
          <a:prstGeom prst="rect">
            <a:avLst/>
          </a:prstGeom>
        </p:spPr>
      </p:pic>
      <p:pic>
        <p:nvPicPr>
          <p:cNvPr id="6" name="mp3-output-ttsfree(dot)com">
            <a:hlinkClick r:id="" action="ppaction://media"/>
            <a:extLst>
              <a:ext uri="{FF2B5EF4-FFF2-40B4-BE49-F238E27FC236}">
                <a16:creationId xmlns:a16="http://schemas.microsoft.com/office/drawing/2014/main" id="{0125DDCE-C56C-EE0C-1433-3055BC194F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68616" y="3095528"/>
            <a:ext cx="609600" cy="609600"/>
          </a:xfrm>
          <a:prstGeom prst="rect">
            <a:avLst/>
          </a:prstGeom>
        </p:spPr>
      </p:pic>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7"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4" y="930076"/>
            <a:ext cx="48377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battle (n)</a:t>
            </a:r>
            <a:endParaRPr lang="en-US" sz="4800" b="1" dirty="0">
              <a:solidFill>
                <a:schemeClr val="accent2"/>
              </a:solidFill>
              <a:cs typeface="Calibri" panose="020F0502020204030204" pitchFamily="34" charset="0"/>
            </a:endParaRPr>
          </a:p>
        </p:txBody>
      </p:sp>
      <p:sp>
        <p:nvSpPr>
          <p:cNvPr id="12" name="Rectangle 11"/>
          <p:cNvSpPr/>
          <p:nvPr/>
        </p:nvSpPr>
        <p:spPr>
          <a:xfrm>
            <a:off x="665613" y="3277617"/>
            <a:ext cx="4837746" cy="954107"/>
          </a:xfrm>
          <a:prstGeom prst="rect">
            <a:avLst/>
          </a:prstGeom>
        </p:spPr>
        <p:txBody>
          <a:bodyPr wrap="square">
            <a:spAutoFit/>
          </a:bodyPr>
          <a:lstStyle/>
          <a:p>
            <a:pPr algn="just"/>
            <a:r>
              <a:rPr lang="en-US" sz="2800" dirty="0"/>
              <a:t>a fight between armies, ships or planes, especially during a war</a:t>
            </a:r>
          </a:p>
        </p:txBody>
      </p:sp>
      <p:sp>
        <p:nvSpPr>
          <p:cNvPr id="2" name="Rectangle 1"/>
          <p:cNvSpPr/>
          <p:nvPr/>
        </p:nvSpPr>
        <p:spPr>
          <a:xfrm>
            <a:off x="2080035" y="1856114"/>
            <a:ext cx="1532792"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rPr>
              <a:t>/ˈ</a:t>
            </a:r>
            <a:r>
              <a:rPr lang="en-US" sz="3600" kern="0" dirty="0" err="1">
                <a:solidFill>
                  <a:schemeClr val="accent2">
                    <a:lumMod val="50000"/>
                  </a:schemeClr>
                </a:solidFill>
                <a:effectLst/>
                <a:ea typeface="Times New Roman" panose="02020603050405020304" pitchFamily="18" charset="0"/>
              </a:rPr>
              <a:t>bætl</a:t>
            </a:r>
            <a:r>
              <a:rPr lang="en-US" sz="3600" kern="0" dirty="0">
                <a:solidFill>
                  <a:schemeClr val="accent2">
                    <a:lumMod val="50000"/>
                  </a:schemeClr>
                </a:solidFill>
                <a:effectLst/>
                <a:ea typeface="Times New Roman" panose="02020603050405020304" pitchFamily="18" charset="0"/>
              </a:rPr>
              <a:t>/</a:t>
            </a:r>
            <a:endParaRPr lang="en-US" sz="3600"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5AC86A-FAC8-3AED-4709-3C82976F98CF}"/>
              </a:ext>
            </a:extLst>
          </p:cNvPr>
          <p:cNvPicPr>
            <a:picLocks noChangeAspect="1"/>
          </p:cNvPicPr>
          <p:nvPr/>
        </p:nvPicPr>
        <p:blipFill>
          <a:blip r:embed="rId5"/>
          <a:stretch>
            <a:fillRect/>
          </a:stretch>
        </p:blipFill>
        <p:spPr>
          <a:xfrm>
            <a:off x="5599865" y="1475693"/>
            <a:ext cx="3111428" cy="2595064"/>
          </a:xfrm>
          <a:prstGeom prst="rect">
            <a:avLst/>
          </a:prstGeom>
        </p:spPr>
      </p:pic>
      <p:sp>
        <p:nvSpPr>
          <p:cNvPr id="11" name="TextBox 10">
            <a:extLst>
              <a:ext uri="{FF2B5EF4-FFF2-40B4-BE49-F238E27FC236}">
                <a16:creationId xmlns:a16="http://schemas.microsoft.com/office/drawing/2014/main" id="{D9F9DA75-F925-5E9D-2207-409DEF071443}"/>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3" name="battle">
            <a:hlinkClick r:id="" action="ppaction://media"/>
            <a:extLst>
              <a:ext uri="{FF2B5EF4-FFF2-40B4-BE49-F238E27FC236}">
                <a16:creationId xmlns:a16="http://schemas.microsoft.com/office/drawing/2014/main" id="{81A733DF-A151-14C2-56BA-9ED63AA5BB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46431" y="2641056"/>
            <a:ext cx="406400" cy="406400"/>
          </a:xfrm>
          <a:prstGeom prst="rect">
            <a:avLst/>
          </a:prstGeom>
        </p:spPr>
      </p:pic>
    </p:spTree>
    <p:extLst>
      <p:ext uri="{BB962C8B-B14F-4D97-AF65-F5344CB8AC3E}">
        <p14:creationId xmlns:p14="http://schemas.microsoft.com/office/powerpoint/2010/main" val="12164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3" y="930076"/>
            <a:ext cx="4168275"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campaign (n)</a:t>
            </a:r>
            <a:endParaRPr lang="en-US" sz="4800" b="1" dirty="0">
              <a:solidFill>
                <a:schemeClr val="accent2"/>
              </a:solidFill>
              <a:cs typeface="Calibri" panose="020F0502020204030204" pitchFamily="34" charset="0"/>
            </a:endParaRPr>
          </a:p>
        </p:txBody>
      </p:sp>
      <p:sp>
        <p:nvSpPr>
          <p:cNvPr id="12" name="Rectangle 11"/>
          <p:cNvSpPr/>
          <p:nvPr/>
        </p:nvSpPr>
        <p:spPr>
          <a:xfrm>
            <a:off x="531422" y="3156788"/>
            <a:ext cx="4763637" cy="1815882"/>
          </a:xfrm>
          <a:prstGeom prst="rect">
            <a:avLst/>
          </a:prstGeom>
        </p:spPr>
        <p:txBody>
          <a:bodyPr wrap="square">
            <a:spAutoFit/>
          </a:bodyPr>
          <a:lstStyle/>
          <a:p>
            <a:pPr algn="just"/>
            <a:r>
              <a:rPr lang="en-US" sz="2800" dirty="0"/>
              <a:t>a series of planned activities that are intended to achieve a particular social, commercial or political aim</a:t>
            </a:r>
          </a:p>
        </p:txBody>
      </p:sp>
      <p:sp>
        <p:nvSpPr>
          <p:cNvPr id="2" name="Rectangle 1"/>
          <p:cNvSpPr/>
          <p:nvPr/>
        </p:nvSpPr>
        <p:spPr>
          <a:xfrm>
            <a:off x="1471914" y="1854480"/>
            <a:ext cx="2460930"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a:t>
            </a:r>
            <a:r>
              <a:rPr lang="en-US" sz="3600" kern="0" dirty="0" err="1">
                <a:solidFill>
                  <a:schemeClr val="accent2">
                    <a:lumMod val="50000"/>
                  </a:schemeClr>
                </a:solidFill>
                <a:effectLst/>
                <a:ea typeface="Times New Roman" panose="02020603050405020304" pitchFamily="18" charset="0"/>
                <a:cs typeface="Times New Roman" panose="02020603050405020304" pitchFamily="18" charset="0"/>
              </a:rPr>
              <a:t>kæmˈpeɪn</a:t>
            </a:r>
            <a:r>
              <a:rPr lang="en-US" sz="3600" kern="0" dirty="0">
                <a:solidFill>
                  <a:schemeClr val="accent2">
                    <a:lumMod val="50000"/>
                  </a:schemeClr>
                </a:solidFill>
                <a:effectLst/>
                <a:ea typeface="Times New Roman" panose="02020603050405020304" pitchFamily="18" charset="0"/>
                <a:cs typeface="Times New Roman" panose="02020603050405020304" pitchFamily="18" charset="0"/>
              </a:rPr>
              <a:t>/</a:t>
            </a:r>
            <a:endParaRPr lang="en-US" sz="3600" dirty="0">
              <a:solidFill>
                <a:schemeClr val="accent2">
                  <a:lumMod val="50000"/>
                </a:schemeClr>
              </a:solidFill>
              <a:cs typeface="Times New Roman" panose="02020603050405020304" pitchFamily="18" charset="0"/>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C71C22-E63F-259A-6654-CC3E8B10031D}"/>
              </a:ext>
            </a:extLst>
          </p:cNvPr>
          <p:cNvPicPr>
            <a:picLocks noChangeAspect="1"/>
          </p:cNvPicPr>
          <p:nvPr/>
        </p:nvPicPr>
        <p:blipFill>
          <a:blip r:embed="rId5"/>
          <a:stretch>
            <a:fillRect/>
          </a:stretch>
        </p:blipFill>
        <p:spPr>
          <a:xfrm>
            <a:off x="5496336" y="1581568"/>
            <a:ext cx="3411452" cy="2422300"/>
          </a:xfrm>
          <a:prstGeom prst="rect">
            <a:avLst/>
          </a:prstGeom>
        </p:spPr>
      </p:pic>
      <p:sp>
        <p:nvSpPr>
          <p:cNvPr id="8" name="TextBox 7">
            <a:extLst>
              <a:ext uri="{FF2B5EF4-FFF2-40B4-BE49-F238E27FC236}">
                <a16:creationId xmlns:a16="http://schemas.microsoft.com/office/drawing/2014/main" id="{A8EAC5FA-D87C-7AED-1B31-70AFA11C43A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3" name="campaign">
            <a:hlinkClick r:id="" action="ppaction://media"/>
            <a:extLst>
              <a:ext uri="{FF2B5EF4-FFF2-40B4-BE49-F238E27FC236}">
                <a16:creationId xmlns:a16="http://schemas.microsoft.com/office/drawing/2014/main" id="{5D48760F-AED2-6D0E-A74F-F7B5BB4AFC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24071" y="2642690"/>
            <a:ext cx="406400" cy="406400"/>
          </a:xfrm>
          <a:prstGeom prst="rect">
            <a:avLst/>
          </a:prstGeom>
        </p:spPr>
      </p:pic>
    </p:spTree>
    <p:extLst>
      <p:ext uri="{BB962C8B-B14F-4D97-AF65-F5344CB8AC3E}">
        <p14:creationId xmlns:p14="http://schemas.microsoft.com/office/powerpoint/2010/main" val="8537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80138" y="956127"/>
            <a:ext cx="48377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pass away</a:t>
            </a:r>
            <a:endParaRPr lang="en-US" sz="4800" b="1" dirty="0">
              <a:solidFill>
                <a:schemeClr val="accent2"/>
              </a:solidFill>
              <a:cs typeface="Calibri" panose="020F0502020204030204" pitchFamily="34" charset="0"/>
            </a:endParaRPr>
          </a:p>
        </p:txBody>
      </p:sp>
      <p:sp>
        <p:nvSpPr>
          <p:cNvPr id="12" name="Rectangle 11"/>
          <p:cNvSpPr/>
          <p:nvPr/>
        </p:nvSpPr>
        <p:spPr>
          <a:xfrm>
            <a:off x="648654" y="3430017"/>
            <a:ext cx="4344587" cy="584775"/>
          </a:xfrm>
          <a:prstGeom prst="rect">
            <a:avLst/>
          </a:prstGeom>
        </p:spPr>
        <p:txBody>
          <a:bodyPr wrap="square">
            <a:spAutoFit/>
          </a:bodyPr>
          <a:lstStyle/>
          <a:p>
            <a:pPr algn="ctr"/>
            <a:r>
              <a:rPr lang="en-US" sz="3200" dirty="0"/>
              <a:t>to die</a:t>
            </a:r>
          </a:p>
        </p:txBody>
      </p:sp>
      <p:sp>
        <p:nvSpPr>
          <p:cNvPr id="2" name="Rectangle 1"/>
          <p:cNvSpPr/>
          <p:nvPr/>
        </p:nvSpPr>
        <p:spPr>
          <a:xfrm>
            <a:off x="1498013" y="1774322"/>
            <a:ext cx="2601995" cy="646331"/>
          </a:xfrm>
          <a:prstGeom prst="rect">
            <a:avLst/>
          </a:prstGeom>
        </p:spPr>
        <p:txBody>
          <a:bodyPr wrap="none">
            <a:spAutoFit/>
          </a:bodyPr>
          <a:lstStyle/>
          <a:p>
            <a:pPr algn="ctr"/>
            <a:r>
              <a:rPr lang="en-US" sz="3600" kern="0" dirty="0">
                <a:solidFill>
                  <a:schemeClr val="accent2">
                    <a:lumMod val="50000"/>
                  </a:schemeClr>
                </a:solidFill>
                <a:effectLst/>
                <a:ea typeface="Times New Roman" panose="02020603050405020304" pitchFamily="18" charset="0"/>
              </a:rPr>
              <a:t>/ </a:t>
            </a:r>
            <a:r>
              <a:rPr lang="en-US" sz="3600" kern="0" dirty="0" err="1">
                <a:solidFill>
                  <a:schemeClr val="accent2">
                    <a:lumMod val="50000"/>
                  </a:schemeClr>
                </a:solidFill>
                <a:effectLst/>
                <a:ea typeface="Times New Roman" panose="02020603050405020304" pitchFamily="18" charset="0"/>
              </a:rPr>
              <a:t>pɑːs</a:t>
            </a:r>
            <a:r>
              <a:rPr lang="en-US" sz="3600" kern="0" dirty="0">
                <a:solidFill>
                  <a:schemeClr val="accent2">
                    <a:lumMod val="50000"/>
                  </a:schemeClr>
                </a:solidFill>
                <a:effectLst/>
                <a:ea typeface="Times New Roman" panose="02020603050405020304" pitchFamily="18" charset="0"/>
              </a:rPr>
              <a:t> </a:t>
            </a:r>
            <a:r>
              <a:rPr lang="en-US" sz="3600" kern="0" dirty="0" err="1">
                <a:solidFill>
                  <a:schemeClr val="accent2">
                    <a:lumMod val="50000"/>
                  </a:schemeClr>
                </a:solidFill>
                <a:effectLst/>
                <a:ea typeface="Times New Roman" panose="02020603050405020304" pitchFamily="18" charset="0"/>
              </a:rPr>
              <a:t>əˈweɪ</a:t>
            </a:r>
            <a:r>
              <a:rPr lang="en-US" sz="3600" kern="0" dirty="0">
                <a:solidFill>
                  <a:schemeClr val="accent2">
                    <a:lumMod val="50000"/>
                  </a:schemeClr>
                </a:solidFill>
                <a:effectLst/>
                <a:ea typeface="Times New Roman" panose="02020603050405020304" pitchFamily="18" charset="0"/>
              </a:rPr>
              <a:t>/</a:t>
            </a:r>
            <a:endParaRPr lang="en-US" sz="3600"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ED0F828-D454-E8EF-2493-2CB2F3BB945D}"/>
              </a:ext>
            </a:extLst>
          </p:cNvPr>
          <p:cNvPicPr>
            <a:picLocks noChangeAspect="1"/>
          </p:cNvPicPr>
          <p:nvPr/>
        </p:nvPicPr>
        <p:blipFill>
          <a:blip r:embed="rId5"/>
          <a:stretch>
            <a:fillRect/>
          </a:stretch>
        </p:blipFill>
        <p:spPr>
          <a:xfrm>
            <a:off x="5584811" y="1400311"/>
            <a:ext cx="2842737" cy="2909364"/>
          </a:xfrm>
          <a:prstGeom prst="rect">
            <a:avLst/>
          </a:prstGeom>
        </p:spPr>
      </p:pic>
      <p:sp>
        <p:nvSpPr>
          <p:cNvPr id="8" name="TextBox 7">
            <a:extLst>
              <a:ext uri="{FF2B5EF4-FFF2-40B4-BE49-F238E27FC236}">
                <a16:creationId xmlns:a16="http://schemas.microsoft.com/office/drawing/2014/main" id="{3982DFE1-6DD5-07EC-1972-E9529345F23D}"/>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pic>
        <p:nvPicPr>
          <p:cNvPr id="3" name="pass away">
            <a:hlinkClick r:id="" action="ppaction://media"/>
            <a:extLst>
              <a:ext uri="{FF2B5EF4-FFF2-40B4-BE49-F238E27FC236}">
                <a16:creationId xmlns:a16="http://schemas.microsoft.com/office/drawing/2014/main" id="{A30D2B69-E862-0B9E-0ABA-D7F00092E4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08249" y="2571750"/>
            <a:ext cx="406400" cy="406400"/>
          </a:xfrm>
          <a:prstGeom prst="rect">
            <a:avLst/>
          </a:prstGeom>
        </p:spPr>
      </p:pic>
    </p:spTree>
    <p:extLst>
      <p:ext uri="{BB962C8B-B14F-4D97-AF65-F5344CB8AC3E}">
        <p14:creationId xmlns:p14="http://schemas.microsoft.com/office/powerpoint/2010/main" val="40735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3566023557"/>
              </p:ext>
            </p:extLst>
          </p:nvPr>
        </p:nvGraphicFramePr>
        <p:xfrm>
          <a:off x="0" y="708710"/>
          <a:ext cx="9143999" cy="4471144"/>
        </p:xfrm>
        <a:graphic>
          <a:graphicData uri="http://schemas.openxmlformats.org/drawingml/2006/table">
            <a:tbl>
              <a:tblPr firstRow="1" bandRow="1">
                <a:tableStyleId>{5DA37D80-6434-44D0-A028-1B22A696006F}</a:tableStyleId>
              </a:tblPr>
              <a:tblGrid>
                <a:gridCol w="1660650">
                  <a:extLst>
                    <a:ext uri="{9D8B030D-6E8A-4147-A177-3AD203B41FA5}">
                      <a16:colId xmlns:a16="http://schemas.microsoft.com/office/drawing/2014/main" val="20000"/>
                    </a:ext>
                  </a:extLst>
                </a:gridCol>
                <a:gridCol w="1566770">
                  <a:extLst>
                    <a:ext uri="{9D8B030D-6E8A-4147-A177-3AD203B41FA5}">
                      <a16:colId xmlns:a16="http://schemas.microsoft.com/office/drawing/2014/main" val="20003"/>
                    </a:ext>
                  </a:extLst>
                </a:gridCol>
                <a:gridCol w="4382651">
                  <a:extLst>
                    <a:ext uri="{9D8B030D-6E8A-4147-A177-3AD203B41FA5}">
                      <a16:colId xmlns:a16="http://schemas.microsoft.com/office/drawing/2014/main" val="20001"/>
                    </a:ext>
                  </a:extLst>
                </a:gridCol>
                <a:gridCol w="1533928">
                  <a:extLst>
                    <a:ext uri="{9D8B030D-6E8A-4147-A177-3AD203B41FA5}">
                      <a16:colId xmlns:a16="http://schemas.microsoft.com/office/drawing/2014/main" val="20002"/>
                    </a:ext>
                  </a:extLst>
                </a:gridCol>
              </a:tblGrid>
              <a:tr h="671074">
                <a:tc>
                  <a:txBody>
                    <a:bodyPr/>
                    <a:lstStyle/>
                    <a:p>
                      <a:pPr marL="0" marR="0" indent="-1270" algn="ctr">
                        <a:lnSpc>
                          <a:spcPct val="107000"/>
                        </a:lnSpc>
                        <a:spcBef>
                          <a:spcPts val="0"/>
                        </a:spcBef>
                        <a:spcAft>
                          <a:spcPts val="0"/>
                        </a:spcAft>
                      </a:pPr>
                      <a:r>
                        <a:rPr lang="en-US" sz="1800" b="1" kern="100" dirty="0">
                          <a:effectLst/>
                          <a:latin typeface="+mn-lt"/>
                          <a:ea typeface="Times New Roman" panose="02020603050405020304" pitchFamily="18" charset="0"/>
                          <a:cs typeface="Times New Roman" panose="02020603050405020304" pitchFamily="18" charset="0"/>
                        </a:rPr>
                        <a:t>Form</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 algn="ctr">
                        <a:lnSpc>
                          <a:spcPct val="107000"/>
                        </a:lnSpc>
                        <a:spcBef>
                          <a:spcPts val="0"/>
                        </a:spcBef>
                        <a:spcAft>
                          <a:spcPts val="0"/>
                        </a:spcAft>
                      </a:pPr>
                      <a:r>
                        <a:rPr lang="en-US" sz="1800" b="1" kern="100" dirty="0">
                          <a:effectLst/>
                          <a:latin typeface="+mn-lt"/>
                          <a:ea typeface="Times New Roman" panose="02020603050405020304" pitchFamily="18" charset="0"/>
                          <a:cs typeface="Times New Roman" panose="02020603050405020304" pitchFamily="18" charset="0"/>
                        </a:rPr>
                        <a:t>Pronunciation</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 algn="ctr">
                        <a:lnSpc>
                          <a:spcPct val="107000"/>
                        </a:lnSpc>
                        <a:spcBef>
                          <a:spcPts val="0"/>
                        </a:spcBef>
                        <a:spcAft>
                          <a:spcPts val="0"/>
                        </a:spcAft>
                      </a:pPr>
                      <a:r>
                        <a:rPr lang="en-US" sz="1800" b="1" kern="100">
                          <a:effectLst/>
                          <a:latin typeface="+mn-lt"/>
                          <a:ea typeface="Times New Roman" panose="02020603050405020304" pitchFamily="18" charset="0"/>
                          <a:cs typeface="Times New Roman" panose="02020603050405020304" pitchFamily="18" charset="0"/>
                        </a:rPr>
                        <a:t>Meaning</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 algn="ctr">
                        <a:lnSpc>
                          <a:spcPct val="107000"/>
                        </a:lnSpc>
                        <a:spcBef>
                          <a:spcPts val="0"/>
                        </a:spcBef>
                        <a:spcAft>
                          <a:spcPts val="0"/>
                        </a:spcAft>
                      </a:pPr>
                      <a:r>
                        <a:rPr lang="en-US" sz="1800" b="1" kern="100">
                          <a:effectLst/>
                          <a:latin typeface="+mn-lt"/>
                          <a:ea typeface="Times New Roman" panose="02020603050405020304" pitchFamily="18" charset="0"/>
                          <a:cs typeface="Times New Roman" panose="02020603050405020304" pitchFamily="18" charset="0"/>
                        </a:rPr>
                        <a:t>Vietnamese equivalent</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327287">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1. the Communist Party of Viet Nam</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ðə</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ˈ</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kɒmjənɪst</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pɑːti</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əv</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viːetˈnɑːm</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the single political party in power in Viet Nam</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Đảng</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Cộng</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sản</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Việt</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Nam</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30031">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2. battle (n)</a:t>
                      </a:r>
                      <a:endParaRPr lang="en-US" sz="18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/ˈbætl/</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a fight between armies, ships or planes, especially during a war</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trận chiến</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28659">
                <a:tc>
                  <a:txBody>
                    <a:bodyPr/>
                    <a:lstStyle/>
                    <a:p>
                      <a:pPr marL="0" marR="0" indent="-1270">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3. campaign (n)</a:t>
                      </a:r>
                      <a:endParaRPr lang="en-US" sz="1800" kern="1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/kæmˈpeɪn/</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a series of planned activities that are intended to achieve a particular social, commercial or political aim</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chiến</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dịch</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14093">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4. pass away</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gn="ctr">
                        <a:lnSpc>
                          <a:spcPct val="107000"/>
                        </a:lnSpc>
                        <a:spcBef>
                          <a:spcPts val="0"/>
                        </a:spcBef>
                        <a:spcAft>
                          <a:spcPts val="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a:t>
                      </a:r>
                      <a:r>
                        <a:rPr lang="en-US" sz="1800" kern="100">
                          <a:effectLst/>
                          <a:latin typeface="+mn-lt"/>
                          <a:ea typeface="Times New Roman" panose="02020603050405020304" pitchFamily="18" charset="0"/>
                          <a:cs typeface="Times New Roman" panose="02020603050405020304" pitchFamily="18" charset="0"/>
                        </a:rPr>
                        <a:t> </a:t>
                      </a:r>
                      <a:r>
                        <a:rPr lang="en-US" sz="1800" kern="100">
                          <a:solidFill>
                            <a:srgbClr val="000000"/>
                          </a:solidFill>
                          <a:effectLst/>
                          <a:latin typeface="+mn-lt"/>
                          <a:ea typeface="Times New Roman" panose="02020603050405020304" pitchFamily="18" charset="0"/>
                          <a:cs typeface="Times New Roman" panose="02020603050405020304" pitchFamily="18" charset="0"/>
                        </a:rPr>
                        <a:t>pɑːs əˈweɪ/</a:t>
                      </a:r>
                      <a:endParaRPr lang="en-US" sz="18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to die</a:t>
                      </a:r>
                      <a:endParaRPr lang="en-US" sz="18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07000"/>
                        </a:lnSpc>
                        <a:spcBef>
                          <a:spcPts val="0"/>
                        </a:spcBef>
                        <a:spcAft>
                          <a:spcPts val="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qua </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đời</a:t>
                      </a:r>
                      <a:endParaRPr lang="en-US" sz="18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179742"/>
                  </a:ext>
                </a:extLst>
              </a:tr>
            </a:tbl>
          </a:graphicData>
        </a:graphic>
      </p:graphicFrame>
      <p:sp>
        <p:nvSpPr>
          <p:cNvPr id="2" name="TextBox 1">
            <a:extLst>
              <a:ext uri="{FF2B5EF4-FFF2-40B4-BE49-F238E27FC236}">
                <a16:creationId xmlns:a16="http://schemas.microsoft.com/office/drawing/2014/main" id="{DE9AD7D6-1BC5-8760-B662-1ABD54AA34E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92896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582471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908812" y="669738"/>
            <a:ext cx="8120888" cy="1107996"/>
          </a:xfrm>
          <a:prstGeom prst="rect">
            <a:avLst/>
          </a:prstGeom>
        </p:spPr>
        <p:txBody>
          <a:bodyPr wrap="square">
            <a:spAutoFit/>
          </a:bodyPr>
          <a:lstStyle/>
          <a:p>
            <a:pPr marL="0" marR="0" indent="0" fontAlgn="auto">
              <a:spcBef>
                <a:spcPts val="0"/>
              </a:spcBef>
              <a:spcAft>
                <a:spcPts val="0"/>
              </a:spcAft>
            </a:pPr>
            <a:r>
              <a:rPr lang="en-US" sz="2200" b="1" kern="0" dirty="0">
                <a:solidFill>
                  <a:srgbClr val="000000"/>
                </a:solidFill>
                <a:effectLst/>
                <a:ea typeface="Times New Roman" panose="02020603050405020304" pitchFamily="18" charset="0"/>
                <a:cs typeface="Times New Roman" panose="02020603050405020304" pitchFamily="18" charset="0"/>
              </a:rPr>
              <a:t>Work in pairs. A should ask B questions to complete his/her card about Vo </a:t>
            </a:r>
            <a:r>
              <a:rPr lang="en-US" sz="2200" b="1" kern="0" dirty="0" err="1">
                <a:solidFill>
                  <a:srgbClr val="000000"/>
                </a:solidFill>
                <a:effectLst/>
                <a:ea typeface="Times New Roman" panose="02020603050405020304" pitchFamily="18" charset="0"/>
                <a:cs typeface="Times New Roman" panose="02020603050405020304" pitchFamily="18" charset="0"/>
              </a:rPr>
              <a:t>Thi</a:t>
            </a:r>
            <a:r>
              <a:rPr lang="en-US" sz="2200" b="1" kern="0" dirty="0">
                <a:solidFill>
                  <a:srgbClr val="000000"/>
                </a:solidFill>
                <a:effectLst/>
                <a:ea typeface="Times New Roman" panose="02020603050405020304" pitchFamily="18" charset="0"/>
                <a:cs typeface="Times New Roman" panose="02020603050405020304" pitchFamily="18" charset="0"/>
              </a:rPr>
              <a:t> Sau. Then B should do the same to complete his/her card about General Vo Nguyen Giap. Then compare your notes.</a:t>
            </a:r>
            <a:endParaRPr lang="en-US" sz="2200" b="1" dirty="0">
              <a:cs typeface="Times New Roman" panose="02020603050405020304" pitchFamily="18" charset="0"/>
            </a:endParaRPr>
          </a:p>
        </p:txBody>
      </p:sp>
      <p:sp>
        <p:nvSpPr>
          <p:cNvPr id="8" name="TextBox 7">
            <a:extLst>
              <a:ext uri="{FF2B5EF4-FFF2-40B4-BE49-F238E27FC236}">
                <a16:creationId xmlns:a16="http://schemas.microsoft.com/office/drawing/2014/main" id="{9FAE1415-8BCB-3F8C-5987-CE9FF87CF06F}"/>
              </a:ext>
            </a:extLst>
          </p:cNvPr>
          <p:cNvSpPr txBox="1"/>
          <p:nvPr/>
        </p:nvSpPr>
        <p:spPr>
          <a:xfrm>
            <a:off x="689882" y="1933873"/>
            <a:ext cx="7764236" cy="2923877"/>
          </a:xfrm>
          <a:prstGeom prst="rect">
            <a:avLst/>
          </a:prstGeom>
          <a:noFill/>
        </p:spPr>
        <p:txBody>
          <a:bodyPr wrap="square">
            <a:spAutoFit/>
          </a:bodyPr>
          <a:lstStyle/>
          <a:p>
            <a:pPr algn="ctr"/>
            <a:r>
              <a:rPr lang="en-US" sz="3200" b="1" dirty="0">
                <a:solidFill>
                  <a:srgbClr val="C00000"/>
                </a:solidFill>
                <a:latin typeface="UTMAvoBold"/>
              </a:rPr>
              <a:t>Example questions</a:t>
            </a:r>
            <a:endParaRPr lang="en-US" sz="3200" b="1" i="0" dirty="0">
              <a:solidFill>
                <a:srgbClr val="C00000"/>
              </a:solidFill>
              <a:effectLst/>
              <a:latin typeface="UTMAvoBold"/>
            </a:endParaRPr>
          </a:p>
          <a:p>
            <a:pPr algn="ctr"/>
            <a:endParaRPr lang="en-US" sz="2400" b="0" i="1" dirty="0">
              <a:solidFill>
                <a:srgbClr val="000000"/>
              </a:solidFill>
              <a:effectLst/>
              <a:latin typeface="UTMAvo-Italic"/>
            </a:endParaRPr>
          </a:p>
          <a:p>
            <a:pPr algn="ctr"/>
            <a:r>
              <a:rPr lang="en-US" sz="3200" b="0" i="1" dirty="0">
                <a:solidFill>
                  <a:srgbClr val="000000"/>
                </a:solidFill>
                <a:effectLst/>
                <a:latin typeface="UTMAvo-Italic"/>
              </a:rPr>
              <a:t>Who is/was …? </a:t>
            </a:r>
          </a:p>
          <a:p>
            <a:pPr algn="ctr"/>
            <a:r>
              <a:rPr lang="en-US" sz="3200" b="0" i="1" dirty="0">
                <a:solidFill>
                  <a:srgbClr val="000000"/>
                </a:solidFill>
                <a:effectLst/>
                <a:latin typeface="UTMAvo-Italic"/>
              </a:rPr>
              <a:t>When did he/she …? </a:t>
            </a:r>
          </a:p>
          <a:p>
            <a:pPr algn="ctr"/>
            <a:r>
              <a:rPr lang="en-US" sz="3200" b="0" i="1" dirty="0">
                <a:solidFill>
                  <a:srgbClr val="000000"/>
                </a:solidFill>
                <a:effectLst/>
                <a:latin typeface="UTMAvo-Italic"/>
              </a:rPr>
              <a:t>How old was he/she when …? </a:t>
            </a:r>
          </a:p>
          <a:p>
            <a:pPr algn="ctr"/>
            <a:r>
              <a:rPr lang="en-US" sz="3200" b="0" i="1" dirty="0">
                <a:solidFill>
                  <a:srgbClr val="000000"/>
                </a:solidFill>
                <a:effectLst/>
                <a:latin typeface="UTMAvo-Italic"/>
              </a:rPr>
              <a:t>What happened in …?</a:t>
            </a:r>
            <a:endParaRPr lang="en-US" sz="2400" dirty="0"/>
          </a:p>
        </p:txBody>
      </p:sp>
      <p:pic>
        <p:nvPicPr>
          <p:cNvPr id="2050" name="Picture 2" descr="Question Vector Art, Icons, and Graphics for Free Download">
            <a:extLst>
              <a:ext uri="{FF2B5EF4-FFF2-40B4-BE49-F238E27FC236}">
                <a16:creationId xmlns:a16="http://schemas.microsoft.com/office/drawing/2014/main" id="{8A98C6A2-0459-329D-C842-155D53BA34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60" y="3064864"/>
            <a:ext cx="1951264" cy="19512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AE93CAB-3FF7-764A-75DC-F96D6F7CACBC}"/>
              </a:ext>
            </a:extLst>
          </p:cNvPr>
          <p:cNvPicPr>
            <a:picLocks noChangeAspect="1"/>
          </p:cNvPicPr>
          <p:nvPr/>
        </p:nvPicPr>
        <p:blipFill>
          <a:blip r:embed="rId3"/>
          <a:stretch>
            <a:fillRect/>
          </a:stretch>
        </p:blipFill>
        <p:spPr>
          <a:xfrm>
            <a:off x="6886931" y="2029787"/>
            <a:ext cx="2142769" cy="1571679"/>
          </a:xfrm>
          <a:prstGeom prst="rect">
            <a:avLst/>
          </a:prstGeom>
        </p:spPr>
      </p:pic>
    </p:spTree>
    <p:extLst>
      <p:ext uri="{BB962C8B-B14F-4D97-AF65-F5344CB8AC3E}">
        <p14:creationId xmlns:p14="http://schemas.microsoft.com/office/powerpoint/2010/main" val="335155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655950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LESS-CONTROLLED PRACTICE</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856069" y="708710"/>
            <a:ext cx="8120888" cy="769441"/>
          </a:xfrm>
          <a:prstGeom prst="rect">
            <a:avLst/>
          </a:prstGeom>
        </p:spPr>
        <p:txBody>
          <a:bodyPr wrap="square">
            <a:spAutoFit/>
          </a:bodyPr>
          <a:lstStyle/>
          <a:p>
            <a:r>
              <a:rPr lang="en-US" sz="2000" b="1" i="0" dirty="0">
                <a:solidFill>
                  <a:srgbClr val="000000"/>
                </a:solidFill>
                <a:effectLst/>
                <a:latin typeface="UTMAvoBold"/>
              </a:rPr>
              <a:t>Use your notes to tell the life story of General Vo </a:t>
            </a:r>
            <a:r>
              <a:rPr lang="en-US" sz="2000" b="1" dirty="0">
                <a:solidFill>
                  <a:srgbClr val="000000"/>
                </a:solidFill>
                <a:latin typeface="UTMAvoBold"/>
              </a:rPr>
              <a:t>N</a:t>
            </a:r>
            <a:r>
              <a:rPr lang="en-US" sz="2000" b="1" i="0" dirty="0">
                <a:solidFill>
                  <a:srgbClr val="000000"/>
                </a:solidFill>
                <a:effectLst/>
                <a:latin typeface="UTMAvoBold"/>
              </a:rPr>
              <a:t>guyen </a:t>
            </a:r>
            <a:r>
              <a:rPr lang="en-US" sz="2000" b="1" dirty="0">
                <a:solidFill>
                  <a:srgbClr val="000000"/>
                </a:solidFill>
                <a:latin typeface="UTMAvoBold"/>
              </a:rPr>
              <a:t>G</a:t>
            </a:r>
            <a:r>
              <a:rPr lang="en-US" sz="2000" b="1" i="0" dirty="0">
                <a:solidFill>
                  <a:srgbClr val="000000"/>
                </a:solidFill>
                <a:effectLst/>
                <a:latin typeface="UTMAvoBold"/>
              </a:rPr>
              <a:t>iap or Vo </a:t>
            </a:r>
            <a:r>
              <a:rPr lang="en-US" sz="2000" b="1" i="0" dirty="0" err="1">
                <a:solidFill>
                  <a:srgbClr val="000000"/>
                </a:solidFill>
                <a:effectLst/>
                <a:latin typeface="UTMAvoBold"/>
              </a:rPr>
              <a:t>Thi</a:t>
            </a:r>
            <a:r>
              <a:rPr lang="en-US" sz="2000" b="1" i="0" dirty="0">
                <a:solidFill>
                  <a:srgbClr val="000000"/>
                </a:solidFill>
                <a:effectLst/>
                <a:latin typeface="UTMAvoBold"/>
              </a:rPr>
              <a:t> Sau to the class. Vote for the best-told story.</a:t>
            </a:r>
            <a:r>
              <a:rPr lang="en-US" sz="2400" dirty="0"/>
              <a:t> </a:t>
            </a:r>
            <a:endParaRPr lang="en-US" sz="3200" b="1" dirty="0">
              <a:cs typeface="Arial" panose="020B0604020202020204" pitchFamily="34" charset="0"/>
            </a:endParaRPr>
          </a:p>
        </p:txBody>
      </p:sp>
      <p:sp>
        <p:nvSpPr>
          <p:cNvPr id="9" name="TextBox 8">
            <a:extLst>
              <a:ext uri="{FF2B5EF4-FFF2-40B4-BE49-F238E27FC236}">
                <a16:creationId xmlns:a16="http://schemas.microsoft.com/office/drawing/2014/main" id="{8A576435-A31C-7FD9-783C-A0BCE61993BC}"/>
              </a:ext>
            </a:extLst>
          </p:cNvPr>
          <p:cNvSpPr txBox="1"/>
          <p:nvPr/>
        </p:nvSpPr>
        <p:spPr>
          <a:xfrm>
            <a:off x="592218" y="1595466"/>
            <a:ext cx="8088978" cy="3477875"/>
          </a:xfrm>
          <a:prstGeom prst="rect">
            <a:avLst/>
          </a:prstGeom>
          <a:noFill/>
        </p:spPr>
        <p:txBody>
          <a:bodyPr wrap="square">
            <a:spAutoFit/>
          </a:bodyPr>
          <a:lstStyle/>
          <a:p>
            <a:pPr marL="0" marR="0" indent="-1270" algn="just">
              <a:spcBef>
                <a:spcPts val="0"/>
              </a:spcBef>
              <a:spcAft>
                <a:spcPts val="0"/>
              </a:spcAft>
            </a:pPr>
            <a:r>
              <a:rPr lang="en-US" sz="2000" b="1" i="1" dirty="0">
                <a:solidFill>
                  <a:schemeClr val="accent5">
                    <a:lumMod val="50000"/>
                  </a:schemeClr>
                </a:solidFill>
                <a:effectLst/>
                <a:ea typeface="Times New Roman" panose="02020603050405020304" pitchFamily="18" charset="0"/>
                <a:cs typeface="Times New Roman" panose="02020603050405020304" pitchFamily="18" charset="0"/>
              </a:rPr>
              <a:t>Suggested answer: </a:t>
            </a:r>
            <a:endParaRPr lang="en-US" sz="2000" dirty="0">
              <a:solidFill>
                <a:schemeClr val="accent5">
                  <a:lumMod val="50000"/>
                </a:schemeClr>
              </a:solidFill>
              <a:effectLst/>
              <a:ea typeface="Times New Roman" panose="02020603050405020304" pitchFamily="18" charset="0"/>
              <a:cs typeface="Times New Roman" panose="02020603050405020304" pitchFamily="18" charset="0"/>
            </a:endParaRPr>
          </a:p>
          <a:p>
            <a:pPr algn="just"/>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We’d like to talk about the life of Vo </a:t>
            </a:r>
            <a:r>
              <a:rPr lang="en-US" sz="2000" kern="0" dirty="0" err="1">
                <a:solidFill>
                  <a:schemeClr val="accent5">
                    <a:lumMod val="50000"/>
                  </a:schemeClr>
                </a:solidFill>
                <a:effectLst/>
                <a:ea typeface="Times New Roman" panose="02020603050405020304" pitchFamily="18" charset="0"/>
                <a:cs typeface="Times New Roman" panose="02020603050405020304" pitchFamily="18" charset="0"/>
              </a:rPr>
              <a:t>Thi</a:t>
            </a:r>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 Sau, a national heroine of our country. She was born in 1933 in Ba Ria Province. At the age of 15, she joined the Viet Minh, the league for the independence of Viet Nam from French rule. In 1947, she was brave enough to carry out attacks against French soldiers. She managed to kill some of them by throwing grenades at them. Unfortunately, in another unsuccessful attempt in 1949, she was caught and put in prison. She was sentenced to death at Con Son Prison, Con Dao Island at the age of 19. Although she died nearly 80 years ago, many generations in Viet Nam still admire Vo </a:t>
            </a:r>
            <a:r>
              <a:rPr lang="en-US" sz="2000" kern="0" dirty="0" err="1">
                <a:solidFill>
                  <a:schemeClr val="accent5">
                    <a:lumMod val="50000"/>
                  </a:schemeClr>
                </a:solidFill>
                <a:effectLst/>
                <a:ea typeface="Times New Roman" panose="02020603050405020304" pitchFamily="18" charset="0"/>
                <a:cs typeface="Times New Roman" panose="02020603050405020304" pitchFamily="18" charset="0"/>
              </a:rPr>
              <a:t>Thi</a:t>
            </a:r>
            <a:r>
              <a:rPr lang="en-US" sz="2000" kern="0" dirty="0">
                <a:solidFill>
                  <a:schemeClr val="accent5">
                    <a:lumMod val="50000"/>
                  </a:schemeClr>
                </a:solidFill>
                <a:effectLst/>
                <a:ea typeface="Times New Roman" panose="02020603050405020304" pitchFamily="18" charset="0"/>
                <a:cs typeface="Times New Roman" panose="02020603050405020304" pitchFamily="18" charset="0"/>
              </a:rPr>
              <a:t> Sau for her great bravery and sacrifice for the independence of our country.</a:t>
            </a:r>
            <a:endParaRPr lang="en-US" sz="2000" dirty="0">
              <a:solidFill>
                <a:schemeClr val="accent5">
                  <a:lumMod val="50000"/>
                </a:schemeClr>
              </a:solidFill>
              <a:cs typeface="Times New Roman" panose="02020603050405020304" pitchFamily="18" charset="0"/>
            </a:endParaRPr>
          </a:p>
        </p:txBody>
      </p:sp>
    </p:spTree>
    <p:extLst>
      <p:ext uri="{BB962C8B-B14F-4D97-AF65-F5344CB8AC3E}">
        <p14:creationId xmlns:p14="http://schemas.microsoft.com/office/powerpoint/2010/main" val="86173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3167214"/>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700" dirty="0"/>
              <a:t>An overview about the lives of a famous hero and heroine in Viet Nam;</a:t>
            </a:r>
          </a:p>
          <a:p>
            <a:pPr marL="342900" indent="-342900">
              <a:lnSpc>
                <a:spcPct val="150000"/>
              </a:lnSpc>
              <a:buFont typeface="Arial" panose="020B0604020202020204" pitchFamily="34" charset="0"/>
              <a:buChar char="•"/>
            </a:pPr>
            <a:r>
              <a:rPr lang="en-US" sz="2700" dirty="0"/>
              <a:t>Vocabulary to talk about the lives of a famous hero and heroine in Viet Nam.</a:t>
            </a:r>
            <a:endParaRPr lang="en-US" sz="27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1</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L</a:t>
            </a:r>
            <a:r>
              <a:rPr lang="en-US" sz="4400" b="1" i="0" dirty="0">
                <a:solidFill>
                  <a:srgbClr val="FFFFFF"/>
                </a:solidFill>
                <a:effectLst/>
                <a:latin typeface="UTMFacebookK&amp;TBold"/>
              </a:rPr>
              <a:t>ife stories we admire</a:t>
            </a: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SPEAKING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4</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National heroes of Viet Nam</a:t>
            </a:r>
          </a:p>
        </p:txBody>
      </p:sp>
    </p:spTree>
    <p:extLst>
      <p:ext uri="{BB962C8B-B14F-4D97-AF65-F5344CB8AC3E}">
        <p14:creationId xmlns:p14="http://schemas.microsoft.com/office/powerpoint/2010/main" val="167144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898072" y="1820821"/>
            <a:ext cx="7203621" cy="2153228"/>
          </a:xfrm>
          <a:noFill/>
        </p:spPr>
        <p:txBody>
          <a:bodyPr anchor="t"/>
          <a:lstStyle/>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Write a paragraph about the life of a national hero that you admire.</a:t>
            </a:r>
          </a:p>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Do exercises in the workbook.</a:t>
            </a:r>
          </a:p>
          <a:p>
            <a:pPr marL="0" marR="0" indent="-1270" algn="just">
              <a:lnSpc>
                <a:spcPct val="150000"/>
              </a:lnSpc>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 Prepare for the next lesson – Listening.</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12485" y="860863"/>
            <a:ext cx="171593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039211" y="1932345"/>
            <a:ext cx="1708195" cy="595216"/>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CONTROLLED PRACTICE</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413057" y="3211154"/>
            <a:ext cx="1909235" cy="579931"/>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LESS-CONTROLLED PRACTICE</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6086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sz="1600" dirty="0">
                <a:solidFill>
                  <a:schemeClr val="tx1"/>
                </a:solidFill>
                <a:effectLst/>
                <a:ea typeface="Times New Roman" panose="02020603050405020304" pitchFamily="18" charset="0"/>
              </a:rPr>
              <a:t>Guessing game </a:t>
            </a:r>
          </a:p>
        </p:txBody>
      </p:sp>
      <p:sp>
        <p:nvSpPr>
          <p:cNvPr id="26" name="Rectangle 25"/>
          <p:cNvSpPr/>
          <p:nvPr/>
        </p:nvSpPr>
        <p:spPr>
          <a:xfrm>
            <a:off x="4505769" y="1660620"/>
            <a:ext cx="3659538" cy="1085850"/>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0" dirty="0">
                <a:solidFill>
                  <a:schemeClr val="tx1"/>
                </a:solidFill>
                <a:effectLst/>
                <a:ea typeface="Times New Roman" panose="02020603050405020304" pitchFamily="18" charset="0"/>
                <a:cs typeface="Times New Roman" panose="02020603050405020304" pitchFamily="18" charset="0"/>
              </a:rPr>
              <a:t>Task 1: </a:t>
            </a:r>
            <a:r>
              <a:rPr lang="en-US" sz="1600" kern="0" dirty="0">
                <a:solidFill>
                  <a:schemeClr val="tx1"/>
                </a:solidFill>
                <a:effectLst/>
                <a:ea typeface="Times New Roman" panose="02020603050405020304" pitchFamily="18" charset="0"/>
              </a:rPr>
              <a:t>Read the cards</a:t>
            </a:r>
          </a:p>
          <a:p>
            <a:pPr marL="285750" indent="-285750">
              <a:buFont typeface="Arial" panose="020B0604020202020204" pitchFamily="34" charset="0"/>
              <a:buChar char="•"/>
            </a:pPr>
            <a:r>
              <a:rPr lang="en-US" sz="1600" kern="0" dirty="0">
                <a:solidFill>
                  <a:schemeClr val="tx1"/>
                </a:solidFill>
                <a:effectLst/>
                <a:ea typeface="Times New Roman" panose="02020603050405020304" pitchFamily="18" charset="0"/>
              </a:rPr>
              <a:t>Vocabulary</a:t>
            </a:r>
          </a:p>
          <a:p>
            <a:pPr marL="285750" indent="-285750">
              <a:buFont typeface="Arial" panose="020B0604020202020204" pitchFamily="34" charset="0"/>
              <a:buChar char="•"/>
            </a:pPr>
            <a:r>
              <a:rPr lang="en-US" sz="1600" dirty="0">
                <a:solidFill>
                  <a:schemeClr val="tx1"/>
                </a:solidFill>
                <a:effectLst/>
                <a:ea typeface="Times New Roman" panose="02020603050405020304" pitchFamily="18" charset="0"/>
              </a:rPr>
              <a:t>Task 2: Ask and answer to complete the notes</a:t>
            </a:r>
            <a:endParaRPr lang="en-US" sz="1600" dirty="0">
              <a:solidFill>
                <a:schemeClr val="tx1"/>
              </a:solidFill>
            </a:endParaRPr>
          </a:p>
        </p:txBody>
      </p:sp>
      <p:sp>
        <p:nvSpPr>
          <p:cNvPr id="27" name="Rectangle 26"/>
          <p:cNvSpPr/>
          <p:nvPr/>
        </p:nvSpPr>
        <p:spPr>
          <a:xfrm>
            <a:off x="4505768" y="2993090"/>
            <a:ext cx="3659539" cy="844565"/>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fontAlgn="auto">
              <a:spcBef>
                <a:spcPts val="0"/>
              </a:spcBef>
              <a:spcAft>
                <a:spcPts val="0"/>
              </a:spcAft>
            </a:pPr>
            <a:r>
              <a:rPr lang="en-US" sz="1600" dirty="0">
                <a:solidFill>
                  <a:srgbClr val="000000"/>
                </a:solidFill>
                <a:effectLst/>
                <a:ea typeface="Times New Roman" panose="02020603050405020304" pitchFamily="18" charset="0"/>
              </a:rPr>
              <a:t>Task 3: U</a:t>
            </a:r>
            <a:r>
              <a:rPr lang="en-US" sz="1600" i="0" dirty="0">
                <a:solidFill>
                  <a:srgbClr val="000000"/>
                </a:solidFill>
                <a:effectLst/>
              </a:rPr>
              <a:t>se your notes to tell the life story of General Vo </a:t>
            </a:r>
            <a:r>
              <a:rPr lang="en-US" sz="1600" dirty="0">
                <a:solidFill>
                  <a:srgbClr val="000000"/>
                </a:solidFill>
              </a:rPr>
              <a:t>N</a:t>
            </a:r>
            <a:r>
              <a:rPr lang="en-US" sz="1600" i="0" dirty="0">
                <a:solidFill>
                  <a:srgbClr val="000000"/>
                </a:solidFill>
                <a:effectLst/>
              </a:rPr>
              <a:t>guyen </a:t>
            </a:r>
            <a:r>
              <a:rPr lang="en-US" sz="1600" dirty="0">
                <a:solidFill>
                  <a:srgbClr val="000000"/>
                </a:solidFill>
              </a:rPr>
              <a:t>G</a:t>
            </a:r>
            <a:r>
              <a:rPr lang="en-US" sz="1600" i="0" dirty="0">
                <a:solidFill>
                  <a:srgbClr val="000000"/>
                </a:solidFill>
                <a:effectLst/>
              </a:rPr>
              <a:t>iap or Vo </a:t>
            </a:r>
            <a:r>
              <a:rPr lang="en-US" sz="1600" i="0" dirty="0" err="1">
                <a:solidFill>
                  <a:srgbClr val="000000"/>
                </a:solidFill>
                <a:effectLst/>
              </a:rPr>
              <a:t>Thi</a:t>
            </a:r>
            <a:r>
              <a:rPr lang="en-US" sz="1600" i="0" dirty="0">
                <a:solidFill>
                  <a:srgbClr val="000000"/>
                </a:solidFill>
                <a:effectLst/>
              </a:rPr>
              <a:t> Sau</a:t>
            </a:r>
            <a:r>
              <a:rPr lang="en-US" sz="1600" dirty="0"/>
              <a:t> </a:t>
            </a:r>
            <a:endParaRPr lang="en-US" sz="1600" dirty="0">
              <a:solidFill>
                <a:schemeClr val="tx1"/>
              </a:solidFill>
            </a:endParaRPr>
          </a:p>
        </p:txBody>
      </p:sp>
      <p:cxnSp>
        <p:nvCxnSpPr>
          <p:cNvPr id="28" name="Curved Connector 27"/>
          <p:cNvCxnSpPr>
            <a:cxnSpLocks/>
            <a:stCxn id="22" idx="3"/>
            <a:endCxn id="23" idx="0"/>
          </p:cNvCxnSpPr>
          <p:nvPr/>
        </p:nvCxnSpPr>
        <p:spPr>
          <a:xfrm>
            <a:off x="2428415" y="1106639"/>
            <a:ext cx="464894" cy="825706"/>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367675" y="2229952"/>
            <a:ext cx="671536" cy="981201"/>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4505770" y="4173415"/>
            <a:ext cx="3659537" cy="60174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Wrap-up</a:t>
            </a:r>
          </a:p>
          <a:p>
            <a:pPr marL="285750" indent="-285750">
              <a:buFont typeface="Arial" panose="020B0604020202020204" pitchFamily="34" charset="0"/>
              <a:buChar char="•"/>
            </a:pPr>
            <a:r>
              <a:rPr lang="en-US" sz="1600" dirty="0">
                <a:solidFill>
                  <a:schemeClr val="tx1"/>
                </a:solidFill>
              </a:rPr>
              <a:t>Homework</a:t>
            </a:r>
            <a:endParaRPr lang="en-GB" sz="1600" dirty="0">
              <a:solidFill>
                <a:schemeClr val="tx1"/>
              </a:solidFill>
            </a:endParaRPr>
          </a:p>
        </p:txBody>
      </p:sp>
      <p:sp>
        <p:nvSpPr>
          <p:cNvPr id="34" name="Rounded Rectangle 33"/>
          <p:cNvSpPr/>
          <p:nvPr/>
        </p:nvSpPr>
        <p:spPr>
          <a:xfrm>
            <a:off x="2193146" y="4275545"/>
            <a:ext cx="1708194"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6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UTM Facebook K&amp;T" panose="02040603050506020204" pitchFamily="18" charset="0"/>
              </a:rPr>
              <a:t>SPEAKING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E45983"/>
                </a:solidFill>
                <a:latin typeface="Bookman Old Style" pitchFamily="18" charset="0"/>
              </a:rPr>
              <a:t>LESSON 4</a:t>
            </a:r>
          </a:p>
        </p:txBody>
      </p:sp>
      <p:cxnSp>
        <p:nvCxnSpPr>
          <p:cNvPr id="10" name="Curved Connector 27">
            <a:extLst>
              <a:ext uri="{FF2B5EF4-FFF2-40B4-BE49-F238E27FC236}">
                <a16:creationId xmlns:a16="http://schemas.microsoft.com/office/drawing/2014/main" id="{7E6FDC0B-508C-D0F3-D01F-2BC49ED579F9}"/>
              </a:ext>
            </a:extLst>
          </p:cNvPr>
          <p:cNvCxnSpPr>
            <a:cxnSpLocks/>
            <a:stCxn id="24" idx="3"/>
            <a:endCxn id="34" idx="0"/>
          </p:cNvCxnSpPr>
          <p:nvPr/>
        </p:nvCxnSpPr>
        <p:spPr>
          <a:xfrm>
            <a:off x="2322292" y="3501120"/>
            <a:ext cx="724951" cy="774425"/>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175782" y="708710"/>
            <a:ext cx="4792435" cy="769441"/>
          </a:xfrm>
          <a:prstGeom prst="rect">
            <a:avLst/>
          </a:prstGeom>
          <a:noFill/>
        </p:spPr>
        <p:txBody>
          <a:bodyPr wrap="square">
            <a:spAutoFit/>
          </a:bodyPr>
          <a:lstStyle/>
          <a:p>
            <a:pPr algn="ctr"/>
            <a:r>
              <a:rPr lang="en-US" sz="4400" b="1" kern="0" dirty="0">
                <a:cs typeface="Times New Roman" panose="02020603050405020304" pitchFamily="18" charset="0"/>
              </a:rPr>
              <a:t>Guessing game</a:t>
            </a:r>
            <a:endParaRPr lang="en-US" sz="4400" dirty="0">
              <a:cs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955221" y="1698171"/>
            <a:ext cx="7127422" cy="2677656"/>
          </a:xfrm>
          <a:prstGeom prst="rect">
            <a:avLst/>
          </a:prstGeom>
          <a:noFill/>
        </p:spPr>
        <p:txBody>
          <a:bodyPr wrap="square" rtlCol="0">
            <a:spAutoFit/>
          </a:bodyPr>
          <a:lstStyle/>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a typeface="Times New Roman" panose="02020603050405020304" pitchFamily="18" charset="0"/>
                <a:cs typeface="Times New Roman" panose="02020603050405020304" pitchFamily="18" charset="0"/>
              </a:rPr>
              <a:t>Work as </a:t>
            </a:r>
            <a:r>
              <a:rPr lang="en-US" sz="2400" dirty="0">
                <a:solidFill>
                  <a:srgbClr val="000000"/>
                </a:solidFill>
                <a:effectLst/>
                <a:ea typeface="Times New Roman" panose="02020603050405020304" pitchFamily="18" charset="0"/>
                <a:cs typeface="Times New Roman" panose="02020603050405020304" pitchFamily="18" charset="0"/>
              </a:rPr>
              <a:t>2 groups.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There are 4 questions, the answers of which provide four clues for the key word.</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Choose and answer  the question.</a:t>
            </a:r>
          </a:p>
          <a:p>
            <a:pPr marL="0" marR="0" indent="-1270">
              <a:spcBef>
                <a:spcPts val="0"/>
              </a:spcBef>
              <a:spcAft>
                <a:spcPts val="0"/>
              </a:spcAft>
            </a:pPr>
            <a:r>
              <a:rPr lang="en-US" sz="2400" dirty="0">
                <a:solidFill>
                  <a:srgbClr val="000000"/>
                </a:solidFill>
                <a:ea typeface="Times New Roman" panose="02020603050405020304" pitchFamily="18" charset="0"/>
                <a:cs typeface="Times New Roman" panose="02020603050405020304" pitchFamily="18" charset="0"/>
              </a:rPr>
              <a:t>-</a:t>
            </a:r>
            <a:r>
              <a:rPr lang="en-US" sz="2400" dirty="0">
                <a:solidFill>
                  <a:srgbClr val="000000"/>
                </a:solidFill>
                <a:effectLst/>
                <a:ea typeface="Times New Roman" panose="02020603050405020304" pitchFamily="18" charset="0"/>
                <a:cs typeface="Times New Roman" panose="02020603050405020304" pitchFamily="18" charset="0"/>
              </a:rPr>
              <a:t> If you have a correct answer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one point.</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If you can guess the key word </a:t>
            </a:r>
            <a:r>
              <a:rPr lang="en-US" sz="24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ea typeface="Times New Roman" panose="02020603050405020304" pitchFamily="18" charset="0"/>
                <a:cs typeface="Times New Roman" panose="02020603050405020304" pitchFamily="18" charset="0"/>
              </a:rPr>
              <a:t> 5 points.</a:t>
            </a:r>
            <a:endParaRPr lang="en-US" sz="24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The team with more points is the winner.</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9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2164557" y="762852"/>
            <a:ext cx="6450806" cy="553998"/>
          </a:xfrm>
          <a:prstGeom prst="rect">
            <a:avLst/>
          </a:prstGeom>
          <a:noFill/>
        </p:spPr>
        <p:txBody>
          <a:bodyPr wrap="square" rtlCol="0">
            <a:spAutoFit/>
          </a:bodyPr>
          <a:lstStyle/>
          <a:p>
            <a:r>
              <a:rPr lang="en-GB" sz="3000">
                <a:solidFill>
                  <a:srgbClr val="002060"/>
                </a:solidFill>
                <a:latin typeface="Berlin Sans FB Demi" panose="020E0802020502020306" pitchFamily="34" charset="0"/>
              </a:rPr>
              <a:t>Answer the question in each puzzle.</a:t>
            </a:r>
            <a:endParaRPr lang="en-GB" sz="3000" dirty="0">
              <a:solidFill>
                <a:srgbClr val="002060"/>
              </a:solidFill>
              <a:latin typeface="Berlin Sans FB Demi" panose="020E0802020502020306" pitchFamily="34" charset="0"/>
            </a:endParaRPr>
          </a:p>
        </p:txBody>
      </p:sp>
      <p:sp>
        <p:nvSpPr>
          <p:cNvPr id="6" name="Rectangle 5">
            <a:extLst>
              <a:ext uri="{FF2B5EF4-FFF2-40B4-BE49-F238E27FC236}">
                <a16:creationId xmlns:a16="http://schemas.microsoft.com/office/drawing/2014/main" id="{7D9792BE-AD65-53C6-9F34-02034028388F}"/>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784637-346B-43C0-89CE-C48C25C9CAE0}"/>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1026" name="Picture 2" descr="Con Nuestra América: Vietnam: Vo Nguyên Giáp: General del pueblo">
            <a:extLst>
              <a:ext uri="{FF2B5EF4-FFF2-40B4-BE49-F238E27FC236}">
                <a16:creationId xmlns:a16="http://schemas.microsoft.com/office/drawing/2014/main" id="{B58B1B86-9710-8DA2-5662-9DB9BC6D5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343" y="1432959"/>
            <a:ext cx="5151664" cy="3409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4" action="ppaction://hlinksldjump"/>
          </p:cNvPr>
          <p:cNvSpPr/>
          <p:nvPr/>
        </p:nvSpPr>
        <p:spPr>
          <a:xfrm>
            <a:off x="2253343" y="1445332"/>
            <a:ext cx="2689261"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1</a:t>
            </a:r>
          </a:p>
        </p:txBody>
      </p:sp>
      <p:sp>
        <p:nvSpPr>
          <p:cNvPr id="8" name="Rectangle 7">
            <a:hlinkClick r:id="rId5" action="ppaction://hlinksldjump"/>
          </p:cNvPr>
          <p:cNvSpPr/>
          <p:nvPr/>
        </p:nvSpPr>
        <p:spPr>
          <a:xfrm>
            <a:off x="4942604" y="1432959"/>
            <a:ext cx="2487443"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2</a:t>
            </a:r>
          </a:p>
        </p:txBody>
      </p:sp>
      <p:sp>
        <p:nvSpPr>
          <p:cNvPr id="9" name="Rectangle 8">
            <a:hlinkClick r:id="rId6" action="ppaction://hlinksldjump"/>
          </p:cNvPr>
          <p:cNvSpPr/>
          <p:nvPr/>
        </p:nvSpPr>
        <p:spPr>
          <a:xfrm>
            <a:off x="2253342" y="3162427"/>
            <a:ext cx="2689261"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dirty="0"/>
              <a:t>3</a:t>
            </a:r>
          </a:p>
        </p:txBody>
      </p:sp>
      <p:sp>
        <p:nvSpPr>
          <p:cNvPr id="10" name="Rectangle 9">
            <a:hlinkClick r:id="rId7" action="ppaction://hlinksldjump"/>
          </p:cNvPr>
          <p:cNvSpPr/>
          <p:nvPr/>
        </p:nvSpPr>
        <p:spPr>
          <a:xfrm>
            <a:off x="4942604" y="3162427"/>
            <a:ext cx="2487443" cy="1729468"/>
          </a:xfrm>
          <a:prstGeom prst="rect">
            <a:avLst/>
          </a:prstGeom>
          <a:solidFill>
            <a:srgbClr val="CB64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25" b="1"/>
              <a:t>4</a:t>
            </a:r>
          </a:p>
        </p:txBody>
      </p:sp>
    </p:spTree>
    <p:extLst>
      <p:ext uri="{BB962C8B-B14F-4D97-AF65-F5344CB8AC3E}">
        <p14:creationId xmlns:p14="http://schemas.microsoft.com/office/powerpoint/2010/main" val="1126684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533539" y="773239"/>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1</a:t>
            </a:r>
          </a:p>
        </p:txBody>
      </p:sp>
      <p:sp>
        <p:nvSpPr>
          <p:cNvPr id="4" name="Rectangle 3"/>
          <p:cNvSpPr/>
          <p:nvPr/>
        </p:nvSpPr>
        <p:spPr>
          <a:xfrm>
            <a:off x="1533539" y="1511902"/>
            <a:ext cx="6262907" cy="2062103"/>
          </a:xfrm>
          <a:prstGeom prst="rect">
            <a:avLst/>
          </a:prstGeom>
        </p:spPr>
        <p:txBody>
          <a:bodyPr wrap="square">
            <a:spAutoFit/>
          </a:bodyPr>
          <a:lstStyle/>
          <a:p>
            <a:pPr algn="ctr"/>
            <a:r>
              <a:rPr lang="en-US" sz="3200" b="1" dirty="0"/>
              <a:t>Which was a decisive Vietnamese military victory that </a:t>
            </a:r>
          </a:p>
          <a:p>
            <a:pPr algn="ctr"/>
            <a:r>
              <a:rPr lang="en-US" sz="3200" b="1" dirty="0"/>
              <a:t>brought an end to French colonial rule in Vietnam?</a:t>
            </a:r>
            <a:endParaRPr lang="en-US" sz="4000" b="1" dirty="0"/>
          </a:p>
        </p:txBody>
      </p:sp>
      <p:sp>
        <p:nvSpPr>
          <p:cNvPr id="11" name="Rectangle 10"/>
          <p:cNvSpPr/>
          <p:nvPr/>
        </p:nvSpPr>
        <p:spPr>
          <a:xfrm>
            <a:off x="2876682" y="3758670"/>
            <a:ext cx="3576620"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err="1">
                <a:solidFill>
                  <a:srgbClr val="C00000"/>
                </a:solidFill>
              </a:rPr>
              <a:t>Dien</a:t>
            </a:r>
            <a:r>
              <a:rPr lang="en-US" sz="3600" b="1" dirty="0">
                <a:solidFill>
                  <a:srgbClr val="C00000"/>
                </a:solidFill>
              </a:rPr>
              <a:t> Bien Phu </a:t>
            </a:r>
          </a:p>
        </p:txBody>
      </p:sp>
      <p:sp>
        <p:nvSpPr>
          <p:cNvPr id="6" name="Rectangle 5">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EDCF4CE6-A5D8-3D0E-5E06-DBC9C09B8235}"/>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2BF73C-21AF-5918-C3DF-06356EF222C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7937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510034" y="843225"/>
            <a:ext cx="6450806" cy="553998"/>
          </a:xfrm>
          <a:prstGeom prst="rect">
            <a:avLst/>
          </a:prstGeom>
          <a:noFill/>
        </p:spPr>
        <p:txBody>
          <a:bodyPr wrap="square" rtlCol="0">
            <a:spAutoFit/>
          </a:bodyPr>
          <a:lstStyle/>
          <a:p>
            <a:pPr algn="ctr"/>
            <a:r>
              <a:rPr lang="en-GB" sz="3000" dirty="0">
                <a:solidFill>
                  <a:srgbClr val="002060"/>
                </a:solidFill>
                <a:latin typeface="Berlin Sans FB Demi" panose="020E0802020502020306" pitchFamily="34" charset="0"/>
              </a:rPr>
              <a:t>Question 2</a:t>
            </a:r>
          </a:p>
        </p:txBody>
      </p:sp>
      <p:sp>
        <p:nvSpPr>
          <p:cNvPr id="4" name="Rectangle 3"/>
          <p:cNvSpPr/>
          <p:nvPr/>
        </p:nvSpPr>
        <p:spPr>
          <a:xfrm>
            <a:off x="293077" y="1682686"/>
            <a:ext cx="8850923" cy="1200329"/>
          </a:xfrm>
          <a:prstGeom prst="rect">
            <a:avLst/>
          </a:prstGeom>
        </p:spPr>
        <p:txBody>
          <a:bodyPr wrap="square">
            <a:spAutoFit/>
          </a:bodyPr>
          <a:lstStyle/>
          <a:p>
            <a:pPr algn="ctr"/>
            <a:r>
              <a:rPr lang="en-US" sz="3500" b="1" dirty="0"/>
              <a:t>Which province is home to the World Heritage Phong </a:t>
            </a:r>
            <a:r>
              <a:rPr lang="en-US" sz="3500" b="1" dirty="0" err="1"/>
              <a:t>Nha</a:t>
            </a:r>
            <a:r>
              <a:rPr lang="en-US" sz="3500" b="1" dirty="0"/>
              <a:t> - Ke Bang National Park?</a:t>
            </a:r>
          </a:p>
        </p:txBody>
      </p:sp>
      <p:sp>
        <p:nvSpPr>
          <p:cNvPr id="11" name="Rectangle 10"/>
          <p:cNvSpPr/>
          <p:nvPr/>
        </p:nvSpPr>
        <p:spPr>
          <a:xfrm>
            <a:off x="3209951" y="3272627"/>
            <a:ext cx="3017173"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a:solidFill>
                  <a:srgbClr val="C00000"/>
                </a:solidFill>
              </a:rPr>
              <a:t>Quang Binh</a:t>
            </a:r>
          </a:p>
        </p:txBody>
      </p:sp>
      <p:sp>
        <p:nvSpPr>
          <p:cNvPr id="7" name="Rectangle 6">
            <a:hlinkClick r:id="rId3" action="ppaction://hlinksldjump"/>
          </p:cNvPr>
          <p:cNvSpPr/>
          <p:nvPr/>
        </p:nvSpPr>
        <p:spPr>
          <a:xfrm>
            <a:off x="7960840" y="4448433"/>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5E8AA35B-212F-8F9D-ED20-D66D66CD499C}"/>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EFF8EB-52BE-57CE-58CE-DFD0F70ECD5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39557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757170" y="763601"/>
            <a:ext cx="6450806" cy="553998"/>
          </a:xfrm>
          <a:prstGeom prst="rect">
            <a:avLst/>
          </a:prstGeom>
          <a:noFill/>
        </p:spPr>
        <p:txBody>
          <a:bodyPr wrap="square" rtlCol="0">
            <a:spAutoFit/>
          </a:bodyPr>
          <a:lstStyle/>
          <a:p>
            <a:pPr algn="ctr"/>
            <a:r>
              <a:rPr lang="en-GB" sz="3000">
                <a:solidFill>
                  <a:srgbClr val="002060"/>
                </a:solidFill>
                <a:latin typeface="Berlin Sans FB Demi" panose="020E0802020502020306" pitchFamily="34" charset="0"/>
              </a:rPr>
              <a:t>Question 3</a:t>
            </a:r>
            <a:endParaRPr lang="en-GB" sz="3000" dirty="0">
              <a:solidFill>
                <a:srgbClr val="002060"/>
              </a:solidFill>
              <a:latin typeface="Berlin Sans FB Demi" panose="020E0802020502020306" pitchFamily="34" charset="0"/>
            </a:endParaRPr>
          </a:p>
        </p:txBody>
      </p:sp>
      <p:sp>
        <p:nvSpPr>
          <p:cNvPr id="4" name="Rectangle 3"/>
          <p:cNvSpPr/>
          <p:nvPr/>
        </p:nvSpPr>
        <p:spPr>
          <a:xfrm>
            <a:off x="945127" y="1519149"/>
            <a:ext cx="7589273" cy="1754326"/>
          </a:xfrm>
          <a:prstGeom prst="rect">
            <a:avLst/>
          </a:prstGeom>
        </p:spPr>
        <p:txBody>
          <a:bodyPr wrap="square">
            <a:spAutoFit/>
          </a:bodyPr>
          <a:lstStyle/>
          <a:p>
            <a:pPr algn="ctr"/>
            <a:r>
              <a:rPr lang="en-US" sz="3600" b="1" dirty="0"/>
              <a:t>Fill in the blank:</a:t>
            </a:r>
          </a:p>
          <a:p>
            <a:pPr algn="ctr"/>
            <a:r>
              <a:rPr lang="en-US" sz="3600" b="1" dirty="0"/>
              <a:t>They’re calling on all men and boys over the age of 18 to join the ______.</a:t>
            </a:r>
          </a:p>
        </p:txBody>
      </p:sp>
      <p:sp>
        <p:nvSpPr>
          <p:cNvPr id="11" name="Rectangle 10"/>
          <p:cNvSpPr/>
          <p:nvPr/>
        </p:nvSpPr>
        <p:spPr>
          <a:xfrm>
            <a:off x="3692752" y="3564235"/>
            <a:ext cx="1758495"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a:t>
            </a:r>
            <a:r>
              <a:rPr lang="en-US" sz="3600" b="1" dirty="0">
                <a:solidFill>
                  <a:srgbClr val="C00000"/>
                </a:solidFill>
              </a:rPr>
              <a:t>army</a:t>
            </a:r>
          </a:p>
        </p:txBody>
      </p:sp>
      <p:sp>
        <p:nvSpPr>
          <p:cNvPr id="7" name="Rectangle 6">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5" name="Rectangle 4">
            <a:extLst>
              <a:ext uri="{FF2B5EF4-FFF2-40B4-BE49-F238E27FC236}">
                <a16:creationId xmlns:a16="http://schemas.microsoft.com/office/drawing/2014/main" id="{C21777DC-CE76-DF3F-0DCF-6ED0EE223A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A166EA-B672-B100-AFE2-753AB8DFF15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28581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p:cNvPr>
          <p:cNvSpPr/>
          <p:nvPr/>
        </p:nvSpPr>
        <p:spPr>
          <a:xfrm>
            <a:off x="7960840" y="4439165"/>
            <a:ext cx="871152" cy="518984"/>
          </a:xfrm>
          <a:prstGeom prst="rect">
            <a:avLst/>
          </a:pr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t>BACK</a:t>
            </a:r>
          </a:p>
        </p:txBody>
      </p:sp>
      <p:sp>
        <p:nvSpPr>
          <p:cNvPr id="15" name="TextBox 14">
            <a:extLst>
              <a:ext uri="{FF2B5EF4-FFF2-40B4-BE49-F238E27FC236}">
                <a16:creationId xmlns:a16="http://schemas.microsoft.com/office/drawing/2014/main" id="{8514929A-D5FC-4F66-8951-74EDFD16573E}"/>
              </a:ext>
            </a:extLst>
          </p:cNvPr>
          <p:cNvSpPr txBox="1"/>
          <p:nvPr/>
        </p:nvSpPr>
        <p:spPr>
          <a:xfrm>
            <a:off x="370829" y="92952"/>
            <a:ext cx="3429000" cy="507831"/>
          </a:xfrm>
          <a:prstGeom prst="rect">
            <a:avLst/>
          </a:prstGeom>
          <a:noFill/>
        </p:spPr>
        <p:txBody>
          <a:bodyPr wrap="square">
            <a:spAutoFit/>
          </a:bodyPr>
          <a:lstStyle/>
          <a:p>
            <a:r>
              <a:rPr lang="en-US" sz="27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757170" y="763601"/>
            <a:ext cx="6450806" cy="553998"/>
          </a:xfrm>
          <a:prstGeom prst="rect">
            <a:avLst/>
          </a:prstGeom>
          <a:noFill/>
        </p:spPr>
        <p:txBody>
          <a:bodyPr wrap="square" rtlCol="0">
            <a:spAutoFit/>
          </a:bodyPr>
          <a:lstStyle/>
          <a:p>
            <a:pPr algn="ctr"/>
            <a:r>
              <a:rPr lang="en-GB" sz="3000">
                <a:solidFill>
                  <a:srgbClr val="002060"/>
                </a:solidFill>
                <a:latin typeface="Berlin Sans FB Demi" panose="020E0802020502020306" pitchFamily="34" charset="0"/>
              </a:rPr>
              <a:t>Question 4</a:t>
            </a:r>
            <a:endParaRPr lang="en-GB" sz="3000" dirty="0">
              <a:solidFill>
                <a:srgbClr val="002060"/>
              </a:solidFill>
              <a:latin typeface="Berlin Sans FB Demi" panose="020E0802020502020306" pitchFamily="34" charset="0"/>
            </a:endParaRPr>
          </a:p>
        </p:txBody>
      </p:sp>
      <p:sp>
        <p:nvSpPr>
          <p:cNvPr id="4" name="Rectangle 3"/>
          <p:cNvSpPr/>
          <p:nvPr/>
        </p:nvSpPr>
        <p:spPr>
          <a:xfrm>
            <a:off x="762412" y="1689534"/>
            <a:ext cx="7827838" cy="1200329"/>
          </a:xfrm>
          <a:prstGeom prst="rect">
            <a:avLst/>
          </a:prstGeom>
        </p:spPr>
        <p:txBody>
          <a:bodyPr wrap="square">
            <a:spAutoFit/>
          </a:bodyPr>
          <a:lstStyle/>
          <a:p>
            <a:pPr algn="ctr"/>
            <a:r>
              <a:rPr lang="en-US" sz="3600" b="1" dirty="0"/>
              <a:t>When did Nguyen Tat Thanh start his journey abroad from </a:t>
            </a:r>
            <a:r>
              <a:rPr lang="en-US" sz="3600" b="1" dirty="0" err="1"/>
              <a:t>Nha</a:t>
            </a:r>
            <a:r>
              <a:rPr lang="en-US" sz="3600" b="1" dirty="0"/>
              <a:t> Rong Wharf?</a:t>
            </a:r>
          </a:p>
        </p:txBody>
      </p:sp>
      <p:sp>
        <p:nvSpPr>
          <p:cNvPr id="11" name="Rectangle 10"/>
          <p:cNvSpPr/>
          <p:nvPr/>
        </p:nvSpPr>
        <p:spPr>
          <a:xfrm>
            <a:off x="3904615" y="3261798"/>
            <a:ext cx="1718740" cy="646331"/>
          </a:xfrm>
          <a:prstGeom prst="rect">
            <a:avLst/>
          </a:prstGeom>
        </p:spPr>
        <p:txBody>
          <a:bodyPr wrap="none">
            <a:spAutoFit/>
          </a:bodyPr>
          <a:lstStyle/>
          <a:p>
            <a:r>
              <a:rPr lang="en-US" sz="3600" b="1" dirty="0">
                <a:solidFill>
                  <a:srgbClr val="C00000"/>
                </a:solidFill>
                <a:ea typeface="Times New Roman" panose="02020603050405020304" pitchFamily="18" charset="0"/>
                <a:sym typeface="Wingdings" panose="05000000000000000000" pitchFamily="2" charset="2"/>
              </a:rPr>
              <a:t> 1911</a:t>
            </a:r>
            <a:endParaRPr lang="en-US" sz="3600" b="1" dirty="0">
              <a:solidFill>
                <a:srgbClr val="C00000"/>
              </a:solidFill>
            </a:endParaRPr>
          </a:p>
        </p:txBody>
      </p:sp>
      <p:sp>
        <p:nvSpPr>
          <p:cNvPr id="5" name="Rectangle 4">
            <a:extLst>
              <a:ext uri="{FF2B5EF4-FFF2-40B4-BE49-F238E27FC236}">
                <a16:creationId xmlns:a16="http://schemas.microsoft.com/office/drawing/2014/main" id="{44AF757B-B264-A232-5B1A-876D1517435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8F8307-8AD3-80F1-D22B-7267A5A0647B}"/>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Tree>
    <p:extLst>
      <p:ext uri="{BB962C8B-B14F-4D97-AF65-F5344CB8AC3E}">
        <p14:creationId xmlns:p14="http://schemas.microsoft.com/office/powerpoint/2010/main" val="24311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1734</TotalTime>
  <Words>847</Words>
  <PresentationFormat>On-screen Show (16:9)</PresentationFormat>
  <Paragraphs>144</Paragraphs>
  <Slides>21</Slides>
  <Notes>11</Notes>
  <HiddenSlides>0</HiddenSlides>
  <MMClips>4</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Adobe Gothic Std B</vt:lpstr>
      <vt:lpstr>Arial</vt:lpstr>
      <vt:lpstr>Berlin Sans FB Demi</vt:lpstr>
      <vt:lpstr>Bookman Old Style</vt:lpstr>
      <vt:lpstr>Calibri</vt:lpstr>
      <vt:lpstr>Calibri Light</vt:lpstr>
      <vt:lpstr>Montserrat Medium</vt:lpstr>
      <vt:lpstr>Myriad Pro</vt:lpstr>
      <vt:lpstr>Times New Roman</vt:lpstr>
      <vt:lpstr>UTM Facebook K&amp;T</vt:lpstr>
      <vt:lpstr>UTMAvoBold</vt:lpstr>
      <vt:lpstr>UTMAvo-Italic</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2024-05-31T10:58:52Z</dcterms:modified>
</cp:coreProperties>
</file>