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8"/>
  </p:notesMasterIdLst>
  <p:sldIdLst>
    <p:sldId id="256" r:id="rId3"/>
    <p:sldId id="689" r:id="rId4"/>
    <p:sldId id="682" r:id="rId5"/>
    <p:sldId id="683" r:id="rId6"/>
    <p:sldId id="690" r:id="rId7"/>
    <p:sldId id="698" r:id="rId8"/>
    <p:sldId id="686" r:id="rId9"/>
    <p:sldId id="685" r:id="rId10"/>
    <p:sldId id="687" r:id="rId11"/>
    <p:sldId id="694" r:id="rId12"/>
    <p:sldId id="693" r:id="rId13"/>
    <p:sldId id="692" r:id="rId14"/>
    <p:sldId id="696" r:id="rId15"/>
    <p:sldId id="697" r:id="rId16"/>
    <p:sldId id="68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E1C67-B32E-4D7A-AF9A-2639182200CF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ED918-0B65-4E97-B118-36098078BE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721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usersoftwares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owerusersoftwares.com/term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This template was inserted from Power-user, the productivity add-in for PowerPoint, Excel and Word.</a:t>
            </a:r>
          </a:p>
          <a:p>
            <a:r>
              <a:rPr lang="vi-VN"/>
              <a:t>Install Power-user to access thousands of templates, icons, maps, diagrams and charts with Power-user.</a:t>
            </a:r>
          </a:p>
          <a:p>
            <a:r>
              <a:rPr lang="vi-VN"/>
              <a:t>Visit </a:t>
            </a:r>
            <a:r>
              <a:rPr lang="vi-VN">
                <a:hlinkClick r:id="rId3"/>
              </a:rPr>
              <a:t>https://www.powerusersoftwares.com/</a:t>
            </a:r>
            <a:endParaRPr lang="vi-VN"/>
          </a:p>
          <a:p>
            <a:r>
              <a:rPr lang="vi-VN"/>
              <a:t>©Power-user SAS, terms of license: </a:t>
            </a:r>
            <a:r>
              <a:rPr lang="vi-VN">
                <a:hlinkClick r:id="rId4"/>
              </a:rPr>
              <a:t>https://www.powerusersoftwares.com/terms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55CF2-256D-44FD-9430-5B63A079CF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4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LiveSlide
https://www.geogebra.org/material/iframe/id/yemxra2u/width/1341/height/556/border/888888/sfsb/true/smb/false/stb/false/stbh/false/ai/false/asb/false/sri/false/rc/false/ld/false/sdz/false/ctl/false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D918-0B65-4E97-B118-36098078BE51}" type="slidenum">
              <a:rPr lang="vi-VN" smtClean="0"/>
              <a:t>6</a:t>
            </a:fld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3B96E-84B0-4DCD-9071-04C8BCB4C84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755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LiveSlide
https://www.geogebra.org/material/iframe/id/vtfer7au/width/1341/height/562/border/888888/sfsb/true/smb/false/stb/false/stbh/false/ai/false/asb/false/sri/false/rc/false/ld/false/sdz/false/ctl/false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ED918-0B65-4E97-B118-36098078BE51}" type="slidenum">
              <a:rPr lang="vi-VN" smtClean="0"/>
              <a:t>14</a:t>
            </a:fld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7ED47-3948-4247-B385-73E2DAB49ACB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3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FB3C-F094-4513-99A1-708126E04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20CAB-BB31-4712-A95C-A8E69C544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2D49-96C7-4801-9702-D476D95A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0E07-AAA1-4F6F-89AB-E1CD2277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4CDF6-6DCD-4BBF-8C4E-71996B9F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0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0D6E-B5F0-4E20-A3D2-8A5D8B88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3775C-EF7E-4698-88B9-47E023EB6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B8146-B785-4352-A88E-E85CC304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3437E-0344-45C9-9452-35FB82F1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883A-4467-4BEB-897E-0D71786F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335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C4577-7CEF-46FC-8F78-0B0D46DD4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91331-1F15-4A7E-8BBF-2480B6465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C0A4-236E-453D-8922-E9F3365C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9B60C-9F66-49E6-8CE2-52C271D1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904F-5120-4D74-A635-47634D096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13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0085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24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13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271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433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505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64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50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861B-4630-48E6-A161-B519FC61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28A05-CD23-4E80-A223-90098F9A6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F180A-3FB7-406D-80B5-E5504057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3224-C9EE-4366-9B40-2E41B749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4B2A3-779D-495D-BB72-0E0F6870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014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69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504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434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3681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09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952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8777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713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36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0C10-6E45-46E2-8D73-C644C932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72969-12B4-4DA2-9B77-C12A2D881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E7208-3C71-49BE-B006-8FBFF9F5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F2C3D-C98D-49BA-81F6-46F51231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DC13A-FE7B-4D20-B007-DB35BFA5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05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75DC-F9D6-42C3-8201-F4FBD6D9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E318-7AFB-4829-8607-888061176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3C616-28F3-4198-8213-8AF72838F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914C6-D956-4159-A668-F86EA5C6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8DB10-5479-4EFF-AADA-F78CF805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3F9BA-C8B0-4DB1-88BE-6E6D696C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90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CD5A-7B26-4EBB-A99D-A5A2D22FC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661DE-D705-4A45-8E53-EB300C43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4431C-42BE-4F48-B9AC-855196A17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54755-A439-492C-B62C-A58E82011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219D1-FA0E-4E21-8652-D236502EB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9ECD0D-F844-4AEA-B970-BDE7306C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7EEB7-D37E-42B5-B033-D4945510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4FBE2-C559-44A2-A619-5C296F9B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96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7185-B186-436B-AC0C-B98A15F2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51A48-2B4B-4627-A90E-C3E38E76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7BDDD-77D5-4F91-B4B1-52363CC7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1499B-9D3D-4430-9C4F-87BDE17E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006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A1D57-3D8D-4597-B279-626B75D4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29712-E7F2-4418-B7C5-B62A6978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496FB-395E-44FF-841E-75A05FCA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68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EEF5-C5C5-46B0-B86B-B117B2F8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E0569-9E10-4688-98F3-B556CADE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1B137-FB90-44BE-89C3-DF4E7979D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4D3D4-F2A2-4B44-A2E7-706D8C36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A20EC-8B8C-46D6-9E87-F21E7587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29E0F-42A9-4182-B1AF-7A228E84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6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772E-D908-444E-B687-8B89FCEB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74B50-3E97-4A11-97CB-33294341B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CBA70-EB81-4D6D-8981-930B01305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B9DF6-C2D7-4609-8028-54D00160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496F0-59BD-4F00-AC29-C428C69F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700D7-6F5C-4ADF-8C37-F38E4EE9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489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6AB8C-3F9E-44E0-9E44-9E8B2CA3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E5755-BBBE-4BD9-8F8E-EE5226696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DE854-3E5E-4F63-BD5A-F3C41C4E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ACB2-FB8D-4C65-8B2A-37EA33E11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D7CA-8128-45AE-9E46-A20EDFB0D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81E220-629F-43DD-B231-FF7AD4049560}" type="datetimeFigureOut">
              <a:rPr lang="vi-VN" smtClean="0"/>
              <a:t>09/09/2021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13AFB3-40CE-4B36-B198-9D1456EE01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022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AO%20DONG%20DIEU%20HOA-PHONGVVK-x%20ngang-2.ggb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CHUYEN%20DONG%20TRON%20DEU%20V&#192;%20DAO%20DONG%20DIEU%20HOA-PHONGVVK.ggb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BC2-4BFD-4763-B6B0-084A70811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5BBB0-36D3-4515-A2D5-3603B7A7F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31997-02CF-41EF-9B0F-EE27D6829B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337AF-4448-416A-97D4-AFC5AA6D1228}"/>
              </a:ext>
            </a:extLst>
          </p:cNvPr>
          <p:cNvSpPr txBox="1"/>
          <p:nvPr/>
        </p:nvSpPr>
        <p:spPr>
          <a:xfrm>
            <a:off x="5207000" y="2286000"/>
            <a:ext cx="2095500" cy="86177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vi-VN" sz="5000" b="1">
                <a:solidFill>
                  <a:srgbClr val="0070C0"/>
                </a:solidFill>
                <a:latin typeface="iCiel Alina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5D05A8-F24B-4C03-AF32-7C080F988A60}"/>
              </a:ext>
            </a:extLst>
          </p:cNvPr>
          <p:cNvSpPr txBox="1"/>
          <p:nvPr/>
        </p:nvSpPr>
        <p:spPr>
          <a:xfrm>
            <a:off x="3308555" y="3178756"/>
            <a:ext cx="557489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  <a:latin typeface="iCiel Brush Up"/>
              </a:rPr>
              <a:t>DAO ĐỘNG ĐIỀU HÒA</a:t>
            </a:r>
          </a:p>
        </p:txBody>
      </p:sp>
    </p:spTree>
    <p:extLst>
      <p:ext uri="{BB962C8B-B14F-4D97-AF65-F5344CB8AC3E}">
        <p14:creationId xmlns:p14="http://schemas.microsoft.com/office/powerpoint/2010/main" val="286929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 ">
            <a:extLst>
              <a:ext uri="{FF2B5EF4-FFF2-40B4-BE49-F238E27FC236}">
                <a16:creationId xmlns:a16="http://schemas.microsoft.com/office/drawing/2014/main" id="{491B29ED-8692-4FA4-A6CD-02BEA6977631}"/>
              </a:ext>
            </a:extLst>
          </p:cNvPr>
          <p:cNvGrpSpPr/>
          <p:nvPr/>
        </p:nvGrpSpPr>
        <p:grpSpPr>
          <a:xfrm>
            <a:off x="0" y="-76200"/>
            <a:ext cx="2669458" cy="596900"/>
            <a:chOff x="0" y="-76200"/>
            <a:chExt cx="5549900" cy="596900"/>
          </a:xfrm>
        </p:grpSpPr>
        <p:pic>
          <p:nvPicPr>
            <p:cNvPr id="15" name=" ">
              <a:extLst>
                <a:ext uri="{FF2B5EF4-FFF2-40B4-BE49-F238E27FC236}">
                  <a16:creationId xmlns:a16="http://schemas.microsoft.com/office/drawing/2014/main" id="{43AE8703-027D-49B5-BD13-C45F6861E4FC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16" name=" ">
              <a:extLst>
                <a:ext uri="{FF2B5EF4-FFF2-40B4-BE49-F238E27FC236}">
                  <a16:creationId xmlns:a16="http://schemas.microsoft.com/office/drawing/2014/main" id="{204E3151-0D5C-4B94-8B27-E3D8337D92BE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 ">
              <a:extLst>
                <a:ext uri="{FF2B5EF4-FFF2-40B4-BE49-F238E27FC236}">
                  <a16:creationId xmlns:a16="http://schemas.microsoft.com/office/drawing/2014/main" id="{0A35FDB4-A9F3-4C18-ACF8-7BC528BBDB1C}"/>
                </a:ext>
              </a:extLst>
            </p:cNvPr>
            <p:cNvSpPr txBox="1"/>
            <p:nvPr/>
          </p:nvSpPr>
          <p:spPr>
            <a:xfrm>
              <a:off x="254000" y="-76200"/>
              <a:ext cx="5015452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2. Tần số góc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85B094-EB61-41DC-B093-7B0D0A6BD565}"/>
              </a:ext>
            </a:extLst>
          </p:cNvPr>
          <p:cNvSpPr txBox="1"/>
          <p:nvPr/>
        </p:nvSpPr>
        <p:spPr>
          <a:xfrm>
            <a:off x="680883" y="1242142"/>
            <a:ext cx="11029335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dirty="0"/>
              <a:t>Trong dao động điều hòa ω được gọi là tần số góc. Nó cũng có đơn vị rad/ giây.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571B5D-5F2E-4E9C-B3D2-1BC9939B93EF}"/>
                  </a:ext>
                </a:extLst>
              </p:cNvPr>
              <p:cNvSpPr txBox="1"/>
              <p:nvPr/>
            </p:nvSpPr>
            <p:spPr>
              <a:xfrm>
                <a:off x="680883" y="2810387"/>
                <a:ext cx="8581103" cy="101431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vi-VN" sz="32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571B5D-5F2E-4E9C-B3D2-1BC9939B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83" y="2810387"/>
                <a:ext cx="8581103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0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 ">
            <a:extLst>
              <a:ext uri="{FF2B5EF4-FFF2-40B4-BE49-F238E27FC236}">
                <a16:creationId xmlns:a16="http://schemas.microsoft.com/office/drawing/2014/main" id="{67AB613E-528A-41C7-8880-7EAA7A965D9C}"/>
              </a:ext>
            </a:extLst>
          </p:cNvPr>
          <p:cNvGrpSpPr/>
          <p:nvPr/>
        </p:nvGrpSpPr>
        <p:grpSpPr>
          <a:xfrm>
            <a:off x="0" y="74494"/>
            <a:ext cx="6096000" cy="596900"/>
            <a:chOff x="0" y="-76200"/>
            <a:chExt cx="5549900" cy="596900"/>
          </a:xfrm>
        </p:grpSpPr>
        <p:pic>
          <p:nvPicPr>
            <p:cNvPr id="5" name=" ">
              <a:extLst>
                <a:ext uri="{FF2B5EF4-FFF2-40B4-BE49-F238E27FC236}">
                  <a16:creationId xmlns:a16="http://schemas.microsoft.com/office/drawing/2014/main" id="{E19E6D01-287D-437A-A9A7-4228F786A06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6" name=" ">
              <a:extLst>
                <a:ext uri="{FF2B5EF4-FFF2-40B4-BE49-F238E27FC236}">
                  <a16:creationId xmlns:a16="http://schemas.microsoft.com/office/drawing/2014/main" id="{F5D70439-5E76-45F8-80C5-10A3D9141ADF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 ">
              <a:extLst>
                <a:ext uri="{FF2B5EF4-FFF2-40B4-BE49-F238E27FC236}">
                  <a16:creationId xmlns:a16="http://schemas.microsoft.com/office/drawing/2014/main" id="{13994E77-B107-4A88-A7C8-BBC15F38F0EC}"/>
                </a:ext>
              </a:extLst>
            </p:cNvPr>
            <p:cNvSpPr txBox="1"/>
            <p:nvPr/>
          </p:nvSpPr>
          <p:spPr>
            <a:xfrm>
              <a:off x="253999" y="-76200"/>
              <a:ext cx="5088005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IV. Vận tốc, gia tốc của vật DĐĐH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53A111-C48E-42F1-AAC5-656BF07EB833}"/>
                  </a:ext>
                </a:extLst>
              </p:cNvPr>
              <p:cNvSpPr txBox="1"/>
              <p:nvPr/>
            </p:nvSpPr>
            <p:spPr>
              <a:xfrm>
                <a:off x="1836300" y="620118"/>
                <a:ext cx="4145524" cy="55399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0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53A111-C48E-42F1-AAC5-656BF07EB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300" y="620118"/>
                <a:ext cx="4145524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FEFA38-91F5-46B0-9C6C-259DCF785A45}"/>
                  </a:ext>
                </a:extLst>
              </p:cNvPr>
              <p:cNvSpPr txBox="1"/>
              <p:nvPr/>
            </p:nvSpPr>
            <p:spPr>
              <a:xfrm>
                <a:off x="2660191" y="1227391"/>
                <a:ext cx="1292983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FEFA38-91F5-46B0-9C6C-259DCF785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191" y="1227391"/>
                <a:ext cx="129298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65CDC-46EF-4B0C-93E3-D4240963AEBB}"/>
                  </a:ext>
                </a:extLst>
              </p:cNvPr>
              <p:cNvSpPr txBox="1"/>
              <p:nvPr/>
            </p:nvSpPr>
            <p:spPr>
              <a:xfrm>
                <a:off x="3347485" y="1254495"/>
                <a:ext cx="4730955" cy="55399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vi-VN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65CDC-46EF-4B0C-93E3-D4240963A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485" y="1254495"/>
                <a:ext cx="473095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4313AE-E7A2-4534-B603-18A2C32E1CE2}"/>
                  </a:ext>
                </a:extLst>
              </p:cNvPr>
              <p:cNvSpPr txBox="1"/>
              <p:nvPr/>
            </p:nvSpPr>
            <p:spPr>
              <a:xfrm>
                <a:off x="7539132" y="1152706"/>
                <a:ext cx="4844946" cy="78322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0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3000" dirty="0"/>
                  <a:t> </a:t>
                </a:r>
                <a14:m>
                  <m:oMath xmlns:m="http://schemas.openxmlformats.org/officeDocument/2006/math">
                    <m:r>
                      <a:rPr lang="vi-VN" sz="3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3000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vi-VN" sz="3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3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vi-VN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3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vi-VN" sz="3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vi-VN" sz="3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3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0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3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3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4313AE-E7A2-4534-B603-18A2C32E1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2" y="1152706"/>
                <a:ext cx="4844946" cy="7832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FE8566-71D9-4627-838D-105F8FEB81E3}"/>
                  </a:ext>
                </a:extLst>
              </p:cNvPr>
              <p:cNvSpPr txBox="1"/>
              <p:nvPr/>
            </p:nvSpPr>
            <p:spPr>
              <a:xfrm>
                <a:off x="373651" y="1975868"/>
                <a:ext cx="2540000" cy="553998"/>
              </a:xfrm>
              <a:prstGeom prst="rect">
                <a:avLst/>
              </a:prstGeom>
              <a:noFill/>
            </p:spPr>
            <p:txBody>
              <a:bodyPr vert="horz" rtlCol="0">
                <a:spAutoFit/>
              </a:bodyPr>
              <a:lstStyle/>
              <a:p>
                <a:r>
                  <a:rPr lang="vi-VN" sz="3000" dirty="0"/>
                  <a:t>* Tại </a:t>
                </a:r>
                <a14:m>
                  <m:oMath xmlns:m="http://schemas.openxmlformats.org/officeDocument/2006/math">
                    <m:r>
                      <a:rPr lang="vi-VN" sz="3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000" i="1">
                        <a:latin typeface="Cambria Math" panose="02040503050406030204" pitchFamily="18" charset="0"/>
                      </a:rPr>
                      <m:t>=±</m:t>
                    </m:r>
                    <m:r>
                      <a:rPr lang="vi-VN" sz="3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FE8566-71D9-4627-838D-105F8FEB8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51" y="1975868"/>
                <a:ext cx="2540000" cy="553998"/>
              </a:xfrm>
              <a:prstGeom prst="rect">
                <a:avLst/>
              </a:prstGeom>
              <a:blipFill>
                <a:blip r:embed="rId7"/>
                <a:stretch>
                  <a:fillRect l="-5516" t="-14286" b="-329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4264E5B-59EE-4478-830D-083D0BB76323}"/>
              </a:ext>
            </a:extLst>
          </p:cNvPr>
          <p:cNvSpPr txBox="1"/>
          <p:nvPr/>
        </p:nvSpPr>
        <p:spPr>
          <a:xfrm>
            <a:off x="2913651" y="2011949"/>
            <a:ext cx="4057650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000" dirty="0"/>
              <a:t>thì vận tốc bằng 0</a:t>
            </a:r>
            <a:endParaRPr lang="vi-VN" sz="3000" b="1" dirty="0">
              <a:solidFill>
                <a:srgbClr val="002060"/>
              </a:solidFill>
              <a:latin typeface="UTM Swiss Condensed" panose="02000500000000000000" pitchFamily="2" charset="-93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2BF0D2-5BBE-4BA8-AB52-B1E248B346A4}"/>
              </a:ext>
            </a:extLst>
          </p:cNvPr>
          <p:cNvSpPr txBox="1"/>
          <p:nvPr/>
        </p:nvSpPr>
        <p:spPr>
          <a:xfrm>
            <a:off x="373651" y="2684335"/>
            <a:ext cx="1920206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000" dirty="0"/>
              <a:t>* Tại x = 0</a:t>
            </a:r>
            <a:endParaRPr lang="vi-VN" sz="3000" b="1" dirty="0">
              <a:solidFill>
                <a:srgbClr val="002060"/>
              </a:solidFill>
              <a:latin typeface="UTM Swiss Condensed" panose="020005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141DAA-1170-45F7-8AC7-5B16C0A90A17}"/>
                  </a:ext>
                </a:extLst>
              </p:cNvPr>
              <p:cNvSpPr txBox="1"/>
              <p:nvPr/>
            </p:nvSpPr>
            <p:spPr>
              <a:xfrm>
                <a:off x="2477264" y="2695573"/>
                <a:ext cx="6555659" cy="55399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vi-VN" sz="3000" dirty="0"/>
                  <a:t>thì vận tốc có độ lớn cực đại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vi-VN" sz="3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vi-VN" sz="30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vi-VN" sz="3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141DAA-1170-45F7-8AC7-5B16C0A9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64" y="2695573"/>
                <a:ext cx="6555659" cy="553998"/>
              </a:xfrm>
              <a:prstGeom prst="rect">
                <a:avLst/>
              </a:prstGeom>
              <a:blipFill>
                <a:blip r:embed="rId8"/>
                <a:stretch>
                  <a:fillRect l="-2138" t="-14286" b="-329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 ">
            <a:extLst>
              <a:ext uri="{FF2B5EF4-FFF2-40B4-BE49-F238E27FC236}">
                <a16:creationId xmlns:a16="http://schemas.microsoft.com/office/drawing/2014/main" id="{1B7EFB2D-03CD-4A55-8216-96999B12C894}"/>
              </a:ext>
            </a:extLst>
          </p:cNvPr>
          <p:cNvGrpSpPr/>
          <p:nvPr/>
        </p:nvGrpSpPr>
        <p:grpSpPr>
          <a:xfrm>
            <a:off x="373651" y="1215266"/>
            <a:ext cx="2236814" cy="596900"/>
            <a:chOff x="0" y="-76200"/>
            <a:chExt cx="5549900" cy="596900"/>
          </a:xfrm>
        </p:grpSpPr>
        <p:pic>
          <p:nvPicPr>
            <p:cNvPr id="56" name=" ">
              <a:extLst>
                <a:ext uri="{FF2B5EF4-FFF2-40B4-BE49-F238E27FC236}">
                  <a16:creationId xmlns:a16="http://schemas.microsoft.com/office/drawing/2014/main" id="{C6F5737B-37F1-4EB8-BD3F-7A0518869BB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57" name=" ">
              <a:extLst>
                <a:ext uri="{FF2B5EF4-FFF2-40B4-BE49-F238E27FC236}">
                  <a16:creationId xmlns:a16="http://schemas.microsoft.com/office/drawing/2014/main" id="{E2D4636B-85FD-4DB3-A5C7-7B5D9FC5E438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 ">
              <a:extLst>
                <a:ext uri="{FF2B5EF4-FFF2-40B4-BE49-F238E27FC236}">
                  <a16:creationId xmlns:a16="http://schemas.microsoft.com/office/drawing/2014/main" id="{6F7EBA57-CE97-41C2-A575-7E6C6B370C9A}"/>
                </a:ext>
              </a:extLst>
            </p:cNvPr>
            <p:cNvSpPr txBox="1"/>
            <p:nvPr/>
          </p:nvSpPr>
          <p:spPr>
            <a:xfrm>
              <a:off x="254000" y="-76200"/>
              <a:ext cx="4770803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1. Vận tốc</a:t>
              </a:r>
            </a:p>
          </p:txBody>
        </p:sp>
      </p:grpSp>
      <p:grpSp>
        <p:nvGrpSpPr>
          <p:cNvPr id="64" name=" ">
            <a:extLst>
              <a:ext uri="{FF2B5EF4-FFF2-40B4-BE49-F238E27FC236}">
                <a16:creationId xmlns:a16="http://schemas.microsoft.com/office/drawing/2014/main" id="{CB9C3C95-2D01-4128-B771-B8C8434C9709}"/>
              </a:ext>
            </a:extLst>
          </p:cNvPr>
          <p:cNvGrpSpPr/>
          <p:nvPr/>
        </p:nvGrpSpPr>
        <p:grpSpPr>
          <a:xfrm>
            <a:off x="317748" y="3314457"/>
            <a:ext cx="2342444" cy="596900"/>
            <a:chOff x="0" y="-76200"/>
            <a:chExt cx="5549900" cy="596900"/>
          </a:xfrm>
        </p:grpSpPr>
        <p:pic>
          <p:nvPicPr>
            <p:cNvPr id="61" name=" ">
              <a:extLst>
                <a:ext uri="{FF2B5EF4-FFF2-40B4-BE49-F238E27FC236}">
                  <a16:creationId xmlns:a16="http://schemas.microsoft.com/office/drawing/2014/main" id="{2AD93C22-1132-4814-9274-14EBBEF0E4D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62" name=" ">
              <a:extLst>
                <a:ext uri="{FF2B5EF4-FFF2-40B4-BE49-F238E27FC236}">
                  <a16:creationId xmlns:a16="http://schemas.microsoft.com/office/drawing/2014/main" id="{6F298BAE-5C79-41B4-A699-C7EF689E1781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 ">
              <a:extLst>
                <a:ext uri="{FF2B5EF4-FFF2-40B4-BE49-F238E27FC236}">
                  <a16:creationId xmlns:a16="http://schemas.microsoft.com/office/drawing/2014/main" id="{24E5EDEF-5E4B-416A-ACC1-7DCEFA157F28}"/>
                </a:ext>
              </a:extLst>
            </p:cNvPr>
            <p:cNvSpPr txBox="1"/>
            <p:nvPr/>
          </p:nvSpPr>
          <p:spPr>
            <a:xfrm>
              <a:off x="254000" y="-76200"/>
              <a:ext cx="504738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2. Gia tốc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DB9693E-AE19-4656-9AAF-88152D68A97D}"/>
                  </a:ext>
                </a:extLst>
              </p:cNvPr>
              <p:cNvSpPr txBox="1"/>
              <p:nvPr/>
            </p:nvSpPr>
            <p:spPr>
              <a:xfrm>
                <a:off x="2913651" y="3353032"/>
                <a:ext cx="1300677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ADB9693E-AE19-4656-9AAF-88152D68A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651" y="3353032"/>
                <a:ext cx="130067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980AD5D-BCFB-4167-8D40-D0055B667481}"/>
                  </a:ext>
                </a:extLst>
              </p:cNvPr>
              <p:cNvSpPr txBox="1"/>
              <p:nvPr/>
            </p:nvSpPr>
            <p:spPr>
              <a:xfrm>
                <a:off x="4052474" y="3347350"/>
                <a:ext cx="1024127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”</m:t>
                      </m:r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980AD5D-BCFB-4167-8D40-D0055B667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474" y="3347350"/>
                <a:ext cx="1024127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862D61A-FA5B-402D-85BB-629415013E21}"/>
                  </a:ext>
                </a:extLst>
              </p:cNvPr>
              <p:cNvSpPr txBox="1"/>
              <p:nvPr/>
            </p:nvSpPr>
            <p:spPr>
              <a:xfrm>
                <a:off x="4921535" y="3353934"/>
                <a:ext cx="3786678" cy="56445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vi-VN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862D61A-FA5B-402D-85BB-629415013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535" y="3353934"/>
                <a:ext cx="3786678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F4AB0E2D-5E35-4DC2-919C-0157AD8C2BC1}"/>
              </a:ext>
            </a:extLst>
          </p:cNvPr>
          <p:cNvSpPr txBox="1"/>
          <p:nvPr/>
        </p:nvSpPr>
        <p:spPr>
          <a:xfrm>
            <a:off x="3349630" y="4022079"/>
            <a:ext cx="1386918" cy="55399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000" dirty="0"/>
              <a:t>= - ω</a:t>
            </a:r>
            <a:r>
              <a:rPr lang="vi-VN" sz="3000" baseline="30000" dirty="0"/>
              <a:t>2</a:t>
            </a:r>
            <a:r>
              <a:rPr lang="vi-VN" sz="3000" dirty="0"/>
              <a:t>x</a:t>
            </a:r>
            <a:endParaRPr lang="vi-VN" sz="3000" b="1" dirty="0">
              <a:solidFill>
                <a:srgbClr val="002060"/>
              </a:solidFill>
              <a:latin typeface="UTM Swiss Condensed" panose="020005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0950A0B-B5EB-404B-92B6-D146D7FE04C8}"/>
                  </a:ext>
                </a:extLst>
              </p:cNvPr>
              <p:cNvSpPr txBox="1"/>
              <p:nvPr/>
            </p:nvSpPr>
            <p:spPr>
              <a:xfrm>
                <a:off x="4579023" y="4009210"/>
                <a:ext cx="4193520" cy="56445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vi-VN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vi-VN" sz="30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0950A0B-B5EB-404B-92B6-D146D7FE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023" y="4009210"/>
                <a:ext cx="4193520" cy="564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2D65A6-6A06-498B-9609-DD411BE61701}"/>
                  </a:ext>
                </a:extLst>
              </p:cNvPr>
              <p:cNvSpPr txBox="1"/>
              <p:nvPr/>
            </p:nvSpPr>
            <p:spPr>
              <a:xfrm>
                <a:off x="104622" y="4460302"/>
                <a:ext cx="2034531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/>
                        <m:t>∗ </m:t>
                      </m:r>
                      <m:r>
                        <m:rPr>
                          <m:nor/>
                        </m:rPr>
                        <a:rPr lang="vi-VN" sz="3000"/>
                        <m:t>T</m:t>
                      </m:r>
                      <m:r>
                        <m:rPr>
                          <m:nor/>
                        </m:rPr>
                        <a:rPr lang="vi-VN" sz="3000"/>
                        <m:t>ạ</m:t>
                      </m:r>
                      <m:r>
                        <m:rPr>
                          <m:nor/>
                        </m:rPr>
                        <a:rPr lang="vi-VN" sz="3000"/>
                        <m:t>i</m:t>
                      </m:r>
                      <m:r>
                        <m:rPr>
                          <m:nor/>
                        </m:rPr>
                        <a:rPr lang="vi-VN" sz="3000"/>
                        <m:t> </m:t>
                      </m:r>
                      <m:r>
                        <m:rPr>
                          <m:nor/>
                        </m:rPr>
                        <a:rPr lang="vi-VN" sz="3000"/>
                        <m:t>x</m:t>
                      </m:r>
                      <m:r>
                        <m:rPr>
                          <m:nor/>
                        </m:rPr>
                        <a:rPr lang="vi-VN" sz="3000"/>
                        <m:t> = 0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C2D65A6-6A06-498B-9609-DD411BE61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22" y="4460302"/>
                <a:ext cx="2034531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C312473-8AD3-4E67-BBCC-3B2EDF8B2759}"/>
                  </a:ext>
                </a:extLst>
              </p:cNvPr>
              <p:cNvSpPr txBox="1"/>
              <p:nvPr/>
            </p:nvSpPr>
            <p:spPr>
              <a:xfrm>
                <a:off x="2139153" y="4460302"/>
                <a:ext cx="1693091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/>
                        <m:t>th</m:t>
                      </m:r>
                      <m:r>
                        <m:rPr>
                          <m:nor/>
                        </m:rPr>
                        <a:rPr lang="vi-VN" sz="3000"/>
                        <m:t>ì </m:t>
                      </m:r>
                      <m:r>
                        <m:rPr>
                          <m:nor/>
                        </m:rPr>
                        <a:rPr lang="vi-VN" sz="3000"/>
                        <m:t>a</m:t>
                      </m:r>
                      <m:r>
                        <m:rPr>
                          <m:nor/>
                        </m:rPr>
                        <a:rPr lang="vi-VN" sz="3000"/>
                        <m:t> = 0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C312473-8AD3-4E67-BBCC-3B2EDF8B2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153" y="4460302"/>
                <a:ext cx="1693091" cy="5539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97DF5FC-D7CB-4B1F-9AC6-8969BE920089}"/>
                  </a:ext>
                </a:extLst>
              </p:cNvPr>
              <p:cNvSpPr txBox="1"/>
              <p:nvPr/>
            </p:nvSpPr>
            <p:spPr>
              <a:xfrm>
                <a:off x="145952" y="5009000"/>
                <a:ext cx="2441694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/>
                        <m:t>∗ </m:t>
                      </m:r>
                      <m:r>
                        <m:rPr>
                          <m:nor/>
                        </m:rPr>
                        <a:rPr lang="vi-VN" sz="3000"/>
                        <m:t>T</m:t>
                      </m:r>
                      <m:r>
                        <m:rPr>
                          <m:nor/>
                        </m:rPr>
                        <a:rPr lang="vi-VN" sz="3000"/>
                        <m:t>ạ</m:t>
                      </m:r>
                      <m:r>
                        <m:rPr>
                          <m:nor/>
                        </m:rPr>
                        <a:rPr lang="vi-VN" sz="3000"/>
                        <m:t>i</m:t>
                      </m:r>
                      <m:r>
                        <m:rPr>
                          <m:nor/>
                        </m:rPr>
                        <a:rPr lang="vi-VN" sz="3000"/>
                        <m:t> 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=+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97DF5FC-D7CB-4B1F-9AC6-8969BE920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52" y="5009000"/>
                <a:ext cx="2441694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6B5581C-8DBB-4A45-8BBC-7281091C6A37}"/>
                  </a:ext>
                </a:extLst>
              </p:cNvPr>
              <p:cNvSpPr txBox="1"/>
              <p:nvPr/>
            </p:nvSpPr>
            <p:spPr>
              <a:xfrm>
                <a:off x="2420865" y="4972032"/>
                <a:ext cx="3435556" cy="579069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/>
                        <m:t>th</m:t>
                      </m:r>
                      <m:r>
                        <m:rPr>
                          <m:nor/>
                        </m:rPr>
                        <a:rPr lang="vi-VN" sz="3000"/>
                        <m:t>ì </m:t>
                      </m:r>
                      <m:r>
                        <m:rPr>
                          <m:nor/>
                        </m:rPr>
                        <a:rPr lang="vi-VN" sz="3000"/>
                        <m:t>gia</m:t>
                      </m:r>
                      <m:r>
                        <m:rPr>
                          <m:nor/>
                        </m:rPr>
                        <a:rPr lang="vi-VN" sz="3000"/>
                        <m:t> </m:t>
                      </m:r>
                      <m:r>
                        <m:rPr>
                          <m:nor/>
                        </m:rPr>
                        <a:rPr lang="vi-VN" sz="3000"/>
                        <m:t>t</m:t>
                      </m:r>
                      <m:r>
                        <m:rPr>
                          <m:nor/>
                        </m:rPr>
                        <a:rPr lang="vi-VN" sz="3000"/>
                        <m:t>ố</m:t>
                      </m:r>
                      <m:r>
                        <m:rPr>
                          <m:nor/>
                        </m:rPr>
                        <a:rPr lang="vi-VN" sz="3000"/>
                        <m:t>c</m:t>
                      </m:r>
                      <m:r>
                        <m:rPr>
                          <m:nor/>
                        </m:rPr>
                        <a:rPr lang="vi-VN" sz="3000"/>
                        <m:t> </m:t>
                      </m:r>
                      <m:r>
                        <m:rPr>
                          <m:nor/>
                        </m:rPr>
                        <a:rPr lang="vi-VN" sz="3000"/>
                        <m:t>c</m:t>
                      </m:r>
                      <m:r>
                        <m:rPr>
                          <m:nor/>
                        </m:rPr>
                        <a:rPr lang="vi-VN" sz="3000"/>
                        <m:t>ự</m:t>
                      </m:r>
                      <m:r>
                        <m:rPr>
                          <m:nor/>
                        </m:rPr>
                        <a:rPr lang="vi-VN" sz="3000"/>
                        <m:t>c</m:t>
                      </m:r>
                      <m:r>
                        <m:rPr>
                          <m:nor/>
                        </m:rPr>
                        <a:rPr lang="vi-VN" sz="3000"/>
                        <m:t> </m:t>
                      </m:r>
                      <m:r>
                        <m:rPr>
                          <m:nor/>
                        </m:rPr>
                        <a:rPr lang="vi-VN" sz="3000"/>
                        <m:t>ti</m:t>
                      </m:r>
                      <m:r>
                        <m:rPr>
                          <m:nor/>
                        </m:rPr>
                        <a:rPr lang="vi-VN" sz="3000"/>
                        <m:t>ể</m:t>
                      </m:r>
                      <m:r>
                        <m:rPr>
                          <m:nor/>
                        </m:rPr>
                        <a:rPr lang="vi-VN" sz="3000"/>
                        <m:t>u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6B5581C-8DBB-4A45-8BBC-7281091C6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865" y="4972032"/>
                <a:ext cx="3435556" cy="57906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D73DDB-21B4-4828-B2BF-8B364E45EDF4}"/>
                  </a:ext>
                </a:extLst>
              </p:cNvPr>
              <p:cNvSpPr txBox="1"/>
              <p:nvPr/>
            </p:nvSpPr>
            <p:spPr>
              <a:xfrm>
                <a:off x="95177" y="5653260"/>
                <a:ext cx="2441694" cy="553998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 smtClean="0"/>
                        <m:t>∗ </m:t>
                      </m:r>
                      <m:r>
                        <m:rPr>
                          <m:nor/>
                        </m:rPr>
                        <a:rPr lang="vi-VN" sz="3000" smtClean="0"/>
                        <m:t>T</m:t>
                      </m:r>
                      <m:r>
                        <m:rPr>
                          <m:nor/>
                        </m:rPr>
                        <a:rPr lang="vi-VN" sz="3000" smtClean="0"/>
                        <m:t>ạ</m:t>
                      </m:r>
                      <m:r>
                        <m:rPr>
                          <m:nor/>
                        </m:rPr>
                        <a:rPr lang="vi-VN" sz="3000" smtClean="0"/>
                        <m:t>i</m:t>
                      </m:r>
                      <m:r>
                        <m:rPr>
                          <m:nor/>
                        </m:rPr>
                        <a:rPr lang="vi-VN" sz="3000" smtClean="0"/>
                        <m:t> 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vi-VN" sz="30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D73DDB-21B4-4828-B2BF-8B364E45E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7" y="5653260"/>
                <a:ext cx="2441694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FCDEB5A-FC27-492E-A4DD-17C1819BBA89}"/>
                  </a:ext>
                </a:extLst>
              </p:cNvPr>
              <p:cNvSpPr txBox="1"/>
              <p:nvPr/>
            </p:nvSpPr>
            <p:spPr>
              <a:xfrm>
                <a:off x="2370090" y="5616292"/>
                <a:ext cx="3351559" cy="57740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000" smtClean="0"/>
                        <m:t>th</m:t>
                      </m:r>
                      <m:r>
                        <m:rPr>
                          <m:nor/>
                        </m:rPr>
                        <a:rPr lang="vi-VN" sz="3000" smtClean="0"/>
                        <m:t>ì </m:t>
                      </m:r>
                      <m:r>
                        <m:rPr>
                          <m:nor/>
                        </m:rPr>
                        <a:rPr lang="vi-VN" sz="3000" smtClean="0"/>
                        <m:t>gia</m:t>
                      </m:r>
                      <m:r>
                        <m:rPr>
                          <m:nor/>
                        </m:rPr>
                        <a:rPr lang="vi-VN" sz="3000" smtClean="0"/>
                        <m:t> </m:t>
                      </m:r>
                      <m:r>
                        <m:rPr>
                          <m:nor/>
                        </m:rPr>
                        <a:rPr lang="vi-VN" sz="3000" smtClean="0"/>
                        <m:t>t</m:t>
                      </m:r>
                      <m:r>
                        <m:rPr>
                          <m:nor/>
                        </m:rPr>
                        <a:rPr lang="vi-VN" sz="3000" smtClean="0"/>
                        <m:t>ố</m:t>
                      </m:r>
                      <m:r>
                        <m:rPr>
                          <m:nor/>
                        </m:rPr>
                        <a:rPr lang="vi-VN" sz="3000" smtClean="0"/>
                        <m:t>c</m:t>
                      </m:r>
                      <m:r>
                        <m:rPr>
                          <m:nor/>
                        </m:rPr>
                        <a:rPr lang="vi-VN" sz="3000" smtClean="0"/>
                        <m:t> </m:t>
                      </m:r>
                      <m:r>
                        <m:rPr>
                          <m:nor/>
                        </m:rPr>
                        <a:rPr lang="vi-VN" sz="3000" smtClean="0"/>
                        <m:t>c</m:t>
                      </m:r>
                      <m:r>
                        <m:rPr>
                          <m:nor/>
                        </m:rPr>
                        <a:rPr lang="vi-VN" sz="3000" smtClean="0"/>
                        <m:t>ự</m:t>
                      </m:r>
                      <m:r>
                        <m:rPr>
                          <m:nor/>
                        </m:rPr>
                        <a:rPr lang="vi-VN" sz="3000" smtClean="0"/>
                        <m:t>c</m:t>
                      </m:r>
                      <m:r>
                        <m:rPr>
                          <m:nor/>
                        </m:rPr>
                        <a:rPr lang="vi-VN" sz="3000" smtClean="0"/>
                        <m:t> 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</a:rPr>
                        <m:t>đạ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vi-VN" sz="30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FCDEB5A-FC27-492E-A4DD-17C1819BB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090" y="5616292"/>
                <a:ext cx="3351559" cy="5774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9513D488-31B2-4621-9450-BEA45F06460D}"/>
              </a:ext>
            </a:extLst>
          </p:cNvPr>
          <p:cNvSpPr txBox="1"/>
          <p:nvPr/>
        </p:nvSpPr>
        <p:spPr>
          <a:xfrm>
            <a:off x="139496" y="6209257"/>
            <a:ext cx="11913008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000" dirty="0"/>
              <a:t>* Gia tốc luôn ngược dấu với li độ và luôn hướng về vị trí cân bằng</a:t>
            </a:r>
          </a:p>
        </p:txBody>
      </p:sp>
    </p:spTree>
    <p:extLst>
      <p:ext uri="{BB962C8B-B14F-4D97-AF65-F5344CB8AC3E}">
        <p14:creationId xmlns:p14="http://schemas.microsoft.com/office/powerpoint/2010/main" val="50139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27" grpId="0"/>
      <p:bldP spid="29" grpId="0"/>
      <p:bldP spid="31" grpId="0"/>
      <p:bldP spid="33" grpId="0"/>
      <p:bldP spid="35" grpId="0"/>
      <p:bldP spid="68" grpId="0"/>
      <p:bldP spid="70" grpId="0"/>
      <p:bldP spid="72" grpId="0"/>
      <p:bldP spid="74" grpId="0"/>
      <p:bldP spid="76" grpId="0"/>
      <p:bldP spid="78" grpId="0"/>
      <p:bldP spid="80" grpId="0"/>
      <p:bldP spid="81" grpId="0"/>
      <p:bldP spid="83" grpId="0"/>
      <p:bldP spid="86" grpId="0"/>
      <p:bldP spid="87" grpId="0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 ">
            <a:extLst>
              <a:ext uri="{FF2B5EF4-FFF2-40B4-BE49-F238E27FC236}">
                <a16:creationId xmlns:a16="http://schemas.microsoft.com/office/drawing/2014/main" id="{F1B66C97-D8B6-4C08-94A2-70F362368B34}"/>
              </a:ext>
            </a:extLst>
          </p:cNvPr>
          <p:cNvGrpSpPr/>
          <p:nvPr/>
        </p:nvGrpSpPr>
        <p:grpSpPr>
          <a:xfrm>
            <a:off x="-1" y="-76200"/>
            <a:ext cx="6887497" cy="1077218"/>
            <a:chOff x="0" y="-76200"/>
            <a:chExt cx="5549900" cy="1077218"/>
          </a:xfrm>
        </p:grpSpPr>
        <p:pic>
          <p:nvPicPr>
            <p:cNvPr id="5" name=" ">
              <a:extLst>
                <a:ext uri="{FF2B5EF4-FFF2-40B4-BE49-F238E27FC236}">
                  <a16:creationId xmlns:a16="http://schemas.microsoft.com/office/drawing/2014/main" id="{CBA8DDC0-9F0A-4CB5-8A3E-9F2D220EA06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6" name=" ">
              <a:extLst>
                <a:ext uri="{FF2B5EF4-FFF2-40B4-BE49-F238E27FC236}">
                  <a16:creationId xmlns:a16="http://schemas.microsoft.com/office/drawing/2014/main" id="{FEEFB5FF-D254-48A1-B105-84E48D849715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 ">
              <a:extLst>
                <a:ext uri="{FF2B5EF4-FFF2-40B4-BE49-F238E27FC236}">
                  <a16:creationId xmlns:a16="http://schemas.microsoft.com/office/drawing/2014/main" id="{7C9B76C0-3CAA-4AE2-9C5C-BE7AB0A80C2C}"/>
                </a:ext>
              </a:extLst>
            </p:cNvPr>
            <p:cNvSpPr txBox="1"/>
            <p:nvPr/>
          </p:nvSpPr>
          <p:spPr>
            <a:xfrm>
              <a:off x="253999" y="-76200"/>
              <a:ext cx="5055419" cy="10772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3. Mối qua hệ về pha giữa x,v,a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017946-41E1-4915-B1D8-ADEA1210B637}"/>
              </a:ext>
            </a:extLst>
          </p:cNvPr>
          <p:cNvSpPr txBox="1"/>
          <p:nvPr/>
        </p:nvSpPr>
        <p:spPr>
          <a:xfrm>
            <a:off x="558175" y="577967"/>
            <a:ext cx="1076858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Ví dụ:  Viết phương trình vận tốc, gia tốc khi biết phương trình dao động điều hòa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 ">
                <a:extLst>
                  <a:ext uri="{FF2B5EF4-FFF2-40B4-BE49-F238E27FC236}">
                    <a16:creationId xmlns:a16="http://schemas.microsoft.com/office/drawing/2014/main" id="{8EBDD300-BF37-4040-85CB-573763DD09EF}"/>
                  </a:ext>
                </a:extLst>
              </p:cNvPr>
              <p:cNvSpPr txBox="1"/>
              <p:nvPr/>
            </p:nvSpPr>
            <p:spPr>
              <a:xfrm>
                <a:off x="3244806" y="1105869"/>
                <a:ext cx="37081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</a:rPr>
                  <a:t>t) cm;s</a:t>
                </a:r>
              </a:p>
            </p:txBody>
          </p:sp>
        </mc:Choice>
        <mc:Fallback xmlns="">
          <p:sp>
            <p:nvSpPr>
              <p:cNvPr id="10" name=" ">
                <a:extLst>
                  <a:ext uri="{FF2B5EF4-FFF2-40B4-BE49-F238E27FC236}">
                    <a16:creationId xmlns:a16="http://schemas.microsoft.com/office/drawing/2014/main" id="{8EBDD300-BF37-4040-85CB-573763DD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806" y="1105869"/>
                <a:ext cx="3708131" cy="492443"/>
              </a:xfrm>
              <a:prstGeom prst="rect">
                <a:avLst/>
              </a:prstGeom>
              <a:blipFill>
                <a:blip r:embed="rId3"/>
                <a:stretch>
                  <a:fillRect t="-24691" r="-5911" b="-493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FEFAC77-9F6D-4D82-B7E2-DA80AD8133AC}"/>
              </a:ext>
            </a:extLst>
          </p:cNvPr>
          <p:cNvSpPr txBox="1"/>
          <p:nvPr/>
        </p:nvSpPr>
        <p:spPr>
          <a:xfrm>
            <a:off x="912135" y="1773534"/>
            <a:ext cx="1552028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A=4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0813FD7-246E-4ABB-A85C-8270492FDA23}"/>
                  </a:ext>
                </a:extLst>
              </p:cNvPr>
              <p:cNvSpPr txBox="1"/>
              <p:nvPr/>
            </p:nvSpPr>
            <p:spPr>
              <a:xfrm>
                <a:off x="3571962" y="1763999"/>
                <a:ext cx="28312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𝒓𝒂𝒅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 ">
                <a:extLst>
                  <a:ext uri="{FF2B5EF4-FFF2-40B4-BE49-F238E27FC236}">
                    <a16:creationId xmlns:a16="http://schemas.microsoft.com/office/drawing/2014/main" id="{20813FD7-246E-4ABB-A85C-8270492FD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962" y="1763999"/>
                <a:ext cx="283128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50BE848D-2A1C-4A4E-9931-7CEEE696EBB2}"/>
                  </a:ext>
                </a:extLst>
              </p:cNvPr>
              <p:cNvSpPr txBox="1"/>
              <p:nvPr/>
            </p:nvSpPr>
            <p:spPr>
              <a:xfrm>
                <a:off x="6899981" y="1750964"/>
                <a:ext cx="20329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𝝋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𝒓𝒂𝒅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 ">
                <a:extLst>
                  <a:ext uri="{FF2B5EF4-FFF2-40B4-BE49-F238E27FC236}">
                    <a16:creationId xmlns:a16="http://schemas.microsoft.com/office/drawing/2014/main" id="{50BE848D-2A1C-4A4E-9931-7CEEE696E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981" y="1750964"/>
                <a:ext cx="203299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0E4FD8F-19FD-43AE-A781-CF2237F66575}"/>
              </a:ext>
            </a:extLst>
          </p:cNvPr>
          <p:cNvSpPr txBox="1"/>
          <p:nvPr/>
        </p:nvSpPr>
        <p:spPr>
          <a:xfrm>
            <a:off x="322215" y="2476658"/>
            <a:ext cx="6391493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Phương tình vận tốc có dạng tổng quát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F6CAA8-6FDD-489A-9D46-DBF5323C557A}"/>
                  </a:ext>
                </a:extLst>
              </p:cNvPr>
              <p:cNvSpPr txBox="1"/>
              <p:nvPr/>
            </p:nvSpPr>
            <p:spPr>
              <a:xfrm>
                <a:off x="711776" y="3157212"/>
                <a:ext cx="5454250" cy="82933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′=</m:t>
                    </m:r>
                  </m:oMath>
                </a14:m>
                <a:r>
                  <a:rPr lang="vi-VN" sz="3200" dirty="0"/>
                  <a:t> </a:t>
                </a: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vi-V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F6CAA8-6FDD-489A-9D46-DBF5323C5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6" y="3157212"/>
                <a:ext cx="5454250" cy="829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8E0FD6-721C-49AB-9D9F-B4BC03EBE9C3}"/>
                  </a:ext>
                </a:extLst>
              </p:cNvPr>
              <p:cNvSpPr txBox="1"/>
              <p:nvPr/>
            </p:nvSpPr>
            <p:spPr>
              <a:xfrm>
                <a:off x="711776" y="3873925"/>
                <a:ext cx="5290103" cy="829330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=4.2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vi-VN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vi-VN" sz="3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vi-VN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2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3200" dirty="0"/>
                  <a:t> cm/s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8E0FD6-721C-49AB-9D9F-B4BC03EBE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6" y="3873925"/>
                <a:ext cx="5290103" cy="829330"/>
              </a:xfrm>
              <a:prstGeom prst="rect">
                <a:avLst/>
              </a:prstGeom>
              <a:blipFill>
                <a:blip r:embed="rId7"/>
                <a:stretch>
                  <a:fillRect r="-2189" b="-7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80A316A-D3E1-4A6F-A295-1DDD6B53A7C6}"/>
              </a:ext>
            </a:extLst>
          </p:cNvPr>
          <p:cNvSpPr txBox="1"/>
          <p:nvPr/>
        </p:nvSpPr>
        <p:spPr>
          <a:xfrm>
            <a:off x="322215" y="4657153"/>
            <a:ext cx="6308137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Phương tình gia tốc có dạng tổng quát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CEFD3D-5C01-4765-8A9C-0597F82C798F}"/>
                  </a:ext>
                </a:extLst>
              </p:cNvPr>
              <p:cNvSpPr txBox="1"/>
              <p:nvPr/>
            </p:nvSpPr>
            <p:spPr>
              <a:xfrm>
                <a:off x="322215" y="5142535"/>
                <a:ext cx="1374864" cy="58477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vi-VN" sz="32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CEFD3D-5C01-4765-8A9C-0597F82C7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15" y="5142535"/>
                <a:ext cx="137486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9293A1-B485-4649-AAF8-C8FFD6CF9607}"/>
                  </a:ext>
                </a:extLst>
              </p:cNvPr>
              <p:cNvSpPr txBox="1"/>
              <p:nvPr/>
            </p:nvSpPr>
            <p:spPr>
              <a:xfrm>
                <a:off x="1565871" y="5142535"/>
                <a:ext cx="4492897" cy="58477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200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vi-V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vi-VN" sz="32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9293A1-B485-4649-AAF8-C8FFD6CF9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871" y="5142535"/>
                <a:ext cx="449289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CA78AD-5A88-4E52-A7D1-BA21827A3DB4}"/>
                  </a:ext>
                </a:extLst>
              </p:cNvPr>
              <p:cNvSpPr txBox="1"/>
              <p:nvPr/>
            </p:nvSpPr>
            <p:spPr>
              <a:xfrm>
                <a:off x="609868" y="5766436"/>
                <a:ext cx="5212709" cy="58477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vi-VN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200" b="0" i="1" smtClean="0">
                          <a:latin typeface="Cambria Math" panose="02040503050406030204" pitchFamily="18" charset="0"/>
                        </a:rPr>
                        <m:t>.4</m:t>
                      </m:r>
                      <m:func>
                        <m:func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vi-VN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+0+</m:t>
                              </m:r>
                              <m:r>
                                <a:rPr lang="vi-VN" sz="32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vi-VN" sz="32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CA78AD-5A88-4E52-A7D1-BA21827A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68" y="5766436"/>
                <a:ext cx="521270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 ">
            <a:extLst>
              <a:ext uri="{FF2B5EF4-FFF2-40B4-BE49-F238E27FC236}">
                <a16:creationId xmlns:a16="http://schemas.microsoft.com/office/drawing/2014/main" id="{C72039DF-FA03-4D82-8238-171C84A62127}"/>
              </a:ext>
            </a:extLst>
          </p:cNvPr>
          <p:cNvCxnSpPr>
            <a:cxnSpLocks/>
          </p:cNvCxnSpPr>
          <p:nvPr/>
        </p:nvCxnSpPr>
        <p:spPr>
          <a:xfrm flipV="1">
            <a:off x="7197213" y="2630392"/>
            <a:ext cx="0" cy="3947389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26BD4A6-76FF-4722-BBDF-28EDAAB6A7D4}"/>
              </a:ext>
            </a:extLst>
          </p:cNvPr>
          <p:cNvSpPr txBox="1"/>
          <p:nvPr/>
        </p:nvSpPr>
        <p:spPr>
          <a:xfrm>
            <a:off x="7532327" y="2521598"/>
            <a:ext cx="409790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So sánh pha của x, v,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F28E26-25D4-4A99-9858-5A5F04419461}"/>
                  </a:ext>
                </a:extLst>
              </p:cNvPr>
              <p:cNvSpPr txBox="1"/>
              <p:nvPr/>
            </p:nvSpPr>
            <p:spPr>
              <a:xfrm>
                <a:off x="7480384" y="3166853"/>
                <a:ext cx="4097907" cy="73917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/>
                  <a:t>sớm pha hơn </a:t>
                </a: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/>
                  <a:t>là</a:t>
                </a: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b="1" dirty="0"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2F28E26-25D4-4A99-9858-5A5F0441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384" y="3166853"/>
                <a:ext cx="4097907" cy="739177"/>
              </a:xfrm>
              <a:prstGeom prst="rect">
                <a:avLst/>
              </a:prstGeom>
              <a:blipFill>
                <a:blip r:embed="rId11"/>
                <a:stretch>
                  <a:fillRect t="-4918" b="-106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F3B4F-CBE2-40E2-A264-AC7EAC2EB077}"/>
                  </a:ext>
                </a:extLst>
              </p:cNvPr>
              <p:cNvSpPr txBox="1"/>
              <p:nvPr/>
            </p:nvSpPr>
            <p:spPr>
              <a:xfrm>
                <a:off x="7517160" y="3961901"/>
                <a:ext cx="4097907" cy="73917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/>
                  <a:t>sớm pha hơn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/>
                  <a:t>là</a:t>
                </a: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b="1" dirty="0"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4F3B4F-CBE2-40E2-A264-AC7EAC2EB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160" y="3961901"/>
                <a:ext cx="4097907" cy="739177"/>
              </a:xfrm>
              <a:prstGeom prst="rect">
                <a:avLst/>
              </a:prstGeom>
              <a:blipFill>
                <a:blip r:embed="rId12"/>
                <a:stretch>
                  <a:fillRect t="-4959" b="-1157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E9E42C-0C2C-49CA-BFFF-D90FACEF03B6}"/>
                  </a:ext>
                </a:extLst>
              </p:cNvPr>
              <p:cNvSpPr txBox="1"/>
              <p:nvPr/>
            </p:nvSpPr>
            <p:spPr>
              <a:xfrm>
                <a:off x="7580703" y="4735399"/>
                <a:ext cx="4097907" cy="58477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dirty="0"/>
                  <a:t> ngược pha với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vi-VN" sz="3200" b="1" dirty="0"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E9E42C-0C2C-49CA-BFFF-D90FACEF0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703" y="4735399"/>
                <a:ext cx="4097907" cy="584775"/>
              </a:xfrm>
              <a:prstGeom prst="rect">
                <a:avLst/>
              </a:prstGeom>
              <a:blipFill>
                <a:blip r:embed="rId1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1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spd="1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spd="1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3" grpId="0"/>
      <p:bldP spid="28" grpId="0"/>
      <p:bldP spid="29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 ">
            <a:extLst>
              <a:ext uri="{FF2B5EF4-FFF2-40B4-BE49-F238E27FC236}">
                <a16:creationId xmlns:a16="http://schemas.microsoft.com/office/drawing/2014/main" id="{053E922D-1E2E-4722-9326-5385D57FC751}"/>
              </a:ext>
            </a:extLst>
          </p:cNvPr>
          <p:cNvGrpSpPr/>
          <p:nvPr/>
        </p:nvGrpSpPr>
        <p:grpSpPr>
          <a:xfrm>
            <a:off x="132735" y="145026"/>
            <a:ext cx="6096000" cy="1077218"/>
            <a:chOff x="0" y="-76200"/>
            <a:chExt cx="5549900" cy="1077218"/>
          </a:xfrm>
        </p:grpSpPr>
        <p:pic>
          <p:nvPicPr>
            <p:cNvPr id="5" name=" ">
              <a:extLst>
                <a:ext uri="{FF2B5EF4-FFF2-40B4-BE49-F238E27FC236}">
                  <a16:creationId xmlns:a16="http://schemas.microsoft.com/office/drawing/2014/main" id="{1309699B-AD2A-460F-9BEF-45AA497A045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6" name=" ">
              <a:extLst>
                <a:ext uri="{FF2B5EF4-FFF2-40B4-BE49-F238E27FC236}">
                  <a16:creationId xmlns:a16="http://schemas.microsoft.com/office/drawing/2014/main" id="{9FBF850F-47CE-4B36-9D69-E87035B748FA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 ">
              <a:extLst>
                <a:ext uri="{FF2B5EF4-FFF2-40B4-BE49-F238E27FC236}">
                  <a16:creationId xmlns:a16="http://schemas.microsoft.com/office/drawing/2014/main" id="{36C54296-AEF3-4139-AABC-E4E8A2AAF8D4}"/>
                </a:ext>
              </a:extLst>
            </p:cNvPr>
            <p:cNvSpPr txBox="1"/>
            <p:nvPr/>
          </p:nvSpPr>
          <p:spPr>
            <a:xfrm>
              <a:off x="253998" y="-76200"/>
              <a:ext cx="5011175" cy="10772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V. Đồ thị của dao động điều hòa</a:t>
              </a:r>
            </a:p>
          </p:txBody>
        </p:sp>
      </p:grpSp>
      <p:sp>
        <p:nvSpPr>
          <p:cNvPr id="13" name="TextBox 12">
            <a:hlinkClick r:id="rId3" action="ppaction://hlinkfile"/>
            <a:extLst>
              <a:ext uri="{FF2B5EF4-FFF2-40B4-BE49-F238E27FC236}">
                <a16:creationId xmlns:a16="http://schemas.microsoft.com/office/drawing/2014/main" id="{FDED0E0D-A764-4342-B007-7A9316F3312B}"/>
              </a:ext>
            </a:extLst>
          </p:cNvPr>
          <p:cNvSpPr txBox="1"/>
          <p:nvPr/>
        </p:nvSpPr>
        <p:spPr>
          <a:xfrm>
            <a:off x="759306" y="1152365"/>
            <a:ext cx="344398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Trục x nằm ngang</a:t>
            </a:r>
          </a:p>
        </p:txBody>
      </p:sp>
      <p:sp>
        <p:nvSpPr>
          <p:cNvPr id="14" name="TextBox 13">
            <a:hlinkClick r:id="rId3" action="ppaction://hlinkfile"/>
            <a:extLst>
              <a:ext uri="{FF2B5EF4-FFF2-40B4-BE49-F238E27FC236}">
                <a16:creationId xmlns:a16="http://schemas.microsoft.com/office/drawing/2014/main" id="{965E9F7E-FB0E-4869-B969-AA826340959C}"/>
              </a:ext>
            </a:extLst>
          </p:cNvPr>
          <p:cNvSpPr txBox="1"/>
          <p:nvPr/>
        </p:nvSpPr>
        <p:spPr>
          <a:xfrm>
            <a:off x="759305" y="1971130"/>
            <a:ext cx="344398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dirty="0">
                <a:latin typeface="UTM Swiss Condensed" panose="02000500000000000000" pitchFamily="2" charset="-93"/>
              </a:rPr>
              <a:t>Trục x thẳng đứng</a:t>
            </a:r>
          </a:p>
        </p:txBody>
      </p:sp>
    </p:spTree>
    <p:extLst>
      <p:ext uri="{BB962C8B-B14F-4D97-AF65-F5344CB8AC3E}">
        <p14:creationId xmlns:p14="http://schemas.microsoft.com/office/powerpoint/2010/main" val="276987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4A9BE-60BE-402E-9B72-1573E7A168C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4" y="309715"/>
            <a:ext cx="10825316" cy="59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7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020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àu cá Nam Định _ Tàu cá Quất Lâm chạy biển đúng ngày gió mùa  - Xuân Lâm Vlogs">
            <a:hlinkClick r:id="" action="ppaction://media"/>
            <a:extLst>
              <a:ext uri="{FF2B5EF4-FFF2-40B4-BE49-F238E27FC236}">
                <a16:creationId xmlns:a16="http://schemas.microsoft.com/office/drawing/2014/main" id="{BDB4AC3A-CC94-4E25-B5EF-44948A7AB7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042" y="280220"/>
            <a:ext cx="10855058" cy="6105832"/>
          </a:xfrm>
        </p:spPr>
      </p:pic>
    </p:spTree>
    <p:extLst>
      <p:ext uri="{BB962C8B-B14F-4D97-AF65-F5344CB8AC3E}">
        <p14:creationId xmlns:p14="http://schemas.microsoft.com/office/powerpoint/2010/main" val="140510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086B3A6-BA5F-457B-86BD-8629ECBBA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8" name="Rectangle 57"/>
          <p:cNvSpPr>
            <a:spLocks/>
          </p:cNvSpPr>
          <p:nvPr/>
        </p:nvSpPr>
        <p:spPr bwMode="auto">
          <a:xfrm>
            <a:off x="1378424" y="3440819"/>
            <a:ext cx="10231685" cy="10439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57600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Pentagon 33"/>
          <p:cNvSpPr/>
          <p:nvPr/>
        </p:nvSpPr>
        <p:spPr bwMode="auto">
          <a:xfrm>
            <a:off x="638716" y="3447466"/>
            <a:ext cx="1046053" cy="1037264"/>
          </a:xfrm>
          <a:prstGeom prst="homePlate">
            <a:avLst>
              <a:gd name="adj" fmla="val 273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1378424" y="2380423"/>
            <a:ext cx="10231685" cy="1043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57600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Pentagon 19"/>
          <p:cNvSpPr/>
          <p:nvPr/>
        </p:nvSpPr>
        <p:spPr bwMode="auto">
          <a:xfrm>
            <a:off x="638714" y="2378494"/>
            <a:ext cx="1088601" cy="1045843"/>
          </a:xfrm>
          <a:prstGeom prst="homePlate">
            <a:avLst>
              <a:gd name="adj" fmla="val 273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1378424" y="1308295"/>
            <a:ext cx="10231685" cy="10439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Pentagon 26"/>
          <p:cNvSpPr/>
          <p:nvPr/>
        </p:nvSpPr>
        <p:spPr bwMode="auto">
          <a:xfrm>
            <a:off x="638714" y="1308295"/>
            <a:ext cx="1075482" cy="1053717"/>
          </a:xfrm>
          <a:prstGeom prst="homePlate">
            <a:avLst>
              <a:gd name="adj" fmla="val 2732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A2D36D-222D-4A06-B2F0-BA2402128916}"/>
              </a:ext>
            </a:extLst>
          </p:cNvPr>
          <p:cNvSpPr>
            <a:spLocks/>
          </p:cNvSpPr>
          <p:nvPr/>
        </p:nvSpPr>
        <p:spPr bwMode="auto">
          <a:xfrm>
            <a:off x="1378424" y="4501214"/>
            <a:ext cx="10231685" cy="10439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57600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Pentagon 33">
            <a:extLst>
              <a:ext uri="{FF2B5EF4-FFF2-40B4-BE49-F238E27FC236}">
                <a16:creationId xmlns:a16="http://schemas.microsoft.com/office/drawing/2014/main" id="{9545D002-1E78-4AB1-9F45-EA95C0CA846F}"/>
              </a:ext>
            </a:extLst>
          </p:cNvPr>
          <p:cNvSpPr/>
          <p:nvPr/>
        </p:nvSpPr>
        <p:spPr bwMode="auto">
          <a:xfrm>
            <a:off x="638716" y="4507861"/>
            <a:ext cx="1046053" cy="1037264"/>
          </a:xfrm>
          <a:prstGeom prst="homePlate">
            <a:avLst>
              <a:gd name="adj" fmla="val 273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B3A9FB-C0B1-4A11-AF0B-9000CB8A0748}"/>
              </a:ext>
            </a:extLst>
          </p:cNvPr>
          <p:cNvSpPr>
            <a:spLocks/>
          </p:cNvSpPr>
          <p:nvPr/>
        </p:nvSpPr>
        <p:spPr bwMode="auto">
          <a:xfrm>
            <a:off x="1334172" y="5580010"/>
            <a:ext cx="10231685" cy="1043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57600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Pentagon 33">
            <a:extLst>
              <a:ext uri="{FF2B5EF4-FFF2-40B4-BE49-F238E27FC236}">
                <a16:creationId xmlns:a16="http://schemas.microsoft.com/office/drawing/2014/main" id="{5594EE2D-F3A4-4CBC-966A-93EBB0623045}"/>
              </a:ext>
            </a:extLst>
          </p:cNvPr>
          <p:cNvSpPr/>
          <p:nvPr/>
        </p:nvSpPr>
        <p:spPr bwMode="auto">
          <a:xfrm>
            <a:off x="638716" y="5568254"/>
            <a:ext cx="1046053" cy="1037264"/>
          </a:xfrm>
          <a:prstGeom prst="homePlate">
            <a:avLst>
              <a:gd name="adj" fmla="val 273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8" name="Architec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130DDCA-50A7-4E72-97F2-F0F5E46CE834}"/>
              </a:ext>
            </a:extLst>
          </p:cNvPr>
          <p:cNvGrpSpPr>
            <a:grpSpLocks noChangeAspect="1"/>
          </p:cNvGrpSpPr>
          <p:nvPr/>
        </p:nvGrpSpPr>
        <p:grpSpPr>
          <a:xfrm>
            <a:off x="805218" y="5790423"/>
            <a:ext cx="615801" cy="542925"/>
            <a:chOff x="5365751" y="4187826"/>
            <a:chExt cx="536575" cy="473075"/>
          </a:xfrm>
          <a:solidFill>
            <a:schemeClr val="bg1"/>
          </a:solidFill>
        </p:grpSpPr>
        <p:sp>
          <p:nvSpPr>
            <p:cNvPr id="19" name="Freeform 681">
              <a:extLst>
                <a:ext uri="{FF2B5EF4-FFF2-40B4-BE49-F238E27FC236}">
                  <a16:creationId xmlns:a16="http://schemas.microsoft.com/office/drawing/2014/main" id="{9C1FE790-23EF-410E-948B-3281B1D6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4400551"/>
              <a:ext cx="117475" cy="201613"/>
            </a:xfrm>
            <a:custGeom>
              <a:avLst/>
              <a:gdLst>
                <a:gd name="T0" fmla="*/ 20 w 74"/>
                <a:gd name="T1" fmla="*/ 127 h 127"/>
                <a:gd name="T2" fmla="*/ 0 w 74"/>
                <a:gd name="T3" fmla="*/ 127 h 127"/>
                <a:gd name="T4" fmla="*/ 0 w 74"/>
                <a:gd name="T5" fmla="*/ 0 h 127"/>
                <a:gd name="T6" fmla="*/ 74 w 74"/>
                <a:gd name="T7" fmla="*/ 0 h 127"/>
                <a:gd name="T8" fmla="*/ 74 w 74"/>
                <a:gd name="T9" fmla="*/ 8 h 127"/>
                <a:gd name="T10" fmla="*/ 8 w 74"/>
                <a:gd name="T11" fmla="*/ 8 h 127"/>
                <a:gd name="T12" fmla="*/ 8 w 74"/>
                <a:gd name="T13" fmla="*/ 119 h 127"/>
                <a:gd name="T14" fmla="*/ 20 w 74"/>
                <a:gd name="T15" fmla="*/ 119 h 127"/>
                <a:gd name="T16" fmla="*/ 20 w 74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27">
                  <a:moveTo>
                    <a:pt x="20" y="127"/>
                  </a:moveTo>
                  <a:lnTo>
                    <a:pt x="0" y="127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8"/>
                  </a:lnTo>
                  <a:lnTo>
                    <a:pt x="8" y="8"/>
                  </a:lnTo>
                  <a:lnTo>
                    <a:pt x="8" y="119"/>
                  </a:lnTo>
                  <a:lnTo>
                    <a:pt x="20" y="119"/>
                  </a:lnTo>
                  <a:lnTo>
                    <a:pt x="20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682">
              <a:extLst>
                <a:ext uri="{FF2B5EF4-FFF2-40B4-BE49-F238E27FC236}">
                  <a16:creationId xmlns:a16="http://schemas.microsoft.com/office/drawing/2014/main" id="{92BB38B9-2E6A-415E-97A7-F5B54816D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4432301"/>
              <a:ext cx="106363" cy="53975"/>
            </a:xfrm>
            <a:custGeom>
              <a:avLst/>
              <a:gdLst>
                <a:gd name="T0" fmla="*/ 67 w 67"/>
                <a:gd name="T1" fmla="*/ 34 h 34"/>
                <a:gd name="T2" fmla="*/ 0 w 67"/>
                <a:gd name="T3" fmla="*/ 34 h 34"/>
                <a:gd name="T4" fmla="*/ 0 w 67"/>
                <a:gd name="T5" fmla="*/ 26 h 34"/>
                <a:gd name="T6" fmla="*/ 59 w 67"/>
                <a:gd name="T7" fmla="*/ 26 h 34"/>
                <a:gd name="T8" fmla="*/ 59 w 67"/>
                <a:gd name="T9" fmla="*/ 0 h 34"/>
                <a:gd name="T10" fmla="*/ 67 w 67"/>
                <a:gd name="T11" fmla="*/ 0 h 34"/>
                <a:gd name="T12" fmla="*/ 67 w 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4">
                  <a:moveTo>
                    <a:pt x="67" y="34"/>
                  </a:moveTo>
                  <a:lnTo>
                    <a:pt x="0" y="34"/>
                  </a:lnTo>
                  <a:lnTo>
                    <a:pt x="0" y="26"/>
                  </a:lnTo>
                  <a:lnTo>
                    <a:pt x="59" y="26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67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683">
              <a:extLst>
                <a:ext uri="{FF2B5EF4-FFF2-40B4-BE49-F238E27FC236}">
                  <a16:creationId xmlns:a16="http://schemas.microsoft.com/office/drawing/2014/main" id="{0D14C666-7CAF-4540-9544-97EE2B7A8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4527551"/>
              <a:ext cx="136525" cy="22225"/>
            </a:xfrm>
            <a:custGeom>
              <a:avLst/>
              <a:gdLst>
                <a:gd name="T0" fmla="*/ 86 w 86"/>
                <a:gd name="T1" fmla="*/ 14 h 14"/>
                <a:gd name="T2" fmla="*/ 78 w 86"/>
                <a:gd name="T3" fmla="*/ 14 h 14"/>
                <a:gd name="T4" fmla="*/ 78 w 86"/>
                <a:gd name="T5" fmla="*/ 8 h 14"/>
                <a:gd name="T6" fmla="*/ 0 w 86"/>
                <a:gd name="T7" fmla="*/ 8 h 14"/>
                <a:gd name="T8" fmla="*/ 0 w 86"/>
                <a:gd name="T9" fmla="*/ 0 h 14"/>
                <a:gd name="T10" fmla="*/ 86 w 86"/>
                <a:gd name="T11" fmla="*/ 0 h 14"/>
                <a:gd name="T12" fmla="*/ 86 w 86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14">
                  <a:moveTo>
                    <a:pt x="86" y="14"/>
                  </a:moveTo>
                  <a:lnTo>
                    <a:pt x="78" y="14"/>
                  </a:lnTo>
                  <a:lnTo>
                    <a:pt x="7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6" y="0"/>
                  </a:lnTo>
                  <a:lnTo>
                    <a:pt x="86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684">
              <a:extLst>
                <a:ext uri="{FF2B5EF4-FFF2-40B4-BE49-F238E27FC236}">
                  <a16:creationId xmlns:a16="http://schemas.microsoft.com/office/drawing/2014/main" id="{2D1D8511-5700-4ED8-B1CF-924348F6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3538" y="4367213"/>
              <a:ext cx="149225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685">
              <a:extLst>
                <a:ext uri="{FF2B5EF4-FFF2-40B4-BE49-F238E27FC236}">
                  <a16:creationId xmlns:a16="http://schemas.microsoft.com/office/drawing/2014/main" id="{80101215-3D54-4983-AAF8-28E39E89F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5751" y="4306888"/>
              <a:ext cx="115888" cy="328613"/>
            </a:xfrm>
            <a:custGeom>
              <a:avLst/>
              <a:gdLst>
                <a:gd name="T0" fmla="*/ 45 w 143"/>
                <a:gd name="T1" fmla="*/ 17 h 407"/>
                <a:gd name="T2" fmla="*/ 17 w 143"/>
                <a:gd name="T3" fmla="*/ 45 h 407"/>
                <a:gd name="T4" fmla="*/ 17 w 143"/>
                <a:gd name="T5" fmla="*/ 327 h 407"/>
                <a:gd name="T6" fmla="*/ 45 w 143"/>
                <a:gd name="T7" fmla="*/ 316 h 407"/>
                <a:gd name="T8" fmla="*/ 88 w 143"/>
                <a:gd name="T9" fmla="*/ 316 h 407"/>
                <a:gd name="T10" fmla="*/ 88 w 143"/>
                <a:gd name="T11" fmla="*/ 17 h 407"/>
                <a:gd name="T12" fmla="*/ 45 w 143"/>
                <a:gd name="T13" fmla="*/ 17 h 407"/>
                <a:gd name="T14" fmla="*/ 143 w 143"/>
                <a:gd name="T15" fmla="*/ 407 h 407"/>
                <a:gd name="T16" fmla="*/ 45 w 143"/>
                <a:gd name="T17" fmla="*/ 407 h 407"/>
                <a:gd name="T18" fmla="*/ 0 w 143"/>
                <a:gd name="T19" fmla="*/ 362 h 407"/>
                <a:gd name="T20" fmla="*/ 0 w 143"/>
                <a:gd name="T21" fmla="*/ 45 h 407"/>
                <a:gd name="T22" fmla="*/ 45 w 143"/>
                <a:gd name="T23" fmla="*/ 0 h 407"/>
                <a:gd name="T24" fmla="*/ 104 w 143"/>
                <a:gd name="T25" fmla="*/ 0 h 407"/>
                <a:gd name="T26" fmla="*/ 104 w 143"/>
                <a:gd name="T27" fmla="*/ 333 h 407"/>
                <a:gd name="T28" fmla="*/ 45 w 143"/>
                <a:gd name="T29" fmla="*/ 333 h 407"/>
                <a:gd name="T30" fmla="*/ 17 w 143"/>
                <a:gd name="T31" fmla="*/ 362 h 407"/>
                <a:gd name="T32" fmla="*/ 45 w 143"/>
                <a:gd name="T33" fmla="*/ 390 h 407"/>
                <a:gd name="T34" fmla="*/ 143 w 143"/>
                <a:gd name="T35" fmla="*/ 390 h 407"/>
                <a:gd name="T36" fmla="*/ 143 w 143"/>
                <a:gd name="T37" fmla="*/ 4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407">
                  <a:moveTo>
                    <a:pt x="45" y="17"/>
                  </a:moveTo>
                  <a:cubicBezTo>
                    <a:pt x="29" y="17"/>
                    <a:pt x="17" y="30"/>
                    <a:pt x="17" y="45"/>
                  </a:cubicBezTo>
                  <a:lnTo>
                    <a:pt x="17" y="327"/>
                  </a:lnTo>
                  <a:cubicBezTo>
                    <a:pt x="24" y="320"/>
                    <a:pt x="34" y="316"/>
                    <a:pt x="45" y="316"/>
                  </a:cubicBezTo>
                  <a:lnTo>
                    <a:pt x="88" y="316"/>
                  </a:lnTo>
                  <a:lnTo>
                    <a:pt x="88" y="17"/>
                  </a:lnTo>
                  <a:lnTo>
                    <a:pt x="45" y="17"/>
                  </a:lnTo>
                  <a:close/>
                  <a:moveTo>
                    <a:pt x="143" y="407"/>
                  </a:moveTo>
                  <a:lnTo>
                    <a:pt x="45" y="407"/>
                  </a:lnTo>
                  <a:cubicBezTo>
                    <a:pt x="20" y="407"/>
                    <a:pt x="0" y="387"/>
                    <a:pt x="0" y="362"/>
                  </a:cubicBezTo>
                  <a:lnTo>
                    <a:pt x="0" y="45"/>
                  </a:lnTo>
                  <a:cubicBezTo>
                    <a:pt x="0" y="20"/>
                    <a:pt x="20" y="0"/>
                    <a:pt x="45" y="0"/>
                  </a:cubicBezTo>
                  <a:lnTo>
                    <a:pt x="104" y="0"/>
                  </a:lnTo>
                  <a:lnTo>
                    <a:pt x="104" y="333"/>
                  </a:lnTo>
                  <a:lnTo>
                    <a:pt x="45" y="333"/>
                  </a:lnTo>
                  <a:cubicBezTo>
                    <a:pt x="29" y="333"/>
                    <a:pt x="17" y="346"/>
                    <a:pt x="17" y="362"/>
                  </a:cubicBezTo>
                  <a:cubicBezTo>
                    <a:pt x="17" y="377"/>
                    <a:pt x="29" y="390"/>
                    <a:pt x="45" y="390"/>
                  </a:cubicBezTo>
                  <a:lnTo>
                    <a:pt x="143" y="390"/>
                  </a:lnTo>
                  <a:lnTo>
                    <a:pt x="143" y="40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686">
              <a:extLst>
                <a:ext uri="{FF2B5EF4-FFF2-40B4-BE49-F238E27FC236}">
                  <a16:creationId xmlns:a16="http://schemas.microsoft.com/office/drawing/2014/main" id="{0DD17C31-7421-466D-8124-8D27B848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346576"/>
              <a:ext cx="188913" cy="185738"/>
            </a:xfrm>
            <a:custGeom>
              <a:avLst/>
              <a:gdLst>
                <a:gd name="T0" fmla="*/ 117 w 234"/>
                <a:gd name="T1" fmla="*/ 229 h 229"/>
                <a:gd name="T2" fmla="*/ 76 w 234"/>
                <a:gd name="T3" fmla="*/ 217 h 229"/>
                <a:gd name="T4" fmla="*/ 0 w 234"/>
                <a:gd name="T5" fmla="*/ 122 h 229"/>
                <a:gd name="T6" fmla="*/ 0 w 234"/>
                <a:gd name="T7" fmla="*/ 0 h 229"/>
                <a:gd name="T8" fmla="*/ 16 w 234"/>
                <a:gd name="T9" fmla="*/ 0 h 229"/>
                <a:gd name="T10" fmla="*/ 16 w 234"/>
                <a:gd name="T11" fmla="*/ 122 h 229"/>
                <a:gd name="T12" fmla="*/ 85 w 234"/>
                <a:gd name="T13" fmla="*/ 203 h 229"/>
                <a:gd name="T14" fmla="*/ 149 w 234"/>
                <a:gd name="T15" fmla="*/ 203 h 229"/>
                <a:gd name="T16" fmla="*/ 217 w 234"/>
                <a:gd name="T17" fmla="*/ 122 h 229"/>
                <a:gd name="T18" fmla="*/ 217 w 234"/>
                <a:gd name="T19" fmla="*/ 0 h 229"/>
                <a:gd name="T20" fmla="*/ 234 w 234"/>
                <a:gd name="T21" fmla="*/ 0 h 229"/>
                <a:gd name="T22" fmla="*/ 234 w 234"/>
                <a:gd name="T23" fmla="*/ 122 h 229"/>
                <a:gd name="T24" fmla="*/ 158 w 234"/>
                <a:gd name="T25" fmla="*/ 217 h 229"/>
                <a:gd name="T26" fmla="*/ 117 w 234"/>
                <a:gd name="T2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4" h="229">
                  <a:moveTo>
                    <a:pt x="117" y="229"/>
                  </a:moveTo>
                  <a:cubicBezTo>
                    <a:pt x="103" y="229"/>
                    <a:pt x="88" y="225"/>
                    <a:pt x="76" y="217"/>
                  </a:cubicBezTo>
                  <a:cubicBezTo>
                    <a:pt x="41" y="196"/>
                    <a:pt x="0" y="162"/>
                    <a:pt x="0" y="122"/>
                  </a:cubicBezTo>
                  <a:lnTo>
                    <a:pt x="0" y="0"/>
                  </a:lnTo>
                  <a:lnTo>
                    <a:pt x="16" y="0"/>
                  </a:lnTo>
                  <a:lnTo>
                    <a:pt x="16" y="122"/>
                  </a:lnTo>
                  <a:cubicBezTo>
                    <a:pt x="16" y="156"/>
                    <a:pt x="59" y="187"/>
                    <a:pt x="85" y="203"/>
                  </a:cubicBezTo>
                  <a:cubicBezTo>
                    <a:pt x="104" y="216"/>
                    <a:pt x="129" y="216"/>
                    <a:pt x="149" y="203"/>
                  </a:cubicBezTo>
                  <a:cubicBezTo>
                    <a:pt x="174" y="187"/>
                    <a:pt x="217" y="156"/>
                    <a:pt x="217" y="122"/>
                  </a:cubicBezTo>
                  <a:lnTo>
                    <a:pt x="217" y="0"/>
                  </a:lnTo>
                  <a:lnTo>
                    <a:pt x="234" y="0"/>
                  </a:lnTo>
                  <a:lnTo>
                    <a:pt x="234" y="122"/>
                  </a:lnTo>
                  <a:cubicBezTo>
                    <a:pt x="234" y="162"/>
                    <a:pt x="192" y="196"/>
                    <a:pt x="158" y="217"/>
                  </a:cubicBezTo>
                  <a:cubicBezTo>
                    <a:pt x="145" y="225"/>
                    <a:pt x="131" y="229"/>
                    <a:pt x="117" y="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687">
              <a:extLst>
                <a:ext uri="{FF2B5EF4-FFF2-40B4-BE49-F238E27FC236}">
                  <a16:creationId xmlns:a16="http://schemas.microsoft.com/office/drawing/2014/main" id="{E52A740D-D002-4CF4-A8FF-7056D2475C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5301" y="4187826"/>
              <a:ext cx="247650" cy="166688"/>
            </a:xfrm>
            <a:custGeom>
              <a:avLst/>
              <a:gdLst>
                <a:gd name="T0" fmla="*/ 17 w 309"/>
                <a:gd name="T1" fmla="*/ 189 h 206"/>
                <a:gd name="T2" fmla="*/ 293 w 309"/>
                <a:gd name="T3" fmla="*/ 189 h 206"/>
                <a:gd name="T4" fmla="*/ 293 w 309"/>
                <a:gd name="T5" fmla="*/ 155 h 206"/>
                <a:gd name="T6" fmla="*/ 155 w 309"/>
                <a:gd name="T7" fmla="*/ 17 h 206"/>
                <a:gd name="T8" fmla="*/ 17 w 309"/>
                <a:gd name="T9" fmla="*/ 155 h 206"/>
                <a:gd name="T10" fmla="*/ 17 w 309"/>
                <a:gd name="T11" fmla="*/ 189 h 206"/>
                <a:gd name="T12" fmla="*/ 309 w 309"/>
                <a:gd name="T13" fmla="*/ 206 h 206"/>
                <a:gd name="T14" fmla="*/ 0 w 309"/>
                <a:gd name="T15" fmla="*/ 206 h 206"/>
                <a:gd name="T16" fmla="*/ 0 w 309"/>
                <a:gd name="T17" fmla="*/ 155 h 206"/>
                <a:gd name="T18" fmla="*/ 155 w 309"/>
                <a:gd name="T19" fmla="*/ 0 h 206"/>
                <a:gd name="T20" fmla="*/ 309 w 309"/>
                <a:gd name="T21" fmla="*/ 155 h 206"/>
                <a:gd name="T22" fmla="*/ 309 w 309"/>
                <a:gd name="T2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9" h="206">
                  <a:moveTo>
                    <a:pt x="17" y="189"/>
                  </a:moveTo>
                  <a:lnTo>
                    <a:pt x="293" y="189"/>
                  </a:lnTo>
                  <a:lnTo>
                    <a:pt x="293" y="155"/>
                  </a:lnTo>
                  <a:cubicBezTo>
                    <a:pt x="293" y="79"/>
                    <a:pt x="231" y="17"/>
                    <a:pt x="155" y="17"/>
                  </a:cubicBezTo>
                  <a:cubicBezTo>
                    <a:pt x="79" y="17"/>
                    <a:pt x="17" y="79"/>
                    <a:pt x="17" y="155"/>
                  </a:cubicBezTo>
                  <a:lnTo>
                    <a:pt x="17" y="189"/>
                  </a:lnTo>
                  <a:close/>
                  <a:moveTo>
                    <a:pt x="309" y="206"/>
                  </a:moveTo>
                  <a:lnTo>
                    <a:pt x="0" y="206"/>
                  </a:lnTo>
                  <a:lnTo>
                    <a:pt x="0" y="155"/>
                  </a:lnTo>
                  <a:cubicBezTo>
                    <a:pt x="0" y="70"/>
                    <a:pt x="69" y="0"/>
                    <a:pt x="155" y="0"/>
                  </a:cubicBezTo>
                  <a:cubicBezTo>
                    <a:pt x="240" y="0"/>
                    <a:pt x="309" y="70"/>
                    <a:pt x="309" y="155"/>
                  </a:cubicBezTo>
                  <a:lnTo>
                    <a:pt x="309" y="20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88">
              <a:extLst>
                <a:ext uri="{FF2B5EF4-FFF2-40B4-BE49-F238E27FC236}">
                  <a16:creationId xmlns:a16="http://schemas.microsoft.com/office/drawing/2014/main" id="{22109CB8-22AD-4CD1-A252-9822000AD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9426" y="4340226"/>
              <a:ext cx="27622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689">
              <a:extLst>
                <a:ext uri="{FF2B5EF4-FFF2-40B4-BE49-F238E27FC236}">
                  <a16:creationId xmlns:a16="http://schemas.microsoft.com/office/drawing/2014/main" id="{6601AA10-7609-461F-BED6-7B40292DC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551" y="4195763"/>
              <a:ext cx="58738" cy="80963"/>
            </a:xfrm>
            <a:custGeom>
              <a:avLst/>
              <a:gdLst>
                <a:gd name="T0" fmla="*/ 37 w 37"/>
                <a:gd name="T1" fmla="*/ 51 h 51"/>
                <a:gd name="T2" fmla="*/ 0 w 37"/>
                <a:gd name="T3" fmla="*/ 51 h 51"/>
                <a:gd name="T4" fmla="*/ 0 w 37"/>
                <a:gd name="T5" fmla="*/ 0 h 51"/>
                <a:gd name="T6" fmla="*/ 8 w 37"/>
                <a:gd name="T7" fmla="*/ 0 h 51"/>
                <a:gd name="T8" fmla="*/ 8 w 37"/>
                <a:gd name="T9" fmla="*/ 43 h 51"/>
                <a:gd name="T10" fmla="*/ 28 w 37"/>
                <a:gd name="T11" fmla="*/ 43 h 51"/>
                <a:gd name="T12" fmla="*/ 28 w 37"/>
                <a:gd name="T13" fmla="*/ 0 h 51"/>
                <a:gd name="T14" fmla="*/ 37 w 37"/>
                <a:gd name="T15" fmla="*/ 0 h 51"/>
                <a:gd name="T16" fmla="*/ 37 w 37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1">
                  <a:moveTo>
                    <a:pt x="37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43"/>
                  </a:lnTo>
                  <a:lnTo>
                    <a:pt x="28" y="43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3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690">
              <a:extLst>
                <a:ext uri="{FF2B5EF4-FFF2-40B4-BE49-F238E27FC236}">
                  <a16:creationId xmlns:a16="http://schemas.microsoft.com/office/drawing/2014/main" id="{A97508D6-CF05-4BCA-9394-92869C4B4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4508501"/>
              <a:ext cx="166688" cy="152400"/>
            </a:xfrm>
            <a:custGeom>
              <a:avLst/>
              <a:gdLst>
                <a:gd name="T0" fmla="*/ 208 w 208"/>
                <a:gd name="T1" fmla="*/ 190 h 190"/>
                <a:gd name="T2" fmla="*/ 192 w 208"/>
                <a:gd name="T3" fmla="*/ 190 h 190"/>
                <a:gd name="T4" fmla="*/ 130 w 208"/>
                <a:gd name="T5" fmla="*/ 107 h 190"/>
                <a:gd name="T6" fmla="*/ 54 w 208"/>
                <a:gd name="T7" fmla="*/ 84 h 190"/>
                <a:gd name="T8" fmla="*/ 26 w 208"/>
                <a:gd name="T9" fmla="*/ 68 h 190"/>
                <a:gd name="T10" fmla="*/ 0 w 208"/>
                <a:gd name="T11" fmla="*/ 11 h 190"/>
                <a:gd name="T12" fmla="*/ 0 w 208"/>
                <a:gd name="T13" fmla="*/ 0 h 190"/>
                <a:gd name="T14" fmla="*/ 17 w 208"/>
                <a:gd name="T15" fmla="*/ 0 h 190"/>
                <a:gd name="T16" fmla="*/ 17 w 208"/>
                <a:gd name="T17" fmla="*/ 11 h 190"/>
                <a:gd name="T18" fmla="*/ 37 w 208"/>
                <a:gd name="T19" fmla="*/ 55 h 190"/>
                <a:gd name="T20" fmla="*/ 59 w 208"/>
                <a:gd name="T21" fmla="*/ 68 h 190"/>
                <a:gd name="T22" fmla="*/ 135 w 208"/>
                <a:gd name="T23" fmla="*/ 91 h 190"/>
                <a:gd name="T24" fmla="*/ 208 w 208"/>
                <a:gd name="T2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" h="190">
                  <a:moveTo>
                    <a:pt x="208" y="190"/>
                  </a:moveTo>
                  <a:lnTo>
                    <a:pt x="192" y="190"/>
                  </a:lnTo>
                  <a:cubicBezTo>
                    <a:pt x="192" y="151"/>
                    <a:pt x="167" y="118"/>
                    <a:pt x="130" y="107"/>
                  </a:cubicBezTo>
                  <a:lnTo>
                    <a:pt x="54" y="84"/>
                  </a:lnTo>
                  <a:cubicBezTo>
                    <a:pt x="44" y="81"/>
                    <a:pt x="34" y="75"/>
                    <a:pt x="26" y="68"/>
                  </a:cubicBezTo>
                  <a:cubicBezTo>
                    <a:pt x="9" y="53"/>
                    <a:pt x="0" y="33"/>
                    <a:pt x="0" y="11"/>
                  </a:cubicBezTo>
                  <a:lnTo>
                    <a:pt x="0" y="0"/>
                  </a:lnTo>
                  <a:lnTo>
                    <a:pt x="17" y="0"/>
                  </a:lnTo>
                  <a:lnTo>
                    <a:pt x="17" y="11"/>
                  </a:lnTo>
                  <a:cubicBezTo>
                    <a:pt x="17" y="28"/>
                    <a:pt x="24" y="44"/>
                    <a:pt x="37" y="55"/>
                  </a:cubicBezTo>
                  <a:cubicBezTo>
                    <a:pt x="43" y="61"/>
                    <a:pt x="51" y="65"/>
                    <a:pt x="59" y="68"/>
                  </a:cubicBezTo>
                  <a:lnTo>
                    <a:pt x="135" y="91"/>
                  </a:lnTo>
                  <a:cubicBezTo>
                    <a:pt x="179" y="104"/>
                    <a:pt x="208" y="144"/>
                    <a:pt x="208" y="1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691">
              <a:extLst>
                <a:ext uri="{FF2B5EF4-FFF2-40B4-BE49-F238E27FC236}">
                  <a16:creationId xmlns:a16="http://schemas.microsoft.com/office/drawing/2014/main" id="{2C0E1BFC-048C-4119-92A6-CD360A96A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1" y="4508501"/>
              <a:ext cx="166688" cy="152400"/>
            </a:xfrm>
            <a:custGeom>
              <a:avLst/>
              <a:gdLst>
                <a:gd name="T0" fmla="*/ 16 w 208"/>
                <a:gd name="T1" fmla="*/ 190 h 190"/>
                <a:gd name="T2" fmla="*/ 0 w 208"/>
                <a:gd name="T3" fmla="*/ 190 h 190"/>
                <a:gd name="T4" fmla="*/ 73 w 208"/>
                <a:gd name="T5" fmla="*/ 91 h 190"/>
                <a:gd name="T6" fmla="*/ 150 w 208"/>
                <a:gd name="T7" fmla="*/ 68 h 190"/>
                <a:gd name="T8" fmla="*/ 171 w 208"/>
                <a:gd name="T9" fmla="*/ 56 h 190"/>
                <a:gd name="T10" fmla="*/ 191 w 208"/>
                <a:gd name="T11" fmla="*/ 11 h 190"/>
                <a:gd name="T12" fmla="*/ 191 w 208"/>
                <a:gd name="T13" fmla="*/ 0 h 190"/>
                <a:gd name="T14" fmla="*/ 208 w 208"/>
                <a:gd name="T15" fmla="*/ 0 h 190"/>
                <a:gd name="T16" fmla="*/ 208 w 208"/>
                <a:gd name="T17" fmla="*/ 11 h 190"/>
                <a:gd name="T18" fmla="*/ 182 w 208"/>
                <a:gd name="T19" fmla="*/ 68 h 190"/>
                <a:gd name="T20" fmla="*/ 154 w 208"/>
                <a:gd name="T21" fmla="*/ 84 h 190"/>
                <a:gd name="T22" fmla="*/ 78 w 208"/>
                <a:gd name="T23" fmla="*/ 107 h 190"/>
                <a:gd name="T24" fmla="*/ 16 w 208"/>
                <a:gd name="T2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" h="190">
                  <a:moveTo>
                    <a:pt x="16" y="190"/>
                  </a:moveTo>
                  <a:lnTo>
                    <a:pt x="0" y="190"/>
                  </a:lnTo>
                  <a:cubicBezTo>
                    <a:pt x="0" y="144"/>
                    <a:pt x="29" y="104"/>
                    <a:pt x="73" y="91"/>
                  </a:cubicBezTo>
                  <a:lnTo>
                    <a:pt x="150" y="68"/>
                  </a:lnTo>
                  <a:cubicBezTo>
                    <a:pt x="158" y="65"/>
                    <a:pt x="165" y="61"/>
                    <a:pt x="171" y="56"/>
                  </a:cubicBezTo>
                  <a:cubicBezTo>
                    <a:pt x="184" y="45"/>
                    <a:pt x="191" y="28"/>
                    <a:pt x="191" y="11"/>
                  </a:cubicBezTo>
                  <a:lnTo>
                    <a:pt x="191" y="0"/>
                  </a:lnTo>
                  <a:lnTo>
                    <a:pt x="208" y="0"/>
                  </a:lnTo>
                  <a:lnTo>
                    <a:pt x="208" y="11"/>
                  </a:lnTo>
                  <a:cubicBezTo>
                    <a:pt x="208" y="33"/>
                    <a:pt x="199" y="54"/>
                    <a:pt x="182" y="68"/>
                  </a:cubicBezTo>
                  <a:cubicBezTo>
                    <a:pt x="174" y="75"/>
                    <a:pt x="165" y="80"/>
                    <a:pt x="154" y="84"/>
                  </a:cubicBezTo>
                  <a:lnTo>
                    <a:pt x="78" y="107"/>
                  </a:lnTo>
                  <a:cubicBezTo>
                    <a:pt x="41" y="118"/>
                    <a:pt x="16" y="151"/>
                    <a:pt x="16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692">
              <a:extLst>
                <a:ext uri="{FF2B5EF4-FFF2-40B4-BE49-F238E27FC236}">
                  <a16:creationId xmlns:a16="http://schemas.microsoft.com/office/drawing/2014/main" id="{FD2FBEAF-243A-4306-B2C4-C947505C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6" y="4549776"/>
              <a:ext cx="125413" cy="38100"/>
            </a:xfrm>
            <a:custGeom>
              <a:avLst/>
              <a:gdLst>
                <a:gd name="T0" fmla="*/ 78 w 156"/>
                <a:gd name="T1" fmla="*/ 47 h 47"/>
                <a:gd name="T2" fmla="*/ 0 w 156"/>
                <a:gd name="T3" fmla="*/ 0 h 47"/>
                <a:gd name="T4" fmla="*/ 16 w 156"/>
                <a:gd name="T5" fmla="*/ 0 h 47"/>
                <a:gd name="T6" fmla="*/ 78 w 156"/>
                <a:gd name="T7" fmla="*/ 31 h 47"/>
                <a:gd name="T8" fmla="*/ 139 w 156"/>
                <a:gd name="T9" fmla="*/ 0 h 47"/>
                <a:gd name="T10" fmla="*/ 156 w 156"/>
                <a:gd name="T11" fmla="*/ 0 h 47"/>
                <a:gd name="T12" fmla="*/ 78 w 156"/>
                <a:gd name="T1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47">
                  <a:moveTo>
                    <a:pt x="78" y="47"/>
                  </a:moveTo>
                  <a:cubicBezTo>
                    <a:pt x="34" y="47"/>
                    <a:pt x="0" y="27"/>
                    <a:pt x="0" y="0"/>
                  </a:cubicBezTo>
                  <a:lnTo>
                    <a:pt x="16" y="0"/>
                  </a:lnTo>
                  <a:cubicBezTo>
                    <a:pt x="16" y="15"/>
                    <a:pt x="41" y="31"/>
                    <a:pt x="78" y="31"/>
                  </a:cubicBezTo>
                  <a:cubicBezTo>
                    <a:pt x="114" y="31"/>
                    <a:pt x="139" y="15"/>
                    <a:pt x="139" y="0"/>
                  </a:cubicBezTo>
                  <a:lnTo>
                    <a:pt x="156" y="0"/>
                  </a:lnTo>
                  <a:cubicBezTo>
                    <a:pt x="156" y="27"/>
                    <a:pt x="121" y="47"/>
                    <a:pt x="78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693">
              <a:extLst>
                <a:ext uri="{FF2B5EF4-FFF2-40B4-BE49-F238E27FC236}">
                  <a16:creationId xmlns:a16="http://schemas.microsoft.com/office/drawing/2014/main" id="{8B4331B1-5CD0-49D0-9E91-730E42B9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6" y="4567238"/>
              <a:ext cx="187325" cy="55563"/>
            </a:xfrm>
            <a:custGeom>
              <a:avLst/>
              <a:gdLst>
                <a:gd name="T0" fmla="*/ 117 w 233"/>
                <a:gd name="T1" fmla="*/ 68 h 68"/>
                <a:gd name="T2" fmla="*/ 0 w 233"/>
                <a:gd name="T3" fmla="*/ 0 h 68"/>
                <a:gd name="T4" fmla="*/ 16 w 233"/>
                <a:gd name="T5" fmla="*/ 0 h 68"/>
                <a:gd name="T6" fmla="*/ 117 w 233"/>
                <a:gd name="T7" fmla="*/ 52 h 68"/>
                <a:gd name="T8" fmla="*/ 217 w 233"/>
                <a:gd name="T9" fmla="*/ 0 h 68"/>
                <a:gd name="T10" fmla="*/ 233 w 233"/>
                <a:gd name="T11" fmla="*/ 0 h 68"/>
                <a:gd name="T12" fmla="*/ 117 w 233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68">
                  <a:moveTo>
                    <a:pt x="117" y="68"/>
                  </a:moveTo>
                  <a:cubicBezTo>
                    <a:pt x="51" y="68"/>
                    <a:pt x="0" y="38"/>
                    <a:pt x="0" y="0"/>
                  </a:cubicBezTo>
                  <a:lnTo>
                    <a:pt x="16" y="0"/>
                  </a:lnTo>
                  <a:cubicBezTo>
                    <a:pt x="16" y="28"/>
                    <a:pt x="62" y="52"/>
                    <a:pt x="117" y="52"/>
                  </a:cubicBezTo>
                  <a:cubicBezTo>
                    <a:pt x="171" y="52"/>
                    <a:pt x="217" y="28"/>
                    <a:pt x="217" y="0"/>
                  </a:cubicBezTo>
                  <a:lnTo>
                    <a:pt x="233" y="0"/>
                  </a:lnTo>
                  <a:cubicBezTo>
                    <a:pt x="233" y="38"/>
                    <a:pt x="182" y="68"/>
                    <a:pt x="1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Arrow3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DE1833D-91FE-4490-87A0-9372B346C09D}"/>
              </a:ext>
            </a:extLst>
          </p:cNvPr>
          <p:cNvGrpSpPr>
            <a:grpSpLocks noChangeAspect="1"/>
          </p:cNvGrpSpPr>
          <p:nvPr/>
        </p:nvGrpSpPr>
        <p:grpSpPr>
          <a:xfrm>
            <a:off x="818866" y="4739975"/>
            <a:ext cx="547953" cy="542925"/>
            <a:chOff x="6004176" y="1690066"/>
            <a:chExt cx="1039285" cy="1029748"/>
          </a:xfrm>
          <a:solidFill>
            <a:schemeClr val="bg1"/>
          </a:solidFill>
        </p:grpSpPr>
        <p:sp>
          <p:nvSpPr>
            <p:cNvPr id="33" name="Freeform 195">
              <a:extLst>
                <a:ext uri="{FF2B5EF4-FFF2-40B4-BE49-F238E27FC236}">
                  <a16:creationId xmlns:a16="http://schemas.microsoft.com/office/drawing/2014/main" id="{ED2B2BD6-F11C-4BFC-8510-3FD417B5F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939" y="1880760"/>
              <a:ext cx="781845" cy="476735"/>
            </a:xfrm>
            <a:custGeom>
              <a:avLst/>
              <a:gdLst>
                <a:gd name="T0" fmla="*/ 81 w 1018"/>
                <a:gd name="T1" fmla="*/ 623 h 623"/>
                <a:gd name="T2" fmla="*/ 34 w 1018"/>
                <a:gd name="T3" fmla="*/ 606 h 623"/>
                <a:gd name="T4" fmla="*/ 26 w 1018"/>
                <a:gd name="T5" fmla="*/ 504 h 623"/>
                <a:gd name="T6" fmla="*/ 933 w 1018"/>
                <a:gd name="T7" fmla="*/ 4 h 623"/>
                <a:gd name="T8" fmla="*/ 1013 w 1018"/>
                <a:gd name="T9" fmla="*/ 68 h 623"/>
                <a:gd name="T10" fmla="*/ 949 w 1018"/>
                <a:gd name="T11" fmla="*/ 148 h 623"/>
                <a:gd name="T12" fmla="*/ 136 w 1018"/>
                <a:gd name="T13" fmla="*/ 598 h 623"/>
                <a:gd name="T14" fmla="*/ 81 w 1018"/>
                <a:gd name="T15" fmla="*/ 62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8" h="623">
                  <a:moveTo>
                    <a:pt x="81" y="623"/>
                  </a:moveTo>
                  <a:cubicBezTo>
                    <a:pt x="65" y="623"/>
                    <a:pt x="48" y="618"/>
                    <a:pt x="34" y="606"/>
                  </a:cubicBezTo>
                  <a:cubicBezTo>
                    <a:pt x="4" y="580"/>
                    <a:pt x="0" y="534"/>
                    <a:pt x="26" y="504"/>
                  </a:cubicBezTo>
                  <a:cubicBezTo>
                    <a:pt x="282" y="206"/>
                    <a:pt x="578" y="43"/>
                    <a:pt x="933" y="4"/>
                  </a:cubicBezTo>
                  <a:cubicBezTo>
                    <a:pt x="973" y="0"/>
                    <a:pt x="1009" y="29"/>
                    <a:pt x="1013" y="68"/>
                  </a:cubicBezTo>
                  <a:cubicBezTo>
                    <a:pt x="1018" y="108"/>
                    <a:pt x="989" y="144"/>
                    <a:pt x="949" y="148"/>
                  </a:cubicBezTo>
                  <a:cubicBezTo>
                    <a:pt x="628" y="183"/>
                    <a:pt x="370" y="326"/>
                    <a:pt x="136" y="598"/>
                  </a:cubicBezTo>
                  <a:cubicBezTo>
                    <a:pt x="122" y="615"/>
                    <a:pt x="102" y="623"/>
                    <a:pt x="81" y="6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96">
              <a:extLst>
                <a:ext uri="{FF2B5EF4-FFF2-40B4-BE49-F238E27FC236}">
                  <a16:creationId xmlns:a16="http://schemas.microsoft.com/office/drawing/2014/main" id="{B6BE8B02-E1EB-46BD-B7D4-E8575527D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453" y="2376565"/>
              <a:ext cx="152555" cy="171625"/>
            </a:xfrm>
            <a:custGeom>
              <a:avLst/>
              <a:gdLst>
                <a:gd name="T0" fmla="*/ 83 w 205"/>
                <a:gd name="T1" fmla="*/ 223 h 223"/>
                <a:gd name="T2" fmla="*/ 48 w 205"/>
                <a:gd name="T3" fmla="*/ 214 h 223"/>
                <a:gd name="T4" fmla="*/ 19 w 205"/>
                <a:gd name="T5" fmla="*/ 116 h 223"/>
                <a:gd name="T6" fmla="*/ 61 w 205"/>
                <a:gd name="T7" fmla="*/ 45 h 223"/>
                <a:gd name="T8" fmla="*/ 160 w 205"/>
                <a:gd name="T9" fmla="*/ 22 h 223"/>
                <a:gd name="T10" fmla="*/ 184 w 205"/>
                <a:gd name="T11" fmla="*/ 121 h 223"/>
                <a:gd name="T12" fmla="*/ 146 w 205"/>
                <a:gd name="T13" fmla="*/ 186 h 223"/>
                <a:gd name="T14" fmla="*/ 83 w 205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223">
                  <a:moveTo>
                    <a:pt x="83" y="223"/>
                  </a:moveTo>
                  <a:cubicBezTo>
                    <a:pt x="71" y="223"/>
                    <a:pt x="59" y="220"/>
                    <a:pt x="48" y="214"/>
                  </a:cubicBezTo>
                  <a:cubicBezTo>
                    <a:pt x="13" y="195"/>
                    <a:pt x="0" y="151"/>
                    <a:pt x="19" y="116"/>
                  </a:cubicBezTo>
                  <a:cubicBezTo>
                    <a:pt x="32" y="92"/>
                    <a:pt x="46" y="68"/>
                    <a:pt x="61" y="45"/>
                  </a:cubicBezTo>
                  <a:cubicBezTo>
                    <a:pt x="82" y="11"/>
                    <a:pt x="126" y="0"/>
                    <a:pt x="160" y="22"/>
                  </a:cubicBezTo>
                  <a:cubicBezTo>
                    <a:pt x="194" y="42"/>
                    <a:pt x="205" y="87"/>
                    <a:pt x="184" y="121"/>
                  </a:cubicBezTo>
                  <a:cubicBezTo>
                    <a:pt x="171" y="142"/>
                    <a:pt x="158" y="164"/>
                    <a:pt x="146" y="186"/>
                  </a:cubicBezTo>
                  <a:cubicBezTo>
                    <a:pt x="133" y="210"/>
                    <a:pt x="108" y="223"/>
                    <a:pt x="83" y="2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id="{AC9230F6-A77E-43BB-A7F1-C9E22FB71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4176" y="2586328"/>
              <a:ext cx="133486" cy="133486"/>
            </a:xfrm>
            <a:custGeom>
              <a:avLst/>
              <a:gdLst>
                <a:gd name="T0" fmla="*/ 81 w 167"/>
                <a:gd name="T1" fmla="*/ 169 h 169"/>
                <a:gd name="T2" fmla="*/ 59 w 167"/>
                <a:gd name="T3" fmla="*/ 166 h 169"/>
                <a:gd name="T4" fmla="*/ 12 w 167"/>
                <a:gd name="T5" fmla="*/ 75 h 169"/>
                <a:gd name="T6" fmla="*/ 17 w 167"/>
                <a:gd name="T7" fmla="*/ 60 h 169"/>
                <a:gd name="T8" fmla="*/ 108 w 167"/>
                <a:gd name="T9" fmla="*/ 12 h 169"/>
                <a:gd name="T10" fmla="*/ 155 w 167"/>
                <a:gd name="T11" fmla="*/ 103 h 169"/>
                <a:gd name="T12" fmla="*/ 150 w 167"/>
                <a:gd name="T13" fmla="*/ 118 h 169"/>
                <a:gd name="T14" fmla="*/ 81 w 167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69">
                  <a:moveTo>
                    <a:pt x="81" y="169"/>
                  </a:moveTo>
                  <a:cubicBezTo>
                    <a:pt x="74" y="169"/>
                    <a:pt x="67" y="168"/>
                    <a:pt x="59" y="166"/>
                  </a:cubicBezTo>
                  <a:cubicBezTo>
                    <a:pt x="21" y="154"/>
                    <a:pt x="0" y="113"/>
                    <a:pt x="12" y="75"/>
                  </a:cubicBezTo>
                  <a:lnTo>
                    <a:pt x="17" y="60"/>
                  </a:lnTo>
                  <a:cubicBezTo>
                    <a:pt x="29" y="21"/>
                    <a:pt x="69" y="0"/>
                    <a:pt x="108" y="12"/>
                  </a:cubicBezTo>
                  <a:cubicBezTo>
                    <a:pt x="146" y="24"/>
                    <a:pt x="167" y="65"/>
                    <a:pt x="155" y="103"/>
                  </a:cubicBezTo>
                  <a:lnTo>
                    <a:pt x="150" y="118"/>
                  </a:lnTo>
                  <a:cubicBezTo>
                    <a:pt x="140" y="149"/>
                    <a:pt x="112" y="169"/>
                    <a:pt x="81" y="16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98">
              <a:extLst>
                <a:ext uri="{FF2B5EF4-FFF2-40B4-BE49-F238E27FC236}">
                  <a16:creationId xmlns:a16="http://schemas.microsoft.com/office/drawing/2014/main" id="{F24E3BAF-BA2D-44BD-AB00-673559B26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535" y="1690066"/>
              <a:ext cx="390926" cy="562551"/>
            </a:xfrm>
            <a:custGeom>
              <a:avLst/>
              <a:gdLst>
                <a:gd name="T0" fmla="*/ 197 w 510"/>
                <a:gd name="T1" fmla="*/ 738 h 738"/>
                <a:gd name="T2" fmla="*/ 156 w 510"/>
                <a:gd name="T3" fmla="*/ 726 h 738"/>
                <a:gd name="T4" fmla="*/ 137 w 510"/>
                <a:gd name="T5" fmla="*/ 625 h 738"/>
                <a:gd name="T6" fmla="*/ 334 w 510"/>
                <a:gd name="T7" fmla="*/ 336 h 738"/>
                <a:gd name="T8" fmla="*/ 42 w 510"/>
                <a:gd name="T9" fmla="*/ 143 h 738"/>
                <a:gd name="T10" fmla="*/ 22 w 510"/>
                <a:gd name="T11" fmla="*/ 42 h 738"/>
                <a:gd name="T12" fmla="*/ 123 w 510"/>
                <a:gd name="T13" fmla="*/ 22 h 738"/>
                <a:gd name="T14" fmla="*/ 476 w 510"/>
                <a:gd name="T15" fmla="*/ 256 h 738"/>
                <a:gd name="T16" fmla="*/ 507 w 510"/>
                <a:gd name="T17" fmla="*/ 303 h 738"/>
                <a:gd name="T18" fmla="*/ 495 w 510"/>
                <a:gd name="T19" fmla="*/ 358 h 738"/>
                <a:gd name="T20" fmla="*/ 257 w 510"/>
                <a:gd name="T21" fmla="*/ 707 h 738"/>
                <a:gd name="T22" fmla="*/ 197 w 510"/>
                <a:gd name="T23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0" h="738">
                  <a:moveTo>
                    <a:pt x="197" y="738"/>
                  </a:moveTo>
                  <a:cubicBezTo>
                    <a:pt x="183" y="738"/>
                    <a:pt x="169" y="734"/>
                    <a:pt x="156" y="726"/>
                  </a:cubicBezTo>
                  <a:cubicBezTo>
                    <a:pt x="123" y="703"/>
                    <a:pt x="115" y="658"/>
                    <a:pt x="137" y="625"/>
                  </a:cubicBezTo>
                  <a:lnTo>
                    <a:pt x="334" y="336"/>
                  </a:lnTo>
                  <a:lnTo>
                    <a:pt x="42" y="143"/>
                  </a:lnTo>
                  <a:cubicBezTo>
                    <a:pt x="9" y="120"/>
                    <a:pt x="0" y="75"/>
                    <a:pt x="22" y="42"/>
                  </a:cubicBezTo>
                  <a:cubicBezTo>
                    <a:pt x="44" y="9"/>
                    <a:pt x="89" y="0"/>
                    <a:pt x="123" y="22"/>
                  </a:cubicBezTo>
                  <a:lnTo>
                    <a:pt x="476" y="256"/>
                  </a:lnTo>
                  <a:cubicBezTo>
                    <a:pt x="492" y="267"/>
                    <a:pt x="503" y="284"/>
                    <a:pt x="507" y="303"/>
                  </a:cubicBezTo>
                  <a:cubicBezTo>
                    <a:pt x="510" y="322"/>
                    <a:pt x="506" y="342"/>
                    <a:pt x="495" y="358"/>
                  </a:cubicBezTo>
                  <a:lnTo>
                    <a:pt x="257" y="707"/>
                  </a:lnTo>
                  <a:cubicBezTo>
                    <a:pt x="243" y="727"/>
                    <a:pt x="220" y="738"/>
                    <a:pt x="197" y="7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Analytics2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7DDD56FC-5C7F-47E8-B4C6-2FB0C272B940}"/>
              </a:ext>
            </a:extLst>
          </p:cNvPr>
          <p:cNvGrpSpPr>
            <a:grpSpLocks noChangeAspect="1"/>
          </p:cNvGrpSpPr>
          <p:nvPr/>
        </p:nvGrpSpPr>
        <p:grpSpPr>
          <a:xfrm>
            <a:off x="777923" y="3689528"/>
            <a:ext cx="665407" cy="542925"/>
            <a:chOff x="4287838" y="1695450"/>
            <a:chExt cx="896938" cy="731838"/>
          </a:xfrm>
        </p:grpSpPr>
        <p:sp>
          <p:nvSpPr>
            <p:cNvPr id="38" name="Oval 291">
              <a:extLst>
                <a:ext uri="{FF2B5EF4-FFF2-40B4-BE49-F238E27FC236}">
                  <a16:creationId xmlns:a16="http://schemas.microsoft.com/office/drawing/2014/main" id="{94F81FFC-4496-40D3-8F8E-6241A98F9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1754188"/>
              <a:ext cx="257175" cy="257175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292">
              <a:extLst>
                <a:ext uri="{FF2B5EF4-FFF2-40B4-BE49-F238E27FC236}">
                  <a16:creationId xmlns:a16="http://schemas.microsoft.com/office/drawing/2014/main" id="{B2A79A52-8E5F-43A5-9F34-412C03235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250" y="2290763"/>
              <a:ext cx="95250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293">
              <a:extLst>
                <a:ext uri="{FF2B5EF4-FFF2-40B4-BE49-F238E27FC236}">
                  <a16:creationId xmlns:a16="http://schemas.microsoft.com/office/drawing/2014/main" id="{986DE3A3-FC33-4B67-BB14-363521143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4688" y="2290763"/>
              <a:ext cx="92075" cy="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94">
              <a:extLst>
                <a:ext uri="{FF2B5EF4-FFF2-40B4-BE49-F238E27FC236}">
                  <a16:creationId xmlns:a16="http://schemas.microsoft.com/office/drawing/2014/main" id="{C53F4A8A-988D-4D84-A3B6-9F666250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963" y="2352675"/>
              <a:ext cx="447675" cy="74613"/>
            </a:xfrm>
            <a:custGeom>
              <a:avLst/>
              <a:gdLst>
                <a:gd name="T0" fmla="*/ 527 w 596"/>
                <a:gd name="T1" fmla="*/ 0 h 100"/>
                <a:gd name="T2" fmla="*/ 583 w 596"/>
                <a:gd name="T3" fmla="*/ 0 h 100"/>
                <a:gd name="T4" fmla="*/ 592 w 596"/>
                <a:gd name="T5" fmla="*/ 16 h 100"/>
                <a:gd name="T6" fmla="*/ 534 w 596"/>
                <a:gd name="T7" fmla="*/ 91 h 100"/>
                <a:gd name="T8" fmla="*/ 514 w 596"/>
                <a:gd name="T9" fmla="*/ 98 h 100"/>
                <a:gd name="T10" fmla="*/ 82 w 596"/>
                <a:gd name="T11" fmla="*/ 98 h 100"/>
                <a:gd name="T12" fmla="*/ 66 w 596"/>
                <a:gd name="T13" fmla="*/ 92 h 100"/>
                <a:gd name="T14" fmla="*/ 4 w 596"/>
                <a:gd name="T15" fmla="*/ 16 h 100"/>
                <a:gd name="T16" fmla="*/ 13 w 596"/>
                <a:gd name="T17" fmla="*/ 0 h 100"/>
                <a:gd name="T18" fmla="*/ 68 w 596"/>
                <a:gd name="T1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6" h="100">
                  <a:moveTo>
                    <a:pt x="527" y="0"/>
                  </a:moveTo>
                  <a:lnTo>
                    <a:pt x="583" y="0"/>
                  </a:lnTo>
                  <a:cubicBezTo>
                    <a:pt x="592" y="0"/>
                    <a:pt x="596" y="7"/>
                    <a:pt x="592" y="16"/>
                  </a:cubicBezTo>
                  <a:lnTo>
                    <a:pt x="534" y="91"/>
                  </a:lnTo>
                  <a:cubicBezTo>
                    <a:pt x="527" y="100"/>
                    <a:pt x="521" y="98"/>
                    <a:pt x="514" y="98"/>
                  </a:cubicBezTo>
                  <a:lnTo>
                    <a:pt x="82" y="98"/>
                  </a:lnTo>
                  <a:cubicBezTo>
                    <a:pt x="74" y="98"/>
                    <a:pt x="71" y="100"/>
                    <a:pt x="66" y="92"/>
                  </a:cubicBezTo>
                  <a:lnTo>
                    <a:pt x="4" y="16"/>
                  </a:lnTo>
                  <a:cubicBezTo>
                    <a:pt x="0" y="7"/>
                    <a:pt x="4" y="0"/>
                    <a:pt x="13" y="0"/>
                  </a:cubicBezTo>
                  <a:lnTo>
                    <a:pt x="68" y="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95">
              <a:extLst>
                <a:ext uri="{FF2B5EF4-FFF2-40B4-BE49-F238E27FC236}">
                  <a16:creationId xmlns:a16="http://schemas.microsoft.com/office/drawing/2014/main" id="{5F2A8DC9-1316-4167-ADDB-697C3B5BB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2182813"/>
              <a:ext cx="344488" cy="242888"/>
            </a:xfrm>
            <a:custGeom>
              <a:avLst/>
              <a:gdLst>
                <a:gd name="T0" fmla="*/ 0 w 459"/>
                <a:gd name="T1" fmla="*/ 320 h 322"/>
                <a:gd name="T2" fmla="*/ 0 w 459"/>
                <a:gd name="T3" fmla="*/ 13 h 322"/>
                <a:gd name="T4" fmla="*/ 14 w 459"/>
                <a:gd name="T5" fmla="*/ 0 h 322"/>
                <a:gd name="T6" fmla="*/ 446 w 459"/>
                <a:gd name="T7" fmla="*/ 0 h 322"/>
                <a:gd name="T8" fmla="*/ 459 w 459"/>
                <a:gd name="T9" fmla="*/ 13 h 322"/>
                <a:gd name="T10" fmla="*/ 459 w 459"/>
                <a:gd name="T11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9" h="322">
                  <a:moveTo>
                    <a:pt x="0" y="320"/>
                  </a:moveTo>
                  <a:lnTo>
                    <a:pt x="0" y="13"/>
                  </a:lnTo>
                  <a:cubicBezTo>
                    <a:pt x="0" y="6"/>
                    <a:pt x="6" y="0"/>
                    <a:pt x="14" y="0"/>
                  </a:cubicBezTo>
                  <a:lnTo>
                    <a:pt x="446" y="0"/>
                  </a:lnTo>
                  <a:cubicBezTo>
                    <a:pt x="453" y="0"/>
                    <a:pt x="459" y="6"/>
                    <a:pt x="459" y="13"/>
                  </a:cubicBezTo>
                  <a:lnTo>
                    <a:pt x="459" y="32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296">
              <a:extLst>
                <a:ext uri="{FF2B5EF4-FFF2-40B4-BE49-F238E27FC236}">
                  <a16:creationId xmlns:a16="http://schemas.microsoft.com/office/drawing/2014/main" id="{F304E042-5D32-4449-9B70-179F0BC6C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6625" y="2303463"/>
              <a:ext cx="6350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297">
              <a:extLst>
                <a:ext uri="{FF2B5EF4-FFF2-40B4-BE49-F238E27FC236}">
                  <a16:creationId xmlns:a16="http://schemas.microsoft.com/office/drawing/2014/main" id="{9DCCECBA-9B7F-4887-B107-8DB22FF79D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7375" y="1766888"/>
              <a:ext cx="0" cy="119063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298">
              <a:extLst>
                <a:ext uri="{FF2B5EF4-FFF2-40B4-BE49-F238E27FC236}">
                  <a16:creationId xmlns:a16="http://schemas.microsoft.com/office/drawing/2014/main" id="{B52DDB3D-D893-4E99-8962-DE2D2B55F8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775" y="1739900"/>
              <a:ext cx="0" cy="14605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Line 299">
              <a:extLst>
                <a:ext uri="{FF2B5EF4-FFF2-40B4-BE49-F238E27FC236}">
                  <a16:creationId xmlns:a16="http://schemas.microsoft.com/office/drawing/2014/main" id="{053B7629-7B79-4C20-B793-1593EDBE5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575" y="1695450"/>
              <a:ext cx="0" cy="190500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300">
              <a:extLst>
                <a:ext uri="{FF2B5EF4-FFF2-40B4-BE49-F238E27FC236}">
                  <a16:creationId xmlns:a16="http://schemas.microsoft.com/office/drawing/2014/main" id="{0C93B700-1F81-4526-BA17-B2D6B478B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525" y="2025650"/>
              <a:ext cx="55563" cy="57150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01">
              <a:extLst>
                <a:ext uri="{FF2B5EF4-FFF2-40B4-BE49-F238E27FC236}">
                  <a16:creationId xmlns:a16="http://schemas.microsoft.com/office/drawing/2014/main" id="{51A5BDA4-3BBA-4E9A-BD39-F2A636667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963" y="1941513"/>
              <a:ext cx="57150" cy="55563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302">
              <a:extLst>
                <a:ext uri="{FF2B5EF4-FFF2-40B4-BE49-F238E27FC236}">
                  <a16:creationId xmlns:a16="http://schemas.microsoft.com/office/drawing/2014/main" id="{79E469DF-398F-4799-87AF-B06F42FC0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838" y="2054225"/>
              <a:ext cx="57150" cy="55563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03">
              <a:extLst>
                <a:ext uri="{FF2B5EF4-FFF2-40B4-BE49-F238E27FC236}">
                  <a16:creationId xmlns:a16="http://schemas.microsoft.com/office/drawing/2014/main" id="{3C48BDC2-D2E6-4DE7-A90B-E80B3BB6F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275" y="1968500"/>
              <a:ext cx="57150" cy="57150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304">
              <a:extLst>
                <a:ext uri="{FF2B5EF4-FFF2-40B4-BE49-F238E27FC236}">
                  <a16:creationId xmlns:a16="http://schemas.microsoft.com/office/drawing/2014/main" id="{64F85977-FEDA-42F1-B23E-4A353C950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5463" y="2019300"/>
              <a:ext cx="33338" cy="41275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305">
              <a:extLst>
                <a:ext uri="{FF2B5EF4-FFF2-40B4-BE49-F238E27FC236}">
                  <a16:creationId xmlns:a16="http://schemas.microsoft.com/office/drawing/2014/main" id="{9D220CE6-8977-4F9F-8E85-1D795695E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1663" y="2012950"/>
              <a:ext cx="47625" cy="26988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306">
              <a:extLst>
                <a:ext uri="{FF2B5EF4-FFF2-40B4-BE49-F238E27FC236}">
                  <a16:creationId xmlns:a16="http://schemas.microsoft.com/office/drawing/2014/main" id="{06F1E759-8513-42A2-A09D-4EA742B1C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0563" y="1992313"/>
              <a:ext cx="36513" cy="39688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07">
              <a:extLst>
                <a:ext uri="{FF2B5EF4-FFF2-40B4-BE49-F238E27FC236}">
                  <a16:creationId xmlns:a16="http://schemas.microsoft.com/office/drawing/2014/main" id="{5618D2AB-BD1A-44FC-878E-581087CEC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1792288"/>
              <a:ext cx="139700" cy="207963"/>
            </a:xfrm>
            <a:custGeom>
              <a:avLst/>
              <a:gdLst>
                <a:gd name="T0" fmla="*/ 187 w 187"/>
                <a:gd name="T1" fmla="*/ 168 h 278"/>
                <a:gd name="T2" fmla="*/ 60 w 187"/>
                <a:gd name="T3" fmla="*/ 278 h 278"/>
                <a:gd name="T4" fmla="*/ 77 w 187"/>
                <a:gd name="T5" fmla="*/ 41 h 278"/>
                <a:gd name="T6" fmla="*/ 187 w 187"/>
                <a:gd name="T7" fmla="*/ 0 h 278"/>
                <a:gd name="T8" fmla="*/ 187 w 187"/>
                <a:gd name="T9" fmla="*/ 16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78">
                  <a:moveTo>
                    <a:pt x="187" y="168"/>
                  </a:moveTo>
                  <a:lnTo>
                    <a:pt x="60" y="278"/>
                  </a:lnTo>
                  <a:cubicBezTo>
                    <a:pt x="0" y="208"/>
                    <a:pt x="7" y="102"/>
                    <a:pt x="77" y="41"/>
                  </a:cubicBezTo>
                  <a:cubicBezTo>
                    <a:pt x="109" y="13"/>
                    <a:pt x="145" y="0"/>
                    <a:pt x="187" y="0"/>
                  </a:cubicBezTo>
                  <a:lnTo>
                    <a:pt x="187" y="16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308">
              <a:extLst>
                <a:ext uri="{FF2B5EF4-FFF2-40B4-BE49-F238E27FC236}">
                  <a16:creationId xmlns:a16="http://schemas.microsoft.com/office/drawing/2014/main" id="{317F49FE-4D3D-4229-BEAE-445A02FE8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113" y="1917700"/>
              <a:ext cx="220663" cy="134938"/>
            </a:xfrm>
            <a:custGeom>
              <a:avLst/>
              <a:gdLst>
                <a:gd name="T0" fmla="*/ 127 w 294"/>
                <a:gd name="T1" fmla="*/ 0 h 179"/>
                <a:gd name="T2" fmla="*/ 294 w 294"/>
                <a:gd name="T3" fmla="*/ 23 h 179"/>
                <a:gd name="T4" fmla="*/ 104 w 294"/>
                <a:gd name="T5" fmla="*/ 166 h 179"/>
                <a:gd name="T6" fmla="*/ 0 w 294"/>
                <a:gd name="T7" fmla="*/ 110 h 179"/>
                <a:gd name="T8" fmla="*/ 127 w 294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179">
                  <a:moveTo>
                    <a:pt x="127" y="0"/>
                  </a:moveTo>
                  <a:lnTo>
                    <a:pt x="294" y="23"/>
                  </a:lnTo>
                  <a:cubicBezTo>
                    <a:pt x="281" y="115"/>
                    <a:pt x="196" y="179"/>
                    <a:pt x="104" y="166"/>
                  </a:cubicBezTo>
                  <a:cubicBezTo>
                    <a:pt x="62" y="160"/>
                    <a:pt x="28" y="142"/>
                    <a:pt x="0" y="110"/>
                  </a:cubicBezTo>
                  <a:lnTo>
                    <a:pt x="127" y="0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309">
              <a:extLst>
                <a:ext uri="{FF2B5EF4-FFF2-40B4-BE49-F238E27FC236}">
                  <a16:creationId xmlns:a16="http://schemas.microsoft.com/office/drawing/2014/main" id="{C5FDE4F4-F504-471F-97CE-EB939B31F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363" y="1792288"/>
              <a:ext cx="125413" cy="142875"/>
            </a:xfrm>
            <a:custGeom>
              <a:avLst/>
              <a:gdLst>
                <a:gd name="T0" fmla="*/ 0 w 168"/>
                <a:gd name="T1" fmla="*/ 168 h 191"/>
                <a:gd name="T2" fmla="*/ 0 w 168"/>
                <a:gd name="T3" fmla="*/ 0 h 191"/>
                <a:gd name="T4" fmla="*/ 168 w 168"/>
                <a:gd name="T5" fmla="*/ 168 h 191"/>
                <a:gd name="T6" fmla="*/ 167 w 168"/>
                <a:gd name="T7" fmla="*/ 191 h 191"/>
                <a:gd name="T8" fmla="*/ 0 w 168"/>
                <a:gd name="T9" fmla="*/ 16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91">
                  <a:moveTo>
                    <a:pt x="0" y="168"/>
                  </a:moveTo>
                  <a:lnTo>
                    <a:pt x="0" y="0"/>
                  </a:lnTo>
                  <a:cubicBezTo>
                    <a:pt x="93" y="0"/>
                    <a:pt x="168" y="75"/>
                    <a:pt x="168" y="168"/>
                  </a:cubicBezTo>
                  <a:cubicBezTo>
                    <a:pt x="168" y="176"/>
                    <a:pt x="168" y="183"/>
                    <a:pt x="167" y="191"/>
                  </a:cubicBezTo>
                  <a:lnTo>
                    <a:pt x="0" y="16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310">
              <a:extLst>
                <a:ext uri="{FF2B5EF4-FFF2-40B4-BE49-F238E27FC236}">
                  <a16:creationId xmlns:a16="http://schemas.microsoft.com/office/drawing/2014/main" id="{052AE308-15CC-4341-92D5-0F88D80B8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375" y="2055813"/>
              <a:ext cx="450850" cy="234950"/>
            </a:xfrm>
            <a:custGeom>
              <a:avLst/>
              <a:gdLst>
                <a:gd name="T0" fmla="*/ 601 w 601"/>
                <a:gd name="T1" fmla="*/ 312 h 312"/>
                <a:gd name="T2" fmla="*/ 601 w 601"/>
                <a:gd name="T3" fmla="*/ 205 h 312"/>
                <a:gd name="T4" fmla="*/ 412 w 601"/>
                <a:gd name="T5" fmla="*/ 1 h 312"/>
                <a:gd name="T6" fmla="*/ 301 w 601"/>
                <a:gd name="T7" fmla="*/ 85 h 312"/>
                <a:gd name="T8" fmla="*/ 189 w 601"/>
                <a:gd name="T9" fmla="*/ 0 h 312"/>
                <a:gd name="T10" fmla="*/ 0 w 601"/>
                <a:gd name="T11" fmla="*/ 205 h 312"/>
                <a:gd name="T12" fmla="*/ 0 w 601"/>
                <a:gd name="T13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1" h="312">
                  <a:moveTo>
                    <a:pt x="601" y="312"/>
                  </a:moveTo>
                  <a:lnTo>
                    <a:pt x="601" y="205"/>
                  </a:lnTo>
                  <a:cubicBezTo>
                    <a:pt x="601" y="119"/>
                    <a:pt x="535" y="33"/>
                    <a:pt x="412" y="1"/>
                  </a:cubicBezTo>
                  <a:lnTo>
                    <a:pt x="301" y="85"/>
                  </a:lnTo>
                  <a:lnTo>
                    <a:pt x="189" y="0"/>
                  </a:lnTo>
                  <a:cubicBezTo>
                    <a:pt x="67" y="30"/>
                    <a:pt x="0" y="110"/>
                    <a:pt x="0" y="205"/>
                  </a:cubicBezTo>
                  <a:lnTo>
                    <a:pt x="0" y="312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Astronomy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1C8C921E-72E7-4A39-8D80-5F0E705CE2FE}"/>
              </a:ext>
            </a:extLst>
          </p:cNvPr>
          <p:cNvGrpSpPr>
            <a:grpSpLocks noChangeAspect="1"/>
          </p:cNvGrpSpPr>
          <p:nvPr/>
        </p:nvGrpSpPr>
        <p:grpSpPr>
          <a:xfrm>
            <a:off x="791570" y="2639081"/>
            <a:ext cx="702531" cy="542925"/>
            <a:chOff x="7031038" y="1733550"/>
            <a:chExt cx="852487" cy="658813"/>
          </a:xfrm>
        </p:grpSpPr>
        <p:sp>
          <p:nvSpPr>
            <p:cNvPr id="60" name="Freeform 178">
              <a:extLst>
                <a:ext uri="{FF2B5EF4-FFF2-40B4-BE49-F238E27FC236}">
                  <a16:creationId xmlns:a16="http://schemas.microsoft.com/office/drawing/2014/main" id="{2EA530D1-8A45-448A-89D4-E6DB09D4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1865313"/>
              <a:ext cx="57150" cy="155575"/>
            </a:xfrm>
            <a:custGeom>
              <a:avLst/>
              <a:gdLst>
                <a:gd name="T0" fmla="*/ 70 w 76"/>
                <a:gd name="T1" fmla="*/ 203 h 207"/>
                <a:gd name="T2" fmla="*/ 76 w 76"/>
                <a:gd name="T3" fmla="*/ 190 h 207"/>
                <a:gd name="T4" fmla="*/ 76 w 76"/>
                <a:gd name="T5" fmla="*/ 16 h 207"/>
                <a:gd name="T6" fmla="*/ 70 w 76"/>
                <a:gd name="T7" fmla="*/ 4 h 207"/>
                <a:gd name="T8" fmla="*/ 58 w 76"/>
                <a:gd name="T9" fmla="*/ 0 h 207"/>
                <a:gd name="T10" fmla="*/ 0 w 76"/>
                <a:gd name="T11" fmla="*/ 6 h 207"/>
                <a:gd name="T12" fmla="*/ 0 w 76"/>
                <a:gd name="T13" fmla="*/ 204 h 207"/>
                <a:gd name="T14" fmla="*/ 59 w 76"/>
                <a:gd name="T15" fmla="*/ 207 h 207"/>
                <a:gd name="T16" fmla="*/ 70 w 76"/>
                <a:gd name="T17" fmla="*/ 2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7">
                  <a:moveTo>
                    <a:pt x="70" y="203"/>
                  </a:moveTo>
                  <a:cubicBezTo>
                    <a:pt x="74" y="199"/>
                    <a:pt x="76" y="195"/>
                    <a:pt x="76" y="190"/>
                  </a:cubicBezTo>
                  <a:lnTo>
                    <a:pt x="76" y="16"/>
                  </a:lnTo>
                  <a:cubicBezTo>
                    <a:pt x="76" y="12"/>
                    <a:pt x="74" y="7"/>
                    <a:pt x="70" y="4"/>
                  </a:cubicBezTo>
                  <a:cubicBezTo>
                    <a:pt x="67" y="1"/>
                    <a:pt x="62" y="0"/>
                    <a:pt x="58" y="0"/>
                  </a:cubicBezTo>
                  <a:lnTo>
                    <a:pt x="0" y="6"/>
                  </a:lnTo>
                  <a:lnTo>
                    <a:pt x="0" y="204"/>
                  </a:lnTo>
                  <a:lnTo>
                    <a:pt x="59" y="207"/>
                  </a:lnTo>
                  <a:cubicBezTo>
                    <a:pt x="63" y="207"/>
                    <a:pt x="67" y="205"/>
                    <a:pt x="70" y="203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79">
              <a:extLst>
                <a:ext uri="{FF2B5EF4-FFF2-40B4-BE49-F238E27FC236}">
                  <a16:creationId xmlns:a16="http://schemas.microsoft.com/office/drawing/2014/main" id="{7AD27B11-64B0-4709-A22C-AD5F75BDA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1922463"/>
              <a:ext cx="311150" cy="96838"/>
            </a:xfrm>
            <a:custGeom>
              <a:avLst/>
              <a:gdLst>
                <a:gd name="T0" fmla="*/ 0 w 414"/>
                <a:gd name="T1" fmla="*/ 0 h 129"/>
                <a:gd name="T2" fmla="*/ 36 w 414"/>
                <a:gd name="T3" fmla="*/ 0 h 129"/>
                <a:gd name="T4" fmla="*/ 47 w 414"/>
                <a:gd name="T5" fmla="*/ 47 h 129"/>
                <a:gd name="T6" fmla="*/ 107 w 414"/>
                <a:gd name="T7" fmla="*/ 95 h 129"/>
                <a:gd name="T8" fmla="*/ 414 w 414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129">
                  <a:moveTo>
                    <a:pt x="0" y="0"/>
                  </a:moveTo>
                  <a:lnTo>
                    <a:pt x="36" y="0"/>
                  </a:lnTo>
                  <a:cubicBezTo>
                    <a:pt x="39" y="14"/>
                    <a:pt x="43" y="35"/>
                    <a:pt x="47" y="47"/>
                  </a:cubicBezTo>
                  <a:cubicBezTo>
                    <a:pt x="54" y="68"/>
                    <a:pt x="76" y="89"/>
                    <a:pt x="107" y="95"/>
                  </a:cubicBezTo>
                  <a:cubicBezTo>
                    <a:pt x="165" y="104"/>
                    <a:pt x="414" y="129"/>
                    <a:pt x="414" y="129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80">
              <a:extLst>
                <a:ext uri="{FF2B5EF4-FFF2-40B4-BE49-F238E27FC236}">
                  <a16:creationId xmlns:a16="http://schemas.microsoft.com/office/drawing/2014/main" id="{BD8A0FEC-527D-4643-A5FF-793D8689F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1843088"/>
              <a:ext cx="311150" cy="46038"/>
            </a:xfrm>
            <a:custGeom>
              <a:avLst/>
              <a:gdLst>
                <a:gd name="T0" fmla="*/ 414 w 414"/>
                <a:gd name="T1" fmla="*/ 35 h 60"/>
                <a:gd name="T2" fmla="*/ 187 w 414"/>
                <a:gd name="T3" fmla="*/ 60 h 60"/>
                <a:gd name="T4" fmla="*/ 180 w 414"/>
                <a:gd name="T5" fmla="*/ 45 h 60"/>
                <a:gd name="T6" fmla="*/ 109 w 414"/>
                <a:gd name="T7" fmla="*/ 0 h 60"/>
                <a:gd name="T8" fmla="*/ 0 w 41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60">
                  <a:moveTo>
                    <a:pt x="414" y="35"/>
                  </a:moveTo>
                  <a:lnTo>
                    <a:pt x="187" y="60"/>
                  </a:lnTo>
                  <a:lnTo>
                    <a:pt x="180" y="45"/>
                  </a:lnTo>
                  <a:cubicBezTo>
                    <a:pt x="164" y="13"/>
                    <a:pt x="144" y="0"/>
                    <a:pt x="109" y="0"/>
                  </a:cubicBez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181">
              <a:extLst>
                <a:ext uri="{FF2B5EF4-FFF2-40B4-BE49-F238E27FC236}">
                  <a16:creationId xmlns:a16="http://schemas.microsoft.com/office/drawing/2014/main" id="{E0C90D6A-03BC-4B0A-8471-FB3EA6855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9463" y="1733550"/>
              <a:ext cx="296863" cy="296863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82">
              <a:extLst>
                <a:ext uri="{FF2B5EF4-FFF2-40B4-BE49-F238E27FC236}">
                  <a16:creationId xmlns:a16="http://schemas.microsoft.com/office/drawing/2014/main" id="{A8CC4C3F-1C9F-41B6-95EC-7FC741295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38" y="2068513"/>
              <a:ext cx="347663" cy="323850"/>
            </a:xfrm>
            <a:custGeom>
              <a:avLst/>
              <a:gdLst>
                <a:gd name="T0" fmla="*/ 463 w 463"/>
                <a:gd name="T1" fmla="*/ 431 h 431"/>
                <a:gd name="T2" fmla="*/ 463 w 463"/>
                <a:gd name="T3" fmla="*/ 230 h 431"/>
                <a:gd name="T4" fmla="*/ 228 w 463"/>
                <a:gd name="T5" fmla="*/ 0 h 431"/>
                <a:gd name="T6" fmla="*/ 0 w 463"/>
                <a:gd name="T7" fmla="*/ 228 h 431"/>
                <a:gd name="T8" fmla="*/ 0 w 463"/>
                <a:gd name="T9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31">
                  <a:moveTo>
                    <a:pt x="463" y="431"/>
                  </a:moveTo>
                  <a:lnTo>
                    <a:pt x="463" y="230"/>
                  </a:lnTo>
                  <a:cubicBezTo>
                    <a:pt x="463" y="160"/>
                    <a:pt x="411" y="0"/>
                    <a:pt x="228" y="0"/>
                  </a:cubicBezTo>
                  <a:cubicBezTo>
                    <a:pt x="102" y="0"/>
                    <a:pt x="0" y="102"/>
                    <a:pt x="0" y="228"/>
                  </a:cubicBezTo>
                  <a:lnTo>
                    <a:pt x="0" y="43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83">
              <a:extLst>
                <a:ext uri="{FF2B5EF4-FFF2-40B4-BE49-F238E27FC236}">
                  <a16:creationId xmlns:a16="http://schemas.microsoft.com/office/drawing/2014/main" id="{5FE23315-7231-4430-9A13-91FA739F9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813" y="2255838"/>
              <a:ext cx="12700" cy="136525"/>
            </a:xfrm>
            <a:custGeom>
              <a:avLst/>
              <a:gdLst>
                <a:gd name="T0" fmla="*/ 17 w 17"/>
                <a:gd name="T1" fmla="*/ 0 h 180"/>
                <a:gd name="T2" fmla="*/ 0 w 17"/>
                <a:gd name="T3" fmla="*/ 99 h 180"/>
                <a:gd name="T4" fmla="*/ 0 w 17"/>
                <a:gd name="T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0">
                  <a:moveTo>
                    <a:pt x="17" y="0"/>
                  </a:moveTo>
                  <a:cubicBezTo>
                    <a:pt x="5" y="26"/>
                    <a:pt x="0" y="63"/>
                    <a:pt x="0" y="99"/>
                  </a:cubicBezTo>
                  <a:lnTo>
                    <a:pt x="0" y="180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84">
              <a:extLst>
                <a:ext uri="{FF2B5EF4-FFF2-40B4-BE49-F238E27FC236}">
                  <a16:creationId xmlns:a16="http://schemas.microsoft.com/office/drawing/2014/main" id="{EEE463EB-C2F3-4CEC-B42A-6FF70D3A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2257425"/>
              <a:ext cx="14288" cy="134938"/>
            </a:xfrm>
            <a:custGeom>
              <a:avLst/>
              <a:gdLst>
                <a:gd name="T0" fmla="*/ 0 w 20"/>
                <a:gd name="T1" fmla="*/ 0 h 179"/>
                <a:gd name="T2" fmla="*/ 20 w 20"/>
                <a:gd name="T3" fmla="*/ 96 h 179"/>
                <a:gd name="T4" fmla="*/ 20 w 20"/>
                <a:gd name="T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9">
                  <a:moveTo>
                    <a:pt x="0" y="0"/>
                  </a:moveTo>
                  <a:cubicBezTo>
                    <a:pt x="12" y="19"/>
                    <a:pt x="20" y="63"/>
                    <a:pt x="20" y="96"/>
                  </a:cubicBezTo>
                  <a:lnTo>
                    <a:pt x="20" y="179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185">
              <a:extLst>
                <a:ext uri="{FF2B5EF4-FFF2-40B4-BE49-F238E27FC236}">
                  <a16:creationId xmlns:a16="http://schemas.microsoft.com/office/drawing/2014/main" id="{0899741F-8852-4384-9A60-A3922049A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75" y="2043113"/>
              <a:ext cx="79375" cy="42863"/>
            </a:xfrm>
            <a:prstGeom prst="rect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Line 186">
              <a:extLst>
                <a:ext uri="{FF2B5EF4-FFF2-40B4-BE49-F238E27FC236}">
                  <a16:creationId xmlns:a16="http://schemas.microsoft.com/office/drawing/2014/main" id="{9141A849-50E0-4B9C-848B-16CCD1FD5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8238" y="2085975"/>
              <a:ext cx="84138" cy="306388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Line 187">
              <a:extLst>
                <a:ext uri="{FF2B5EF4-FFF2-40B4-BE49-F238E27FC236}">
                  <a16:creationId xmlns:a16="http://schemas.microsoft.com/office/drawing/2014/main" id="{ECE83C64-342E-4413-8D93-5D93DFDDA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1750" y="2085975"/>
              <a:ext cx="82550" cy="306388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Line 188">
              <a:extLst>
                <a:ext uri="{FF2B5EF4-FFF2-40B4-BE49-F238E27FC236}">
                  <a16:creationId xmlns:a16="http://schemas.microsoft.com/office/drawing/2014/main" id="{93B31B7D-F3B7-4920-94A0-90E769ADF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063" y="2085975"/>
              <a:ext cx="0" cy="306388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Line 189">
              <a:extLst>
                <a:ext uri="{FF2B5EF4-FFF2-40B4-BE49-F238E27FC236}">
                  <a16:creationId xmlns:a16="http://schemas.microsoft.com/office/drawing/2014/main" id="{130464FB-D9FA-4D2D-9AEF-761C6B471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2063" y="1993900"/>
              <a:ext cx="0" cy="49213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190">
              <a:extLst>
                <a:ext uri="{FF2B5EF4-FFF2-40B4-BE49-F238E27FC236}">
                  <a16:creationId xmlns:a16="http://schemas.microsoft.com/office/drawing/2014/main" id="{51B00CDB-4EF8-4F42-A421-F030F825D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2363" y="1843088"/>
              <a:ext cx="42863" cy="79375"/>
            </a:xfrm>
            <a:prstGeom prst="rect">
              <a:avLst/>
            </a:prstGeom>
            <a:noFill/>
            <a:ln w="1905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Automation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B7CC6348-FB70-4869-AE82-BF411D6527B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05269" y="1507856"/>
            <a:ext cx="432955" cy="678295"/>
            <a:chOff x="6967538" y="5295900"/>
            <a:chExt cx="523875" cy="820738"/>
          </a:xfrm>
          <a:solidFill>
            <a:schemeClr val="bg1"/>
          </a:solidFill>
        </p:grpSpPr>
        <p:sp>
          <p:nvSpPr>
            <p:cNvPr id="77" name="Freeform 107">
              <a:extLst>
                <a:ext uri="{FF2B5EF4-FFF2-40B4-BE49-F238E27FC236}">
                  <a16:creationId xmlns:a16="http://schemas.microsoft.com/office/drawing/2014/main" id="{C4137C6E-D16C-4CD4-A3E5-25D828A58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2301" y="6038850"/>
              <a:ext cx="422275" cy="77788"/>
            </a:xfrm>
            <a:custGeom>
              <a:avLst/>
              <a:gdLst>
                <a:gd name="T0" fmla="*/ 16 w 308"/>
                <a:gd name="T1" fmla="*/ 40 h 57"/>
                <a:gd name="T2" fmla="*/ 291 w 308"/>
                <a:gd name="T3" fmla="*/ 40 h 57"/>
                <a:gd name="T4" fmla="*/ 291 w 308"/>
                <a:gd name="T5" fmla="*/ 26 h 57"/>
                <a:gd name="T6" fmla="*/ 282 w 308"/>
                <a:gd name="T7" fmla="*/ 17 h 57"/>
                <a:gd name="T8" fmla="*/ 25 w 308"/>
                <a:gd name="T9" fmla="*/ 17 h 57"/>
                <a:gd name="T10" fmla="*/ 16 w 308"/>
                <a:gd name="T11" fmla="*/ 26 h 57"/>
                <a:gd name="T12" fmla="*/ 16 w 308"/>
                <a:gd name="T13" fmla="*/ 40 h 57"/>
                <a:gd name="T14" fmla="*/ 308 w 308"/>
                <a:gd name="T15" fmla="*/ 57 h 57"/>
                <a:gd name="T16" fmla="*/ 0 w 308"/>
                <a:gd name="T17" fmla="*/ 57 h 57"/>
                <a:gd name="T18" fmla="*/ 0 w 308"/>
                <a:gd name="T19" fmla="*/ 26 h 57"/>
                <a:gd name="T20" fmla="*/ 25 w 308"/>
                <a:gd name="T21" fmla="*/ 0 h 57"/>
                <a:gd name="T22" fmla="*/ 282 w 308"/>
                <a:gd name="T23" fmla="*/ 0 h 57"/>
                <a:gd name="T24" fmla="*/ 308 w 308"/>
                <a:gd name="T25" fmla="*/ 26 h 57"/>
                <a:gd name="T26" fmla="*/ 308 w 308"/>
                <a:gd name="T2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57">
                  <a:moveTo>
                    <a:pt x="16" y="40"/>
                  </a:moveTo>
                  <a:lnTo>
                    <a:pt x="291" y="40"/>
                  </a:lnTo>
                  <a:lnTo>
                    <a:pt x="291" y="26"/>
                  </a:lnTo>
                  <a:cubicBezTo>
                    <a:pt x="291" y="21"/>
                    <a:pt x="287" y="17"/>
                    <a:pt x="282" y="17"/>
                  </a:cubicBezTo>
                  <a:lnTo>
                    <a:pt x="25" y="17"/>
                  </a:lnTo>
                  <a:cubicBezTo>
                    <a:pt x="20" y="17"/>
                    <a:pt x="16" y="21"/>
                    <a:pt x="16" y="26"/>
                  </a:cubicBezTo>
                  <a:lnTo>
                    <a:pt x="16" y="40"/>
                  </a:lnTo>
                  <a:close/>
                  <a:moveTo>
                    <a:pt x="308" y="57"/>
                  </a:moveTo>
                  <a:lnTo>
                    <a:pt x="0" y="57"/>
                  </a:lnTo>
                  <a:lnTo>
                    <a:pt x="0" y="26"/>
                  </a:lnTo>
                  <a:cubicBezTo>
                    <a:pt x="0" y="12"/>
                    <a:pt x="11" y="0"/>
                    <a:pt x="25" y="0"/>
                  </a:cubicBezTo>
                  <a:lnTo>
                    <a:pt x="282" y="0"/>
                  </a:lnTo>
                  <a:cubicBezTo>
                    <a:pt x="296" y="0"/>
                    <a:pt x="308" y="12"/>
                    <a:pt x="308" y="26"/>
                  </a:cubicBezTo>
                  <a:lnTo>
                    <a:pt x="30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BC78F516-23C6-40AC-AC63-40E78C213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3576" y="5994400"/>
              <a:ext cx="339725" cy="66675"/>
            </a:xfrm>
            <a:custGeom>
              <a:avLst/>
              <a:gdLst>
                <a:gd name="T0" fmla="*/ 16 w 248"/>
                <a:gd name="T1" fmla="*/ 32 h 49"/>
                <a:gd name="T2" fmla="*/ 231 w 248"/>
                <a:gd name="T3" fmla="*/ 32 h 49"/>
                <a:gd name="T4" fmla="*/ 231 w 248"/>
                <a:gd name="T5" fmla="*/ 16 h 49"/>
                <a:gd name="T6" fmla="*/ 16 w 248"/>
                <a:gd name="T7" fmla="*/ 16 h 49"/>
                <a:gd name="T8" fmla="*/ 16 w 248"/>
                <a:gd name="T9" fmla="*/ 32 h 49"/>
                <a:gd name="T10" fmla="*/ 248 w 248"/>
                <a:gd name="T11" fmla="*/ 49 h 49"/>
                <a:gd name="T12" fmla="*/ 0 w 248"/>
                <a:gd name="T13" fmla="*/ 49 h 49"/>
                <a:gd name="T14" fmla="*/ 0 w 248"/>
                <a:gd name="T15" fmla="*/ 16 h 49"/>
                <a:gd name="T16" fmla="*/ 16 w 248"/>
                <a:gd name="T17" fmla="*/ 0 h 49"/>
                <a:gd name="T18" fmla="*/ 231 w 248"/>
                <a:gd name="T19" fmla="*/ 0 h 49"/>
                <a:gd name="T20" fmla="*/ 248 w 248"/>
                <a:gd name="T21" fmla="*/ 16 h 49"/>
                <a:gd name="T22" fmla="*/ 248 w 248"/>
                <a:gd name="T2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8" h="49">
                  <a:moveTo>
                    <a:pt x="16" y="32"/>
                  </a:moveTo>
                  <a:lnTo>
                    <a:pt x="231" y="32"/>
                  </a:lnTo>
                  <a:lnTo>
                    <a:pt x="231" y="16"/>
                  </a:lnTo>
                  <a:lnTo>
                    <a:pt x="16" y="16"/>
                  </a:lnTo>
                  <a:lnTo>
                    <a:pt x="16" y="32"/>
                  </a:lnTo>
                  <a:close/>
                  <a:moveTo>
                    <a:pt x="248" y="49"/>
                  </a:moveTo>
                  <a:lnTo>
                    <a:pt x="0" y="49"/>
                  </a:ln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lnTo>
                    <a:pt x="231" y="0"/>
                  </a:lnTo>
                  <a:cubicBezTo>
                    <a:pt x="240" y="0"/>
                    <a:pt x="248" y="7"/>
                    <a:pt x="248" y="16"/>
                  </a:cubicBezTo>
                  <a:lnTo>
                    <a:pt x="24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09">
              <a:extLst>
                <a:ext uri="{FF2B5EF4-FFF2-40B4-BE49-F238E27FC236}">
                  <a16:creationId xmlns:a16="http://schemas.microsoft.com/office/drawing/2014/main" id="{66D38A13-E433-46D6-9790-9157AC0BF4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6126" y="5727700"/>
              <a:ext cx="174625" cy="288925"/>
            </a:xfrm>
            <a:custGeom>
              <a:avLst/>
              <a:gdLst>
                <a:gd name="T0" fmla="*/ 16 w 128"/>
                <a:gd name="T1" fmla="*/ 195 h 211"/>
                <a:gd name="T2" fmla="*/ 111 w 128"/>
                <a:gd name="T3" fmla="*/ 195 h 211"/>
                <a:gd name="T4" fmla="*/ 111 w 128"/>
                <a:gd name="T5" fmla="*/ 61 h 211"/>
                <a:gd name="T6" fmla="*/ 67 w 128"/>
                <a:gd name="T7" fmla="*/ 17 h 211"/>
                <a:gd name="T8" fmla="*/ 61 w 128"/>
                <a:gd name="T9" fmla="*/ 17 h 211"/>
                <a:gd name="T10" fmla="*/ 16 w 128"/>
                <a:gd name="T11" fmla="*/ 61 h 211"/>
                <a:gd name="T12" fmla="*/ 16 w 128"/>
                <a:gd name="T13" fmla="*/ 195 h 211"/>
                <a:gd name="T14" fmla="*/ 128 w 128"/>
                <a:gd name="T15" fmla="*/ 211 h 211"/>
                <a:gd name="T16" fmla="*/ 0 w 128"/>
                <a:gd name="T17" fmla="*/ 211 h 211"/>
                <a:gd name="T18" fmla="*/ 0 w 128"/>
                <a:gd name="T19" fmla="*/ 61 h 211"/>
                <a:gd name="T20" fmla="*/ 61 w 128"/>
                <a:gd name="T21" fmla="*/ 0 h 211"/>
                <a:gd name="T22" fmla="*/ 67 w 128"/>
                <a:gd name="T23" fmla="*/ 0 h 211"/>
                <a:gd name="T24" fmla="*/ 128 w 128"/>
                <a:gd name="T25" fmla="*/ 61 h 211"/>
                <a:gd name="T26" fmla="*/ 128 w 128"/>
                <a:gd name="T2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11">
                  <a:moveTo>
                    <a:pt x="16" y="195"/>
                  </a:moveTo>
                  <a:lnTo>
                    <a:pt x="111" y="195"/>
                  </a:lnTo>
                  <a:lnTo>
                    <a:pt x="111" y="61"/>
                  </a:lnTo>
                  <a:cubicBezTo>
                    <a:pt x="111" y="36"/>
                    <a:pt x="91" y="17"/>
                    <a:pt x="67" y="17"/>
                  </a:cubicBezTo>
                  <a:lnTo>
                    <a:pt x="61" y="17"/>
                  </a:lnTo>
                  <a:cubicBezTo>
                    <a:pt x="36" y="17"/>
                    <a:pt x="16" y="36"/>
                    <a:pt x="16" y="61"/>
                  </a:cubicBezTo>
                  <a:lnTo>
                    <a:pt x="16" y="195"/>
                  </a:lnTo>
                  <a:close/>
                  <a:moveTo>
                    <a:pt x="128" y="211"/>
                  </a:moveTo>
                  <a:lnTo>
                    <a:pt x="0" y="211"/>
                  </a:lnTo>
                  <a:lnTo>
                    <a:pt x="0" y="61"/>
                  </a:lnTo>
                  <a:cubicBezTo>
                    <a:pt x="0" y="27"/>
                    <a:pt x="27" y="0"/>
                    <a:pt x="61" y="0"/>
                  </a:cubicBezTo>
                  <a:lnTo>
                    <a:pt x="67" y="0"/>
                  </a:lnTo>
                  <a:cubicBezTo>
                    <a:pt x="100" y="0"/>
                    <a:pt x="128" y="27"/>
                    <a:pt x="128" y="61"/>
                  </a:cubicBezTo>
                  <a:lnTo>
                    <a:pt x="128" y="21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10">
              <a:extLst>
                <a:ext uri="{FF2B5EF4-FFF2-40B4-BE49-F238E27FC236}">
                  <a16:creationId xmlns:a16="http://schemas.microsoft.com/office/drawing/2014/main" id="{72FFE10E-ED5E-4EE8-8B10-4463031EC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38" y="5597525"/>
              <a:ext cx="212725" cy="211138"/>
            </a:xfrm>
            <a:custGeom>
              <a:avLst/>
              <a:gdLst>
                <a:gd name="T0" fmla="*/ 104 w 155"/>
                <a:gd name="T1" fmla="*/ 154 h 154"/>
                <a:gd name="T2" fmla="*/ 98 w 155"/>
                <a:gd name="T3" fmla="*/ 152 h 154"/>
                <a:gd name="T4" fmla="*/ 14 w 155"/>
                <a:gd name="T5" fmla="*/ 68 h 154"/>
                <a:gd name="T6" fmla="*/ 14 w 155"/>
                <a:gd name="T7" fmla="*/ 14 h 154"/>
                <a:gd name="T8" fmla="*/ 68 w 155"/>
                <a:gd name="T9" fmla="*/ 14 h 154"/>
                <a:gd name="T10" fmla="*/ 152 w 155"/>
                <a:gd name="T11" fmla="*/ 99 h 154"/>
                <a:gd name="T12" fmla="*/ 151 w 155"/>
                <a:gd name="T13" fmla="*/ 110 h 154"/>
                <a:gd name="T14" fmla="*/ 140 w 155"/>
                <a:gd name="T15" fmla="*/ 110 h 154"/>
                <a:gd name="T16" fmla="*/ 56 w 155"/>
                <a:gd name="T17" fmla="*/ 26 h 154"/>
                <a:gd name="T18" fmla="*/ 26 w 155"/>
                <a:gd name="T19" fmla="*/ 26 h 154"/>
                <a:gd name="T20" fmla="*/ 26 w 155"/>
                <a:gd name="T21" fmla="*/ 56 h 154"/>
                <a:gd name="T22" fmla="*/ 110 w 155"/>
                <a:gd name="T23" fmla="*/ 140 h 154"/>
                <a:gd name="T24" fmla="*/ 110 w 155"/>
                <a:gd name="T25" fmla="*/ 152 h 154"/>
                <a:gd name="T26" fmla="*/ 104 w 155"/>
                <a:gd name="T27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54">
                  <a:moveTo>
                    <a:pt x="104" y="154"/>
                  </a:moveTo>
                  <a:cubicBezTo>
                    <a:pt x="102" y="154"/>
                    <a:pt x="99" y="153"/>
                    <a:pt x="98" y="152"/>
                  </a:cubicBezTo>
                  <a:lnTo>
                    <a:pt x="14" y="68"/>
                  </a:lnTo>
                  <a:cubicBezTo>
                    <a:pt x="0" y="53"/>
                    <a:pt x="0" y="29"/>
                    <a:pt x="14" y="14"/>
                  </a:cubicBezTo>
                  <a:cubicBezTo>
                    <a:pt x="29" y="0"/>
                    <a:pt x="53" y="0"/>
                    <a:pt x="68" y="14"/>
                  </a:cubicBezTo>
                  <a:lnTo>
                    <a:pt x="152" y="99"/>
                  </a:lnTo>
                  <a:cubicBezTo>
                    <a:pt x="155" y="102"/>
                    <a:pt x="155" y="107"/>
                    <a:pt x="151" y="110"/>
                  </a:cubicBezTo>
                  <a:cubicBezTo>
                    <a:pt x="148" y="114"/>
                    <a:pt x="143" y="114"/>
                    <a:pt x="140" y="110"/>
                  </a:cubicBezTo>
                  <a:lnTo>
                    <a:pt x="56" y="26"/>
                  </a:lnTo>
                  <a:cubicBezTo>
                    <a:pt x="48" y="18"/>
                    <a:pt x="34" y="18"/>
                    <a:pt x="26" y="26"/>
                  </a:cubicBezTo>
                  <a:cubicBezTo>
                    <a:pt x="18" y="34"/>
                    <a:pt x="18" y="48"/>
                    <a:pt x="26" y="56"/>
                  </a:cubicBezTo>
                  <a:lnTo>
                    <a:pt x="110" y="140"/>
                  </a:lnTo>
                  <a:cubicBezTo>
                    <a:pt x="113" y="143"/>
                    <a:pt x="113" y="148"/>
                    <a:pt x="110" y="152"/>
                  </a:cubicBezTo>
                  <a:cubicBezTo>
                    <a:pt x="108" y="153"/>
                    <a:pt x="106" y="154"/>
                    <a:pt x="104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11">
              <a:extLst>
                <a:ext uri="{FF2B5EF4-FFF2-40B4-BE49-F238E27FC236}">
                  <a16:creationId xmlns:a16="http://schemas.microsoft.com/office/drawing/2014/main" id="{409C56E1-8FE0-4E44-8590-5DC221FB5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5402263"/>
              <a:ext cx="211138" cy="249238"/>
            </a:xfrm>
            <a:custGeom>
              <a:avLst/>
              <a:gdLst>
                <a:gd name="T0" fmla="*/ 67 w 154"/>
                <a:gd name="T1" fmla="*/ 182 h 182"/>
                <a:gd name="T2" fmla="*/ 63 w 154"/>
                <a:gd name="T3" fmla="*/ 181 h 182"/>
                <a:gd name="T4" fmla="*/ 60 w 154"/>
                <a:gd name="T5" fmla="*/ 169 h 182"/>
                <a:gd name="T6" fmla="*/ 134 w 154"/>
                <a:gd name="T7" fmla="*/ 42 h 182"/>
                <a:gd name="T8" fmla="*/ 128 w 154"/>
                <a:gd name="T9" fmla="*/ 20 h 182"/>
                <a:gd name="T10" fmla="*/ 106 w 154"/>
                <a:gd name="T11" fmla="*/ 26 h 182"/>
                <a:gd name="T12" fmla="*/ 16 w 154"/>
                <a:gd name="T13" fmla="*/ 172 h 182"/>
                <a:gd name="T14" fmla="*/ 5 w 154"/>
                <a:gd name="T15" fmla="*/ 174 h 182"/>
                <a:gd name="T16" fmla="*/ 2 w 154"/>
                <a:gd name="T17" fmla="*/ 163 h 182"/>
                <a:gd name="T18" fmla="*/ 91 w 154"/>
                <a:gd name="T19" fmla="*/ 17 h 182"/>
                <a:gd name="T20" fmla="*/ 111 w 154"/>
                <a:gd name="T21" fmla="*/ 2 h 182"/>
                <a:gd name="T22" fmla="*/ 136 w 154"/>
                <a:gd name="T23" fmla="*/ 5 h 182"/>
                <a:gd name="T24" fmla="*/ 151 w 154"/>
                <a:gd name="T25" fmla="*/ 25 h 182"/>
                <a:gd name="T26" fmla="*/ 148 w 154"/>
                <a:gd name="T27" fmla="*/ 50 h 182"/>
                <a:gd name="T28" fmla="*/ 74 w 154"/>
                <a:gd name="T29" fmla="*/ 178 h 182"/>
                <a:gd name="T30" fmla="*/ 67 w 154"/>
                <a:gd name="T31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4" h="182">
                  <a:moveTo>
                    <a:pt x="67" y="182"/>
                  </a:moveTo>
                  <a:cubicBezTo>
                    <a:pt x="66" y="182"/>
                    <a:pt x="64" y="181"/>
                    <a:pt x="63" y="181"/>
                  </a:cubicBezTo>
                  <a:cubicBezTo>
                    <a:pt x="59" y="178"/>
                    <a:pt x="58" y="173"/>
                    <a:pt x="60" y="169"/>
                  </a:cubicBezTo>
                  <a:lnTo>
                    <a:pt x="134" y="42"/>
                  </a:lnTo>
                  <a:cubicBezTo>
                    <a:pt x="138" y="34"/>
                    <a:pt x="135" y="24"/>
                    <a:pt x="128" y="20"/>
                  </a:cubicBezTo>
                  <a:cubicBezTo>
                    <a:pt x="120" y="15"/>
                    <a:pt x="110" y="18"/>
                    <a:pt x="106" y="26"/>
                  </a:cubicBezTo>
                  <a:lnTo>
                    <a:pt x="16" y="172"/>
                  </a:lnTo>
                  <a:cubicBezTo>
                    <a:pt x="14" y="175"/>
                    <a:pt x="9" y="177"/>
                    <a:pt x="5" y="174"/>
                  </a:cubicBezTo>
                  <a:cubicBezTo>
                    <a:pt x="1" y="172"/>
                    <a:pt x="0" y="167"/>
                    <a:pt x="2" y="163"/>
                  </a:cubicBezTo>
                  <a:lnTo>
                    <a:pt x="91" y="17"/>
                  </a:lnTo>
                  <a:cubicBezTo>
                    <a:pt x="95" y="10"/>
                    <a:pt x="103" y="4"/>
                    <a:pt x="111" y="2"/>
                  </a:cubicBezTo>
                  <a:cubicBezTo>
                    <a:pt x="120" y="0"/>
                    <a:pt x="128" y="1"/>
                    <a:pt x="136" y="5"/>
                  </a:cubicBezTo>
                  <a:cubicBezTo>
                    <a:pt x="144" y="10"/>
                    <a:pt x="149" y="17"/>
                    <a:pt x="151" y="25"/>
                  </a:cubicBezTo>
                  <a:cubicBezTo>
                    <a:pt x="154" y="34"/>
                    <a:pt x="152" y="43"/>
                    <a:pt x="148" y="50"/>
                  </a:cubicBezTo>
                  <a:lnTo>
                    <a:pt x="74" y="178"/>
                  </a:lnTo>
                  <a:cubicBezTo>
                    <a:pt x="73" y="180"/>
                    <a:pt x="70" y="182"/>
                    <a:pt x="67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12">
              <a:extLst>
                <a:ext uri="{FF2B5EF4-FFF2-40B4-BE49-F238E27FC236}">
                  <a16:creationId xmlns:a16="http://schemas.microsoft.com/office/drawing/2014/main" id="{FA5C413F-E2D8-4190-BB44-01EF90D0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5402263"/>
              <a:ext cx="146050" cy="82550"/>
            </a:xfrm>
            <a:custGeom>
              <a:avLst/>
              <a:gdLst>
                <a:gd name="T0" fmla="*/ 77 w 107"/>
                <a:gd name="T1" fmla="*/ 60 h 60"/>
                <a:gd name="T2" fmla="*/ 24 w 107"/>
                <a:gd name="T3" fmla="*/ 60 h 60"/>
                <a:gd name="T4" fmla="*/ 16 w 107"/>
                <a:gd name="T5" fmla="*/ 52 h 60"/>
                <a:gd name="T6" fmla="*/ 24 w 107"/>
                <a:gd name="T7" fmla="*/ 43 h 60"/>
                <a:gd name="T8" fmla="*/ 77 w 107"/>
                <a:gd name="T9" fmla="*/ 43 h 60"/>
                <a:gd name="T10" fmla="*/ 91 w 107"/>
                <a:gd name="T11" fmla="*/ 30 h 60"/>
                <a:gd name="T12" fmla="*/ 77 w 107"/>
                <a:gd name="T13" fmla="*/ 17 h 60"/>
                <a:gd name="T14" fmla="*/ 8 w 107"/>
                <a:gd name="T15" fmla="*/ 17 h 60"/>
                <a:gd name="T16" fmla="*/ 0 w 107"/>
                <a:gd name="T17" fmla="*/ 8 h 60"/>
                <a:gd name="T18" fmla="*/ 8 w 107"/>
                <a:gd name="T19" fmla="*/ 0 h 60"/>
                <a:gd name="T20" fmla="*/ 77 w 107"/>
                <a:gd name="T21" fmla="*/ 0 h 60"/>
                <a:gd name="T22" fmla="*/ 107 w 107"/>
                <a:gd name="T23" fmla="*/ 30 h 60"/>
                <a:gd name="T24" fmla="*/ 77 w 107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60">
                  <a:moveTo>
                    <a:pt x="77" y="60"/>
                  </a:moveTo>
                  <a:lnTo>
                    <a:pt x="24" y="60"/>
                  </a:lnTo>
                  <a:cubicBezTo>
                    <a:pt x="19" y="60"/>
                    <a:pt x="16" y="56"/>
                    <a:pt x="16" y="52"/>
                  </a:cubicBezTo>
                  <a:cubicBezTo>
                    <a:pt x="16" y="47"/>
                    <a:pt x="19" y="43"/>
                    <a:pt x="24" y="43"/>
                  </a:cubicBezTo>
                  <a:lnTo>
                    <a:pt x="77" y="43"/>
                  </a:lnTo>
                  <a:cubicBezTo>
                    <a:pt x="85" y="43"/>
                    <a:pt x="91" y="37"/>
                    <a:pt x="91" y="30"/>
                  </a:cubicBezTo>
                  <a:cubicBezTo>
                    <a:pt x="91" y="23"/>
                    <a:pt x="85" y="17"/>
                    <a:pt x="77" y="17"/>
                  </a:cubicBez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77" y="0"/>
                  </a:lnTo>
                  <a:cubicBezTo>
                    <a:pt x="94" y="0"/>
                    <a:pt x="107" y="13"/>
                    <a:pt x="107" y="30"/>
                  </a:cubicBezTo>
                  <a:cubicBezTo>
                    <a:pt x="107" y="46"/>
                    <a:pt x="94" y="60"/>
                    <a:pt x="7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13">
              <a:extLst>
                <a:ext uri="{FF2B5EF4-FFF2-40B4-BE49-F238E27FC236}">
                  <a16:creationId xmlns:a16="http://schemas.microsoft.com/office/drawing/2014/main" id="{BB817B11-3535-493C-9BB3-0ECC7A16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5416550"/>
              <a:ext cx="104775" cy="52388"/>
            </a:xfrm>
            <a:custGeom>
              <a:avLst/>
              <a:gdLst>
                <a:gd name="T0" fmla="*/ 58 w 77"/>
                <a:gd name="T1" fmla="*/ 38 h 38"/>
                <a:gd name="T2" fmla="*/ 9 w 77"/>
                <a:gd name="T3" fmla="*/ 38 h 38"/>
                <a:gd name="T4" fmla="*/ 0 w 77"/>
                <a:gd name="T5" fmla="*/ 30 h 38"/>
                <a:gd name="T6" fmla="*/ 9 w 77"/>
                <a:gd name="T7" fmla="*/ 22 h 38"/>
                <a:gd name="T8" fmla="*/ 58 w 77"/>
                <a:gd name="T9" fmla="*/ 22 h 38"/>
                <a:gd name="T10" fmla="*/ 60 w 77"/>
                <a:gd name="T11" fmla="*/ 19 h 38"/>
                <a:gd name="T12" fmla="*/ 58 w 77"/>
                <a:gd name="T13" fmla="*/ 17 h 38"/>
                <a:gd name="T14" fmla="*/ 9 w 77"/>
                <a:gd name="T15" fmla="*/ 17 h 38"/>
                <a:gd name="T16" fmla="*/ 0 w 77"/>
                <a:gd name="T17" fmla="*/ 9 h 38"/>
                <a:gd name="T18" fmla="*/ 9 w 77"/>
                <a:gd name="T19" fmla="*/ 0 h 38"/>
                <a:gd name="T20" fmla="*/ 58 w 77"/>
                <a:gd name="T21" fmla="*/ 0 h 38"/>
                <a:gd name="T22" fmla="*/ 77 w 77"/>
                <a:gd name="T23" fmla="*/ 19 h 38"/>
                <a:gd name="T24" fmla="*/ 58 w 77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38">
                  <a:moveTo>
                    <a:pt x="58" y="38"/>
                  </a:moveTo>
                  <a:lnTo>
                    <a:pt x="9" y="38"/>
                  </a:lnTo>
                  <a:cubicBezTo>
                    <a:pt x="4" y="38"/>
                    <a:pt x="0" y="35"/>
                    <a:pt x="0" y="30"/>
                  </a:cubicBezTo>
                  <a:cubicBezTo>
                    <a:pt x="0" y="25"/>
                    <a:pt x="4" y="22"/>
                    <a:pt x="9" y="22"/>
                  </a:cubicBezTo>
                  <a:lnTo>
                    <a:pt x="58" y="22"/>
                  </a:lnTo>
                  <a:cubicBezTo>
                    <a:pt x="59" y="22"/>
                    <a:pt x="60" y="21"/>
                    <a:pt x="60" y="19"/>
                  </a:cubicBezTo>
                  <a:cubicBezTo>
                    <a:pt x="60" y="18"/>
                    <a:pt x="59" y="17"/>
                    <a:pt x="58" y="17"/>
                  </a:cubicBez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58" y="0"/>
                  </a:lnTo>
                  <a:cubicBezTo>
                    <a:pt x="68" y="0"/>
                    <a:pt x="77" y="9"/>
                    <a:pt x="77" y="19"/>
                  </a:cubicBezTo>
                  <a:cubicBezTo>
                    <a:pt x="77" y="30"/>
                    <a:pt x="68" y="38"/>
                    <a:pt x="58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4">
              <a:extLst>
                <a:ext uri="{FF2B5EF4-FFF2-40B4-BE49-F238E27FC236}">
                  <a16:creationId xmlns:a16="http://schemas.microsoft.com/office/drawing/2014/main" id="{47C56E4E-EBB7-430A-B0BF-B171ECE6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5443538"/>
              <a:ext cx="212725" cy="147638"/>
            </a:xfrm>
            <a:custGeom>
              <a:avLst/>
              <a:gdLst>
                <a:gd name="T0" fmla="*/ 63 w 155"/>
                <a:gd name="T1" fmla="*/ 108 h 108"/>
                <a:gd name="T2" fmla="*/ 0 w 155"/>
                <a:gd name="T3" fmla="*/ 43 h 108"/>
                <a:gd name="T4" fmla="*/ 8 w 155"/>
                <a:gd name="T5" fmla="*/ 9 h 108"/>
                <a:gd name="T6" fmla="*/ 18 w 155"/>
                <a:gd name="T7" fmla="*/ 3 h 108"/>
                <a:gd name="T8" fmla="*/ 24 w 155"/>
                <a:gd name="T9" fmla="*/ 13 h 108"/>
                <a:gd name="T10" fmla="*/ 18 w 155"/>
                <a:gd name="T11" fmla="*/ 38 h 108"/>
                <a:gd name="T12" fmla="*/ 68 w 155"/>
                <a:gd name="T13" fmla="*/ 89 h 108"/>
                <a:gd name="T14" fmla="*/ 135 w 155"/>
                <a:gd name="T15" fmla="*/ 70 h 108"/>
                <a:gd name="T16" fmla="*/ 70 w 155"/>
                <a:gd name="T17" fmla="*/ 70 h 108"/>
                <a:gd name="T18" fmla="*/ 34 w 155"/>
                <a:gd name="T19" fmla="*/ 33 h 108"/>
                <a:gd name="T20" fmla="*/ 37 w 155"/>
                <a:gd name="T21" fmla="*/ 8 h 108"/>
                <a:gd name="T22" fmla="*/ 46 w 155"/>
                <a:gd name="T23" fmla="*/ 0 h 108"/>
                <a:gd name="T24" fmla="*/ 54 w 155"/>
                <a:gd name="T25" fmla="*/ 10 h 108"/>
                <a:gd name="T26" fmla="*/ 51 w 155"/>
                <a:gd name="T27" fmla="*/ 27 h 108"/>
                <a:gd name="T28" fmla="*/ 77 w 155"/>
                <a:gd name="T29" fmla="*/ 53 h 108"/>
                <a:gd name="T30" fmla="*/ 155 w 155"/>
                <a:gd name="T31" fmla="*/ 53 h 108"/>
                <a:gd name="T32" fmla="*/ 150 w 155"/>
                <a:gd name="T33" fmla="*/ 83 h 108"/>
                <a:gd name="T34" fmla="*/ 63 w 155"/>
                <a:gd name="T3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108">
                  <a:moveTo>
                    <a:pt x="63" y="108"/>
                  </a:moveTo>
                  <a:lnTo>
                    <a:pt x="0" y="43"/>
                  </a:lnTo>
                  <a:lnTo>
                    <a:pt x="8" y="9"/>
                  </a:lnTo>
                  <a:cubicBezTo>
                    <a:pt x="9" y="5"/>
                    <a:pt x="14" y="2"/>
                    <a:pt x="18" y="3"/>
                  </a:cubicBezTo>
                  <a:cubicBezTo>
                    <a:pt x="23" y="4"/>
                    <a:pt x="25" y="9"/>
                    <a:pt x="24" y="13"/>
                  </a:cubicBezTo>
                  <a:lnTo>
                    <a:pt x="18" y="38"/>
                  </a:lnTo>
                  <a:lnTo>
                    <a:pt x="68" y="89"/>
                  </a:lnTo>
                  <a:lnTo>
                    <a:pt x="135" y="70"/>
                  </a:lnTo>
                  <a:lnTo>
                    <a:pt x="70" y="70"/>
                  </a:lnTo>
                  <a:lnTo>
                    <a:pt x="34" y="33"/>
                  </a:lnTo>
                  <a:lnTo>
                    <a:pt x="37" y="8"/>
                  </a:lnTo>
                  <a:cubicBezTo>
                    <a:pt x="38" y="3"/>
                    <a:pt x="42" y="0"/>
                    <a:pt x="46" y="0"/>
                  </a:cubicBezTo>
                  <a:cubicBezTo>
                    <a:pt x="51" y="1"/>
                    <a:pt x="54" y="5"/>
                    <a:pt x="54" y="10"/>
                  </a:cubicBezTo>
                  <a:lnTo>
                    <a:pt x="51" y="27"/>
                  </a:lnTo>
                  <a:lnTo>
                    <a:pt x="77" y="53"/>
                  </a:lnTo>
                  <a:lnTo>
                    <a:pt x="155" y="53"/>
                  </a:lnTo>
                  <a:lnTo>
                    <a:pt x="150" y="83"/>
                  </a:lnTo>
                  <a:lnTo>
                    <a:pt x="63" y="10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5">
              <a:extLst>
                <a:ext uri="{FF2B5EF4-FFF2-40B4-BE49-F238E27FC236}">
                  <a16:creationId xmlns:a16="http://schemas.microsoft.com/office/drawing/2014/main" id="{6EB96EC7-1716-45ED-B729-CC227B4D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5295900"/>
              <a:ext cx="212725" cy="147638"/>
            </a:xfrm>
            <a:custGeom>
              <a:avLst/>
              <a:gdLst>
                <a:gd name="T0" fmla="*/ 44 w 155"/>
                <a:gd name="T1" fmla="*/ 107 h 107"/>
                <a:gd name="T2" fmla="*/ 36 w 155"/>
                <a:gd name="T3" fmla="*/ 99 h 107"/>
                <a:gd name="T4" fmla="*/ 34 w 155"/>
                <a:gd name="T5" fmla="*/ 74 h 107"/>
                <a:gd name="T6" fmla="*/ 70 w 155"/>
                <a:gd name="T7" fmla="*/ 38 h 107"/>
                <a:gd name="T8" fmla="*/ 135 w 155"/>
                <a:gd name="T9" fmla="*/ 38 h 107"/>
                <a:gd name="T10" fmla="*/ 68 w 155"/>
                <a:gd name="T11" fmla="*/ 18 h 107"/>
                <a:gd name="T12" fmla="*/ 18 w 155"/>
                <a:gd name="T13" fmla="*/ 69 h 107"/>
                <a:gd name="T14" fmla="*/ 24 w 155"/>
                <a:gd name="T15" fmla="*/ 95 h 107"/>
                <a:gd name="T16" fmla="*/ 18 w 155"/>
                <a:gd name="T17" fmla="*/ 105 h 107"/>
                <a:gd name="T18" fmla="*/ 8 w 155"/>
                <a:gd name="T19" fmla="*/ 99 h 107"/>
                <a:gd name="T20" fmla="*/ 0 w 155"/>
                <a:gd name="T21" fmla="*/ 64 h 107"/>
                <a:gd name="T22" fmla="*/ 63 w 155"/>
                <a:gd name="T23" fmla="*/ 0 h 107"/>
                <a:gd name="T24" fmla="*/ 150 w 155"/>
                <a:gd name="T25" fmla="*/ 24 h 107"/>
                <a:gd name="T26" fmla="*/ 155 w 155"/>
                <a:gd name="T27" fmla="*/ 54 h 107"/>
                <a:gd name="T28" fmla="*/ 77 w 155"/>
                <a:gd name="T29" fmla="*/ 54 h 107"/>
                <a:gd name="T30" fmla="*/ 51 w 155"/>
                <a:gd name="T31" fmla="*/ 81 h 107"/>
                <a:gd name="T32" fmla="*/ 53 w 155"/>
                <a:gd name="T33" fmla="*/ 98 h 107"/>
                <a:gd name="T34" fmla="*/ 45 w 155"/>
                <a:gd name="T35" fmla="*/ 107 h 107"/>
                <a:gd name="T36" fmla="*/ 44 w 155"/>
                <a:gd name="T3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07">
                  <a:moveTo>
                    <a:pt x="44" y="107"/>
                  </a:moveTo>
                  <a:cubicBezTo>
                    <a:pt x="40" y="107"/>
                    <a:pt x="37" y="104"/>
                    <a:pt x="36" y="99"/>
                  </a:cubicBezTo>
                  <a:lnTo>
                    <a:pt x="34" y="74"/>
                  </a:lnTo>
                  <a:lnTo>
                    <a:pt x="70" y="38"/>
                  </a:lnTo>
                  <a:lnTo>
                    <a:pt x="135" y="38"/>
                  </a:lnTo>
                  <a:lnTo>
                    <a:pt x="68" y="18"/>
                  </a:lnTo>
                  <a:lnTo>
                    <a:pt x="18" y="69"/>
                  </a:lnTo>
                  <a:lnTo>
                    <a:pt x="24" y="95"/>
                  </a:lnTo>
                  <a:cubicBezTo>
                    <a:pt x="25" y="99"/>
                    <a:pt x="23" y="104"/>
                    <a:pt x="18" y="105"/>
                  </a:cubicBezTo>
                  <a:cubicBezTo>
                    <a:pt x="14" y="106"/>
                    <a:pt x="9" y="103"/>
                    <a:pt x="8" y="99"/>
                  </a:cubicBezTo>
                  <a:lnTo>
                    <a:pt x="0" y="64"/>
                  </a:lnTo>
                  <a:lnTo>
                    <a:pt x="63" y="0"/>
                  </a:lnTo>
                  <a:lnTo>
                    <a:pt x="150" y="24"/>
                  </a:lnTo>
                  <a:lnTo>
                    <a:pt x="155" y="54"/>
                  </a:lnTo>
                  <a:lnTo>
                    <a:pt x="77" y="54"/>
                  </a:lnTo>
                  <a:lnTo>
                    <a:pt x="51" y="81"/>
                  </a:lnTo>
                  <a:lnTo>
                    <a:pt x="53" y="98"/>
                  </a:lnTo>
                  <a:cubicBezTo>
                    <a:pt x="53" y="102"/>
                    <a:pt x="50" y="106"/>
                    <a:pt x="45" y="107"/>
                  </a:cubicBezTo>
                  <a:cubicBezTo>
                    <a:pt x="45" y="107"/>
                    <a:pt x="45" y="107"/>
                    <a:pt x="44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116">
              <a:extLst>
                <a:ext uri="{FF2B5EF4-FFF2-40B4-BE49-F238E27FC236}">
                  <a16:creationId xmlns:a16="http://schemas.microsoft.com/office/drawing/2014/main" id="{04490025-9B69-4DBE-A075-592341E0C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7876" y="5762625"/>
              <a:ext cx="111125" cy="111125"/>
            </a:xfrm>
            <a:custGeom>
              <a:avLst/>
              <a:gdLst>
                <a:gd name="T0" fmla="*/ 41 w 81"/>
                <a:gd name="T1" fmla="*/ 17 h 81"/>
                <a:gd name="T2" fmla="*/ 17 w 81"/>
                <a:gd name="T3" fmla="*/ 41 h 81"/>
                <a:gd name="T4" fmla="*/ 41 w 81"/>
                <a:gd name="T5" fmla="*/ 65 h 81"/>
                <a:gd name="T6" fmla="*/ 65 w 81"/>
                <a:gd name="T7" fmla="*/ 41 h 81"/>
                <a:gd name="T8" fmla="*/ 41 w 81"/>
                <a:gd name="T9" fmla="*/ 17 h 81"/>
                <a:gd name="T10" fmla="*/ 41 w 81"/>
                <a:gd name="T11" fmla="*/ 81 h 81"/>
                <a:gd name="T12" fmla="*/ 0 w 81"/>
                <a:gd name="T13" fmla="*/ 41 h 81"/>
                <a:gd name="T14" fmla="*/ 41 w 81"/>
                <a:gd name="T15" fmla="*/ 0 h 81"/>
                <a:gd name="T16" fmla="*/ 81 w 81"/>
                <a:gd name="T17" fmla="*/ 41 h 81"/>
                <a:gd name="T18" fmla="*/ 41 w 81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1" y="17"/>
                  </a:moveTo>
                  <a:cubicBezTo>
                    <a:pt x="28" y="17"/>
                    <a:pt x="17" y="28"/>
                    <a:pt x="17" y="41"/>
                  </a:cubicBezTo>
                  <a:cubicBezTo>
                    <a:pt x="17" y="54"/>
                    <a:pt x="28" y="65"/>
                    <a:pt x="41" y="65"/>
                  </a:cubicBezTo>
                  <a:cubicBezTo>
                    <a:pt x="54" y="65"/>
                    <a:pt x="65" y="54"/>
                    <a:pt x="65" y="41"/>
                  </a:cubicBezTo>
                  <a:cubicBezTo>
                    <a:pt x="65" y="28"/>
                    <a:pt x="54" y="17"/>
                    <a:pt x="41" y="17"/>
                  </a:cubicBezTo>
                  <a:close/>
                  <a:moveTo>
                    <a:pt x="41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3" y="0"/>
                    <a:pt x="81" y="19"/>
                    <a:pt x="81" y="41"/>
                  </a:cubicBezTo>
                  <a:cubicBezTo>
                    <a:pt x="81" y="63"/>
                    <a:pt x="63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17">
              <a:extLst>
                <a:ext uri="{FF2B5EF4-FFF2-40B4-BE49-F238E27FC236}">
                  <a16:creationId xmlns:a16="http://schemas.microsoft.com/office/drawing/2014/main" id="{921A5DBB-4217-4A8B-BFC7-78CBE5E95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1" y="5640388"/>
              <a:ext cx="23813" cy="25400"/>
            </a:xfrm>
            <a:custGeom>
              <a:avLst/>
              <a:gdLst>
                <a:gd name="T0" fmla="*/ 10 w 15"/>
                <a:gd name="T1" fmla="*/ 16 h 16"/>
                <a:gd name="T2" fmla="*/ 0 w 15"/>
                <a:gd name="T3" fmla="*/ 7 h 16"/>
                <a:gd name="T4" fmla="*/ 5 w 15"/>
                <a:gd name="T5" fmla="*/ 0 h 16"/>
                <a:gd name="T6" fmla="*/ 15 w 15"/>
                <a:gd name="T7" fmla="*/ 10 h 16"/>
                <a:gd name="T8" fmla="*/ 10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16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15" y="10"/>
                  </a:lnTo>
                  <a:lnTo>
                    <a:pt x="1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118">
              <a:extLst>
                <a:ext uri="{FF2B5EF4-FFF2-40B4-BE49-F238E27FC236}">
                  <a16:creationId xmlns:a16="http://schemas.microsoft.com/office/drawing/2014/main" id="{A4AED9EA-5AFC-45E0-B65D-4AF54B6FE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1" y="5438775"/>
              <a:ext cx="25400" cy="26988"/>
            </a:xfrm>
            <a:custGeom>
              <a:avLst/>
              <a:gdLst>
                <a:gd name="T0" fmla="*/ 8 w 16"/>
                <a:gd name="T1" fmla="*/ 17 h 17"/>
                <a:gd name="T2" fmla="*/ 0 w 16"/>
                <a:gd name="T3" fmla="*/ 12 h 17"/>
                <a:gd name="T4" fmla="*/ 9 w 16"/>
                <a:gd name="T5" fmla="*/ 0 h 17"/>
                <a:gd name="T6" fmla="*/ 16 w 16"/>
                <a:gd name="T7" fmla="*/ 5 h 17"/>
                <a:gd name="T8" fmla="*/ 8 w 1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0" y="12"/>
                  </a:lnTo>
                  <a:lnTo>
                    <a:pt x="9" y="0"/>
                  </a:lnTo>
                  <a:lnTo>
                    <a:pt x="16" y="5"/>
                  </a:lnTo>
                  <a:lnTo>
                    <a:pt x="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119">
              <a:extLst>
                <a:ext uri="{FF2B5EF4-FFF2-40B4-BE49-F238E27FC236}">
                  <a16:creationId xmlns:a16="http://schemas.microsoft.com/office/drawing/2014/main" id="{E5C7B183-D679-418D-97D4-CBB986A5B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951" y="5435600"/>
              <a:ext cx="22225" cy="14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0CC78E-0AAE-4156-9D23-2C279488C224}"/>
              </a:ext>
            </a:extLst>
          </p:cNvPr>
          <p:cNvSpPr txBox="1"/>
          <p:nvPr/>
        </p:nvSpPr>
        <p:spPr>
          <a:xfrm>
            <a:off x="1876671" y="1654452"/>
            <a:ext cx="2540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Swiss Condensed" panose="02000500000000000000" pitchFamily="2" charset="-93"/>
              </a:rPr>
              <a:t>I. Dao động cơ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029D062-9777-4FC2-B313-68E79F5475AF}"/>
              </a:ext>
            </a:extLst>
          </p:cNvPr>
          <p:cNvSpPr txBox="1"/>
          <p:nvPr/>
        </p:nvSpPr>
        <p:spPr>
          <a:xfrm>
            <a:off x="1802642" y="2690836"/>
            <a:ext cx="3632726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Swiss Condensed" panose="02000500000000000000" pitchFamily="2" charset="-93"/>
              </a:rPr>
              <a:t>II. Dao động điều hòa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6D795C4-8366-446F-A9FF-EE81D71826F9}"/>
              </a:ext>
            </a:extLst>
          </p:cNvPr>
          <p:cNvSpPr txBox="1"/>
          <p:nvPr/>
        </p:nvSpPr>
        <p:spPr>
          <a:xfrm>
            <a:off x="1810784" y="3742525"/>
            <a:ext cx="6082114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Swiss Condensed" panose="02000500000000000000" pitchFamily="2" charset="-93"/>
              </a:rPr>
              <a:t>III. Chu kỳ, tần số dao động điều hòa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764E510-DE4D-4169-96A3-CD613AE41DFF}"/>
              </a:ext>
            </a:extLst>
          </p:cNvPr>
          <p:cNvSpPr txBox="1"/>
          <p:nvPr/>
        </p:nvSpPr>
        <p:spPr>
          <a:xfrm>
            <a:off x="1805728" y="4662935"/>
            <a:ext cx="7604967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Swiss Condensed" panose="02000500000000000000" pitchFamily="2" charset="-93"/>
              </a:rPr>
              <a:t>IV. Vận tốc, gia tốc của vật dao động điều hòa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F339E8-1F99-4E54-80AC-31F64B1CBB97}"/>
              </a:ext>
            </a:extLst>
          </p:cNvPr>
          <p:cNvSpPr txBox="1"/>
          <p:nvPr/>
        </p:nvSpPr>
        <p:spPr>
          <a:xfrm>
            <a:off x="1876671" y="5733394"/>
            <a:ext cx="5331909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UTM Swiss Condensed" panose="02000500000000000000" pitchFamily="2" charset="-93"/>
              </a:rPr>
              <a:t>V. Đồ thị của dao động điều hòa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7C6591F-6F45-4176-803F-731038CA0284}"/>
              </a:ext>
            </a:extLst>
          </p:cNvPr>
          <p:cNvSpPr/>
          <p:nvPr/>
        </p:nvSpPr>
        <p:spPr>
          <a:xfrm>
            <a:off x="2580967" y="206477"/>
            <a:ext cx="7433188" cy="9443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+mj-lt"/>
              </a:rPr>
              <a:t>DAO ĐỘNG ĐIỀU HÒA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77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3" grpId="0" animBg="1"/>
      <p:bldP spid="67" grpId="0" animBg="1"/>
      <p:bldP spid="68" grpId="0" animBg="1"/>
      <p:bldP spid="79" grpId="0" animBg="1"/>
      <p:bldP spid="80" grpId="0" animBg="1"/>
      <p:bldP spid="10" grpId="0" animBg="1"/>
      <p:bldP spid="11" grpId="0" animBg="1"/>
      <p:bldP spid="16" grpId="0" animBg="1"/>
      <p:bldP spid="17" grpId="0" animBg="1"/>
      <p:bldP spid="7" grpId="0"/>
      <p:bldP spid="92" grpId="0"/>
      <p:bldP spid="93" grpId="0"/>
      <p:bldP spid="94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>
          <a:fgClr>
            <a:srgbClr val="074830"/>
          </a:fgClr>
          <a:bgClr>
            <a:srgbClr val="07483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7E92F3-BA2D-4C0E-9173-0434E7834195}"/>
              </a:ext>
            </a:extLst>
          </p:cNvPr>
          <p:cNvSpPr txBox="1"/>
          <p:nvPr/>
        </p:nvSpPr>
        <p:spPr>
          <a:xfrm>
            <a:off x="855816" y="342490"/>
            <a:ext cx="2540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UTM Swiss Condensed" panose="02000500000000000000" pitchFamily="2" charset="-93"/>
              </a:rPr>
              <a:t>I. Dao động cơ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D147C-2339-46BC-A712-551D6D74B927}"/>
              </a:ext>
            </a:extLst>
          </p:cNvPr>
          <p:cNvSpPr txBox="1"/>
          <p:nvPr/>
        </p:nvSpPr>
        <p:spPr>
          <a:xfrm>
            <a:off x="855816" y="3151360"/>
            <a:ext cx="3831498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2. Dao động tuần hoàn</a:t>
            </a:r>
            <a:endParaRPr lang="vi-VN" sz="3200" b="1" dirty="0">
              <a:solidFill>
                <a:srgbClr val="FFFF00"/>
              </a:solidFill>
              <a:latin typeface="UTM Swiss Condensed" panose="020005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85B28-0960-43C4-BFBE-CE5AD81B3153}"/>
              </a:ext>
            </a:extLst>
          </p:cNvPr>
          <p:cNvSpPr txBox="1"/>
          <p:nvPr/>
        </p:nvSpPr>
        <p:spPr>
          <a:xfrm>
            <a:off x="1182329" y="4020587"/>
            <a:ext cx="10793361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Là dao động mà sau những khoảng thời gian bằng nhau vật trở lại vị trí cũ theo hướng cũ (hay còn gọi là trở lại trạng thái ban đầu). </a:t>
            </a:r>
            <a:endParaRPr lang="vi-VN" sz="3200" b="1" dirty="0">
              <a:solidFill>
                <a:srgbClr val="FFFF00"/>
              </a:solidFill>
              <a:latin typeface="UTM Swiss Condensed" panose="02000500000000000000" pitchFamily="2" charset="-93"/>
            </a:endParaRPr>
          </a:p>
        </p:txBody>
      </p:sp>
      <p:sp>
        <p:nvSpPr>
          <p:cNvPr id="14" name="Debai-2">
            <a:extLst>
              <a:ext uri="{FF2B5EF4-FFF2-40B4-BE49-F238E27FC236}">
                <a16:creationId xmlns:a16="http://schemas.microsoft.com/office/drawing/2014/main" id="{947F6F18-F158-4A84-8C45-6D527C2AD8B2}"/>
              </a:ext>
            </a:extLst>
          </p:cNvPr>
          <p:cNvSpPr txBox="1"/>
          <p:nvPr/>
        </p:nvSpPr>
        <p:spPr>
          <a:xfrm>
            <a:off x="897388" y="1051343"/>
            <a:ext cx="4357283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1. Thế nào là dao động cơ</a:t>
            </a:r>
          </a:p>
        </p:txBody>
      </p:sp>
      <p:sp>
        <p:nvSpPr>
          <p:cNvPr id="15" name="Debai-2">
            <a:extLst>
              <a:ext uri="{FF2B5EF4-FFF2-40B4-BE49-F238E27FC236}">
                <a16:creationId xmlns:a16="http://schemas.microsoft.com/office/drawing/2014/main" id="{829D6773-C1BA-4FF0-953D-BD86725EAA24}"/>
              </a:ext>
            </a:extLst>
          </p:cNvPr>
          <p:cNvSpPr txBox="1"/>
          <p:nvPr/>
        </p:nvSpPr>
        <p:spPr>
          <a:xfrm>
            <a:off x="1408659" y="1760196"/>
            <a:ext cx="9374682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nl-NL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là chuyển động của vật qua lại quanh một vị trí đặc biệt, </a:t>
            </a:r>
            <a:endParaRPr lang="vi-VN" sz="3200" b="1" dirty="0">
              <a:solidFill>
                <a:srgbClr val="FFFF00"/>
              </a:solidFill>
              <a:latin typeface="UTM Swiss Condensed" panose="02000500000000000000" pitchFamily="2" charset="-93"/>
            </a:endParaRPr>
          </a:p>
          <a:p>
            <a:r>
              <a:rPr lang="nl-NL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gọi là vị trí cân bằng</a:t>
            </a:r>
            <a:endParaRPr lang="vi-VN" sz="3200" b="1" dirty="0">
              <a:solidFill>
                <a:srgbClr val="FFFF00"/>
              </a:solidFill>
              <a:latin typeface="UTM Swiss Condensed" panose="02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3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>
          <a:fgClr>
            <a:srgbClr val="074830"/>
          </a:fgClr>
          <a:bgClr>
            <a:srgbClr val="07483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 ">
            <a:extLst>
              <a:ext uri="{FF2B5EF4-FFF2-40B4-BE49-F238E27FC236}">
                <a16:creationId xmlns:a16="http://schemas.microsoft.com/office/drawing/2014/main" id="{E8E2F55A-5840-45C7-AD24-11775A3B8603}"/>
              </a:ext>
            </a:extLst>
          </p:cNvPr>
          <p:cNvGrpSpPr/>
          <p:nvPr/>
        </p:nvGrpSpPr>
        <p:grpSpPr>
          <a:xfrm>
            <a:off x="0" y="-76200"/>
            <a:ext cx="5722374" cy="596900"/>
            <a:chOff x="0" y="-76200"/>
            <a:chExt cx="5722374" cy="596900"/>
          </a:xfrm>
        </p:grpSpPr>
        <p:pic>
          <p:nvPicPr>
            <p:cNvPr id="5" name=" ">
              <a:extLst>
                <a:ext uri="{FF2B5EF4-FFF2-40B4-BE49-F238E27FC236}">
                  <a16:creationId xmlns:a16="http://schemas.microsoft.com/office/drawing/2014/main" id="{3FBE732C-7ACD-43F4-BA42-AC6AE1B0526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6" name=" ">
              <a:extLst>
                <a:ext uri="{FF2B5EF4-FFF2-40B4-BE49-F238E27FC236}">
                  <a16:creationId xmlns:a16="http://schemas.microsoft.com/office/drawing/2014/main" id="{2B03DCA7-2F79-4651-AAD5-01E2FFB6B0A2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 ">
              <a:extLst>
                <a:ext uri="{FF2B5EF4-FFF2-40B4-BE49-F238E27FC236}">
                  <a16:creationId xmlns:a16="http://schemas.microsoft.com/office/drawing/2014/main" id="{DA27C57D-419C-4DF8-83ED-8DE589B593B6}"/>
                </a:ext>
              </a:extLst>
            </p:cNvPr>
            <p:cNvSpPr txBox="1"/>
            <p:nvPr/>
          </p:nvSpPr>
          <p:spPr>
            <a:xfrm>
              <a:off x="254000" y="-76200"/>
              <a:ext cx="5468374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II. Dao động điều hòa</a:t>
              </a:r>
            </a:p>
          </p:txBody>
        </p:sp>
      </p:grpSp>
      <p:sp>
        <p:nvSpPr>
          <p:cNvPr id="9" name="TextBox 8">
            <a:hlinkClick r:id="rId3" action="ppaction://hlinkfile"/>
            <a:extLst>
              <a:ext uri="{FF2B5EF4-FFF2-40B4-BE49-F238E27FC236}">
                <a16:creationId xmlns:a16="http://schemas.microsoft.com/office/drawing/2014/main" id="{1B20F938-71CF-4BD0-804F-62B5FE87E1F6}"/>
              </a:ext>
            </a:extLst>
          </p:cNvPr>
          <p:cNvSpPr txBox="1"/>
          <p:nvPr/>
        </p:nvSpPr>
        <p:spPr>
          <a:xfrm>
            <a:off x="1123336" y="784942"/>
            <a:ext cx="2540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UTM Swiss Condensed" panose="02000500000000000000" pitchFamily="2" charset="-93"/>
              </a:rPr>
              <a:t>1. Ví dụ</a:t>
            </a:r>
          </a:p>
        </p:txBody>
      </p:sp>
    </p:spTree>
    <p:extLst>
      <p:ext uri="{BB962C8B-B14F-4D97-AF65-F5344CB8AC3E}">
        <p14:creationId xmlns:p14="http://schemas.microsoft.com/office/powerpoint/2010/main" val="11453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26AF8-E3E6-4FB7-83F5-7BA3E014DC97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9" y="0"/>
            <a:ext cx="11504561" cy="6024715"/>
          </a:xfrm>
          <a:prstGeom prst="rect">
            <a:avLst/>
          </a:prstGeom>
        </p:spPr>
      </p:pic>
      <p:sp>
        <p:nvSpPr>
          <p:cNvPr id="4" name="Action Button: Go Forward or Next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A6A92B-1F55-4ECC-9525-18FD7CE56922}"/>
              </a:ext>
            </a:extLst>
          </p:cNvPr>
          <p:cNvSpPr/>
          <p:nvPr/>
        </p:nvSpPr>
        <p:spPr>
          <a:xfrm>
            <a:off x="11293168" y="6349180"/>
            <a:ext cx="678425" cy="1917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11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 ">
            <a:extLst>
              <a:ext uri="{FF2B5EF4-FFF2-40B4-BE49-F238E27FC236}">
                <a16:creationId xmlns:a16="http://schemas.microsoft.com/office/drawing/2014/main" id="{D66940B6-9272-4255-9887-856436316D70}"/>
              </a:ext>
            </a:extLst>
          </p:cNvPr>
          <p:cNvGrpSpPr/>
          <p:nvPr/>
        </p:nvGrpSpPr>
        <p:grpSpPr>
          <a:xfrm>
            <a:off x="0" y="-38387"/>
            <a:ext cx="4881716" cy="584775"/>
            <a:chOff x="0" y="-38387"/>
            <a:chExt cx="7239447" cy="584775"/>
          </a:xfrm>
        </p:grpSpPr>
        <p:pic>
          <p:nvPicPr>
            <p:cNvPr id="3" name=" ">
              <a:extLst>
                <a:ext uri="{FF2B5EF4-FFF2-40B4-BE49-F238E27FC236}">
                  <a16:creationId xmlns:a16="http://schemas.microsoft.com/office/drawing/2014/main" id="{2A90E3F5-D8DA-40D1-AE88-381CC4613AA2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4" name=" ">
              <a:extLst>
                <a:ext uri="{FF2B5EF4-FFF2-40B4-BE49-F238E27FC236}">
                  <a16:creationId xmlns:a16="http://schemas.microsoft.com/office/drawing/2014/main" id="{2C3B587E-05CC-451B-A757-2C73682DD8D6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 ">
              <a:extLst>
                <a:ext uri="{FF2B5EF4-FFF2-40B4-BE49-F238E27FC236}">
                  <a16:creationId xmlns:a16="http://schemas.microsoft.com/office/drawing/2014/main" id="{FDA023C2-B20B-492A-B177-AA7527A7C0CF}"/>
                </a:ext>
              </a:extLst>
            </p:cNvPr>
            <p:cNvSpPr txBox="1"/>
            <p:nvPr/>
          </p:nvSpPr>
          <p:spPr>
            <a:xfrm>
              <a:off x="427702" y="-38387"/>
              <a:ext cx="6811745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2. Định nghĩa DĐĐH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562DF0-95E4-43AC-9691-AF204388C8C4}"/>
              </a:ext>
            </a:extLst>
          </p:cNvPr>
          <p:cNvSpPr txBox="1"/>
          <p:nvPr/>
        </p:nvSpPr>
        <p:spPr>
          <a:xfrm>
            <a:off x="857865" y="755446"/>
            <a:ext cx="10837606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fr-FR" sz="3200" dirty="0"/>
              <a:t>Dao động điều hòa là dao động trong đó li độ của vật là một hàm </a:t>
            </a:r>
            <a:r>
              <a:rPr lang="fr-FR" sz="3200" dirty="0" err="1"/>
              <a:t>cosin</a:t>
            </a:r>
            <a:r>
              <a:rPr lang="fr-FR" sz="3200" dirty="0"/>
              <a:t> (hay sin) của thời gian.</a:t>
            </a:r>
            <a:endParaRPr lang="vi-VN" sz="3200" b="1" dirty="0">
              <a:solidFill>
                <a:srgbClr val="002060"/>
              </a:solidFill>
              <a:latin typeface="UTM Swiss Condensed" panose="02000500000000000000" pitchFamily="2" charset="-93"/>
            </a:endParaRPr>
          </a:p>
        </p:txBody>
      </p:sp>
      <p:grpSp>
        <p:nvGrpSpPr>
          <p:cNvPr id="14" name=" ">
            <a:extLst>
              <a:ext uri="{FF2B5EF4-FFF2-40B4-BE49-F238E27FC236}">
                <a16:creationId xmlns:a16="http://schemas.microsoft.com/office/drawing/2014/main" id="{5D595F96-FEB9-452B-97F5-AD295876B83C}"/>
              </a:ext>
            </a:extLst>
          </p:cNvPr>
          <p:cNvGrpSpPr/>
          <p:nvPr/>
        </p:nvGrpSpPr>
        <p:grpSpPr>
          <a:xfrm>
            <a:off x="0" y="2171236"/>
            <a:ext cx="4527755" cy="584775"/>
            <a:chOff x="0" y="-38387"/>
            <a:chExt cx="5549900" cy="559087"/>
          </a:xfrm>
        </p:grpSpPr>
        <p:pic>
          <p:nvPicPr>
            <p:cNvPr id="15" name=" ">
              <a:extLst>
                <a:ext uri="{FF2B5EF4-FFF2-40B4-BE49-F238E27FC236}">
                  <a16:creationId xmlns:a16="http://schemas.microsoft.com/office/drawing/2014/main" id="{E560385B-D0F5-45E1-B7F9-9414297C6E0F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16" name=" ">
              <a:extLst>
                <a:ext uri="{FF2B5EF4-FFF2-40B4-BE49-F238E27FC236}">
                  <a16:creationId xmlns:a16="http://schemas.microsoft.com/office/drawing/2014/main" id="{E619F754-1F99-4C8A-91C5-2C6150168439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 ">
              <a:extLst>
                <a:ext uri="{FF2B5EF4-FFF2-40B4-BE49-F238E27FC236}">
                  <a16:creationId xmlns:a16="http://schemas.microsoft.com/office/drawing/2014/main" id="{FBD3FE91-3726-47C4-88ED-9AD766159435}"/>
                </a:ext>
              </a:extLst>
            </p:cNvPr>
            <p:cNvSpPr txBox="1"/>
            <p:nvPr/>
          </p:nvSpPr>
          <p:spPr>
            <a:xfrm>
              <a:off x="427703" y="-38387"/>
              <a:ext cx="4543733" cy="5590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3. Phương trình DĐĐH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FD51C4-F0FA-423C-A621-823A772C4DA2}"/>
                  </a:ext>
                </a:extLst>
              </p:cNvPr>
              <p:cNvSpPr txBox="1"/>
              <p:nvPr/>
            </p:nvSpPr>
            <p:spPr>
              <a:xfrm>
                <a:off x="4721271" y="2116252"/>
                <a:ext cx="3620928" cy="584775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fr-FR" sz="32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/>
                  <a:t> </a:t>
                </a:r>
                <a:endParaRPr lang="vi-VN" sz="3200" b="1" dirty="0">
                  <a:solidFill>
                    <a:srgbClr val="002060"/>
                  </a:solidFill>
                  <a:latin typeface="UTM Swiss Condensed" panose="02000500000000000000" pitchFamily="2" charset="-93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FD51C4-F0FA-423C-A621-823A772C4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271" y="2116252"/>
                <a:ext cx="362092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BC4974B-4F54-431B-952E-80195ED110CD}"/>
              </a:ext>
            </a:extLst>
          </p:cNvPr>
          <p:cNvSpPr txBox="1"/>
          <p:nvPr/>
        </p:nvSpPr>
        <p:spPr>
          <a:xfrm>
            <a:off x="857865" y="2992043"/>
            <a:ext cx="1808124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FR" sz="3200" dirty="0"/>
              <a:t>Trong đó:</a:t>
            </a:r>
            <a:endParaRPr lang="vi-VN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72DB08-4437-4859-8AC3-B75BB835D819}"/>
              </a:ext>
            </a:extLst>
          </p:cNvPr>
          <p:cNvSpPr txBox="1"/>
          <p:nvPr/>
        </p:nvSpPr>
        <p:spPr>
          <a:xfrm>
            <a:off x="248767" y="3494805"/>
            <a:ext cx="7688323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FR" sz="3200" dirty="0"/>
              <a:t>*  x : li độ của chất điểm so với vị trí cân bằng</a:t>
            </a:r>
            <a:endParaRPr lang="vi-VN" sz="3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6D1A59-8078-43C7-9B89-2DEE3F6511C1}"/>
              </a:ext>
            </a:extLst>
          </p:cNvPr>
          <p:cNvSpPr txBox="1"/>
          <p:nvPr/>
        </p:nvSpPr>
        <p:spPr>
          <a:xfrm>
            <a:off x="215900" y="4233599"/>
            <a:ext cx="9186361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fr-FR" sz="3200" dirty="0"/>
              <a:t>*  A là biên độ dao động, là li độ cực đại của vật. </a:t>
            </a:r>
            <a:r>
              <a:rPr lang="en-US" sz="3200" dirty="0"/>
              <a:t>A &gt; 0.</a:t>
            </a:r>
            <a:endParaRPr lang="vi-VN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7376EE-0419-42DF-A8B1-B64F84AC62EB}"/>
              </a:ext>
            </a:extLst>
          </p:cNvPr>
          <p:cNvSpPr txBox="1"/>
          <p:nvPr/>
        </p:nvSpPr>
        <p:spPr>
          <a:xfrm>
            <a:off x="215900" y="4876912"/>
            <a:ext cx="7746031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3200" dirty="0"/>
              <a:t>* (</a:t>
            </a:r>
            <a:r>
              <a:rPr lang="vi-VN" sz="3200" dirty="0"/>
              <a:t>ω</a:t>
            </a:r>
            <a:r>
              <a:rPr lang="en-US" sz="3200" dirty="0"/>
              <a:t>t + </a:t>
            </a:r>
            <a:r>
              <a:rPr lang="vi-VN" sz="3200" dirty="0"/>
              <a:t>φ</a:t>
            </a:r>
            <a:r>
              <a:rPr lang="en-US" sz="3200" dirty="0"/>
              <a:t>) là pha của dao động tại thời điểm t</a:t>
            </a:r>
            <a:endParaRPr lang="vi-VN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6C37F5-00F5-42B2-9991-90B51093BC16}"/>
              </a:ext>
            </a:extLst>
          </p:cNvPr>
          <p:cNvSpPr txBox="1"/>
          <p:nvPr/>
        </p:nvSpPr>
        <p:spPr>
          <a:xfrm>
            <a:off x="248767" y="5557168"/>
            <a:ext cx="10641055" cy="58477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3200" dirty="0"/>
              <a:t>* </a:t>
            </a:r>
            <a:r>
              <a:rPr lang="vi-VN" sz="3200" dirty="0"/>
              <a:t>φ</a:t>
            </a:r>
            <a:r>
              <a:rPr lang="en-US" sz="3200" dirty="0"/>
              <a:t> :là pha ban đầu (pha của dao động tại thời điểm t = 0) (rad)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7555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4" grpId="0"/>
      <p:bldP spid="26" grpId="0"/>
      <p:bldP spid="29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 ">
            <a:extLst>
              <a:ext uri="{FF2B5EF4-FFF2-40B4-BE49-F238E27FC236}">
                <a16:creationId xmlns:a16="http://schemas.microsoft.com/office/drawing/2014/main" id="{0A3A9144-D84D-4FB6-8B49-8BCF8B70C7AA}"/>
              </a:ext>
            </a:extLst>
          </p:cNvPr>
          <p:cNvGrpSpPr/>
          <p:nvPr/>
        </p:nvGrpSpPr>
        <p:grpSpPr>
          <a:xfrm>
            <a:off x="0" y="-76200"/>
            <a:ext cx="2079524" cy="596900"/>
            <a:chOff x="0" y="-76200"/>
            <a:chExt cx="3642852" cy="596900"/>
          </a:xfrm>
        </p:grpSpPr>
        <p:pic>
          <p:nvPicPr>
            <p:cNvPr id="3" name=" ">
              <a:extLst>
                <a:ext uri="{FF2B5EF4-FFF2-40B4-BE49-F238E27FC236}">
                  <a16:creationId xmlns:a16="http://schemas.microsoft.com/office/drawing/2014/main" id="{72894D80-E243-4098-ACC6-5BDB5CFC5C4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4" name=" ">
              <a:extLst>
                <a:ext uri="{FF2B5EF4-FFF2-40B4-BE49-F238E27FC236}">
                  <a16:creationId xmlns:a16="http://schemas.microsoft.com/office/drawing/2014/main" id="{597D3648-D387-48AC-A4AA-A90A8611E126}"/>
                </a:ext>
              </a:extLst>
            </p:cNvPr>
            <p:cNvSpPr/>
            <p:nvPr/>
          </p:nvSpPr>
          <p:spPr>
            <a:xfrm>
              <a:off x="215900" y="0"/>
              <a:ext cx="3426952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 ">
              <a:extLst>
                <a:ext uri="{FF2B5EF4-FFF2-40B4-BE49-F238E27FC236}">
                  <a16:creationId xmlns:a16="http://schemas.microsoft.com/office/drawing/2014/main" id="{CD95BB0F-6C48-45E3-ABBA-EDAA4906C08D}"/>
                </a:ext>
              </a:extLst>
            </p:cNvPr>
            <p:cNvSpPr txBox="1"/>
            <p:nvPr/>
          </p:nvSpPr>
          <p:spPr>
            <a:xfrm>
              <a:off x="254001" y="-76200"/>
              <a:ext cx="3152302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4. Chú ý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9DAA71-0F40-4237-9561-20F94CEDBD93}"/>
              </a:ext>
            </a:extLst>
          </p:cNvPr>
          <p:cNvSpPr txBox="1"/>
          <p:nvPr/>
        </p:nvSpPr>
        <p:spPr>
          <a:xfrm>
            <a:off x="809523" y="991420"/>
            <a:ext cx="10486102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200" dirty="0"/>
              <a:t>*  Điểm </a:t>
            </a:r>
            <a:r>
              <a:rPr lang="en-US" sz="3200" dirty="0">
                <a:solidFill>
                  <a:srgbClr val="FFFF00"/>
                </a:solidFill>
              </a:rPr>
              <a:t>P dao động điều hòa </a:t>
            </a:r>
            <a:r>
              <a:rPr lang="en-US" sz="3200" dirty="0"/>
              <a:t>trên một đoạn thẳng luôn </a:t>
            </a:r>
            <a:r>
              <a:rPr lang="en-US" sz="3200" dirty="0" err="1"/>
              <a:t>luôn</a:t>
            </a:r>
            <a:r>
              <a:rPr lang="en-US" sz="3200" dirty="0"/>
              <a:t> có thể coi là </a:t>
            </a:r>
            <a:r>
              <a:rPr lang="en-US" sz="3200" dirty="0">
                <a:solidFill>
                  <a:srgbClr val="FFFF00"/>
                </a:solidFill>
              </a:rPr>
              <a:t>hình chiếu </a:t>
            </a:r>
            <a:r>
              <a:rPr lang="en-US" sz="3200" dirty="0"/>
              <a:t>của điểm M chuyển </a:t>
            </a:r>
            <a:r>
              <a:rPr lang="en-US" sz="3200" dirty="0">
                <a:solidFill>
                  <a:srgbClr val="FFFF00"/>
                </a:solidFill>
              </a:rPr>
              <a:t>động tròn đều</a:t>
            </a:r>
            <a:r>
              <a:rPr lang="en-US" sz="3200" dirty="0"/>
              <a:t> lên đường kính là đoạn thẳng đó.</a:t>
            </a:r>
            <a:endParaRPr lang="vi-VN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B902CE-9354-4522-ADFB-4743CE14019F}"/>
                  </a:ext>
                </a:extLst>
              </p:cNvPr>
              <p:cNvSpPr txBox="1"/>
              <p:nvPr/>
            </p:nvSpPr>
            <p:spPr>
              <a:xfrm>
                <a:off x="896374" y="2878525"/>
                <a:ext cx="10592619" cy="255454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3200" b="1" dirty="0"/>
                  <a:t>*</a:t>
                </a:r>
                <a:r>
                  <a:rPr lang="en-US" sz="3200" dirty="0"/>
                  <a:t> Đối với phương trình dao động điều hòa </a:t>
                </a:r>
                <a:endParaRPr lang="vi-VN" sz="3200" i="1" dirty="0"/>
              </a:p>
              <a:p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vi-VN" sz="32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ta quy ước chọn </a:t>
                </a:r>
                <a:r>
                  <a:rPr lang="en-US" sz="3200" dirty="0">
                    <a:solidFill>
                      <a:srgbClr val="FFFF00"/>
                    </a:solidFill>
                  </a:rPr>
                  <a:t>trục x làm góc </a:t>
                </a:r>
                <a:r>
                  <a:rPr lang="en-US" sz="3200" dirty="0"/>
                  <a:t>để tính pha của dao động và </a:t>
                </a:r>
                <a:r>
                  <a:rPr lang="en-US" sz="3200" dirty="0">
                    <a:solidFill>
                      <a:srgbClr val="FFFF00"/>
                    </a:solidFill>
                  </a:rPr>
                  <a:t>chiều tăng của pha </a:t>
                </a:r>
                <a:r>
                  <a:rPr lang="en-US" sz="3200" dirty="0"/>
                  <a:t>tương ứng với chiều tăng của góc trong chuyển động tròn đều (</a:t>
                </a:r>
                <a:r>
                  <a:rPr lang="en-US" sz="3200" dirty="0">
                    <a:solidFill>
                      <a:srgbClr val="FFFF00"/>
                    </a:solidFill>
                  </a:rPr>
                  <a:t>ngược chiều quay của kim đồng hồ</a:t>
                </a:r>
                <a:r>
                  <a:rPr lang="en-US" sz="3200" dirty="0"/>
                  <a:t>).</a:t>
                </a:r>
                <a:endParaRPr lang="vi-VN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B902CE-9354-4522-ADFB-4743CE140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74" y="2878525"/>
                <a:ext cx="10592619" cy="2554545"/>
              </a:xfrm>
              <a:prstGeom prst="rect">
                <a:avLst/>
              </a:prstGeom>
              <a:blipFill>
                <a:blip r:embed="rId3"/>
                <a:stretch>
                  <a:fillRect l="-1438" t="-2864" b="-71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0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 ">
            <a:extLst>
              <a:ext uri="{FF2B5EF4-FFF2-40B4-BE49-F238E27FC236}">
                <a16:creationId xmlns:a16="http://schemas.microsoft.com/office/drawing/2014/main" id="{94A699C6-3E02-44AB-BDF9-57D8994F7BE5}"/>
              </a:ext>
            </a:extLst>
          </p:cNvPr>
          <p:cNvGrpSpPr/>
          <p:nvPr/>
        </p:nvGrpSpPr>
        <p:grpSpPr>
          <a:xfrm>
            <a:off x="-1" y="-76200"/>
            <a:ext cx="7787149" cy="1211826"/>
            <a:chOff x="0" y="-76200"/>
            <a:chExt cx="5549900" cy="1077218"/>
          </a:xfrm>
        </p:grpSpPr>
        <p:pic>
          <p:nvPicPr>
            <p:cNvPr id="4" name=" ">
              <a:extLst>
                <a:ext uri="{FF2B5EF4-FFF2-40B4-BE49-F238E27FC236}">
                  <a16:creationId xmlns:a16="http://schemas.microsoft.com/office/drawing/2014/main" id="{C9D07B01-590A-44DC-98FA-B5BC9F3B8628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90500" cy="520700"/>
            </a:xfrm>
            <a:prstGeom prst="rect">
              <a:avLst/>
            </a:prstGeom>
          </p:spPr>
        </p:pic>
        <p:sp>
          <p:nvSpPr>
            <p:cNvPr id="5" name=" ">
              <a:extLst>
                <a:ext uri="{FF2B5EF4-FFF2-40B4-BE49-F238E27FC236}">
                  <a16:creationId xmlns:a16="http://schemas.microsoft.com/office/drawing/2014/main" id="{B215E5FE-C5F9-40A1-806D-8C255449A48E}"/>
                </a:ext>
              </a:extLst>
            </p:cNvPr>
            <p:cNvSpPr/>
            <p:nvPr/>
          </p:nvSpPr>
          <p:spPr>
            <a:xfrm>
              <a:off x="215900" y="0"/>
              <a:ext cx="5334000" cy="508000"/>
            </a:xfrm>
            <a:prstGeom prst="rect">
              <a:avLst/>
            </a:prstGeom>
            <a:solidFill>
              <a:srgbClr val="0060A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 ">
              <a:extLst>
                <a:ext uri="{FF2B5EF4-FFF2-40B4-BE49-F238E27FC236}">
                  <a16:creationId xmlns:a16="http://schemas.microsoft.com/office/drawing/2014/main" id="{1AFFAEEA-AAA2-4FE6-A51A-069EF4E8DE40}"/>
                </a:ext>
              </a:extLst>
            </p:cNvPr>
            <p:cNvSpPr txBox="1"/>
            <p:nvPr/>
          </p:nvSpPr>
          <p:spPr>
            <a:xfrm>
              <a:off x="254000" y="-76200"/>
              <a:ext cx="4877899" cy="10772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vi-VN" sz="3200" b="1" dirty="0">
                  <a:solidFill>
                    <a:srgbClr val="FFFFFF"/>
                  </a:solidFill>
                  <a:latin typeface="UTM Swiss Condensed" panose="02000500000000000000" pitchFamily="2" charset="-93"/>
                </a:rPr>
                <a:t>III. Chu kỳ, tần số, tần số góc của DĐĐH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E27DFB-581D-4F9D-81A9-37CDD264AFFD}"/>
              </a:ext>
            </a:extLst>
          </p:cNvPr>
          <p:cNvSpPr txBox="1"/>
          <p:nvPr/>
        </p:nvSpPr>
        <p:spPr>
          <a:xfrm>
            <a:off x="356389" y="858940"/>
            <a:ext cx="7165287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b="1" i="1" dirty="0"/>
              <a:t>1. Chu kì và tần số</a:t>
            </a:r>
            <a:endParaRPr lang="vi-V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CC403-1C37-4C1F-9AC7-227455D6B7F6}"/>
              </a:ext>
            </a:extLst>
          </p:cNvPr>
          <p:cNvSpPr txBox="1"/>
          <p:nvPr/>
        </p:nvSpPr>
        <p:spPr>
          <a:xfrm>
            <a:off x="356389" y="1689766"/>
            <a:ext cx="11589805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vi-VN" sz="3200" dirty="0"/>
              <a:t>* </a:t>
            </a:r>
            <a:r>
              <a:rPr lang="vi-VN" sz="3200" i="1" dirty="0"/>
              <a:t>Chu kì (T) </a:t>
            </a:r>
            <a:r>
              <a:rPr lang="vi-VN" sz="3200" dirty="0"/>
              <a:t>của dao động điều hòa là khoảng thời gian để vật thực hiện một dao động toàn phần. Đơn vị là giây (s).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7B6EA6-D5B7-446F-B87E-21B9C3BBBF06}"/>
                  </a:ext>
                </a:extLst>
              </p:cNvPr>
              <p:cNvSpPr txBox="1"/>
              <p:nvPr/>
            </p:nvSpPr>
            <p:spPr>
              <a:xfrm>
                <a:off x="421089" y="2798531"/>
                <a:ext cx="6014913" cy="1017523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7B6EA6-D5B7-446F-B87E-21B9C3BBB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89" y="2798531"/>
                <a:ext cx="6014913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A382AD-73AC-4EE4-944A-4C5924914726}"/>
                  </a:ext>
                </a:extLst>
              </p:cNvPr>
              <p:cNvSpPr txBox="1"/>
              <p:nvPr/>
            </p:nvSpPr>
            <p:spPr>
              <a:xfrm>
                <a:off x="267291" y="3966514"/>
                <a:ext cx="11589805" cy="1127103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i="1"/>
                        <m:t>∗ </m:t>
                      </m:r>
                      <m:r>
                        <m:rPr>
                          <m:nor/>
                        </m:rPr>
                        <a:rPr lang="vi-VN" sz="3200" i="1"/>
                        <m:t>T</m:t>
                      </m:r>
                      <m:r>
                        <m:rPr>
                          <m:nor/>
                        </m:rPr>
                        <a:rPr lang="vi-VN" sz="3200" i="1"/>
                        <m:t>ầ</m:t>
                      </m:r>
                      <m:r>
                        <m:rPr>
                          <m:nor/>
                        </m:rPr>
                        <a:rPr lang="vi-VN" sz="3200" i="1"/>
                        <m:t>n</m:t>
                      </m:r>
                      <m:r>
                        <m:rPr>
                          <m:nor/>
                        </m:rPr>
                        <a:rPr lang="vi-VN" sz="3200" i="1"/>
                        <m:t> </m:t>
                      </m:r>
                      <m:r>
                        <m:rPr>
                          <m:nor/>
                        </m:rPr>
                        <a:rPr lang="vi-VN" sz="3200" i="1"/>
                        <m:t>s</m:t>
                      </m:r>
                      <m:r>
                        <m:rPr>
                          <m:nor/>
                        </m:rPr>
                        <a:rPr lang="vi-VN" sz="3200" i="1"/>
                        <m:t>ố (</m:t>
                      </m:r>
                      <m:r>
                        <m:rPr>
                          <m:nor/>
                        </m:rPr>
                        <a:rPr lang="vi-VN" sz="3200" i="1"/>
                        <m:t>f</m:t>
                      </m:r>
                      <m:r>
                        <m:rPr>
                          <m:nor/>
                        </m:rPr>
                        <a:rPr lang="vi-VN" sz="3200" i="1"/>
                        <m:t>)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c</m:t>
                      </m:r>
                      <m:r>
                        <m:rPr>
                          <m:nor/>
                        </m:rPr>
                        <a:rPr lang="vi-VN" sz="3200"/>
                        <m:t>ủ</m:t>
                      </m:r>
                      <m:r>
                        <m:rPr>
                          <m:nor/>
                        </m:rPr>
                        <a:rPr lang="vi-VN" sz="3200"/>
                        <m:t>a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dao</m:t>
                      </m:r>
                      <m:r>
                        <m:rPr>
                          <m:nor/>
                        </m:rPr>
                        <a:rPr lang="vi-VN" sz="3200"/>
                        <m:t> độ</m:t>
                      </m:r>
                      <m:r>
                        <m:rPr>
                          <m:nor/>
                        </m:rPr>
                        <a:rPr lang="vi-VN" sz="3200"/>
                        <m:t>ng</m:t>
                      </m:r>
                      <m:r>
                        <m:rPr>
                          <m:nor/>
                        </m:rPr>
                        <a:rPr lang="vi-VN" sz="3200"/>
                        <m:t> đ</m:t>
                      </m:r>
                      <m:r>
                        <m:rPr>
                          <m:nor/>
                        </m:rPr>
                        <a:rPr lang="vi-VN" sz="3200"/>
                        <m:t>i</m:t>
                      </m:r>
                      <m:r>
                        <m:rPr>
                          <m:nor/>
                        </m:rPr>
                        <a:rPr lang="vi-VN" sz="3200"/>
                        <m:t>ề</m:t>
                      </m:r>
                      <m:r>
                        <m:rPr>
                          <m:nor/>
                        </m:rPr>
                        <a:rPr lang="vi-VN" sz="3200"/>
                        <m:t>u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h</m:t>
                      </m:r>
                      <m:r>
                        <m:rPr>
                          <m:nor/>
                        </m:rPr>
                        <a:rPr lang="vi-VN" sz="3200"/>
                        <m:t>ò</m:t>
                      </m:r>
                      <m:r>
                        <m:rPr>
                          <m:nor/>
                        </m:rPr>
                        <a:rPr lang="vi-VN" sz="3200"/>
                        <m:t>a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l</m:t>
                      </m:r>
                      <m:r>
                        <m:rPr>
                          <m:nor/>
                        </m:rPr>
                        <a:rPr lang="vi-VN" sz="3200"/>
                        <m:t>à </m:t>
                      </m:r>
                      <m:r>
                        <m:rPr>
                          <m:nor/>
                        </m:rPr>
                        <a:rPr lang="vi-VN" sz="3200"/>
                        <m:t>s</m:t>
                      </m:r>
                      <m:r>
                        <m:rPr>
                          <m:nor/>
                        </m:rPr>
                        <a:rPr lang="vi-VN" sz="3200"/>
                        <m:t>ố </m:t>
                      </m:r>
                      <m:r>
                        <m:rPr>
                          <m:nor/>
                        </m:rPr>
                        <a:rPr lang="vi-VN" sz="3200"/>
                        <m:t>dao</m:t>
                      </m:r>
                      <m:r>
                        <m:rPr>
                          <m:nor/>
                        </m:rPr>
                        <a:rPr lang="vi-VN" sz="3200"/>
                        <m:t> độ</m:t>
                      </m:r>
                      <m:r>
                        <m:rPr>
                          <m:nor/>
                        </m:rPr>
                        <a:rPr lang="vi-VN" sz="3200"/>
                        <m:t>ng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to</m:t>
                      </m:r>
                      <m:r>
                        <m:rPr>
                          <m:nor/>
                        </m:rPr>
                        <a:rPr lang="vi-VN" sz="3200"/>
                        <m:t>à</m:t>
                      </m:r>
                      <m:r>
                        <m:rPr>
                          <m:nor/>
                        </m:rPr>
                        <a:rPr lang="vi-VN" sz="3200"/>
                        <m:t>n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ph</m:t>
                      </m:r>
                      <m:r>
                        <m:rPr>
                          <m:nor/>
                        </m:rPr>
                        <a:rPr lang="vi-VN" sz="3200"/>
                        <m:t>ầ</m:t>
                      </m:r>
                      <m:r>
                        <m:rPr>
                          <m:nor/>
                        </m:rPr>
                        <a:rPr lang="vi-VN" sz="3200"/>
                        <m:t>n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th</m:t>
                      </m:r>
                      <m:r>
                        <m:rPr>
                          <m:nor/>
                        </m:rPr>
                        <a:rPr lang="vi-VN" sz="3200"/>
                        <m:t>ự</m:t>
                      </m:r>
                      <m:r>
                        <m:rPr>
                          <m:nor/>
                        </m:rPr>
                        <a:rPr lang="vi-VN" sz="3200"/>
                        <m:t>c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hi</m:t>
                      </m:r>
                      <m:r>
                        <m:rPr>
                          <m:nor/>
                        </m:rPr>
                        <a:rPr lang="vi-VN" sz="3200"/>
                        <m:t>ệ</m:t>
                      </m:r>
                      <m:r>
                        <m:rPr>
                          <m:nor/>
                        </m:rPr>
                        <a:rPr lang="vi-VN" sz="3200"/>
                        <m:t>n</m:t>
                      </m:r>
                      <m:r>
                        <m:rPr>
                          <m:nor/>
                        </m:rPr>
                        <a:rPr lang="vi-VN" sz="3200"/>
                        <m:t> đượ</m:t>
                      </m:r>
                      <m:r>
                        <m:rPr>
                          <m:nor/>
                        </m:rPr>
                        <a:rPr lang="vi-VN" sz="3200"/>
                        <m:t>c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trong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m</m:t>
                      </m:r>
                      <m:r>
                        <m:rPr>
                          <m:nor/>
                        </m:rPr>
                        <a:rPr lang="vi-VN" sz="3200"/>
                        <m:t>ộ</m:t>
                      </m:r>
                      <m:r>
                        <m:rPr>
                          <m:nor/>
                        </m:rPr>
                        <a:rPr lang="vi-VN" sz="3200"/>
                        <m:t>t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gi</m:t>
                      </m:r>
                      <m:r>
                        <m:rPr>
                          <m:nor/>
                        </m:rPr>
                        <a:rPr lang="vi-VN" sz="3200"/>
                        <m:t>â</m:t>
                      </m:r>
                      <m:r>
                        <m:rPr>
                          <m:nor/>
                        </m:rPr>
                        <a:rPr lang="vi-VN" sz="3200"/>
                        <m:t>y</m:t>
                      </m:r>
                      <m:r>
                        <m:rPr>
                          <m:nor/>
                        </m:rPr>
                        <a:rPr lang="vi-VN" sz="3200"/>
                        <m:t>. Đơ</m:t>
                      </m:r>
                      <m:r>
                        <m:rPr>
                          <m:nor/>
                        </m:rPr>
                        <a:rPr lang="vi-VN" sz="3200"/>
                        <m:t>n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v</m:t>
                      </m:r>
                      <m:r>
                        <m:rPr>
                          <m:nor/>
                        </m:rPr>
                        <a:rPr lang="vi-VN" sz="3200"/>
                        <m:t>ị </m:t>
                      </m:r>
                      <m:r>
                        <m:rPr>
                          <m:nor/>
                        </m:rPr>
                        <a:rPr lang="vi-VN" sz="3200"/>
                        <m:t>l</m:t>
                      </m:r>
                      <m:r>
                        <m:rPr>
                          <m:nor/>
                        </m:rPr>
                        <a:rPr lang="vi-VN" sz="3200"/>
                        <m:t>à 1/</m:t>
                      </m:r>
                      <m:r>
                        <m:rPr>
                          <m:nor/>
                        </m:rPr>
                        <a:rPr lang="vi-VN" sz="3200"/>
                        <m:t>s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ho</m:t>
                      </m:r>
                      <m:r>
                        <m:rPr>
                          <m:nor/>
                        </m:rPr>
                        <a:rPr lang="vi-VN" sz="3200"/>
                        <m:t>ặ</m:t>
                      </m:r>
                      <m:r>
                        <m:rPr>
                          <m:nor/>
                        </m:rPr>
                        <a:rPr lang="vi-VN" sz="3200"/>
                        <m:t>c</m:t>
                      </m:r>
                      <m:r>
                        <m:rPr>
                          <m:nor/>
                        </m:rPr>
                        <a:rPr lang="vi-VN" sz="3200"/>
                        <m:t> </m:t>
                      </m:r>
                      <m:r>
                        <m:rPr>
                          <m:nor/>
                        </m:rPr>
                        <a:rPr lang="vi-VN" sz="3200"/>
                        <m:t>Hz</m:t>
                      </m:r>
                      <m:r>
                        <m:rPr>
                          <m:nor/>
                        </m:rPr>
                        <a:rPr lang="vi-VN" sz="3200"/>
                        <m:t>.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CA382AD-73AC-4EE4-944A-4C5924914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91" y="3966514"/>
                <a:ext cx="11589805" cy="11271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4A899-3F08-455D-99F2-364D5B7A686E}"/>
                  </a:ext>
                </a:extLst>
              </p:cNvPr>
              <p:cNvSpPr txBox="1"/>
              <p:nvPr/>
            </p:nvSpPr>
            <p:spPr>
              <a:xfrm>
                <a:off x="573489" y="5244077"/>
                <a:ext cx="6014913" cy="15099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vi-VN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vi-VN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32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vi-VN" sz="3200" dirty="0"/>
              </a:p>
              <a:p>
                <a:endParaRPr lang="vi-VN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4A899-3F08-455D-99F2-364D5B7A6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89" y="5244077"/>
                <a:ext cx="6014913" cy="15099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82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spd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ID_TEMPLATES" val="Chevrons_with_icons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8381214-c1d4-42c1-9be2-07a208dd4715"/>
  <p:tag name="__PE_POLL_UR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b7bd978-166b-40ed-ba35-9a2c4854a0a1"/>
  <p:tag name="__PE_POLL_URL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503</TotalTime>
  <Words>1018</Words>
  <PresentationFormat>Widescreen</PresentationFormat>
  <Paragraphs>90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Corbel</vt:lpstr>
      <vt:lpstr>iCiel Alina</vt:lpstr>
      <vt:lpstr>iCiel Brush Up</vt:lpstr>
      <vt:lpstr>Times New Roman</vt:lpstr>
      <vt:lpstr>UTM Swiss Condensed</vt:lpstr>
      <vt:lpstr>Office Theme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2021-09-08T00:12:15Z</cp:lastPrinted>
  <dcterms:created xsi:type="dcterms:W3CDTF">2021-09-02T14:31:44Z</dcterms:created>
  <dcterms:modified xsi:type="dcterms:W3CDTF">2021-09-09T16:09:09Z</dcterms:modified>
</cp:coreProperties>
</file>