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07" r:id="rId10"/>
    <p:sldId id="308" r:id="rId11"/>
    <p:sldId id="347" r:id="rId12"/>
    <p:sldId id="312" r:id="rId13"/>
    <p:sldId id="314" r:id="rId14"/>
    <p:sldId id="336" r:id="rId15"/>
    <p:sldId id="337" r:id="rId16"/>
    <p:sldId id="338" r:id="rId17"/>
    <p:sldId id="348" r:id="rId18"/>
    <p:sldId id="349" r:id="rId19"/>
    <p:sldId id="350" r:id="rId20"/>
    <p:sldId id="351" r:id="rId21"/>
    <p:sldId id="345" r:id="rId22"/>
    <p:sldId id="327" r:id="rId23"/>
    <p:sldId id="352" r:id="rId24"/>
    <p:sldId id="353" r:id="rId25"/>
    <p:sldId id="341" r:id="rId26"/>
    <p:sldId id="315" r:id="rId27"/>
    <p:sldId id="354" r:id="rId28"/>
    <p:sldId id="332" r:id="rId29"/>
    <p:sldId id="331" r:id="rId30"/>
    <p:sldId id="295" r:id="rId31"/>
    <p:sldId id="328" r:id="rId32"/>
    <p:sldId id="329" r:id="rId33"/>
    <p:sldId id="330" r:id="rId3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7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ECCA2B-E38C-FE77-23E3-CAF62F254B68}" v="27" dt="2022-05-29T19:12:01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310fddba85aed211590f40686f71dbfb0540e24797faf79bd8b19d56d2133599::" providerId="AD" clId="Web-{ABECCA2B-E38C-FE77-23E3-CAF62F254B68}"/>
    <pc:docChg chg="modSld">
      <pc:chgData name="Người dùng Khách" userId="S::urn:spo:anon#310fddba85aed211590f40686f71dbfb0540e24797faf79bd8b19d56d2133599::" providerId="AD" clId="Web-{ABECCA2B-E38C-FE77-23E3-CAF62F254B68}" dt="2022-05-29T19:12:01.378" v="15" actId="20577"/>
      <pc:docMkLst>
        <pc:docMk/>
      </pc:docMkLst>
      <pc:sldChg chg="modSp">
        <pc:chgData name="Người dùng Khách" userId="S::urn:spo:anon#310fddba85aed211590f40686f71dbfb0540e24797faf79bd8b19d56d2133599::" providerId="AD" clId="Web-{ABECCA2B-E38C-FE77-23E3-CAF62F254B68}" dt="2022-05-29T19:12:01.378" v="15" actId="20577"/>
        <pc:sldMkLst>
          <pc:docMk/>
          <pc:sldMk cId="0" sldId="329"/>
        </pc:sldMkLst>
        <pc:spChg chg="mod">
          <ac:chgData name="Người dùng Khách" userId="S::urn:spo:anon#310fddba85aed211590f40686f71dbfb0540e24797faf79bd8b19d56d2133599::" providerId="AD" clId="Web-{ABECCA2B-E38C-FE77-23E3-CAF62F254B68}" dt="2022-05-29T19:12:01.378" v="15" actId="20577"/>
          <ac:spMkLst>
            <pc:docMk/>
            <pc:sldMk cId="0" sldId="329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206BEC-AAFF-4DEF-BF11-CC3A56CAD8A2}" type="datetimeFigureOut">
              <a:rPr lang="en-US"/>
              <a:pPr>
                <a:defRPr/>
              </a:pPr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F147A5-F239-40D6-A54E-6354933A0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GV click vào từng cụm nghe âm thanh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12E708-CCBA-424F-8BFA-54E8505826B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15875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988" y="-41275"/>
            <a:ext cx="881062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5400" y="6510338"/>
            <a:ext cx="2593975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</a:t>
            </a: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-Learn Smart World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226800" y="6396038"/>
            <a:ext cx="814388" cy="41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1041063" y="-20638"/>
            <a:ext cx="1174750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1.1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0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2.mp3"/><Relationship Id="rId7" Type="http://schemas.openxmlformats.org/officeDocument/2006/relationships/image" Target="../media/image4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eduhome.com.vn/DHALesson?idGrade=10&amp;idSubject=1&amp;idSeries=118&amp;idTheme=1067&amp;IdLevel=3&amp;idThemeServer=85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audio" Target="../media/media6.mp3"/><Relationship Id="rId18" Type="http://schemas.openxmlformats.org/officeDocument/2006/relationships/image" Target="../media/image20.png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microsoft.com/office/2007/relationships/media" Target="../media/media6.mp3"/><Relationship Id="rId17" Type="http://schemas.openxmlformats.org/officeDocument/2006/relationships/notesSlide" Target="../notesSlides/notesSlide1.xml"/><Relationship Id="rId2" Type="http://schemas.microsoft.com/office/2007/relationships/media" Target="../media/media1.mp3"/><Relationship Id="rId16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microsoft.com/office/2007/relationships/media" Target="../media/media3.mp3"/><Relationship Id="rId11" Type="http://schemas.openxmlformats.org/officeDocument/2006/relationships/audio" Target="../media/media5.mp3"/><Relationship Id="rId5" Type="http://schemas.openxmlformats.org/officeDocument/2006/relationships/audio" Target="../media/media2.mp3"/><Relationship Id="rId15" Type="http://schemas.openxmlformats.org/officeDocument/2006/relationships/audio" Target="../media/media7.mp3"/><Relationship Id="rId10" Type="http://schemas.microsoft.com/office/2007/relationships/media" Target="../media/media5.mp3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microsoft.com/office/2007/relationships/media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5103813" y="2646363"/>
            <a:ext cx="6596062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alibri" pitchFamily="34" charset="0"/>
              </a:rPr>
              <a:t>Unit 9: English in the World</a:t>
            </a:r>
            <a:endParaRPr lang="en-US" sz="3200" b="1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  <a:latin typeface="Calibri" pitchFamily="34" charset="0"/>
              </a:rPr>
              <a:t>Lesson 2.1: Vocabulary &amp; Listening</a:t>
            </a:r>
            <a:r>
              <a:rPr lang="en-US" sz="3200">
                <a:latin typeface="Calibri" pitchFamily="34" charset="0"/>
              </a:rPr>
              <a:t> 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Page</a:t>
            </a:r>
            <a:r>
              <a:rPr lang="en-US" sz="3200">
                <a:latin typeface="Calibri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76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75" y="547688"/>
            <a:ext cx="11337925" cy="14652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Work in pairs.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b. Talk about the things you do on vocation.</a:t>
            </a:r>
            <a:r>
              <a:rPr lang="en-US" i="1" dirty="0"/>
              <a:t> </a:t>
            </a:r>
            <a:br>
              <a:rPr lang="en-US" i="1" dirty="0"/>
            </a:br>
            <a:endParaRPr lang="en-US" i="1" dirty="0"/>
          </a:p>
        </p:txBody>
      </p:sp>
      <p:pic>
        <p:nvPicPr>
          <p:cNvPr id="17410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175" y="4603750"/>
            <a:ext cx="2678113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50" y="2230438"/>
            <a:ext cx="558165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5688" y="3836988"/>
            <a:ext cx="58769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E6E3D17-C2C9-4D3A-ADDC-F20E64555BF6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457200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WB, page 52</a:t>
            </a:r>
          </a:p>
        </p:txBody>
      </p:sp>
      <p:sp>
        <p:nvSpPr>
          <p:cNvPr id="3" name="Rectangle 2"/>
          <p:cNvSpPr/>
          <p:nvPr/>
        </p:nvSpPr>
        <p:spPr>
          <a:xfrm>
            <a:off x="2041525" y="373063"/>
            <a:ext cx="9374188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Unscramble the words.</a:t>
            </a:r>
            <a:r>
              <a:rPr lang="en-US" i="1"/>
              <a:t> </a:t>
            </a: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900" y="1298575"/>
            <a:ext cx="10002838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4683125" y="2076450"/>
            <a:ext cx="5249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S    O   U    V    E    N    I    R    S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4614863" y="2768600"/>
            <a:ext cx="52498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 P    H   O    T    O   S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4614863" y="3433763"/>
            <a:ext cx="64563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 S     I    G    H    T   S     E    E     I    N   G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4572000" y="4140200"/>
            <a:ext cx="5249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 W   A    L    L    E    T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4641850" y="4873625"/>
            <a:ext cx="52498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 P   O    S    T    C    A    R    D   S</a:t>
            </a: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4640263" y="5567363"/>
            <a:ext cx="52498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 S   W   I     M   S    U    I    T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B9C6140F-631F-4B4C-8CD0-43D51E8AC09B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/>
      <p:bldP spid="39944" grpId="0"/>
      <p:bldP spid="39945" grpId="0"/>
      <p:bldP spid="39946" grpId="0"/>
      <p:bldP spid="39947" grpId="0"/>
      <p:bldP spid="399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/>
          <p:cNvPicPr>
            <a:picLocks noChangeAspect="1"/>
          </p:cNvPicPr>
          <p:nvPr/>
        </p:nvPicPr>
        <p:blipFill>
          <a:blip r:embed="rId2"/>
          <a:srcRect l="2771"/>
          <a:stretch>
            <a:fillRect/>
          </a:stretch>
        </p:blipFill>
        <p:spPr bwMode="auto">
          <a:xfrm>
            <a:off x="3314700" y="323850"/>
            <a:ext cx="8837613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Callout 3"/>
          <p:cNvSpPr/>
          <p:nvPr/>
        </p:nvSpPr>
        <p:spPr>
          <a:xfrm>
            <a:off x="4494213" y="474663"/>
            <a:ext cx="3113087" cy="1296987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23850" y="1462088"/>
            <a:ext cx="4086225" cy="8334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67AF6E2B-8871-41E1-9792-9DF9524AA600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3"/>
          <p:cNvSpPr>
            <a:spLocks noChangeArrowheads="1"/>
          </p:cNvSpPr>
          <p:nvPr/>
        </p:nvSpPr>
        <p:spPr bwMode="auto">
          <a:xfrm>
            <a:off x="863600" y="3192463"/>
            <a:ext cx="108997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alibri" pitchFamily="34" charset="0"/>
              </a:rPr>
              <a:t>a. Listen to Peter and Janet talking about their holidays.</a:t>
            </a:r>
            <a:br>
              <a:rPr lang="en-US" sz="3600">
                <a:latin typeface="Calibri" pitchFamily="34" charset="0"/>
              </a:rPr>
            </a:br>
            <a:r>
              <a:rPr lang="en-US" sz="3600">
                <a:latin typeface="Calibri" pitchFamily="34" charset="0"/>
              </a:rPr>
              <a:t>Who enjoyed their holiday more? </a:t>
            </a:r>
            <a:br>
              <a:rPr lang="en-US" sz="3600">
                <a:latin typeface="Calibri" pitchFamily="34" charset="0"/>
              </a:rPr>
            </a:br>
            <a:endParaRPr lang="en-US" sz="360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6900" y="1039813"/>
            <a:ext cx="11458575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Read the instruction quickly. Underline the key words. What are we going to do? </a:t>
            </a:r>
          </a:p>
          <a:p>
            <a:pPr>
              <a:defRPr/>
            </a:pPr>
            <a:r>
              <a:rPr lang="en-US" sz="3600" i="1">
                <a:solidFill>
                  <a:srgbClr val="FF0000"/>
                </a:solidFill>
                <a:latin typeface="Calibri" pitchFamily="34" charset="0"/>
              </a:rPr>
              <a:t>Listen and answer the question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788" y="457200"/>
            <a:ext cx="21383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Pre - listening</a:t>
            </a: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V="1">
            <a:off x="1427163" y="3698875"/>
            <a:ext cx="9699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V="1">
            <a:off x="3074988" y="3713163"/>
            <a:ext cx="9699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V="1">
            <a:off x="5000625" y="3713163"/>
            <a:ext cx="9699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 flipV="1">
            <a:off x="6165850" y="3713163"/>
            <a:ext cx="9699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9642475" y="3713163"/>
            <a:ext cx="159385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 flipV="1">
            <a:off x="1025525" y="4267200"/>
            <a:ext cx="7334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flipV="1">
            <a:off x="2051050" y="4238625"/>
            <a:ext cx="1328738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 flipV="1">
            <a:off x="4572000" y="4267200"/>
            <a:ext cx="12065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 flipV="1">
            <a:off x="6013450" y="4252913"/>
            <a:ext cx="9699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A1A3C03E-8225-4593-A299-8AB615875AF8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4" grpId="0" animBg="1"/>
      <p:bldP spid="20495" grpId="0" animBg="1"/>
      <p:bldP spid="20496" grpId="0" animBg="1"/>
      <p:bldP spid="20497" grpId="0" animBg="1"/>
      <p:bldP spid="20498" grpId="0" animBg="1"/>
      <p:bldP spid="20499" grpId="0" animBg="1"/>
      <p:bldP spid="20500" grpId="0" animBg="1"/>
      <p:bldP spid="20501" grpId="0" animBg="1"/>
      <p:bldP spid="205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799" y="1041763"/>
            <a:ext cx="11457992" cy="646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788" y="457200"/>
            <a:ext cx="21383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90211" y="3753378"/>
            <a:ext cx="349276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YOUR ANSWER?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90211" y="5103136"/>
            <a:ext cx="17220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WHY?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542925" y="1965325"/>
            <a:ext cx="108997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alibri" pitchFamily="34" charset="0"/>
              </a:rPr>
              <a:t>a. Listen to Peter and Janet talking about their holidays.</a:t>
            </a:r>
            <a:br>
              <a:rPr lang="en-US" sz="3600">
                <a:latin typeface="Calibri" pitchFamily="34" charset="0"/>
              </a:rPr>
            </a:br>
            <a:r>
              <a:rPr lang="en-US" sz="3600">
                <a:latin typeface="Calibri" pitchFamily="34" charset="0"/>
              </a:rPr>
              <a:t>Who enjoyed their holiday more? </a:t>
            </a:r>
            <a:br>
              <a:rPr lang="en-US" sz="3600">
                <a:latin typeface="Calibri" pitchFamily="34" charset="0"/>
              </a:rPr>
            </a:br>
            <a:endParaRPr lang="en-US" sz="3600">
              <a:latin typeface="Calibri" pitchFamily="34" charset="0"/>
            </a:endParaRP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788988" y="1006475"/>
            <a:ext cx="7661275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>
                <a:solidFill>
                  <a:schemeClr val="hlink"/>
                </a:solidFill>
                <a:latin typeface="Calibri" pitchFamily="34" charset="0"/>
              </a:rPr>
              <a:t>Now listen and answer the question</a:t>
            </a:r>
          </a:p>
        </p:txBody>
      </p:sp>
      <p:pic>
        <p:nvPicPr>
          <p:cNvPr id="3" name="CD2-TRACK 17">
            <a:hlinkClick r:id="" action="ppaction://media"/>
            <a:extLst>
              <a:ext uri="{FF2B5EF4-FFF2-40B4-BE49-F238E27FC236}">
                <a16:creationId xmlns:a16="http://schemas.microsoft.com/office/drawing/2014/main" id="{D292A2AA-16D4-44AF-9C95-F4128ED699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1873" y="1090649"/>
            <a:ext cx="609600" cy="60960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CED7B54D-7E7C-4F58-9007-98692AADEED8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183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788" y="457200"/>
            <a:ext cx="21383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59925" y="5577658"/>
            <a:ext cx="350584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THE ANSWER IS …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8" y="1827213"/>
            <a:ext cx="11849100" cy="34480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F"/>
              <a:defRPr/>
            </a:pPr>
            <a:r>
              <a:rPr lang="en-US" sz="3200" i="1">
                <a:solidFill>
                  <a:srgbClr val="0070C0"/>
                </a:solidFill>
                <a:latin typeface="Calibri" pitchFamily="34" charset="0"/>
              </a:rPr>
              <a:t>While you are listening, focus on what Peter and Jane talk</a:t>
            </a:r>
          </a:p>
          <a:p>
            <a:pPr marL="457200" indent="-457200">
              <a:defRPr/>
            </a:pPr>
            <a:r>
              <a:rPr lang="en-US" sz="3200" i="1">
                <a:solidFill>
                  <a:srgbClr val="FF0000"/>
                </a:solidFill>
                <a:latin typeface="Calibri" pitchFamily="34" charset="0"/>
              </a:rPr>
              <a:t>	</a:t>
            </a:r>
            <a:r>
              <a:rPr lang="en-US" sz="2600" i="1">
                <a:latin typeface="Calibri" pitchFamily="34" charset="0"/>
              </a:rPr>
              <a:t>Peter: Hey Janet, how was your holiday in London?</a:t>
            </a:r>
            <a:br>
              <a:rPr lang="en-US" sz="2600" i="1">
                <a:latin typeface="Calibri" pitchFamily="34" charset="0"/>
              </a:rPr>
            </a:br>
            <a:r>
              <a:rPr lang="en-US" sz="2600" i="1">
                <a:latin typeface="Calibri" pitchFamily="34" charset="0"/>
              </a:rPr>
              <a:t>Janet: I had a good time, but on the rest day, I lost my wallet </a:t>
            </a:r>
            <a:br>
              <a:rPr lang="en-US" sz="2600" i="1">
                <a:latin typeface="Calibri" pitchFamily="34" charset="0"/>
              </a:rPr>
            </a:br>
            <a:r>
              <a:rPr lang="en-US" sz="2600" i="1">
                <a:latin typeface="Calibri" pitchFamily="34" charset="0"/>
              </a:rPr>
              <a:t>………..</a:t>
            </a:r>
          </a:p>
          <a:p>
            <a:pPr marL="457200" indent="-457200">
              <a:defRPr/>
            </a:pPr>
            <a:r>
              <a:rPr lang="en-US" sz="2600" i="1">
                <a:latin typeface="Calibri" pitchFamily="34" charset="0"/>
              </a:rPr>
              <a:t>	Janet: I did and they were great! How was your trip to New York?</a:t>
            </a:r>
            <a:br>
              <a:rPr lang="en-US" sz="2600" i="1">
                <a:latin typeface="Calibri" pitchFamily="34" charset="0"/>
              </a:rPr>
            </a:br>
            <a:r>
              <a:rPr lang="en-US" sz="2600" i="1">
                <a:latin typeface="Calibri" pitchFamily="34" charset="0"/>
              </a:rPr>
              <a:t>Peter: It was fantastic. We visited the Statue of Liberty and the Empire State building. Then we went to Central Park. It was really beautiful. The food in New York was great.</a:t>
            </a:r>
            <a:endParaRPr lang="en-US" sz="2400" i="1">
              <a:latin typeface="Calibri" pitchFamily="34" charset="0"/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919663" y="5516563"/>
            <a:ext cx="34210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0000"/>
                </a:solidFill>
                <a:latin typeface="Calibri" pitchFamily="34" charset="0"/>
              </a:rPr>
              <a:t>Peter</a:t>
            </a:r>
          </a:p>
        </p:txBody>
      </p:sp>
      <p:pic>
        <p:nvPicPr>
          <p:cNvPr id="3" name="CD2-TRACK 17">
            <a:hlinkClick r:id="" action="ppaction://media"/>
            <a:extLst>
              <a:ext uri="{FF2B5EF4-FFF2-40B4-BE49-F238E27FC236}">
                <a16:creationId xmlns:a16="http://schemas.microsoft.com/office/drawing/2014/main" id="{19AB5F7B-DB81-4ED3-8373-FA2207083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7" y="1076906"/>
            <a:ext cx="609600" cy="60960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166CEDC9-3FD5-444D-8419-64FEC6338534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5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6475" y="385763"/>
            <a:ext cx="9704388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Read the instruction and questions quickly. Underline the key words. What are we going to do? </a:t>
            </a:r>
          </a:p>
          <a:p>
            <a:pPr>
              <a:defRPr/>
            </a:pPr>
            <a:r>
              <a:rPr lang="en-US" sz="3600" i="1">
                <a:solidFill>
                  <a:srgbClr val="FF0000"/>
                </a:solidFill>
                <a:latin typeface="Calibri" pitchFamily="34" charset="0"/>
              </a:rPr>
              <a:t>Listen and fill in the blanks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075" y="365125"/>
            <a:ext cx="2136775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Pre - listening</a:t>
            </a:r>
          </a:p>
        </p:txBody>
      </p:sp>
      <p:pic>
        <p:nvPicPr>
          <p:cNvPr id="23555" name="Picture 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" y="2182813"/>
            <a:ext cx="53244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8" y="2782888"/>
            <a:ext cx="101981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Line 48"/>
          <p:cNvSpPr>
            <a:spLocks noChangeShapeType="1"/>
          </p:cNvSpPr>
          <p:nvPr/>
        </p:nvSpPr>
        <p:spPr bwMode="auto">
          <a:xfrm flipV="1">
            <a:off x="1606550" y="2674938"/>
            <a:ext cx="6937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Line 49"/>
          <p:cNvSpPr>
            <a:spLocks noChangeShapeType="1"/>
          </p:cNvSpPr>
          <p:nvPr/>
        </p:nvSpPr>
        <p:spPr bwMode="auto">
          <a:xfrm flipV="1">
            <a:off x="3089275" y="2646363"/>
            <a:ext cx="33337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50"/>
          <p:cNvSpPr>
            <a:spLocks noChangeShapeType="1"/>
          </p:cNvSpPr>
          <p:nvPr/>
        </p:nvSpPr>
        <p:spPr bwMode="auto">
          <a:xfrm flipV="1">
            <a:off x="4446588" y="2660650"/>
            <a:ext cx="9286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Line 51"/>
          <p:cNvSpPr>
            <a:spLocks noChangeShapeType="1"/>
          </p:cNvSpPr>
          <p:nvPr/>
        </p:nvSpPr>
        <p:spPr bwMode="auto">
          <a:xfrm>
            <a:off x="1093788" y="3173413"/>
            <a:ext cx="8318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Line 52"/>
          <p:cNvSpPr>
            <a:spLocks noChangeShapeType="1"/>
          </p:cNvSpPr>
          <p:nvPr/>
        </p:nvSpPr>
        <p:spPr bwMode="auto">
          <a:xfrm>
            <a:off x="2090738" y="3159125"/>
            <a:ext cx="498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Line 53"/>
          <p:cNvSpPr>
            <a:spLocks noChangeShapeType="1"/>
          </p:cNvSpPr>
          <p:nvPr/>
        </p:nvSpPr>
        <p:spPr bwMode="auto">
          <a:xfrm flipV="1">
            <a:off x="3754438" y="3908425"/>
            <a:ext cx="6937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Line 54"/>
          <p:cNvSpPr>
            <a:spLocks noChangeShapeType="1"/>
          </p:cNvSpPr>
          <p:nvPr/>
        </p:nvSpPr>
        <p:spPr bwMode="auto">
          <a:xfrm flipV="1">
            <a:off x="6359525" y="3922713"/>
            <a:ext cx="6937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55"/>
          <p:cNvSpPr>
            <a:spLocks noChangeShapeType="1"/>
          </p:cNvSpPr>
          <p:nvPr/>
        </p:nvSpPr>
        <p:spPr bwMode="auto">
          <a:xfrm flipV="1">
            <a:off x="7327900" y="3921125"/>
            <a:ext cx="8461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56"/>
          <p:cNvSpPr>
            <a:spLocks noChangeShapeType="1"/>
          </p:cNvSpPr>
          <p:nvPr/>
        </p:nvSpPr>
        <p:spPr bwMode="auto">
          <a:xfrm flipV="1">
            <a:off x="1841500" y="4684713"/>
            <a:ext cx="10953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Line 57"/>
          <p:cNvSpPr>
            <a:spLocks noChangeShapeType="1"/>
          </p:cNvSpPr>
          <p:nvPr/>
        </p:nvSpPr>
        <p:spPr bwMode="auto">
          <a:xfrm>
            <a:off x="6759575" y="4668838"/>
            <a:ext cx="52705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Line 58"/>
          <p:cNvSpPr>
            <a:spLocks noChangeShapeType="1"/>
          </p:cNvSpPr>
          <p:nvPr/>
        </p:nvSpPr>
        <p:spPr bwMode="auto">
          <a:xfrm flipV="1">
            <a:off x="7494588" y="4684713"/>
            <a:ext cx="28273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8" name="Line 59"/>
          <p:cNvSpPr>
            <a:spLocks noChangeShapeType="1"/>
          </p:cNvSpPr>
          <p:nvPr/>
        </p:nvSpPr>
        <p:spPr bwMode="auto">
          <a:xfrm flipV="1">
            <a:off x="1079500" y="5418138"/>
            <a:ext cx="6937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Line 60"/>
          <p:cNvSpPr>
            <a:spLocks noChangeShapeType="1"/>
          </p:cNvSpPr>
          <p:nvPr/>
        </p:nvSpPr>
        <p:spPr bwMode="auto">
          <a:xfrm flipV="1">
            <a:off x="1981200" y="5432425"/>
            <a:ext cx="6937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0" name="Line 61"/>
          <p:cNvSpPr>
            <a:spLocks noChangeShapeType="1"/>
          </p:cNvSpPr>
          <p:nvPr/>
        </p:nvSpPr>
        <p:spPr bwMode="auto">
          <a:xfrm flipV="1">
            <a:off x="3144838" y="5432425"/>
            <a:ext cx="458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Line 62"/>
          <p:cNvSpPr>
            <a:spLocks noChangeShapeType="1"/>
          </p:cNvSpPr>
          <p:nvPr/>
        </p:nvSpPr>
        <p:spPr bwMode="auto">
          <a:xfrm flipV="1">
            <a:off x="1204913" y="6180138"/>
            <a:ext cx="18161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A1F68773-0768-4A86-8EE6-EE6EBAB67111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59" grpId="0" animBg="1"/>
      <p:bldP spid="23560" grpId="0" animBg="1"/>
      <p:bldP spid="23561" grpId="0" animBg="1"/>
      <p:bldP spid="23562" grpId="0" animBg="1"/>
      <p:bldP spid="23563" grpId="0" animBg="1"/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183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Now listen and circle True or False.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788" y="457200"/>
            <a:ext cx="21383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02192" y="5556215"/>
            <a:ext cx="604792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WHAT ARE YOUR ANWERS?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747713" y="1050925"/>
            <a:ext cx="63881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solidFill>
                  <a:schemeClr val="hlink"/>
                </a:solidFill>
                <a:latin typeface="Calibri" pitchFamily="34" charset="0"/>
              </a:rPr>
              <a:t>Now listen and fill in the blanks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DD615-65E9-4A0F-8CB2-5F11BCA2D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08" y="1760851"/>
            <a:ext cx="9821646" cy="3877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EF85AF-BDDC-4CF3-908D-809CFCA02D7F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4532CC-D730-417E-A1CC-3C028EC0E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16" y="1655607"/>
            <a:ext cx="10246589" cy="40449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788" y="457200"/>
            <a:ext cx="21383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2192" y="5723642"/>
            <a:ext cx="521769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WHY ARE THESE ANWERS?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059238" y="1718368"/>
            <a:ext cx="16621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wallet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243138" y="2535238"/>
            <a:ext cx="16621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mom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4530009" y="3318591"/>
            <a:ext cx="1968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souvenirs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4621213" y="4119228"/>
            <a:ext cx="20780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New York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5649913" y="4892699"/>
            <a:ext cx="1897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beautiful</a:t>
            </a:r>
          </a:p>
        </p:txBody>
      </p:sp>
      <p:pic>
        <p:nvPicPr>
          <p:cNvPr id="4" name="CD2-TRACK 17">
            <a:hlinkClick r:id="" action="ppaction://media"/>
            <a:extLst>
              <a:ext uri="{FF2B5EF4-FFF2-40B4-BE49-F238E27FC236}">
                <a16:creationId xmlns:a16="http://schemas.microsoft.com/office/drawing/2014/main" id="{BCFFB4FA-B254-4A74-956D-39BA0EB37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8648" y="1108768"/>
            <a:ext cx="609600" cy="609600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F2813B6D-5E00-4583-8325-4C9B2313E0D1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942" grpId="0"/>
      <p:bldP spid="39943" grpId="0"/>
      <p:bldP spid="39944" grpId="0"/>
      <p:bldP spid="39945" grpId="0"/>
      <p:bldP spid="399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6115050" y="-1778000"/>
            <a:ext cx="2136775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26626" name="TextBox 21"/>
          <p:cNvSpPr txBox="1">
            <a:spLocks noChangeArrowheads="1"/>
          </p:cNvSpPr>
          <p:nvPr/>
        </p:nvSpPr>
        <p:spPr bwMode="auto">
          <a:xfrm>
            <a:off x="-5794375" y="-2082800"/>
            <a:ext cx="136461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FuturaStd-Book"/>
              </a:rPr>
              <a:t/>
            </a:r>
            <a:br>
              <a:rPr lang="en-US" sz="2400">
                <a:latin typeface="FuturaStd-Book"/>
              </a:rPr>
            </a:br>
            <a:r>
              <a:rPr lang="en-US" sz="2400">
                <a:latin typeface="FuturaStd-Book"/>
              </a:rPr>
              <a:t/>
            </a:r>
            <a:br>
              <a:rPr lang="en-US" sz="2400">
                <a:latin typeface="FuturaStd-Book"/>
              </a:rPr>
            </a:br>
            <a:r>
              <a:rPr lang="en-US" sz="2400">
                <a:latin typeface="FuturaStd-Book"/>
              </a:rPr>
              <a:t/>
            </a:r>
            <a:br>
              <a:rPr lang="en-US" sz="2400">
                <a:latin typeface="FuturaStd-Book"/>
              </a:rPr>
            </a:br>
            <a:endParaRPr lang="en-US" sz="2400">
              <a:latin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</a:rPr>
              <a:t>THIRD TIME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275" y="1114425"/>
            <a:ext cx="757555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2000250"/>
            <a:ext cx="55530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71888" y="2505075"/>
            <a:ext cx="845661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33900" y="3757613"/>
            <a:ext cx="7410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0500" y="4252913"/>
            <a:ext cx="8647113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8125" y="5705475"/>
            <a:ext cx="1012983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Line 11"/>
          <p:cNvSpPr>
            <a:spLocks noChangeShapeType="1"/>
          </p:cNvSpPr>
          <p:nvPr/>
        </p:nvSpPr>
        <p:spPr bwMode="auto">
          <a:xfrm>
            <a:off x="5957888" y="1857375"/>
            <a:ext cx="175736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5" name="Line 12"/>
          <p:cNvSpPr>
            <a:spLocks noChangeShapeType="1"/>
          </p:cNvSpPr>
          <p:nvPr/>
        </p:nvSpPr>
        <p:spPr bwMode="auto">
          <a:xfrm>
            <a:off x="5653088" y="3667125"/>
            <a:ext cx="40005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6" name="Line 13"/>
          <p:cNvSpPr>
            <a:spLocks noChangeShapeType="1"/>
          </p:cNvSpPr>
          <p:nvPr/>
        </p:nvSpPr>
        <p:spPr bwMode="auto">
          <a:xfrm>
            <a:off x="3810000" y="5181600"/>
            <a:ext cx="38719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37" name="Text Box 14"/>
          <p:cNvSpPr txBox="1">
            <a:spLocks noChangeArrowheads="1"/>
          </p:cNvSpPr>
          <p:nvPr/>
        </p:nvSpPr>
        <p:spPr bwMode="auto">
          <a:xfrm>
            <a:off x="3371850" y="1971675"/>
            <a:ext cx="13287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wallet</a:t>
            </a:r>
          </a:p>
        </p:txBody>
      </p:sp>
      <p:sp>
        <p:nvSpPr>
          <p:cNvPr id="26638" name="Text Box 15"/>
          <p:cNvSpPr txBox="1">
            <a:spLocks noChangeArrowheads="1"/>
          </p:cNvSpPr>
          <p:nvPr/>
        </p:nvSpPr>
        <p:spPr bwMode="auto">
          <a:xfrm>
            <a:off x="5767388" y="3638550"/>
            <a:ext cx="13287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mom</a:t>
            </a:r>
          </a:p>
        </p:txBody>
      </p:sp>
      <p:sp>
        <p:nvSpPr>
          <p:cNvPr id="26639" name="Text Box 16"/>
          <p:cNvSpPr txBox="1">
            <a:spLocks noChangeArrowheads="1"/>
          </p:cNvSpPr>
          <p:nvPr/>
        </p:nvSpPr>
        <p:spPr bwMode="auto">
          <a:xfrm>
            <a:off x="3900488" y="5725318"/>
            <a:ext cx="19573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souvenirs</a:t>
            </a:r>
          </a:p>
        </p:txBody>
      </p:sp>
      <p:pic>
        <p:nvPicPr>
          <p:cNvPr id="3" name="SB-TRACK 17a">
            <a:hlinkClick r:id="" action="ppaction://media"/>
            <a:extLst>
              <a:ext uri="{FF2B5EF4-FFF2-40B4-BE49-F238E27FC236}">
                <a16:creationId xmlns:a16="http://schemas.microsoft.com/office/drawing/2014/main" id="{A7EB9A7E-BA05-421B-987D-B3144A8CE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2813" y="393901"/>
            <a:ext cx="609600" cy="609600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471A226C-C32B-40F8-AE39-03445CF4D2A6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637" grpId="0"/>
      <p:bldP spid="26638" grpId="0"/>
      <p:bldP spid="266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175" y="627063"/>
            <a:ext cx="3265488" cy="5842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LESSON OUTLINE</a:t>
            </a:r>
          </a:p>
        </p:txBody>
      </p:sp>
      <p:pic>
        <p:nvPicPr>
          <p:cNvPr id="819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925" y="1573213"/>
            <a:ext cx="19208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6175" y="2478088"/>
            <a:ext cx="400367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 Diagonal Corner Rectangle 10"/>
          <p:cNvSpPr/>
          <p:nvPr/>
        </p:nvSpPr>
        <p:spPr>
          <a:xfrm>
            <a:off x="2927350" y="4916488"/>
            <a:ext cx="2378075" cy="539750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01775" y="3594100"/>
            <a:ext cx="3913188" cy="7985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2D539635-5CED-42FD-8F75-F009F60B5FE7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415" y="472156"/>
            <a:ext cx="4201181" cy="5876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21"/>
          <p:cNvSpPr txBox="1">
            <a:spLocks noChangeArrowheads="1"/>
          </p:cNvSpPr>
          <p:nvPr/>
        </p:nvSpPr>
        <p:spPr bwMode="auto">
          <a:xfrm>
            <a:off x="-5794375" y="-2082800"/>
            <a:ext cx="136461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FuturaStd-Book"/>
              </a:rPr>
              <a:t/>
            </a:r>
            <a:br>
              <a:rPr lang="en-US" sz="2400">
                <a:latin typeface="FuturaStd-Book"/>
              </a:rPr>
            </a:br>
            <a:r>
              <a:rPr lang="en-US" sz="2400">
                <a:latin typeface="FuturaStd-Book"/>
              </a:rPr>
              <a:t/>
            </a:r>
            <a:br>
              <a:rPr lang="en-US" sz="2400">
                <a:latin typeface="FuturaStd-Book"/>
              </a:rPr>
            </a:br>
            <a:r>
              <a:rPr lang="en-US" sz="2400">
                <a:latin typeface="FuturaStd-Book"/>
              </a:rPr>
              <a:t/>
            </a:r>
            <a:br>
              <a:rPr lang="en-US" sz="2400">
                <a:latin typeface="FuturaStd-Book"/>
              </a:rPr>
            </a:br>
            <a:endParaRPr lang="en-US" sz="2400">
              <a:latin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</a:rPr>
              <a:t>THIRD TIME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813" y="1143000"/>
            <a:ext cx="8856662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425" y="3581400"/>
            <a:ext cx="8901113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863" y="2738438"/>
            <a:ext cx="686911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9113" y="5667375"/>
            <a:ext cx="740568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4300538" y="2786063"/>
            <a:ext cx="21859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New York</a:t>
            </a:r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5295900" y="5638800"/>
            <a:ext cx="21859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beautiful</a:t>
            </a:r>
          </a:p>
        </p:txBody>
      </p:sp>
      <p:sp>
        <p:nvSpPr>
          <p:cNvPr id="27657" name="Line 10"/>
          <p:cNvSpPr>
            <a:spLocks noChangeShapeType="1"/>
          </p:cNvSpPr>
          <p:nvPr/>
        </p:nvSpPr>
        <p:spPr bwMode="auto">
          <a:xfrm>
            <a:off x="5657850" y="2128838"/>
            <a:ext cx="33432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Line 11"/>
          <p:cNvSpPr>
            <a:spLocks noChangeShapeType="1"/>
          </p:cNvSpPr>
          <p:nvPr/>
        </p:nvSpPr>
        <p:spPr bwMode="auto">
          <a:xfrm>
            <a:off x="1466850" y="2609850"/>
            <a:ext cx="1485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Line 12"/>
          <p:cNvSpPr>
            <a:spLocks noChangeShapeType="1"/>
          </p:cNvSpPr>
          <p:nvPr/>
        </p:nvSpPr>
        <p:spPr bwMode="auto">
          <a:xfrm flipV="1">
            <a:off x="1524000" y="5024438"/>
            <a:ext cx="548640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SB-TRACK 17b">
            <a:hlinkClick r:id="" action="ppaction://media"/>
            <a:extLst>
              <a:ext uri="{FF2B5EF4-FFF2-40B4-BE49-F238E27FC236}">
                <a16:creationId xmlns:a16="http://schemas.microsoft.com/office/drawing/2014/main" id="{338C943C-172D-4955-BC17-F6F524DD1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1875" y="315205"/>
            <a:ext cx="609600" cy="609600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FF7FCC4F-E42A-47AB-87DC-F8D794D5E7CE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5" grpId="0"/>
      <p:bldP spid="276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95263" y="992188"/>
            <a:ext cx="11996737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Calibri" pitchFamily="34" charset="0"/>
              </a:rPr>
              <a:t>Peter: Hey Janet, how was your holiday in London?</a:t>
            </a:r>
            <a:br>
              <a:rPr lang="en-US" sz="2400" i="1">
                <a:latin typeface="Calibri" pitchFamily="34" charset="0"/>
              </a:rPr>
            </a:br>
            <a:r>
              <a:rPr lang="en-US" sz="2400" i="1">
                <a:latin typeface="Calibri" pitchFamily="34" charset="0"/>
              </a:rPr>
              <a:t>Janet: I had a good time, but on the rest day, I lost my wallet.</a:t>
            </a:r>
            <a:br>
              <a:rPr lang="en-US" sz="2400" i="1">
                <a:latin typeface="Calibri" pitchFamily="34" charset="0"/>
              </a:rPr>
            </a:br>
            <a:r>
              <a:rPr lang="en-US" sz="2400" i="1">
                <a:latin typeface="Calibri" pitchFamily="34" charset="0"/>
              </a:rPr>
              <a:t>Peter: Oh no! What did you do?</a:t>
            </a:r>
            <a:br>
              <a:rPr lang="en-US" sz="2400" i="1">
                <a:latin typeface="Calibri" pitchFamily="34" charset="0"/>
              </a:rPr>
            </a:br>
            <a:r>
              <a:rPr lang="en-US" sz="2400" i="1">
                <a:latin typeface="Calibri" pitchFamily="34" charset="0"/>
              </a:rPr>
              <a:t>Janet: I reported it to the police, but luckily for me, my mom gave me some more money.</a:t>
            </a:r>
            <a:br>
              <a:rPr lang="en-US" sz="2400" i="1">
                <a:latin typeface="Calibri" pitchFamily="34" charset="0"/>
              </a:rPr>
            </a:br>
            <a:r>
              <a:rPr lang="en-US" sz="2400" i="1">
                <a:latin typeface="Calibri" pitchFamily="34" charset="0"/>
              </a:rPr>
              <a:t>Peter: How about the rest of your holiday?</a:t>
            </a:r>
            <a:br>
              <a:rPr lang="en-US" sz="2400" i="1">
                <a:latin typeface="Calibri" pitchFamily="34" charset="0"/>
              </a:rPr>
            </a:br>
            <a:r>
              <a:rPr lang="en-US" sz="2400" i="1">
                <a:latin typeface="Calibri" pitchFamily="34" charset="0"/>
              </a:rPr>
              <a:t>Janet: We went sightseeing and I took photos of Big Ben. Then, I bought some souvenirs in a big department store.</a:t>
            </a:r>
            <a:br>
              <a:rPr lang="en-US" sz="2400" i="1">
                <a:latin typeface="Calibri" pitchFamily="34" charset="0"/>
              </a:rPr>
            </a:br>
            <a:r>
              <a:rPr lang="en-US" sz="2400" i="1">
                <a:latin typeface="Calibri" pitchFamily="34" charset="0"/>
              </a:rPr>
              <a:t>Peter: That sounds like fun. Did you try sh and chips?</a:t>
            </a:r>
            <a:br>
              <a:rPr lang="en-US" sz="2400" i="1">
                <a:latin typeface="Calibri" pitchFamily="34" charset="0"/>
              </a:rPr>
            </a:br>
            <a:r>
              <a:rPr lang="en-US" sz="2400" i="1">
                <a:latin typeface="Calibri" pitchFamily="34" charset="0"/>
              </a:rPr>
              <a:t>Janet: I did and they were great! How was your trip to New York?</a:t>
            </a:r>
            <a:br>
              <a:rPr lang="en-US" sz="2400" i="1">
                <a:latin typeface="Calibri" pitchFamily="34" charset="0"/>
              </a:rPr>
            </a:br>
            <a:r>
              <a:rPr lang="en-US" sz="2400" i="1">
                <a:latin typeface="Calibri" pitchFamily="34" charset="0"/>
              </a:rPr>
              <a:t>Peter: It was fantastic. We visited the Statue of Liberty and the Empire State building. Then we went to Central Park. It was really beautiful. The food in New York was great.</a:t>
            </a:r>
            <a:br>
              <a:rPr lang="en-US" sz="2400" i="1">
                <a:latin typeface="Calibri" pitchFamily="34" charset="0"/>
              </a:rPr>
            </a:br>
            <a:r>
              <a:rPr lang="en-US" sz="2400" i="1">
                <a:latin typeface="Calibri" pitchFamily="34" charset="0"/>
              </a:rPr>
              <a:t>Janet: So, you liked it a lot then?</a:t>
            </a:r>
            <a:br>
              <a:rPr lang="en-US" sz="2400" i="1">
                <a:latin typeface="Calibri" pitchFamily="34" charset="0"/>
              </a:rPr>
            </a:br>
            <a:r>
              <a:rPr lang="en-US" sz="2400" i="1">
                <a:latin typeface="Calibri" pitchFamily="34" charset="0"/>
              </a:rPr>
              <a:t>Peter: Oh yes.</a:t>
            </a:r>
            <a:br>
              <a:rPr lang="en-US" sz="2400" i="1">
                <a:latin typeface="Calibri" pitchFamily="34" charset="0"/>
              </a:rPr>
            </a:br>
            <a:r>
              <a:rPr lang="en-US" sz="2400" i="1">
                <a:latin typeface="Calibri" pitchFamily="34" charset="0"/>
              </a:rPr>
              <a:t>Janet: Well, it was great talking to you.</a:t>
            </a:r>
            <a:br>
              <a:rPr lang="en-US" sz="2400" i="1">
                <a:latin typeface="Calibri" pitchFamily="34" charset="0"/>
              </a:rPr>
            </a:br>
            <a:r>
              <a:rPr lang="en-US" sz="2400" i="1">
                <a:latin typeface="Calibri" pitchFamily="34" charset="0"/>
              </a:rPr>
              <a:t>Peter: You, too! Bye!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788" y="457200"/>
            <a:ext cx="21383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700" y="457200"/>
            <a:ext cx="958850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dirty="0">
                <a:solidFill>
                  <a:srgbClr val="0070C0"/>
                </a:solidFill>
                <a:latin typeface="+mn-lt"/>
                <a:cs typeface="+mn-cs"/>
              </a:rPr>
              <a:t>Practice the conversation with a partner.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3D10929E-C348-4305-BD35-ED4853C370BB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316163" y="195263"/>
            <a:ext cx="39893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Work in pairs</a:t>
            </a:r>
            <a:endParaRPr lang="en-US" sz="5400" b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9698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9638" y="401638"/>
            <a:ext cx="262255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6359525" y="2894013"/>
            <a:ext cx="5345113" cy="2109787"/>
          </a:xfrm>
          <a:prstGeom prst="wedgeRoundRectCallout">
            <a:avLst>
              <a:gd name="adj1" fmla="val 50685"/>
              <a:gd name="adj2" fmla="val 95296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  <a:headEnd/>
            <a:tailEnd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3600" b="1" i="1">
                <a:solidFill>
                  <a:srgbClr val="3366FF"/>
                </a:solidFill>
                <a:latin typeface="Calibri" pitchFamily="34" charset="0"/>
              </a:rPr>
              <a:t>What did you like most about your last holiday?</a:t>
            </a:r>
            <a:r>
              <a:rPr lang="en-US" i="1"/>
              <a:t> </a:t>
            </a:r>
            <a:br>
              <a:rPr lang="en-US" i="1"/>
            </a:br>
            <a:endParaRPr lang="en-US" i="1"/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4513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Post - listening</a:t>
            </a:r>
          </a:p>
        </p:txBody>
      </p:sp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1454150"/>
            <a:ext cx="59626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2B2DF962-F28C-419D-9E68-CFA1A4E3F95B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54D60D-B327-41AF-ABB1-6917AEA9E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25759" y="-1655"/>
            <a:ext cx="6284676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33CC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532825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B4E8C-60D3-4CE6-A7EF-105110377D18}"/>
              </a:ext>
            </a:extLst>
          </p:cNvPr>
          <p:cNvSpPr txBox="1"/>
          <p:nvPr/>
        </p:nvSpPr>
        <p:spPr>
          <a:xfrm>
            <a:off x="0" y="-2565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8F493E-3EB7-424A-9B01-84EC21403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24" y="438946"/>
            <a:ext cx="11540757" cy="2125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A0D2FB-B8D3-4DB7-8232-C6DB4ADCF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823" y="2525227"/>
            <a:ext cx="9596159" cy="3893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C9760F-ECAC-4E10-A22E-E979859EE839}"/>
              </a:ext>
            </a:extLst>
          </p:cNvPr>
          <p:cNvSpPr txBox="1"/>
          <p:nvPr/>
        </p:nvSpPr>
        <p:spPr>
          <a:xfrm>
            <a:off x="10251584" y="352011"/>
            <a:ext cx="1932998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53</a:t>
            </a:r>
          </a:p>
        </p:txBody>
      </p:sp>
      <p:pic>
        <p:nvPicPr>
          <p:cNvPr id="6" name="WB TRACK 17a">
            <a:hlinkClick r:id="" action="ppaction://media"/>
            <a:extLst>
              <a:ext uri="{FF2B5EF4-FFF2-40B4-BE49-F238E27FC236}">
                <a16:creationId xmlns:a16="http://schemas.microsoft.com/office/drawing/2014/main" id="{CDD1028F-DA0B-4C5C-BF87-9D7974B11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99176" y="551113"/>
            <a:ext cx="609600" cy="609600"/>
          </a:xfrm>
          <a:prstGeom prst="rect">
            <a:avLst/>
          </a:prstGeom>
        </p:spPr>
      </p:pic>
      <p:pic>
        <p:nvPicPr>
          <p:cNvPr id="7" name="WB TRACK 17b">
            <a:hlinkClick r:id="" action="ppaction://media"/>
            <a:extLst>
              <a:ext uri="{FF2B5EF4-FFF2-40B4-BE49-F238E27FC236}">
                <a16:creationId xmlns:a16="http://schemas.microsoft.com/office/drawing/2014/main" id="{BEA61F96-8464-4797-A4F6-CC9E53659D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0223" y="270837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4D39E-5E26-4294-8C2A-C124B181ED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929" y="1219536"/>
            <a:ext cx="426350" cy="4831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7A4C61-80ED-4648-890F-3EF25592DA05}"/>
              </a:ext>
            </a:extLst>
          </p:cNvPr>
          <p:cNvSpPr/>
          <p:nvPr/>
        </p:nvSpPr>
        <p:spPr>
          <a:xfrm>
            <a:off x="1340223" y="1931333"/>
            <a:ext cx="609600" cy="521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E129A7-0129-426E-8BCA-2DE4595F94F0}"/>
              </a:ext>
            </a:extLst>
          </p:cNvPr>
          <p:cNvSpPr/>
          <p:nvPr/>
        </p:nvSpPr>
        <p:spPr>
          <a:xfrm>
            <a:off x="10521219" y="1967375"/>
            <a:ext cx="609600" cy="521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5C0B98-33BC-4145-88A5-6A2E002D66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929" y="2945804"/>
            <a:ext cx="426350" cy="4831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EC9EF1-45F9-4F06-BA1B-2D00CAB02C16}"/>
              </a:ext>
            </a:extLst>
          </p:cNvPr>
          <p:cNvSpPr txBox="1"/>
          <p:nvPr/>
        </p:nvSpPr>
        <p:spPr>
          <a:xfrm>
            <a:off x="9948049" y="3253184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780D65-EC79-472E-805A-753B8841331E}"/>
              </a:ext>
            </a:extLst>
          </p:cNvPr>
          <p:cNvSpPr txBox="1"/>
          <p:nvPr/>
        </p:nvSpPr>
        <p:spPr>
          <a:xfrm>
            <a:off x="9948048" y="3851745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911F3-F413-4DFE-9092-695C58FFA7A6}"/>
              </a:ext>
            </a:extLst>
          </p:cNvPr>
          <p:cNvSpPr txBox="1"/>
          <p:nvPr/>
        </p:nvSpPr>
        <p:spPr>
          <a:xfrm>
            <a:off x="9984480" y="4472803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BA2254-D09B-4A99-BA2A-F4550F10CF85}"/>
              </a:ext>
            </a:extLst>
          </p:cNvPr>
          <p:cNvSpPr txBox="1"/>
          <p:nvPr/>
        </p:nvSpPr>
        <p:spPr>
          <a:xfrm>
            <a:off x="9984479" y="5060673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46AF7D-D7FA-4F8F-8E69-BBF3668FCF66}"/>
              </a:ext>
            </a:extLst>
          </p:cNvPr>
          <p:cNvSpPr txBox="1"/>
          <p:nvPr/>
        </p:nvSpPr>
        <p:spPr>
          <a:xfrm>
            <a:off x="9979483" y="5716125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D20B8FD1-B929-4874-BE47-62C01CDD55F1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  <p:extLst>
      <p:ext uri="{BB962C8B-B14F-4D97-AF65-F5344CB8AC3E}">
        <p14:creationId xmlns:p14="http://schemas.microsoft.com/office/powerpoint/2010/main" val="26653579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4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134E62-ED5F-4117-9FE1-9D16CC634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397" y="965914"/>
            <a:ext cx="9796677" cy="5312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2" y="5798171"/>
            <a:ext cx="172413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53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C7063F-E9E5-4C39-919C-A4FDE8F9ADF2}"/>
              </a:ext>
            </a:extLst>
          </p:cNvPr>
          <p:cNvSpPr txBox="1"/>
          <p:nvPr/>
        </p:nvSpPr>
        <p:spPr>
          <a:xfrm>
            <a:off x="0" y="-25656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Unit 9                                                                                                                                                                                                   Lesson 2.2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F47B4D-A04D-4507-8C1D-B13F3649C337}"/>
              </a:ext>
            </a:extLst>
          </p:cNvPr>
          <p:cNvSpPr/>
          <p:nvPr/>
        </p:nvSpPr>
        <p:spPr>
          <a:xfrm>
            <a:off x="509600" y="368583"/>
            <a:ext cx="102571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33CC"/>
                </a:solidFill>
              </a:rPr>
              <a:t>Fill in the blanks with the Past Simple form of the verbs.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91357-84B6-4B06-BEF8-BF887C6E09DF}"/>
              </a:ext>
            </a:extLst>
          </p:cNvPr>
          <p:cNvSpPr txBox="1"/>
          <p:nvPr/>
        </p:nvSpPr>
        <p:spPr>
          <a:xfrm>
            <a:off x="2640170" y="1589326"/>
            <a:ext cx="1163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took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93C7E-4FD6-4134-9758-41DEA1018CE3}"/>
              </a:ext>
            </a:extLst>
          </p:cNvPr>
          <p:cNvSpPr txBox="1"/>
          <p:nvPr/>
        </p:nvSpPr>
        <p:spPr>
          <a:xfrm>
            <a:off x="2985753" y="2263229"/>
            <a:ext cx="1163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had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47D2C2-BF27-476E-A90E-E640D1C54DF6}"/>
              </a:ext>
            </a:extLst>
          </p:cNvPr>
          <p:cNvSpPr txBox="1"/>
          <p:nvPr/>
        </p:nvSpPr>
        <p:spPr>
          <a:xfrm>
            <a:off x="4136043" y="2933530"/>
            <a:ext cx="1163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was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9D5978-C8AF-4C03-8B78-8CF76EF16FA9}"/>
              </a:ext>
            </a:extLst>
          </p:cNvPr>
          <p:cNvSpPr txBox="1"/>
          <p:nvPr/>
        </p:nvSpPr>
        <p:spPr>
          <a:xfrm>
            <a:off x="7223937" y="2931251"/>
            <a:ext cx="1163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wore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1856D0-4206-4C7C-88A0-1C935140F36C}"/>
              </a:ext>
            </a:extLst>
          </p:cNvPr>
          <p:cNvSpPr txBox="1"/>
          <p:nvPr/>
        </p:nvSpPr>
        <p:spPr>
          <a:xfrm>
            <a:off x="2753858" y="3622765"/>
            <a:ext cx="15090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didn’t 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7C703F-36E4-4446-A2E3-BAB67CEF60AF}"/>
              </a:ext>
            </a:extLst>
          </p:cNvPr>
          <p:cNvSpPr txBox="1"/>
          <p:nvPr/>
        </p:nvSpPr>
        <p:spPr>
          <a:xfrm>
            <a:off x="4136043" y="4279349"/>
            <a:ext cx="1163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came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BD72E3-DCEA-4A6D-A97C-4AAA6C4DC6A0}"/>
              </a:ext>
            </a:extLst>
          </p:cNvPr>
          <p:cNvSpPr txBox="1"/>
          <p:nvPr/>
        </p:nvSpPr>
        <p:spPr>
          <a:xfrm>
            <a:off x="3168127" y="4949650"/>
            <a:ext cx="1163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45FBC8-CDF1-4AEF-A677-197F8D93076E}"/>
              </a:ext>
            </a:extLst>
          </p:cNvPr>
          <p:cNvSpPr txBox="1"/>
          <p:nvPr/>
        </p:nvSpPr>
        <p:spPr>
          <a:xfrm>
            <a:off x="2560748" y="5632517"/>
            <a:ext cx="11632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bought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379040-39DF-46C3-A285-793BEFDE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25" y="1598573"/>
            <a:ext cx="426350" cy="483196"/>
          </a:xfrm>
          <a:prstGeom prst="rect">
            <a:avLst/>
          </a:prstGeom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3067C772-12CD-4EB0-9A02-A06865677E11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  <p:extLst>
      <p:ext uri="{BB962C8B-B14F-4D97-AF65-F5344CB8AC3E}">
        <p14:creationId xmlns:p14="http://schemas.microsoft.com/office/powerpoint/2010/main" val="19013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22297D3-DE17-4C0D-97CB-9DBC28BF1020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/>
          </p:cNvPr>
          <p:cNvSpPr/>
          <p:nvPr/>
        </p:nvSpPr>
        <p:spPr>
          <a:xfrm>
            <a:off x="4162588" y="498508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angle 2">
            <a:hlinkClick r:id="rId2"/>
            <a:extLst/>
          </p:cNvPr>
          <p:cNvSpPr/>
          <p:nvPr/>
        </p:nvSpPr>
        <p:spPr>
          <a:xfrm>
            <a:off x="321486" y="3086198"/>
            <a:ext cx="1983175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019" y="2043404"/>
            <a:ext cx="8613908" cy="377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2965" y="1980195"/>
            <a:ext cx="10548937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Write a paragraph about your last holiday. (70 words)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BA1DD9F-479B-49AD-BD48-08C0D4A40ADD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685C7413-2B72-496B-97AD-DF471E77E694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/>
          </p:cNvPicPr>
          <p:nvPr/>
        </p:nvPicPr>
        <p:blipFill>
          <a:blip r:embed="rId2"/>
          <a:srcRect l="16318" r="20451"/>
          <a:stretch>
            <a:fillRect/>
          </a:stretch>
        </p:blipFill>
        <p:spPr bwMode="auto">
          <a:xfrm>
            <a:off x="0" y="411163"/>
            <a:ext cx="5883275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6196013" y="588963"/>
            <a:ext cx="5980112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talk about </a:t>
            </a:r>
            <a:r>
              <a:rPr lang="en-US" sz="3600" i="1" dirty="0" smtClean="0">
                <a:solidFill>
                  <a:srgbClr val="0070C0"/>
                </a:solidFill>
                <a:latin typeface="Calibri" pitchFamily="34" charset="0"/>
              </a:rPr>
              <a:t>holidays.</a:t>
            </a: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practice listening for </a:t>
            </a:r>
            <a:r>
              <a:rPr lang="en-US" sz="3600" i="1" dirty="0" smtClean="0">
                <a:solidFill>
                  <a:srgbClr val="0070C0"/>
                </a:solidFill>
                <a:latin typeface="Calibri" pitchFamily="34" charset="0"/>
              </a:rPr>
              <a:t>main.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ideas and specific </a:t>
            </a:r>
            <a:r>
              <a:rPr lang="en-US" sz="3600" i="1" dirty="0" smtClean="0">
                <a:solidFill>
                  <a:srgbClr val="0070C0"/>
                </a:solidFill>
                <a:latin typeface="Calibri" pitchFamily="34" charset="0"/>
              </a:rPr>
              <a:t>information.</a:t>
            </a:r>
            <a:endParaRPr lang="en-US" dirty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E146558-5372-455D-8650-0AEE421BE73D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415925" y="693738"/>
            <a:ext cx="42767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9675" y="960438"/>
            <a:ext cx="4346575" cy="44862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sz="3600" i="1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 marL="342900" indent="-342900">
              <a:buFontTx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souvenir</a:t>
            </a:r>
          </a:p>
          <a:p>
            <a:pPr marL="342900" indent="-342900">
              <a:buFontTx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sightseeing</a:t>
            </a:r>
          </a:p>
          <a:p>
            <a:pPr marL="342900" indent="-342900">
              <a:buFontTx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swimsuit</a:t>
            </a:r>
          </a:p>
          <a:p>
            <a:pPr marL="342900" indent="-342900">
              <a:buFontTx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postcard</a:t>
            </a:r>
          </a:p>
          <a:p>
            <a:pPr marL="342900" indent="-342900">
              <a:buFontTx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photo</a:t>
            </a:r>
          </a:p>
          <a:p>
            <a:pPr marL="342900" indent="-342900">
              <a:buFontTx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beach</a:t>
            </a:r>
          </a:p>
          <a:p>
            <a:pPr marL="342900" indent="-342900">
              <a:buFontTx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wallet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36808DE-9B14-4FA8-B157-39CBFD44F376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8738" y="1866900"/>
            <a:ext cx="10267950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Listening: </a:t>
            </a:r>
          </a:p>
          <a:p>
            <a:pPr>
              <a:buFontTx/>
              <a:buChar char="-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Listening for main ideas and specific information</a:t>
            </a:r>
          </a:p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Speaking: </a:t>
            </a:r>
          </a:p>
          <a:p>
            <a:pPr>
              <a:buFontTx/>
              <a:buChar char="-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Talking about last holiday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C7070ED-98DB-4509-9B11-85962CE1CAE1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ChangeArrowheads="1"/>
          </p:cNvSpPr>
          <p:nvPr/>
        </p:nvSpPr>
        <p:spPr bwMode="auto">
          <a:xfrm>
            <a:off x="333375" y="693738"/>
            <a:ext cx="33623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68375" y="1743075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40" tIns="45720" rIns="91440" bIns="45720" anchor="t"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/>
                <a:cs typeface="Arial"/>
              </a:rPr>
              <a:t>Learn by heart vocabularies and make sentences using them. </a:t>
            </a: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/>
                <a:cs typeface="Arial"/>
              </a:rPr>
              <a:t>Do the Listening exercise on page 52 </a:t>
            </a:r>
            <a:r>
              <a:rPr lang="en-US" sz="3600" i="1" dirty="0" smtClean="0">
                <a:solidFill>
                  <a:srgbClr val="0070C0"/>
                </a:solidFill>
                <a:latin typeface="Calibri"/>
                <a:cs typeface="Arial"/>
              </a:rPr>
              <a:t>WB.</a:t>
            </a:r>
            <a:endParaRPr lang="en-US" sz="3600" i="1" dirty="0">
              <a:solidFill>
                <a:srgbClr val="0070C0"/>
              </a:solidFill>
              <a:latin typeface="Calibri"/>
              <a:cs typeface="Arial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/>
                <a:cs typeface="Arial"/>
              </a:rPr>
              <a:t>Do </a:t>
            </a:r>
            <a:r>
              <a:rPr lang="en-US" sz="3600" i="1" dirty="0" smtClean="0">
                <a:solidFill>
                  <a:srgbClr val="0070C0"/>
                </a:solidFill>
                <a:latin typeface="Calibri"/>
                <a:cs typeface="Arial"/>
              </a:rPr>
              <a:t>the exercises </a:t>
            </a:r>
            <a:r>
              <a:rPr lang="en-US" sz="3600" i="1" dirty="0">
                <a:solidFill>
                  <a:srgbClr val="0070C0"/>
                </a:solidFill>
                <a:latin typeface="Calibri"/>
                <a:cs typeface="Arial"/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  <a:latin typeface="Calibri"/>
                <a:cs typeface="Arial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/>
                <a:cs typeface="Arial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/>
                <a:cs typeface="Arial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/>
                <a:cs typeface="Arial"/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  <a:latin typeface="Calibri"/>
                <a:cs typeface="Arial"/>
              </a:rPr>
              <a:t> on page </a:t>
            </a:r>
            <a:r>
              <a:rPr lang="en-US" sz="3600" i="1" dirty="0" smtClean="0">
                <a:solidFill>
                  <a:srgbClr val="0070C0"/>
                </a:solidFill>
                <a:latin typeface="Calibri"/>
                <a:cs typeface="Arial"/>
              </a:rPr>
              <a:t>56.</a:t>
            </a:r>
            <a:endParaRPr lang="en-US" sz="3600" i="1" dirty="0">
              <a:solidFill>
                <a:srgbClr val="0070C0"/>
              </a:solidFill>
              <a:latin typeface="Calibri"/>
              <a:cs typeface="Arial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/>
                <a:cs typeface="Arial"/>
              </a:rPr>
              <a:t>Prepare the next lesson (page 72 </a:t>
            </a:r>
            <a:r>
              <a:rPr lang="en-US" sz="3600" i="1">
                <a:solidFill>
                  <a:srgbClr val="0070C0"/>
                </a:solidFill>
                <a:latin typeface="Calibri"/>
                <a:cs typeface="Arial"/>
              </a:rPr>
              <a:t>SB</a:t>
            </a:r>
            <a:r>
              <a:rPr lang="en-US" sz="3600" i="1" smtClean="0">
                <a:solidFill>
                  <a:srgbClr val="0070C0"/>
                </a:solidFill>
                <a:latin typeface="Calibri"/>
                <a:cs typeface="Arial"/>
              </a:rPr>
              <a:t>).</a:t>
            </a:r>
            <a:endParaRPr lang="en-US" sz="3600" i="1" dirty="0">
              <a:solidFill>
                <a:srgbClr val="0070C0"/>
              </a:solidFill>
              <a:latin typeface="Calibri"/>
              <a:cs typeface="Arial"/>
            </a:endParaRPr>
          </a:p>
          <a:p>
            <a:pPr>
              <a:defRPr/>
            </a:pPr>
            <a:r>
              <a:rPr lang="en-US" sz="3600" dirty="0">
                <a:solidFill>
                  <a:srgbClr val="3366FF"/>
                </a:solidFill>
                <a:latin typeface="Calibri"/>
                <a:cs typeface="Arial"/>
              </a:rPr>
              <a:t>-    </a:t>
            </a:r>
            <a:r>
              <a:rPr lang="en-US" sz="3600" i="1" dirty="0">
                <a:solidFill>
                  <a:srgbClr val="0070C0"/>
                </a:solidFill>
                <a:latin typeface="Calibri"/>
                <a:cs typeface="Arial"/>
              </a:rPr>
              <a:t>Play </a:t>
            </a:r>
            <a:r>
              <a:rPr lang="en-US" sz="3600" i="1" dirty="0" smtClean="0">
                <a:solidFill>
                  <a:srgbClr val="0070C0"/>
                </a:solidFill>
                <a:latin typeface="Calibri"/>
                <a:cs typeface="Arial"/>
              </a:rPr>
              <a:t>consolidation games </a:t>
            </a:r>
            <a:r>
              <a:rPr lang="en-US" sz="3600" i="1" dirty="0">
                <a:solidFill>
                  <a:srgbClr val="0070C0"/>
                </a:solidFill>
                <a:latin typeface="Calibri"/>
                <a:cs typeface="Arial"/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  <a:latin typeface="Calibri"/>
                <a:cs typeface="Arial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/>
                <a:cs typeface="Arial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/>
                <a:cs typeface="Arial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/>
                <a:cs typeface="Arial"/>
              </a:rPr>
              <a:t>-Learn </a:t>
            </a:r>
            <a:r>
              <a:rPr lang="en-US" sz="3600" b="1" i="1" dirty="0" smtClean="0">
                <a:solidFill>
                  <a:srgbClr val="0070C0"/>
                </a:solidFill>
                <a:latin typeface="Calibri"/>
                <a:cs typeface="Arial"/>
              </a:rPr>
              <a:t>    Smart </a:t>
            </a:r>
            <a:r>
              <a:rPr lang="en-US" sz="3600" b="1" i="1" dirty="0">
                <a:solidFill>
                  <a:srgbClr val="0070C0"/>
                </a:solidFill>
                <a:latin typeface="Calibri"/>
                <a:cs typeface="Arial"/>
              </a:rPr>
              <a:t>World DHA App</a:t>
            </a:r>
            <a:r>
              <a:rPr lang="en-US" sz="3600" i="1" dirty="0">
                <a:solidFill>
                  <a:srgbClr val="0070C0"/>
                </a:solidFill>
                <a:latin typeface="Calibri"/>
                <a:cs typeface="Arial"/>
              </a:rPr>
              <a:t> on</a:t>
            </a:r>
            <a:r>
              <a:rPr lang="en-US" sz="3600" i="1" dirty="0">
                <a:solidFill>
                  <a:srgbClr val="3366FF"/>
                </a:solidFill>
                <a:latin typeface="Calibri"/>
                <a:cs typeface="Arial"/>
              </a:rPr>
              <a:t> </a:t>
            </a:r>
            <a:r>
              <a:rPr lang="en-US" sz="3600" i="1" dirty="0">
                <a:solidFill>
                  <a:srgbClr val="3366FF"/>
                </a:solidFill>
                <a:latin typeface="Calibri"/>
                <a:cs typeface="Arial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rgbClr val="3366FF"/>
                </a:solidFill>
                <a:latin typeface="Calibri"/>
                <a:cs typeface="Arial"/>
              </a:rPr>
              <a:t> </a:t>
            </a:r>
            <a:endParaRPr lang="en-US" sz="3600" i="1" dirty="0">
              <a:solidFill>
                <a:srgbClr val="3366FF"/>
              </a:solidFill>
              <a:latin typeface="Calibri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38E1B78E-9B13-46CB-9DF9-6E3602E501C9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36866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Calibri" pitchFamily="34" charset="0"/>
              </a:rPr>
              <a:t>Stay positive and have a nice day!</a:t>
            </a:r>
            <a:endParaRPr lang="en-US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355600"/>
            <a:ext cx="8958262" cy="593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9074150" y="1690688"/>
            <a:ext cx="46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61388" y="890588"/>
            <a:ext cx="3711575" cy="44862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FF0000"/>
                </a:solidFill>
                <a:latin typeface="Calibri" pitchFamily="34" charset="0"/>
              </a:rPr>
              <a:t>New words</a:t>
            </a:r>
          </a:p>
          <a:p>
            <a:pPr>
              <a:buFontTx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 souvenir</a:t>
            </a:r>
          </a:p>
          <a:p>
            <a:pPr>
              <a:buFontTx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 sightseeing</a:t>
            </a:r>
          </a:p>
          <a:p>
            <a:pPr>
              <a:buFontTx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 swimsuit</a:t>
            </a:r>
          </a:p>
          <a:p>
            <a:pPr>
              <a:buFontTx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 postcard</a:t>
            </a:r>
          </a:p>
          <a:p>
            <a:pPr>
              <a:buFontTx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 photo</a:t>
            </a:r>
          </a:p>
          <a:p>
            <a:pPr>
              <a:buFontTx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 beach</a:t>
            </a:r>
          </a:p>
          <a:p>
            <a:pPr>
              <a:buFontTx/>
              <a:buChar char="•"/>
              <a:defRPr/>
            </a:pPr>
            <a:r>
              <a:rPr lang="en-US" sz="3600" i="1">
                <a:solidFill>
                  <a:srgbClr val="0070C0"/>
                </a:solidFill>
                <a:latin typeface="Calibri" pitchFamily="34" charset="0"/>
              </a:rPr>
              <a:t> wallet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30FD0BF-0126-4981-950D-6E7C4B71C1DD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328613"/>
            <a:ext cx="8964612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050213" y="538163"/>
            <a:ext cx="4141787" cy="7508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4D76EBE-00F9-4776-9D8E-871909039D7D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679450" y="871538"/>
            <a:ext cx="41742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Work in </a:t>
            </a:r>
            <a:r>
              <a:rPr lang="en-US" sz="54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pairs.</a:t>
            </a:r>
            <a:endParaRPr lang="en-US" sz="5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841374" y="2730500"/>
            <a:ext cx="1113597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Calibri" pitchFamily="34" charset="0"/>
              </a:rPr>
              <a:t>What do you usually do when you go on holiday?</a:t>
            </a:r>
          </a:p>
        </p:txBody>
      </p:sp>
      <p:pic>
        <p:nvPicPr>
          <p:cNvPr id="12291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2100" y="596900"/>
            <a:ext cx="31067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203ACD9B-FE7B-46EB-AF04-81D15FB76A53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3163" y="328613"/>
            <a:ext cx="9748837" cy="608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69925" y="687388"/>
            <a:ext cx="570547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C3E2B0C8-0E36-4C59-8D1D-9AC922A515A6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925" y="385763"/>
            <a:ext cx="4062413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6075" y="852488"/>
            <a:ext cx="90201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25" y="2095500"/>
            <a:ext cx="11415713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6964363" y="3502025"/>
            <a:ext cx="4111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5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9845675" y="3487738"/>
            <a:ext cx="411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2743200" y="5635625"/>
            <a:ext cx="4111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592763" y="5681663"/>
            <a:ext cx="4111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8458200" y="5635625"/>
            <a:ext cx="4111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7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11337925" y="5665788"/>
            <a:ext cx="411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09C21A0-A11C-4C5B-8817-FAECC900F02A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/>
      <p:bldP spid="12299" grpId="0"/>
      <p:bldP spid="12300" grpId="0"/>
      <p:bldP spid="12301" grpId="0"/>
      <p:bldP spid="12302" grpId="0"/>
      <p:bldP spid="123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7513" y="436563"/>
            <a:ext cx="11363325" cy="6461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solidFill>
                  <a:srgbClr val="0070C0"/>
                </a:solidFill>
                <a:latin typeface="+mn-lt"/>
                <a:cs typeface="+mn-cs"/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  <a:latin typeface="+mn-lt"/>
                <a:cs typeface="+mn-cs"/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0850" y="4448175"/>
            <a:ext cx="11349038" cy="57943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0070C0"/>
                </a:solidFill>
                <a:latin typeface="Calibri (body)"/>
              </a:rPr>
              <a:t>beach</a:t>
            </a:r>
            <a:r>
              <a:rPr lang="en-US" sz="1600" b="1">
                <a:latin typeface="Calibri" pitchFamily="34" charset="0"/>
              </a:rPr>
              <a:t> </a:t>
            </a:r>
            <a:r>
              <a:rPr lang="en-US" sz="2800"/>
              <a:t>(n) </a:t>
            </a:r>
            <a:r>
              <a:rPr lang="en-US" sz="2800">
                <a:solidFill>
                  <a:srgbClr val="FF0000"/>
                </a:solidFill>
              </a:rPr>
              <a:t>/biːtʃ/ </a:t>
            </a:r>
            <a:r>
              <a:rPr lang="en-US" sz="2800"/>
              <a:t>bãi biển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500" y="3787775"/>
            <a:ext cx="11371263" cy="57943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200" i="1">
                <a:solidFill>
                  <a:srgbClr val="0070C0"/>
                </a:solidFill>
                <a:latin typeface="Calibri (body)"/>
              </a:rPr>
              <a:t>photo </a:t>
            </a:r>
            <a:r>
              <a:rPr lang="en-US" sz="1600" b="1">
                <a:latin typeface="Calibri" pitchFamily="34" charset="0"/>
              </a:rPr>
              <a:t> </a:t>
            </a:r>
            <a:r>
              <a:rPr lang="en-US" sz="2800"/>
              <a:t>(n) </a:t>
            </a:r>
            <a:r>
              <a:rPr lang="en-US" sz="2800">
                <a:solidFill>
                  <a:srgbClr val="FF0000"/>
                </a:solidFill>
              </a:rPr>
              <a:t>/ˈfoʊtoʊ/ </a:t>
            </a:r>
            <a:r>
              <a:rPr lang="en-US" sz="2800"/>
              <a:t>hình ảnh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4500" y="3127375"/>
            <a:ext cx="11371263" cy="57943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0070C0"/>
                </a:solidFill>
                <a:latin typeface="Calibri (body)"/>
              </a:rPr>
              <a:t>postcard</a:t>
            </a:r>
            <a:r>
              <a:rPr lang="vi-VN" sz="3200" i="1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2800"/>
              <a:t>(n) </a:t>
            </a:r>
            <a:r>
              <a:rPr lang="vi-VN" sz="2800">
                <a:solidFill>
                  <a:srgbClr val="FF0000"/>
                </a:solidFill>
              </a:rPr>
              <a:t>/</a:t>
            </a:r>
            <a:r>
              <a:rPr lang="en-US" sz="2800">
                <a:solidFill>
                  <a:srgbClr val="FF0000"/>
                </a:solidFill>
              </a:rPr>
              <a:t>ˈpoʊstkɑːrd</a:t>
            </a:r>
            <a:r>
              <a:rPr lang="vi-VN" sz="2800">
                <a:solidFill>
                  <a:srgbClr val="FF0000"/>
                </a:solidFill>
              </a:rPr>
              <a:t>/ </a:t>
            </a:r>
            <a:r>
              <a:rPr lang="en-US" sz="2800"/>
              <a:t>bưu thiếp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625" y="2446338"/>
            <a:ext cx="11371263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0070C0"/>
                </a:solidFill>
                <a:latin typeface="Calibri (body)"/>
              </a:rPr>
              <a:t>swimsuit</a:t>
            </a:r>
            <a:r>
              <a:rPr lang="vi-VN" sz="3200" i="1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2800"/>
              <a:t>(n) </a:t>
            </a:r>
            <a:r>
              <a:rPr lang="vi-VN" sz="2800">
                <a:solidFill>
                  <a:srgbClr val="FF0000"/>
                </a:solidFill>
              </a:rPr>
              <a:t>/</a:t>
            </a:r>
            <a:r>
              <a:rPr lang="en-US" sz="2800">
                <a:solidFill>
                  <a:srgbClr val="FF0000"/>
                </a:solidFill>
              </a:rPr>
              <a:t>ˈswɪmsuːt</a:t>
            </a:r>
            <a:r>
              <a:rPr lang="vi-VN" sz="2800">
                <a:solidFill>
                  <a:srgbClr val="FF0000"/>
                </a:solidFill>
              </a:rPr>
              <a:t>/ </a:t>
            </a:r>
            <a:r>
              <a:rPr lang="en-US" sz="2800"/>
              <a:t>đồ bơi</a:t>
            </a:r>
            <a:r>
              <a:rPr lang="en-US" sz="2000">
                <a:latin typeface="Calibri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738" y="1806575"/>
            <a:ext cx="11371262" cy="57943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0070C0"/>
                </a:solidFill>
                <a:latin typeface="Calibri (body)"/>
              </a:rPr>
              <a:t>sightseeing</a:t>
            </a:r>
            <a:r>
              <a:rPr lang="vi-VN" sz="3200" i="1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2800"/>
              <a:t>(</a:t>
            </a:r>
            <a:r>
              <a:rPr lang="en-US" sz="2800"/>
              <a:t>n</a:t>
            </a:r>
            <a:r>
              <a:rPr lang="vi-VN" sz="2800"/>
              <a:t>) </a:t>
            </a:r>
            <a:r>
              <a:rPr lang="vi-VN" sz="2800">
                <a:solidFill>
                  <a:srgbClr val="FF0000"/>
                </a:solidFill>
              </a:rPr>
              <a:t>/</a:t>
            </a:r>
            <a:r>
              <a:rPr lang="en-US" sz="2800">
                <a:solidFill>
                  <a:srgbClr val="FF0000"/>
                </a:solidFill>
              </a:rPr>
              <a:t>ˈsaɪtˌsiːɪŋ</a:t>
            </a:r>
            <a:r>
              <a:rPr lang="en-US" sz="2800"/>
              <a:t> </a:t>
            </a:r>
            <a:r>
              <a:rPr lang="vi-VN" sz="2800">
                <a:solidFill>
                  <a:srgbClr val="FF0000"/>
                </a:solidFill>
              </a:rPr>
              <a:t>/ </a:t>
            </a:r>
            <a:r>
              <a:rPr lang="en-US" sz="2800">
                <a:latin typeface="Calibri" pitchFamily="34" charset="0"/>
              </a:rPr>
              <a:t>tham quan, ngắm cảnh</a:t>
            </a:r>
            <a:endParaRPr lang="en-US" sz="2800"/>
          </a:p>
        </p:txBody>
      </p:sp>
      <p:sp>
        <p:nvSpPr>
          <p:cNvPr id="14" name="TextBox 13"/>
          <p:cNvSpPr txBox="1"/>
          <p:nvPr/>
        </p:nvSpPr>
        <p:spPr>
          <a:xfrm>
            <a:off x="430213" y="1127125"/>
            <a:ext cx="11363325" cy="57943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0070C0"/>
                </a:solidFill>
                <a:latin typeface="Calibri (body)"/>
              </a:rPr>
              <a:t>souvenir </a:t>
            </a:r>
            <a:r>
              <a:rPr lang="vi-VN" sz="1600" b="1"/>
              <a:t> </a:t>
            </a:r>
            <a:r>
              <a:rPr lang="vi-VN" sz="2800"/>
              <a:t>(</a:t>
            </a:r>
            <a:r>
              <a:rPr lang="en-US" sz="2800"/>
              <a:t>n</a:t>
            </a:r>
            <a:r>
              <a:rPr lang="vi-VN" sz="2800"/>
              <a:t>) </a:t>
            </a:r>
            <a:r>
              <a:rPr lang="vi-VN" sz="2800">
                <a:solidFill>
                  <a:srgbClr val="FF0000"/>
                </a:solidFill>
              </a:rPr>
              <a:t>/</a:t>
            </a:r>
            <a:r>
              <a:rPr lang="en-US" sz="2800">
                <a:solidFill>
                  <a:srgbClr val="FF0000"/>
                </a:solidFill>
              </a:rPr>
              <a:t>suːvəˈnɪr</a:t>
            </a:r>
            <a:r>
              <a:rPr lang="en-US" sz="2800"/>
              <a:t> </a:t>
            </a:r>
            <a:r>
              <a:rPr lang="vi-VN" sz="2800">
                <a:solidFill>
                  <a:srgbClr val="FF0000"/>
                </a:solidFill>
              </a:rPr>
              <a:t>/ </a:t>
            </a:r>
            <a:r>
              <a:rPr lang="en-US" sz="2800"/>
              <a:t>quà lưu niệm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9900" y="5094288"/>
            <a:ext cx="11371263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>
                <a:solidFill>
                  <a:srgbClr val="0070C0"/>
                </a:solidFill>
                <a:latin typeface="Calibri (body)"/>
              </a:rPr>
              <a:t>wallet </a:t>
            </a:r>
            <a:r>
              <a:rPr lang="en-US" sz="2800"/>
              <a:t>(n) </a:t>
            </a:r>
            <a:r>
              <a:rPr lang="en-US" sz="2800">
                <a:solidFill>
                  <a:srgbClr val="FF0000"/>
                </a:solidFill>
              </a:rPr>
              <a:t>/ˈwɑːlɪt/ </a:t>
            </a:r>
            <a:r>
              <a:rPr lang="en-US" sz="2800"/>
              <a:t>ví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231563" y="434975"/>
            <a:ext cx="655637" cy="966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491913" y="352425"/>
            <a:ext cx="655637" cy="896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98275" y="431800"/>
            <a:ext cx="4873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98275" y="477838"/>
            <a:ext cx="48736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622088" y="449263"/>
            <a:ext cx="4873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80813" y="500063"/>
            <a:ext cx="4873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53825" y="477838"/>
            <a:ext cx="48736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45888" y="500063"/>
            <a:ext cx="4873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71288" y="544513"/>
            <a:ext cx="4873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36363" y="522288"/>
            <a:ext cx="4873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98275" y="488950"/>
            <a:ext cx="4873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11393488" y="347663"/>
            <a:ext cx="798512" cy="808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beach">
            <a:hlinkClick r:id="" action="ppaction://media"/>
            <a:extLst>
              <a:ext uri="{FF2B5EF4-FFF2-40B4-BE49-F238E27FC236}">
                <a16:creationId xmlns:a16="http://schemas.microsoft.com/office/drawing/2014/main" id="{5E76A715-9CEE-484B-991C-69824DEAD4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63943" y="5805488"/>
            <a:ext cx="609600" cy="609600"/>
          </a:xfrm>
          <a:prstGeom prst="rect">
            <a:avLst/>
          </a:prstGeom>
        </p:spPr>
      </p:pic>
      <p:pic>
        <p:nvPicPr>
          <p:cNvPr id="17" name="photos">
            <a:hlinkClick r:id="" action="ppaction://media"/>
            <a:extLst>
              <a:ext uri="{FF2B5EF4-FFF2-40B4-BE49-F238E27FC236}">
                <a16:creationId xmlns:a16="http://schemas.microsoft.com/office/drawing/2014/main" id="{2CF71F3E-5831-4880-B774-3614744DD99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37420" y="5805488"/>
            <a:ext cx="609600" cy="609600"/>
          </a:xfrm>
          <a:prstGeom prst="rect">
            <a:avLst/>
          </a:prstGeom>
        </p:spPr>
      </p:pic>
      <p:pic>
        <p:nvPicPr>
          <p:cNvPr id="19" name="postcards">
            <a:hlinkClick r:id="" action="ppaction://media"/>
            <a:extLst>
              <a:ext uri="{FF2B5EF4-FFF2-40B4-BE49-F238E27FC236}">
                <a16:creationId xmlns:a16="http://schemas.microsoft.com/office/drawing/2014/main" id="{616EFA45-B460-4F06-ACF8-1D65EE12508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50731" y="5805488"/>
            <a:ext cx="609600" cy="609600"/>
          </a:xfrm>
          <a:prstGeom prst="rect">
            <a:avLst/>
          </a:prstGeom>
        </p:spPr>
      </p:pic>
      <p:pic>
        <p:nvPicPr>
          <p:cNvPr id="20" name="sightseeing">
            <a:hlinkClick r:id="" action="ppaction://media"/>
            <a:extLst>
              <a:ext uri="{FF2B5EF4-FFF2-40B4-BE49-F238E27FC236}">
                <a16:creationId xmlns:a16="http://schemas.microsoft.com/office/drawing/2014/main" id="{89F2744C-74FC-4693-A6C4-D026F19233B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002587" y="5805488"/>
            <a:ext cx="609600" cy="609600"/>
          </a:xfrm>
          <a:prstGeom prst="rect">
            <a:avLst/>
          </a:prstGeom>
        </p:spPr>
      </p:pic>
      <p:pic>
        <p:nvPicPr>
          <p:cNvPr id="21" name="souvenirs">
            <a:hlinkClick r:id="" action="ppaction://media"/>
            <a:extLst>
              <a:ext uri="{FF2B5EF4-FFF2-40B4-BE49-F238E27FC236}">
                <a16:creationId xmlns:a16="http://schemas.microsoft.com/office/drawing/2014/main" id="{80D60803-81DB-4AE9-8263-077884C58426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34526" y="5791200"/>
            <a:ext cx="609600" cy="609600"/>
          </a:xfrm>
          <a:prstGeom prst="rect">
            <a:avLst/>
          </a:prstGeom>
        </p:spPr>
      </p:pic>
      <p:pic>
        <p:nvPicPr>
          <p:cNvPr id="22" name="swimsuit">
            <a:hlinkClick r:id="" action="ppaction://media"/>
            <a:extLst>
              <a:ext uri="{FF2B5EF4-FFF2-40B4-BE49-F238E27FC236}">
                <a16:creationId xmlns:a16="http://schemas.microsoft.com/office/drawing/2014/main" id="{B9CB6E28-2700-4B7F-B170-CAC2CC0C5667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08538" y="5822559"/>
            <a:ext cx="609600" cy="609600"/>
          </a:xfrm>
          <a:prstGeom prst="rect">
            <a:avLst/>
          </a:prstGeom>
        </p:spPr>
      </p:pic>
      <p:pic>
        <p:nvPicPr>
          <p:cNvPr id="23" name="wallet-">
            <a:hlinkClick r:id="" action="ppaction://media"/>
            <a:extLst>
              <a:ext uri="{FF2B5EF4-FFF2-40B4-BE49-F238E27FC236}">
                <a16:creationId xmlns:a16="http://schemas.microsoft.com/office/drawing/2014/main" id="{9D8C332F-6469-4546-97A5-76F5D8AF0DF8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178686" y="5822559"/>
            <a:ext cx="609600" cy="609600"/>
          </a:xfrm>
          <a:prstGeom prst="rect">
            <a:avLst/>
          </a:prstGeom>
        </p:spPr>
      </p:pic>
      <p:sp>
        <p:nvSpPr>
          <p:cNvPr id="29" name="TextBox 6">
            <a:extLst>
              <a:ext uri="{FF2B5EF4-FFF2-40B4-BE49-F238E27FC236}">
                <a16:creationId xmlns:a16="http://schemas.microsoft.com/office/drawing/2014/main" id="{891E62C3-58B1-4E9F-9ED1-08E65F696C6D}"/>
              </a:ext>
            </a:extLst>
          </p:cNvPr>
          <p:cNvSpPr txBox="1"/>
          <p:nvPr/>
        </p:nvSpPr>
        <p:spPr>
          <a:xfrm>
            <a:off x="0" y="-8533"/>
            <a:ext cx="12192000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+mn-lt"/>
              </a:rPr>
              <a:t>   Unit 9                                                                                                                                                                                         Lesson 2.1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6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6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9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7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7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6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5228</TotalTime>
  <Words>783</Words>
  <Application>Microsoft Office PowerPoint</Application>
  <PresentationFormat>Widescreen</PresentationFormat>
  <Paragraphs>175</Paragraphs>
  <Slides>33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(body)</vt:lpstr>
      <vt:lpstr>FuturaStd-Book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185</cp:revision>
  <dcterms:created xsi:type="dcterms:W3CDTF">2020-12-08T03:17:05Z</dcterms:created>
  <dcterms:modified xsi:type="dcterms:W3CDTF">2022-06-23T16:02:31Z</dcterms:modified>
</cp:coreProperties>
</file>