
<file path=[Content_Types].xml><?xml version="1.0" encoding="utf-8"?>
<Types xmlns="http://schemas.openxmlformats.org/package/2006/content-types">
  <Default Extension="png" ContentType="image/png"/>
  <Default Extension="mp3" ContentType="audio/mpe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72" r:id="rId3"/>
    <p:sldMasterId id="2147483684" r:id="rId4"/>
    <p:sldMasterId id="2147483696" r:id="rId5"/>
    <p:sldMasterId id="2147483732" r:id="rId6"/>
  </p:sldMasterIdLst>
  <p:notesMasterIdLst>
    <p:notesMasterId r:id="rId34"/>
  </p:notesMasterIdLst>
  <p:sldIdLst>
    <p:sldId id="396" r:id="rId7"/>
    <p:sldId id="286" r:id="rId8"/>
    <p:sldId id="407" r:id="rId9"/>
    <p:sldId id="397" r:id="rId10"/>
    <p:sldId id="376" r:id="rId11"/>
    <p:sldId id="408" r:id="rId12"/>
    <p:sldId id="409" r:id="rId13"/>
    <p:sldId id="410" r:id="rId14"/>
    <p:sldId id="411" r:id="rId15"/>
    <p:sldId id="412" r:id="rId16"/>
    <p:sldId id="413" r:id="rId17"/>
    <p:sldId id="414" r:id="rId18"/>
    <p:sldId id="384" r:id="rId19"/>
    <p:sldId id="382" r:id="rId20"/>
    <p:sldId id="386" r:id="rId21"/>
    <p:sldId id="381" r:id="rId22"/>
    <p:sldId id="380" r:id="rId23"/>
    <p:sldId id="312" r:id="rId24"/>
    <p:sldId id="416" r:id="rId25"/>
    <p:sldId id="390" r:id="rId26"/>
    <p:sldId id="403" r:id="rId27"/>
    <p:sldId id="404" r:id="rId28"/>
    <p:sldId id="313" r:id="rId29"/>
    <p:sldId id="417" r:id="rId30"/>
    <p:sldId id="405" r:id="rId31"/>
    <p:sldId id="401" r:id="rId32"/>
    <p:sldId id="402" r:id="rId33"/>
  </p:sldIdLst>
  <p:sldSz cx="18288000" cy="10287000"/>
  <p:notesSz cx="6858000" cy="9144000"/>
  <p:embeddedFontLst>
    <p:embeddedFont>
      <p:font typeface="Dotum" panose="020B0600000101010101" pitchFamily="34" charset="-127"/>
      <p:regular r:id="rId35"/>
    </p:embeddedFont>
    <p:embeddedFont>
      <p:font typeface="Cambria Math" panose="02040503050406030204" pitchFamily="18" charset="0"/>
      <p:regular r:id="rId36"/>
    </p:embeddedFont>
    <p:embeddedFont>
      <p:font typeface="Poppins SemiBold" panose="020B0604020202020204" charset="0"/>
      <p:regular r:id="rId37"/>
      <p:bold r:id="rId38"/>
      <p:italic r:id="rId39"/>
      <p:boldItalic r:id="rId40"/>
    </p:embeddedFont>
    <p:embeddedFont>
      <p:font typeface="Calibri" panose="020F0502020204030204" pitchFamily="34" charset="0"/>
      <p:regular r:id="rId41"/>
      <p:bold r:id="rId42"/>
      <p:italic r:id="rId43"/>
      <p:boldItalic r:id="rId44"/>
    </p:embeddedFont>
    <p:embeddedFont>
      <p:font typeface="Calibri Light" panose="020F0302020204030204" pitchFamily="34" charset="0"/>
      <p:regular r:id="rId45"/>
      <p:italic r:id="rId4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A6AB"/>
    <a:srgbClr val="F6F6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22" autoAdjust="0"/>
  </p:normalViewPr>
  <p:slideViewPr>
    <p:cSldViewPr>
      <p:cViewPr>
        <p:scale>
          <a:sx n="30" d="100"/>
          <a:sy n="30" d="100"/>
        </p:scale>
        <p:origin x="792"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font" Target="fonts/font10.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FA3419-BDCD-46C7-837C-84EBC2C1BD70}" type="datetimeFigureOut">
              <a:rPr lang="en-US" smtClean="0"/>
              <a:t>11/1/2023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D796A-198F-4B98-9B98-878DC4C51E9B}" type="slidenum">
              <a:rPr lang="en-US" smtClean="0"/>
              <a:t>‹#›</a:t>
            </a:fld>
            <a:endParaRPr lang="en-US"/>
          </a:p>
        </p:txBody>
      </p:sp>
    </p:spTree>
    <p:extLst>
      <p:ext uri="{BB962C8B-B14F-4D97-AF65-F5344CB8AC3E}">
        <p14:creationId xmlns:p14="http://schemas.microsoft.com/office/powerpoint/2010/main" val="2219299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6D796A-198F-4B98-9B98-878DC4C51E9B}" type="slidenum">
              <a:rPr lang="en-US" smtClean="0"/>
              <a:t>7</a:t>
            </a:fld>
            <a:endParaRPr lang="en-US"/>
          </a:p>
        </p:txBody>
      </p:sp>
    </p:spTree>
    <p:extLst>
      <p:ext uri="{BB962C8B-B14F-4D97-AF65-F5344CB8AC3E}">
        <p14:creationId xmlns:p14="http://schemas.microsoft.com/office/powerpoint/2010/main" val="176059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mtClean="0">
                <a:latin typeface="Arial" panose="020B0604020202020204" pitchFamily="34" charset="0"/>
                <a:cs typeface="Arial" panose="020B0604020202020204" pitchFamily="34" charset="0"/>
              </a:rPr>
              <a:t>Chú ý: </a:t>
            </a:r>
            <a:r>
              <a:rPr lang="en-US" sz="1200" i="1" smtClean="0">
                <a:latin typeface="Arial" panose="020B0604020202020204" pitchFamily="34" charset="0"/>
                <a:cs typeface="Arial" panose="020B0604020202020204" pitchFamily="34" charset="0"/>
              </a:rPr>
              <a:t>GV dùng chuột click vào từng ô đáp án để chọn đáp án đúng</a:t>
            </a:r>
          </a:p>
        </p:txBody>
      </p:sp>
      <p:sp>
        <p:nvSpPr>
          <p:cNvPr id="4" name="Slide Number Placeholder 3"/>
          <p:cNvSpPr>
            <a:spLocks noGrp="1"/>
          </p:cNvSpPr>
          <p:nvPr>
            <p:ph type="sldNum" sz="quarter" idx="10"/>
          </p:nvPr>
        </p:nvSpPr>
        <p:spPr/>
        <p:txBody>
          <a:bodyPr/>
          <a:lstStyle/>
          <a:p>
            <a:fld id="{D56D796A-198F-4B98-9B98-878DC4C51E9B}" type="slidenum">
              <a:rPr lang="en-US" smtClean="0"/>
              <a:t>13</a:t>
            </a:fld>
            <a:endParaRPr lang="en-US"/>
          </a:p>
        </p:txBody>
      </p:sp>
    </p:spTree>
    <p:extLst>
      <p:ext uri="{BB962C8B-B14F-4D97-AF65-F5344CB8AC3E}">
        <p14:creationId xmlns:p14="http://schemas.microsoft.com/office/powerpoint/2010/main" val="161702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mtClean="0">
                <a:latin typeface="Arial" panose="020B0604020202020204" pitchFamily="34" charset="0"/>
                <a:cs typeface="Arial" panose="020B0604020202020204" pitchFamily="34" charset="0"/>
              </a:rPr>
              <a:t>Chú ý: </a:t>
            </a:r>
            <a:r>
              <a:rPr lang="en-US" sz="1200" i="1" smtClean="0">
                <a:latin typeface="Arial" panose="020B0604020202020204" pitchFamily="34" charset="0"/>
                <a:cs typeface="Arial" panose="020B0604020202020204" pitchFamily="34" charset="0"/>
              </a:rPr>
              <a:t>GV dùng chuột click vào từng ô đáp án để chọn đáp án đúng</a:t>
            </a:r>
            <a:endParaRPr lang="en-US" sz="1200" i="1"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6D796A-198F-4B98-9B98-878DC4C51E9B}" type="slidenum">
              <a:rPr lang="en-US" smtClean="0"/>
              <a:t>14</a:t>
            </a:fld>
            <a:endParaRPr lang="en-US"/>
          </a:p>
        </p:txBody>
      </p:sp>
    </p:spTree>
    <p:extLst>
      <p:ext uri="{BB962C8B-B14F-4D97-AF65-F5344CB8AC3E}">
        <p14:creationId xmlns:p14="http://schemas.microsoft.com/office/powerpoint/2010/main" val="358341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mtClean="0">
                <a:latin typeface="Arial" panose="020B0604020202020204" pitchFamily="34" charset="0"/>
                <a:cs typeface="Arial" panose="020B0604020202020204" pitchFamily="34" charset="0"/>
              </a:rPr>
              <a:t>Chú ý: </a:t>
            </a:r>
            <a:r>
              <a:rPr lang="en-US" sz="1200" i="1" smtClean="0">
                <a:latin typeface="Arial" panose="020B0604020202020204" pitchFamily="34" charset="0"/>
                <a:cs typeface="Arial" panose="020B0604020202020204" pitchFamily="34" charset="0"/>
              </a:rPr>
              <a:t>GV dùng chuột click vào từng ô đáp án để chọn đáp án đúng</a:t>
            </a:r>
            <a:endParaRPr lang="en-US" sz="1200" i="1"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6D796A-198F-4B98-9B98-878DC4C51E9B}" type="slidenum">
              <a:rPr lang="en-US" smtClean="0"/>
              <a:t>15</a:t>
            </a:fld>
            <a:endParaRPr lang="en-US"/>
          </a:p>
        </p:txBody>
      </p:sp>
    </p:spTree>
    <p:extLst>
      <p:ext uri="{BB962C8B-B14F-4D97-AF65-F5344CB8AC3E}">
        <p14:creationId xmlns:p14="http://schemas.microsoft.com/office/powerpoint/2010/main" val="1839582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mtClean="0">
                <a:latin typeface="Arial" panose="020B0604020202020204" pitchFamily="34" charset="0"/>
                <a:cs typeface="Arial" panose="020B0604020202020204" pitchFamily="34" charset="0"/>
              </a:rPr>
              <a:t>Chú ý: </a:t>
            </a:r>
            <a:r>
              <a:rPr lang="en-US" sz="1200" i="1" smtClean="0">
                <a:latin typeface="Arial" panose="020B0604020202020204" pitchFamily="34" charset="0"/>
                <a:cs typeface="Arial" panose="020B0604020202020204" pitchFamily="34" charset="0"/>
              </a:rPr>
              <a:t>GV dùng chuột click vào từng ô đáp án để chọn đáp án đúng</a:t>
            </a:r>
            <a:endParaRPr lang="en-US" sz="1200" i="1"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6D796A-198F-4B98-9B98-878DC4C51E9B}" type="slidenum">
              <a:rPr lang="en-US" smtClean="0"/>
              <a:t>16</a:t>
            </a:fld>
            <a:endParaRPr lang="en-US"/>
          </a:p>
        </p:txBody>
      </p:sp>
    </p:spTree>
    <p:extLst>
      <p:ext uri="{BB962C8B-B14F-4D97-AF65-F5344CB8AC3E}">
        <p14:creationId xmlns:p14="http://schemas.microsoft.com/office/powerpoint/2010/main" val="193709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smtClean="0">
                <a:latin typeface="Arial" panose="020B0604020202020204" pitchFamily="34" charset="0"/>
                <a:cs typeface="Arial" panose="020B0604020202020204" pitchFamily="34" charset="0"/>
              </a:rPr>
              <a:t>Chú ý: </a:t>
            </a:r>
            <a:r>
              <a:rPr lang="en-US" sz="1200" i="1" smtClean="0">
                <a:latin typeface="Arial" panose="020B0604020202020204" pitchFamily="34" charset="0"/>
                <a:cs typeface="Arial" panose="020B0604020202020204" pitchFamily="34" charset="0"/>
              </a:rPr>
              <a:t>GV dùng chuột click vào từng ô đáp án để chọn đáp án đúng</a:t>
            </a:r>
            <a:endParaRPr lang="en-US" sz="1200" i="1"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56D796A-198F-4B98-9B98-878DC4C51E9B}" type="slidenum">
              <a:rPr lang="en-US" smtClean="0"/>
              <a:t>17</a:t>
            </a:fld>
            <a:endParaRPr lang="en-US"/>
          </a:p>
        </p:txBody>
      </p:sp>
    </p:spTree>
    <p:extLst>
      <p:ext uri="{BB962C8B-B14F-4D97-AF65-F5344CB8AC3E}">
        <p14:creationId xmlns:p14="http://schemas.microsoft.com/office/powerpoint/2010/main" val="94007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7398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2299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24072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1091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45624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71940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59060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664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582310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3461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697648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27332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238682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386403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1588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0723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77785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7754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499728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780245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237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0929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300196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97204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542967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8035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194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85818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87873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568738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46750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386004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805176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87417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59011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19805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35115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3777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09733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41407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3201043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570740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457737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15076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86653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99475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973600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8902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623678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74352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004400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34356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92858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97860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7206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4431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6723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22635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739860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8101227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40.xml"/><Relationship Id="rId6" Type="http://schemas.openxmlformats.org/officeDocument/2006/relationships/image" Target="../media/image2.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6.png"/><Relationship Id="rId10"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510.svg"/><Relationship Id="rId12" Type="http://schemas.openxmlformats.org/officeDocument/2006/relationships/image" Target="../media/image30.png"/><Relationship Id="rId2" Type="http://schemas.openxmlformats.org/officeDocument/2006/relationships/image" Target="../media/image15.png"/><Relationship Id="rId1" Type="http://schemas.openxmlformats.org/officeDocument/2006/relationships/slideLayout" Target="../slideLayouts/slideLayout7.xml"/><Relationship Id="rId11" Type="http://schemas.microsoft.com/office/2007/relationships/hdphoto" Target="../media/hdphoto4.wdp"/><Relationship Id="rId10" Type="http://schemas.openxmlformats.org/officeDocument/2006/relationships/image" Target="../media/image29.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8" Type="http://schemas.openxmlformats.org/officeDocument/2006/relationships/image" Target="../media/image510.svg"/><Relationship Id="rId12"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31.png"/><Relationship Id="rId10" Type="http://schemas.microsoft.com/office/2007/relationships/hdphoto" Target="../media/hdphoto4.wdp"/><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510.svg"/><Relationship Id="rId12"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33.png"/><Relationship Id="rId10" Type="http://schemas.microsoft.com/office/2007/relationships/hdphoto" Target="../media/hdphoto4.wdp"/><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6" Type="http://schemas.openxmlformats.org/officeDocument/2006/relationships/image" Target="../media/image39.png"/><Relationship Id="rId3" Type="http://schemas.microsoft.com/office/2007/relationships/media" Target="../media/media2.mp3"/><Relationship Id="rId21" Type="http://schemas.openxmlformats.org/officeDocument/2006/relationships/image" Target="../media/image7.png"/><Relationship Id="rId34" Type="http://schemas.microsoft.com/office/2007/relationships/hdphoto" Target="../media/hdphoto5.wdp"/><Relationship Id="rId7" Type="http://schemas.openxmlformats.org/officeDocument/2006/relationships/image" Target="../media/image35.png"/><Relationship Id="rId25" Type="http://schemas.openxmlformats.org/officeDocument/2006/relationships/image" Target="../media/image38.png"/><Relationship Id="rId33" Type="http://schemas.openxmlformats.org/officeDocument/2006/relationships/image" Target="../media/image44.png"/><Relationship Id="rId2" Type="http://schemas.openxmlformats.org/officeDocument/2006/relationships/audio" Target="../media/media1.mp3"/><Relationship Id="rId20" Type="http://schemas.openxmlformats.org/officeDocument/2006/relationships/image" Target="../media/image552.svg"/><Relationship Id="rId29" Type="http://schemas.openxmlformats.org/officeDocument/2006/relationships/image" Target="../media/image42.png"/><Relationship Id="rId1" Type="http://schemas.microsoft.com/office/2007/relationships/media" Target="../media/media1.mp3"/><Relationship Id="rId6" Type="http://schemas.openxmlformats.org/officeDocument/2006/relationships/notesSlide" Target="../notesSlides/notesSlide2.xml"/><Relationship Id="rId24" Type="http://schemas.openxmlformats.org/officeDocument/2006/relationships/image" Target="../media/image37.png"/><Relationship Id="rId32" Type="http://schemas.openxmlformats.org/officeDocument/2006/relationships/image" Target="NULL"/><Relationship Id="rId5" Type="http://schemas.openxmlformats.org/officeDocument/2006/relationships/slideLayout" Target="../slideLayouts/slideLayout29.xml"/><Relationship Id="rId23" Type="http://schemas.openxmlformats.org/officeDocument/2006/relationships/image" Target="../media/image36.png"/><Relationship Id="rId28" Type="http://schemas.openxmlformats.org/officeDocument/2006/relationships/image" Target="../media/image41.png"/><Relationship Id="rId31" Type="http://schemas.openxmlformats.org/officeDocument/2006/relationships/image" Target="../media/image43.png"/><Relationship Id="rId4" Type="http://schemas.openxmlformats.org/officeDocument/2006/relationships/audio" Target="../media/media2.mp3"/><Relationship Id="rId22" Type="http://schemas.openxmlformats.org/officeDocument/2006/relationships/image" Target="../media/image1801.svg"/><Relationship Id="rId27" Type="http://schemas.openxmlformats.org/officeDocument/2006/relationships/image" Target="../media/image40.png"/><Relationship Id="rId30" Type="http://schemas.openxmlformats.org/officeDocument/2006/relationships/image" Target="NULL"/></Relationships>
</file>

<file path=ppt/slides/_rels/slide14.xml.rels><?xml version="1.0" encoding="UTF-8" standalone="yes"?>
<Relationships xmlns="http://schemas.openxmlformats.org/package/2006/relationships"><Relationship Id="rId8" Type="http://schemas.openxmlformats.org/officeDocument/2006/relationships/image" Target="../media/image381.svg"/><Relationship Id="rId3" Type="http://schemas.microsoft.com/office/2007/relationships/media" Target="../media/media2.mp3"/><Relationship Id="rId7" Type="http://schemas.openxmlformats.org/officeDocument/2006/relationships/image" Target="../media/image45.png"/><Relationship Id="rId17" Type="http://schemas.openxmlformats.org/officeDocument/2006/relationships/image" Target="NULL"/><Relationship Id="rId2" Type="http://schemas.openxmlformats.org/officeDocument/2006/relationships/audio" Target="../media/media1.mp3"/><Relationship Id="rId16" Type="http://schemas.openxmlformats.org/officeDocument/2006/relationships/image" Target="../media/image43.png"/><Relationship Id="rId1" Type="http://schemas.microsoft.com/office/2007/relationships/media" Target="../media/media1.mp3"/><Relationship Id="rId6" Type="http://schemas.openxmlformats.org/officeDocument/2006/relationships/notesSlide" Target="../notesSlides/notesSlide3.xml"/><Relationship Id="rId5" Type="http://schemas.openxmlformats.org/officeDocument/2006/relationships/slideLayout" Target="../slideLayouts/slideLayout29.xml"/><Relationship Id="rId15" Type="http://schemas.openxmlformats.org/officeDocument/2006/relationships/image" Target="NULL"/><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550.svg"/><Relationship Id="rId3" Type="http://schemas.microsoft.com/office/2007/relationships/media" Target="../media/media2.mp3"/><Relationship Id="rId7" Type="http://schemas.openxmlformats.org/officeDocument/2006/relationships/image" Target="../media/image35.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notesSlide" Target="../notesSlides/notesSlide4.xml"/><Relationship Id="rId5" Type="http://schemas.openxmlformats.org/officeDocument/2006/relationships/slideLayout" Target="../slideLayouts/slideLayout29.xml"/><Relationship Id="rId15" Type="http://schemas.openxmlformats.org/officeDocument/2006/relationships/image" Target="../media/image43.png"/><Relationship Id="rId10" Type="http://schemas.openxmlformats.org/officeDocument/2006/relationships/image" Target="../media/image42.png"/><Relationship Id="rId4" Type="http://schemas.openxmlformats.org/officeDocument/2006/relationships/audio" Target="../media/media2.mp3"/><Relationship Id="rId9" Type="http://schemas.openxmlformats.org/officeDocument/2006/relationships/image" Target="../media/image41.png"/><Relationship Id="rId14" Type="http://schemas.openxmlformats.org/officeDocument/2006/relationships/image" Target="NUL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microsoft.com/office/2007/relationships/media" Target="../media/media2.mp3"/><Relationship Id="rId7" Type="http://schemas.openxmlformats.org/officeDocument/2006/relationships/image" Target="../media/image46.png"/><Relationship Id="rId12" Type="http://schemas.openxmlformats.org/officeDocument/2006/relationships/image" Target="../media/image42.png"/><Relationship Id="rId2" Type="http://schemas.openxmlformats.org/officeDocument/2006/relationships/audio" Target="../media/media1.mp3"/><Relationship Id="rId16" Type="http://schemas.openxmlformats.org/officeDocument/2006/relationships/image" Target="NULL"/><Relationship Id="rId1" Type="http://schemas.microsoft.com/office/2007/relationships/media" Target="../media/media1.mp3"/><Relationship Id="rId6" Type="http://schemas.openxmlformats.org/officeDocument/2006/relationships/notesSlide" Target="../notesSlides/notesSlide5.xml"/><Relationship Id="rId11" Type="http://schemas.openxmlformats.org/officeDocument/2006/relationships/image" Target="../media/image41.png"/><Relationship Id="rId5" Type="http://schemas.openxmlformats.org/officeDocument/2006/relationships/slideLayout" Target="../slideLayouts/slideLayout18.xml"/><Relationship Id="rId15" Type="http://schemas.openxmlformats.org/officeDocument/2006/relationships/image" Target="../media/image43.png"/><Relationship Id="rId10" Type="http://schemas.openxmlformats.org/officeDocument/2006/relationships/image" Target="../media/image49.png"/><Relationship Id="rId4" Type="http://schemas.openxmlformats.org/officeDocument/2006/relationships/audio" Target="../media/media2.mp3"/><Relationship Id="rId9" Type="http://schemas.openxmlformats.org/officeDocument/2006/relationships/image" Target="../media/image48.png"/><Relationship Id="rId14" Type="http://schemas.openxmlformats.org/officeDocument/2006/relationships/image" Target="NULL"/></Relationships>
</file>

<file path=ppt/slides/_rels/slide17.xml.rels><?xml version="1.0" encoding="UTF-8" standalone="yes"?>
<Relationships xmlns="http://schemas.openxmlformats.org/package/2006/relationships"><Relationship Id="rId8" Type="http://schemas.openxmlformats.org/officeDocument/2006/relationships/image" Target="../media/image551.svg"/><Relationship Id="rId18" Type="http://schemas.openxmlformats.org/officeDocument/2006/relationships/image" Target="../media/image43.png"/><Relationship Id="rId26" Type="http://schemas.openxmlformats.org/officeDocument/2006/relationships/image" Target="../media/image53.png"/><Relationship Id="rId3" Type="http://schemas.microsoft.com/office/2007/relationships/media" Target="../media/media2.mp3"/><Relationship Id="rId21" Type="http://schemas.microsoft.com/office/2007/relationships/hdphoto" Target="../media/hdphoto6.wdp"/><Relationship Id="rId7" Type="http://schemas.openxmlformats.org/officeDocument/2006/relationships/image" Target="../media/image35.png"/><Relationship Id="rId17" Type="http://schemas.openxmlformats.org/officeDocument/2006/relationships/image" Target="NULL"/><Relationship Id="rId25" Type="http://schemas.microsoft.com/office/2007/relationships/hdphoto" Target="../media/hdphoto8.wdp"/><Relationship Id="rId2" Type="http://schemas.openxmlformats.org/officeDocument/2006/relationships/audio" Target="../media/media1.mp3"/><Relationship Id="rId20" Type="http://schemas.openxmlformats.org/officeDocument/2006/relationships/image" Target="../media/image50.png"/><Relationship Id="rId1" Type="http://schemas.microsoft.com/office/2007/relationships/media" Target="../media/media1.mp3"/><Relationship Id="rId6" Type="http://schemas.openxmlformats.org/officeDocument/2006/relationships/notesSlide" Target="../notesSlides/notesSlide6.xml"/><Relationship Id="rId24" Type="http://schemas.openxmlformats.org/officeDocument/2006/relationships/image" Target="../media/image52.png"/><Relationship Id="rId5" Type="http://schemas.openxmlformats.org/officeDocument/2006/relationships/slideLayout" Target="../slideLayouts/slideLayout7.xml"/><Relationship Id="rId23" Type="http://schemas.microsoft.com/office/2007/relationships/hdphoto" Target="../media/hdphoto7.wdp"/><Relationship Id="rId10" Type="http://schemas.openxmlformats.org/officeDocument/2006/relationships/image" Target="../media/image42.png"/><Relationship Id="rId19" Type="http://schemas.openxmlformats.org/officeDocument/2006/relationships/image" Target="NULL"/><Relationship Id="rId4" Type="http://schemas.openxmlformats.org/officeDocument/2006/relationships/audio" Target="../media/media2.mp3"/><Relationship Id="rId9" Type="http://schemas.openxmlformats.org/officeDocument/2006/relationships/image" Target="../media/image41.png"/><Relationship Id="rId22" Type="http://schemas.openxmlformats.org/officeDocument/2006/relationships/image" Target="../media/image51.png"/><Relationship Id="rId27" Type="http://schemas.microsoft.com/office/2007/relationships/hdphoto" Target="../media/hdphoto9.wdp"/></Relationships>
</file>

<file path=ppt/slides/_rels/slide18.xml.rels><?xml version="1.0" encoding="UTF-8" standalone="yes"?>
<Relationships xmlns="http://schemas.openxmlformats.org/package/2006/relationships"><Relationship Id="rId8" Type="http://schemas.openxmlformats.org/officeDocument/2006/relationships/image" Target="../media/image510.svg"/><Relationship Id="rId13" Type="http://schemas.openxmlformats.org/officeDocument/2006/relationships/image" Target="../media/image35.png"/><Relationship Id="rId12" Type="http://schemas.openxmlformats.org/officeDocument/2006/relationships/image" Target="../media/image56.png"/><Relationship Id="rId7" Type="http://schemas.openxmlformats.org/officeDocument/2006/relationships/image" Target="../media/image551.svg"/><Relationship Id="rId2" Type="http://schemas.openxmlformats.org/officeDocument/2006/relationships/image" Target="../media/image15.png"/><Relationship Id="rId1" Type="http://schemas.openxmlformats.org/officeDocument/2006/relationships/slideLayout" Target="../slideLayouts/slideLayout7.xml"/><Relationship Id="rId11" Type="http://schemas.microsoft.com/office/2007/relationships/hdphoto" Target="../media/hdphoto10.wdp"/><Relationship Id="rId10" Type="http://schemas.openxmlformats.org/officeDocument/2006/relationships/image" Target="../media/image55.png"/><Relationship Id="rId9" Type="http://schemas.openxmlformats.org/officeDocument/2006/relationships/image" Target="../media/image54.png"/><Relationship Id="rId14" Type="http://schemas.openxmlformats.org/officeDocument/2006/relationships/image" Target="../media/image57.png"/></Relationships>
</file>

<file path=ppt/slides/_rels/slide19.xml.rels><?xml version="1.0" encoding="UTF-8" standalone="yes"?>
<Relationships xmlns="http://schemas.openxmlformats.org/package/2006/relationships"><Relationship Id="rId8" Type="http://schemas.openxmlformats.org/officeDocument/2006/relationships/image" Target="../media/image510.svg"/><Relationship Id="rId13" Type="http://schemas.openxmlformats.org/officeDocument/2006/relationships/image" Target="../media/image35.png"/><Relationship Id="rId12" Type="http://schemas.openxmlformats.org/officeDocument/2006/relationships/image" Target="../media/image58.png"/><Relationship Id="rId7" Type="http://schemas.openxmlformats.org/officeDocument/2006/relationships/image" Target="../media/image551.svg"/><Relationship Id="rId2" Type="http://schemas.openxmlformats.org/officeDocument/2006/relationships/image" Target="../media/image15.png"/><Relationship Id="rId1" Type="http://schemas.openxmlformats.org/officeDocument/2006/relationships/slideLayout" Target="../slideLayouts/slideLayout7.xml"/><Relationship Id="rId11" Type="http://schemas.microsoft.com/office/2007/relationships/hdphoto" Target="../media/hdphoto10.wdp"/><Relationship Id="rId10" Type="http://schemas.openxmlformats.org/officeDocument/2006/relationships/image" Target="../media/image55.png"/><Relationship Id="rId9" Type="http://schemas.openxmlformats.org/officeDocument/2006/relationships/image" Target="../media/image54.png"/><Relationship Id="rId1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180.svg"/><Relationship Id="rId10" Type="http://schemas.openxmlformats.org/officeDocument/2006/relationships/image" Target="../media/image11.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13" Type="http://schemas.openxmlformats.org/officeDocument/2006/relationships/image" Target="../media/image61.png"/><Relationship Id="rId12" Type="http://schemas.openxmlformats.org/officeDocument/2006/relationships/image" Target="../media/image60.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59.png"/><Relationship Id="rId10" Type="http://schemas.openxmlformats.org/officeDocument/2006/relationships/image" Target="../media/image22.png"/><Relationship Id="rId9" Type="http://schemas.openxmlformats.org/officeDocument/2006/relationships/image" Target="../media/image1803.svg"/><Relationship Id="rId14" Type="http://schemas.microsoft.com/office/2007/relationships/hdphoto" Target="../media/hdphoto11.wdp"/></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3.png"/><Relationship Id="rId10" Type="http://schemas.openxmlformats.org/officeDocument/2006/relationships/image" Target="../media/image62.png"/><Relationship Id="rId9" Type="http://schemas.openxmlformats.org/officeDocument/2006/relationships/image" Target="../media/image180.svg"/></Relationships>
</file>

<file path=ppt/slides/_rels/slide22.xml.rels><?xml version="1.0" encoding="UTF-8" standalone="yes"?>
<Relationships xmlns="http://schemas.openxmlformats.org/package/2006/relationships"><Relationship Id="rId13" Type="http://schemas.openxmlformats.org/officeDocument/2006/relationships/image" Target="../media/image65.png"/><Relationship Id="rId12" Type="http://schemas.microsoft.com/office/2007/relationships/hdphoto" Target="../media/hdphoto12.wdp"/><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64.png"/><Relationship Id="rId15" Type="http://schemas.openxmlformats.org/officeDocument/2006/relationships/image" Target="../media/image67.png"/><Relationship Id="rId10" Type="http://schemas.openxmlformats.org/officeDocument/2006/relationships/image" Target="../media/image63.png"/><Relationship Id="rId9" Type="http://schemas.openxmlformats.org/officeDocument/2006/relationships/image" Target="../media/image180.svg"/><Relationship Id="rId14" Type="http://schemas.openxmlformats.org/officeDocument/2006/relationships/image" Target="../media/image66.png"/></Relationships>
</file>

<file path=ppt/slides/_rels/slide23.xml.rels><?xml version="1.0" encoding="UTF-8" standalone="yes"?>
<Relationships xmlns="http://schemas.openxmlformats.org/package/2006/relationships"><Relationship Id="rId8" Type="http://schemas.openxmlformats.org/officeDocument/2006/relationships/image" Target="../media/image510.sv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70.png"/><Relationship Id="rId10" Type="http://schemas.openxmlformats.org/officeDocument/2006/relationships/image" Target="../media/image69.png"/><Relationship Id="rId9" Type="http://schemas.openxmlformats.org/officeDocument/2006/relationships/image" Target="../media/image68.png"/></Relationships>
</file>

<file path=ppt/slides/_rels/slide24.xml.rels><?xml version="1.0" encoding="UTF-8" standalone="yes"?>
<Relationships xmlns="http://schemas.openxmlformats.org/package/2006/relationships"><Relationship Id="rId8" Type="http://schemas.openxmlformats.org/officeDocument/2006/relationships/image" Target="../media/image510.svg"/><Relationship Id="rId2" Type="http://schemas.openxmlformats.org/officeDocument/2006/relationships/image" Target="../media/image15.png"/><Relationship Id="rId1" Type="http://schemas.openxmlformats.org/officeDocument/2006/relationships/slideLayout" Target="../slideLayouts/slideLayout7.xml"/><Relationship Id="rId11" Type="http://schemas.openxmlformats.org/officeDocument/2006/relationships/image" Target="../media/image70.png"/><Relationship Id="rId10" Type="http://schemas.openxmlformats.org/officeDocument/2006/relationships/image" Target="../media/image71.png"/><Relationship Id="rId9" Type="http://schemas.openxmlformats.org/officeDocument/2006/relationships/image" Target="../media/image68.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41" Type="http://schemas.openxmlformats.org/officeDocument/2006/relationships/image" Target="../media/image24.svg"/><Relationship Id="rId1" Type="http://schemas.openxmlformats.org/officeDocument/2006/relationships/slideLayout" Target="../slideLayouts/slideLayout7.xml"/><Relationship Id="rId11" Type="http://schemas.openxmlformats.org/officeDocument/2006/relationships/image" Target="../media/image73.png"/><Relationship Id="rId10" Type="http://schemas.openxmlformats.org/officeDocument/2006/relationships/image" Target="../media/image72.png"/><Relationship Id="rId9" Type="http://schemas.openxmlformats.org/officeDocument/2006/relationships/image" Target="../media/image1803.svg"/></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60.svg"/><Relationship Id="rId3" Type="http://schemas.openxmlformats.org/officeDocument/2006/relationships/image" Target="../media/image280.svg"/><Relationship Id="rId7" Type="http://schemas.openxmlformats.org/officeDocument/2006/relationships/image" Target="../media/image32.svg"/><Relationship Id="rId2" Type="http://schemas.openxmlformats.org/officeDocument/2006/relationships/image" Target="../media/image17.png"/><Relationship Id="rId1" Type="http://schemas.openxmlformats.org/officeDocument/2006/relationships/slideLayout" Target="../slideLayouts/slideLayout62.xml"/><Relationship Id="rId6" Type="http://schemas.openxmlformats.org/officeDocument/2006/relationships/image" Target="../media/image75.png"/><Relationship Id="rId5" Type="http://schemas.openxmlformats.org/officeDocument/2006/relationships/image" Target="../media/image300.sv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9.svg"/><Relationship Id="rId7" Type="http://schemas.openxmlformats.org/officeDocument/2006/relationships/image" Target="../media/image22.svg"/><Relationship Id="rId2" Type="http://schemas.openxmlformats.org/officeDocument/2006/relationships/image" Target="../media/image76.png"/><Relationship Id="rId1" Type="http://schemas.openxmlformats.org/officeDocument/2006/relationships/slideLayout" Target="../slideLayouts/slideLayout62.xml"/><Relationship Id="rId6" Type="http://schemas.openxmlformats.org/officeDocument/2006/relationships/image" Target="../media/image78.png"/><Relationship Id="rId5" Type="http://schemas.openxmlformats.org/officeDocument/2006/relationships/image" Target="../media/image81.svg"/><Relationship Id="rId15" Type="http://schemas.openxmlformats.org/officeDocument/2006/relationships/image" Target="../media/image260.svg"/><Relationship Id="rId10" Type="http://schemas.openxmlformats.org/officeDocument/2006/relationships/image" Target="../media/image80.png"/><Relationship Id="rId4" Type="http://schemas.openxmlformats.org/officeDocument/2006/relationships/image" Target="../media/image77.png"/><Relationship Id="rId9" Type="http://schemas.openxmlformats.org/officeDocument/2006/relationships/image" Target="../media/image60.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8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svg"/><Relationship Id="rId2" Type="http://schemas.openxmlformats.org/officeDocument/2006/relationships/image" Target="../media/image14.png"/><Relationship Id="rId1" Type="http://schemas.openxmlformats.org/officeDocument/2006/relationships/slideLayout" Target="../slideLayouts/slideLayout51.xml"/><Relationship Id="rId4" Type="http://schemas.openxmlformats.org/officeDocument/2006/relationships/image" Target="../media/image15.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13" Type="http://schemas.openxmlformats.org/officeDocument/2006/relationships/image" Target="../media/image20.png"/><Relationship Id="rId12" Type="http://schemas.openxmlformats.org/officeDocument/2006/relationships/image" Target="../media/image19.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6.svg"/><Relationship Id="rId5" Type="http://schemas.openxmlformats.org/officeDocument/2006/relationships/image" Target="../media/image28.svg"/></Relationships>
</file>

<file path=ppt/slides/_rels/slide6.xml.rels><?xml version="1.0" encoding="UTF-8" standalone="yes"?>
<Relationships xmlns="http://schemas.openxmlformats.org/package/2006/relationships"><Relationship Id="rId12"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6.svg"/><Relationship Id="rId5" Type="http://schemas.openxmlformats.org/officeDocument/2006/relationships/image" Target="../media/image28.svg"/></Relationships>
</file>

<file path=ppt/slides/_rels/slide7.xml.rels><?xml version="1.0" encoding="UTF-8" standalone="yes"?>
<Relationships xmlns="http://schemas.openxmlformats.org/package/2006/relationships"><Relationship Id="rId13" Type="http://schemas.openxmlformats.org/officeDocument/2006/relationships/image" Target="../media/image21.png"/><Relationship Id="rId3" Type="http://schemas.openxmlformats.org/officeDocument/2006/relationships/image" Target="../media/image17.png"/><Relationship Id="rId12"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36.svg"/><Relationship Id="rId5" Type="http://schemas.openxmlformats.org/officeDocument/2006/relationships/image" Target="../media/image28.svg"/></Relationships>
</file>

<file path=ppt/slides/_rels/slide8.xml.rels><?xml version="1.0" encoding="UTF-8" standalone="yes"?>
<Relationships xmlns="http://schemas.openxmlformats.org/package/2006/relationships"><Relationship Id="rId13" Type="http://schemas.microsoft.com/office/2007/relationships/hdphoto" Target="../media/hdphoto3.wdp"/><Relationship Id="rId12"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23.png"/><Relationship Id="rId10" Type="http://schemas.openxmlformats.org/officeDocument/2006/relationships/image" Target="../media/image22.png"/><Relationship Id="rId9" Type="http://schemas.openxmlformats.org/officeDocument/2006/relationships/image" Target="../media/image1803.svg"/><Relationship Id="rId14" Type="http://schemas.openxmlformats.org/officeDocument/2006/relationships/image" Target="../media/image25.png"/></Relationships>
</file>

<file path=ppt/slides/_rels/slide9.xml.rels><?xml version="1.0" encoding="UTF-8" standalone="yes"?>
<Relationships xmlns="http://schemas.openxmlformats.org/package/2006/relationships"><Relationship Id="rId13" Type="http://schemas.openxmlformats.org/officeDocument/2006/relationships/image" Target="../media/image26.png"/><Relationship Id="rId12"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24.png"/><Relationship Id="rId10" Type="http://schemas.openxmlformats.org/officeDocument/2006/relationships/image" Target="../media/image22.png"/><Relationship Id="rId9" Type="http://schemas.openxmlformats.org/officeDocument/2006/relationships/image" Target="../media/image1803.sv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266077" flipH="1">
            <a:off x="-2513703" y="1008708"/>
            <a:ext cx="7574623" cy="10493810"/>
          </a:xfrm>
          <a:prstGeom prst="rect">
            <a:avLst/>
          </a:prstGeom>
        </p:spPr>
      </p:pic>
      <p:sp>
        <p:nvSpPr>
          <p:cNvPr id="5" name="AutoShape 5"/>
          <p:cNvSpPr/>
          <p:nvPr/>
        </p:nvSpPr>
        <p:spPr>
          <a:xfrm rot="-78937">
            <a:off x="1214750" y="1754191"/>
            <a:ext cx="15921601" cy="6817890"/>
          </a:xfrm>
          <a:prstGeom prst="rect">
            <a:avLst/>
          </a:prstGeom>
          <a:solidFill>
            <a:srgbClr val="468B91"/>
          </a:solidFill>
        </p:spPr>
      </p:sp>
      <p:sp>
        <p:nvSpPr>
          <p:cNvPr id="6" name="AutoShape 6"/>
          <p:cNvSpPr/>
          <p:nvPr/>
        </p:nvSpPr>
        <p:spPr>
          <a:xfrm>
            <a:off x="1591713" y="2194513"/>
            <a:ext cx="15179279" cy="5996987"/>
          </a:xfrm>
          <a:prstGeom prst="rect">
            <a:avLst/>
          </a:prstGeom>
          <a:solidFill>
            <a:srgbClr val="F6F6E9"/>
          </a:solidFill>
        </p:spPr>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155419">
            <a:off x="537986" y="1822812"/>
            <a:ext cx="2620966" cy="743401"/>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239772">
            <a:off x="15085695" y="7800869"/>
            <a:ext cx="2727911" cy="77373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3895279">
            <a:off x="10774707" y="8945693"/>
            <a:ext cx="2038773" cy="1901619"/>
          </a:xfrm>
          <a:prstGeom prst="rect">
            <a:avLst/>
          </a:prstGeom>
        </p:spPr>
      </p:pic>
      <p:sp>
        <p:nvSpPr>
          <p:cNvPr id="11" name="TextBox 11"/>
          <p:cNvSpPr txBox="1"/>
          <p:nvPr/>
        </p:nvSpPr>
        <p:spPr>
          <a:xfrm>
            <a:off x="1944706" y="3312418"/>
            <a:ext cx="14376072" cy="3323987"/>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rgbClr val="C0504D">
                    <a:lumMod val="75000"/>
                  </a:srgbClr>
                </a:solidFill>
                <a:effectLst/>
                <a:uLnTx/>
                <a:uFillTx/>
                <a:latin typeface="Arial" panose="020B0604020202020204" pitchFamily="34" charset="0"/>
                <a:ea typeface="+mn-ea"/>
                <a:cs typeface="Arial" panose="020B0604020202020204" pitchFamily="34" charset="0"/>
              </a:rPr>
              <a:t>NHIỆT LIỆT CHÀO MỪNG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rgbClr val="C0504D">
                    <a:lumMod val="75000"/>
                  </a:srgbClr>
                </a:solidFill>
                <a:effectLst/>
                <a:uLnTx/>
                <a:uFillTx/>
                <a:latin typeface="Arial" panose="020B0604020202020204" pitchFamily="34" charset="0"/>
                <a:ea typeface="+mn-ea"/>
                <a:cs typeface="Arial" panose="020B0604020202020204" pitchFamily="34" charset="0"/>
              </a:rPr>
              <a:t>CÁC EM ĐẾN VỚI BÀI HỌC MỚI!</a:t>
            </a:r>
            <a:endParaRPr kumimoji="0" lang="en-US" sz="7200" b="1" i="0" u="none" strike="noStrike" kern="1200" cap="none" spc="0" normalizeH="0" baseline="0" noProof="0" dirty="0">
              <a:ln>
                <a:noFill/>
              </a:ln>
              <a:solidFill>
                <a:srgbClr val="C0504D">
                  <a:lumMod val="75000"/>
                </a:srgbClr>
              </a:solidFill>
              <a:effectLst/>
              <a:uLnTx/>
              <a:uFillTx/>
              <a:latin typeface="Arial" panose="020B0604020202020204" pitchFamily="34" charset="0"/>
              <a:ea typeface="+mn-ea"/>
              <a:cs typeface="Arial" panose="020B0604020202020204" pitchFamily="34" charset="0"/>
            </a:endParaRPr>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3496109" y="376648"/>
            <a:ext cx="3081621" cy="3081621"/>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5082" y="6721009"/>
            <a:ext cx="3206774" cy="2810500"/>
          </a:xfrm>
          <a:prstGeom prst="rect">
            <a:avLst/>
          </a:prstGeom>
        </p:spPr>
      </p:pic>
    </p:spTree>
    <p:extLst>
      <p:ext uri="{BB962C8B-B14F-4D97-AF65-F5344CB8AC3E}">
        <p14:creationId xmlns:p14="http://schemas.microsoft.com/office/powerpoint/2010/main" val="267510260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969729" y="-152968"/>
            <a:ext cx="1294758" cy="137209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76126" y="9143432"/>
            <a:ext cx="1294758" cy="1372094"/>
          </a:xfrm>
          <a:prstGeom prst="rect">
            <a:avLst/>
          </a:prstGeom>
        </p:spPr>
      </p:pic>
      <p:sp>
        <p:nvSpPr>
          <p:cNvPr id="29" name="Google Shape;735;p18"/>
          <p:cNvSpPr txBox="1">
            <a:spLocks/>
          </p:cNvSpPr>
          <p:nvPr/>
        </p:nvSpPr>
        <p:spPr>
          <a:xfrm>
            <a:off x="394662" y="539375"/>
            <a:ext cx="2570656" cy="644468"/>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defTabSz="1828800">
              <a:buClr>
                <a:srgbClr val="2D1549"/>
              </a:buClr>
              <a:buSzPts val="1100"/>
              <a:defRPr/>
            </a:pPr>
            <a:r>
              <a:rPr lang="en-US" sz="3900" b="1" kern="0" smtClean="0">
                <a:solidFill>
                  <a:srgbClr val="FFFFFF"/>
                </a:solidFill>
                <a:highlight>
                  <a:srgbClr val="CE4D8E"/>
                </a:highlight>
                <a:latin typeface="Arial"/>
              </a:rPr>
              <a:t>Ví dụ 2:</a:t>
            </a:r>
            <a:endParaRPr lang="en-US" sz="3900" kern="0">
              <a:solidFill>
                <a:srgbClr val="FFFFFF"/>
              </a:solidFill>
              <a:highlight>
                <a:srgbClr val="CE4D8E"/>
              </a:highlight>
              <a:latin typeface="Arial"/>
            </a:endParaRPr>
          </a:p>
        </p:txBody>
      </p:sp>
      <mc:AlternateContent xmlns:mc="http://schemas.openxmlformats.org/markup-compatibility/2006">
        <mc:Choice xmlns:a14="http://schemas.microsoft.com/office/drawing/2010/main" Requires="a14">
          <p:sp>
            <p:nvSpPr>
              <p:cNvPr id="30" name="TextBox 29"/>
              <p:cNvSpPr txBox="1"/>
              <p:nvPr/>
            </p:nvSpPr>
            <p:spPr>
              <a:xfrm>
                <a:off x="669850" y="364165"/>
                <a:ext cx="16928805" cy="4362733"/>
              </a:xfrm>
              <a:prstGeom prst="rect">
                <a:avLst/>
              </a:prstGeom>
              <a:noFill/>
            </p:spPr>
            <p:txBody>
              <a:bodyPr wrap="square" rtlCol="0">
                <a:spAutoFit/>
              </a:bodyPr>
              <a:lstStyle/>
              <a:p>
                <a:pPr algn="just">
                  <a:lnSpc>
                    <a:spcPct val="150000"/>
                  </a:lnSpc>
                  <a:defRPr/>
                </a:pPr>
                <a:r>
                  <a:rPr lang="en-US" sz="3700" smtClean="0">
                    <a:solidFill>
                      <a:schemeClr val="tx1"/>
                    </a:solidFill>
                    <a:latin typeface="Arial" panose="020B0604020202020204" pitchFamily="34" charset="0"/>
                    <a:cs typeface="Arial" panose="020B0604020202020204" pitchFamily="34" charset="0"/>
                    <a:sym typeface="Arial"/>
                  </a:rPr>
                  <a:t>               </a:t>
                </a:r>
                <a:r>
                  <a:rPr lang="vi-VN" sz="3700" smtClean="0">
                    <a:solidFill>
                      <a:schemeClr val="tx1"/>
                    </a:solidFill>
                    <a:latin typeface="Arial" panose="020B0604020202020204" pitchFamily="34" charset="0"/>
                    <a:cs typeface="Arial" panose="020B0604020202020204" pitchFamily="34" charset="0"/>
                    <a:sym typeface="Arial"/>
                  </a:rPr>
                  <a:t>Cho </a:t>
                </a:r>
                <a:r>
                  <a:rPr lang="vi-VN" sz="3700">
                    <a:solidFill>
                      <a:schemeClr val="tx1"/>
                    </a:solidFill>
                    <a:latin typeface="Arial" panose="020B0604020202020204" pitchFamily="34" charset="0"/>
                    <a:cs typeface="Arial" panose="020B0604020202020204" pitchFamily="34" charset="0"/>
                    <a:sym typeface="Arial"/>
                  </a:rPr>
                  <a:t>tam giác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𝐴𝐵𝐶</m:t>
                    </m:r>
                  </m:oMath>
                </a14:m>
                <a:r>
                  <a:rPr lang="vi-VN" sz="3700">
                    <a:solidFill>
                      <a:schemeClr val="tx1"/>
                    </a:solidFill>
                    <a:latin typeface="Arial" panose="020B0604020202020204" pitchFamily="34" charset="0"/>
                    <a:cs typeface="Arial" panose="020B0604020202020204" pitchFamily="34" charset="0"/>
                    <a:sym typeface="Arial"/>
                  </a:rPr>
                  <a:t> có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𝐴𝐵</m:t>
                    </m:r>
                    <m:r>
                      <a:rPr lang="vi-VN" sz="3700" i="1" smtClean="0">
                        <a:solidFill>
                          <a:schemeClr val="tx1"/>
                        </a:solidFill>
                        <a:latin typeface="Cambria Math" panose="02040503050406030204" pitchFamily="18" charset="0"/>
                        <a:cs typeface="Arial" panose="020B0604020202020204" pitchFamily="34" charset="0"/>
                        <a:sym typeface="Arial"/>
                      </a:rPr>
                      <m:t>=4 </m:t>
                    </m:r>
                    <m:r>
                      <a:rPr lang="vi-VN" sz="3700" i="1" smtClean="0">
                        <a:solidFill>
                          <a:schemeClr val="tx1"/>
                        </a:solidFill>
                        <a:latin typeface="Cambria Math" panose="02040503050406030204" pitchFamily="18" charset="0"/>
                        <a:cs typeface="Arial" panose="020B0604020202020204" pitchFamily="34" charset="0"/>
                        <a:sym typeface="Arial"/>
                      </a:rPr>
                      <m:t>𝑐𝑚</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𝐴𝐶</m:t>
                    </m:r>
                    <m:r>
                      <a:rPr lang="vi-VN" sz="3700" i="1" smtClean="0">
                        <a:solidFill>
                          <a:schemeClr val="tx1"/>
                        </a:solidFill>
                        <a:latin typeface="Cambria Math" panose="02040503050406030204" pitchFamily="18" charset="0"/>
                        <a:cs typeface="Arial" panose="020B0604020202020204" pitchFamily="34" charset="0"/>
                        <a:sym typeface="Arial"/>
                      </a:rPr>
                      <m:t>=3 </m:t>
                    </m:r>
                    <m:r>
                      <a:rPr lang="vi-VN" sz="3700" i="1" smtClean="0">
                        <a:solidFill>
                          <a:schemeClr val="tx1"/>
                        </a:solidFill>
                        <a:latin typeface="Cambria Math" panose="02040503050406030204" pitchFamily="18" charset="0"/>
                        <a:cs typeface="Arial" panose="020B0604020202020204" pitchFamily="34" charset="0"/>
                        <a:sym typeface="Arial"/>
                      </a:rPr>
                      <m:t>𝑐𝑚</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𝐵𝐶</m:t>
                    </m:r>
                    <m:r>
                      <a:rPr lang="vi-VN" sz="3700" i="1" smtClean="0">
                        <a:solidFill>
                          <a:schemeClr val="tx1"/>
                        </a:solidFill>
                        <a:latin typeface="Cambria Math" panose="02040503050406030204" pitchFamily="18" charset="0"/>
                        <a:cs typeface="Arial" panose="020B0604020202020204" pitchFamily="34" charset="0"/>
                        <a:sym typeface="Arial"/>
                      </a:rPr>
                      <m:t>=5 </m:t>
                    </m:r>
                    <m:r>
                      <a:rPr lang="vi-VN" sz="3700" i="1" smtClean="0">
                        <a:solidFill>
                          <a:schemeClr val="tx1"/>
                        </a:solidFill>
                        <a:latin typeface="Cambria Math" panose="02040503050406030204" pitchFamily="18" charset="0"/>
                        <a:cs typeface="Arial" panose="020B0604020202020204" pitchFamily="34" charset="0"/>
                        <a:sym typeface="Arial"/>
                      </a:rPr>
                      <m:t>𝑐𝑚</m:t>
                    </m:r>
                  </m:oMath>
                </a14:m>
                <a:r>
                  <a:rPr lang="vi-VN" sz="3700">
                    <a:solidFill>
                      <a:schemeClr val="tx1"/>
                    </a:solidFill>
                    <a:latin typeface="Arial" panose="020B0604020202020204" pitchFamily="34" charset="0"/>
                    <a:cs typeface="Arial" panose="020B0604020202020204" pitchFamily="34" charset="0"/>
                    <a:sym typeface="Arial"/>
                  </a:rPr>
                  <a:t>. Cho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𝐴𝐻</m:t>
                    </m:r>
                  </m:oMath>
                </a14:m>
                <a:r>
                  <a:rPr lang="vi-VN" sz="3700">
                    <a:solidFill>
                      <a:schemeClr val="tx1"/>
                    </a:solidFill>
                    <a:latin typeface="Arial" panose="020B0604020202020204" pitchFamily="34" charset="0"/>
                    <a:cs typeface="Arial" panose="020B0604020202020204" pitchFamily="34" charset="0"/>
                    <a:sym typeface="Arial"/>
                  </a:rPr>
                  <a:t> là đường cao của tam giác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𝐴𝐵𝐶</m:t>
                    </m:r>
                  </m:oMath>
                </a14:m>
                <a:r>
                  <a:rPr lang="vi-VN" sz="3700">
                    <a:solidFill>
                      <a:schemeClr val="tx1"/>
                    </a:solidFill>
                    <a:latin typeface="Arial" panose="020B0604020202020204" pitchFamily="34" charset="0"/>
                    <a:cs typeface="Arial" panose="020B0604020202020204" pitchFamily="34" charset="0"/>
                    <a:sym typeface="Arial"/>
                  </a:rPr>
                  <a:t>. Chứng minh rằng:</a:t>
                </a:r>
              </a:p>
              <a:p>
                <a:pPr algn="just">
                  <a:lnSpc>
                    <a:spcPct val="150000"/>
                  </a:lnSpc>
                  <a:defRPr/>
                </a:pPr>
                <a:r>
                  <a:rPr lang="vi-VN" sz="3700" smtClean="0">
                    <a:solidFill>
                      <a:schemeClr val="tx1"/>
                    </a:solidFill>
                    <a:latin typeface="Arial" panose="020B0604020202020204" pitchFamily="34" charset="0"/>
                    <a:cs typeface="Arial" panose="020B0604020202020204" pitchFamily="34" charset="0"/>
                    <a:sym typeface="Arial"/>
                  </a:rPr>
                  <a:t>a) </a:t>
                </a:r>
                <a14:m>
                  <m:oMath xmlns:m="http://schemas.openxmlformats.org/officeDocument/2006/math">
                    <m:sSup>
                      <m:sSupPr>
                        <m:ctrlPr>
                          <a:rPr lang="en-US" sz="3700" i="1">
                            <a:solidFill>
                              <a:schemeClr val="tx1"/>
                            </a:solidFill>
                            <a:latin typeface="Cambria Math" panose="02040503050406030204" pitchFamily="18" charset="0"/>
                            <a:cs typeface="Arial" panose="020B0604020202020204" pitchFamily="34" charset="0"/>
                          </a:rPr>
                        </m:ctrlPr>
                      </m:sSupPr>
                      <m:e>
                        <m:r>
                          <a:rPr lang="en-US" sz="3700" i="1">
                            <a:solidFill>
                              <a:schemeClr val="tx1"/>
                            </a:solidFill>
                            <a:latin typeface="Cambria Math" panose="02040503050406030204" pitchFamily="18" charset="0"/>
                            <a:cs typeface="Arial" panose="020B0604020202020204" pitchFamily="34" charset="0"/>
                          </a:rPr>
                          <m:t>𝐴𝐵</m:t>
                        </m:r>
                      </m:e>
                      <m:sup>
                        <m:r>
                          <a:rPr lang="en-US" sz="3700" i="1">
                            <a:solidFill>
                              <a:schemeClr val="tx1"/>
                            </a:solidFill>
                            <a:latin typeface="Cambria Math" panose="02040503050406030204" pitchFamily="18" charset="0"/>
                            <a:cs typeface="Arial" panose="020B0604020202020204" pitchFamily="34" charset="0"/>
                          </a:rPr>
                          <m:t>2</m:t>
                        </m:r>
                      </m:sup>
                    </m:sSup>
                    <m:r>
                      <a:rPr lang="en-US" sz="3700" b="0" i="1" smtClean="0">
                        <a:solidFill>
                          <a:schemeClr val="tx1"/>
                        </a:solidFill>
                        <a:latin typeface="Cambria Math" panose="02040503050406030204" pitchFamily="18" charset="0"/>
                        <a:cs typeface="Arial" panose="020B0604020202020204" pitchFamily="34" charset="0"/>
                      </a:rPr>
                      <m:t>=</m:t>
                    </m:r>
                    <m:r>
                      <a:rPr lang="en-US" sz="3700" b="0" i="1" smtClean="0">
                        <a:solidFill>
                          <a:schemeClr val="tx1"/>
                        </a:solidFill>
                        <a:latin typeface="Cambria Math" panose="02040503050406030204" pitchFamily="18" charset="0"/>
                        <a:cs typeface="Arial" panose="020B0604020202020204" pitchFamily="34" charset="0"/>
                      </a:rPr>
                      <m:t>𝐵𝐻</m:t>
                    </m:r>
                    <m:r>
                      <a:rPr lang="en-US" sz="3700" b="0" i="1" smtClean="0">
                        <a:solidFill>
                          <a:schemeClr val="tx1"/>
                        </a:solidFill>
                        <a:latin typeface="Cambria Math" panose="02040503050406030204" pitchFamily="18" charset="0"/>
                        <a:cs typeface="Arial" panose="020B0604020202020204" pitchFamily="34" charset="0"/>
                      </a:rPr>
                      <m:t>.</m:t>
                    </m:r>
                    <m:r>
                      <a:rPr lang="en-US" sz="3700" b="0" i="1" smtClean="0">
                        <a:solidFill>
                          <a:schemeClr val="tx1"/>
                        </a:solidFill>
                        <a:latin typeface="Cambria Math" panose="02040503050406030204" pitchFamily="18" charset="0"/>
                        <a:cs typeface="Arial" panose="020B0604020202020204" pitchFamily="34" charset="0"/>
                      </a:rPr>
                      <m:t>𝐵𝐶</m:t>
                    </m:r>
                    <m:r>
                      <a:rPr lang="en-US" sz="3700" b="0" i="1" smtClean="0">
                        <a:solidFill>
                          <a:schemeClr val="tx1"/>
                        </a:solidFill>
                        <a:latin typeface="Cambria Math" panose="02040503050406030204" pitchFamily="18" charset="0"/>
                        <a:cs typeface="Arial" panose="020B0604020202020204" pitchFamily="34" charset="0"/>
                      </a:rPr>
                      <m:t>; </m:t>
                    </m:r>
                    <m:sSup>
                      <m:sSupPr>
                        <m:ctrlPr>
                          <a:rPr lang="en-US" sz="3700" i="1">
                            <a:solidFill>
                              <a:schemeClr val="tx1"/>
                            </a:solidFill>
                            <a:latin typeface="Cambria Math" panose="02040503050406030204" pitchFamily="18" charset="0"/>
                            <a:cs typeface="Arial" panose="020B0604020202020204" pitchFamily="34" charset="0"/>
                          </a:rPr>
                        </m:ctrlPr>
                      </m:sSupPr>
                      <m:e>
                        <m:r>
                          <a:rPr lang="en-US" sz="3700" i="1">
                            <a:solidFill>
                              <a:schemeClr val="tx1"/>
                            </a:solidFill>
                            <a:latin typeface="Cambria Math" panose="02040503050406030204" pitchFamily="18" charset="0"/>
                            <a:cs typeface="Arial" panose="020B0604020202020204" pitchFamily="34" charset="0"/>
                          </a:rPr>
                          <m:t>𝐴</m:t>
                        </m:r>
                        <m:r>
                          <a:rPr lang="en-US" sz="3700" b="0" i="1" smtClean="0">
                            <a:solidFill>
                              <a:schemeClr val="tx1"/>
                            </a:solidFill>
                            <a:latin typeface="Cambria Math" panose="02040503050406030204" pitchFamily="18" charset="0"/>
                            <a:cs typeface="Arial" panose="020B0604020202020204" pitchFamily="34" charset="0"/>
                          </a:rPr>
                          <m:t>𝐶</m:t>
                        </m:r>
                      </m:e>
                      <m:sup>
                        <m:r>
                          <a:rPr lang="en-US" sz="3700" i="1">
                            <a:solidFill>
                              <a:schemeClr val="tx1"/>
                            </a:solidFill>
                            <a:latin typeface="Cambria Math" panose="02040503050406030204" pitchFamily="18" charset="0"/>
                            <a:cs typeface="Arial" panose="020B0604020202020204" pitchFamily="34" charset="0"/>
                          </a:rPr>
                          <m:t>2</m:t>
                        </m:r>
                      </m:sup>
                    </m:sSup>
                    <m:r>
                      <a:rPr lang="en-US" sz="3700" b="0" i="1" smtClean="0">
                        <a:solidFill>
                          <a:schemeClr val="tx1"/>
                        </a:solidFill>
                        <a:latin typeface="Cambria Math" panose="02040503050406030204" pitchFamily="18" charset="0"/>
                        <a:cs typeface="Arial" panose="020B0604020202020204" pitchFamily="34" charset="0"/>
                      </a:rPr>
                      <m:t>=</m:t>
                    </m:r>
                    <m:r>
                      <a:rPr lang="en-US" sz="3700" b="0" i="1" smtClean="0">
                        <a:solidFill>
                          <a:schemeClr val="tx1"/>
                        </a:solidFill>
                        <a:latin typeface="Cambria Math" panose="02040503050406030204" pitchFamily="18" charset="0"/>
                        <a:cs typeface="Arial" panose="020B0604020202020204" pitchFamily="34" charset="0"/>
                      </a:rPr>
                      <m:t>𝐶𝐻</m:t>
                    </m:r>
                    <m:r>
                      <a:rPr lang="en-US" sz="3700" b="0" i="1" smtClean="0">
                        <a:solidFill>
                          <a:schemeClr val="tx1"/>
                        </a:solidFill>
                        <a:latin typeface="Cambria Math" panose="02040503050406030204" pitchFamily="18" charset="0"/>
                        <a:cs typeface="Arial" panose="020B0604020202020204" pitchFamily="34" charset="0"/>
                      </a:rPr>
                      <m:t>.</m:t>
                    </m:r>
                    <m:r>
                      <a:rPr lang="en-US" sz="3700" b="0" i="1" smtClean="0">
                        <a:solidFill>
                          <a:schemeClr val="tx1"/>
                        </a:solidFill>
                        <a:latin typeface="Cambria Math" panose="02040503050406030204" pitchFamily="18" charset="0"/>
                        <a:cs typeface="Arial" panose="020B0604020202020204" pitchFamily="34" charset="0"/>
                      </a:rPr>
                      <m:t>𝐵𝐶</m:t>
                    </m:r>
                    <m:r>
                      <a:rPr lang="en-US" sz="3700" b="0" i="1" smtClean="0">
                        <a:solidFill>
                          <a:schemeClr val="tx1"/>
                        </a:solidFill>
                        <a:latin typeface="Cambria Math" panose="02040503050406030204" pitchFamily="18" charset="0"/>
                        <a:cs typeface="Arial" panose="020B0604020202020204" pitchFamily="34" charset="0"/>
                      </a:rPr>
                      <m:t>;</m:t>
                    </m:r>
                  </m:oMath>
                </a14:m>
                <a:endParaRPr lang="en-US" sz="3700" smtClean="0">
                  <a:solidFill>
                    <a:schemeClr val="tx1"/>
                  </a:solidFill>
                  <a:latin typeface="Arial" panose="020B0604020202020204" pitchFamily="34" charset="0"/>
                  <a:cs typeface="Arial" panose="020B0604020202020204" pitchFamily="34" charset="0"/>
                  <a:sym typeface="Arial"/>
                </a:endParaRPr>
              </a:p>
              <a:p>
                <a:pPr algn="just">
                  <a:lnSpc>
                    <a:spcPct val="150000"/>
                  </a:lnSpc>
                  <a:defRPr/>
                </a:pPr>
                <a:r>
                  <a:rPr lang="vi-VN" sz="3700" smtClean="0">
                    <a:solidFill>
                      <a:schemeClr val="tx1"/>
                    </a:solidFill>
                    <a:latin typeface="Arial" panose="020B0604020202020204" pitchFamily="34" charset="0"/>
                    <a:cs typeface="Arial" panose="020B0604020202020204" pitchFamily="34" charset="0"/>
                    <a:sym typeface="Arial"/>
                  </a:rPr>
                  <a:t>b</a:t>
                </a:r>
                <a:r>
                  <a:rPr lang="vi-VN" sz="3700">
                    <a:solidFill>
                      <a:schemeClr val="tx1"/>
                    </a:solidFill>
                    <a:latin typeface="Arial" panose="020B0604020202020204" pitchFamily="34" charset="0"/>
                    <a:cs typeface="Arial" panose="020B0604020202020204" pitchFamily="34" charset="0"/>
                    <a:sym typeface="Arial"/>
                  </a:rPr>
                  <a:t>) </a:t>
                </a:r>
                <a14:m>
                  <m:oMath xmlns:m="http://schemas.openxmlformats.org/officeDocument/2006/math">
                    <m:sSup>
                      <m:sSupPr>
                        <m:ctrlPr>
                          <a:rPr lang="en-US" sz="3700" i="1">
                            <a:solidFill>
                              <a:schemeClr val="tx1"/>
                            </a:solidFill>
                            <a:latin typeface="Cambria Math" panose="02040503050406030204" pitchFamily="18" charset="0"/>
                            <a:cs typeface="Arial" panose="020B0604020202020204" pitchFamily="34" charset="0"/>
                          </a:rPr>
                        </m:ctrlPr>
                      </m:sSupPr>
                      <m:e>
                        <m:r>
                          <a:rPr lang="en-US" sz="3700" i="1">
                            <a:solidFill>
                              <a:schemeClr val="tx1"/>
                            </a:solidFill>
                            <a:latin typeface="Cambria Math" panose="02040503050406030204" pitchFamily="18" charset="0"/>
                            <a:cs typeface="Arial" panose="020B0604020202020204" pitchFamily="34" charset="0"/>
                          </a:rPr>
                          <m:t>𝐴</m:t>
                        </m:r>
                        <m:r>
                          <a:rPr lang="en-US" sz="3700" b="0" i="1" smtClean="0">
                            <a:solidFill>
                              <a:schemeClr val="tx1"/>
                            </a:solidFill>
                            <a:latin typeface="Cambria Math" panose="02040503050406030204" pitchFamily="18" charset="0"/>
                            <a:cs typeface="Arial" panose="020B0604020202020204" pitchFamily="34" charset="0"/>
                          </a:rPr>
                          <m:t>𝐻</m:t>
                        </m:r>
                      </m:e>
                      <m:sup>
                        <m:r>
                          <a:rPr lang="en-US" sz="3700" i="1">
                            <a:solidFill>
                              <a:schemeClr val="tx1"/>
                            </a:solidFill>
                            <a:latin typeface="Cambria Math" panose="02040503050406030204" pitchFamily="18" charset="0"/>
                            <a:cs typeface="Arial" panose="020B0604020202020204" pitchFamily="34" charset="0"/>
                          </a:rPr>
                          <m:t>2</m:t>
                        </m:r>
                      </m:sup>
                    </m:sSup>
                    <m:r>
                      <a:rPr lang="en-US" sz="3700" i="1">
                        <a:solidFill>
                          <a:schemeClr val="tx1"/>
                        </a:solidFill>
                        <a:latin typeface="Cambria Math" panose="02040503050406030204" pitchFamily="18" charset="0"/>
                        <a:cs typeface="Arial" panose="020B0604020202020204" pitchFamily="34" charset="0"/>
                      </a:rPr>
                      <m:t>=</m:t>
                    </m:r>
                    <m:r>
                      <a:rPr lang="en-US" sz="3700" b="0" i="1" smtClean="0">
                        <a:solidFill>
                          <a:schemeClr val="tx1"/>
                        </a:solidFill>
                        <a:latin typeface="Cambria Math" panose="02040503050406030204" pitchFamily="18" charset="0"/>
                        <a:cs typeface="Arial" panose="020B0604020202020204" pitchFamily="34" charset="0"/>
                      </a:rPr>
                      <m:t>𝐵</m:t>
                    </m:r>
                    <m:r>
                      <a:rPr lang="en-US" sz="3700" i="1">
                        <a:solidFill>
                          <a:schemeClr val="tx1"/>
                        </a:solidFill>
                        <a:latin typeface="Cambria Math" panose="02040503050406030204" pitchFamily="18" charset="0"/>
                        <a:cs typeface="Arial" panose="020B0604020202020204" pitchFamily="34" charset="0"/>
                      </a:rPr>
                      <m:t>𝐻</m:t>
                    </m:r>
                    <m:r>
                      <a:rPr lang="en-US" sz="3700" i="1">
                        <a:solidFill>
                          <a:schemeClr val="tx1"/>
                        </a:solidFill>
                        <a:latin typeface="Cambria Math" panose="02040503050406030204" pitchFamily="18" charset="0"/>
                        <a:cs typeface="Arial" panose="020B0604020202020204" pitchFamily="34" charset="0"/>
                      </a:rPr>
                      <m:t>.</m:t>
                    </m:r>
                    <m:r>
                      <a:rPr lang="en-US" sz="3700" i="1">
                        <a:solidFill>
                          <a:schemeClr val="tx1"/>
                        </a:solidFill>
                        <a:latin typeface="Cambria Math" panose="02040503050406030204" pitchFamily="18" charset="0"/>
                        <a:cs typeface="Arial" panose="020B0604020202020204" pitchFamily="34" charset="0"/>
                      </a:rPr>
                      <m:t>𝐶𝐻</m:t>
                    </m:r>
                    <m:r>
                      <a:rPr lang="en-US" sz="3700" b="0" i="0" smtClean="0">
                        <a:solidFill>
                          <a:schemeClr val="tx1"/>
                        </a:solidFill>
                        <a:latin typeface="Cambria Math" panose="02040503050406030204" pitchFamily="18" charset="0"/>
                        <a:cs typeface="Arial" panose="020B0604020202020204" pitchFamily="34" charset="0"/>
                      </a:rPr>
                      <m:t>;</m:t>
                    </m:r>
                  </m:oMath>
                </a14:m>
                <a:endParaRPr lang="vi-VN" sz="3700">
                  <a:solidFill>
                    <a:schemeClr val="tx1"/>
                  </a:solidFill>
                  <a:latin typeface="Arial" panose="020B0604020202020204" pitchFamily="34" charset="0"/>
                  <a:cs typeface="Arial" panose="020B0604020202020204" pitchFamily="34" charset="0"/>
                  <a:sym typeface="Arial"/>
                </a:endParaRPr>
              </a:p>
              <a:p>
                <a:pPr algn="just">
                  <a:lnSpc>
                    <a:spcPct val="150000"/>
                  </a:lnSpc>
                  <a:defRPr/>
                </a:pPr>
                <a:r>
                  <a:rPr lang="vi-VN" sz="3700">
                    <a:solidFill>
                      <a:schemeClr val="tx1"/>
                    </a:solidFill>
                    <a:latin typeface="Arial" panose="020B0604020202020204" pitchFamily="34" charset="0"/>
                    <a:cs typeface="Arial" panose="020B0604020202020204" pitchFamily="34" charset="0"/>
                    <a:sym typeface="Arial"/>
                  </a:rPr>
                  <a:t>c) Gọi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𝑀</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𝑁</m:t>
                    </m:r>
                    <m:r>
                      <a:rPr lang="vi-VN" sz="3700" i="1" smtClean="0">
                        <a:solidFill>
                          <a:schemeClr val="tx1"/>
                        </a:solidFill>
                        <a:latin typeface="Cambria Math" panose="02040503050406030204" pitchFamily="18" charset="0"/>
                        <a:cs typeface="Arial" panose="020B0604020202020204" pitchFamily="34" charset="0"/>
                        <a:sym typeface="Arial"/>
                      </a:rPr>
                      <m:t> </m:t>
                    </m:r>
                  </m:oMath>
                </a14:m>
                <a:r>
                  <a:rPr lang="vi-VN" sz="3700">
                    <a:solidFill>
                      <a:schemeClr val="tx1"/>
                    </a:solidFill>
                    <a:latin typeface="Arial" panose="020B0604020202020204" pitchFamily="34" charset="0"/>
                    <a:cs typeface="Arial" panose="020B0604020202020204" pitchFamily="34" charset="0"/>
                    <a:sym typeface="Arial"/>
                  </a:rPr>
                  <a:t>lần lượt là trung điểm của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𝐴𝐻</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𝐵𝐻</m:t>
                    </m:r>
                  </m:oMath>
                </a14:m>
                <a:r>
                  <a:rPr lang="vi-VN" sz="3700">
                    <a:solidFill>
                      <a:schemeClr val="tx1"/>
                    </a:solidFill>
                    <a:latin typeface="Arial" panose="020B0604020202020204" pitchFamily="34" charset="0"/>
                    <a:cs typeface="Arial" panose="020B0604020202020204" pitchFamily="34" charset="0"/>
                    <a:sym typeface="Arial"/>
                  </a:rPr>
                  <a:t>. Chứng minh rằng </a:t>
                </a:r>
                <a14:m>
                  <m:oMath xmlns:m="http://schemas.openxmlformats.org/officeDocument/2006/math">
                    <m:r>
                      <a:rPr lang="en-US" sz="3700" i="1">
                        <a:solidFill>
                          <a:schemeClr val="tx1"/>
                        </a:solidFill>
                        <a:latin typeface="Cambria Math" panose="02040503050406030204" pitchFamily="18" charset="0"/>
                      </a:rPr>
                      <m:t>𝛥</m:t>
                    </m:r>
                    <m:r>
                      <a:rPr lang="en-US" sz="3700" i="1">
                        <a:solidFill>
                          <a:schemeClr val="tx1"/>
                        </a:solidFill>
                        <a:latin typeface="Cambria Math" panose="02040503050406030204" pitchFamily="18" charset="0"/>
                      </a:rPr>
                      <m:t>𝐴𝑁𝐵</m:t>
                    </m:r>
                    <m:r>
                      <a:rPr lang="vi-VN" sz="3700" i="1">
                        <a:solidFill>
                          <a:schemeClr val="tx1"/>
                        </a:solidFill>
                        <a:latin typeface="Cambria Math" panose="02040503050406030204" pitchFamily="18" charset="0"/>
                      </a:rPr>
                      <m:t>∽</m:t>
                    </m:r>
                    <m:r>
                      <a:rPr lang="en-US" sz="3700" i="1">
                        <a:solidFill>
                          <a:schemeClr val="tx1"/>
                        </a:solidFill>
                        <a:latin typeface="Cambria Math" panose="02040503050406030204" pitchFamily="18" charset="0"/>
                      </a:rPr>
                      <m:t>𝛥</m:t>
                    </m:r>
                    <m:r>
                      <a:rPr lang="en-US" sz="3700" i="1">
                        <a:solidFill>
                          <a:schemeClr val="tx1"/>
                        </a:solidFill>
                        <a:latin typeface="Cambria Math" panose="02040503050406030204" pitchFamily="18" charset="0"/>
                      </a:rPr>
                      <m:t>𝐶</m:t>
                    </m:r>
                    <m:r>
                      <a:rPr lang="en-US" sz="3700" b="0" i="1" smtClean="0">
                        <a:solidFill>
                          <a:schemeClr val="tx1"/>
                        </a:solidFill>
                        <a:latin typeface="Cambria Math" panose="02040503050406030204" pitchFamily="18" charset="0"/>
                      </a:rPr>
                      <m:t>𝑀</m:t>
                    </m:r>
                    <m:r>
                      <a:rPr lang="en-US" sz="3700" i="1">
                        <a:solidFill>
                          <a:schemeClr val="tx1"/>
                        </a:solidFill>
                        <a:latin typeface="Cambria Math" panose="02040503050406030204" pitchFamily="18" charset="0"/>
                      </a:rPr>
                      <m:t>𝐴</m:t>
                    </m:r>
                  </m:oMath>
                </a14:m>
                <a:r>
                  <a:rPr lang="vi-VN" sz="3700" smtClean="0">
                    <a:solidFill>
                      <a:schemeClr val="tx1"/>
                    </a:solidFill>
                    <a:latin typeface="Arial" panose="020B0604020202020204" pitchFamily="34" charset="0"/>
                    <a:cs typeface="Arial" panose="020B0604020202020204" pitchFamily="34" charset="0"/>
                    <a:sym typeface="Arial"/>
                  </a:rPr>
                  <a:t>.</a:t>
                </a:r>
                <a:endParaRPr lang="vi-VN" sz="3700">
                  <a:solidFill>
                    <a:schemeClr val="tx1"/>
                  </a:solidFill>
                  <a:latin typeface="Arial" panose="020B0604020202020204" pitchFamily="34" charset="0"/>
                  <a:cs typeface="Arial" panose="020B0604020202020204" pitchFamily="34" charset="0"/>
                  <a:sym typeface="Arial"/>
                </a:endParaRPr>
              </a:p>
            </p:txBody>
          </p:sp>
        </mc:Choice>
        <mc:Fallback>
          <p:sp>
            <p:nvSpPr>
              <p:cNvPr id="30" name="TextBox 29"/>
              <p:cNvSpPr txBox="1">
                <a:spLocks noRot="1" noChangeAspect="1" noMove="1" noResize="1" noEditPoints="1" noAdjustHandles="1" noChangeArrowheads="1" noChangeShapeType="1" noTextEdit="1"/>
              </p:cNvSpPr>
              <p:nvPr/>
            </p:nvSpPr>
            <p:spPr>
              <a:xfrm>
                <a:off x="669850" y="364165"/>
                <a:ext cx="16928805" cy="4362733"/>
              </a:xfrm>
              <a:prstGeom prst="rect">
                <a:avLst/>
              </a:prstGeom>
              <a:blipFill>
                <a:blip r:embed="rId9"/>
                <a:stretch>
                  <a:fillRect l="-1152" r="-1116" b="-2098"/>
                </a:stretch>
              </a:blipFill>
            </p:spPr>
            <p:txBody>
              <a:bodyPr/>
              <a:lstStyle/>
              <a:p>
                <a:r>
                  <a:rPr lang="en-US">
                    <a:noFill/>
                  </a:rPr>
                  <a:t> </a:t>
                </a:r>
              </a:p>
            </p:txBody>
          </p:sp>
        </mc:Fallback>
      </mc:AlternateContent>
      <p:sp>
        <p:nvSpPr>
          <p:cNvPr id="31" name="Rectangle 30"/>
          <p:cNvSpPr/>
          <p:nvPr/>
        </p:nvSpPr>
        <p:spPr>
          <a:xfrm>
            <a:off x="8582658" y="4966114"/>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0" name="Picture 9"/>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2187684" y="5600700"/>
            <a:ext cx="5410200" cy="4307872"/>
          </a:xfrm>
          <a:prstGeom prst="rect">
            <a:avLst/>
          </a:prstGeom>
        </p:spPr>
      </p:pic>
      <p:grpSp>
        <p:nvGrpSpPr>
          <p:cNvPr id="32" name="Google Shape;1450;p31"/>
          <p:cNvGrpSpPr/>
          <p:nvPr/>
        </p:nvGrpSpPr>
        <p:grpSpPr>
          <a:xfrm>
            <a:off x="16915112" y="5304668"/>
            <a:ext cx="1187431" cy="1252416"/>
            <a:chOff x="4317920" y="2439654"/>
            <a:chExt cx="511913" cy="566244"/>
          </a:xfrm>
        </p:grpSpPr>
        <p:sp>
          <p:nvSpPr>
            <p:cNvPr id="33" name="Google Shape;1451;p31"/>
            <p:cNvSpPr/>
            <p:nvPr/>
          </p:nvSpPr>
          <p:spPr>
            <a:xfrm>
              <a:off x="4317920" y="2439654"/>
              <a:ext cx="511913" cy="566244"/>
            </a:xfrm>
            <a:custGeom>
              <a:avLst/>
              <a:gdLst/>
              <a:ahLst/>
              <a:cxnLst/>
              <a:rect l="l" t="t" r="r" b="b"/>
              <a:pathLst>
                <a:path w="15509" h="17155" extrusionOk="0">
                  <a:moveTo>
                    <a:pt x="7500" y="0"/>
                  </a:moveTo>
                  <a:cubicBezTo>
                    <a:pt x="5367" y="0"/>
                    <a:pt x="3360" y="817"/>
                    <a:pt x="1843" y="2310"/>
                  </a:cubicBezTo>
                  <a:cubicBezTo>
                    <a:pt x="1407" y="2741"/>
                    <a:pt x="1158" y="3296"/>
                    <a:pt x="1103" y="3877"/>
                  </a:cubicBezTo>
                  <a:cubicBezTo>
                    <a:pt x="899" y="4203"/>
                    <a:pt x="717" y="4549"/>
                    <a:pt x="563" y="4903"/>
                  </a:cubicBezTo>
                  <a:cubicBezTo>
                    <a:pt x="491" y="5079"/>
                    <a:pt x="441" y="5261"/>
                    <a:pt x="418" y="5442"/>
                  </a:cubicBezTo>
                  <a:cubicBezTo>
                    <a:pt x="332" y="5597"/>
                    <a:pt x="259" y="5769"/>
                    <a:pt x="214" y="5951"/>
                  </a:cubicBezTo>
                  <a:lnTo>
                    <a:pt x="214" y="5955"/>
                  </a:lnTo>
                  <a:cubicBezTo>
                    <a:pt x="72" y="6527"/>
                    <a:pt x="1" y="7118"/>
                    <a:pt x="1" y="7709"/>
                  </a:cubicBezTo>
                  <a:lnTo>
                    <a:pt x="1" y="10200"/>
                  </a:lnTo>
                  <a:cubicBezTo>
                    <a:pt x="1" y="11757"/>
                    <a:pt x="1021" y="13083"/>
                    <a:pt x="2429" y="13532"/>
                  </a:cubicBezTo>
                  <a:cubicBezTo>
                    <a:pt x="2306" y="14182"/>
                    <a:pt x="2461" y="14849"/>
                    <a:pt x="2846" y="15376"/>
                  </a:cubicBezTo>
                  <a:cubicBezTo>
                    <a:pt x="2987" y="16379"/>
                    <a:pt x="3850" y="17155"/>
                    <a:pt x="4889" y="17155"/>
                  </a:cubicBezTo>
                  <a:lnTo>
                    <a:pt x="10124" y="17155"/>
                  </a:lnTo>
                  <a:cubicBezTo>
                    <a:pt x="11263" y="17155"/>
                    <a:pt x="12185" y="16229"/>
                    <a:pt x="12185" y="15095"/>
                  </a:cubicBezTo>
                  <a:cubicBezTo>
                    <a:pt x="12185" y="14609"/>
                    <a:pt x="12122" y="14127"/>
                    <a:pt x="11994" y="13668"/>
                  </a:cubicBezTo>
                  <a:cubicBezTo>
                    <a:pt x="13578" y="13437"/>
                    <a:pt x="14827" y="12143"/>
                    <a:pt x="14982" y="10536"/>
                  </a:cubicBezTo>
                  <a:cubicBezTo>
                    <a:pt x="15114" y="10314"/>
                    <a:pt x="15213" y="10073"/>
                    <a:pt x="15277" y="9815"/>
                  </a:cubicBezTo>
                  <a:cubicBezTo>
                    <a:pt x="15431" y="9197"/>
                    <a:pt x="15508" y="8562"/>
                    <a:pt x="15508" y="7921"/>
                  </a:cubicBezTo>
                  <a:cubicBezTo>
                    <a:pt x="15508" y="7005"/>
                    <a:pt x="15349" y="6101"/>
                    <a:pt x="15041" y="5243"/>
                  </a:cubicBezTo>
                  <a:cubicBezTo>
                    <a:pt x="14972" y="5057"/>
                    <a:pt x="14882" y="4889"/>
                    <a:pt x="14773" y="4740"/>
                  </a:cubicBezTo>
                  <a:cubicBezTo>
                    <a:pt x="14732" y="4553"/>
                    <a:pt x="14664" y="4371"/>
                    <a:pt x="14573" y="4199"/>
                  </a:cubicBezTo>
                  <a:cubicBezTo>
                    <a:pt x="14454" y="3981"/>
                    <a:pt x="14324" y="3768"/>
                    <a:pt x="14187" y="3558"/>
                  </a:cubicBezTo>
                  <a:cubicBezTo>
                    <a:pt x="14410" y="2733"/>
                    <a:pt x="14178" y="1811"/>
                    <a:pt x="13501" y="1134"/>
                  </a:cubicBezTo>
                  <a:cubicBezTo>
                    <a:pt x="12991" y="624"/>
                    <a:pt x="12337" y="366"/>
                    <a:pt x="11692" y="366"/>
                  </a:cubicBezTo>
                  <a:cubicBezTo>
                    <a:pt x="11322" y="366"/>
                    <a:pt x="10955" y="451"/>
                    <a:pt x="10619" y="621"/>
                  </a:cubicBezTo>
                  <a:cubicBezTo>
                    <a:pt x="9639" y="212"/>
                    <a:pt x="8581" y="0"/>
                    <a:pt x="7500" y="0"/>
                  </a:cubicBezTo>
                  <a:close/>
                </a:path>
              </a:pathLst>
            </a:custGeom>
            <a:solidFill>
              <a:srgbClr val="FEFDFF"/>
            </a:solidFill>
            <a:ln>
              <a:noFill/>
            </a:ln>
            <a:effectLst>
              <a:outerShdw blurRad="57150" dist="19050" dir="1380000" algn="bl" rotWithShape="0">
                <a:srgbClr val="6C3D7C">
                  <a:alpha val="5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4" name="Google Shape;1452;p31"/>
            <p:cNvSpPr/>
            <p:nvPr/>
          </p:nvSpPr>
          <p:spPr>
            <a:xfrm>
              <a:off x="4479297" y="2851230"/>
              <a:ext cx="172794" cy="86678"/>
            </a:xfrm>
            <a:custGeom>
              <a:avLst/>
              <a:gdLst/>
              <a:ahLst/>
              <a:cxnLst/>
              <a:rect l="l" t="t" r="r" b="b"/>
              <a:pathLst>
                <a:path w="5235" h="2626" extrusionOk="0">
                  <a:moveTo>
                    <a:pt x="1258" y="1"/>
                  </a:moveTo>
                  <a:cubicBezTo>
                    <a:pt x="1258" y="1"/>
                    <a:pt x="999" y="210"/>
                    <a:pt x="750" y="510"/>
                  </a:cubicBezTo>
                  <a:cubicBezTo>
                    <a:pt x="264" y="1105"/>
                    <a:pt x="0" y="1859"/>
                    <a:pt x="0" y="2626"/>
                  </a:cubicBezTo>
                  <a:lnTo>
                    <a:pt x="5235" y="2626"/>
                  </a:lnTo>
                  <a:cubicBezTo>
                    <a:pt x="5235" y="1859"/>
                    <a:pt x="4972" y="1105"/>
                    <a:pt x="4486" y="510"/>
                  </a:cubicBezTo>
                  <a:cubicBezTo>
                    <a:pt x="4236" y="210"/>
                    <a:pt x="3977" y="1"/>
                    <a:pt x="3977" y="1"/>
                  </a:cubicBezTo>
                  <a:close/>
                </a:path>
              </a:pathLst>
            </a:custGeom>
            <a:solidFill>
              <a:srgbClr val="FDE5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5" name="Google Shape;1453;p31"/>
            <p:cNvSpPr/>
            <p:nvPr/>
          </p:nvSpPr>
          <p:spPr>
            <a:xfrm>
              <a:off x="4479297" y="2851230"/>
              <a:ext cx="165170" cy="86678"/>
            </a:xfrm>
            <a:custGeom>
              <a:avLst/>
              <a:gdLst/>
              <a:ahLst/>
              <a:cxnLst/>
              <a:rect l="l" t="t" r="r" b="b"/>
              <a:pathLst>
                <a:path w="5004" h="2626" extrusionOk="0">
                  <a:moveTo>
                    <a:pt x="1258" y="1"/>
                  </a:moveTo>
                  <a:cubicBezTo>
                    <a:pt x="1258" y="1"/>
                    <a:pt x="999" y="210"/>
                    <a:pt x="750" y="510"/>
                  </a:cubicBezTo>
                  <a:cubicBezTo>
                    <a:pt x="264" y="1105"/>
                    <a:pt x="0" y="1859"/>
                    <a:pt x="0" y="2626"/>
                  </a:cubicBezTo>
                  <a:lnTo>
                    <a:pt x="904" y="2626"/>
                  </a:lnTo>
                  <a:cubicBezTo>
                    <a:pt x="1100" y="2494"/>
                    <a:pt x="1258" y="2299"/>
                    <a:pt x="1339" y="2062"/>
                  </a:cubicBezTo>
                  <a:cubicBezTo>
                    <a:pt x="1362" y="1999"/>
                    <a:pt x="1385" y="1940"/>
                    <a:pt x="1408" y="1890"/>
                  </a:cubicBezTo>
                  <a:cubicBezTo>
                    <a:pt x="1766" y="1962"/>
                    <a:pt x="2166" y="1999"/>
                    <a:pt x="2611" y="1999"/>
                  </a:cubicBezTo>
                  <a:cubicBezTo>
                    <a:pt x="3642" y="1999"/>
                    <a:pt x="4445" y="1799"/>
                    <a:pt x="5004" y="1400"/>
                  </a:cubicBezTo>
                  <a:cubicBezTo>
                    <a:pt x="4880" y="1077"/>
                    <a:pt x="4704" y="778"/>
                    <a:pt x="4486" y="510"/>
                  </a:cubicBezTo>
                  <a:cubicBezTo>
                    <a:pt x="4236" y="210"/>
                    <a:pt x="3977" y="1"/>
                    <a:pt x="3977"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6" name="Google Shape;1454;p31"/>
            <p:cNvSpPr/>
            <p:nvPr/>
          </p:nvSpPr>
          <p:spPr>
            <a:xfrm>
              <a:off x="4463849" y="2856478"/>
              <a:ext cx="62846" cy="61559"/>
            </a:xfrm>
            <a:custGeom>
              <a:avLst/>
              <a:gdLst/>
              <a:ahLst/>
              <a:cxnLst/>
              <a:rect l="l" t="t" r="r" b="b"/>
              <a:pathLst>
                <a:path w="1904" h="1865" extrusionOk="0">
                  <a:moveTo>
                    <a:pt x="827" y="1"/>
                  </a:moveTo>
                  <a:cubicBezTo>
                    <a:pt x="827" y="1"/>
                    <a:pt x="337" y="550"/>
                    <a:pt x="55" y="1218"/>
                  </a:cubicBezTo>
                  <a:cubicBezTo>
                    <a:pt x="1" y="1350"/>
                    <a:pt x="37" y="1499"/>
                    <a:pt x="146" y="1591"/>
                  </a:cubicBezTo>
                  <a:cubicBezTo>
                    <a:pt x="265" y="1690"/>
                    <a:pt x="441" y="1803"/>
                    <a:pt x="691" y="1858"/>
                  </a:cubicBezTo>
                  <a:cubicBezTo>
                    <a:pt x="712" y="1862"/>
                    <a:pt x="734" y="1864"/>
                    <a:pt x="755" y="1864"/>
                  </a:cubicBezTo>
                  <a:cubicBezTo>
                    <a:pt x="891" y="1864"/>
                    <a:pt x="1016" y="1778"/>
                    <a:pt x="1063" y="1645"/>
                  </a:cubicBezTo>
                  <a:cubicBezTo>
                    <a:pt x="1149" y="1400"/>
                    <a:pt x="1308" y="1027"/>
                    <a:pt x="1540" y="814"/>
                  </a:cubicBezTo>
                  <a:cubicBezTo>
                    <a:pt x="1903" y="478"/>
                    <a:pt x="827" y="1"/>
                    <a:pt x="827" y="1"/>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7" name="Google Shape;1455;p31"/>
            <p:cNvSpPr/>
            <p:nvPr/>
          </p:nvSpPr>
          <p:spPr>
            <a:xfrm>
              <a:off x="4470451" y="2835254"/>
              <a:ext cx="189925" cy="56047"/>
            </a:xfrm>
            <a:custGeom>
              <a:avLst/>
              <a:gdLst/>
              <a:ahLst/>
              <a:cxnLst/>
              <a:rect l="l" t="t" r="r" b="b"/>
              <a:pathLst>
                <a:path w="5754" h="1698" extrusionOk="0">
                  <a:moveTo>
                    <a:pt x="409" y="0"/>
                  </a:moveTo>
                  <a:cubicBezTo>
                    <a:pt x="409" y="0"/>
                    <a:pt x="0" y="1698"/>
                    <a:pt x="2879" y="1698"/>
                  </a:cubicBezTo>
                  <a:cubicBezTo>
                    <a:pt x="5753" y="1698"/>
                    <a:pt x="5345" y="0"/>
                    <a:pt x="5345" y="0"/>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8" name="Google Shape;1456;p31"/>
            <p:cNvSpPr/>
            <p:nvPr/>
          </p:nvSpPr>
          <p:spPr>
            <a:xfrm>
              <a:off x="4385917" y="2646119"/>
              <a:ext cx="358957" cy="177745"/>
            </a:xfrm>
            <a:custGeom>
              <a:avLst/>
              <a:gdLst/>
              <a:ahLst/>
              <a:cxnLst/>
              <a:rect l="l" t="t" r="r" b="b"/>
              <a:pathLst>
                <a:path w="10875" h="5385" extrusionOk="0">
                  <a:moveTo>
                    <a:pt x="5444" y="0"/>
                  </a:moveTo>
                  <a:lnTo>
                    <a:pt x="1" y="645"/>
                  </a:lnTo>
                  <a:lnTo>
                    <a:pt x="1" y="3945"/>
                  </a:lnTo>
                  <a:cubicBezTo>
                    <a:pt x="1" y="4740"/>
                    <a:pt x="646" y="5385"/>
                    <a:pt x="1440" y="5385"/>
                  </a:cubicBezTo>
                  <a:lnTo>
                    <a:pt x="9435" y="5385"/>
                  </a:lnTo>
                  <a:cubicBezTo>
                    <a:pt x="10230" y="5385"/>
                    <a:pt x="10875" y="4740"/>
                    <a:pt x="10875" y="3945"/>
                  </a:cubicBezTo>
                  <a:lnTo>
                    <a:pt x="10875" y="645"/>
                  </a:lnTo>
                  <a:lnTo>
                    <a:pt x="5444" y="0"/>
                  </a:ln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9" name="Google Shape;1457;p31"/>
            <p:cNvSpPr/>
            <p:nvPr/>
          </p:nvSpPr>
          <p:spPr>
            <a:xfrm>
              <a:off x="4407372" y="2546302"/>
              <a:ext cx="316641" cy="311261"/>
            </a:xfrm>
            <a:custGeom>
              <a:avLst/>
              <a:gdLst/>
              <a:ahLst/>
              <a:cxnLst/>
              <a:rect l="l" t="t" r="r" b="b"/>
              <a:pathLst>
                <a:path w="9593" h="9430" extrusionOk="0">
                  <a:moveTo>
                    <a:pt x="4794" y="1"/>
                  </a:moveTo>
                  <a:cubicBezTo>
                    <a:pt x="2148" y="1"/>
                    <a:pt x="0" y="2112"/>
                    <a:pt x="0" y="4717"/>
                  </a:cubicBezTo>
                  <a:cubicBezTo>
                    <a:pt x="0" y="7319"/>
                    <a:pt x="2148" y="9430"/>
                    <a:pt x="4794" y="9430"/>
                  </a:cubicBezTo>
                  <a:cubicBezTo>
                    <a:pt x="7446" y="9430"/>
                    <a:pt x="9593" y="7319"/>
                    <a:pt x="9593" y="4717"/>
                  </a:cubicBezTo>
                  <a:cubicBezTo>
                    <a:pt x="9593" y="2112"/>
                    <a:pt x="7446" y="1"/>
                    <a:pt x="4794" y="1"/>
                  </a:cubicBezTo>
                  <a:close/>
                </a:path>
              </a:pathLst>
            </a:custGeom>
            <a:solidFill>
              <a:srgbClr val="F5CD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0" name="Google Shape;1458;p31"/>
            <p:cNvSpPr/>
            <p:nvPr/>
          </p:nvSpPr>
          <p:spPr>
            <a:xfrm>
              <a:off x="4407372" y="2546302"/>
              <a:ext cx="171309" cy="311261"/>
            </a:xfrm>
            <a:custGeom>
              <a:avLst/>
              <a:gdLst/>
              <a:ahLst/>
              <a:cxnLst/>
              <a:rect l="l" t="t" r="r" b="b"/>
              <a:pathLst>
                <a:path w="5190" h="9430" extrusionOk="0">
                  <a:moveTo>
                    <a:pt x="4794" y="1"/>
                  </a:moveTo>
                  <a:cubicBezTo>
                    <a:pt x="2148" y="1"/>
                    <a:pt x="0" y="2112"/>
                    <a:pt x="0" y="4717"/>
                  </a:cubicBezTo>
                  <a:cubicBezTo>
                    <a:pt x="0" y="7319"/>
                    <a:pt x="2148" y="9430"/>
                    <a:pt x="4794" y="9430"/>
                  </a:cubicBezTo>
                  <a:cubicBezTo>
                    <a:pt x="4930" y="9430"/>
                    <a:pt x="5058" y="9425"/>
                    <a:pt x="5190" y="9416"/>
                  </a:cubicBezTo>
                  <a:cubicBezTo>
                    <a:pt x="2724" y="9217"/>
                    <a:pt x="786" y="7192"/>
                    <a:pt x="786" y="4717"/>
                  </a:cubicBezTo>
                  <a:cubicBezTo>
                    <a:pt x="786" y="2244"/>
                    <a:pt x="2724" y="214"/>
                    <a:pt x="5190" y="19"/>
                  </a:cubicBezTo>
                  <a:cubicBezTo>
                    <a:pt x="5058" y="5"/>
                    <a:pt x="4930" y="1"/>
                    <a:pt x="4794" y="1"/>
                  </a:cubicBezTo>
                  <a:close/>
                </a:path>
              </a:pathLst>
            </a:custGeom>
            <a:solidFill>
              <a:srgbClr val="E2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1" name="Google Shape;1459;p31"/>
            <p:cNvSpPr/>
            <p:nvPr/>
          </p:nvSpPr>
          <p:spPr>
            <a:xfrm>
              <a:off x="4385917" y="2521282"/>
              <a:ext cx="358957" cy="146157"/>
            </a:xfrm>
            <a:custGeom>
              <a:avLst/>
              <a:gdLst/>
              <a:ahLst/>
              <a:cxnLst/>
              <a:rect l="l" t="t" r="r" b="b"/>
              <a:pathLst>
                <a:path w="10875" h="4428" extrusionOk="0">
                  <a:moveTo>
                    <a:pt x="5440" y="0"/>
                  </a:moveTo>
                  <a:cubicBezTo>
                    <a:pt x="2739" y="0"/>
                    <a:pt x="487" y="1907"/>
                    <a:pt x="1" y="4427"/>
                  </a:cubicBezTo>
                  <a:lnTo>
                    <a:pt x="10875" y="4427"/>
                  </a:lnTo>
                  <a:cubicBezTo>
                    <a:pt x="10389" y="1907"/>
                    <a:pt x="8137" y="0"/>
                    <a:pt x="5440" y="0"/>
                  </a:cubicBez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2" name="Google Shape;1460;p31"/>
            <p:cNvSpPr/>
            <p:nvPr/>
          </p:nvSpPr>
          <p:spPr>
            <a:xfrm>
              <a:off x="4628394"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6" y="396"/>
                  </a:lnTo>
                  <a:cubicBezTo>
                    <a:pt x="945" y="396"/>
                    <a:pt x="1031" y="306"/>
                    <a:pt x="1031" y="197"/>
                  </a:cubicBezTo>
                  <a:cubicBezTo>
                    <a:pt x="1031" y="88"/>
                    <a:pt x="945" y="1"/>
                    <a:pt x="836"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3" name="Google Shape;1461;p31"/>
            <p:cNvSpPr/>
            <p:nvPr/>
          </p:nvSpPr>
          <p:spPr>
            <a:xfrm>
              <a:off x="4468965"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5" y="396"/>
                  </a:lnTo>
                  <a:cubicBezTo>
                    <a:pt x="944" y="396"/>
                    <a:pt x="1031" y="306"/>
                    <a:pt x="1031" y="197"/>
                  </a:cubicBezTo>
                  <a:cubicBezTo>
                    <a:pt x="1031" y="88"/>
                    <a:pt x="944" y="1"/>
                    <a:pt x="835"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4" name="Google Shape;1462;p31"/>
            <p:cNvSpPr/>
            <p:nvPr/>
          </p:nvSpPr>
          <p:spPr>
            <a:xfrm>
              <a:off x="4418166" y="2507650"/>
              <a:ext cx="343608" cy="255082"/>
            </a:xfrm>
            <a:custGeom>
              <a:avLst/>
              <a:gdLst/>
              <a:ahLst/>
              <a:cxnLst/>
              <a:rect l="l" t="t" r="r" b="b"/>
              <a:pathLst>
                <a:path w="10410" h="7728" extrusionOk="0">
                  <a:moveTo>
                    <a:pt x="4463" y="0"/>
                  </a:moveTo>
                  <a:cubicBezTo>
                    <a:pt x="2874" y="0"/>
                    <a:pt x="1381" y="609"/>
                    <a:pt x="259" y="1712"/>
                  </a:cubicBezTo>
                  <a:lnTo>
                    <a:pt x="255" y="1721"/>
                  </a:lnTo>
                  <a:cubicBezTo>
                    <a:pt x="0" y="1971"/>
                    <a:pt x="119" y="2402"/>
                    <a:pt x="463" y="2489"/>
                  </a:cubicBezTo>
                  <a:cubicBezTo>
                    <a:pt x="1217" y="2680"/>
                    <a:pt x="2479" y="3055"/>
                    <a:pt x="3981" y="3723"/>
                  </a:cubicBezTo>
                  <a:cubicBezTo>
                    <a:pt x="5475" y="4386"/>
                    <a:pt x="8603" y="5316"/>
                    <a:pt x="9048" y="7256"/>
                  </a:cubicBezTo>
                  <a:cubicBezTo>
                    <a:pt x="9112" y="7532"/>
                    <a:pt x="9361" y="7727"/>
                    <a:pt x="9643" y="7727"/>
                  </a:cubicBezTo>
                  <a:cubicBezTo>
                    <a:pt x="9925" y="7727"/>
                    <a:pt x="10170" y="7532"/>
                    <a:pt x="10237" y="7260"/>
                  </a:cubicBezTo>
                  <a:cubicBezTo>
                    <a:pt x="10351" y="6806"/>
                    <a:pt x="10410" y="6338"/>
                    <a:pt x="10410" y="5861"/>
                  </a:cubicBezTo>
                  <a:cubicBezTo>
                    <a:pt x="10410" y="4295"/>
                    <a:pt x="9789" y="2820"/>
                    <a:pt x="8662" y="1712"/>
                  </a:cubicBezTo>
                  <a:cubicBezTo>
                    <a:pt x="7541" y="609"/>
                    <a:pt x="6047" y="0"/>
                    <a:pt x="4463" y="0"/>
                  </a:cubicBezTo>
                  <a:close/>
                </a:path>
              </a:pathLst>
            </a:custGeom>
            <a:solidFill>
              <a:srgbClr val="FFD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5" name="Google Shape;1463;p31"/>
            <p:cNvSpPr/>
            <p:nvPr/>
          </p:nvSpPr>
          <p:spPr>
            <a:xfrm>
              <a:off x="4638891" y="2703354"/>
              <a:ext cx="13071" cy="28518"/>
            </a:xfrm>
            <a:custGeom>
              <a:avLst/>
              <a:gdLst/>
              <a:ahLst/>
              <a:cxnLst/>
              <a:rect l="l" t="t" r="r" b="b"/>
              <a:pathLst>
                <a:path w="396" h="864" extrusionOk="0">
                  <a:moveTo>
                    <a:pt x="196" y="1"/>
                  </a:moveTo>
                  <a:cubicBezTo>
                    <a:pt x="87" y="1"/>
                    <a:pt x="1" y="87"/>
                    <a:pt x="1" y="196"/>
                  </a:cubicBezTo>
                  <a:lnTo>
                    <a:pt x="1" y="663"/>
                  </a:lnTo>
                  <a:cubicBezTo>
                    <a:pt x="1" y="772"/>
                    <a:pt x="87" y="864"/>
                    <a:pt x="196" y="864"/>
                  </a:cubicBezTo>
                  <a:cubicBezTo>
                    <a:pt x="305" y="864"/>
                    <a:pt x="395" y="772"/>
                    <a:pt x="395" y="663"/>
                  </a:cubicBezTo>
                  <a:lnTo>
                    <a:pt x="395" y="196"/>
                  </a:lnTo>
                  <a:cubicBezTo>
                    <a:pt x="395" y="87"/>
                    <a:pt x="305" y="1"/>
                    <a:pt x="196"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6" name="Google Shape;1464;p31"/>
            <p:cNvSpPr/>
            <p:nvPr/>
          </p:nvSpPr>
          <p:spPr>
            <a:xfrm>
              <a:off x="4479429" y="2703354"/>
              <a:ext cx="13104" cy="28518"/>
            </a:xfrm>
            <a:custGeom>
              <a:avLst/>
              <a:gdLst/>
              <a:ahLst/>
              <a:cxnLst/>
              <a:rect l="l" t="t" r="r" b="b"/>
              <a:pathLst>
                <a:path w="397" h="864" extrusionOk="0">
                  <a:moveTo>
                    <a:pt x="201" y="1"/>
                  </a:moveTo>
                  <a:cubicBezTo>
                    <a:pt x="92" y="1"/>
                    <a:pt x="1" y="87"/>
                    <a:pt x="1" y="196"/>
                  </a:cubicBezTo>
                  <a:lnTo>
                    <a:pt x="1" y="663"/>
                  </a:lnTo>
                  <a:cubicBezTo>
                    <a:pt x="1" y="772"/>
                    <a:pt x="92" y="864"/>
                    <a:pt x="201" y="864"/>
                  </a:cubicBezTo>
                  <a:cubicBezTo>
                    <a:pt x="310" y="864"/>
                    <a:pt x="396" y="772"/>
                    <a:pt x="396" y="663"/>
                  </a:cubicBezTo>
                  <a:lnTo>
                    <a:pt x="396" y="196"/>
                  </a:lnTo>
                  <a:cubicBezTo>
                    <a:pt x="396" y="87"/>
                    <a:pt x="310" y="1"/>
                    <a:pt x="201"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7" name="Google Shape;1465;p31"/>
            <p:cNvSpPr/>
            <p:nvPr/>
          </p:nvSpPr>
          <p:spPr>
            <a:xfrm>
              <a:off x="4544158" y="2734415"/>
              <a:ext cx="43042" cy="19342"/>
            </a:xfrm>
            <a:custGeom>
              <a:avLst/>
              <a:gdLst/>
              <a:ahLst/>
              <a:cxnLst/>
              <a:rect l="l" t="t" r="r" b="b"/>
              <a:pathLst>
                <a:path w="1304" h="586" extrusionOk="0">
                  <a:moveTo>
                    <a:pt x="221" y="0"/>
                  </a:moveTo>
                  <a:cubicBezTo>
                    <a:pt x="175" y="0"/>
                    <a:pt x="130" y="16"/>
                    <a:pt x="92" y="49"/>
                  </a:cubicBezTo>
                  <a:cubicBezTo>
                    <a:pt x="11" y="118"/>
                    <a:pt x="1" y="244"/>
                    <a:pt x="74" y="326"/>
                  </a:cubicBezTo>
                  <a:cubicBezTo>
                    <a:pt x="214" y="489"/>
                    <a:pt x="428" y="585"/>
                    <a:pt x="650" y="585"/>
                  </a:cubicBezTo>
                  <a:cubicBezTo>
                    <a:pt x="878" y="585"/>
                    <a:pt x="1090" y="489"/>
                    <a:pt x="1232" y="326"/>
                  </a:cubicBezTo>
                  <a:cubicBezTo>
                    <a:pt x="1304" y="244"/>
                    <a:pt x="1295" y="118"/>
                    <a:pt x="1214" y="49"/>
                  </a:cubicBezTo>
                  <a:cubicBezTo>
                    <a:pt x="1176" y="16"/>
                    <a:pt x="1130" y="0"/>
                    <a:pt x="1085" y="0"/>
                  </a:cubicBezTo>
                  <a:cubicBezTo>
                    <a:pt x="1030" y="0"/>
                    <a:pt x="976" y="23"/>
                    <a:pt x="937" y="67"/>
                  </a:cubicBezTo>
                  <a:cubicBezTo>
                    <a:pt x="868" y="145"/>
                    <a:pt x="764" y="190"/>
                    <a:pt x="650" y="190"/>
                  </a:cubicBezTo>
                  <a:cubicBezTo>
                    <a:pt x="541" y="190"/>
                    <a:pt x="437" y="145"/>
                    <a:pt x="369" y="67"/>
                  </a:cubicBezTo>
                  <a:cubicBezTo>
                    <a:pt x="329" y="23"/>
                    <a:pt x="275" y="0"/>
                    <a:pt x="221"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8" name="Google Shape;1466;p31"/>
            <p:cNvSpPr/>
            <p:nvPr/>
          </p:nvSpPr>
          <p:spPr>
            <a:xfrm>
              <a:off x="4379348" y="2501213"/>
              <a:ext cx="388894" cy="443126"/>
            </a:xfrm>
            <a:custGeom>
              <a:avLst/>
              <a:gdLst/>
              <a:ahLst/>
              <a:cxnLst/>
              <a:rect l="l" t="t" r="r" b="b"/>
              <a:pathLst>
                <a:path w="11782" h="13425" extrusionOk="0">
                  <a:moveTo>
                    <a:pt x="9842" y="759"/>
                  </a:moveTo>
                  <a:cubicBezTo>
                    <a:pt x="9947" y="759"/>
                    <a:pt x="10079" y="859"/>
                    <a:pt x="10133" y="981"/>
                  </a:cubicBezTo>
                  <a:cubicBezTo>
                    <a:pt x="10179" y="1094"/>
                    <a:pt x="10125" y="1149"/>
                    <a:pt x="10102" y="1167"/>
                  </a:cubicBezTo>
                  <a:cubicBezTo>
                    <a:pt x="9961" y="1312"/>
                    <a:pt x="9798" y="1421"/>
                    <a:pt x="9657" y="1476"/>
                  </a:cubicBezTo>
                  <a:cubicBezTo>
                    <a:pt x="9580" y="1408"/>
                    <a:pt x="9502" y="1344"/>
                    <a:pt x="9421" y="1285"/>
                  </a:cubicBezTo>
                  <a:cubicBezTo>
                    <a:pt x="9471" y="1136"/>
                    <a:pt x="9584" y="954"/>
                    <a:pt x="9739" y="804"/>
                  </a:cubicBezTo>
                  <a:cubicBezTo>
                    <a:pt x="9770" y="772"/>
                    <a:pt x="9802" y="759"/>
                    <a:pt x="9842" y="759"/>
                  </a:cubicBezTo>
                  <a:close/>
                  <a:moveTo>
                    <a:pt x="10278" y="7914"/>
                  </a:moveTo>
                  <a:cubicBezTo>
                    <a:pt x="10414" y="8031"/>
                    <a:pt x="10588" y="8109"/>
                    <a:pt x="10778" y="8117"/>
                  </a:cubicBezTo>
                  <a:cubicBezTo>
                    <a:pt x="10778" y="8117"/>
                    <a:pt x="10846" y="8117"/>
                    <a:pt x="10877" y="8113"/>
                  </a:cubicBezTo>
                  <a:lnTo>
                    <a:pt x="10877" y="8335"/>
                  </a:lnTo>
                  <a:cubicBezTo>
                    <a:pt x="10877" y="9021"/>
                    <a:pt x="10320" y="9580"/>
                    <a:pt x="9634" y="9580"/>
                  </a:cubicBezTo>
                  <a:lnTo>
                    <a:pt x="9153" y="9580"/>
                  </a:lnTo>
                  <a:cubicBezTo>
                    <a:pt x="9643" y="9107"/>
                    <a:pt x="10024" y="8540"/>
                    <a:pt x="10278" y="7914"/>
                  </a:cubicBezTo>
                  <a:close/>
                  <a:moveTo>
                    <a:pt x="7709" y="5230"/>
                  </a:moveTo>
                  <a:cubicBezTo>
                    <a:pt x="7827" y="5293"/>
                    <a:pt x="8077" y="5425"/>
                    <a:pt x="8082" y="5430"/>
                  </a:cubicBezTo>
                  <a:cubicBezTo>
                    <a:pt x="9167" y="6039"/>
                    <a:pt x="9798" y="6678"/>
                    <a:pt x="10001" y="7386"/>
                  </a:cubicBezTo>
                  <a:cubicBezTo>
                    <a:pt x="10011" y="7409"/>
                    <a:pt x="10024" y="7464"/>
                    <a:pt x="10024" y="7468"/>
                  </a:cubicBezTo>
                  <a:cubicBezTo>
                    <a:pt x="10024" y="7472"/>
                    <a:pt x="10001" y="7532"/>
                    <a:pt x="9993" y="7560"/>
                  </a:cubicBezTo>
                  <a:cubicBezTo>
                    <a:pt x="9643" y="8558"/>
                    <a:pt x="8926" y="9416"/>
                    <a:pt x="8009" y="9957"/>
                  </a:cubicBezTo>
                  <a:cubicBezTo>
                    <a:pt x="7296" y="10374"/>
                    <a:pt x="6475" y="10601"/>
                    <a:pt x="5643" y="10601"/>
                  </a:cubicBezTo>
                  <a:cubicBezTo>
                    <a:pt x="3433" y="10601"/>
                    <a:pt x="1444" y="8971"/>
                    <a:pt x="1099" y="6774"/>
                  </a:cubicBezTo>
                  <a:lnTo>
                    <a:pt x="1099" y="6770"/>
                  </a:lnTo>
                  <a:cubicBezTo>
                    <a:pt x="1017" y="6261"/>
                    <a:pt x="1031" y="5735"/>
                    <a:pt x="1126" y="5230"/>
                  </a:cubicBezTo>
                  <a:close/>
                  <a:moveTo>
                    <a:pt x="3351" y="10447"/>
                  </a:moveTo>
                  <a:lnTo>
                    <a:pt x="3351" y="10447"/>
                  </a:lnTo>
                  <a:cubicBezTo>
                    <a:pt x="3610" y="10578"/>
                    <a:pt x="3877" y="10682"/>
                    <a:pt x="4155" y="10768"/>
                  </a:cubicBezTo>
                  <a:cubicBezTo>
                    <a:pt x="4637" y="10917"/>
                    <a:pt x="5145" y="10994"/>
                    <a:pt x="5652" y="10994"/>
                  </a:cubicBezTo>
                  <a:cubicBezTo>
                    <a:pt x="5704" y="10994"/>
                    <a:pt x="5755" y="10993"/>
                    <a:pt x="5807" y="10992"/>
                  </a:cubicBezTo>
                  <a:cubicBezTo>
                    <a:pt x="6552" y="10969"/>
                    <a:pt x="7269" y="10787"/>
                    <a:pt x="7923" y="10456"/>
                  </a:cubicBezTo>
                  <a:lnTo>
                    <a:pt x="7923" y="10456"/>
                  </a:lnTo>
                  <a:cubicBezTo>
                    <a:pt x="7904" y="10610"/>
                    <a:pt x="7845" y="10801"/>
                    <a:pt x="7700" y="10982"/>
                  </a:cubicBezTo>
                  <a:cubicBezTo>
                    <a:pt x="7223" y="11564"/>
                    <a:pt x="6324" y="11618"/>
                    <a:pt x="5639" y="11618"/>
                  </a:cubicBezTo>
                  <a:cubicBezTo>
                    <a:pt x="4990" y="11618"/>
                    <a:pt x="4231" y="11568"/>
                    <a:pt x="3719" y="11128"/>
                  </a:cubicBezTo>
                  <a:cubicBezTo>
                    <a:pt x="3514" y="10955"/>
                    <a:pt x="3378" y="10714"/>
                    <a:pt x="3351" y="10447"/>
                  </a:cubicBezTo>
                  <a:close/>
                  <a:moveTo>
                    <a:pt x="3269" y="11231"/>
                  </a:moveTo>
                  <a:cubicBezTo>
                    <a:pt x="3260" y="11246"/>
                    <a:pt x="3419" y="11390"/>
                    <a:pt x="3433" y="11400"/>
                  </a:cubicBezTo>
                  <a:cubicBezTo>
                    <a:pt x="3437" y="11405"/>
                    <a:pt x="3659" y="11581"/>
                    <a:pt x="3782" y="11645"/>
                  </a:cubicBezTo>
                  <a:lnTo>
                    <a:pt x="3778" y="11650"/>
                  </a:lnTo>
                  <a:cubicBezTo>
                    <a:pt x="3628" y="11863"/>
                    <a:pt x="3523" y="12099"/>
                    <a:pt x="3437" y="12344"/>
                  </a:cubicBezTo>
                  <a:cubicBezTo>
                    <a:pt x="3422" y="12394"/>
                    <a:pt x="3373" y="12429"/>
                    <a:pt x="3319" y="12429"/>
                  </a:cubicBezTo>
                  <a:cubicBezTo>
                    <a:pt x="3310" y="12429"/>
                    <a:pt x="3301" y="12428"/>
                    <a:pt x="3292" y="12425"/>
                  </a:cubicBezTo>
                  <a:cubicBezTo>
                    <a:pt x="3124" y="12390"/>
                    <a:pt x="2961" y="12312"/>
                    <a:pt x="2833" y="12203"/>
                  </a:cubicBezTo>
                  <a:cubicBezTo>
                    <a:pt x="2788" y="12167"/>
                    <a:pt x="2774" y="12108"/>
                    <a:pt x="2797" y="12058"/>
                  </a:cubicBezTo>
                  <a:cubicBezTo>
                    <a:pt x="2934" y="11736"/>
                    <a:pt x="3120" y="11445"/>
                    <a:pt x="3269" y="11231"/>
                  </a:cubicBezTo>
                  <a:close/>
                  <a:moveTo>
                    <a:pt x="7604" y="11581"/>
                  </a:moveTo>
                  <a:cubicBezTo>
                    <a:pt x="7868" y="12013"/>
                    <a:pt x="8027" y="12517"/>
                    <a:pt x="8059" y="13029"/>
                  </a:cubicBezTo>
                  <a:lnTo>
                    <a:pt x="3229" y="13029"/>
                  </a:lnTo>
                  <a:cubicBezTo>
                    <a:pt x="3233" y="12962"/>
                    <a:pt x="3242" y="12889"/>
                    <a:pt x="3251" y="12817"/>
                  </a:cubicBezTo>
                  <a:cubicBezTo>
                    <a:pt x="3256" y="12821"/>
                    <a:pt x="3301" y="12821"/>
                    <a:pt x="3319" y="12821"/>
                  </a:cubicBezTo>
                  <a:cubicBezTo>
                    <a:pt x="3451" y="12821"/>
                    <a:pt x="3573" y="12771"/>
                    <a:pt x="3669" y="12689"/>
                  </a:cubicBezTo>
                  <a:cubicBezTo>
                    <a:pt x="3791" y="12576"/>
                    <a:pt x="3828" y="12412"/>
                    <a:pt x="3891" y="12266"/>
                  </a:cubicBezTo>
                  <a:cubicBezTo>
                    <a:pt x="3927" y="12180"/>
                    <a:pt x="4105" y="11868"/>
                    <a:pt x="4155" y="11809"/>
                  </a:cubicBezTo>
                  <a:cubicBezTo>
                    <a:pt x="4554" y="11945"/>
                    <a:pt x="5048" y="12013"/>
                    <a:pt x="5639" y="12013"/>
                  </a:cubicBezTo>
                  <a:cubicBezTo>
                    <a:pt x="5794" y="12013"/>
                    <a:pt x="5947" y="11994"/>
                    <a:pt x="6102" y="11994"/>
                  </a:cubicBezTo>
                  <a:cubicBezTo>
                    <a:pt x="6733" y="11954"/>
                    <a:pt x="7233" y="11813"/>
                    <a:pt x="7604" y="11581"/>
                  </a:cubicBezTo>
                  <a:close/>
                  <a:moveTo>
                    <a:pt x="5639" y="0"/>
                  </a:moveTo>
                  <a:cubicBezTo>
                    <a:pt x="4000" y="0"/>
                    <a:pt x="2456" y="627"/>
                    <a:pt x="1299" y="1766"/>
                  </a:cubicBezTo>
                  <a:lnTo>
                    <a:pt x="1289" y="1775"/>
                  </a:lnTo>
                  <a:cubicBezTo>
                    <a:pt x="1094" y="1970"/>
                    <a:pt x="1044" y="2280"/>
                    <a:pt x="1163" y="2529"/>
                  </a:cubicBezTo>
                  <a:cubicBezTo>
                    <a:pt x="859" y="2902"/>
                    <a:pt x="608" y="3319"/>
                    <a:pt x="418" y="3768"/>
                  </a:cubicBezTo>
                  <a:cubicBezTo>
                    <a:pt x="377" y="3868"/>
                    <a:pt x="423" y="3982"/>
                    <a:pt x="522" y="4027"/>
                  </a:cubicBezTo>
                  <a:cubicBezTo>
                    <a:pt x="548" y="4037"/>
                    <a:pt x="575" y="4042"/>
                    <a:pt x="601" y="4042"/>
                  </a:cubicBezTo>
                  <a:cubicBezTo>
                    <a:pt x="679" y="4042"/>
                    <a:pt x="751" y="3998"/>
                    <a:pt x="782" y="3923"/>
                  </a:cubicBezTo>
                  <a:cubicBezTo>
                    <a:pt x="954" y="3523"/>
                    <a:pt x="1172" y="3151"/>
                    <a:pt x="1440" y="2815"/>
                  </a:cubicBezTo>
                  <a:cubicBezTo>
                    <a:pt x="1490" y="2842"/>
                    <a:pt x="1540" y="2860"/>
                    <a:pt x="1595" y="2875"/>
                  </a:cubicBezTo>
                  <a:cubicBezTo>
                    <a:pt x="3292" y="3310"/>
                    <a:pt x="4890" y="4013"/>
                    <a:pt x="6502" y="4685"/>
                  </a:cubicBezTo>
                  <a:cubicBezTo>
                    <a:pt x="6624" y="4735"/>
                    <a:pt x="6747" y="4786"/>
                    <a:pt x="6865" y="4840"/>
                  </a:cubicBezTo>
                  <a:lnTo>
                    <a:pt x="968" y="4840"/>
                  </a:lnTo>
                  <a:cubicBezTo>
                    <a:pt x="876" y="4840"/>
                    <a:pt x="795" y="4903"/>
                    <a:pt x="777" y="4989"/>
                  </a:cubicBezTo>
                  <a:cubicBezTo>
                    <a:pt x="677" y="5430"/>
                    <a:pt x="636" y="5884"/>
                    <a:pt x="659" y="6334"/>
                  </a:cubicBezTo>
                  <a:cubicBezTo>
                    <a:pt x="723" y="7568"/>
                    <a:pt x="1249" y="8717"/>
                    <a:pt x="2139" y="9580"/>
                  </a:cubicBezTo>
                  <a:lnTo>
                    <a:pt x="1639" y="9580"/>
                  </a:lnTo>
                  <a:cubicBezTo>
                    <a:pt x="954" y="9580"/>
                    <a:pt x="396" y="9021"/>
                    <a:pt x="396" y="8335"/>
                  </a:cubicBezTo>
                  <a:lnTo>
                    <a:pt x="396" y="5844"/>
                  </a:lnTo>
                  <a:cubicBezTo>
                    <a:pt x="396" y="5439"/>
                    <a:pt x="445" y="5031"/>
                    <a:pt x="545" y="4635"/>
                  </a:cubicBezTo>
                  <a:cubicBezTo>
                    <a:pt x="568" y="4531"/>
                    <a:pt x="505" y="4427"/>
                    <a:pt x="400" y="4400"/>
                  </a:cubicBezTo>
                  <a:cubicBezTo>
                    <a:pt x="384" y="4396"/>
                    <a:pt x="367" y="4394"/>
                    <a:pt x="351" y="4394"/>
                  </a:cubicBezTo>
                  <a:cubicBezTo>
                    <a:pt x="264" y="4394"/>
                    <a:pt x="183" y="4452"/>
                    <a:pt x="164" y="4540"/>
                  </a:cubicBezTo>
                  <a:cubicBezTo>
                    <a:pt x="55" y="4966"/>
                    <a:pt x="1" y="5408"/>
                    <a:pt x="1" y="5844"/>
                  </a:cubicBezTo>
                  <a:lnTo>
                    <a:pt x="1" y="8335"/>
                  </a:lnTo>
                  <a:cubicBezTo>
                    <a:pt x="1" y="9239"/>
                    <a:pt x="736" y="9974"/>
                    <a:pt x="1639" y="9974"/>
                  </a:cubicBezTo>
                  <a:lnTo>
                    <a:pt x="2602" y="9974"/>
                  </a:lnTo>
                  <a:cubicBezTo>
                    <a:pt x="2716" y="10060"/>
                    <a:pt x="2833" y="10142"/>
                    <a:pt x="2956" y="10219"/>
                  </a:cubicBezTo>
                  <a:cubicBezTo>
                    <a:pt x="2947" y="10365"/>
                    <a:pt x="2951" y="10605"/>
                    <a:pt x="3051" y="10864"/>
                  </a:cubicBezTo>
                  <a:cubicBezTo>
                    <a:pt x="2875" y="11095"/>
                    <a:pt x="2615" y="11477"/>
                    <a:pt x="2433" y="11904"/>
                  </a:cubicBezTo>
                  <a:cubicBezTo>
                    <a:pt x="2347" y="12117"/>
                    <a:pt x="2402" y="12358"/>
                    <a:pt x="2579" y="12507"/>
                  </a:cubicBezTo>
                  <a:cubicBezTo>
                    <a:pt x="2647" y="12566"/>
                    <a:pt x="2747" y="12635"/>
                    <a:pt x="2869" y="12694"/>
                  </a:cubicBezTo>
                  <a:cubicBezTo>
                    <a:pt x="2842" y="12871"/>
                    <a:pt x="2829" y="13052"/>
                    <a:pt x="2829" y="13230"/>
                  </a:cubicBezTo>
                  <a:cubicBezTo>
                    <a:pt x="2829" y="13334"/>
                    <a:pt x="2919" y="13425"/>
                    <a:pt x="3028" y="13425"/>
                  </a:cubicBezTo>
                  <a:lnTo>
                    <a:pt x="8263" y="13425"/>
                  </a:lnTo>
                  <a:cubicBezTo>
                    <a:pt x="8371" y="13425"/>
                    <a:pt x="8463" y="13334"/>
                    <a:pt x="8463" y="13230"/>
                  </a:cubicBezTo>
                  <a:cubicBezTo>
                    <a:pt x="8463" y="12557"/>
                    <a:pt x="8268" y="11895"/>
                    <a:pt x="7914" y="11332"/>
                  </a:cubicBezTo>
                  <a:cubicBezTo>
                    <a:pt x="7945" y="11300"/>
                    <a:pt x="7973" y="11268"/>
                    <a:pt x="8004" y="11231"/>
                  </a:cubicBezTo>
                  <a:cubicBezTo>
                    <a:pt x="8308" y="10855"/>
                    <a:pt x="8331" y="10451"/>
                    <a:pt x="8317" y="10233"/>
                  </a:cubicBezTo>
                  <a:cubicBezTo>
                    <a:pt x="8426" y="10165"/>
                    <a:pt x="8531" y="10093"/>
                    <a:pt x="8635" y="10015"/>
                  </a:cubicBezTo>
                  <a:cubicBezTo>
                    <a:pt x="8654" y="10001"/>
                    <a:pt x="8677" y="9988"/>
                    <a:pt x="8694" y="9974"/>
                  </a:cubicBezTo>
                  <a:lnTo>
                    <a:pt x="9634" y="9974"/>
                  </a:lnTo>
                  <a:cubicBezTo>
                    <a:pt x="10537" y="9974"/>
                    <a:pt x="11273" y="9239"/>
                    <a:pt x="11273" y="8335"/>
                  </a:cubicBezTo>
                  <a:lnTo>
                    <a:pt x="11273" y="7981"/>
                  </a:lnTo>
                  <a:cubicBezTo>
                    <a:pt x="11436" y="7872"/>
                    <a:pt x="11554" y="7704"/>
                    <a:pt x="11604" y="7505"/>
                  </a:cubicBezTo>
                  <a:cubicBezTo>
                    <a:pt x="11722" y="7032"/>
                    <a:pt x="11782" y="6546"/>
                    <a:pt x="11782" y="6056"/>
                  </a:cubicBezTo>
                  <a:cubicBezTo>
                    <a:pt x="11782" y="5353"/>
                    <a:pt x="11663" y="4667"/>
                    <a:pt x="11428" y="4013"/>
                  </a:cubicBezTo>
                  <a:cubicBezTo>
                    <a:pt x="11398" y="3935"/>
                    <a:pt x="11321" y="3884"/>
                    <a:pt x="11239" y="3884"/>
                  </a:cubicBezTo>
                  <a:cubicBezTo>
                    <a:pt x="11217" y="3884"/>
                    <a:pt x="11195" y="3888"/>
                    <a:pt x="11173" y="3895"/>
                  </a:cubicBezTo>
                  <a:cubicBezTo>
                    <a:pt x="11074" y="3937"/>
                    <a:pt x="11019" y="4046"/>
                    <a:pt x="11055" y="4149"/>
                  </a:cubicBezTo>
                  <a:cubicBezTo>
                    <a:pt x="11277" y="4758"/>
                    <a:pt x="11386" y="5398"/>
                    <a:pt x="11386" y="6056"/>
                  </a:cubicBezTo>
                  <a:cubicBezTo>
                    <a:pt x="11386" y="6515"/>
                    <a:pt x="11332" y="6969"/>
                    <a:pt x="11223" y="7409"/>
                  </a:cubicBezTo>
                  <a:cubicBezTo>
                    <a:pt x="11175" y="7604"/>
                    <a:pt x="10995" y="7720"/>
                    <a:pt x="10812" y="7720"/>
                  </a:cubicBezTo>
                  <a:cubicBezTo>
                    <a:pt x="10713" y="7720"/>
                    <a:pt x="10614" y="7687"/>
                    <a:pt x="10533" y="7614"/>
                  </a:cubicBezTo>
                  <a:lnTo>
                    <a:pt x="10533" y="7609"/>
                  </a:lnTo>
                  <a:cubicBezTo>
                    <a:pt x="10442" y="7527"/>
                    <a:pt x="10420" y="7409"/>
                    <a:pt x="10387" y="7296"/>
                  </a:cubicBezTo>
                  <a:cubicBezTo>
                    <a:pt x="10224" y="6724"/>
                    <a:pt x="9842" y="6202"/>
                    <a:pt x="9226" y="5712"/>
                  </a:cubicBezTo>
                  <a:lnTo>
                    <a:pt x="9216" y="5707"/>
                  </a:lnTo>
                  <a:cubicBezTo>
                    <a:pt x="8277" y="4962"/>
                    <a:pt x="7141" y="4513"/>
                    <a:pt x="6039" y="4073"/>
                  </a:cubicBezTo>
                  <a:cubicBezTo>
                    <a:pt x="4599" y="3491"/>
                    <a:pt x="3196" y="2879"/>
                    <a:pt x="1689" y="2493"/>
                  </a:cubicBezTo>
                  <a:cubicBezTo>
                    <a:pt x="1499" y="2443"/>
                    <a:pt x="1426" y="2194"/>
                    <a:pt x="1567" y="2052"/>
                  </a:cubicBezTo>
                  <a:lnTo>
                    <a:pt x="1572" y="2048"/>
                  </a:lnTo>
                  <a:cubicBezTo>
                    <a:pt x="2661" y="981"/>
                    <a:pt x="4100" y="396"/>
                    <a:pt x="5639" y="396"/>
                  </a:cubicBezTo>
                  <a:cubicBezTo>
                    <a:pt x="7732" y="396"/>
                    <a:pt x="9725" y="1557"/>
                    <a:pt x="10724" y="3405"/>
                  </a:cubicBezTo>
                  <a:cubicBezTo>
                    <a:pt x="10759" y="3472"/>
                    <a:pt x="10826" y="3509"/>
                    <a:pt x="10896" y="3509"/>
                  </a:cubicBezTo>
                  <a:cubicBezTo>
                    <a:pt x="10926" y="3509"/>
                    <a:pt x="10957" y="3502"/>
                    <a:pt x="10986" y="3487"/>
                  </a:cubicBezTo>
                  <a:cubicBezTo>
                    <a:pt x="11087" y="3432"/>
                    <a:pt x="11118" y="3315"/>
                    <a:pt x="11068" y="3219"/>
                  </a:cubicBezTo>
                  <a:cubicBezTo>
                    <a:pt x="10783" y="2688"/>
                    <a:pt x="10414" y="2198"/>
                    <a:pt x="9974" y="1766"/>
                  </a:cubicBezTo>
                  <a:lnTo>
                    <a:pt x="9970" y="1762"/>
                  </a:lnTo>
                  <a:cubicBezTo>
                    <a:pt x="10110" y="1685"/>
                    <a:pt x="10251" y="1576"/>
                    <a:pt x="10383" y="1448"/>
                  </a:cubicBezTo>
                  <a:cubicBezTo>
                    <a:pt x="10805" y="1023"/>
                    <a:pt x="10320" y="366"/>
                    <a:pt x="9835" y="366"/>
                  </a:cubicBezTo>
                  <a:cubicBezTo>
                    <a:pt x="9704" y="366"/>
                    <a:pt x="9574" y="414"/>
                    <a:pt x="9461" y="527"/>
                  </a:cubicBezTo>
                  <a:cubicBezTo>
                    <a:pt x="9298" y="686"/>
                    <a:pt x="9171" y="868"/>
                    <a:pt x="9094" y="1050"/>
                  </a:cubicBezTo>
                  <a:cubicBezTo>
                    <a:pt x="8082" y="369"/>
                    <a:pt x="6888" y="0"/>
                    <a:pt x="5639"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49" name="Rectangle 48"/>
              <p:cNvSpPr/>
              <p:nvPr/>
            </p:nvSpPr>
            <p:spPr>
              <a:xfrm>
                <a:off x="691115" y="5919457"/>
                <a:ext cx="10328372" cy="3508653"/>
              </a:xfrm>
              <a:prstGeom prst="rect">
                <a:avLst/>
              </a:prstGeom>
            </p:spPr>
            <p:txBody>
              <a:bodyPr wrap="square">
                <a:spAutoFit/>
              </a:bodyPr>
              <a:lstStyle/>
              <a:p>
                <a:pPr>
                  <a:lnSpc>
                    <a:spcPct val="150000"/>
                  </a:lnSpc>
                </a:pPr>
                <a:r>
                  <a:rPr lang="en-US" sz="3700" smtClean="0">
                    <a:latin typeface="Arial" panose="020B0604020202020204" pitchFamily="34" charset="0"/>
                    <a:cs typeface="Arial" panose="020B0604020202020204" pitchFamily="34" charset="0"/>
                  </a:rPr>
                  <a:t>Từ giả thiết, ta </a:t>
                </a:r>
                <a:r>
                  <a:rPr lang="en-US" sz="3700" smtClean="0">
                    <a:latin typeface="Arial" panose="020B0604020202020204" pitchFamily="34" charset="0"/>
                    <a:cs typeface="Arial" panose="020B0604020202020204" pitchFamily="34" charset="0"/>
                  </a:rPr>
                  <a:t>thấy </a:t>
                </a:r>
              </a:p>
              <a:p>
                <a:pPr>
                  <a:lnSpc>
                    <a:spcPct val="150000"/>
                  </a:lnSpc>
                </a:pPr>
                <a14:m>
                  <m:oMathPara xmlns:m="http://schemas.openxmlformats.org/officeDocument/2006/math">
                    <m:oMathParaPr>
                      <m:jc m:val="centerGroup"/>
                    </m:oMathParaPr>
                    <m:oMath xmlns:m="http://schemas.openxmlformats.org/officeDocument/2006/math">
                      <m:sSup>
                        <m:sSupPr>
                          <m:ctrlPr>
                            <a:rPr lang="en-US" sz="3700" i="1">
                              <a:solidFill>
                                <a:prstClr val="black"/>
                              </a:solidFill>
                              <a:latin typeface="Cambria Math" panose="02040503050406030204" pitchFamily="18" charset="0"/>
                              <a:cs typeface="Arial" panose="020B0604020202020204" pitchFamily="34" charset="0"/>
                            </a:rPr>
                          </m:ctrlPr>
                        </m:sSupPr>
                        <m:e>
                          <m:r>
                            <a:rPr lang="en-US" sz="3700" i="1">
                              <a:solidFill>
                                <a:prstClr val="black"/>
                              </a:solidFill>
                              <a:latin typeface="Cambria Math" panose="02040503050406030204" pitchFamily="18" charset="0"/>
                              <a:cs typeface="Arial" panose="020B0604020202020204" pitchFamily="34" charset="0"/>
                            </a:rPr>
                            <m:t>𝐵</m:t>
                          </m:r>
                          <m:r>
                            <a:rPr lang="en-US" sz="3700" b="0" i="1" smtClean="0">
                              <a:solidFill>
                                <a:prstClr val="black"/>
                              </a:solidFill>
                              <a:latin typeface="Cambria Math" panose="02040503050406030204" pitchFamily="18" charset="0"/>
                              <a:cs typeface="Arial" panose="020B0604020202020204" pitchFamily="34" charset="0"/>
                            </a:rPr>
                            <m:t>𝐶</m:t>
                          </m:r>
                        </m:e>
                        <m:sup>
                          <m:r>
                            <a:rPr lang="en-US" sz="3700" i="1">
                              <a:solidFill>
                                <a:prstClr val="black"/>
                              </a:solidFill>
                              <a:latin typeface="Cambria Math" panose="02040503050406030204" pitchFamily="18" charset="0"/>
                              <a:cs typeface="Arial" panose="020B0604020202020204" pitchFamily="34" charset="0"/>
                            </a:rPr>
                            <m:t>2</m:t>
                          </m:r>
                        </m:sup>
                      </m:sSup>
                      <m:r>
                        <a:rPr lang="en-US" sz="3700" i="1">
                          <a:solidFill>
                            <a:prstClr val="black"/>
                          </a:solidFill>
                          <a:latin typeface="Cambria Math" panose="02040503050406030204" pitchFamily="18" charset="0"/>
                          <a:cs typeface="Arial" panose="020B0604020202020204" pitchFamily="34" charset="0"/>
                        </a:rPr>
                        <m:t>=</m:t>
                      </m:r>
                      <m:sSup>
                        <m:sSupPr>
                          <m:ctrlPr>
                            <a:rPr lang="en-US" sz="3700" i="1">
                              <a:solidFill>
                                <a:prstClr val="black"/>
                              </a:solidFill>
                              <a:latin typeface="Cambria Math" panose="02040503050406030204" pitchFamily="18" charset="0"/>
                              <a:cs typeface="Arial" panose="020B0604020202020204" pitchFamily="34" charset="0"/>
                            </a:rPr>
                          </m:ctrlPr>
                        </m:sSupPr>
                        <m:e>
                          <m:r>
                            <a:rPr lang="en-US" sz="3700" i="1">
                              <a:solidFill>
                                <a:prstClr val="black"/>
                              </a:solidFill>
                              <a:latin typeface="Cambria Math" panose="02040503050406030204" pitchFamily="18" charset="0"/>
                              <a:cs typeface="Arial" panose="020B0604020202020204" pitchFamily="34" charset="0"/>
                            </a:rPr>
                            <m:t>𝐴</m:t>
                          </m:r>
                          <m:r>
                            <a:rPr lang="en-US" sz="3700" b="0" i="1" smtClean="0">
                              <a:solidFill>
                                <a:prstClr val="black"/>
                              </a:solidFill>
                              <a:latin typeface="Cambria Math" panose="02040503050406030204" pitchFamily="18" charset="0"/>
                              <a:cs typeface="Arial" panose="020B0604020202020204" pitchFamily="34" charset="0"/>
                            </a:rPr>
                            <m:t>𝐶</m:t>
                          </m:r>
                        </m:e>
                        <m:sup>
                          <m:r>
                            <a:rPr lang="en-US" sz="3700" i="1">
                              <a:solidFill>
                                <a:prstClr val="black"/>
                              </a:solidFill>
                              <a:latin typeface="Cambria Math" panose="02040503050406030204" pitchFamily="18" charset="0"/>
                              <a:cs typeface="Arial" panose="020B0604020202020204" pitchFamily="34" charset="0"/>
                            </a:rPr>
                            <m:t>2</m:t>
                          </m:r>
                        </m:sup>
                      </m:sSup>
                      <m:r>
                        <a:rPr lang="en-US" sz="3700" b="0" i="1" smtClean="0">
                          <a:solidFill>
                            <a:prstClr val="black"/>
                          </a:solidFill>
                          <a:latin typeface="Cambria Math" panose="02040503050406030204" pitchFamily="18" charset="0"/>
                          <a:cs typeface="Arial" panose="020B0604020202020204" pitchFamily="34" charset="0"/>
                        </a:rPr>
                        <m:t>+</m:t>
                      </m:r>
                      <m:sSup>
                        <m:sSupPr>
                          <m:ctrlPr>
                            <a:rPr lang="en-US" sz="3700" i="1">
                              <a:solidFill>
                                <a:prstClr val="black"/>
                              </a:solidFill>
                              <a:latin typeface="Cambria Math" panose="02040503050406030204" pitchFamily="18" charset="0"/>
                              <a:cs typeface="Arial" panose="020B0604020202020204" pitchFamily="34" charset="0"/>
                            </a:rPr>
                          </m:ctrlPr>
                        </m:sSupPr>
                        <m:e>
                          <m:r>
                            <a:rPr lang="en-US" sz="3700" i="1">
                              <a:solidFill>
                                <a:prstClr val="black"/>
                              </a:solidFill>
                              <a:latin typeface="Cambria Math" panose="02040503050406030204" pitchFamily="18" charset="0"/>
                              <a:cs typeface="Arial" panose="020B0604020202020204" pitchFamily="34" charset="0"/>
                            </a:rPr>
                            <m:t>𝐴</m:t>
                          </m:r>
                          <m:r>
                            <a:rPr lang="en-US" sz="3700" b="0" i="1" smtClean="0">
                              <a:solidFill>
                                <a:prstClr val="black"/>
                              </a:solidFill>
                              <a:latin typeface="Cambria Math" panose="02040503050406030204" pitchFamily="18" charset="0"/>
                              <a:cs typeface="Arial" panose="020B0604020202020204" pitchFamily="34" charset="0"/>
                            </a:rPr>
                            <m:t>𝐵</m:t>
                          </m:r>
                        </m:e>
                        <m:sup>
                          <m:r>
                            <a:rPr lang="en-US" sz="3700" i="1">
                              <a:solidFill>
                                <a:prstClr val="black"/>
                              </a:solidFill>
                              <a:latin typeface="Cambria Math" panose="02040503050406030204" pitchFamily="18" charset="0"/>
                              <a:cs typeface="Arial" panose="020B0604020202020204" pitchFamily="34" charset="0"/>
                            </a:rPr>
                            <m:t>2</m:t>
                          </m:r>
                        </m:sup>
                      </m:sSup>
                      <m:r>
                        <a:rPr lang="en-US" sz="3700" i="1">
                          <a:solidFill>
                            <a:prstClr val="black"/>
                          </a:solidFill>
                          <a:latin typeface="Cambria Math" panose="02040503050406030204" pitchFamily="18" charset="0"/>
                          <a:cs typeface="Arial" panose="020B0604020202020204" pitchFamily="34" charset="0"/>
                        </a:rPr>
                        <m:t>=</m:t>
                      </m:r>
                      <m:sSup>
                        <m:sSupPr>
                          <m:ctrlPr>
                            <a:rPr lang="en-US" sz="3700" i="1">
                              <a:solidFill>
                                <a:prstClr val="black"/>
                              </a:solidFill>
                              <a:latin typeface="Cambria Math" panose="02040503050406030204" pitchFamily="18" charset="0"/>
                              <a:cs typeface="Arial" panose="020B0604020202020204" pitchFamily="34" charset="0"/>
                            </a:rPr>
                          </m:ctrlPr>
                        </m:sSupPr>
                        <m:e>
                          <m:r>
                            <a:rPr lang="en-US" sz="3700" b="0" i="1" smtClean="0">
                              <a:solidFill>
                                <a:prstClr val="black"/>
                              </a:solidFill>
                              <a:latin typeface="Cambria Math" panose="02040503050406030204" pitchFamily="18" charset="0"/>
                              <a:cs typeface="Arial" panose="020B0604020202020204" pitchFamily="34" charset="0"/>
                            </a:rPr>
                            <m:t>3</m:t>
                          </m:r>
                        </m:e>
                        <m:sup>
                          <m:r>
                            <a:rPr lang="en-US" sz="3700" i="1">
                              <a:solidFill>
                                <a:prstClr val="black"/>
                              </a:solidFill>
                              <a:latin typeface="Cambria Math" panose="02040503050406030204" pitchFamily="18" charset="0"/>
                              <a:cs typeface="Arial" panose="020B0604020202020204" pitchFamily="34" charset="0"/>
                            </a:rPr>
                            <m:t>2</m:t>
                          </m:r>
                        </m:sup>
                      </m:sSup>
                      <m:r>
                        <a:rPr lang="en-US" sz="3700" b="0" i="1" smtClean="0">
                          <a:solidFill>
                            <a:prstClr val="black"/>
                          </a:solidFill>
                          <a:latin typeface="Cambria Math" panose="02040503050406030204" pitchFamily="18" charset="0"/>
                          <a:cs typeface="Arial" panose="020B0604020202020204" pitchFamily="34" charset="0"/>
                        </a:rPr>
                        <m:t>+</m:t>
                      </m:r>
                      <m:sSup>
                        <m:sSupPr>
                          <m:ctrlPr>
                            <a:rPr lang="en-US" sz="3700" i="1">
                              <a:solidFill>
                                <a:prstClr val="black"/>
                              </a:solidFill>
                              <a:latin typeface="Cambria Math" panose="02040503050406030204" pitchFamily="18" charset="0"/>
                              <a:cs typeface="Arial" panose="020B0604020202020204" pitchFamily="34" charset="0"/>
                            </a:rPr>
                          </m:ctrlPr>
                        </m:sSupPr>
                        <m:e>
                          <m:r>
                            <a:rPr lang="en-US" sz="3700" i="1">
                              <a:solidFill>
                                <a:prstClr val="black"/>
                              </a:solidFill>
                              <a:latin typeface="Cambria Math" panose="02040503050406030204" pitchFamily="18" charset="0"/>
                              <a:cs typeface="Arial" panose="020B0604020202020204" pitchFamily="34" charset="0"/>
                            </a:rPr>
                            <m:t>4</m:t>
                          </m:r>
                        </m:e>
                        <m:sup>
                          <m:r>
                            <a:rPr lang="en-US" sz="3700" i="1">
                              <a:solidFill>
                                <a:prstClr val="black"/>
                              </a:solidFill>
                              <a:latin typeface="Cambria Math" panose="02040503050406030204" pitchFamily="18" charset="0"/>
                              <a:cs typeface="Arial" panose="020B0604020202020204" pitchFamily="34" charset="0"/>
                            </a:rPr>
                            <m:t>2</m:t>
                          </m:r>
                        </m:sup>
                      </m:sSup>
                      <m:r>
                        <a:rPr lang="en-US" sz="3700" i="1">
                          <a:solidFill>
                            <a:prstClr val="black"/>
                          </a:solidFill>
                          <a:latin typeface="Cambria Math" panose="02040503050406030204" pitchFamily="18" charset="0"/>
                          <a:cs typeface="Arial" panose="020B0604020202020204" pitchFamily="34" charset="0"/>
                        </a:rPr>
                        <m:t>=</m:t>
                      </m:r>
                      <m:r>
                        <a:rPr lang="en-US" sz="3700" b="0" i="1" smtClean="0">
                          <a:solidFill>
                            <a:prstClr val="black"/>
                          </a:solidFill>
                          <a:latin typeface="Cambria Math" panose="02040503050406030204" pitchFamily="18" charset="0"/>
                          <a:cs typeface="Arial" panose="020B0604020202020204" pitchFamily="34" charset="0"/>
                        </a:rPr>
                        <m:t>25</m:t>
                      </m:r>
                    </m:oMath>
                  </m:oMathPara>
                </a14:m>
                <a:endParaRPr lang="en-US" sz="3700">
                  <a:latin typeface="Arial" panose="020B0604020202020204" pitchFamily="34" charset="0"/>
                  <a:cs typeface="Arial" panose="020B0604020202020204" pitchFamily="34" charset="0"/>
                </a:endParaRPr>
              </a:p>
              <a:p>
                <a:pPr>
                  <a:lnSpc>
                    <a:spcPct val="150000"/>
                  </a:lnSpc>
                </a:pPr>
                <a:r>
                  <a:rPr lang="en-US" sz="3700" smtClean="0">
                    <a:latin typeface="Arial" panose="020B0604020202020204" pitchFamily="34" charset="0"/>
                    <a:cs typeface="Arial" panose="020B0604020202020204" pitchFamily="34" charset="0"/>
                  </a:rPr>
                  <a:t>Theo </a:t>
                </a:r>
                <a:r>
                  <a:rPr lang="en-US" sz="3700">
                    <a:latin typeface="Arial" panose="020B0604020202020204" pitchFamily="34" charset="0"/>
                    <a:cs typeface="Arial" panose="020B0604020202020204" pitchFamily="34" charset="0"/>
                  </a:rPr>
                  <a:t>định lí Pythagore đảo thì </a:t>
                </a:r>
                <a14:m>
                  <m:oMath xmlns:m="http://schemas.openxmlformats.org/officeDocument/2006/math">
                    <m:r>
                      <a:rPr lang="en-US" sz="3700" i="1" smtClean="0">
                        <a:latin typeface="Cambria Math" panose="02040503050406030204" pitchFamily="18" charset="0"/>
                        <a:cs typeface="Arial" panose="020B0604020202020204" pitchFamily="34" charset="0"/>
                      </a:rPr>
                      <m:t>𝐴𝐵𝐶</m:t>
                    </m:r>
                  </m:oMath>
                </a14:m>
                <a:r>
                  <a:rPr lang="en-US" sz="3700">
                    <a:latin typeface="Arial" panose="020B0604020202020204" pitchFamily="34" charset="0"/>
                    <a:cs typeface="Arial" panose="020B0604020202020204" pitchFamily="34" charset="0"/>
                  </a:rPr>
                  <a:t> là tam giác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𝐴</m:t>
                    </m:r>
                  </m:oMath>
                </a14:m>
                <a:r>
                  <a:rPr lang="en-US" sz="3700" smtClean="0">
                    <a:latin typeface="Arial" panose="020B0604020202020204" pitchFamily="34" charset="0"/>
                    <a:cs typeface="Arial" panose="020B0604020202020204" pitchFamily="34" charset="0"/>
                  </a:rPr>
                  <a:t>.</a:t>
                </a:r>
                <a:endParaRPr lang="en-US" sz="3700">
                  <a:latin typeface="Arial" panose="020B0604020202020204" pitchFamily="34" charset="0"/>
                  <a:cs typeface="Arial" panose="020B0604020202020204" pitchFamily="34" charset="0"/>
                </a:endParaRPr>
              </a:p>
            </p:txBody>
          </p:sp>
        </mc:Choice>
        <mc:Fallback>
          <p:sp>
            <p:nvSpPr>
              <p:cNvPr id="49" name="Rectangle 48"/>
              <p:cNvSpPr>
                <a:spLocks noRot="1" noChangeAspect="1" noMove="1" noResize="1" noEditPoints="1" noAdjustHandles="1" noChangeArrowheads="1" noChangeShapeType="1" noTextEdit="1"/>
              </p:cNvSpPr>
              <p:nvPr/>
            </p:nvSpPr>
            <p:spPr>
              <a:xfrm>
                <a:off x="691115" y="5919457"/>
                <a:ext cx="10328372" cy="3508653"/>
              </a:xfrm>
              <a:prstGeom prst="rect">
                <a:avLst/>
              </a:prstGeom>
              <a:blipFill>
                <a:blip r:embed="rId12"/>
                <a:stretch>
                  <a:fillRect l="-1829" b="-2604"/>
                </a:stretch>
              </a:blipFill>
            </p:spPr>
            <p:txBody>
              <a:bodyPr/>
              <a:lstStyle/>
              <a:p>
                <a:r>
                  <a:rPr lang="en-US">
                    <a:noFill/>
                  </a:rPr>
                  <a:t> </a:t>
                </a:r>
              </a:p>
            </p:txBody>
          </p:sp>
        </mc:Fallback>
      </mc:AlternateContent>
    </p:spTree>
    <p:extLst>
      <p:ext uri="{BB962C8B-B14F-4D97-AF65-F5344CB8AC3E}">
        <p14:creationId xmlns:p14="http://schemas.microsoft.com/office/powerpoint/2010/main" val="18192556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anim calcmode="lin" valueType="num">
                                      <p:cBhvr>
                                        <p:cTn id="13" dur="500" fill="hold"/>
                                        <p:tgtEl>
                                          <p:spTgt spid="30"/>
                                        </p:tgtEl>
                                        <p:attrNameLst>
                                          <p:attrName>ppt_x</p:attrName>
                                        </p:attrNameLst>
                                      </p:cBhvr>
                                      <p:tavLst>
                                        <p:tav tm="0">
                                          <p:val>
                                            <p:strVal val="#ppt_x"/>
                                          </p:val>
                                        </p:tav>
                                        <p:tav tm="100000">
                                          <p:val>
                                            <p:strVal val="#ppt_x"/>
                                          </p:val>
                                        </p:tav>
                                      </p:tavLst>
                                    </p:anim>
                                    <p:anim calcmode="lin" valueType="num">
                                      <p:cBhvr>
                                        <p:cTn id="14"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49">
                                            <p:txEl>
                                              <p:pRg st="0" end="0"/>
                                            </p:txEl>
                                          </p:spTgt>
                                        </p:tgtEl>
                                        <p:attrNameLst>
                                          <p:attrName>style.visibility</p:attrName>
                                        </p:attrNameLst>
                                      </p:cBhvr>
                                      <p:to>
                                        <p:strVal val="visible"/>
                                      </p:to>
                                    </p:set>
                                    <p:animEffect transition="in" filter="randombar(horizontal)">
                                      <p:cBhvr>
                                        <p:cTn id="29" dur="500"/>
                                        <p:tgtEl>
                                          <p:spTgt spid="49">
                                            <p:txEl>
                                              <p:pRg st="0" end="0"/>
                                            </p:txEl>
                                          </p:spTgt>
                                        </p:tgtEl>
                                      </p:cBhvr>
                                    </p:animEffect>
                                  </p:childTnLst>
                                </p:cTn>
                              </p:par>
                              <p:par>
                                <p:cTn id="30" presetID="14" presetClass="entr" presetSubtype="10" fill="hold" nodeType="withEffect">
                                  <p:stCondLst>
                                    <p:cond delay="0"/>
                                  </p:stCondLst>
                                  <p:childTnLst>
                                    <p:set>
                                      <p:cBhvr>
                                        <p:cTn id="31" dur="1" fill="hold">
                                          <p:stCondLst>
                                            <p:cond delay="0"/>
                                          </p:stCondLst>
                                        </p:cTn>
                                        <p:tgtEl>
                                          <p:spTgt spid="49">
                                            <p:txEl>
                                              <p:pRg st="1" end="1"/>
                                            </p:txEl>
                                          </p:spTgt>
                                        </p:tgtEl>
                                        <p:attrNameLst>
                                          <p:attrName>style.visibility</p:attrName>
                                        </p:attrNameLst>
                                      </p:cBhvr>
                                      <p:to>
                                        <p:strVal val="visible"/>
                                      </p:to>
                                    </p:set>
                                    <p:animEffect transition="in" filter="randombar(horizontal)">
                                      <p:cBhvr>
                                        <p:cTn id="32" dur="500"/>
                                        <p:tgtEl>
                                          <p:spTgt spid="4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9">
                                            <p:txEl>
                                              <p:pRg st="2" end="2"/>
                                            </p:txEl>
                                          </p:spTgt>
                                        </p:tgtEl>
                                        <p:attrNameLst>
                                          <p:attrName>style.visibility</p:attrName>
                                        </p:attrNameLst>
                                      </p:cBhvr>
                                      <p:to>
                                        <p:strVal val="visible"/>
                                      </p:to>
                                    </p:set>
                                    <p:animEffect transition="in" filter="wipe(up)">
                                      <p:cBhvr>
                                        <p:cTn id="37" dur="500"/>
                                        <p:tgtEl>
                                          <p:spTgt spid="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969729" y="-152968"/>
            <a:ext cx="1294758" cy="137209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76126" y="9143432"/>
            <a:ext cx="1294758" cy="1372094"/>
          </a:xfrm>
          <a:prstGeom prst="rect">
            <a:avLst/>
          </a:prstGeom>
        </p:spPr>
      </p:pic>
      <p:sp>
        <p:nvSpPr>
          <p:cNvPr id="31" name="Rectangle 30"/>
          <p:cNvSpPr/>
          <p:nvPr/>
        </p:nvSpPr>
        <p:spPr>
          <a:xfrm>
            <a:off x="8686800" y="342900"/>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38200" y="1599215"/>
            <a:ext cx="5410200" cy="4307872"/>
          </a:xfrm>
          <a:prstGeom prst="rect">
            <a:avLst/>
          </a:prstGeom>
        </p:spPr>
      </p:pic>
      <p:grpSp>
        <p:nvGrpSpPr>
          <p:cNvPr id="32" name="Google Shape;1450;p31"/>
          <p:cNvGrpSpPr/>
          <p:nvPr/>
        </p:nvGrpSpPr>
        <p:grpSpPr>
          <a:xfrm>
            <a:off x="16337345" y="8577063"/>
            <a:ext cx="1187431" cy="1252416"/>
            <a:chOff x="4317920" y="2439654"/>
            <a:chExt cx="511913" cy="566244"/>
          </a:xfrm>
        </p:grpSpPr>
        <p:sp>
          <p:nvSpPr>
            <p:cNvPr id="33" name="Google Shape;1451;p31"/>
            <p:cNvSpPr/>
            <p:nvPr/>
          </p:nvSpPr>
          <p:spPr>
            <a:xfrm>
              <a:off x="4317920" y="2439654"/>
              <a:ext cx="511913" cy="566244"/>
            </a:xfrm>
            <a:custGeom>
              <a:avLst/>
              <a:gdLst/>
              <a:ahLst/>
              <a:cxnLst/>
              <a:rect l="l" t="t" r="r" b="b"/>
              <a:pathLst>
                <a:path w="15509" h="17155" extrusionOk="0">
                  <a:moveTo>
                    <a:pt x="7500" y="0"/>
                  </a:moveTo>
                  <a:cubicBezTo>
                    <a:pt x="5367" y="0"/>
                    <a:pt x="3360" y="817"/>
                    <a:pt x="1843" y="2310"/>
                  </a:cubicBezTo>
                  <a:cubicBezTo>
                    <a:pt x="1407" y="2741"/>
                    <a:pt x="1158" y="3296"/>
                    <a:pt x="1103" y="3877"/>
                  </a:cubicBezTo>
                  <a:cubicBezTo>
                    <a:pt x="899" y="4203"/>
                    <a:pt x="717" y="4549"/>
                    <a:pt x="563" y="4903"/>
                  </a:cubicBezTo>
                  <a:cubicBezTo>
                    <a:pt x="491" y="5079"/>
                    <a:pt x="441" y="5261"/>
                    <a:pt x="418" y="5442"/>
                  </a:cubicBezTo>
                  <a:cubicBezTo>
                    <a:pt x="332" y="5597"/>
                    <a:pt x="259" y="5769"/>
                    <a:pt x="214" y="5951"/>
                  </a:cubicBezTo>
                  <a:lnTo>
                    <a:pt x="214" y="5955"/>
                  </a:lnTo>
                  <a:cubicBezTo>
                    <a:pt x="72" y="6527"/>
                    <a:pt x="1" y="7118"/>
                    <a:pt x="1" y="7709"/>
                  </a:cubicBezTo>
                  <a:lnTo>
                    <a:pt x="1" y="10200"/>
                  </a:lnTo>
                  <a:cubicBezTo>
                    <a:pt x="1" y="11757"/>
                    <a:pt x="1021" y="13083"/>
                    <a:pt x="2429" y="13532"/>
                  </a:cubicBezTo>
                  <a:cubicBezTo>
                    <a:pt x="2306" y="14182"/>
                    <a:pt x="2461" y="14849"/>
                    <a:pt x="2846" y="15376"/>
                  </a:cubicBezTo>
                  <a:cubicBezTo>
                    <a:pt x="2987" y="16379"/>
                    <a:pt x="3850" y="17155"/>
                    <a:pt x="4889" y="17155"/>
                  </a:cubicBezTo>
                  <a:lnTo>
                    <a:pt x="10124" y="17155"/>
                  </a:lnTo>
                  <a:cubicBezTo>
                    <a:pt x="11263" y="17155"/>
                    <a:pt x="12185" y="16229"/>
                    <a:pt x="12185" y="15095"/>
                  </a:cubicBezTo>
                  <a:cubicBezTo>
                    <a:pt x="12185" y="14609"/>
                    <a:pt x="12122" y="14127"/>
                    <a:pt x="11994" y="13668"/>
                  </a:cubicBezTo>
                  <a:cubicBezTo>
                    <a:pt x="13578" y="13437"/>
                    <a:pt x="14827" y="12143"/>
                    <a:pt x="14982" y="10536"/>
                  </a:cubicBezTo>
                  <a:cubicBezTo>
                    <a:pt x="15114" y="10314"/>
                    <a:pt x="15213" y="10073"/>
                    <a:pt x="15277" y="9815"/>
                  </a:cubicBezTo>
                  <a:cubicBezTo>
                    <a:pt x="15431" y="9197"/>
                    <a:pt x="15508" y="8562"/>
                    <a:pt x="15508" y="7921"/>
                  </a:cubicBezTo>
                  <a:cubicBezTo>
                    <a:pt x="15508" y="7005"/>
                    <a:pt x="15349" y="6101"/>
                    <a:pt x="15041" y="5243"/>
                  </a:cubicBezTo>
                  <a:cubicBezTo>
                    <a:pt x="14972" y="5057"/>
                    <a:pt x="14882" y="4889"/>
                    <a:pt x="14773" y="4740"/>
                  </a:cubicBezTo>
                  <a:cubicBezTo>
                    <a:pt x="14732" y="4553"/>
                    <a:pt x="14664" y="4371"/>
                    <a:pt x="14573" y="4199"/>
                  </a:cubicBezTo>
                  <a:cubicBezTo>
                    <a:pt x="14454" y="3981"/>
                    <a:pt x="14324" y="3768"/>
                    <a:pt x="14187" y="3558"/>
                  </a:cubicBezTo>
                  <a:cubicBezTo>
                    <a:pt x="14410" y="2733"/>
                    <a:pt x="14178" y="1811"/>
                    <a:pt x="13501" y="1134"/>
                  </a:cubicBezTo>
                  <a:cubicBezTo>
                    <a:pt x="12991" y="624"/>
                    <a:pt x="12337" y="366"/>
                    <a:pt x="11692" y="366"/>
                  </a:cubicBezTo>
                  <a:cubicBezTo>
                    <a:pt x="11322" y="366"/>
                    <a:pt x="10955" y="451"/>
                    <a:pt x="10619" y="621"/>
                  </a:cubicBezTo>
                  <a:cubicBezTo>
                    <a:pt x="9639" y="212"/>
                    <a:pt x="8581" y="0"/>
                    <a:pt x="7500" y="0"/>
                  </a:cubicBezTo>
                  <a:close/>
                </a:path>
              </a:pathLst>
            </a:custGeom>
            <a:solidFill>
              <a:srgbClr val="FEFDFF"/>
            </a:solidFill>
            <a:ln>
              <a:noFill/>
            </a:ln>
            <a:effectLst>
              <a:outerShdw blurRad="57150" dist="19050" dir="1380000" algn="bl" rotWithShape="0">
                <a:srgbClr val="6C3D7C">
                  <a:alpha val="5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4" name="Google Shape;1452;p31"/>
            <p:cNvSpPr/>
            <p:nvPr/>
          </p:nvSpPr>
          <p:spPr>
            <a:xfrm>
              <a:off x="4479297" y="2851230"/>
              <a:ext cx="172794" cy="86678"/>
            </a:xfrm>
            <a:custGeom>
              <a:avLst/>
              <a:gdLst/>
              <a:ahLst/>
              <a:cxnLst/>
              <a:rect l="l" t="t" r="r" b="b"/>
              <a:pathLst>
                <a:path w="5235" h="2626" extrusionOk="0">
                  <a:moveTo>
                    <a:pt x="1258" y="1"/>
                  </a:moveTo>
                  <a:cubicBezTo>
                    <a:pt x="1258" y="1"/>
                    <a:pt x="999" y="210"/>
                    <a:pt x="750" y="510"/>
                  </a:cubicBezTo>
                  <a:cubicBezTo>
                    <a:pt x="264" y="1105"/>
                    <a:pt x="0" y="1859"/>
                    <a:pt x="0" y="2626"/>
                  </a:cubicBezTo>
                  <a:lnTo>
                    <a:pt x="5235" y="2626"/>
                  </a:lnTo>
                  <a:cubicBezTo>
                    <a:pt x="5235" y="1859"/>
                    <a:pt x="4972" y="1105"/>
                    <a:pt x="4486" y="510"/>
                  </a:cubicBezTo>
                  <a:cubicBezTo>
                    <a:pt x="4236" y="210"/>
                    <a:pt x="3977" y="1"/>
                    <a:pt x="3977" y="1"/>
                  </a:cubicBezTo>
                  <a:close/>
                </a:path>
              </a:pathLst>
            </a:custGeom>
            <a:solidFill>
              <a:srgbClr val="FDE5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5" name="Google Shape;1453;p31"/>
            <p:cNvSpPr/>
            <p:nvPr/>
          </p:nvSpPr>
          <p:spPr>
            <a:xfrm>
              <a:off x="4479297" y="2851230"/>
              <a:ext cx="165170" cy="86678"/>
            </a:xfrm>
            <a:custGeom>
              <a:avLst/>
              <a:gdLst/>
              <a:ahLst/>
              <a:cxnLst/>
              <a:rect l="l" t="t" r="r" b="b"/>
              <a:pathLst>
                <a:path w="5004" h="2626" extrusionOk="0">
                  <a:moveTo>
                    <a:pt x="1258" y="1"/>
                  </a:moveTo>
                  <a:cubicBezTo>
                    <a:pt x="1258" y="1"/>
                    <a:pt x="999" y="210"/>
                    <a:pt x="750" y="510"/>
                  </a:cubicBezTo>
                  <a:cubicBezTo>
                    <a:pt x="264" y="1105"/>
                    <a:pt x="0" y="1859"/>
                    <a:pt x="0" y="2626"/>
                  </a:cubicBezTo>
                  <a:lnTo>
                    <a:pt x="904" y="2626"/>
                  </a:lnTo>
                  <a:cubicBezTo>
                    <a:pt x="1100" y="2494"/>
                    <a:pt x="1258" y="2299"/>
                    <a:pt x="1339" y="2062"/>
                  </a:cubicBezTo>
                  <a:cubicBezTo>
                    <a:pt x="1362" y="1999"/>
                    <a:pt x="1385" y="1940"/>
                    <a:pt x="1408" y="1890"/>
                  </a:cubicBezTo>
                  <a:cubicBezTo>
                    <a:pt x="1766" y="1962"/>
                    <a:pt x="2166" y="1999"/>
                    <a:pt x="2611" y="1999"/>
                  </a:cubicBezTo>
                  <a:cubicBezTo>
                    <a:pt x="3642" y="1999"/>
                    <a:pt x="4445" y="1799"/>
                    <a:pt x="5004" y="1400"/>
                  </a:cubicBezTo>
                  <a:cubicBezTo>
                    <a:pt x="4880" y="1077"/>
                    <a:pt x="4704" y="778"/>
                    <a:pt x="4486" y="510"/>
                  </a:cubicBezTo>
                  <a:cubicBezTo>
                    <a:pt x="4236" y="210"/>
                    <a:pt x="3977" y="1"/>
                    <a:pt x="3977"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6" name="Google Shape;1454;p31"/>
            <p:cNvSpPr/>
            <p:nvPr/>
          </p:nvSpPr>
          <p:spPr>
            <a:xfrm>
              <a:off x="4463849" y="2856478"/>
              <a:ext cx="62846" cy="61559"/>
            </a:xfrm>
            <a:custGeom>
              <a:avLst/>
              <a:gdLst/>
              <a:ahLst/>
              <a:cxnLst/>
              <a:rect l="l" t="t" r="r" b="b"/>
              <a:pathLst>
                <a:path w="1904" h="1865" extrusionOk="0">
                  <a:moveTo>
                    <a:pt x="827" y="1"/>
                  </a:moveTo>
                  <a:cubicBezTo>
                    <a:pt x="827" y="1"/>
                    <a:pt x="337" y="550"/>
                    <a:pt x="55" y="1218"/>
                  </a:cubicBezTo>
                  <a:cubicBezTo>
                    <a:pt x="1" y="1350"/>
                    <a:pt x="37" y="1499"/>
                    <a:pt x="146" y="1591"/>
                  </a:cubicBezTo>
                  <a:cubicBezTo>
                    <a:pt x="265" y="1690"/>
                    <a:pt x="441" y="1803"/>
                    <a:pt x="691" y="1858"/>
                  </a:cubicBezTo>
                  <a:cubicBezTo>
                    <a:pt x="712" y="1862"/>
                    <a:pt x="734" y="1864"/>
                    <a:pt x="755" y="1864"/>
                  </a:cubicBezTo>
                  <a:cubicBezTo>
                    <a:pt x="891" y="1864"/>
                    <a:pt x="1016" y="1778"/>
                    <a:pt x="1063" y="1645"/>
                  </a:cubicBezTo>
                  <a:cubicBezTo>
                    <a:pt x="1149" y="1400"/>
                    <a:pt x="1308" y="1027"/>
                    <a:pt x="1540" y="814"/>
                  </a:cubicBezTo>
                  <a:cubicBezTo>
                    <a:pt x="1903" y="478"/>
                    <a:pt x="827" y="1"/>
                    <a:pt x="827" y="1"/>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7" name="Google Shape;1455;p31"/>
            <p:cNvSpPr/>
            <p:nvPr/>
          </p:nvSpPr>
          <p:spPr>
            <a:xfrm>
              <a:off x="4470451" y="2835254"/>
              <a:ext cx="189925" cy="56047"/>
            </a:xfrm>
            <a:custGeom>
              <a:avLst/>
              <a:gdLst/>
              <a:ahLst/>
              <a:cxnLst/>
              <a:rect l="l" t="t" r="r" b="b"/>
              <a:pathLst>
                <a:path w="5754" h="1698" extrusionOk="0">
                  <a:moveTo>
                    <a:pt x="409" y="0"/>
                  </a:moveTo>
                  <a:cubicBezTo>
                    <a:pt x="409" y="0"/>
                    <a:pt x="0" y="1698"/>
                    <a:pt x="2879" y="1698"/>
                  </a:cubicBezTo>
                  <a:cubicBezTo>
                    <a:pt x="5753" y="1698"/>
                    <a:pt x="5345" y="0"/>
                    <a:pt x="5345" y="0"/>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8" name="Google Shape;1456;p31"/>
            <p:cNvSpPr/>
            <p:nvPr/>
          </p:nvSpPr>
          <p:spPr>
            <a:xfrm>
              <a:off x="4385917" y="2646119"/>
              <a:ext cx="358957" cy="177745"/>
            </a:xfrm>
            <a:custGeom>
              <a:avLst/>
              <a:gdLst/>
              <a:ahLst/>
              <a:cxnLst/>
              <a:rect l="l" t="t" r="r" b="b"/>
              <a:pathLst>
                <a:path w="10875" h="5385" extrusionOk="0">
                  <a:moveTo>
                    <a:pt x="5444" y="0"/>
                  </a:moveTo>
                  <a:lnTo>
                    <a:pt x="1" y="645"/>
                  </a:lnTo>
                  <a:lnTo>
                    <a:pt x="1" y="3945"/>
                  </a:lnTo>
                  <a:cubicBezTo>
                    <a:pt x="1" y="4740"/>
                    <a:pt x="646" y="5385"/>
                    <a:pt x="1440" y="5385"/>
                  </a:cubicBezTo>
                  <a:lnTo>
                    <a:pt x="9435" y="5385"/>
                  </a:lnTo>
                  <a:cubicBezTo>
                    <a:pt x="10230" y="5385"/>
                    <a:pt x="10875" y="4740"/>
                    <a:pt x="10875" y="3945"/>
                  </a:cubicBezTo>
                  <a:lnTo>
                    <a:pt x="10875" y="645"/>
                  </a:lnTo>
                  <a:lnTo>
                    <a:pt x="5444" y="0"/>
                  </a:ln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9" name="Google Shape;1457;p31"/>
            <p:cNvSpPr/>
            <p:nvPr/>
          </p:nvSpPr>
          <p:spPr>
            <a:xfrm>
              <a:off x="4407372" y="2546302"/>
              <a:ext cx="316641" cy="311261"/>
            </a:xfrm>
            <a:custGeom>
              <a:avLst/>
              <a:gdLst/>
              <a:ahLst/>
              <a:cxnLst/>
              <a:rect l="l" t="t" r="r" b="b"/>
              <a:pathLst>
                <a:path w="9593" h="9430" extrusionOk="0">
                  <a:moveTo>
                    <a:pt x="4794" y="1"/>
                  </a:moveTo>
                  <a:cubicBezTo>
                    <a:pt x="2148" y="1"/>
                    <a:pt x="0" y="2112"/>
                    <a:pt x="0" y="4717"/>
                  </a:cubicBezTo>
                  <a:cubicBezTo>
                    <a:pt x="0" y="7319"/>
                    <a:pt x="2148" y="9430"/>
                    <a:pt x="4794" y="9430"/>
                  </a:cubicBezTo>
                  <a:cubicBezTo>
                    <a:pt x="7446" y="9430"/>
                    <a:pt x="9593" y="7319"/>
                    <a:pt x="9593" y="4717"/>
                  </a:cubicBezTo>
                  <a:cubicBezTo>
                    <a:pt x="9593" y="2112"/>
                    <a:pt x="7446" y="1"/>
                    <a:pt x="4794" y="1"/>
                  </a:cubicBezTo>
                  <a:close/>
                </a:path>
              </a:pathLst>
            </a:custGeom>
            <a:solidFill>
              <a:srgbClr val="F5CD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0" name="Google Shape;1458;p31"/>
            <p:cNvSpPr/>
            <p:nvPr/>
          </p:nvSpPr>
          <p:spPr>
            <a:xfrm>
              <a:off x="4407372" y="2546302"/>
              <a:ext cx="171309" cy="311261"/>
            </a:xfrm>
            <a:custGeom>
              <a:avLst/>
              <a:gdLst/>
              <a:ahLst/>
              <a:cxnLst/>
              <a:rect l="l" t="t" r="r" b="b"/>
              <a:pathLst>
                <a:path w="5190" h="9430" extrusionOk="0">
                  <a:moveTo>
                    <a:pt x="4794" y="1"/>
                  </a:moveTo>
                  <a:cubicBezTo>
                    <a:pt x="2148" y="1"/>
                    <a:pt x="0" y="2112"/>
                    <a:pt x="0" y="4717"/>
                  </a:cubicBezTo>
                  <a:cubicBezTo>
                    <a:pt x="0" y="7319"/>
                    <a:pt x="2148" y="9430"/>
                    <a:pt x="4794" y="9430"/>
                  </a:cubicBezTo>
                  <a:cubicBezTo>
                    <a:pt x="4930" y="9430"/>
                    <a:pt x="5058" y="9425"/>
                    <a:pt x="5190" y="9416"/>
                  </a:cubicBezTo>
                  <a:cubicBezTo>
                    <a:pt x="2724" y="9217"/>
                    <a:pt x="786" y="7192"/>
                    <a:pt x="786" y="4717"/>
                  </a:cubicBezTo>
                  <a:cubicBezTo>
                    <a:pt x="786" y="2244"/>
                    <a:pt x="2724" y="214"/>
                    <a:pt x="5190" y="19"/>
                  </a:cubicBezTo>
                  <a:cubicBezTo>
                    <a:pt x="5058" y="5"/>
                    <a:pt x="4930" y="1"/>
                    <a:pt x="4794" y="1"/>
                  </a:cubicBezTo>
                  <a:close/>
                </a:path>
              </a:pathLst>
            </a:custGeom>
            <a:solidFill>
              <a:srgbClr val="E2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1" name="Google Shape;1459;p31"/>
            <p:cNvSpPr/>
            <p:nvPr/>
          </p:nvSpPr>
          <p:spPr>
            <a:xfrm>
              <a:off x="4385917" y="2521282"/>
              <a:ext cx="358957" cy="146157"/>
            </a:xfrm>
            <a:custGeom>
              <a:avLst/>
              <a:gdLst/>
              <a:ahLst/>
              <a:cxnLst/>
              <a:rect l="l" t="t" r="r" b="b"/>
              <a:pathLst>
                <a:path w="10875" h="4428" extrusionOk="0">
                  <a:moveTo>
                    <a:pt x="5440" y="0"/>
                  </a:moveTo>
                  <a:cubicBezTo>
                    <a:pt x="2739" y="0"/>
                    <a:pt x="487" y="1907"/>
                    <a:pt x="1" y="4427"/>
                  </a:cubicBezTo>
                  <a:lnTo>
                    <a:pt x="10875" y="4427"/>
                  </a:lnTo>
                  <a:cubicBezTo>
                    <a:pt x="10389" y="1907"/>
                    <a:pt x="8137" y="0"/>
                    <a:pt x="5440" y="0"/>
                  </a:cubicBez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2" name="Google Shape;1460;p31"/>
            <p:cNvSpPr/>
            <p:nvPr/>
          </p:nvSpPr>
          <p:spPr>
            <a:xfrm>
              <a:off x="4628394"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6" y="396"/>
                  </a:lnTo>
                  <a:cubicBezTo>
                    <a:pt x="945" y="396"/>
                    <a:pt x="1031" y="306"/>
                    <a:pt x="1031" y="197"/>
                  </a:cubicBezTo>
                  <a:cubicBezTo>
                    <a:pt x="1031" y="88"/>
                    <a:pt x="945" y="1"/>
                    <a:pt x="836"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3" name="Google Shape;1461;p31"/>
            <p:cNvSpPr/>
            <p:nvPr/>
          </p:nvSpPr>
          <p:spPr>
            <a:xfrm>
              <a:off x="4468965"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5" y="396"/>
                  </a:lnTo>
                  <a:cubicBezTo>
                    <a:pt x="944" y="396"/>
                    <a:pt x="1031" y="306"/>
                    <a:pt x="1031" y="197"/>
                  </a:cubicBezTo>
                  <a:cubicBezTo>
                    <a:pt x="1031" y="88"/>
                    <a:pt x="944" y="1"/>
                    <a:pt x="835"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4" name="Google Shape;1462;p31"/>
            <p:cNvSpPr/>
            <p:nvPr/>
          </p:nvSpPr>
          <p:spPr>
            <a:xfrm>
              <a:off x="4418166" y="2507650"/>
              <a:ext cx="343608" cy="255082"/>
            </a:xfrm>
            <a:custGeom>
              <a:avLst/>
              <a:gdLst/>
              <a:ahLst/>
              <a:cxnLst/>
              <a:rect l="l" t="t" r="r" b="b"/>
              <a:pathLst>
                <a:path w="10410" h="7728" extrusionOk="0">
                  <a:moveTo>
                    <a:pt x="4463" y="0"/>
                  </a:moveTo>
                  <a:cubicBezTo>
                    <a:pt x="2874" y="0"/>
                    <a:pt x="1381" y="609"/>
                    <a:pt x="259" y="1712"/>
                  </a:cubicBezTo>
                  <a:lnTo>
                    <a:pt x="255" y="1721"/>
                  </a:lnTo>
                  <a:cubicBezTo>
                    <a:pt x="0" y="1971"/>
                    <a:pt x="119" y="2402"/>
                    <a:pt x="463" y="2489"/>
                  </a:cubicBezTo>
                  <a:cubicBezTo>
                    <a:pt x="1217" y="2680"/>
                    <a:pt x="2479" y="3055"/>
                    <a:pt x="3981" y="3723"/>
                  </a:cubicBezTo>
                  <a:cubicBezTo>
                    <a:pt x="5475" y="4386"/>
                    <a:pt x="8603" y="5316"/>
                    <a:pt x="9048" y="7256"/>
                  </a:cubicBezTo>
                  <a:cubicBezTo>
                    <a:pt x="9112" y="7532"/>
                    <a:pt x="9361" y="7727"/>
                    <a:pt x="9643" y="7727"/>
                  </a:cubicBezTo>
                  <a:cubicBezTo>
                    <a:pt x="9925" y="7727"/>
                    <a:pt x="10170" y="7532"/>
                    <a:pt x="10237" y="7260"/>
                  </a:cubicBezTo>
                  <a:cubicBezTo>
                    <a:pt x="10351" y="6806"/>
                    <a:pt x="10410" y="6338"/>
                    <a:pt x="10410" y="5861"/>
                  </a:cubicBezTo>
                  <a:cubicBezTo>
                    <a:pt x="10410" y="4295"/>
                    <a:pt x="9789" y="2820"/>
                    <a:pt x="8662" y="1712"/>
                  </a:cubicBezTo>
                  <a:cubicBezTo>
                    <a:pt x="7541" y="609"/>
                    <a:pt x="6047" y="0"/>
                    <a:pt x="4463" y="0"/>
                  </a:cubicBezTo>
                  <a:close/>
                </a:path>
              </a:pathLst>
            </a:custGeom>
            <a:solidFill>
              <a:srgbClr val="FFD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5" name="Google Shape;1463;p31"/>
            <p:cNvSpPr/>
            <p:nvPr/>
          </p:nvSpPr>
          <p:spPr>
            <a:xfrm>
              <a:off x="4638891" y="2703354"/>
              <a:ext cx="13071" cy="28518"/>
            </a:xfrm>
            <a:custGeom>
              <a:avLst/>
              <a:gdLst/>
              <a:ahLst/>
              <a:cxnLst/>
              <a:rect l="l" t="t" r="r" b="b"/>
              <a:pathLst>
                <a:path w="396" h="864" extrusionOk="0">
                  <a:moveTo>
                    <a:pt x="196" y="1"/>
                  </a:moveTo>
                  <a:cubicBezTo>
                    <a:pt x="87" y="1"/>
                    <a:pt x="1" y="87"/>
                    <a:pt x="1" y="196"/>
                  </a:cubicBezTo>
                  <a:lnTo>
                    <a:pt x="1" y="663"/>
                  </a:lnTo>
                  <a:cubicBezTo>
                    <a:pt x="1" y="772"/>
                    <a:pt x="87" y="864"/>
                    <a:pt x="196" y="864"/>
                  </a:cubicBezTo>
                  <a:cubicBezTo>
                    <a:pt x="305" y="864"/>
                    <a:pt x="395" y="772"/>
                    <a:pt x="395" y="663"/>
                  </a:cubicBezTo>
                  <a:lnTo>
                    <a:pt x="395" y="196"/>
                  </a:lnTo>
                  <a:cubicBezTo>
                    <a:pt x="395" y="87"/>
                    <a:pt x="305" y="1"/>
                    <a:pt x="196"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6" name="Google Shape;1464;p31"/>
            <p:cNvSpPr/>
            <p:nvPr/>
          </p:nvSpPr>
          <p:spPr>
            <a:xfrm>
              <a:off x="4479429" y="2703354"/>
              <a:ext cx="13104" cy="28518"/>
            </a:xfrm>
            <a:custGeom>
              <a:avLst/>
              <a:gdLst/>
              <a:ahLst/>
              <a:cxnLst/>
              <a:rect l="l" t="t" r="r" b="b"/>
              <a:pathLst>
                <a:path w="397" h="864" extrusionOk="0">
                  <a:moveTo>
                    <a:pt x="201" y="1"/>
                  </a:moveTo>
                  <a:cubicBezTo>
                    <a:pt x="92" y="1"/>
                    <a:pt x="1" y="87"/>
                    <a:pt x="1" y="196"/>
                  </a:cubicBezTo>
                  <a:lnTo>
                    <a:pt x="1" y="663"/>
                  </a:lnTo>
                  <a:cubicBezTo>
                    <a:pt x="1" y="772"/>
                    <a:pt x="92" y="864"/>
                    <a:pt x="201" y="864"/>
                  </a:cubicBezTo>
                  <a:cubicBezTo>
                    <a:pt x="310" y="864"/>
                    <a:pt x="396" y="772"/>
                    <a:pt x="396" y="663"/>
                  </a:cubicBezTo>
                  <a:lnTo>
                    <a:pt x="396" y="196"/>
                  </a:lnTo>
                  <a:cubicBezTo>
                    <a:pt x="396" y="87"/>
                    <a:pt x="310" y="1"/>
                    <a:pt x="201"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7" name="Google Shape;1465;p31"/>
            <p:cNvSpPr/>
            <p:nvPr/>
          </p:nvSpPr>
          <p:spPr>
            <a:xfrm>
              <a:off x="4544158" y="2734415"/>
              <a:ext cx="43042" cy="19342"/>
            </a:xfrm>
            <a:custGeom>
              <a:avLst/>
              <a:gdLst/>
              <a:ahLst/>
              <a:cxnLst/>
              <a:rect l="l" t="t" r="r" b="b"/>
              <a:pathLst>
                <a:path w="1304" h="586" extrusionOk="0">
                  <a:moveTo>
                    <a:pt x="221" y="0"/>
                  </a:moveTo>
                  <a:cubicBezTo>
                    <a:pt x="175" y="0"/>
                    <a:pt x="130" y="16"/>
                    <a:pt x="92" y="49"/>
                  </a:cubicBezTo>
                  <a:cubicBezTo>
                    <a:pt x="11" y="118"/>
                    <a:pt x="1" y="244"/>
                    <a:pt x="74" y="326"/>
                  </a:cubicBezTo>
                  <a:cubicBezTo>
                    <a:pt x="214" y="489"/>
                    <a:pt x="428" y="585"/>
                    <a:pt x="650" y="585"/>
                  </a:cubicBezTo>
                  <a:cubicBezTo>
                    <a:pt x="878" y="585"/>
                    <a:pt x="1090" y="489"/>
                    <a:pt x="1232" y="326"/>
                  </a:cubicBezTo>
                  <a:cubicBezTo>
                    <a:pt x="1304" y="244"/>
                    <a:pt x="1295" y="118"/>
                    <a:pt x="1214" y="49"/>
                  </a:cubicBezTo>
                  <a:cubicBezTo>
                    <a:pt x="1176" y="16"/>
                    <a:pt x="1130" y="0"/>
                    <a:pt x="1085" y="0"/>
                  </a:cubicBezTo>
                  <a:cubicBezTo>
                    <a:pt x="1030" y="0"/>
                    <a:pt x="976" y="23"/>
                    <a:pt x="937" y="67"/>
                  </a:cubicBezTo>
                  <a:cubicBezTo>
                    <a:pt x="868" y="145"/>
                    <a:pt x="764" y="190"/>
                    <a:pt x="650" y="190"/>
                  </a:cubicBezTo>
                  <a:cubicBezTo>
                    <a:pt x="541" y="190"/>
                    <a:pt x="437" y="145"/>
                    <a:pt x="369" y="67"/>
                  </a:cubicBezTo>
                  <a:cubicBezTo>
                    <a:pt x="329" y="23"/>
                    <a:pt x="275" y="0"/>
                    <a:pt x="221"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8" name="Google Shape;1466;p31"/>
            <p:cNvSpPr/>
            <p:nvPr/>
          </p:nvSpPr>
          <p:spPr>
            <a:xfrm>
              <a:off x="4379348" y="2501213"/>
              <a:ext cx="388894" cy="443126"/>
            </a:xfrm>
            <a:custGeom>
              <a:avLst/>
              <a:gdLst/>
              <a:ahLst/>
              <a:cxnLst/>
              <a:rect l="l" t="t" r="r" b="b"/>
              <a:pathLst>
                <a:path w="11782" h="13425" extrusionOk="0">
                  <a:moveTo>
                    <a:pt x="9842" y="759"/>
                  </a:moveTo>
                  <a:cubicBezTo>
                    <a:pt x="9947" y="759"/>
                    <a:pt x="10079" y="859"/>
                    <a:pt x="10133" y="981"/>
                  </a:cubicBezTo>
                  <a:cubicBezTo>
                    <a:pt x="10179" y="1094"/>
                    <a:pt x="10125" y="1149"/>
                    <a:pt x="10102" y="1167"/>
                  </a:cubicBezTo>
                  <a:cubicBezTo>
                    <a:pt x="9961" y="1312"/>
                    <a:pt x="9798" y="1421"/>
                    <a:pt x="9657" y="1476"/>
                  </a:cubicBezTo>
                  <a:cubicBezTo>
                    <a:pt x="9580" y="1408"/>
                    <a:pt x="9502" y="1344"/>
                    <a:pt x="9421" y="1285"/>
                  </a:cubicBezTo>
                  <a:cubicBezTo>
                    <a:pt x="9471" y="1136"/>
                    <a:pt x="9584" y="954"/>
                    <a:pt x="9739" y="804"/>
                  </a:cubicBezTo>
                  <a:cubicBezTo>
                    <a:pt x="9770" y="772"/>
                    <a:pt x="9802" y="759"/>
                    <a:pt x="9842" y="759"/>
                  </a:cubicBezTo>
                  <a:close/>
                  <a:moveTo>
                    <a:pt x="10278" y="7914"/>
                  </a:moveTo>
                  <a:cubicBezTo>
                    <a:pt x="10414" y="8031"/>
                    <a:pt x="10588" y="8109"/>
                    <a:pt x="10778" y="8117"/>
                  </a:cubicBezTo>
                  <a:cubicBezTo>
                    <a:pt x="10778" y="8117"/>
                    <a:pt x="10846" y="8117"/>
                    <a:pt x="10877" y="8113"/>
                  </a:cubicBezTo>
                  <a:lnTo>
                    <a:pt x="10877" y="8335"/>
                  </a:lnTo>
                  <a:cubicBezTo>
                    <a:pt x="10877" y="9021"/>
                    <a:pt x="10320" y="9580"/>
                    <a:pt x="9634" y="9580"/>
                  </a:cubicBezTo>
                  <a:lnTo>
                    <a:pt x="9153" y="9580"/>
                  </a:lnTo>
                  <a:cubicBezTo>
                    <a:pt x="9643" y="9107"/>
                    <a:pt x="10024" y="8540"/>
                    <a:pt x="10278" y="7914"/>
                  </a:cubicBezTo>
                  <a:close/>
                  <a:moveTo>
                    <a:pt x="7709" y="5230"/>
                  </a:moveTo>
                  <a:cubicBezTo>
                    <a:pt x="7827" y="5293"/>
                    <a:pt x="8077" y="5425"/>
                    <a:pt x="8082" y="5430"/>
                  </a:cubicBezTo>
                  <a:cubicBezTo>
                    <a:pt x="9167" y="6039"/>
                    <a:pt x="9798" y="6678"/>
                    <a:pt x="10001" y="7386"/>
                  </a:cubicBezTo>
                  <a:cubicBezTo>
                    <a:pt x="10011" y="7409"/>
                    <a:pt x="10024" y="7464"/>
                    <a:pt x="10024" y="7468"/>
                  </a:cubicBezTo>
                  <a:cubicBezTo>
                    <a:pt x="10024" y="7472"/>
                    <a:pt x="10001" y="7532"/>
                    <a:pt x="9993" y="7560"/>
                  </a:cubicBezTo>
                  <a:cubicBezTo>
                    <a:pt x="9643" y="8558"/>
                    <a:pt x="8926" y="9416"/>
                    <a:pt x="8009" y="9957"/>
                  </a:cubicBezTo>
                  <a:cubicBezTo>
                    <a:pt x="7296" y="10374"/>
                    <a:pt x="6475" y="10601"/>
                    <a:pt x="5643" y="10601"/>
                  </a:cubicBezTo>
                  <a:cubicBezTo>
                    <a:pt x="3433" y="10601"/>
                    <a:pt x="1444" y="8971"/>
                    <a:pt x="1099" y="6774"/>
                  </a:cubicBezTo>
                  <a:lnTo>
                    <a:pt x="1099" y="6770"/>
                  </a:lnTo>
                  <a:cubicBezTo>
                    <a:pt x="1017" y="6261"/>
                    <a:pt x="1031" y="5735"/>
                    <a:pt x="1126" y="5230"/>
                  </a:cubicBezTo>
                  <a:close/>
                  <a:moveTo>
                    <a:pt x="3351" y="10447"/>
                  </a:moveTo>
                  <a:lnTo>
                    <a:pt x="3351" y="10447"/>
                  </a:lnTo>
                  <a:cubicBezTo>
                    <a:pt x="3610" y="10578"/>
                    <a:pt x="3877" y="10682"/>
                    <a:pt x="4155" y="10768"/>
                  </a:cubicBezTo>
                  <a:cubicBezTo>
                    <a:pt x="4637" y="10917"/>
                    <a:pt x="5145" y="10994"/>
                    <a:pt x="5652" y="10994"/>
                  </a:cubicBezTo>
                  <a:cubicBezTo>
                    <a:pt x="5704" y="10994"/>
                    <a:pt x="5755" y="10993"/>
                    <a:pt x="5807" y="10992"/>
                  </a:cubicBezTo>
                  <a:cubicBezTo>
                    <a:pt x="6552" y="10969"/>
                    <a:pt x="7269" y="10787"/>
                    <a:pt x="7923" y="10456"/>
                  </a:cubicBezTo>
                  <a:lnTo>
                    <a:pt x="7923" y="10456"/>
                  </a:lnTo>
                  <a:cubicBezTo>
                    <a:pt x="7904" y="10610"/>
                    <a:pt x="7845" y="10801"/>
                    <a:pt x="7700" y="10982"/>
                  </a:cubicBezTo>
                  <a:cubicBezTo>
                    <a:pt x="7223" y="11564"/>
                    <a:pt x="6324" y="11618"/>
                    <a:pt x="5639" y="11618"/>
                  </a:cubicBezTo>
                  <a:cubicBezTo>
                    <a:pt x="4990" y="11618"/>
                    <a:pt x="4231" y="11568"/>
                    <a:pt x="3719" y="11128"/>
                  </a:cubicBezTo>
                  <a:cubicBezTo>
                    <a:pt x="3514" y="10955"/>
                    <a:pt x="3378" y="10714"/>
                    <a:pt x="3351" y="10447"/>
                  </a:cubicBezTo>
                  <a:close/>
                  <a:moveTo>
                    <a:pt x="3269" y="11231"/>
                  </a:moveTo>
                  <a:cubicBezTo>
                    <a:pt x="3260" y="11246"/>
                    <a:pt x="3419" y="11390"/>
                    <a:pt x="3433" y="11400"/>
                  </a:cubicBezTo>
                  <a:cubicBezTo>
                    <a:pt x="3437" y="11405"/>
                    <a:pt x="3659" y="11581"/>
                    <a:pt x="3782" y="11645"/>
                  </a:cubicBezTo>
                  <a:lnTo>
                    <a:pt x="3778" y="11650"/>
                  </a:lnTo>
                  <a:cubicBezTo>
                    <a:pt x="3628" y="11863"/>
                    <a:pt x="3523" y="12099"/>
                    <a:pt x="3437" y="12344"/>
                  </a:cubicBezTo>
                  <a:cubicBezTo>
                    <a:pt x="3422" y="12394"/>
                    <a:pt x="3373" y="12429"/>
                    <a:pt x="3319" y="12429"/>
                  </a:cubicBezTo>
                  <a:cubicBezTo>
                    <a:pt x="3310" y="12429"/>
                    <a:pt x="3301" y="12428"/>
                    <a:pt x="3292" y="12425"/>
                  </a:cubicBezTo>
                  <a:cubicBezTo>
                    <a:pt x="3124" y="12390"/>
                    <a:pt x="2961" y="12312"/>
                    <a:pt x="2833" y="12203"/>
                  </a:cubicBezTo>
                  <a:cubicBezTo>
                    <a:pt x="2788" y="12167"/>
                    <a:pt x="2774" y="12108"/>
                    <a:pt x="2797" y="12058"/>
                  </a:cubicBezTo>
                  <a:cubicBezTo>
                    <a:pt x="2934" y="11736"/>
                    <a:pt x="3120" y="11445"/>
                    <a:pt x="3269" y="11231"/>
                  </a:cubicBezTo>
                  <a:close/>
                  <a:moveTo>
                    <a:pt x="7604" y="11581"/>
                  </a:moveTo>
                  <a:cubicBezTo>
                    <a:pt x="7868" y="12013"/>
                    <a:pt x="8027" y="12517"/>
                    <a:pt x="8059" y="13029"/>
                  </a:cubicBezTo>
                  <a:lnTo>
                    <a:pt x="3229" y="13029"/>
                  </a:lnTo>
                  <a:cubicBezTo>
                    <a:pt x="3233" y="12962"/>
                    <a:pt x="3242" y="12889"/>
                    <a:pt x="3251" y="12817"/>
                  </a:cubicBezTo>
                  <a:cubicBezTo>
                    <a:pt x="3256" y="12821"/>
                    <a:pt x="3301" y="12821"/>
                    <a:pt x="3319" y="12821"/>
                  </a:cubicBezTo>
                  <a:cubicBezTo>
                    <a:pt x="3451" y="12821"/>
                    <a:pt x="3573" y="12771"/>
                    <a:pt x="3669" y="12689"/>
                  </a:cubicBezTo>
                  <a:cubicBezTo>
                    <a:pt x="3791" y="12576"/>
                    <a:pt x="3828" y="12412"/>
                    <a:pt x="3891" y="12266"/>
                  </a:cubicBezTo>
                  <a:cubicBezTo>
                    <a:pt x="3927" y="12180"/>
                    <a:pt x="4105" y="11868"/>
                    <a:pt x="4155" y="11809"/>
                  </a:cubicBezTo>
                  <a:cubicBezTo>
                    <a:pt x="4554" y="11945"/>
                    <a:pt x="5048" y="12013"/>
                    <a:pt x="5639" y="12013"/>
                  </a:cubicBezTo>
                  <a:cubicBezTo>
                    <a:pt x="5794" y="12013"/>
                    <a:pt x="5947" y="11994"/>
                    <a:pt x="6102" y="11994"/>
                  </a:cubicBezTo>
                  <a:cubicBezTo>
                    <a:pt x="6733" y="11954"/>
                    <a:pt x="7233" y="11813"/>
                    <a:pt x="7604" y="11581"/>
                  </a:cubicBezTo>
                  <a:close/>
                  <a:moveTo>
                    <a:pt x="5639" y="0"/>
                  </a:moveTo>
                  <a:cubicBezTo>
                    <a:pt x="4000" y="0"/>
                    <a:pt x="2456" y="627"/>
                    <a:pt x="1299" y="1766"/>
                  </a:cubicBezTo>
                  <a:lnTo>
                    <a:pt x="1289" y="1775"/>
                  </a:lnTo>
                  <a:cubicBezTo>
                    <a:pt x="1094" y="1970"/>
                    <a:pt x="1044" y="2280"/>
                    <a:pt x="1163" y="2529"/>
                  </a:cubicBezTo>
                  <a:cubicBezTo>
                    <a:pt x="859" y="2902"/>
                    <a:pt x="608" y="3319"/>
                    <a:pt x="418" y="3768"/>
                  </a:cubicBezTo>
                  <a:cubicBezTo>
                    <a:pt x="377" y="3868"/>
                    <a:pt x="423" y="3982"/>
                    <a:pt x="522" y="4027"/>
                  </a:cubicBezTo>
                  <a:cubicBezTo>
                    <a:pt x="548" y="4037"/>
                    <a:pt x="575" y="4042"/>
                    <a:pt x="601" y="4042"/>
                  </a:cubicBezTo>
                  <a:cubicBezTo>
                    <a:pt x="679" y="4042"/>
                    <a:pt x="751" y="3998"/>
                    <a:pt x="782" y="3923"/>
                  </a:cubicBezTo>
                  <a:cubicBezTo>
                    <a:pt x="954" y="3523"/>
                    <a:pt x="1172" y="3151"/>
                    <a:pt x="1440" y="2815"/>
                  </a:cubicBezTo>
                  <a:cubicBezTo>
                    <a:pt x="1490" y="2842"/>
                    <a:pt x="1540" y="2860"/>
                    <a:pt x="1595" y="2875"/>
                  </a:cubicBezTo>
                  <a:cubicBezTo>
                    <a:pt x="3292" y="3310"/>
                    <a:pt x="4890" y="4013"/>
                    <a:pt x="6502" y="4685"/>
                  </a:cubicBezTo>
                  <a:cubicBezTo>
                    <a:pt x="6624" y="4735"/>
                    <a:pt x="6747" y="4786"/>
                    <a:pt x="6865" y="4840"/>
                  </a:cubicBezTo>
                  <a:lnTo>
                    <a:pt x="968" y="4840"/>
                  </a:lnTo>
                  <a:cubicBezTo>
                    <a:pt x="876" y="4840"/>
                    <a:pt x="795" y="4903"/>
                    <a:pt x="777" y="4989"/>
                  </a:cubicBezTo>
                  <a:cubicBezTo>
                    <a:pt x="677" y="5430"/>
                    <a:pt x="636" y="5884"/>
                    <a:pt x="659" y="6334"/>
                  </a:cubicBezTo>
                  <a:cubicBezTo>
                    <a:pt x="723" y="7568"/>
                    <a:pt x="1249" y="8717"/>
                    <a:pt x="2139" y="9580"/>
                  </a:cubicBezTo>
                  <a:lnTo>
                    <a:pt x="1639" y="9580"/>
                  </a:lnTo>
                  <a:cubicBezTo>
                    <a:pt x="954" y="9580"/>
                    <a:pt x="396" y="9021"/>
                    <a:pt x="396" y="8335"/>
                  </a:cubicBezTo>
                  <a:lnTo>
                    <a:pt x="396" y="5844"/>
                  </a:lnTo>
                  <a:cubicBezTo>
                    <a:pt x="396" y="5439"/>
                    <a:pt x="445" y="5031"/>
                    <a:pt x="545" y="4635"/>
                  </a:cubicBezTo>
                  <a:cubicBezTo>
                    <a:pt x="568" y="4531"/>
                    <a:pt x="505" y="4427"/>
                    <a:pt x="400" y="4400"/>
                  </a:cubicBezTo>
                  <a:cubicBezTo>
                    <a:pt x="384" y="4396"/>
                    <a:pt x="367" y="4394"/>
                    <a:pt x="351" y="4394"/>
                  </a:cubicBezTo>
                  <a:cubicBezTo>
                    <a:pt x="264" y="4394"/>
                    <a:pt x="183" y="4452"/>
                    <a:pt x="164" y="4540"/>
                  </a:cubicBezTo>
                  <a:cubicBezTo>
                    <a:pt x="55" y="4966"/>
                    <a:pt x="1" y="5408"/>
                    <a:pt x="1" y="5844"/>
                  </a:cubicBezTo>
                  <a:lnTo>
                    <a:pt x="1" y="8335"/>
                  </a:lnTo>
                  <a:cubicBezTo>
                    <a:pt x="1" y="9239"/>
                    <a:pt x="736" y="9974"/>
                    <a:pt x="1639" y="9974"/>
                  </a:cubicBezTo>
                  <a:lnTo>
                    <a:pt x="2602" y="9974"/>
                  </a:lnTo>
                  <a:cubicBezTo>
                    <a:pt x="2716" y="10060"/>
                    <a:pt x="2833" y="10142"/>
                    <a:pt x="2956" y="10219"/>
                  </a:cubicBezTo>
                  <a:cubicBezTo>
                    <a:pt x="2947" y="10365"/>
                    <a:pt x="2951" y="10605"/>
                    <a:pt x="3051" y="10864"/>
                  </a:cubicBezTo>
                  <a:cubicBezTo>
                    <a:pt x="2875" y="11095"/>
                    <a:pt x="2615" y="11477"/>
                    <a:pt x="2433" y="11904"/>
                  </a:cubicBezTo>
                  <a:cubicBezTo>
                    <a:pt x="2347" y="12117"/>
                    <a:pt x="2402" y="12358"/>
                    <a:pt x="2579" y="12507"/>
                  </a:cubicBezTo>
                  <a:cubicBezTo>
                    <a:pt x="2647" y="12566"/>
                    <a:pt x="2747" y="12635"/>
                    <a:pt x="2869" y="12694"/>
                  </a:cubicBezTo>
                  <a:cubicBezTo>
                    <a:pt x="2842" y="12871"/>
                    <a:pt x="2829" y="13052"/>
                    <a:pt x="2829" y="13230"/>
                  </a:cubicBezTo>
                  <a:cubicBezTo>
                    <a:pt x="2829" y="13334"/>
                    <a:pt x="2919" y="13425"/>
                    <a:pt x="3028" y="13425"/>
                  </a:cubicBezTo>
                  <a:lnTo>
                    <a:pt x="8263" y="13425"/>
                  </a:lnTo>
                  <a:cubicBezTo>
                    <a:pt x="8371" y="13425"/>
                    <a:pt x="8463" y="13334"/>
                    <a:pt x="8463" y="13230"/>
                  </a:cubicBezTo>
                  <a:cubicBezTo>
                    <a:pt x="8463" y="12557"/>
                    <a:pt x="8268" y="11895"/>
                    <a:pt x="7914" y="11332"/>
                  </a:cubicBezTo>
                  <a:cubicBezTo>
                    <a:pt x="7945" y="11300"/>
                    <a:pt x="7973" y="11268"/>
                    <a:pt x="8004" y="11231"/>
                  </a:cubicBezTo>
                  <a:cubicBezTo>
                    <a:pt x="8308" y="10855"/>
                    <a:pt x="8331" y="10451"/>
                    <a:pt x="8317" y="10233"/>
                  </a:cubicBezTo>
                  <a:cubicBezTo>
                    <a:pt x="8426" y="10165"/>
                    <a:pt x="8531" y="10093"/>
                    <a:pt x="8635" y="10015"/>
                  </a:cubicBezTo>
                  <a:cubicBezTo>
                    <a:pt x="8654" y="10001"/>
                    <a:pt x="8677" y="9988"/>
                    <a:pt x="8694" y="9974"/>
                  </a:cubicBezTo>
                  <a:lnTo>
                    <a:pt x="9634" y="9974"/>
                  </a:lnTo>
                  <a:cubicBezTo>
                    <a:pt x="10537" y="9974"/>
                    <a:pt x="11273" y="9239"/>
                    <a:pt x="11273" y="8335"/>
                  </a:cubicBezTo>
                  <a:lnTo>
                    <a:pt x="11273" y="7981"/>
                  </a:lnTo>
                  <a:cubicBezTo>
                    <a:pt x="11436" y="7872"/>
                    <a:pt x="11554" y="7704"/>
                    <a:pt x="11604" y="7505"/>
                  </a:cubicBezTo>
                  <a:cubicBezTo>
                    <a:pt x="11722" y="7032"/>
                    <a:pt x="11782" y="6546"/>
                    <a:pt x="11782" y="6056"/>
                  </a:cubicBezTo>
                  <a:cubicBezTo>
                    <a:pt x="11782" y="5353"/>
                    <a:pt x="11663" y="4667"/>
                    <a:pt x="11428" y="4013"/>
                  </a:cubicBezTo>
                  <a:cubicBezTo>
                    <a:pt x="11398" y="3935"/>
                    <a:pt x="11321" y="3884"/>
                    <a:pt x="11239" y="3884"/>
                  </a:cubicBezTo>
                  <a:cubicBezTo>
                    <a:pt x="11217" y="3884"/>
                    <a:pt x="11195" y="3888"/>
                    <a:pt x="11173" y="3895"/>
                  </a:cubicBezTo>
                  <a:cubicBezTo>
                    <a:pt x="11074" y="3937"/>
                    <a:pt x="11019" y="4046"/>
                    <a:pt x="11055" y="4149"/>
                  </a:cubicBezTo>
                  <a:cubicBezTo>
                    <a:pt x="11277" y="4758"/>
                    <a:pt x="11386" y="5398"/>
                    <a:pt x="11386" y="6056"/>
                  </a:cubicBezTo>
                  <a:cubicBezTo>
                    <a:pt x="11386" y="6515"/>
                    <a:pt x="11332" y="6969"/>
                    <a:pt x="11223" y="7409"/>
                  </a:cubicBezTo>
                  <a:cubicBezTo>
                    <a:pt x="11175" y="7604"/>
                    <a:pt x="10995" y="7720"/>
                    <a:pt x="10812" y="7720"/>
                  </a:cubicBezTo>
                  <a:cubicBezTo>
                    <a:pt x="10713" y="7720"/>
                    <a:pt x="10614" y="7687"/>
                    <a:pt x="10533" y="7614"/>
                  </a:cubicBezTo>
                  <a:lnTo>
                    <a:pt x="10533" y="7609"/>
                  </a:lnTo>
                  <a:cubicBezTo>
                    <a:pt x="10442" y="7527"/>
                    <a:pt x="10420" y="7409"/>
                    <a:pt x="10387" y="7296"/>
                  </a:cubicBezTo>
                  <a:cubicBezTo>
                    <a:pt x="10224" y="6724"/>
                    <a:pt x="9842" y="6202"/>
                    <a:pt x="9226" y="5712"/>
                  </a:cubicBezTo>
                  <a:lnTo>
                    <a:pt x="9216" y="5707"/>
                  </a:lnTo>
                  <a:cubicBezTo>
                    <a:pt x="8277" y="4962"/>
                    <a:pt x="7141" y="4513"/>
                    <a:pt x="6039" y="4073"/>
                  </a:cubicBezTo>
                  <a:cubicBezTo>
                    <a:pt x="4599" y="3491"/>
                    <a:pt x="3196" y="2879"/>
                    <a:pt x="1689" y="2493"/>
                  </a:cubicBezTo>
                  <a:cubicBezTo>
                    <a:pt x="1499" y="2443"/>
                    <a:pt x="1426" y="2194"/>
                    <a:pt x="1567" y="2052"/>
                  </a:cubicBezTo>
                  <a:lnTo>
                    <a:pt x="1572" y="2048"/>
                  </a:lnTo>
                  <a:cubicBezTo>
                    <a:pt x="2661" y="981"/>
                    <a:pt x="4100" y="396"/>
                    <a:pt x="5639" y="396"/>
                  </a:cubicBezTo>
                  <a:cubicBezTo>
                    <a:pt x="7732" y="396"/>
                    <a:pt x="9725" y="1557"/>
                    <a:pt x="10724" y="3405"/>
                  </a:cubicBezTo>
                  <a:cubicBezTo>
                    <a:pt x="10759" y="3472"/>
                    <a:pt x="10826" y="3509"/>
                    <a:pt x="10896" y="3509"/>
                  </a:cubicBezTo>
                  <a:cubicBezTo>
                    <a:pt x="10926" y="3509"/>
                    <a:pt x="10957" y="3502"/>
                    <a:pt x="10986" y="3487"/>
                  </a:cubicBezTo>
                  <a:cubicBezTo>
                    <a:pt x="11087" y="3432"/>
                    <a:pt x="11118" y="3315"/>
                    <a:pt x="11068" y="3219"/>
                  </a:cubicBezTo>
                  <a:cubicBezTo>
                    <a:pt x="10783" y="2688"/>
                    <a:pt x="10414" y="2198"/>
                    <a:pt x="9974" y="1766"/>
                  </a:cubicBezTo>
                  <a:lnTo>
                    <a:pt x="9970" y="1762"/>
                  </a:lnTo>
                  <a:cubicBezTo>
                    <a:pt x="10110" y="1685"/>
                    <a:pt x="10251" y="1576"/>
                    <a:pt x="10383" y="1448"/>
                  </a:cubicBezTo>
                  <a:cubicBezTo>
                    <a:pt x="10805" y="1023"/>
                    <a:pt x="10320" y="366"/>
                    <a:pt x="9835" y="366"/>
                  </a:cubicBezTo>
                  <a:cubicBezTo>
                    <a:pt x="9704" y="366"/>
                    <a:pt x="9574" y="414"/>
                    <a:pt x="9461" y="527"/>
                  </a:cubicBezTo>
                  <a:cubicBezTo>
                    <a:pt x="9298" y="686"/>
                    <a:pt x="9171" y="868"/>
                    <a:pt x="9094" y="1050"/>
                  </a:cubicBezTo>
                  <a:cubicBezTo>
                    <a:pt x="8082" y="369"/>
                    <a:pt x="6888" y="0"/>
                    <a:pt x="5639"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7230997" y="1181100"/>
                <a:ext cx="10152685" cy="4644156"/>
              </a:xfrm>
              <a:prstGeom prst="rect">
                <a:avLst/>
              </a:prstGeom>
            </p:spPr>
            <p:txBody>
              <a:bodyPr wrap="square">
                <a:spAutoFit/>
              </a:bodyPr>
              <a:lstStyle/>
              <a:p>
                <a:pPr algn="just">
                  <a:lnSpc>
                    <a:spcPct val="150000"/>
                  </a:lnSpc>
                </a:pPr>
                <a:r>
                  <a:rPr lang="en-US" sz="3700" smtClean="0">
                    <a:latin typeface="Arial" panose="020B0604020202020204" pitchFamily="34" charset="0"/>
                    <a:cs typeface="Arial" panose="020B0604020202020204" pitchFamily="34" charset="0"/>
                  </a:rPr>
                  <a:t>a) Tam </a:t>
                </a:r>
                <a:r>
                  <a:rPr lang="en-US" sz="3700" smtClean="0">
                    <a:latin typeface="Arial" panose="020B0604020202020204" pitchFamily="34" charset="0"/>
                    <a:cs typeface="Arial" panose="020B0604020202020204" pitchFamily="34" charset="0"/>
                  </a:rPr>
                  <a:t>giác </a:t>
                </a:r>
                <a14:m>
                  <m:oMath xmlns:m="http://schemas.openxmlformats.org/officeDocument/2006/math">
                    <m:r>
                      <a:rPr lang="en-US" sz="3700" i="1" smtClean="0">
                        <a:latin typeface="Cambria Math" panose="02040503050406030204" pitchFamily="18" charset="0"/>
                        <a:cs typeface="Arial" panose="020B0604020202020204" pitchFamily="34" charset="0"/>
                      </a:rPr>
                      <m:t>𝐴𝐻𝐵</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và tam giác </a:t>
                </a:r>
                <a14:m>
                  <m:oMath xmlns:m="http://schemas.openxmlformats.org/officeDocument/2006/math">
                    <m:r>
                      <a:rPr lang="en-US" sz="3700" i="1" smtClean="0">
                        <a:latin typeface="Cambria Math" panose="02040503050406030204" pitchFamily="18" charset="0"/>
                        <a:cs typeface="Arial" panose="020B0604020202020204" pitchFamily="34" charset="0"/>
                      </a:rPr>
                      <m:t>𝐶𝐴𝐵</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𝐴</m:t>
                    </m:r>
                  </m:oMath>
                </a14:m>
                <a:r>
                  <a:rPr lang="en-US" sz="3700">
                    <a:latin typeface="Arial" panose="020B0604020202020204" pitchFamily="34" charset="0"/>
                    <a:cs typeface="Arial" panose="020B0604020202020204" pitchFamily="34" charset="0"/>
                  </a:rPr>
                  <a:t> có</a:t>
                </a:r>
                <a:r>
                  <a:rPr lang="en-US" sz="3700">
                    <a:latin typeface="Arial" panose="020B0604020202020204" pitchFamily="34" charset="0"/>
                    <a:cs typeface="Arial" panose="020B0604020202020204" pitchFamily="34" charset="0"/>
                  </a:rPr>
                  <a:t>: </a:t>
                </a:r>
                <a:r>
                  <a:rPr lang="en-US" sz="3700" smtClean="0">
                    <a:latin typeface="Arial" panose="020B0604020202020204" pitchFamily="34" charset="0"/>
                    <a:cs typeface="Arial" panose="020B0604020202020204" pitchFamily="34" charset="0"/>
                  </a:rPr>
                  <a:t>góc </a:t>
                </a:r>
                <a14:m>
                  <m:oMath xmlns:m="http://schemas.openxmlformats.org/officeDocument/2006/math">
                    <m:acc>
                      <m:accPr>
                        <m:chr m:val="̂"/>
                        <m:ctrlPr>
                          <a:rPr lang="en-US" sz="3700" i="1" smtClean="0">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𝐵</m:t>
                        </m:r>
                      </m:e>
                    </m:acc>
                  </m:oMath>
                </a14:m>
                <a:r>
                  <a:rPr lang="en-US" sz="3700" smtClean="0">
                    <a:latin typeface="Arial" panose="020B060402020202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chung nên </a:t>
                </a:r>
                <a14:m>
                  <m:oMath xmlns:m="http://schemas.openxmlformats.org/officeDocument/2006/math">
                    <m:r>
                      <a:rPr lang="en-US" sz="3700" i="1">
                        <a:latin typeface="Cambria Math" panose="02040503050406030204" pitchFamily="18" charset="0"/>
                      </a:rPr>
                      <m:t>𝛥</m:t>
                    </m:r>
                    <m:r>
                      <a:rPr lang="en-US" sz="3700" i="1">
                        <a:latin typeface="Cambria Math" panose="02040503050406030204" pitchFamily="18" charset="0"/>
                      </a:rPr>
                      <m:t>𝐴𝐻𝐵</m:t>
                    </m:r>
                    <m:r>
                      <a:rPr lang="vi-VN" sz="3700" i="1">
                        <a:latin typeface="Cambria Math" panose="02040503050406030204" pitchFamily="18" charset="0"/>
                      </a:rPr>
                      <m:t>∽</m:t>
                    </m:r>
                    <m:r>
                      <a:rPr lang="en-US" sz="3700" i="1">
                        <a:latin typeface="Cambria Math" panose="02040503050406030204" pitchFamily="18" charset="0"/>
                      </a:rPr>
                      <m:t>𝛥</m:t>
                    </m:r>
                    <m:r>
                      <a:rPr lang="en-US" sz="3700" i="1">
                        <a:latin typeface="Cambria Math" panose="02040503050406030204" pitchFamily="18" charset="0"/>
                      </a:rPr>
                      <m:t>𝐶𝐴𝐵</m:t>
                    </m:r>
                  </m:oMath>
                </a14:m>
                <a:r>
                  <a:rPr lang="en-US" sz="3700" smtClean="0">
                    <a:latin typeface="Arial" panose="020B060402020202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(một cặp góc nhọn bằng </a:t>
                </a:r>
                <a:r>
                  <a:rPr lang="en-US" sz="3700">
                    <a:latin typeface="Arial" panose="020B0604020202020204" pitchFamily="34" charset="0"/>
                    <a:cs typeface="Arial" panose="020B0604020202020204" pitchFamily="34" charset="0"/>
                  </a:rPr>
                  <a:t>nhau</a:t>
                </a:r>
                <a:r>
                  <a:rPr lang="en-US" sz="3700" smtClean="0">
                    <a:latin typeface="Arial" panose="020B0604020202020204" pitchFamily="34" charset="0"/>
                    <a:cs typeface="Arial" panose="020B0604020202020204" pitchFamily="34" charset="0"/>
                  </a:rPr>
                  <a:t>).</a:t>
                </a:r>
              </a:p>
              <a:p>
                <a:pPr algn="just">
                  <a:lnSpc>
                    <a:spcPct val="150000"/>
                  </a:lnSpc>
                </a:pPr>
                <a:r>
                  <a:rPr lang="en-US" sz="3700" smtClean="0">
                    <a:latin typeface="Arial" panose="020B0604020202020204" pitchFamily="34" charset="0"/>
                    <a:cs typeface="Arial" panose="020B0604020202020204" pitchFamily="34" charset="0"/>
                  </a:rPr>
                  <a:t>Do đó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𝐵</m:t>
                        </m:r>
                      </m:num>
                      <m:den>
                        <m:r>
                          <a:rPr lang="en-US" sz="3700" b="0" i="1" smtClean="0">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𝐶</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𝐻</m:t>
                        </m:r>
                      </m:num>
                      <m:den>
                        <m:r>
                          <a:rPr lang="en-US" sz="3700" b="0" i="1" smtClean="0">
                            <a:latin typeface="Cambria Math" panose="02040503050406030204" pitchFamily="18" charset="0"/>
                            <a:cs typeface="Arial" panose="020B0604020202020204" pitchFamily="34" charset="0"/>
                          </a:rPr>
                          <m:t>𝐴𝐵</m:t>
                        </m:r>
                      </m:den>
                    </m:f>
                    <m:r>
                      <a:rPr lang="en-US" sz="3700" b="0" i="1" smtClean="0">
                        <a:latin typeface="Cambria Math" panose="02040503050406030204" pitchFamily="18" charset="0"/>
                        <a:cs typeface="Arial" panose="020B0604020202020204" pitchFamily="34" charset="0"/>
                      </a:rPr>
                      <m:t>,</m:t>
                    </m:r>
                  </m:oMath>
                </a14:m>
                <a:r>
                  <a:rPr lang="en-US" sz="3700" smtClean="0">
                    <a:latin typeface="Arial" panose="020B0604020202020204" pitchFamily="34" charset="0"/>
                    <a:cs typeface="Arial" panose="020B0604020202020204" pitchFamily="34" charset="0"/>
                  </a:rPr>
                  <a:t> hay </a:t>
                </a:r>
                <a14:m>
                  <m:oMath xmlns:m="http://schemas.openxmlformats.org/officeDocument/2006/math">
                    <m:sSup>
                      <m:sSupPr>
                        <m:ctrlPr>
                          <a:rPr lang="en-US" sz="3700" i="1">
                            <a:latin typeface="Cambria Math" panose="02040503050406030204" pitchFamily="18" charset="0"/>
                            <a:cs typeface="Arial" panose="020B0604020202020204" pitchFamily="34" charset="0"/>
                          </a:rPr>
                        </m:ctrlPr>
                      </m:sSupPr>
                      <m:e>
                        <m:r>
                          <a:rPr lang="en-US" sz="3700" i="1">
                            <a:latin typeface="Cambria Math" panose="02040503050406030204" pitchFamily="18" charset="0"/>
                            <a:cs typeface="Arial" panose="020B0604020202020204" pitchFamily="34" charset="0"/>
                          </a:rPr>
                          <m:t>𝐴𝐵</m:t>
                        </m:r>
                      </m:e>
                      <m:sup>
                        <m:r>
                          <a:rPr lang="en-US" sz="3700" i="1">
                            <a:latin typeface="Cambria Math" panose="02040503050406030204" pitchFamily="18" charset="0"/>
                            <a:cs typeface="Arial" panose="020B0604020202020204" pitchFamily="34" charset="0"/>
                          </a:rPr>
                          <m:t>2</m:t>
                        </m:r>
                      </m:sup>
                    </m:sSup>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𝐵𝐻</m:t>
                    </m:r>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𝐵𝐶</m:t>
                    </m:r>
                  </m:oMath>
                </a14:m>
                <a:r>
                  <a:rPr lang="en-US" sz="3700" smtClean="0">
                    <a:latin typeface="Arial" panose="020B0604020202020204" pitchFamily="34" charset="0"/>
                    <a:cs typeface="Arial" panose="020B0604020202020204" pitchFamily="34" charset="0"/>
                  </a:rPr>
                  <a:t>. </a:t>
                </a:r>
              </a:p>
              <a:p>
                <a:pPr algn="just">
                  <a:lnSpc>
                    <a:spcPct val="150000"/>
                  </a:lnSpc>
                </a:pPr>
                <a:r>
                  <a:rPr lang="en-US" sz="3700" smtClean="0">
                    <a:latin typeface="Arial" panose="020B0604020202020204" pitchFamily="34" charset="0"/>
                    <a:cs typeface="Arial" panose="020B0604020202020204" pitchFamily="34" charset="0"/>
                  </a:rPr>
                  <a:t>Tương tự </a:t>
                </a:r>
                <a14:m>
                  <m:oMath xmlns:m="http://schemas.openxmlformats.org/officeDocument/2006/math">
                    <m:sSup>
                      <m:sSupPr>
                        <m:ctrlPr>
                          <a:rPr lang="en-US" sz="3700" i="1">
                            <a:latin typeface="Cambria Math" panose="02040503050406030204" pitchFamily="18" charset="0"/>
                            <a:cs typeface="Arial" panose="020B0604020202020204" pitchFamily="34" charset="0"/>
                          </a:rPr>
                        </m:ctrlPr>
                      </m:sSupPr>
                      <m:e>
                        <m:r>
                          <a:rPr lang="en-US" sz="3700" i="1">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𝐶</m:t>
                        </m:r>
                      </m:e>
                      <m:sup>
                        <m:r>
                          <a:rPr lang="en-US" sz="3700" i="1">
                            <a:latin typeface="Cambria Math" panose="02040503050406030204" pitchFamily="18" charset="0"/>
                            <a:cs typeface="Arial" panose="020B0604020202020204" pitchFamily="34" charset="0"/>
                          </a:rPr>
                          <m:t>2</m:t>
                        </m:r>
                      </m:sup>
                    </m:sSup>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𝐶𝐻</m:t>
                    </m:r>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𝐵𝐶</m:t>
                    </m:r>
                  </m:oMath>
                </a14:m>
                <a:endParaRPr lang="en-US" sz="3700" smtClean="0">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7230997" y="1181100"/>
                <a:ext cx="10152685" cy="4644156"/>
              </a:xfrm>
              <a:prstGeom prst="rect">
                <a:avLst/>
              </a:prstGeom>
              <a:blipFill>
                <a:blip r:embed="rId11"/>
                <a:stretch>
                  <a:fillRect l="-1861" b="-406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1232491" y="6210300"/>
                <a:ext cx="16459200" cy="3795654"/>
              </a:xfrm>
              <a:prstGeom prst="rect">
                <a:avLst/>
              </a:prstGeom>
            </p:spPr>
            <p:txBody>
              <a:bodyPr wrap="square">
                <a:spAutoFit/>
              </a:bodyPr>
              <a:lstStyle/>
              <a:p>
                <a:pPr algn="just">
                  <a:lnSpc>
                    <a:spcPct val="150000"/>
                  </a:lnSpc>
                </a:pPr>
                <a:r>
                  <a:rPr lang="en-US" sz="3700" smtClean="0">
                    <a:latin typeface="Arial" panose="020B0604020202020204" pitchFamily="34" charset="0"/>
                    <a:cs typeface="Arial" panose="020B0604020202020204" pitchFamily="34" charset="0"/>
                  </a:rPr>
                  <a:t>b) Tam giác </a:t>
                </a:r>
                <a14:m>
                  <m:oMath xmlns:m="http://schemas.openxmlformats.org/officeDocument/2006/math">
                    <m:r>
                      <a:rPr lang="en-US" sz="3700" i="1" smtClean="0">
                        <a:latin typeface="Cambria Math" panose="02040503050406030204" pitchFamily="18" charset="0"/>
                        <a:cs typeface="Arial" panose="020B0604020202020204" pitchFamily="34" charset="0"/>
                      </a:rPr>
                      <m:t>𝐴𝐻𝐵</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và tam giác </a:t>
                </a:r>
                <a14:m>
                  <m:oMath xmlns:m="http://schemas.openxmlformats.org/officeDocument/2006/math">
                    <m:r>
                      <a:rPr lang="en-US" sz="3700" i="1" smtClean="0">
                        <a:latin typeface="Cambria Math" panose="02040503050406030204" pitchFamily="18" charset="0"/>
                        <a:cs typeface="Arial" panose="020B0604020202020204" pitchFamily="34" charset="0"/>
                      </a:rPr>
                      <m:t>𝐶𝐻𝐴</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có:</a:t>
                </a: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700" i="1">
                              <a:latin typeface="Cambria Math" panose="02040503050406030204" pitchFamily="18" charset="0"/>
                              <a:cs typeface="Arial" panose="020B0604020202020204" pitchFamily="34" charset="0"/>
                            </a:rPr>
                          </m:ctrlPr>
                        </m:accPr>
                        <m:e>
                          <m:r>
                            <a:rPr lang="en-US" sz="3700" i="1">
                              <a:latin typeface="Cambria Math" panose="02040503050406030204" pitchFamily="18" charset="0"/>
                              <a:cs typeface="Arial" panose="020B0604020202020204" pitchFamily="34" charset="0"/>
                            </a:rPr>
                            <m:t>𝐴𝐵𝐻</m:t>
                          </m:r>
                        </m:e>
                      </m:acc>
                      <m:r>
                        <a:rPr lang="en-US" sz="3700" i="1">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i="1">
                              <a:latin typeface="Cambria Math" panose="02040503050406030204" pitchFamily="18" charset="0"/>
                              <a:cs typeface="Arial" panose="020B0604020202020204" pitchFamily="34" charset="0"/>
                            </a:rPr>
                            <m:t>𝐴𝐵</m:t>
                          </m:r>
                          <m:r>
                            <a:rPr lang="en-US" sz="3700" b="0" i="1" smtClean="0">
                              <a:latin typeface="Cambria Math" panose="02040503050406030204" pitchFamily="18" charset="0"/>
                              <a:cs typeface="Arial" panose="020B0604020202020204" pitchFamily="34" charset="0"/>
                            </a:rPr>
                            <m:t>𝐶</m:t>
                          </m:r>
                        </m:e>
                      </m:acc>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90</m:t>
                      </m:r>
                      <m:r>
                        <a:rPr lang="en-US" sz="3700" i="1">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ea typeface="Cambria Math" panose="02040503050406030204" pitchFamily="18" charset="0"/>
                              <a:cs typeface="Arial" panose="020B0604020202020204" pitchFamily="34" charset="0"/>
                            </a:rPr>
                          </m:ctrlPr>
                        </m:accPr>
                        <m:e>
                          <m:r>
                            <a:rPr lang="en-US" sz="3700" i="1">
                              <a:latin typeface="Cambria Math" panose="02040503050406030204" pitchFamily="18" charset="0"/>
                              <a:ea typeface="Cambria Math" panose="02040503050406030204" pitchFamily="18" charset="0"/>
                              <a:cs typeface="Arial" panose="020B0604020202020204" pitchFamily="34" charset="0"/>
                            </a:rPr>
                            <m:t>𝐴</m:t>
                          </m:r>
                          <m:r>
                            <a:rPr lang="en-US" sz="3700" b="0" i="1" smtClean="0">
                              <a:latin typeface="Cambria Math" panose="02040503050406030204" pitchFamily="18" charset="0"/>
                              <a:ea typeface="Cambria Math" panose="02040503050406030204" pitchFamily="18" charset="0"/>
                              <a:cs typeface="Arial" panose="020B0604020202020204" pitchFamily="34" charset="0"/>
                            </a:rPr>
                            <m:t>𝐶</m:t>
                          </m:r>
                          <m:r>
                            <a:rPr lang="en-US" sz="3700" i="1">
                              <a:latin typeface="Cambria Math" panose="02040503050406030204" pitchFamily="18" charset="0"/>
                              <a:ea typeface="Cambria Math" panose="02040503050406030204" pitchFamily="18" charset="0"/>
                              <a:cs typeface="Arial" panose="020B0604020202020204" pitchFamily="34" charset="0"/>
                            </a:rPr>
                            <m:t>𝐵</m:t>
                          </m:r>
                        </m:e>
                      </m:acc>
                      <m:r>
                        <a:rPr lang="en-US" sz="3700" i="1">
                          <a:latin typeface="Cambria Math" panose="02040503050406030204" pitchFamily="18" charset="0"/>
                          <a:cs typeface="Arial" panose="020B0604020202020204" pitchFamily="34" charset="0"/>
                        </a:rPr>
                        <m:t>=90</m:t>
                      </m:r>
                      <m:r>
                        <a:rPr lang="en-US" sz="3700" i="1">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ea typeface="Cambria Math" panose="02040503050406030204" pitchFamily="18" charset="0"/>
                              <a:cs typeface="Arial" panose="020B0604020202020204" pitchFamily="34" charset="0"/>
                            </a:rPr>
                          </m:ctrlPr>
                        </m:accPr>
                        <m:e>
                          <m:r>
                            <a:rPr lang="en-US" sz="3700" i="1">
                              <a:latin typeface="Cambria Math" panose="02040503050406030204" pitchFamily="18" charset="0"/>
                              <a:ea typeface="Cambria Math" panose="02040503050406030204" pitchFamily="18" charset="0"/>
                              <a:cs typeface="Arial" panose="020B0604020202020204" pitchFamily="34" charset="0"/>
                            </a:rPr>
                            <m:t>𝐴</m:t>
                          </m:r>
                          <m:r>
                            <a:rPr lang="en-US" sz="3700" i="1">
                              <a:latin typeface="Cambria Math" panose="02040503050406030204" pitchFamily="18" charset="0"/>
                              <a:ea typeface="Cambria Math" panose="02040503050406030204" pitchFamily="18" charset="0"/>
                              <a:cs typeface="Arial" panose="020B0604020202020204" pitchFamily="34" charset="0"/>
                            </a:rPr>
                            <m:t>𝐶</m:t>
                          </m:r>
                          <m:r>
                            <a:rPr lang="en-US" sz="3700" b="0" i="1" smtClean="0">
                              <a:latin typeface="Cambria Math" panose="02040503050406030204" pitchFamily="18" charset="0"/>
                              <a:ea typeface="Cambria Math" panose="02040503050406030204" pitchFamily="18" charset="0"/>
                              <a:cs typeface="Arial" panose="020B0604020202020204" pitchFamily="34" charset="0"/>
                            </a:rPr>
                            <m:t>𝐻</m:t>
                          </m:r>
                        </m:e>
                      </m:acc>
                      <m:r>
                        <a:rPr lang="en-US" sz="3700" i="1">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i="1">
                              <a:latin typeface="Cambria Math" panose="02040503050406030204" pitchFamily="18" charset="0"/>
                              <a:cs typeface="Arial" panose="020B0604020202020204" pitchFamily="34" charset="0"/>
                            </a:rPr>
                            <m:t>𝐶𝐴𝐻</m:t>
                          </m:r>
                        </m:e>
                      </m:acc>
                    </m:oMath>
                  </m:oMathPara>
                </a14:m>
                <a:endParaRPr lang="en-US" sz="3700" i="1" smtClean="0">
                  <a:latin typeface="Arial" panose="020B0604020202020204" pitchFamily="34" charset="0"/>
                  <a:cs typeface="Arial" panose="020B0604020202020204" pitchFamily="34" charset="0"/>
                </a:endParaRPr>
              </a:p>
              <a:p>
                <a:pPr algn="just">
                  <a:lnSpc>
                    <a:spcPct val="150000"/>
                  </a:lnSpc>
                </a:pPr>
                <a:r>
                  <a:rPr lang="en-US" sz="3700" smtClean="0">
                    <a:latin typeface="Arial" panose="020B0604020202020204" pitchFamily="34" charset="0"/>
                    <a:cs typeface="Arial" panose="020B0604020202020204" pitchFamily="34" charset="0"/>
                  </a:rPr>
                  <a:t>Vậy </a:t>
                </a:r>
                <a14:m>
                  <m:oMath xmlns:m="http://schemas.openxmlformats.org/officeDocument/2006/math">
                    <m:r>
                      <a:rPr lang="en-US" sz="3700" i="1">
                        <a:latin typeface="Cambria Math" panose="02040503050406030204" pitchFamily="18" charset="0"/>
                      </a:rPr>
                      <m:t>𝛥</m:t>
                    </m:r>
                    <m:r>
                      <a:rPr lang="en-US" sz="3700" i="1">
                        <a:latin typeface="Cambria Math" panose="02040503050406030204" pitchFamily="18" charset="0"/>
                      </a:rPr>
                      <m:t>𝐴𝐻𝐵</m:t>
                    </m:r>
                    <m:r>
                      <a:rPr lang="vi-VN" sz="3700" i="1">
                        <a:latin typeface="Cambria Math" panose="02040503050406030204" pitchFamily="18" charset="0"/>
                      </a:rPr>
                      <m:t>∽</m:t>
                    </m:r>
                    <m:r>
                      <a:rPr lang="en-US" sz="3700" i="1">
                        <a:latin typeface="Cambria Math" panose="02040503050406030204" pitchFamily="18" charset="0"/>
                      </a:rPr>
                      <m:t>𝛥</m:t>
                    </m:r>
                    <m:r>
                      <a:rPr lang="en-US" sz="3700" i="1">
                        <a:latin typeface="Cambria Math" panose="02040503050406030204" pitchFamily="18" charset="0"/>
                      </a:rPr>
                      <m:t>𝐶𝐻𝐴</m:t>
                    </m:r>
                  </m:oMath>
                </a14:m>
                <a:r>
                  <a:rPr lang="en-US" sz="3700">
                    <a:latin typeface="Arial" panose="020B0604020202020204" pitchFamily="34" charset="0"/>
                    <a:cs typeface="Arial" panose="020B0604020202020204" pitchFamily="34" charset="0"/>
                  </a:rPr>
                  <a:t> (một cặp góc nhọn bằng nhau). </a:t>
                </a:r>
                <a:r>
                  <a:rPr lang="en-US" sz="3700">
                    <a:latin typeface="Arial" panose="020B0604020202020204" pitchFamily="34" charset="0"/>
                    <a:cs typeface="Arial" panose="020B0604020202020204" pitchFamily="34" charset="0"/>
                  </a:rPr>
                  <a:t>Do </a:t>
                </a:r>
                <a:r>
                  <a:rPr lang="en-US" sz="3700" smtClean="0">
                    <a:latin typeface="Arial" panose="020B0604020202020204" pitchFamily="34" charset="0"/>
                    <a:cs typeface="Arial" panose="020B0604020202020204" pitchFamily="34" charset="0"/>
                  </a:rPr>
                  <a:t>đó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𝐴</m:t>
                        </m:r>
                        <m:r>
                          <a:rPr lang="en-US" sz="3700" b="0" i="1" smtClean="0">
                            <a:latin typeface="Cambria Math" panose="02040503050406030204" pitchFamily="18" charset="0"/>
                            <a:cs typeface="Arial" panose="020B0604020202020204" pitchFamily="34" charset="0"/>
                          </a:rPr>
                          <m:t>𝐻</m:t>
                        </m:r>
                      </m:num>
                      <m:den>
                        <m:r>
                          <a:rPr lang="en-US" sz="3700" i="1">
                            <a:latin typeface="Cambria Math" panose="02040503050406030204" pitchFamily="18" charset="0"/>
                            <a:cs typeface="Arial" panose="020B0604020202020204" pitchFamily="34" charset="0"/>
                          </a:rPr>
                          <m:t>𝐶</m:t>
                        </m:r>
                        <m:r>
                          <a:rPr lang="en-US" sz="3700" b="0" i="1" smtClean="0">
                            <a:latin typeface="Cambria Math" panose="02040503050406030204" pitchFamily="18" charset="0"/>
                            <a:cs typeface="Arial" panose="020B0604020202020204" pitchFamily="34" charset="0"/>
                          </a:rPr>
                          <m:t>𝐻</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𝐵</m:t>
                        </m:r>
                      </m:num>
                      <m:den>
                        <m:r>
                          <a:rPr lang="en-US" sz="3700" b="0" i="1" smtClean="0">
                            <a:latin typeface="Cambria Math" panose="02040503050406030204" pitchFamily="18" charset="0"/>
                            <a:cs typeface="Arial" panose="020B0604020202020204" pitchFamily="34" charset="0"/>
                          </a:rPr>
                          <m:t>𝐻𝐴</m:t>
                        </m:r>
                      </m:den>
                    </m:f>
                  </m:oMath>
                </a14:m>
                <a:endParaRPr lang="en-US" sz="3700">
                  <a:latin typeface="Arial" panose="020B0604020202020204" pitchFamily="34" charset="0"/>
                  <a:cs typeface="Arial" panose="020B0604020202020204" pitchFamily="34" charset="0"/>
                </a:endParaRPr>
              </a:p>
              <a:p>
                <a:pPr algn="just">
                  <a:lnSpc>
                    <a:spcPct val="150000"/>
                  </a:lnSpc>
                </a:pPr>
                <a:r>
                  <a:rPr lang="en-US" sz="3700" smtClean="0">
                    <a:latin typeface="Arial" panose="020B0604020202020204" pitchFamily="34" charset="0"/>
                    <a:cs typeface="Arial" panose="020B0604020202020204" pitchFamily="34" charset="0"/>
                  </a:rPr>
                  <a:t>Hay </a:t>
                </a:r>
                <a14:m>
                  <m:oMath xmlns:m="http://schemas.openxmlformats.org/officeDocument/2006/math">
                    <m:sSup>
                      <m:sSupPr>
                        <m:ctrlPr>
                          <a:rPr lang="en-US" sz="3700" i="1">
                            <a:latin typeface="Cambria Math" panose="02040503050406030204" pitchFamily="18" charset="0"/>
                            <a:cs typeface="Arial" panose="020B0604020202020204" pitchFamily="34" charset="0"/>
                          </a:rPr>
                        </m:ctrlPr>
                      </m:sSupPr>
                      <m:e>
                        <m:r>
                          <a:rPr lang="en-US" sz="3700" i="1">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𝐻</m:t>
                        </m:r>
                      </m:e>
                      <m:sup>
                        <m:r>
                          <a:rPr lang="en-US" sz="3700" i="1">
                            <a:latin typeface="Cambria Math" panose="02040503050406030204" pitchFamily="18" charset="0"/>
                            <a:cs typeface="Arial" panose="020B0604020202020204" pitchFamily="34" charset="0"/>
                          </a:rPr>
                          <m:t>2</m:t>
                        </m:r>
                      </m:sup>
                    </m:sSup>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𝐻</m:t>
                    </m:r>
                    <m:r>
                      <a:rPr lang="en-US" sz="3700" i="1">
                        <a:latin typeface="Cambria Math" panose="02040503050406030204" pitchFamily="18" charset="0"/>
                        <a:cs typeface="Arial" panose="020B0604020202020204" pitchFamily="34" charset="0"/>
                      </a:rPr>
                      <m:t>.</m:t>
                    </m:r>
                    <m:r>
                      <a:rPr lang="en-US" sz="3700" i="1">
                        <a:latin typeface="Cambria Math" panose="02040503050406030204" pitchFamily="18" charset="0"/>
                        <a:cs typeface="Arial" panose="020B0604020202020204" pitchFamily="34" charset="0"/>
                      </a:rPr>
                      <m:t>𝐶𝐻</m:t>
                    </m:r>
                  </m:oMath>
                </a14:m>
                <a:endParaRPr lang="en-US" sz="3700">
                  <a:latin typeface="Arial" panose="020B0604020202020204" pitchFamily="34" charset="0"/>
                  <a:cs typeface="Arial" panose="020B0604020202020204" pitchFamily="34" charset="0"/>
                </a:endParaRPr>
              </a:p>
            </p:txBody>
          </p:sp>
        </mc:Choice>
        <mc:Fallback>
          <p:sp>
            <p:nvSpPr>
              <p:cNvPr id="5" name="Rectangle 4"/>
              <p:cNvSpPr>
                <a:spLocks noRot="1" noChangeAspect="1" noMove="1" noResize="1" noEditPoints="1" noAdjustHandles="1" noChangeArrowheads="1" noChangeShapeType="1" noTextEdit="1"/>
              </p:cNvSpPr>
              <p:nvPr/>
            </p:nvSpPr>
            <p:spPr>
              <a:xfrm>
                <a:off x="1232491" y="6210300"/>
                <a:ext cx="16459200" cy="3795654"/>
              </a:xfrm>
              <a:prstGeom prst="rect">
                <a:avLst/>
              </a:prstGeom>
              <a:blipFill>
                <a:blip r:embed="rId12"/>
                <a:stretch>
                  <a:fillRect l="-1148" b="-5305"/>
                </a:stretch>
              </a:blipFill>
            </p:spPr>
            <p:txBody>
              <a:bodyPr/>
              <a:lstStyle/>
              <a:p>
                <a:r>
                  <a:rPr lang="en-US">
                    <a:noFill/>
                  </a:rPr>
                  <a:t> </a:t>
                </a:r>
              </a:p>
            </p:txBody>
          </p:sp>
        </mc:Fallback>
      </mc:AlternateContent>
    </p:spTree>
    <p:extLst>
      <p:ext uri="{BB962C8B-B14F-4D97-AF65-F5344CB8AC3E}">
        <p14:creationId xmlns:p14="http://schemas.microsoft.com/office/powerpoint/2010/main" val="20170632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5" dur="500"/>
                                        <p:tgtEl>
                                          <p:spTgt spid="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Effect transition="in" filter="wipe(up)">
                                      <p:cBhvr>
                                        <p:cTn id="20" dur="500"/>
                                        <p:tgtEl>
                                          <p:spTgt spid="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left)">
                                      <p:cBhvr>
                                        <p:cTn id="25" dur="500"/>
                                        <p:tgtEl>
                                          <p:spTgt spid="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5">
                                            <p:txEl>
                                              <p:pRg st="0" end="0"/>
                                            </p:txEl>
                                          </p:spTgt>
                                        </p:tgtEl>
                                        <p:attrNameLst>
                                          <p:attrName>style.visibility</p:attrName>
                                        </p:attrNameLst>
                                      </p:cBhvr>
                                      <p:to>
                                        <p:strVal val="visible"/>
                                      </p:to>
                                    </p:set>
                                    <p:animEffect transition="in" filter="fade">
                                      <p:cBhvr>
                                        <p:cTn id="30" dur="500"/>
                                        <p:tgtEl>
                                          <p:spTgt spid="5">
                                            <p:txEl>
                                              <p:pRg st="0" end="0"/>
                                            </p:txEl>
                                          </p:spTgt>
                                        </p:tgtEl>
                                      </p:cBhvr>
                                    </p:animEffect>
                                    <p:anim calcmode="lin" valueType="num">
                                      <p:cBhvr>
                                        <p:cTn id="31"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2" dur="500" fill="hold"/>
                                        <p:tgtEl>
                                          <p:spTgt spid="5">
                                            <p:txEl>
                                              <p:pRg st="0" end="0"/>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animEffect transition="in" filter="fade">
                                      <p:cBhvr>
                                        <p:cTn id="35" dur="500"/>
                                        <p:tgtEl>
                                          <p:spTgt spid="5">
                                            <p:txEl>
                                              <p:pRg st="1" end="1"/>
                                            </p:txEl>
                                          </p:spTgt>
                                        </p:tgtEl>
                                      </p:cBhvr>
                                    </p:animEffect>
                                    <p:anim calcmode="lin" valueType="num">
                                      <p:cBhvr>
                                        <p:cTn id="36"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2" dur="500"/>
                                        <p:tgtEl>
                                          <p:spTgt spid="5">
                                            <p:txEl>
                                              <p:pRg st="2" end="2"/>
                                            </p:txEl>
                                          </p:spTgt>
                                        </p:tgtEl>
                                      </p:cBhvr>
                                    </p:animEffect>
                                  </p:childTnLst>
                                </p:cTn>
                              </p:par>
                              <p:par>
                                <p:cTn id="43" presetID="14" presetClass="entr" presetSubtype="10" fill="hold" nodeType="withEffect">
                                  <p:stCondLst>
                                    <p:cond delay="0"/>
                                  </p:stCondLst>
                                  <p:childTnLst>
                                    <p:set>
                                      <p:cBhvr>
                                        <p:cTn id="44" dur="1" fill="hold">
                                          <p:stCondLst>
                                            <p:cond delay="0"/>
                                          </p:stCondLst>
                                        </p:cTn>
                                        <p:tgtEl>
                                          <p:spTgt spid="5">
                                            <p:txEl>
                                              <p:pRg st="3" end="3"/>
                                            </p:txEl>
                                          </p:spTgt>
                                        </p:tgtEl>
                                        <p:attrNameLst>
                                          <p:attrName>style.visibility</p:attrName>
                                        </p:attrNameLst>
                                      </p:cBhvr>
                                      <p:to>
                                        <p:strVal val="visible"/>
                                      </p:to>
                                    </p:set>
                                    <p:animEffect transition="in" filter="randombar(horizontal)">
                                      <p:cBhvr>
                                        <p:cTn id="4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969729" y="-152968"/>
            <a:ext cx="1294758" cy="137209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76126" y="9143432"/>
            <a:ext cx="1294758" cy="1372094"/>
          </a:xfrm>
          <a:prstGeom prst="rect">
            <a:avLst/>
          </a:prstGeom>
        </p:spPr>
      </p:pic>
      <p:sp>
        <p:nvSpPr>
          <p:cNvPr id="31" name="Rectangle 30"/>
          <p:cNvSpPr/>
          <p:nvPr/>
        </p:nvSpPr>
        <p:spPr>
          <a:xfrm>
            <a:off x="8686800" y="342900"/>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0" name="Picture 9"/>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14400" y="1810294"/>
            <a:ext cx="5410200" cy="4307872"/>
          </a:xfrm>
          <a:prstGeom prst="rect">
            <a:avLst/>
          </a:prstGeom>
        </p:spPr>
      </p:pic>
      <p:grpSp>
        <p:nvGrpSpPr>
          <p:cNvPr id="32" name="Google Shape;1450;p31"/>
          <p:cNvGrpSpPr/>
          <p:nvPr/>
        </p:nvGrpSpPr>
        <p:grpSpPr>
          <a:xfrm>
            <a:off x="16692436" y="4866555"/>
            <a:ext cx="1187431" cy="1252416"/>
            <a:chOff x="4317920" y="2439654"/>
            <a:chExt cx="511913" cy="566244"/>
          </a:xfrm>
        </p:grpSpPr>
        <p:sp>
          <p:nvSpPr>
            <p:cNvPr id="33" name="Google Shape;1451;p31"/>
            <p:cNvSpPr/>
            <p:nvPr/>
          </p:nvSpPr>
          <p:spPr>
            <a:xfrm>
              <a:off x="4317920" y="2439654"/>
              <a:ext cx="511913" cy="566244"/>
            </a:xfrm>
            <a:custGeom>
              <a:avLst/>
              <a:gdLst/>
              <a:ahLst/>
              <a:cxnLst/>
              <a:rect l="l" t="t" r="r" b="b"/>
              <a:pathLst>
                <a:path w="15509" h="17155" extrusionOk="0">
                  <a:moveTo>
                    <a:pt x="7500" y="0"/>
                  </a:moveTo>
                  <a:cubicBezTo>
                    <a:pt x="5367" y="0"/>
                    <a:pt x="3360" y="817"/>
                    <a:pt x="1843" y="2310"/>
                  </a:cubicBezTo>
                  <a:cubicBezTo>
                    <a:pt x="1407" y="2741"/>
                    <a:pt x="1158" y="3296"/>
                    <a:pt x="1103" y="3877"/>
                  </a:cubicBezTo>
                  <a:cubicBezTo>
                    <a:pt x="899" y="4203"/>
                    <a:pt x="717" y="4549"/>
                    <a:pt x="563" y="4903"/>
                  </a:cubicBezTo>
                  <a:cubicBezTo>
                    <a:pt x="491" y="5079"/>
                    <a:pt x="441" y="5261"/>
                    <a:pt x="418" y="5442"/>
                  </a:cubicBezTo>
                  <a:cubicBezTo>
                    <a:pt x="332" y="5597"/>
                    <a:pt x="259" y="5769"/>
                    <a:pt x="214" y="5951"/>
                  </a:cubicBezTo>
                  <a:lnTo>
                    <a:pt x="214" y="5955"/>
                  </a:lnTo>
                  <a:cubicBezTo>
                    <a:pt x="72" y="6527"/>
                    <a:pt x="1" y="7118"/>
                    <a:pt x="1" y="7709"/>
                  </a:cubicBezTo>
                  <a:lnTo>
                    <a:pt x="1" y="10200"/>
                  </a:lnTo>
                  <a:cubicBezTo>
                    <a:pt x="1" y="11757"/>
                    <a:pt x="1021" y="13083"/>
                    <a:pt x="2429" y="13532"/>
                  </a:cubicBezTo>
                  <a:cubicBezTo>
                    <a:pt x="2306" y="14182"/>
                    <a:pt x="2461" y="14849"/>
                    <a:pt x="2846" y="15376"/>
                  </a:cubicBezTo>
                  <a:cubicBezTo>
                    <a:pt x="2987" y="16379"/>
                    <a:pt x="3850" y="17155"/>
                    <a:pt x="4889" y="17155"/>
                  </a:cubicBezTo>
                  <a:lnTo>
                    <a:pt x="10124" y="17155"/>
                  </a:lnTo>
                  <a:cubicBezTo>
                    <a:pt x="11263" y="17155"/>
                    <a:pt x="12185" y="16229"/>
                    <a:pt x="12185" y="15095"/>
                  </a:cubicBezTo>
                  <a:cubicBezTo>
                    <a:pt x="12185" y="14609"/>
                    <a:pt x="12122" y="14127"/>
                    <a:pt x="11994" y="13668"/>
                  </a:cubicBezTo>
                  <a:cubicBezTo>
                    <a:pt x="13578" y="13437"/>
                    <a:pt x="14827" y="12143"/>
                    <a:pt x="14982" y="10536"/>
                  </a:cubicBezTo>
                  <a:cubicBezTo>
                    <a:pt x="15114" y="10314"/>
                    <a:pt x="15213" y="10073"/>
                    <a:pt x="15277" y="9815"/>
                  </a:cubicBezTo>
                  <a:cubicBezTo>
                    <a:pt x="15431" y="9197"/>
                    <a:pt x="15508" y="8562"/>
                    <a:pt x="15508" y="7921"/>
                  </a:cubicBezTo>
                  <a:cubicBezTo>
                    <a:pt x="15508" y="7005"/>
                    <a:pt x="15349" y="6101"/>
                    <a:pt x="15041" y="5243"/>
                  </a:cubicBezTo>
                  <a:cubicBezTo>
                    <a:pt x="14972" y="5057"/>
                    <a:pt x="14882" y="4889"/>
                    <a:pt x="14773" y="4740"/>
                  </a:cubicBezTo>
                  <a:cubicBezTo>
                    <a:pt x="14732" y="4553"/>
                    <a:pt x="14664" y="4371"/>
                    <a:pt x="14573" y="4199"/>
                  </a:cubicBezTo>
                  <a:cubicBezTo>
                    <a:pt x="14454" y="3981"/>
                    <a:pt x="14324" y="3768"/>
                    <a:pt x="14187" y="3558"/>
                  </a:cubicBezTo>
                  <a:cubicBezTo>
                    <a:pt x="14410" y="2733"/>
                    <a:pt x="14178" y="1811"/>
                    <a:pt x="13501" y="1134"/>
                  </a:cubicBezTo>
                  <a:cubicBezTo>
                    <a:pt x="12991" y="624"/>
                    <a:pt x="12337" y="366"/>
                    <a:pt x="11692" y="366"/>
                  </a:cubicBezTo>
                  <a:cubicBezTo>
                    <a:pt x="11322" y="366"/>
                    <a:pt x="10955" y="451"/>
                    <a:pt x="10619" y="621"/>
                  </a:cubicBezTo>
                  <a:cubicBezTo>
                    <a:pt x="9639" y="212"/>
                    <a:pt x="8581" y="0"/>
                    <a:pt x="7500" y="0"/>
                  </a:cubicBezTo>
                  <a:close/>
                </a:path>
              </a:pathLst>
            </a:custGeom>
            <a:solidFill>
              <a:srgbClr val="FEFDFF"/>
            </a:solidFill>
            <a:ln>
              <a:noFill/>
            </a:ln>
            <a:effectLst>
              <a:outerShdw blurRad="57150" dist="19050" dir="1380000" algn="bl" rotWithShape="0">
                <a:srgbClr val="6C3D7C">
                  <a:alpha val="55000"/>
                </a:srgb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4" name="Google Shape;1452;p31"/>
            <p:cNvSpPr/>
            <p:nvPr/>
          </p:nvSpPr>
          <p:spPr>
            <a:xfrm>
              <a:off x="4479297" y="2851230"/>
              <a:ext cx="172794" cy="86678"/>
            </a:xfrm>
            <a:custGeom>
              <a:avLst/>
              <a:gdLst/>
              <a:ahLst/>
              <a:cxnLst/>
              <a:rect l="l" t="t" r="r" b="b"/>
              <a:pathLst>
                <a:path w="5235" h="2626" extrusionOk="0">
                  <a:moveTo>
                    <a:pt x="1258" y="1"/>
                  </a:moveTo>
                  <a:cubicBezTo>
                    <a:pt x="1258" y="1"/>
                    <a:pt x="999" y="210"/>
                    <a:pt x="750" y="510"/>
                  </a:cubicBezTo>
                  <a:cubicBezTo>
                    <a:pt x="264" y="1105"/>
                    <a:pt x="0" y="1859"/>
                    <a:pt x="0" y="2626"/>
                  </a:cubicBezTo>
                  <a:lnTo>
                    <a:pt x="5235" y="2626"/>
                  </a:lnTo>
                  <a:cubicBezTo>
                    <a:pt x="5235" y="1859"/>
                    <a:pt x="4972" y="1105"/>
                    <a:pt x="4486" y="510"/>
                  </a:cubicBezTo>
                  <a:cubicBezTo>
                    <a:pt x="4236" y="210"/>
                    <a:pt x="3977" y="1"/>
                    <a:pt x="3977" y="1"/>
                  </a:cubicBezTo>
                  <a:close/>
                </a:path>
              </a:pathLst>
            </a:custGeom>
            <a:solidFill>
              <a:srgbClr val="FDE5E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5" name="Google Shape;1453;p31"/>
            <p:cNvSpPr/>
            <p:nvPr/>
          </p:nvSpPr>
          <p:spPr>
            <a:xfrm>
              <a:off x="4479297" y="2851230"/>
              <a:ext cx="165170" cy="86678"/>
            </a:xfrm>
            <a:custGeom>
              <a:avLst/>
              <a:gdLst/>
              <a:ahLst/>
              <a:cxnLst/>
              <a:rect l="l" t="t" r="r" b="b"/>
              <a:pathLst>
                <a:path w="5004" h="2626" extrusionOk="0">
                  <a:moveTo>
                    <a:pt x="1258" y="1"/>
                  </a:moveTo>
                  <a:cubicBezTo>
                    <a:pt x="1258" y="1"/>
                    <a:pt x="999" y="210"/>
                    <a:pt x="750" y="510"/>
                  </a:cubicBezTo>
                  <a:cubicBezTo>
                    <a:pt x="264" y="1105"/>
                    <a:pt x="0" y="1859"/>
                    <a:pt x="0" y="2626"/>
                  </a:cubicBezTo>
                  <a:lnTo>
                    <a:pt x="904" y="2626"/>
                  </a:lnTo>
                  <a:cubicBezTo>
                    <a:pt x="1100" y="2494"/>
                    <a:pt x="1258" y="2299"/>
                    <a:pt x="1339" y="2062"/>
                  </a:cubicBezTo>
                  <a:cubicBezTo>
                    <a:pt x="1362" y="1999"/>
                    <a:pt x="1385" y="1940"/>
                    <a:pt x="1408" y="1890"/>
                  </a:cubicBezTo>
                  <a:cubicBezTo>
                    <a:pt x="1766" y="1962"/>
                    <a:pt x="2166" y="1999"/>
                    <a:pt x="2611" y="1999"/>
                  </a:cubicBezTo>
                  <a:cubicBezTo>
                    <a:pt x="3642" y="1999"/>
                    <a:pt x="4445" y="1799"/>
                    <a:pt x="5004" y="1400"/>
                  </a:cubicBezTo>
                  <a:cubicBezTo>
                    <a:pt x="4880" y="1077"/>
                    <a:pt x="4704" y="778"/>
                    <a:pt x="4486" y="510"/>
                  </a:cubicBezTo>
                  <a:cubicBezTo>
                    <a:pt x="4236" y="210"/>
                    <a:pt x="3977" y="1"/>
                    <a:pt x="3977" y="1"/>
                  </a:cubicBezTo>
                  <a:close/>
                </a:path>
              </a:pathLst>
            </a:custGeom>
            <a:solidFill>
              <a:srgbClr val="191919">
                <a:alpha val="1061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6" name="Google Shape;1454;p31"/>
            <p:cNvSpPr/>
            <p:nvPr/>
          </p:nvSpPr>
          <p:spPr>
            <a:xfrm>
              <a:off x="4463849" y="2856478"/>
              <a:ext cx="62846" cy="61559"/>
            </a:xfrm>
            <a:custGeom>
              <a:avLst/>
              <a:gdLst/>
              <a:ahLst/>
              <a:cxnLst/>
              <a:rect l="l" t="t" r="r" b="b"/>
              <a:pathLst>
                <a:path w="1904" h="1865" extrusionOk="0">
                  <a:moveTo>
                    <a:pt x="827" y="1"/>
                  </a:moveTo>
                  <a:cubicBezTo>
                    <a:pt x="827" y="1"/>
                    <a:pt x="337" y="550"/>
                    <a:pt x="55" y="1218"/>
                  </a:cubicBezTo>
                  <a:cubicBezTo>
                    <a:pt x="1" y="1350"/>
                    <a:pt x="37" y="1499"/>
                    <a:pt x="146" y="1591"/>
                  </a:cubicBezTo>
                  <a:cubicBezTo>
                    <a:pt x="265" y="1690"/>
                    <a:pt x="441" y="1803"/>
                    <a:pt x="691" y="1858"/>
                  </a:cubicBezTo>
                  <a:cubicBezTo>
                    <a:pt x="712" y="1862"/>
                    <a:pt x="734" y="1864"/>
                    <a:pt x="755" y="1864"/>
                  </a:cubicBezTo>
                  <a:cubicBezTo>
                    <a:pt x="891" y="1864"/>
                    <a:pt x="1016" y="1778"/>
                    <a:pt x="1063" y="1645"/>
                  </a:cubicBezTo>
                  <a:cubicBezTo>
                    <a:pt x="1149" y="1400"/>
                    <a:pt x="1308" y="1027"/>
                    <a:pt x="1540" y="814"/>
                  </a:cubicBezTo>
                  <a:cubicBezTo>
                    <a:pt x="1903" y="478"/>
                    <a:pt x="827" y="1"/>
                    <a:pt x="827" y="1"/>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7" name="Google Shape;1455;p31"/>
            <p:cNvSpPr/>
            <p:nvPr/>
          </p:nvSpPr>
          <p:spPr>
            <a:xfrm>
              <a:off x="4470451" y="2835254"/>
              <a:ext cx="189925" cy="56047"/>
            </a:xfrm>
            <a:custGeom>
              <a:avLst/>
              <a:gdLst/>
              <a:ahLst/>
              <a:cxnLst/>
              <a:rect l="l" t="t" r="r" b="b"/>
              <a:pathLst>
                <a:path w="5754" h="1698" extrusionOk="0">
                  <a:moveTo>
                    <a:pt x="409" y="0"/>
                  </a:moveTo>
                  <a:cubicBezTo>
                    <a:pt x="409" y="0"/>
                    <a:pt x="0" y="1698"/>
                    <a:pt x="2879" y="1698"/>
                  </a:cubicBezTo>
                  <a:cubicBezTo>
                    <a:pt x="5753" y="1698"/>
                    <a:pt x="5345" y="0"/>
                    <a:pt x="5345" y="0"/>
                  </a:cubicBezTo>
                  <a:close/>
                </a:path>
              </a:pathLst>
            </a:custGeom>
            <a:solidFill>
              <a:srgbClr val="E6866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8" name="Google Shape;1456;p31"/>
            <p:cNvSpPr/>
            <p:nvPr/>
          </p:nvSpPr>
          <p:spPr>
            <a:xfrm>
              <a:off x="4385917" y="2646119"/>
              <a:ext cx="358957" cy="177745"/>
            </a:xfrm>
            <a:custGeom>
              <a:avLst/>
              <a:gdLst/>
              <a:ahLst/>
              <a:cxnLst/>
              <a:rect l="l" t="t" r="r" b="b"/>
              <a:pathLst>
                <a:path w="10875" h="5385" extrusionOk="0">
                  <a:moveTo>
                    <a:pt x="5444" y="0"/>
                  </a:moveTo>
                  <a:lnTo>
                    <a:pt x="1" y="645"/>
                  </a:lnTo>
                  <a:lnTo>
                    <a:pt x="1" y="3945"/>
                  </a:lnTo>
                  <a:cubicBezTo>
                    <a:pt x="1" y="4740"/>
                    <a:pt x="646" y="5385"/>
                    <a:pt x="1440" y="5385"/>
                  </a:cubicBezTo>
                  <a:lnTo>
                    <a:pt x="9435" y="5385"/>
                  </a:lnTo>
                  <a:cubicBezTo>
                    <a:pt x="10230" y="5385"/>
                    <a:pt x="10875" y="4740"/>
                    <a:pt x="10875" y="3945"/>
                  </a:cubicBezTo>
                  <a:lnTo>
                    <a:pt x="10875" y="645"/>
                  </a:lnTo>
                  <a:lnTo>
                    <a:pt x="5444" y="0"/>
                  </a:ln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39" name="Google Shape;1457;p31"/>
            <p:cNvSpPr/>
            <p:nvPr/>
          </p:nvSpPr>
          <p:spPr>
            <a:xfrm>
              <a:off x="4407372" y="2546302"/>
              <a:ext cx="316641" cy="311261"/>
            </a:xfrm>
            <a:custGeom>
              <a:avLst/>
              <a:gdLst/>
              <a:ahLst/>
              <a:cxnLst/>
              <a:rect l="l" t="t" r="r" b="b"/>
              <a:pathLst>
                <a:path w="9593" h="9430" extrusionOk="0">
                  <a:moveTo>
                    <a:pt x="4794" y="1"/>
                  </a:moveTo>
                  <a:cubicBezTo>
                    <a:pt x="2148" y="1"/>
                    <a:pt x="0" y="2112"/>
                    <a:pt x="0" y="4717"/>
                  </a:cubicBezTo>
                  <a:cubicBezTo>
                    <a:pt x="0" y="7319"/>
                    <a:pt x="2148" y="9430"/>
                    <a:pt x="4794" y="9430"/>
                  </a:cubicBezTo>
                  <a:cubicBezTo>
                    <a:pt x="7446" y="9430"/>
                    <a:pt x="9593" y="7319"/>
                    <a:pt x="9593" y="4717"/>
                  </a:cubicBezTo>
                  <a:cubicBezTo>
                    <a:pt x="9593" y="2112"/>
                    <a:pt x="7446" y="1"/>
                    <a:pt x="4794" y="1"/>
                  </a:cubicBezTo>
                  <a:close/>
                </a:path>
              </a:pathLst>
            </a:custGeom>
            <a:solidFill>
              <a:srgbClr val="F5CDB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0" name="Google Shape;1458;p31"/>
            <p:cNvSpPr/>
            <p:nvPr/>
          </p:nvSpPr>
          <p:spPr>
            <a:xfrm>
              <a:off x="4407372" y="2546302"/>
              <a:ext cx="171309" cy="311261"/>
            </a:xfrm>
            <a:custGeom>
              <a:avLst/>
              <a:gdLst/>
              <a:ahLst/>
              <a:cxnLst/>
              <a:rect l="l" t="t" r="r" b="b"/>
              <a:pathLst>
                <a:path w="5190" h="9430" extrusionOk="0">
                  <a:moveTo>
                    <a:pt x="4794" y="1"/>
                  </a:moveTo>
                  <a:cubicBezTo>
                    <a:pt x="2148" y="1"/>
                    <a:pt x="0" y="2112"/>
                    <a:pt x="0" y="4717"/>
                  </a:cubicBezTo>
                  <a:cubicBezTo>
                    <a:pt x="0" y="7319"/>
                    <a:pt x="2148" y="9430"/>
                    <a:pt x="4794" y="9430"/>
                  </a:cubicBezTo>
                  <a:cubicBezTo>
                    <a:pt x="4930" y="9430"/>
                    <a:pt x="5058" y="9425"/>
                    <a:pt x="5190" y="9416"/>
                  </a:cubicBezTo>
                  <a:cubicBezTo>
                    <a:pt x="2724" y="9217"/>
                    <a:pt x="786" y="7192"/>
                    <a:pt x="786" y="4717"/>
                  </a:cubicBezTo>
                  <a:cubicBezTo>
                    <a:pt x="786" y="2244"/>
                    <a:pt x="2724" y="214"/>
                    <a:pt x="5190" y="19"/>
                  </a:cubicBezTo>
                  <a:cubicBezTo>
                    <a:pt x="5058" y="5"/>
                    <a:pt x="4930" y="1"/>
                    <a:pt x="4794" y="1"/>
                  </a:cubicBezTo>
                  <a:close/>
                </a:path>
              </a:pathLst>
            </a:custGeom>
            <a:solidFill>
              <a:srgbClr val="E2B3A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1" name="Google Shape;1459;p31"/>
            <p:cNvSpPr/>
            <p:nvPr/>
          </p:nvSpPr>
          <p:spPr>
            <a:xfrm>
              <a:off x="4385917" y="2521282"/>
              <a:ext cx="358957" cy="146157"/>
            </a:xfrm>
            <a:custGeom>
              <a:avLst/>
              <a:gdLst/>
              <a:ahLst/>
              <a:cxnLst/>
              <a:rect l="l" t="t" r="r" b="b"/>
              <a:pathLst>
                <a:path w="10875" h="4428" extrusionOk="0">
                  <a:moveTo>
                    <a:pt x="5440" y="0"/>
                  </a:moveTo>
                  <a:cubicBezTo>
                    <a:pt x="2739" y="0"/>
                    <a:pt x="487" y="1907"/>
                    <a:pt x="1" y="4427"/>
                  </a:cubicBezTo>
                  <a:lnTo>
                    <a:pt x="10875" y="4427"/>
                  </a:lnTo>
                  <a:cubicBezTo>
                    <a:pt x="10389" y="1907"/>
                    <a:pt x="8137" y="0"/>
                    <a:pt x="5440" y="0"/>
                  </a:cubicBezTo>
                  <a:close/>
                </a:path>
              </a:pathLst>
            </a:custGeom>
            <a:solidFill>
              <a:srgbClr val="AB806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2" name="Google Shape;1460;p31"/>
            <p:cNvSpPr/>
            <p:nvPr/>
          </p:nvSpPr>
          <p:spPr>
            <a:xfrm>
              <a:off x="4628394"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6" y="396"/>
                  </a:lnTo>
                  <a:cubicBezTo>
                    <a:pt x="945" y="396"/>
                    <a:pt x="1031" y="306"/>
                    <a:pt x="1031" y="197"/>
                  </a:cubicBezTo>
                  <a:cubicBezTo>
                    <a:pt x="1031" y="88"/>
                    <a:pt x="945" y="1"/>
                    <a:pt x="836"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3" name="Google Shape;1461;p31"/>
            <p:cNvSpPr/>
            <p:nvPr/>
          </p:nvSpPr>
          <p:spPr>
            <a:xfrm>
              <a:off x="4468965" y="2741545"/>
              <a:ext cx="34064" cy="13104"/>
            </a:xfrm>
            <a:custGeom>
              <a:avLst/>
              <a:gdLst/>
              <a:ahLst/>
              <a:cxnLst/>
              <a:rect l="l" t="t" r="r" b="b"/>
              <a:pathLst>
                <a:path w="1032" h="397" extrusionOk="0">
                  <a:moveTo>
                    <a:pt x="196" y="1"/>
                  </a:moveTo>
                  <a:cubicBezTo>
                    <a:pt x="87" y="1"/>
                    <a:pt x="1" y="88"/>
                    <a:pt x="1" y="197"/>
                  </a:cubicBezTo>
                  <a:cubicBezTo>
                    <a:pt x="1" y="306"/>
                    <a:pt x="87" y="396"/>
                    <a:pt x="196" y="396"/>
                  </a:cubicBezTo>
                  <a:lnTo>
                    <a:pt x="835" y="396"/>
                  </a:lnTo>
                  <a:cubicBezTo>
                    <a:pt x="944" y="396"/>
                    <a:pt x="1031" y="306"/>
                    <a:pt x="1031" y="197"/>
                  </a:cubicBezTo>
                  <a:cubicBezTo>
                    <a:pt x="1031" y="88"/>
                    <a:pt x="944" y="1"/>
                    <a:pt x="835" y="1"/>
                  </a:cubicBezTo>
                  <a:close/>
                </a:path>
              </a:pathLst>
            </a:custGeom>
            <a:solidFill>
              <a:srgbClr val="E98E8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4" name="Google Shape;1462;p31"/>
            <p:cNvSpPr/>
            <p:nvPr/>
          </p:nvSpPr>
          <p:spPr>
            <a:xfrm>
              <a:off x="4418166" y="2507650"/>
              <a:ext cx="343608" cy="255082"/>
            </a:xfrm>
            <a:custGeom>
              <a:avLst/>
              <a:gdLst/>
              <a:ahLst/>
              <a:cxnLst/>
              <a:rect l="l" t="t" r="r" b="b"/>
              <a:pathLst>
                <a:path w="10410" h="7728" extrusionOk="0">
                  <a:moveTo>
                    <a:pt x="4463" y="0"/>
                  </a:moveTo>
                  <a:cubicBezTo>
                    <a:pt x="2874" y="0"/>
                    <a:pt x="1381" y="609"/>
                    <a:pt x="259" y="1712"/>
                  </a:cubicBezTo>
                  <a:lnTo>
                    <a:pt x="255" y="1721"/>
                  </a:lnTo>
                  <a:cubicBezTo>
                    <a:pt x="0" y="1971"/>
                    <a:pt x="119" y="2402"/>
                    <a:pt x="463" y="2489"/>
                  </a:cubicBezTo>
                  <a:cubicBezTo>
                    <a:pt x="1217" y="2680"/>
                    <a:pt x="2479" y="3055"/>
                    <a:pt x="3981" y="3723"/>
                  </a:cubicBezTo>
                  <a:cubicBezTo>
                    <a:pt x="5475" y="4386"/>
                    <a:pt x="8603" y="5316"/>
                    <a:pt x="9048" y="7256"/>
                  </a:cubicBezTo>
                  <a:cubicBezTo>
                    <a:pt x="9112" y="7532"/>
                    <a:pt x="9361" y="7727"/>
                    <a:pt x="9643" y="7727"/>
                  </a:cubicBezTo>
                  <a:cubicBezTo>
                    <a:pt x="9925" y="7727"/>
                    <a:pt x="10170" y="7532"/>
                    <a:pt x="10237" y="7260"/>
                  </a:cubicBezTo>
                  <a:cubicBezTo>
                    <a:pt x="10351" y="6806"/>
                    <a:pt x="10410" y="6338"/>
                    <a:pt x="10410" y="5861"/>
                  </a:cubicBezTo>
                  <a:cubicBezTo>
                    <a:pt x="10410" y="4295"/>
                    <a:pt x="9789" y="2820"/>
                    <a:pt x="8662" y="1712"/>
                  </a:cubicBezTo>
                  <a:cubicBezTo>
                    <a:pt x="7541" y="609"/>
                    <a:pt x="6047" y="0"/>
                    <a:pt x="4463" y="0"/>
                  </a:cubicBezTo>
                  <a:close/>
                </a:path>
              </a:pathLst>
            </a:custGeom>
            <a:solidFill>
              <a:srgbClr val="FFD87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5" name="Google Shape;1463;p31"/>
            <p:cNvSpPr/>
            <p:nvPr/>
          </p:nvSpPr>
          <p:spPr>
            <a:xfrm>
              <a:off x="4638891" y="2703354"/>
              <a:ext cx="13071" cy="28518"/>
            </a:xfrm>
            <a:custGeom>
              <a:avLst/>
              <a:gdLst/>
              <a:ahLst/>
              <a:cxnLst/>
              <a:rect l="l" t="t" r="r" b="b"/>
              <a:pathLst>
                <a:path w="396" h="864" extrusionOk="0">
                  <a:moveTo>
                    <a:pt x="196" y="1"/>
                  </a:moveTo>
                  <a:cubicBezTo>
                    <a:pt x="87" y="1"/>
                    <a:pt x="1" y="87"/>
                    <a:pt x="1" y="196"/>
                  </a:cubicBezTo>
                  <a:lnTo>
                    <a:pt x="1" y="663"/>
                  </a:lnTo>
                  <a:cubicBezTo>
                    <a:pt x="1" y="772"/>
                    <a:pt x="87" y="864"/>
                    <a:pt x="196" y="864"/>
                  </a:cubicBezTo>
                  <a:cubicBezTo>
                    <a:pt x="305" y="864"/>
                    <a:pt x="395" y="772"/>
                    <a:pt x="395" y="663"/>
                  </a:cubicBezTo>
                  <a:lnTo>
                    <a:pt x="395" y="196"/>
                  </a:lnTo>
                  <a:cubicBezTo>
                    <a:pt x="395" y="87"/>
                    <a:pt x="305" y="1"/>
                    <a:pt x="196"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6" name="Google Shape;1464;p31"/>
            <p:cNvSpPr/>
            <p:nvPr/>
          </p:nvSpPr>
          <p:spPr>
            <a:xfrm>
              <a:off x="4479429" y="2703354"/>
              <a:ext cx="13104" cy="28518"/>
            </a:xfrm>
            <a:custGeom>
              <a:avLst/>
              <a:gdLst/>
              <a:ahLst/>
              <a:cxnLst/>
              <a:rect l="l" t="t" r="r" b="b"/>
              <a:pathLst>
                <a:path w="397" h="864" extrusionOk="0">
                  <a:moveTo>
                    <a:pt x="201" y="1"/>
                  </a:moveTo>
                  <a:cubicBezTo>
                    <a:pt x="92" y="1"/>
                    <a:pt x="1" y="87"/>
                    <a:pt x="1" y="196"/>
                  </a:cubicBezTo>
                  <a:lnTo>
                    <a:pt x="1" y="663"/>
                  </a:lnTo>
                  <a:cubicBezTo>
                    <a:pt x="1" y="772"/>
                    <a:pt x="92" y="864"/>
                    <a:pt x="201" y="864"/>
                  </a:cubicBezTo>
                  <a:cubicBezTo>
                    <a:pt x="310" y="864"/>
                    <a:pt x="396" y="772"/>
                    <a:pt x="396" y="663"/>
                  </a:cubicBezTo>
                  <a:lnTo>
                    <a:pt x="396" y="196"/>
                  </a:lnTo>
                  <a:cubicBezTo>
                    <a:pt x="396" y="87"/>
                    <a:pt x="310" y="1"/>
                    <a:pt x="201" y="1"/>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7" name="Google Shape;1465;p31"/>
            <p:cNvSpPr/>
            <p:nvPr/>
          </p:nvSpPr>
          <p:spPr>
            <a:xfrm>
              <a:off x="4544158" y="2734415"/>
              <a:ext cx="43042" cy="19342"/>
            </a:xfrm>
            <a:custGeom>
              <a:avLst/>
              <a:gdLst/>
              <a:ahLst/>
              <a:cxnLst/>
              <a:rect l="l" t="t" r="r" b="b"/>
              <a:pathLst>
                <a:path w="1304" h="586" extrusionOk="0">
                  <a:moveTo>
                    <a:pt x="221" y="0"/>
                  </a:moveTo>
                  <a:cubicBezTo>
                    <a:pt x="175" y="0"/>
                    <a:pt x="130" y="16"/>
                    <a:pt x="92" y="49"/>
                  </a:cubicBezTo>
                  <a:cubicBezTo>
                    <a:pt x="11" y="118"/>
                    <a:pt x="1" y="244"/>
                    <a:pt x="74" y="326"/>
                  </a:cubicBezTo>
                  <a:cubicBezTo>
                    <a:pt x="214" y="489"/>
                    <a:pt x="428" y="585"/>
                    <a:pt x="650" y="585"/>
                  </a:cubicBezTo>
                  <a:cubicBezTo>
                    <a:pt x="878" y="585"/>
                    <a:pt x="1090" y="489"/>
                    <a:pt x="1232" y="326"/>
                  </a:cubicBezTo>
                  <a:cubicBezTo>
                    <a:pt x="1304" y="244"/>
                    <a:pt x="1295" y="118"/>
                    <a:pt x="1214" y="49"/>
                  </a:cubicBezTo>
                  <a:cubicBezTo>
                    <a:pt x="1176" y="16"/>
                    <a:pt x="1130" y="0"/>
                    <a:pt x="1085" y="0"/>
                  </a:cubicBezTo>
                  <a:cubicBezTo>
                    <a:pt x="1030" y="0"/>
                    <a:pt x="976" y="23"/>
                    <a:pt x="937" y="67"/>
                  </a:cubicBezTo>
                  <a:cubicBezTo>
                    <a:pt x="868" y="145"/>
                    <a:pt x="764" y="190"/>
                    <a:pt x="650" y="190"/>
                  </a:cubicBezTo>
                  <a:cubicBezTo>
                    <a:pt x="541" y="190"/>
                    <a:pt x="437" y="145"/>
                    <a:pt x="369" y="67"/>
                  </a:cubicBezTo>
                  <a:cubicBezTo>
                    <a:pt x="329" y="23"/>
                    <a:pt x="275" y="0"/>
                    <a:pt x="221"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sp>
          <p:nvSpPr>
            <p:cNvPr id="48" name="Google Shape;1466;p31"/>
            <p:cNvSpPr/>
            <p:nvPr/>
          </p:nvSpPr>
          <p:spPr>
            <a:xfrm>
              <a:off x="4379348" y="2501213"/>
              <a:ext cx="388894" cy="443126"/>
            </a:xfrm>
            <a:custGeom>
              <a:avLst/>
              <a:gdLst/>
              <a:ahLst/>
              <a:cxnLst/>
              <a:rect l="l" t="t" r="r" b="b"/>
              <a:pathLst>
                <a:path w="11782" h="13425" extrusionOk="0">
                  <a:moveTo>
                    <a:pt x="9842" y="759"/>
                  </a:moveTo>
                  <a:cubicBezTo>
                    <a:pt x="9947" y="759"/>
                    <a:pt x="10079" y="859"/>
                    <a:pt x="10133" y="981"/>
                  </a:cubicBezTo>
                  <a:cubicBezTo>
                    <a:pt x="10179" y="1094"/>
                    <a:pt x="10125" y="1149"/>
                    <a:pt x="10102" y="1167"/>
                  </a:cubicBezTo>
                  <a:cubicBezTo>
                    <a:pt x="9961" y="1312"/>
                    <a:pt x="9798" y="1421"/>
                    <a:pt x="9657" y="1476"/>
                  </a:cubicBezTo>
                  <a:cubicBezTo>
                    <a:pt x="9580" y="1408"/>
                    <a:pt x="9502" y="1344"/>
                    <a:pt x="9421" y="1285"/>
                  </a:cubicBezTo>
                  <a:cubicBezTo>
                    <a:pt x="9471" y="1136"/>
                    <a:pt x="9584" y="954"/>
                    <a:pt x="9739" y="804"/>
                  </a:cubicBezTo>
                  <a:cubicBezTo>
                    <a:pt x="9770" y="772"/>
                    <a:pt x="9802" y="759"/>
                    <a:pt x="9842" y="759"/>
                  </a:cubicBezTo>
                  <a:close/>
                  <a:moveTo>
                    <a:pt x="10278" y="7914"/>
                  </a:moveTo>
                  <a:cubicBezTo>
                    <a:pt x="10414" y="8031"/>
                    <a:pt x="10588" y="8109"/>
                    <a:pt x="10778" y="8117"/>
                  </a:cubicBezTo>
                  <a:cubicBezTo>
                    <a:pt x="10778" y="8117"/>
                    <a:pt x="10846" y="8117"/>
                    <a:pt x="10877" y="8113"/>
                  </a:cubicBezTo>
                  <a:lnTo>
                    <a:pt x="10877" y="8335"/>
                  </a:lnTo>
                  <a:cubicBezTo>
                    <a:pt x="10877" y="9021"/>
                    <a:pt x="10320" y="9580"/>
                    <a:pt x="9634" y="9580"/>
                  </a:cubicBezTo>
                  <a:lnTo>
                    <a:pt x="9153" y="9580"/>
                  </a:lnTo>
                  <a:cubicBezTo>
                    <a:pt x="9643" y="9107"/>
                    <a:pt x="10024" y="8540"/>
                    <a:pt x="10278" y="7914"/>
                  </a:cubicBezTo>
                  <a:close/>
                  <a:moveTo>
                    <a:pt x="7709" y="5230"/>
                  </a:moveTo>
                  <a:cubicBezTo>
                    <a:pt x="7827" y="5293"/>
                    <a:pt x="8077" y="5425"/>
                    <a:pt x="8082" y="5430"/>
                  </a:cubicBezTo>
                  <a:cubicBezTo>
                    <a:pt x="9167" y="6039"/>
                    <a:pt x="9798" y="6678"/>
                    <a:pt x="10001" y="7386"/>
                  </a:cubicBezTo>
                  <a:cubicBezTo>
                    <a:pt x="10011" y="7409"/>
                    <a:pt x="10024" y="7464"/>
                    <a:pt x="10024" y="7468"/>
                  </a:cubicBezTo>
                  <a:cubicBezTo>
                    <a:pt x="10024" y="7472"/>
                    <a:pt x="10001" y="7532"/>
                    <a:pt x="9993" y="7560"/>
                  </a:cubicBezTo>
                  <a:cubicBezTo>
                    <a:pt x="9643" y="8558"/>
                    <a:pt x="8926" y="9416"/>
                    <a:pt x="8009" y="9957"/>
                  </a:cubicBezTo>
                  <a:cubicBezTo>
                    <a:pt x="7296" y="10374"/>
                    <a:pt x="6475" y="10601"/>
                    <a:pt x="5643" y="10601"/>
                  </a:cubicBezTo>
                  <a:cubicBezTo>
                    <a:pt x="3433" y="10601"/>
                    <a:pt x="1444" y="8971"/>
                    <a:pt x="1099" y="6774"/>
                  </a:cubicBezTo>
                  <a:lnTo>
                    <a:pt x="1099" y="6770"/>
                  </a:lnTo>
                  <a:cubicBezTo>
                    <a:pt x="1017" y="6261"/>
                    <a:pt x="1031" y="5735"/>
                    <a:pt x="1126" y="5230"/>
                  </a:cubicBezTo>
                  <a:close/>
                  <a:moveTo>
                    <a:pt x="3351" y="10447"/>
                  </a:moveTo>
                  <a:lnTo>
                    <a:pt x="3351" y="10447"/>
                  </a:lnTo>
                  <a:cubicBezTo>
                    <a:pt x="3610" y="10578"/>
                    <a:pt x="3877" y="10682"/>
                    <a:pt x="4155" y="10768"/>
                  </a:cubicBezTo>
                  <a:cubicBezTo>
                    <a:pt x="4637" y="10917"/>
                    <a:pt x="5145" y="10994"/>
                    <a:pt x="5652" y="10994"/>
                  </a:cubicBezTo>
                  <a:cubicBezTo>
                    <a:pt x="5704" y="10994"/>
                    <a:pt x="5755" y="10993"/>
                    <a:pt x="5807" y="10992"/>
                  </a:cubicBezTo>
                  <a:cubicBezTo>
                    <a:pt x="6552" y="10969"/>
                    <a:pt x="7269" y="10787"/>
                    <a:pt x="7923" y="10456"/>
                  </a:cubicBezTo>
                  <a:lnTo>
                    <a:pt x="7923" y="10456"/>
                  </a:lnTo>
                  <a:cubicBezTo>
                    <a:pt x="7904" y="10610"/>
                    <a:pt x="7845" y="10801"/>
                    <a:pt x="7700" y="10982"/>
                  </a:cubicBezTo>
                  <a:cubicBezTo>
                    <a:pt x="7223" y="11564"/>
                    <a:pt x="6324" y="11618"/>
                    <a:pt x="5639" y="11618"/>
                  </a:cubicBezTo>
                  <a:cubicBezTo>
                    <a:pt x="4990" y="11618"/>
                    <a:pt x="4231" y="11568"/>
                    <a:pt x="3719" y="11128"/>
                  </a:cubicBezTo>
                  <a:cubicBezTo>
                    <a:pt x="3514" y="10955"/>
                    <a:pt x="3378" y="10714"/>
                    <a:pt x="3351" y="10447"/>
                  </a:cubicBezTo>
                  <a:close/>
                  <a:moveTo>
                    <a:pt x="3269" y="11231"/>
                  </a:moveTo>
                  <a:cubicBezTo>
                    <a:pt x="3260" y="11246"/>
                    <a:pt x="3419" y="11390"/>
                    <a:pt x="3433" y="11400"/>
                  </a:cubicBezTo>
                  <a:cubicBezTo>
                    <a:pt x="3437" y="11405"/>
                    <a:pt x="3659" y="11581"/>
                    <a:pt x="3782" y="11645"/>
                  </a:cubicBezTo>
                  <a:lnTo>
                    <a:pt x="3778" y="11650"/>
                  </a:lnTo>
                  <a:cubicBezTo>
                    <a:pt x="3628" y="11863"/>
                    <a:pt x="3523" y="12099"/>
                    <a:pt x="3437" y="12344"/>
                  </a:cubicBezTo>
                  <a:cubicBezTo>
                    <a:pt x="3422" y="12394"/>
                    <a:pt x="3373" y="12429"/>
                    <a:pt x="3319" y="12429"/>
                  </a:cubicBezTo>
                  <a:cubicBezTo>
                    <a:pt x="3310" y="12429"/>
                    <a:pt x="3301" y="12428"/>
                    <a:pt x="3292" y="12425"/>
                  </a:cubicBezTo>
                  <a:cubicBezTo>
                    <a:pt x="3124" y="12390"/>
                    <a:pt x="2961" y="12312"/>
                    <a:pt x="2833" y="12203"/>
                  </a:cubicBezTo>
                  <a:cubicBezTo>
                    <a:pt x="2788" y="12167"/>
                    <a:pt x="2774" y="12108"/>
                    <a:pt x="2797" y="12058"/>
                  </a:cubicBezTo>
                  <a:cubicBezTo>
                    <a:pt x="2934" y="11736"/>
                    <a:pt x="3120" y="11445"/>
                    <a:pt x="3269" y="11231"/>
                  </a:cubicBezTo>
                  <a:close/>
                  <a:moveTo>
                    <a:pt x="7604" y="11581"/>
                  </a:moveTo>
                  <a:cubicBezTo>
                    <a:pt x="7868" y="12013"/>
                    <a:pt x="8027" y="12517"/>
                    <a:pt x="8059" y="13029"/>
                  </a:cubicBezTo>
                  <a:lnTo>
                    <a:pt x="3229" y="13029"/>
                  </a:lnTo>
                  <a:cubicBezTo>
                    <a:pt x="3233" y="12962"/>
                    <a:pt x="3242" y="12889"/>
                    <a:pt x="3251" y="12817"/>
                  </a:cubicBezTo>
                  <a:cubicBezTo>
                    <a:pt x="3256" y="12821"/>
                    <a:pt x="3301" y="12821"/>
                    <a:pt x="3319" y="12821"/>
                  </a:cubicBezTo>
                  <a:cubicBezTo>
                    <a:pt x="3451" y="12821"/>
                    <a:pt x="3573" y="12771"/>
                    <a:pt x="3669" y="12689"/>
                  </a:cubicBezTo>
                  <a:cubicBezTo>
                    <a:pt x="3791" y="12576"/>
                    <a:pt x="3828" y="12412"/>
                    <a:pt x="3891" y="12266"/>
                  </a:cubicBezTo>
                  <a:cubicBezTo>
                    <a:pt x="3927" y="12180"/>
                    <a:pt x="4105" y="11868"/>
                    <a:pt x="4155" y="11809"/>
                  </a:cubicBezTo>
                  <a:cubicBezTo>
                    <a:pt x="4554" y="11945"/>
                    <a:pt x="5048" y="12013"/>
                    <a:pt x="5639" y="12013"/>
                  </a:cubicBezTo>
                  <a:cubicBezTo>
                    <a:pt x="5794" y="12013"/>
                    <a:pt x="5947" y="11994"/>
                    <a:pt x="6102" y="11994"/>
                  </a:cubicBezTo>
                  <a:cubicBezTo>
                    <a:pt x="6733" y="11954"/>
                    <a:pt x="7233" y="11813"/>
                    <a:pt x="7604" y="11581"/>
                  </a:cubicBezTo>
                  <a:close/>
                  <a:moveTo>
                    <a:pt x="5639" y="0"/>
                  </a:moveTo>
                  <a:cubicBezTo>
                    <a:pt x="4000" y="0"/>
                    <a:pt x="2456" y="627"/>
                    <a:pt x="1299" y="1766"/>
                  </a:cubicBezTo>
                  <a:lnTo>
                    <a:pt x="1289" y="1775"/>
                  </a:lnTo>
                  <a:cubicBezTo>
                    <a:pt x="1094" y="1970"/>
                    <a:pt x="1044" y="2280"/>
                    <a:pt x="1163" y="2529"/>
                  </a:cubicBezTo>
                  <a:cubicBezTo>
                    <a:pt x="859" y="2902"/>
                    <a:pt x="608" y="3319"/>
                    <a:pt x="418" y="3768"/>
                  </a:cubicBezTo>
                  <a:cubicBezTo>
                    <a:pt x="377" y="3868"/>
                    <a:pt x="423" y="3982"/>
                    <a:pt x="522" y="4027"/>
                  </a:cubicBezTo>
                  <a:cubicBezTo>
                    <a:pt x="548" y="4037"/>
                    <a:pt x="575" y="4042"/>
                    <a:pt x="601" y="4042"/>
                  </a:cubicBezTo>
                  <a:cubicBezTo>
                    <a:pt x="679" y="4042"/>
                    <a:pt x="751" y="3998"/>
                    <a:pt x="782" y="3923"/>
                  </a:cubicBezTo>
                  <a:cubicBezTo>
                    <a:pt x="954" y="3523"/>
                    <a:pt x="1172" y="3151"/>
                    <a:pt x="1440" y="2815"/>
                  </a:cubicBezTo>
                  <a:cubicBezTo>
                    <a:pt x="1490" y="2842"/>
                    <a:pt x="1540" y="2860"/>
                    <a:pt x="1595" y="2875"/>
                  </a:cubicBezTo>
                  <a:cubicBezTo>
                    <a:pt x="3292" y="3310"/>
                    <a:pt x="4890" y="4013"/>
                    <a:pt x="6502" y="4685"/>
                  </a:cubicBezTo>
                  <a:cubicBezTo>
                    <a:pt x="6624" y="4735"/>
                    <a:pt x="6747" y="4786"/>
                    <a:pt x="6865" y="4840"/>
                  </a:cubicBezTo>
                  <a:lnTo>
                    <a:pt x="968" y="4840"/>
                  </a:lnTo>
                  <a:cubicBezTo>
                    <a:pt x="876" y="4840"/>
                    <a:pt x="795" y="4903"/>
                    <a:pt x="777" y="4989"/>
                  </a:cubicBezTo>
                  <a:cubicBezTo>
                    <a:pt x="677" y="5430"/>
                    <a:pt x="636" y="5884"/>
                    <a:pt x="659" y="6334"/>
                  </a:cubicBezTo>
                  <a:cubicBezTo>
                    <a:pt x="723" y="7568"/>
                    <a:pt x="1249" y="8717"/>
                    <a:pt x="2139" y="9580"/>
                  </a:cubicBezTo>
                  <a:lnTo>
                    <a:pt x="1639" y="9580"/>
                  </a:lnTo>
                  <a:cubicBezTo>
                    <a:pt x="954" y="9580"/>
                    <a:pt x="396" y="9021"/>
                    <a:pt x="396" y="8335"/>
                  </a:cubicBezTo>
                  <a:lnTo>
                    <a:pt x="396" y="5844"/>
                  </a:lnTo>
                  <a:cubicBezTo>
                    <a:pt x="396" y="5439"/>
                    <a:pt x="445" y="5031"/>
                    <a:pt x="545" y="4635"/>
                  </a:cubicBezTo>
                  <a:cubicBezTo>
                    <a:pt x="568" y="4531"/>
                    <a:pt x="505" y="4427"/>
                    <a:pt x="400" y="4400"/>
                  </a:cubicBezTo>
                  <a:cubicBezTo>
                    <a:pt x="384" y="4396"/>
                    <a:pt x="367" y="4394"/>
                    <a:pt x="351" y="4394"/>
                  </a:cubicBezTo>
                  <a:cubicBezTo>
                    <a:pt x="264" y="4394"/>
                    <a:pt x="183" y="4452"/>
                    <a:pt x="164" y="4540"/>
                  </a:cubicBezTo>
                  <a:cubicBezTo>
                    <a:pt x="55" y="4966"/>
                    <a:pt x="1" y="5408"/>
                    <a:pt x="1" y="5844"/>
                  </a:cubicBezTo>
                  <a:lnTo>
                    <a:pt x="1" y="8335"/>
                  </a:lnTo>
                  <a:cubicBezTo>
                    <a:pt x="1" y="9239"/>
                    <a:pt x="736" y="9974"/>
                    <a:pt x="1639" y="9974"/>
                  </a:cubicBezTo>
                  <a:lnTo>
                    <a:pt x="2602" y="9974"/>
                  </a:lnTo>
                  <a:cubicBezTo>
                    <a:pt x="2716" y="10060"/>
                    <a:pt x="2833" y="10142"/>
                    <a:pt x="2956" y="10219"/>
                  </a:cubicBezTo>
                  <a:cubicBezTo>
                    <a:pt x="2947" y="10365"/>
                    <a:pt x="2951" y="10605"/>
                    <a:pt x="3051" y="10864"/>
                  </a:cubicBezTo>
                  <a:cubicBezTo>
                    <a:pt x="2875" y="11095"/>
                    <a:pt x="2615" y="11477"/>
                    <a:pt x="2433" y="11904"/>
                  </a:cubicBezTo>
                  <a:cubicBezTo>
                    <a:pt x="2347" y="12117"/>
                    <a:pt x="2402" y="12358"/>
                    <a:pt x="2579" y="12507"/>
                  </a:cubicBezTo>
                  <a:cubicBezTo>
                    <a:pt x="2647" y="12566"/>
                    <a:pt x="2747" y="12635"/>
                    <a:pt x="2869" y="12694"/>
                  </a:cubicBezTo>
                  <a:cubicBezTo>
                    <a:pt x="2842" y="12871"/>
                    <a:pt x="2829" y="13052"/>
                    <a:pt x="2829" y="13230"/>
                  </a:cubicBezTo>
                  <a:cubicBezTo>
                    <a:pt x="2829" y="13334"/>
                    <a:pt x="2919" y="13425"/>
                    <a:pt x="3028" y="13425"/>
                  </a:cubicBezTo>
                  <a:lnTo>
                    <a:pt x="8263" y="13425"/>
                  </a:lnTo>
                  <a:cubicBezTo>
                    <a:pt x="8371" y="13425"/>
                    <a:pt x="8463" y="13334"/>
                    <a:pt x="8463" y="13230"/>
                  </a:cubicBezTo>
                  <a:cubicBezTo>
                    <a:pt x="8463" y="12557"/>
                    <a:pt x="8268" y="11895"/>
                    <a:pt x="7914" y="11332"/>
                  </a:cubicBezTo>
                  <a:cubicBezTo>
                    <a:pt x="7945" y="11300"/>
                    <a:pt x="7973" y="11268"/>
                    <a:pt x="8004" y="11231"/>
                  </a:cubicBezTo>
                  <a:cubicBezTo>
                    <a:pt x="8308" y="10855"/>
                    <a:pt x="8331" y="10451"/>
                    <a:pt x="8317" y="10233"/>
                  </a:cubicBezTo>
                  <a:cubicBezTo>
                    <a:pt x="8426" y="10165"/>
                    <a:pt x="8531" y="10093"/>
                    <a:pt x="8635" y="10015"/>
                  </a:cubicBezTo>
                  <a:cubicBezTo>
                    <a:pt x="8654" y="10001"/>
                    <a:pt x="8677" y="9988"/>
                    <a:pt x="8694" y="9974"/>
                  </a:cubicBezTo>
                  <a:lnTo>
                    <a:pt x="9634" y="9974"/>
                  </a:lnTo>
                  <a:cubicBezTo>
                    <a:pt x="10537" y="9974"/>
                    <a:pt x="11273" y="9239"/>
                    <a:pt x="11273" y="8335"/>
                  </a:cubicBezTo>
                  <a:lnTo>
                    <a:pt x="11273" y="7981"/>
                  </a:lnTo>
                  <a:cubicBezTo>
                    <a:pt x="11436" y="7872"/>
                    <a:pt x="11554" y="7704"/>
                    <a:pt x="11604" y="7505"/>
                  </a:cubicBezTo>
                  <a:cubicBezTo>
                    <a:pt x="11722" y="7032"/>
                    <a:pt x="11782" y="6546"/>
                    <a:pt x="11782" y="6056"/>
                  </a:cubicBezTo>
                  <a:cubicBezTo>
                    <a:pt x="11782" y="5353"/>
                    <a:pt x="11663" y="4667"/>
                    <a:pt x="11428" y="4013"/>
                  </a:cubicBezTo>
                  <a:cubicBezTo>
                    <a:pt x="11398" y="3935"/>
                    <a:pt x="11321" y="3884"/>
                    <a:pt x="11239" y="3884"/>
                  </a:cubicBezTo>
                  <a:cubicBezTo>
                    <a:pt x="11217" y="3884"/>
                    <a:pt x="11195" y="3888"/>
                    <a:pt x="11173" y="3895"/>
                  </a:cubicBezTo>
                  <a:cubicBezTo>
                    <a:pt x="11074" y="3937"/>
                    <a:pt x="11019" y="4046"/>
                    <a:pt x="11055" y="4149"/>
                  </a:cubicBezTo>
                  <a:cubicBezTo>
                    <a:pt x="11277" y="4758"/>
                    <a:pt x="11386" y="5398"/>
                    <a:pt x="11386" y="6056"/>
                  </a:cubicBezTo>
                  <a:cubicBezTo>
                    <a:pt x="11386" y="6515"/>
                    <a:pt x="11332" y="6969"/>
                    <a:pt x="11223" y="7409"/>
                  </a:cubicBezTo>
                  <a:cubicBezTo>
                    <a:pt x="11175" y="7604"/>
                    <a:pt x="10995" y="7720"/>
                    <a:pt x="10812" y="7720"/>
                  </a:cubicBezTo>
                  <a:cubicBezTo>
                    <a:pt x="10713" y="7720"/>
                    <a:pt x="10614" y="7687"/>
                    <a:pt x="10533" y="7614"/>
                  </a:cubicBezTo>
                  <a:lnTo>
                    <a:pt x="10533" y="7609"/>
                  </a:lnTo>
                  <a:cubicBezTo>
                    <a:pt x="10442" y="7527"/>
                    <a:pt x="10420" y="7409"/>
                    <a:pt x="10387" y="7296"/>
                  </a:cubicBezTo>
                  <a:cubicBezTo>
                    <a:pt x="10224" y="6724"/>
                    <a:pt x="9842" y="6202"/>
                    <a:pt x="9226" y="5712"/>
                  </a:cubicBezTo>
                  <a:lnTo>
                    <a:pt x="9216" y="5707"/>
                  </a:lnTo>
                  <a:cubicBezTo>
                    <a:pt x="8277" y="4962"/>
                    <a:pt x="7141" y="4513"/>
                    <a:pt x="6039" y="4073"/>
                  </a:cubicBezTo>
                  <a:cubicBezTo>
                    <a:pt x="4599" y="3491"/>
                    <a:pt x="3196" y="2879"/>
                    <a:pt x="1689" y="2493"/>
                  </a:cubicBezTo>
                  <a:cubicBezTo>
                    <a:pt x="1499" y="2443"/>
                    <a:pt x="1426" y="2194"/>
                    <a:pt x="1567" y="2052"/>
                  </a:cubicBezTo>
                  <a:lnTo>
                    <a:pt x="1572" y="2048"/>
                  </a:lnTo>
                  <a:cubicBezTo>
                    <a:pt x="2661" y="981"/>
                    <a:pt x="4100" y="396"/>
                    <a:pt x="5639" y="396"/>
                  </a:cubicBezTo>
                  <a:cubicBezTo>
                    <a:pt x="7732" y="396"/>
                    <a:pt x="9725" y="1557"/>
                    <a:pt x="10724" y="3405"/>
                  </a:cubicBezTo>
                  <a:cubicBezTo>
                    <a:pt x="10759" y="3472"/>
                    <a:pt x="10826" y="3509"/>
                    <a:pt x="10896" y="3509"/>
                  </a:cubicBezTo>
                  <a:cubicBezTo>
                    <a:pt x="10926" y="3509"/>
                    <a:pt x="10957" y="3502"/>
                    <a:pt x="10986" y="3487"/>
                  </a:cubicBezTo>
                  <a:cubicBezTo>
                    <a:pt x="11087" y="3432"/>
                    <a:pt x="11118" y="3315"/>
                    <a:pt x="11068" y="3219"/>
                  </a:cubicBezTo>
                  <a:cubicBezTo>
                    <a:pt x="10783" y="2688"/>
                    <a:pt x="10414" y="2198"/>
                    <a:pt x="9974" y="1766"/>
                  </a:cubicBezTo>
                  <a:lnTo>
                    <a:pt x="9970" y="1762"/>
                  </a:lnTo>
                  <a:cubicBezTo>
                    <a:pt x="10110" y="1685"/>
                    <a:pt x="10251" y="1576"/>
                    <a:pt x="10383" y="1448"/>
                  </a:cubicBezTo>
                  <a:cubicBezTo>
                    <a:pt x="10805" y="1023"/>
                    <a:pt x="10320" y="366"/>
                    <a:pt x="9835" y="366"/>
                  </a:cubicBezTo>
                  <a:cubicBezTo>
                    <a:pt x="9704" y="366"/>
                    <a:pt x="9574" y="414"/>
                    <a:pt x="9461" y="527"/>
                  </a:cubicBezTo>
                  <a:cubicBezTo>
                    <a:pt x="9298" y="686"/>
                    <a:pt x="9171" y="868"/>
                    <a:pt x="9094" y="1050"/>
                  </a:cubicBezTo>
                  <a:cubicBezTo>
                    <a:pt x="8082" y="369"/>
                    <a:pt x="6888" y="0"/>
                    <a:pt x="5639" y="0"/>
                  </a:cubicBezTo>
                  <a:close/>
                </a:path>
              </a:pathLst>
            </a:custGeom>
            <a:solidFill>
              <a:srgbClr val="6C3D7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smtClean="0">
                <a:ln>
                  <a:noFill/>
                </a:ln>
                <a:solidFill>
                  <a:srgbClr val="000000"/>
                </a:solidFill>
                <a:effectLst/>
                <a:uLnTx/>
                <a:uFillTx/>
                <a:latin typeface="Arial"/>
                <a:ea typeface="+mn-ea"/>
                <a:cs typeface="Arial"/>
                <a:sym typeface="Arial"/>
              </a:endParaRPr>
            </a:p>
          </p:txBody>
        </p:sp>
      </p:grpSp>
      <mc:AlternateContent xmlns:mc="http://schemas.openxmlformats.org/markup-compatibility/2006">
        <mc:Choice xmlns:a14="http://schemas.microsoft.com/office/drawing/2010/main" Requires="a14">
          <p:sp>
            <p:nvSpPr>
              <p:cNvPr id="2" name="Rectangle 1"/>
              <p:cNvSpPr/>
              <p:nvPr/>
            </p:nvSpPr>
            <p:spPr>
              <a:xfrm>
                <a:off x="7162800" y="876300"/>
                <a:ext cx="10293779" cy="5505994"/>
              </a:xfrm>
              <a:prstGeom prst="rect">
                <a:avLst/>
              </a:prstGeom>
            </p:spPr>
            <p:txBody>
              <a:bodyPr wrap="square">
                <a:spAutoFit/>
              </a:bodyPr>
              <a:lstStyle/>
              <a:p>
                <a:pPr lvl="0" algn="just">
                  <a:lnSpc>
                    <a:spcPct val="150000"/>
                  </a:lnSpc>
                </a:pPr>
                <a:r>
                  <a:rPr lang="en-US" sz="3700" smtClean="0">
                    <a:solidFill>
                      <a:prstClr val="black"/>
                    </a:solidFill>
                    <a:latin typeface="Arial" panose="020B0604020202020204" pitchFamily="34" charset="0"/>
                    <a:cs typeface="Arial" panose="020B0604020202020204" pitchFamily="34" charset="0"/>
                  </a:rPr>
                  <a:t>c) Vì </a:t>
                </a:r>
                <a14:m>
                  <m:oMath xmlns:m="http://schemas.openxmlformats.org/officeDocument/2006/math">
                    <m:r>
                      <a:rPr lang="en-US" sz="3700" i="1">
                        <a:latin typeface="Cambria Math" panose="02040503050406030204" pitchFamily="18" charset="0"/>
                      </a:rPr>
                      <m:t>𝛥</m:t>
                    </m:r>
                    <m:r>
                      <a:rPr lang="en-US" sz="3700" i="1">
                        <a:latin typeface="Cambria Math" panose="02040503050406030204" pitchFamily="18" charset="0"/>
                      </a:rPr>
                      <m:t>𝐴𝐻𝐵</m:t>
                    </m:r>
                    <m:r>
                      <a:rPr lang="vi-VN" sz="3700" i="1">
                        <a:latin typeface="Cambria Math" panose="02040503050406030204" pitchFamily="18" charset="0"/>
                      </a:rPr>
                      <m:t>∽</m:t>
                    </m:r>
                    <m:r>
                      <a:rPr lang="en-US" sz="3700" i="1">
                        <a:latin typeface="Cambria Math" panose="02040503050406030204" pitchFamily="18" charset="0"/>
                      </a:rPr>
                      <m:t>𝛥</m:t>
                    </m:r>
                    <m:r>
                      <a:rPr lang="en-US" sz="3700" i="1">
                        <a:latin typeface="Cambria Math" panose="02040503050406030204" pitchFamily="18" charset="0"/>
                      </a:rPr>
                      <m:t>𝐶𝐻𝐴</m:t>
                    </m:r>
                  </m:oMath>
                </a14:m>
                <a:r>
                  <a:rPr lang="en-US" sz="3700">
                    <a:latin typeface="Arial" panose="020B0604020202020204" pitchFamily="34" charset="0"/>
                    <a:cs typeface="Arial" panose="020B0604020202020204" pitchFamily="34" charset="0"/>
                  </a:rPr>
                  <a:t> </a:t>
                </a:r>
                <a:r>
                  <a:rPr lang="en-US" sz="3700" smtClean="0">
                    <a:solidFill>
                      <a:prstClr val="black"/>
                    </a:solidFill>
                    <a:latin typeface="Arial" panose="020B0604020202020204" pitchFamily="34" charset="0"/>
                    <a:cs typeface="Arial" panose="020B0604020202020204" pitchFamily="34" charset="0"/>
                  </a:rPr>
                  <a:t>nên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𝐵</m:t>
                        </m:r>
                      </m:num>
                      <m:den>
                        <m:r>
                          <a:rPr lang="en-US" sz="3700" b="0" i="1" smtClean="0">
                            <a:latin typeface="Cambria Math" panose="02040503050406030204" pitchFamily="18" charset="0"/>
                            <a:cs typeface="Arial" panose="020B0604020202020204" pitchFamily="34" charset="0"/>
                          </a:rPr>
                          <m:t>𝐴𝐵</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𝐴</m:t>
                        </m:r>
                      </m:num>
                      <m:den>
                        <m:r>
                          <a:rPr lang="en-US" sz="3700" b="0" i="1" smtClean="0">
                            <a:latin typeface="Cambria Math" panose="02040503050406030204" pitchFamily="18" charset="0"/>
                            <a:cs typeface="Arial" panose="020B0604020202020204" pitchFamily="34" charset="0"/>
                          </a:rPr>
                          <m:t>𝐶</m:t>
                        </m:r>
                        <m:r>
                          <a:rPr lang="en-US" sz="3700" i="1">
                            <a:latin typeface="Cambria Math" panose="02040503050406030204" pitchFamily="18" charset="0"/>
                            <a:cs typeface="Arial" panose="020B0604020202020204" pitchFamily="34" charset="0"/>
                          </a:rPr>
                          <m:t>𝐴</m:t>
                        </m:r>
                      </m:den>
                    </m:f>
                  </m:oMath>
                </a14:m>
                <a:r>
                  <a:rPr lang="en-US" sz="3700" smtClean="0">
                    <a:solidFill>
                      <a:prstClr val="black"/>
                    </a:solidFill>
                    <a:latin typeface="Arial" panose="020B0604020202020204" pitchFamily="34" charset="0"/>
                    <a:cs typeface="Arial" panose="020B0604020202020204" pitchFamily="34" charset="0"/>
                  </a:rPr>
                  <a:t> và </a:t>
                </a:r>
                <a14:m>
                  <m:oMath xmlns:m="http://schemas.openxmlformats.org/officeDocument/2006/math">
                    <m:acc>
                      <m:accPr>
                        <m:chr m:val="̂"/>
                        <m:ctrlPr>
                          <a:rPr lang="en-US" sz="3700" i="1">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𝐻</m:t>
                        </m:r>
                        <m:r>
                          <a:rPr lang="en-US" sz="3700" i="1">
                            <a:latin typeface="Cambria Math" panose="02040503050406030204" pitchFamily="18" charset="0"/>
                            <a:cs typeface="Arial" panose="020B0604020202020204" pitchFamily="34" charset="0"/>
                          </a:rPr>
                          <m:t>𝐵</m:t>
                        </m:r>
                        <m:r>
                          <a:rPr lang="en-US" sz="3700" b="0" i="1" smtClean="0">
                            <a:latin typeface="Cambria Math" panose="02040503050406030204" pitchFamily="18" charset="0"/>
                            <a:cs typeface="Arial" panose="020B0604020202020204" pitchFamily="34" charset="0"/>
                          </a:rPr>
                          <m:t>𝐴</m:t>
                        </m:r>
                      </m:e>
                    </m:acc>
                    <m:r>
                      <a:rPr lang="en-US" sz="3700" i="1">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𝐻</m:t>
                        </m:r>
                        <m:r>
                          <a:rPr lang="en-US" sz="3700" i="1">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𝐶</m:t>
                        </m:r>
                      </m:e>
                    </m:acc>
                  </m:oMath>
                </a14:m>
                <a:r>
                  <a:rPr lang="en-US" sz="3700" smtClean="0">
                    <a:solidFill>
                      <a:prstClr val="black"/>
                    </a:solidFill>
                    <a:latin typeface="Arial" panose="020B0604020202020204" pitchFamily="34" charset="0"/>
                    <a:cs typeface="Arial" panose="020B0604020202020204" pitchFamily="34" charset="0"/>
                  </a:rPr>
                  <a:t> </a:t>
                </a:r>
                <a:endParaRPr lang="en-US" sz="3700">
                  <a:solidFill>
                    <a:prstClr val="black"/>
                  </a:solidFill>
                  <a:latin typeface="Arial" panose="020B0604020202020204" pitchFamily="34" charset="0"/>
                  <a:cs typeface="Arial" panose="020B0604020202020204" pitchFamily="34" charset="0"/>
                </a:endParaRPr>
              </a:p>
              <a:p>
                <a:pPr lvl="0" algn="just">
                  <a:lnSpc>
                    <a:spcPct val="150000"/>
                  </a:lnSpc>
                </a:pPr>
                <a:r>
                  <a:rPr lang="en-US" sz="3700" smtClean="0">
                    <a:solidFill>
                      <a:prstClr val="black"/>
                    </a:solidFill>
                    <a:latin typeface="Arial" panose="020B0604020202020204" pitchFamily="34" charset="0"/>
                    <a:cs typeface="Arial" panose="020B0604020202020204" pitchFamily="34" charset="0"/>
                  </a:rPr>
                  <a:t>Hai </a:t>
                </a:r>
                <a:r>
                  <a:rPr lang="en-US" sz="3700">
                    <a:solidFill>
                      <a:prstClr val="black"/>
                    </a:solidFill>
                    <a:latin typeface="Arial" panose="020B0604020202020204" pitchFamily="34" charset="0"/>
                    <a:cs typeface="Arial" panose="020B0604020202020204" pitchFamily="34" charset="0"/>
                  </a:rPr>
                  <a:t>tam giác </a:t>
                </a:r>
                <a14:m>
                  <m:oMath xmlns:m="http://schemas.openxmlformats.org/officeDocument/2006/math">
                    <m:r>
                      <a:rPr lang="en-US" sz="3700" i="1" smtClean="0">
                        <a:solidFill>
                          <a:prstClr val="black"/>
                        </a:solidFill>
                        <a:latin typeface="Cambria Math" panose="02040503050406030204" pitchFamily="18" charset="0"/>
                        <a:cs typeface="Arial" panose="020B0604020202020204" pitchFamily="34" charset="0"/>
                      </a:rPr>
                      <m:t>𝐴𝑁𝐵</m:t>
                    </m:r>
                  </m:oMath>
                </a14:m>
                <a:r>
                  <a:rPr lang="en-US" sz="3700">
                    <a:solidFill>
                      <a:prstClr val="black"/>
                    </a:solidFill>
                    <a:latin typeface="Arial" panose="020B0604020202020204" pitchFamily="34" charset="0"/>
                    <a:cs typeface="Arial" panose="020B0604020202020204" pitchFamily="34" charset="0"/>
                  </a:rPr>
                  <a:t> và </a:t>
                </a:r>
                <a14:m>
                  <m:oMath xmlns:m="http://schemas.openxmlformats.org/officeDocument/2006/math">
                    <m:r>
                      <a:rPr lang="en-US" sz="3700" i="1" smtClean="0">
                        <a:solidFill>
                          <a:prstClr val="black"/>
                        </a:solidFill>
                        <a:latin typeface="Cambria Math" panose="02040503050406030204" pitchFamily="18" charset="0"/>
                        <a:cs typeface="Arial" panose="020B0604020202020204" pitchFamily="34" charset="0"/>
                      </a:rPr>
                      <m:t>𝐶𝑀𝐴</m:t>
                    </m:r>
                  </m:oMath>
                </a14:m>
                <a:r>
                  <a:rPr lang="en-US" sz="3700">
                    <a:solidFill>
                      <a:prstClr val="black"/>
                    </a:solidFill>
                    <a:latin typeface="Arial" panose="020B0604020202020204" pitchFamily="34" charset="0"/>
                    <a:cs typeface="Arial" panose="020B0604020202020204" pitchFamily="34" charset="0"/>
                  </a:rPr>
                  <a:t> </a:t>
                </a:r>
                <a:r>
                  <a:rPr lang="en-US" sz="3700">
                    <a:solidFill>
                      <a:prstClr val="black"/>
                    </a:solidFill>
                    <a:latin typeface="Arial" panose="020B0604020202020204" pitchFamily="34" charset="0"/>
                    <a:cs typeface="Arial" panose="020B0604020202020204" pitchFamily="34" charset="0"/>
                  </a:rPr>
                  <a:t>có</a:t>
                </a:r>
                <a:r>
                  <a:rPr lang="en-US" sz="3700" smtClean="0">
                    <a:solidFill>
                      <a:prstClr val="black"/>
                    </a:solidFill>
                    <a:latin typeface="Arial" panose="020B0604020202020204" pitchFamily="34" charset="0"/>
                    <a:cs typeface="Arial" panose="020B0604020202020204" pitchFamily="34" charset="0"/>
                  </a:rPr>
                  <a:t>:</a:t>
                </a:r>
              </a:p>
              <a:p>
                <a:pPr algn="just">
                  <a:lnSpc>
                    <a:spcPct val="150000"/>
                  </a:lnSpc>
                </a:pPr>
                <a14:m>
                  <m:oMathPara xmlns:m="http://schemas.openxmlformats.org/officeDocument/2006/math">
                    <m:oMathParaPr>
                      <m:jc m:val="centerGroup"/>
                    </m:oMathParaPr>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𝑁</m:t>
                          </m:r>
                          <m:r>
                            <a:rPr lang="en-US" sz="3700" i="1">
                              <a:latin typeface="Cambria Math" panose="02040503050406030204" pitchFamily="18" charset="0"/>
                              <a:cs typeface="Arial" panose="020B0604020202020204" pitchFamily="34" charset="0"/>
                            </a:rPr>
                            <m:t>𝐵</m:t>
                          </m:r>
                        </m:num>
                        <m:den>
                          <m:r>
                            <a:rPr lang="en-US" sz="3700" i="1">
                              <a:latin typeface="Cambria Math" panose="02040503050406030204" pitchFamily="18" charset="0"/>
                              <a:cs typeface="Arial" panose="020B0604020202020204" pitchFamily="34" charset="0"/>
                            </a:rPr>
                            <m:t>𝐴𝐵</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𝐵</m:t>
                          </m:r>
                        </m:num>
                        <m:den>
                          <m:r>
                            <a:rPr lang="en-US" sz="3700" b="0" i="1" smtClean="0">
                              <a:latin typeface="Cambria Math" panose="02040503050406030204" pitchFamily="18" charset="0"/>
                              <a:cs typeface="Arial" panose="020B0604020202020204" pitchFamily="34" charset="0"/>
                            </a:rPr>
                            <m:t>2</m:t>
                          </m:r>
                          <m:r>
                            <a:rPr lang="en-US" sz="3700" i="1">
                              <a:latin typeface="Cambria Math" panose="02040503050406030204" pitchFamily="18" charset="0"/>
                              <a:cs typeface="Arial" panose="020B0604020202020204" pitchFamily="34" charset="0"/>
                            </a:rPr>
                            <m:t>𝐴</m:t>
                          </m:r>
                          <m:r>
                            <a:rPr lang="en-US" sz="3700" b="0" i="1" smtClean="0">
                              <a:latin typeface="Cambria Math" panose="02040503050406030204" pitchFamily="18" charset="0"/>
                              <a:cs typeface="Arial" panose="020B0604020202020204" pitchFamily="34" charset="0"/>
                            </a:rPr>
                            <m:t>𝐵</m:t>
                          </m:r>
                        </m:den>
                      </m:f>
                      <m:r>
                        <a:rPr lang="en-US" sz="3700" b="0" i="1" smtClean="0">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𝐴</m:t>
                          </m:r>
                        </m:num>
                        <m:den>
                          <m:r>
                            <a:rPr lang="en-US" sz="3700" i="1">
                              <a:latin typeface="Cambria Math" panose="02040503050406030204" pitchFamily="18" charset="0"/>
                              <a:cs typeface="Arial" panose="020B0604020202020204" pitchFamily="34" charset="0"/>
                            </a:rPr>
                            <m:t>2</m:t>
                          </m:r>
                          <m:r>
                            <a:rPr lang="en-US" sz="3700" b="0" i="1" smtClean="0">
                              <a:latin typeface="Cambria Math" panose="02040503050406030204" pitchFamily="18" charset="0"/>
                              <a:cs typeface="Arial" panose="020B0604020202020204" pitchFamily="34" charset="0"/>
                            </a:rPr>
                            <m:t>𝐶</m:t>
                          </m:r>
                          <m:r>
                            <a:rPr lang="en-US" sz="3700" i="1">
                              <a:latin typeface="Cambria Math" panose="02040503050406030204" pitchFamily="18" charset="0"/>
                              <a:cs typeface="Arial" panose="020B0604020202020204" pitchFamily="34" charset="0"/>
                            </a:rPr>
                            <m:t>𝐴</m:t>
                          </m:r>
                        </m:den>
                      </m:f>
                      <m:r>
                        <a:rPr lang="en-US" sz="3700" b="0" i="1" smtClean="0">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𝐴𝑀</m:t>
                          </m:r>
                        </m:num>
                        <m:den>
                          <m:r>
                            <a:rPr lang="en-US" sz="3700" b="0" i="1" smtClean="0">
                              <a:latin typeface="Cambria Math" panose="02040503050406030204" pitchFamily="18" charset="0"/>
                              <a:cs typeface="Arial" panose="020B0604020202020204" pitchFamily="34" charset="0"/>
                            </a:rPr>
                            <m:t>𝐶</m:t>
                          </m:r>
                          <m:r>
                            <a:rPr lang="en-US" sz="3700" i="1">
                              <a:latin typeface="Cambria Math" panose="02040503050406030204" pitchFamily="18" charset="0"/>
                              <a:cs typeface="Arial" panose="020B0604020202020204" pitchFamily="34" charset="0"/>
                            </a:rPr>
                            <m:t>𝐴</m:t>
                          </m:r>
                        </m:den>
                      </m:f>
                      <m:r>
                        <a:rPr lang="en-US" sz="3700" b="0" i="1" smtClean="0">
                          <a:latin typeface="Cambria Math" panose="02040503050406030204" pitchFamily="18" charset="0"/>
                          <a:cs typeface="Arial" panose="020B0604020202020204" pitchFamily="34" charset="0"/>
                        </a:rPr>
                        <m:t>, </m:t>
                      </m:r>
                    </m:oMath>
                  </m:oMathPara>
                </a14:m>
                <a:endParaRPr lang="en-US" sz="3700" b="0" i="1" smtClean="0">
                  <a:latin typeface="Cambria Math" panose="02040503050406030204" pitchFamily="18" charset="0"/>
                  <a:cs typeface="Arial" panose="020B0604020202020204" pitchFamily="34" charset="0"/>
                </a:endParaRPr>
              </a:p>
              <a:p>
                <a:pPr algn="just">
                  <a:lnSpc>
                    <a:spcPct val="150000"/>
                  </a:lnSpc>
                </a:pPr>
                <a14:m>
                  <m:oMathPara xmlns:m="http://schemas.openxmlformats.org/officeDocument/2006/math">
                    <m:oMathParaPr>
                      <m:jc m:val="centerGroup"/>
                    </m:oMathParaPr>
                    <m:oMath xmlns:m="http://schemas.openxmlformats.org/officeDocument/2006/math">
                      <m:acc>
                        <m:accPr>
                          <m:chr m:val="̂"/>
                          <m:ctrlPr>
                            <a:rPr lang="en-US" sz="3700" i="1">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𝑁</m:t>
                          </m:r>
                          <m:r>
                            <a:rPr lang="en-US" sz="3700" i="1">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𝐴</m:t>
                          </m:r>
                        </m:e>
                      </m:acc>
                      <m:r>
                        <a:rPr lang="en-US" sz="3700" i="1">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i="1">
                              <a:latin typeface="Cambria Math" panose="02040503050406030204" pitchFamily="18" charset="0"/>
                              <a:cs typeface="Arial" panose="020B0604020202020204" pitchFamily="34" charset="0"/>
                            </a:rPr>
                            <m:t>𝐻</m:t>
                          </m:r>
                          <m:r>
                            <a:rPr lang="en-US" sz="3700" b="0" i="1" smtClean="0">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𝐴</m:t>
                          </m:r>
                        </m:e>
                      </m:acc>
                      <m:r>
                        <a:rPr lang="en-US" sz="3700" b="0" i="1" smtClean="0">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𝐻</m:t>
                          </m:r>
                          <m:r>
                            <a:rPr lang="en-US" sz="3700" i="1">
                              <a:latin typeface="Cambria Math" panose="02040503050406030204" pitchFamily="18" charset="0"/>
                              <a:cs typeface="Arial" panose="020B0604020202020204" pitchFamily="34" charset="0"/>
                            </a:rPr>
                            <m:t>𝐴</m:t>
                          </m:r>
                          <m:r>
                            <a:rPr lang="en-US" sz="3700" b="0" i="1" smtClean="0">
                              <a:latin typeface="Cambria Math" panose="02040503050406030204" pitchFamily="18" charset="0"/>
                              <a:cs typeface="Arial" panose="020B0604020202020204" pitchFamily="34" charset="0"/>
                            </a:rPr>
                            <m:t>𝐶</m:t>
                          </m:r>
                        </m:e>
                      </m:acc>
                      <m:r>
                        <a:rPr lang="en-US" sz="3700" i="1">
                          <a:latin typeface="Cambria Math" panose="02040503050406030204" pitchFamily="18" charset="0"/>
                          <a:cs typeface="Arial" panose="020B0604020202020204" pitchFamily="34" charset="0"/>
                        </a:rPr>
                        <m:t>=</m:t>
                      </m:r>
                      <m:acc>
                        <m:accPr>
                          <m:chr m:val="̂"/>
                          <m:ctrlPr>
                            <a:rPr lang="en-US" sz="3700" i="1">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𝑀</m:t>
                          </m:r>
                          <m:r>
                            <a:rPr lang="en-US" sz="3700" i="1">
                              <a:latin typeface="Cambria Math" panose="02040503050406030204" pitchFamily="18" charset="0"/>
                              <a:cs typeface="Arial" panose="020B0604020202020204" pitchFamily="34" charset="0"/>
                            </a:rPr>
                            <m:t>𝐴</m:t>
                          </m:r>
                          <m:r>
                            <a:rPr lang="en-US" sz="3700" b="0" i="1" smtClean="0">
                              <a:latin typeface="Cambria Math" panose="02040503050406030204" pitchFamily="18" charset="0"/>
                              <a:cs typeface="Arial" panose="020B0604020202020204" pitchFamily="34" charset="0"/>
                            </a:rPr>
                            <m:t>𝐶</m:t>
                          </m:r>
                        </m:e>
                      </m:acc>
                    </m:oMath>
                  </m:oMathPara>
                </a14:m>
                <a:endParaRPr lang="en-US" sz="3700">
                  <a:solidFill>
                    <a:prstClr val="black"/>
                  </a:solidFill>
                  <a:latin typeface="Arial" panose="020B0604020202020204" pitchFamily="34" charset="0"/>
                  <a:cs typeface="Arial" panose="020B0604020202020204" pitchFamily="34" charset="0"/>
                </a:endParaRPr>
              </a:p>
              <a:p>
                <a:pPr lvl="0" algn="just">
                  <a:lnSpc>
                    <a:spcPct val="150000"/>
                  </a:lnSpc>
                </a:pPr>
                <a:r>
                  <a:rPr lang="en-US" sz="3700" smtClean="0">
                    <a:solidFill>
                      <a:prstClr val="black"/>
                    </a:solidFill>
                    <a:latin typeface="Arial" panose="020B0604020202020204" pitchFamily="34" charset="0"/>
                    <a:cs typeface="Arial" panose="020B0604020202020204" pitchFamily="34" charset="0"/>
                  </a:rPr>
                  <a:t>Vậy </a:t>
                </a:r>
                <a14:m>
                  <m:oMath xmlns:m="http://schemas.openxmlformats.org/officeDocument/2006/math">
                    <m:r>
                      <a:rPr lang="en-US" sz="3700" i="1">
                        <a:latin typeface="Cambria Math" panose="02040503050406030204" pitchFamily="18" charset="0"/>
                      </a:rPr>
                      <m:t>𝛥</m:t>
                    </m:r>
                    <m:r>
                      <a:rPr lang="en-US" sz="3700" i="1">
                        <a:latin typeface="Cambria Math" panose="02040503050406030204" pitchFamily="18" charset="0"/>
                      </a:rPr>
                      <m:t>𝐴𝑁𝐵</m:t>
                    </m:r>
                    <m:r>
                      <a:rPr lang="vi-VN" sz="3700" i="1">
                        <a:latin typeface="Cambria Math" panose="02040503050406030204" pitchFamily="18" charset="0"/>
                      </a:rPr>
                      <m:t>∽</m:t>
                    </m:r>
                    <m:r>
                      <a:rPr lang="en-US" sz="3700" i="1">
                        <a:latin typeface="Cambria Math" panose="02040503050406030204" pitchFamily="18" charset="0"/>
                      </a:rPr>
                      <m:t>𝛥</m:t>
                    </m:r>
                    <m:r>
                      <a:rPr lang="en-US" sz="3700" i="1">
                        <a:latin typeface="Cambria Math" panose="02040503050406030204" pitchFamily="18" charset="0"/>
                      </a:rPr>
                      <m:t>𝐶𝑀𝐴</m:t>
                    </m:r>
                  </m:oMath>
                </a14:m>
                <a:r>
                  <a:rPr lang="en-US" sz="3700">
                    <a:solidFill>
                      <a:prstClr val="black"/>
                    </a:solidFill>
                    <a:latin typeface="Arial" panose="020B0604020202020204" pitchFamily="34" charset="0"/>
                    <a:cs typeface="Arial" panose="020B0604020202020204" pitchFamily="34" charset="0"/>
                  </a:rPr>
                  <a:t>(</a:t>
                </a:r>
                <a:r>
                  <a:rPr lang="en-US" sz="3700">
                    <a:solidFill>
                      <a:prstClr val="black"/>
                    </a:solidFill>
                    <a:latin typeface="Arial" panose="020B0604020202020204" pitchFamily="34" charset="0"/>
                    <a:cs typeface="Arial" panose="020B0604020202020204" pitchFamily="34" charset="0"/>
                  </a:rPr>
                  <a:t>c.g.c</a:t>
                </a:r>
                <a:r>
                  <a:rPr lang="en-US" sz="3700" smtClean="0">
                    <a:solidFill>
                      <a:prstClr val="black"/>
                    </a:solidFill>
                    <a:latin typeface="Arial" panose="020B0604020202020204" pitchFamily="34" charset="0"/>
                    <a:cs typeface="Arial" panose="020B0604020202020204" pitchFamily="34" charset="0"/>
                  </a:rPr>
                  <a:t>)</a:t>
                </a:r>
                <a:endParaRPr lang="en-US" sz="3700">
                  <a:solidFill>
                    <a:prstClr val="black"/>
                  </a:solidFill>
                  <a:latin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7162800" y="876300"/>
                <a:ext cx="10293779" cy="5505994"/>
              </a:xfrm>
              <a:prstGeom prst="rect">
                <a:avLst/>
              </a:prstGeom>
              <a:blipFill>
                <a:blip r:embed="rId11"/>
                <a:stretch>
                  <a:fillRect l="-1835" b="-144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Rectangle 5"/>
              <p:cNvSpPr/>
              <p:nvPr/>
            </p:nvSpPr>
            <p:spPr>
              <a:xfrm>
                <a:off x="914400" y="6511647"/>
                <a:ext cx="16464463" cy="350865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just">
                  <a:lnSpc>
                    <a:spcPct val="150000"/>
                  </a:lnSpc>
                </a:pPr>
                <a:r>
                  <a:rPr lang="da-DK" sz="3700" b="1" i="1" u="sng">
                    <a:solidFill>
                      <a:srgbClr val="FFFF00"/>
                    </a:solidFill>
                    <a:latin typeface="Arial" panose="020B0604020202020204" pitchFamily="34" charset="0"/>
                    <a:ea typeface="Dotum" panose="020B0600000101010101" pitchFamily="34" charset="-127"/>
                    <a:cs typeface="Arial" panose="020B0604020202020204" pitchFamily="34" charset="0"/>
                  </a:rPr>
                  <a:t>Nhận </a:t>
                </a:r>
                <a:r>
                  <a:rPr lang="da-DK" sz="3700" b="1" i="1" u="sng" smtClean="0">
                    <a:solidFill>
                      <a:srgbClr val="FFFF00"/>
                    </a:solidFill>
                    <a:latin typeface="Arial" panose="020B0604020202020204" pitchFamily="34" charset="0"/>
                    <a:ea typeface="Dotum" panose="020B0600000101010101" pitchFamily="34" charset="-127"/>
                    <a:cs typeface="Arial" panose="020B0604020202020204" pitchFamily="34" charset="0"/>
                  </a:rPr>
                  <a:t>xét:</a:t>
                </a:r>
                <a:endParaRPr lang="en-US" sz="3700" b="1" i="1" u="sng">
                  <a:solidFill>
                    <a:srgbClr val="FFFF00"/>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da-DK" sz="3700">
                    <a:effectLst/>
                    <a:latin typeface="Arial" panose="020B0604020202020204" pitchFamily="34" charset="0"/>
                    <a:ea typeface="Dotum" panose="020B0600000101010101" pitchFamily="34" charset="-127"/>
                    <a:cs typeface="Arial" panose="020B0604020202020204" pitchFamily="34" charset="0"/>
                  </a:rPr>
                  <a:t>Cho </a:t>
                </a: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da-DK" sz="3700">
                    <a:effectLst/>
                    <a:latin typeface="Arial" panose="020B0604020202020204" pitchFamily="34" charset="0"/>
                    <a:ea typeface="Dotum" panose="020B0600000101010101" pitchFamily="34" charset="-127"/>
                    <a:cs typeface="Arial" panose="020B0604020202020204" pitchFamily="34" charset="0"/>
                  </a:rPr>
                  <a:t> vuông tại </a:t>
                </a: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𝐴</m:t>
                    </m:r>
                  </m:oMath>
                </a14:m>
                <a:r>
                  <a:rPr lang="da-DK" sz="3700">
                    <a:effectLst/>
                    <a:latin typeface="Arial" panose="020B0604020202020204" pitchFamily="34" charset="0"/>
                    <a:ea typeface="Dotum" panose="020B0600000101010101" pitchFamily="34" charset="-127"/>
                    <a:cs typeface="Arial" panose="020B0604020202020204" pitchFamily="34" charset="0"/>
                  </a:rPr>
                  <a:t> có đường cao </a:t>
                </a: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𝐴𝐻</m:t>
                    </m:r>
                  </m:oMath>
                </a14:m>
                <a:r>
                  <a:rPr lang="da-DK" sz="3700">
                    <a:effectLst/>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r>
                      <a:rPr lang="da-DK" sz="3700" i="1">
                        <a:effectLst/>
                        <a:latin typeface="Cambria Math" panose="02040503050406030204" pitchFamily="18" charset="0"/>
                        <a:ea typeface="Dotum" panose="020B0600000101010101" pitchFamily="34" charset="-127"/>
                        <a:cs typeface="Times New Roman" panose="02020603050405020304" pitchFamily="18" charset="0"/>
                      </a:rPr>
                      <m:t>𝐵𝐶</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𝑎</m:t>
                    </m:r>
                    <m:r>
                      <a:rPr lang="da-DK" sz="3700" i="1">
                        <a:effectLst/>
                        <a:latin typeface="Cambria Math" panose="02040503050406030204" pitchFamily="18" charset="0"/>
                        <a:ea typeface="Dotum" panose="020B0600000101010101" pitchFamily="34" charset="-127"/>
                        <a:cs typeface="Times New Roman" panose="02020603050405020304" pitchFamily="18" charset="0"/>
                      </a:rPr>
                      <m:t>, </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𝐴𝐶</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𝑏</m:t>
                    </m:r>
                    <m:r>
                      <a:rPr lang="da-DK" sz="3700" i="1">
                        <a:effectLst/>
                        <a:latin typeface="Cambria Math" panose="02040503050406030204" pitchFamily="18" charset="0"/>
                        <a:ea typeface="Dotum" panose="020B0600000101010101" pitchFamily="34" charset="-127"/>
                        <a:cs typeface="Times New Roman" panose="02020603050405020304" pitchFamily="18" charset="0"/>
                      </a:rPr>
                      <m:t>, </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𝐴𝐵</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𝑐</m:t>
                    </m:r>
                    <m:r>
                      <a:rPr lang="da-DK" sz="3700" i="1">
                        <a:effectLst/>
                        <a:latin typeface="Cambria Math" panose="02040503050406030204" pitchFamily="18" charset="0"/>
                        <a:ea typeface="Dotum" panose="020B0600000101010101" pitchFamily="34" charset="-127"/>
                        <a:cs typeface="Times New Roman" panose="02020603050405020304" pitchFamily="18" charset="0"/>
                      </a:rPr>
                      <m:t>, </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𝐵𝐻</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𝑐</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 </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𝐶𝐻</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𝑏</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 </m:t>
                    </m:r>
                    <m:r>
                      <a:rPr lang="da-DK" sz="3700" i="1">
                        <a:effectLst/>
                        <a:latin typeface="Cambria Math" panose="02040503050406030204" pitchFamily="18" charset="0"/>
                        <a:ea typeface="Dotum" panose="020B0600000101010101" pitchFamily="34" charset="-127"/>
                        <a:cs typeface="Times New Roman" panose="02020603050405020304" pitchFamily="18" charset="0"/>
                      </a:rPr>
                      <m:t>𝐴𝐻</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h</m:t>
                    </m:r>
                  </m:oMath>
                </a14:m>
                <a:r>
                  <a:rPr lang="da-DK" sz="3700">
                    <a:effectLst/>
                    <a:latin typeface="Arial" panose="020B0604020202020204" pitchFamily="34" charset="0"/>
                    <a:ea typeface="Dotum" panose="020B0600000101010101" pitchFamily="34" charset="-127"/>
                    <a:cs typeface="Arial" panose="020B0604020202020204" pitchFamily="34" charset="0"/>
                  </a:rPr>
                  <a:t>. Theo chứng minh câu a và câu b của Ví dụ 2 ta suy ra </a:t>
                </a:r>
                <a14:m>
                  <m:oMath xmlns:m="http://schemas.openxmlformats.org/officeDocument/2006/math">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𝑏</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𝑎</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𝑏</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𝑐</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𝑎</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𝑐</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h</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da-DK" sz="3700" i="1">
                            <a:effectLst/>
                            <a:latin typeface="Cambria Math" panose="02040503050406030204" pitchFamily="18" charset="0"/>
                            <a:ea typeface="Dotum" panose="020B0600000101010101" pitchFamily="34" charset="-127"/>
                            <a:cs typeface="Times New Roman" panose="02020603050405020304" pitchFamily="18" charset="0"/>
                          </a:rPr>
                          <m:t>𝑏</m:t>
                        </m:r>
                      </m:e>
                      <m: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sup>
                    </m:sSup>
                    <m:r>
                      <a:rPr lang="da-DK" sz="3700" i="1">
                        <a:effectLst/>
                        <a:latin typeface="Cambria Math" panose="02040503050406030204" pitchFamily="18" charset="0"/>
                        <a:ea typeface="Dotum" panose="020B0600000101010101" pitchFamily="34" charset="-127"/>
                        <a:cs typeface="Times New Roman" panose="02020603050405020304" pitchFamily="18" charset="0"/>
                      </a:rPr>
                      <m:t>.</m:t>
                    </m:r>
                    <m:r>
                      <a:rPr lang="da-DK" sz="3700" i="1">
                        <a:effectLst/>
                        <a:latin typeface="Cambria Math" panose="02040503050406030204" pitchFamily="18" charset="0"/>
                        <a:ea typeface="Dotum" panose="020B0600000101010101" pitchFamily="34" charset="-127"/>
                        <a:cs typeface="Times New Roman" panose="02020603050405020304" pitchFamily="18" charset="0"/>
                      </a:rPr>
                      <m:t>𝑐</m:t>
                    </m:r>
                    <m:r>
                      <a:rPr lang="da-DK" sz="3700" i="1">
                        <a:effectLst/>
                        <a:latin typeface="Cambria Math" panose="02040503050406030204" pitchFamily="18" charset="0"/>
                        <a:ea typeface="Dotum" panose="020B0600000101010101" pitchFamily="34" charset="-127"/>
                        <a:cs typeface="Times New Roman" panose="02020603050405020304" pitchFamily="18" charset="0"/>
                      </a:rPr>
                      <m:t>′</m:t>
                    </m:r>
                  </m:oMath>
                </a14:m>
                <a:r>
                  <a:rPr lang="da-DK" sz="3700">
                    <a:effectLst/>
                    <a:latin typeface="Arial" panose="020B0604020202020204" pitchFamily="34" charset="0"/>
                    <a:ea typeface="Dotum" panose="020B0600000101010101" pitchFamily="34" charset="-127"/>
                    <a:cs typeface="Arial" panose="020B0604020202020204" pitchFamily="34" charset="0"/>
                  </a:rPr>
                  <a:t>.</a:t>
                </a:r>
                <a:endParaRPr lang="en-US" sz="3700">
                  <a:latin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914400" y="6511647"/>
                <a:ext cx="16464463" cy="3508653"/>
              </a:xfrm>
              <a:prstGeom prst="rect">
                <a:avLst/>
              </a:prstGeom>
              <a:blipFill>
                <a:blip r:embed="rId12"/>
                <a:stretch>
                  <a:fillRect l="-1072" r="-1072" b="-2241"/>
                </a:stretch>
              </a:blipFill>
            </p:spPr>
            <p:txBody>
              <a:bodyPr/>
              <a:lstStyle/>
              <a:p>
                <a:r>
                  <a:rPr lang="en-US">
                    <a:noFill/>
                  </a:rPr>
                  <a:t> </a:t>
                </a:r>
              </a:p>
            </p:txBody>
          </p:sp>
        </mc:Fallback>
      </mc:AlternateContent>
    </p:spTree>
    <p:extLst>
      <p:ext uri="{BB962C8B-B14F-4D97-AF65-F5344CB8AC3E}">
        <p14:creationId xmlns:p14="http://schemas.microsoft.com/office/powerpoint/2010/main" val="13710630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left)">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left)">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23" name="AutoShape 2"/>
          <p:cNvSpPr/>
          <p:nvPr/>
        </p:nvSpPr>
        <p:spPr>
          <a:xfrm rot="-5400000">
            <a:off x="3563093" y="4892114"/>
            <a:ext cx="10551944" cy="19131917"/>
          </a:xfrm>
          <a:prstGeom prst="rect">
            <a:avLst/>
          </a:prstGeom>
          <a:solidFill>
            <a:srgbClr val="FFFFFF"/>
          </a:solidFill>
        </p:spPr>
      </p:sp>
      <p:pic>
        <p:nvPicPr>
          <p:cNvPr id="24"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726894" y="9494764"/>
            <a:ext cx="19136809" cy="10764455"/>
          </a:xfrm>
          <a:prstGeom prst="rect">
            <a:avLst/>
          </a:prstGeom>
        </p:spPr>
      </p:pic>
      <p:pic>
        <p:nvPicPr>
          <p:cNvPr id="25" name="Picture 7"/>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t="72256"/>
          <a:stretch>
            <a:fillRect/>
          </a:stretch>
        </p:blipFill>
        <p:spPr>
          <a:xfrm rot="1081854">
            <a:off x="12043634" y="-1681720"/>
            <a:ext cx="8057164" cy="2781499"/>
          </a:xfrm>
          <a:prstGeom prst="rect">
            <a:avLst/>
          </a:prstGeom>
        </p:spPr>
      </p:pic>
      <mc:AlternateContent xmlns:mc="http://schemas.openxmlformats.org/markup-compatibility/2006">
        <mc:Choice xmlns:a14="http://schemas.microsoft.com/office/drawing/2010/main" Requires="a14">
          <p:sp>
            <p:nvSpPr>
              <p:cNvPr id="26" name="Câu hỏi">
                <a:extLst>
                  <a:ext uri="{FF2B5EF4-FFF2-40B4-BE49-F238E27FC236}">
                    <a16:creationId xmlns:a16="http://schemas.microsoft.com/office/drawing/2014/main" id="{4ADFFF1A-F500-CC57-185E-00F4826D0836}"/>
                  </a:ext>
                </a:extLst>
              </p:cNvPr>
              <p:cNvSpPr/>
              <p:nvPr/>
            </p:nvSpPr>
            <p:spPr>
              <a:xfrm>
                <a:off x="458256" y="3242844"/>
                <a:ext cx="17290282" cy="3490304"/>
              </a:xfrm>
              <a:prstGeom prst="roundRect">
                <a:avLst/>
              </a:prstGeom>
              <a:solidFill>
                <a:schemeClr val="accent6">
                  <a:lumMod val="40000"/>
                  <a:lumOff val="60000"/>
                </a:schemeClr>
              </a:solidFill>
              <a:ln>
                <a:solidFill>
                  <a:srgbClr val="E0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pt-BR" sz="4300" b="1" smtClean="0">
                    <a:solidFill>
                      <a:schemeClr val="tx1"/>
                    </a:solidFill>
                    <a:latin typeface="Arial" panose="020B0604020202020204" pitchFamily="34" charset="0"/>
                    <a:ea typeface="Times New Roman" panose="02020603050405020304" pitchFamily="18" charset="0"/>
                    <a:cs typeface="Arial" panose="020B0604020202020204" pitchFamily="34" charset="0"/>
                  </a:rPr>
                  <a:t>		Câu </a:t>
                </a:r>
                <a:r>
                  <a:rPr lang="pt-BR" sz="4300" b="1">
                    <a:solidFill>
                      <a:schemeClr val="tx1"/>
                    </a:solidFill>
                    <a:latin typeface="Arial" panose="020B0604020202020204" pitchFamily="34" charset="0"/>
                    <a:ea typeface="Times New Roman" panose="02020603050405020304" pitchFamily="18" charset="0"/>
                    <a:cs typeface="Arial" panose="020B0604020202020204" pitchFamily="34" charset="0"/>
                  </a:rPr>
                  <a:t>1. Cho hình vẽ. Tính </a:t>
                </a:r>
                <a14:m>
                  <m:oMath xmlns:m="http://schemas.openxmlformats.org/officeDocument/2006/math">
                    <m:r>
                      <a:rPr lang="pt-BR" sz="4300" b="1" i="1" smtClean="0">
                        <a:solidFill>
                          <a:schemeClr val="tx1"/>
                        </a:solidFill>
                        <a:latin typeface="Cambria Math" panose="02040503050406030204" pitchFamily="18" charset="0"/>
                        <a:ea typeface="Times New Roman" panose="02020603050405020304" pitchFamily="18" charset="0"/>
                        <a:cs typeface="Arial" panose="020B0604020202020204" pitchFamily="34" charset="0"/>
                      </a:rPr>
                      <m:t>𝒙</m:t>
                    </m:r>
                  </m:oMath>
                </a14:m>
                <a:r>
                  <a:rPr lang="pt-BR" sz="4300" b="1">
                    <a:solidFill>
                      <a:schemeClr val="tx1"/>
                    </a:solidFill>
                    <a:latin typeface="Arial" panose="020B0604020202020204" pitchFamily="34" charset="0"/>
                    <a:ea typeface="Times New Roman" panose="02020603050405020304" pitchFamily="18" charset="0"/>
                    <a:cs typeface="Arial" panose="020B0604020202020204" pitchFamily="34" charset="0"/>
                  </a:rPr>
                  <a:t> ?</a:t>
                </a:r>
                <a:endParaRPr lang="en-US" sz="4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6"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458256" y="3242844"/>
                <a:ext cx="17290282" cy="3490304"/>
              </a:xfrm>
              <a:prstGeom prst="roundRect">
                <a:avLst/>
              </a:prstGeom>
              <a:blipFill>
                <a:blip r:embed="rId23"/>
                <a:stretch>
                  <a:fillRect/>
                </a:stretch>
              </a:blipFill>
              <a:ln>
                <a:solidFill>
                  <a:srgbClr val="E0E2F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7" name="Đáp án đúng">
                <a:extLst>
                  <a:ext uri="{FF2B5EF4-FFF2-40B4-BE49-F238E27FC236}">
                    <a16:creationId xmlns:a16="http://schemas.microsoft.com/office/drawing/2014/main" id="{8B66CBE4-2DB9-BCF7-D1C4-281B894BFE17}"/>
                  </a:ext>
                </a:extLst>
              </p:cNvPr>
              <p:cNvSpPr/>
              <p:nvPr/>
            </p:nvSpPr>
            <p:spPr>
              <a:xfrm>
                <a:off x="14054844" y="7512171"/>
                <a:ext cx="3693694" cy="109630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spcBef>
                    <a:spcPts val="600"/>
                  </a:spcBef>
                  <a:spcAft>
                    <a:spcPts val="600"/>
                  </a:spcAft>
                </a:pPr>
                <a:r>
                  <a:rPr lang="fr-FR" sz="4000" smtClean="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ad>
                      <m:radPr>
                        <m:degHide m:val="on"/>
                        <m:ctrlPr>
                          <a:rPr lang="en-US"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fr-FR" sz="40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80</m:t>
                        </m:r>
                      </m:e>
                    </m:rad>
                  </m:oMath>
                </a14:m>
                <a:endParaRPr lang="en-US" sz="40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7"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4054844" y="7512171"/>
                <a:ext cx="3693694" cy="1096302"/>
              </a:xfrm>
              <a:prstGeom prst="roundRect">
                <a:avLst/>
              </a:prstGeom>
              <a:blipFill>
                <a:blip r:embed="rId24"/>
                <a:stretch>
                  <a:fillRect b="-8889"/>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8" name="Đáp án sai 1">
                <a:extLst>
                  <a:ext uri="{FF2B5EF4-FFF2-40B4-BE49-F238E27FC236}">
                    <a16:creationId xmlns:a16="http://schemas.microsoft.com/office/drawing/2014/main" id="{3FCD9830-5FD1-BD44-878B-228BD96CE996}"/>
                  </a:ext>
                </a:extLst>
              </p:cNvPr>
              <p:cNvSpPr/>
              <p:nvPr/>
            </p:nvSpPr>
            <p:spPr>
              <a:xfrm>
                <a:off x="458256" y="7512624"/>
                <a:ext cx="3693694" cy="109349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m:t>
                    </m:r>
                  </m:oMath>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8"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458256" y="7512624"/>
                <a:ext cx="3693694" cy="1093492"/>
              </a:xfrm>
              <a:prstGeom prst="roundRect">
                <a:avLst/>
              </a:prstGeom>
              <a:blipFill>
                <a:blip r:embed="rId25"/>
                <a:stretch>
                  <a:fillRect b="-6111"/>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9" name="Đáp án sai 2">
                <a:extLst>
                  <a:ext uri="{FF2B5EF4-FFF2-40B4-BE49-F238E27FC236}">
                    <a16:creationId xmlns:a16="http://schemas.microsoft.com/office/drawing/2014/main" id="{6A919885-0285-0403-1E09-FA94D8BC080B}"/>
                  </a:ext>
                </a:extLst>
              </p:cNvPr>
              <p:cNvSpPr/>
              <p:nvPr/>
            </p:nvSpPr>
            <p:spPr>
              <a:xfrm>
                <a:off x="9499912" y="7534853"/>
                <a:ext cx="3693694" cy="109630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US" sz="4000" i="1">
                            <a:solidFill>
                              <a:schemeClr val="tx1"/>
                            </a:solidFill>
                            <a:effectLst/>
                            <a:latin typeface="Cambria Math" panose="02040503050406030204" pitchFamily="18" charset="0"/>
                            <a:cs typeface="Times New Roman" panose="02020603050405020304" pitchFamily="18" charset="0"/>
                          </a:rPr>
                        </m:ctrlPr>
                      </m:radPr>
                      <m:deg/>
                      <m:e>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78</m:t>
                        </m:r>
                      </m:e>
                    </m:rad>
                  </m:oMath>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9"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499912" y="7534853"/>
                <a:ext cx="3693694" cy="1096302"/>
              </a:xfrm>
              <a:prstGeom prst="roundRect">
                <a:avLst/>
              </a:prstGeom>
              <a:blipFill>
                <a:blip r:embed="rId26"/>
                <a:stretch>
                  <a:fillRect b="-8889"/>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0" name="Đáp án sai 3">
                <a:extLst>
                  <a:ext uri="{FF2B5EF4-FFF2-40B4-BE49-F238E27FC236}">
                    <a16:creationId xmlns:a16="http://schemas.microsoft.com/office/drawing/2014/main" id="{2E7D83A4-3758-8699-4DD0-010A80780539}"/>
                  </a:ext>
                </a:extLst>
              </p:cNvPr>
              <p:cNvSpPr/>
              <p:nvPr/>
            </p:nvSpPr>
            <p:spPr>
              <a:xfrm>
                <a:off x="4975974" y="7503455"/>
                <a:ext cx="3693694" cy="109349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smtClean="0">
                    <a:solidFill>
                      <a:schemeClr val="tx1"/>
                    </a:solidFill>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0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8</m:t>
                    </m:r>
                  </m:oMath>
                </a14:m>
                <a:endParaRPr lang="en-US" sz="4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30"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975974" y="7503455"/>
                <a:ext cx="3693694" cy="1093491"/>
              </a:xfrm>
              <a:prstGeom prst="roundRect">
                <a:avLst/>
              </a:prstGeom>
              <a:blipFill>
                <a:blip r:embed="rId27"/>
                <a:stretch>
                  <a:fillRect b="-6145"/>
                </a:stretch>
              </a:blipFill>
              <a:ln>
                <a:noFill/>
              </a:ln>
            </p:spPr>
            <p:txBody>
              <a:bodyPr/>
              <a:lstStyle/>
              <a:p>
                <a:r>
                  <a:rPr lang="en-US">
                    <a:noFill/>
                  </a:rPr>
                  <a:t> </a:t>
                </a:r>
              </a:p>
            </p:txBody>
          </p:sp>
        </mc:Fallback>
      </mc:AlternateContent>
      <p:pic>
        <p:nvPicPr>
          <p:cNvPr id="31"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28"/>
          <a:stretch>
            <a:fillRect/>
          </a:stretch>
        </p:blipFill>
        <p:spPr>
          <a:xfrm>
            <a:off x="6455558" y="-600206"/>
            <a:ext cx="487363" cy="487363"/>
          </a:xfrm>
          <a:prstGeom prst="rect">
            <a:avLst/>
          </a:prstGeom>
        </p:spPr>
      </p:pic>
      <p:pic>
        <p:nvPicPr>
          <p:cNvPr id="32" name="Picture 5">
            <a:extLst>
              <a:ext uri="{FF2B5EF4-FFF2-40B4-BE49-F238E27FC236}">
                <a16:creationId xmlns:a16="http://schemas.microsoft.com/office/drawing/2014/main" id="{31EA41D2-9796-7E4F-2882-9DC49D5A8C0A}"/>
              </a:ext>
            </a:extLst>
          </p:cNvPr>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 xmlns:asvg="http://schemas.microsoft.com/office/drawing/2016/SVG/main" r:embed="rId30"/>
              </a:ext>
            </a:extLst>
          </a:blip>
          <a:srcRect/>
          <a:stretch>
            <a:fillRect/>
          </a:stretch>
        </p:blipFill>
        <p:spPr>
          <a:xfrm>
            <a:off x="16909095" y="7423847"/>
            <a:ext cx="1226505" cy="1067554"/>
          </a:xfrm>
          <a:prstGeom prst="rect">
            <a:avLst/>
          </a:prstGeom>
        </p:spPr>
      </p:pic>
      <p:pic>
        <p:nvPicPr>
          <p:cNvPr id="33" name="Picture 32">
            <a:extLst>
              <a:ext uri="{FF2B5EF4-FFF2-40B4-BE49-F238E27FC236}">
                <a16:creationId xmlns:a16="http://schemas.microsoft.com/office/drawing/2014/main" id="{4B31FD67-694B-8D1E-89C7-5C3C61578F6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12582455" y="7512171"/>
            <a:ext cx="1222301" cy="1088958"/>
          </a:xfrm>
          <a:prstGeom prst="rect">
            <a:avLst/>
          </a:prstGeom>
        </p:spPr>
      </p:pic>
      <p:pic>
        <p:nvPicPr>
          <p:cNvPr id="34" name="Picture 10">
            <a:extLst>
              <a:ext uri="{FF2B5EF4-FFF2-40B4-BE49-F238E27FC236}">
                <a16:creationId xmlns:a16="http://schemas.microsoft.com/office/drawing/2014/main" id="{A47525BE-8DC6-1E4E-AED4-3C6DAB364AF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8000766" y="7428616"/>
            <a:ext cx="1222301" cy="1088958"/>
          </a:xfrm>
          <a:prstGeom prst="rect">
            <a:avLst/>
          </a:prstGeom>
        </p:spPr>
      </p:pic>
      <p:pic>
        <p:nvPicPr>
          <p:cNvPr id="35" name="Picture 10">
            <a:extLst>
              <a:ext uri="{FF2B5EF4-FFF2-40B4-BE49-F238E27FC236}">
                <a16:creationId xmlns:a16="http://schemas.microsoft.com/office/drawing/2014/main" id="{65C423E0-743C-7316-FEF3-4CE8613F3E0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r:embed="rId32"/>
              </a:ext>
            </a:extLst>
          </a:blip>
          <a:srcRect/>
          <a:stretch>
            <a:fillRect/>
          </a:stretch>
        </p:blipFill>
        <p:spPr>
          <a:xfrm>
            <a:off x="3495994" y="7517158"/>
            <a:ext cx="1222301" cy="1088958"/>
          </a:xfrm>
          <a:prstGeom prst="rect">
            <a:avLst/>
          </a:prstGeom>
        </p:spPr>
      </p:pic>
      <p:pic>
        <p:nvPicPr>
          <p:cNvPr id="36"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28"/>
          <a:stretch>
            <a:fillRect/>
          </a:stretch>
        </p:blipFill>
        <p:spPr>
          <a:xfrm>
            <a:off x="7782421" y="-600206"/>
            <a:ext cx="487363" cy="487363"/>
          </a:xfrm>
          <a:prstGeom prst="rect">
            <a:avLst/>
          </a:prstGeom>
        </p:spPr>
      </p:pic>
      <p:sp>
        <p:nvSpPr>
          <p:cNvPr id="37" name="TextBox 36"/>
          <p:cNvSpPr txBox="1"/>
          <p:nvPr/>
        </p:nvSpPr>
        <p:spPr>
          <a:xfrm>
            <a:off x="4470711" y="2095500"/>
            <a:ext cx="10058400" cy="861774"/>
          </a:xfrm>
          <a:prstGeom prst="rect">
            <a:avLst/>
          </a:prstGeom>
          <a:noFill/>
        </p:spPr>
        <p:txBody>
          <a:bodyPr wrap="square" rtlCol="0">
            <a:spAutoFit/>
          </a:bodyPr>
          <a:lstStyle/>
          <a:p>
            <a:pPr algn="ctr"/>
            <a:r>
              <a:rPr lang="en-US" sz="5000" b="1" dirty="0" smtClean="0">
                <a:solidFill>
                  <a:schemeClr val="accent1">
                    <a:lumMod val="50000"/>
                  </a:schemeClr>
                </a:solidFill>
                <a:latin typeface="Arial" panose="020B0604020202020204" pitchFamily="34" charset="0"/>
                <a:cs typeface="Arial" panose="020B0604020202020204" pitchFamily="34" charset="0"/>
              </a:rPr>
              <a:t>CÂU HỎI TRẮC NGHIỆM</a:t>
            </a:r>
            <a:endParaRPr lang="en-US" sz="5000" b="1" dirty="0">
              <a:solidFill>
                <a:schemeClr val="accent1">
                  <a:lumMod val="50000"/>
                </a:schemeClr>
              </a:solidFill>
              <a:latin typeface="Arial" panose="020B0604020202020204" pitchFamily="34" charset="0"/>
              <a:cs typeface="Arial" panose="020B0604020202020204" pitchFamily="34" charset="0"/>
            </a:endParaRPr>
          </a:p>
        </p:txBody>
      </p:sp>
      <p:grpSp>
        <p:nvGrpSpPr>
          <p:cNvPr id="19" name="Group 18"/>
          <p:cNvGrpSpPr/>
          <p:nvPr/>
        </p:nvGrpSpPr>
        <p:grpSpPr>
          <a:xfrm>
            <a:off x="5518124" y="495236"/>
            <a:ext cx="7963575" cy="1297316"/>
            <a:chOff x="5105400" y="571501"/>
            <a:chExt cx="7963575" cy="1297316"/>
          </a:xfrm>
        </p:grpSpPr>
        <p:sp>
          <p:nvSpPr>
            <p:cNvPr id="20" name="AutoShape 8"/>
            <p:cNvSpPr/>
            <p:nvPr/>
          </p:nvSpPr>
          <p:spPr>
            <a:xfrm>
              <a:off x="5105400" y="571501"/>
              <a:ext cx="7963575" cy="1297316"/>
            </a:xfrm>
            <a:prstGeom prst="rect">
              <a:avLst/>
            </a:prstGeom>
            <a:solidFill>
              <a:srgbClr val="FFCE6D"/>
            </a:solidFill>
          </p:spPr>
        </p:sp>
        <p:sp>
          <p:nvSpPr>
            <p:cNvPr id="21" name="TextBox 9"/>
            <p:cNvSpPr txBox="1"/>
            <p:nvPr/>
          </p:nvSpPr>
          <p:spPr>
            <a:xfrm>
              <a:off x="5324343" y="1253150"/>
              <a:ext cx="7525688" cy="461921"/>
            </a:xfrm>
            <a:prstGeom prst="rect">
              <a:avLst/>
            </a:prstGeom>
          </p:spPr>
          <p:txBody>
            <a:bodyPr lIns="0" tIns="0" rIns="0" bIns="0" rtlCol="0" anchor="t">
              <a:spAutoFit/>
            </a:bodyPr>
            <a:lstStyle/>
            <a:p>
              <a:pPr marL="0" marR="0" lvl="0" indent="0" algn="ctr" defTabSz="914400" rtl="0" eaLnBrk="1" fontAlgn="auto" latinLnBrk="0" hangingPunct="1">
                <a:lnSpc>
                  <a:spcPts val="2799"/>
                </a:lnSpc>
                <a:spcBef>
                  <a:spcPts val="0"/>
                </a:spcBef>
                <a:spcAft>
                  <a:spcPts val="0"/>
                </a:spcAft>
                <a:buClrTx/>
                <a:buSzTx/>
                <a:buFontTx/>
                <a:buNone/>
                <a:tabLst/>
                <a:defRPr/>
              </a:pPr>
              <a:r>
                <a:rPr kumimoji="0" lang="en-US" sz="6600" b="1" i="0" u="none" strike="noStrike" kern="1200" cap="none" spc="0" normalizeH="0" baseline="0" noProof="0" smtClean="0">
                  <a:ln>
                    <a:noFill/>
                  </a:ln>
                  <a:solidFill>
                    <a:srgbClr val="291B25"/>
                  </a:solidFill>
                  <a:effectLst/>
                  <a:uLnTx/>
                  <a:uFillTx/>
                  <a:latin typeface="Arial" panose="020B0604020202020204" pitchFamily="34" charset="0"/>
                  <a:ea typeface="+mn-ea"/>
                  <a:cs typeface="Arial" panose="020B0604020202020204" pitchFamily="34" charset="0"/>
                </a:rPr>
                <a:t>LUYỆN</a:t>
              </a:r>
              <a:r>
                <a:rPr kumimoji="0" lang="en-US" sz="6600" b="1" i="0" u="none" strike="noStrike" kern="1200" cap="none" spc="0" normalizeH="0" noProof="0" smtClean="0">
                  <a:ln>
                    <a:noFill/>
                  </a:ln>
                  <a:solidFill>
                    <a:srgbClr val="291B25"/>
                  </a:solidFill>
                  <a:effectLst/>
                  <a:uLnTx/>
                  <a:uFillTx/>
                  <a:latin typeface="Arial" panose="020B0604020202020204" pitchFamily="34" charset="0"/>
                  <a:ea typeface="+mn-ea"/>
                  <a:cs typeface="Arial" panose="020B0604020202020204" pitchFamily="34" charset="0"/>
                </a:rPr>
                <a:t> TẬP</a:t>
              </a:r>
              <a:endParaRPr kumimoji="0" lang="en-US" sz="66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grpSp>
      <p:pic>
        <p:nvPicPr>
          <p:cNvPr id="2" name="Picture 1"/>
          <p:cNvPicPr>
            <a:picLocks noChangeAspect="1"/>
          </p:cNvPicPr>
          <p:nvPr/>
        </p:nvPicPr>
        <p:blipFill>
          <a:blip r:embed="rId33">
            <a:extLst>
              <a:ext uri="{BEBA8EAE-BF5A-486C-A8C5-ECC9F3942E4B}">
                <a14:imgProps xmlns:a14="http://schemas.microsoft.com/office/drawing/2010/main">
                  <a14:imgLayer r:embed="rId34">
                    <a14:imgEffect>
                      <a14:sharpenSoften amount="50000"/>
                    </a14:imgEffect>
                    <a14:imgEffect>
                      <a14:brightnessContrast contrast="-40000"/>
                    </a14:imgEffect>
                  </a14:imgLayer>
                </a14:imgProps>
              </a:ext>
            </a:extLst>
          </a:blip>
          <a:stretch>
            <a:fillRect/>
          </a:stretch>
        </p:blipFill>
        <p:spPr>
          <a:xfrm>
            <a:off x="12582455" y="3396522"/>
            <a:ext cx="3961327" cy="3182948"/>
          </a:xfrm>
          <a:prstGeom prst="rect">
            <a:avLst/>
          </a:prstGeom>
        </p:spPr>
      </p:pic>
    </p:spTree>
    <p:extLst>
      <p:ext uri="{BB962C8B-B14F-4D97-AF65-F5344CB8AC3E}">
        <p14:creationId xmlns:p14="http://schemas.microsoft.com/office/powerpoint/2010/main" val="399927751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randombar(horizontal)">
                                      <p:cBhvr>
                                        <p:cTn id="17" dur="500"/>
                                        <p:tgtEl>
                                          <p:spTgt spid="26"/>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randombar(horizontal)">
                                      <p:cBhvr>
                                        <p:cTn id="20" dur="500"/>
                                        <p:tgtEl>
                                          <p:spTgt spid="2"/>
                                        </p:tgtEl>
                                      </p:cBhvr>
                                    </p:animEffect>
                                  </p:childTnLst>
                                </p:cTn>
                              </p:par>
                            </p:childTnLst>
                          </p:cTn>
                        </p:par>
                        <p:par>
                          <p:cTn id="21" fill="hold">
                            <p:stCondLst>
                              <p:cond delay="500"/>
                            </p:stCondLst>
                            <p:childTnLst>
                              <p:par>
                                <p:cTn id="22" presetID="18" presetClass="entr" presetSubtype="12"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Left)">
                                      <p:cBhvr>
                                        <p:cTn id="24" dur="500"/>
                                        <p:tgtEl>
                                          <p:spTgt spid="28"/>
                                        </p:tgtEl>
                                      </p:cBhvr>
                                    </p:animEffect>
                                  </p:childTnLst>
                                </p:cTn>
                              </p:par>
                            </p:childTnLst>
                          </p:cTn>
                        </p:par>
                        <p:par>
                          <p:cTn id="25" fill="hold">
                            <p:stCondLst>
                              <p:cond delay="1000"/>
                            </p:stCondLst>
                            <p:childTnLst>
                              <p:par>
                                <p:cTn id="26" presetID="18" presetClass="entr" presetSubtype="12"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strips(downLeft)">
                                      <p:cBhvr>
                                        <p:cTn id="28" dur="500"/>
                                        <p:tgtEl>
                                          <p:spTgt spid="30"/>
                                        </p:tgtEl>
                                      </p:cBhvr>
                                    </p:animEffect>
                                  </p:childTnLst>
                                </p:cTn>
                              </p:par>
                            </p:childTnLst>
                          </p:cTn>
                        </p:par>
                        <p:par>
                          <p:cTn id="29" fill="hold">
                            <p:stCondLst>
                              <p:cond delay="1500"/>
                            </p:stCondLst>
                            <p:childTnLst>
                              <p:par>
                                <p:cTn id="30" presetID="18" presetClass="entr" presetSubtype="12"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strips(downLeft)">
                                      <p:cBhvr>
                                        <p:cTn id="32" dur="500"/>
                                        <p:tgtEl>
                                          <p:spTgt spid="27"/>
                                        </p:tgtEl>
                                      </p:cBhvr>
                                    </p:animEffect>
                                  </p:childTnLst>
                                </p:cTn>
                              </p:par>
                            </p:childTnLst>
                          </p:cTn>
                        </p:par>
                        <p:par>
                          <p:cTn id="33" fill="hold">
                            <p:stCondLst>
                              <p:cond delay="2000"/>
                            </p:stCondLst>
                            <p:childTnLst>
                              <p:par>
                                <p:cTn id="34" presetID="18" presetClass="entr" presetSubtype="12"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strips(downLeft)">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7" restart="whenNotActive" fill="hold" evtFilter="cancelBubble" nodeType="interactiveSeq">
                <p:stCondLst>
                  <p:cond evt="onClick" delay="0">
                    <p:tgtEl>
                      <p:spTgt spid="27"/>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27"/>
                                        </p:tgtEl>
                                        <p:attrNameLst>
                                          <p:attrName>fillcolor</p:attrName>
                                        </p:attrNameLst>
                                      </p:cBhvr>
                                      <p:to>
                                        <a:srgbClr val="92D050"/>
                                      </p:to>
                                    </p:animClr>
                                    <p:set>
                                      <p:cBhvr>
                                        <p:cTn id="42" dur="500" fill="hold"/>
                                        <p:tgtEl>
                                          <p:spTgt spid="27"/>
                                        </p:tgtEl>
                                        <p:attrNameLst>
                                          <p:attrName>fill.type</p:attrName>
                                        </p:attrNameLst>
                                      </p:cBhvr>
                                      <p:to>
                                        <p:strVal val="solid"/>
                                      </p:to>
                                    </p:set>
                                    <p:set>
                                      <p:cBhvr>
                                        <p:cTn id="43" dur="500" fill="hold"/>
                                        <p:tgtEl>
                                          <p:spTgt spid="27"/>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35" fill="hold"/>
                                        <p:tgtEl>
                                          <p:spTgt spid="31"/>
                                        </p:tgtEl>
                                      </p:cBhvr>
                                    </p:cmd>
                                  </p:childTnLst>
                                </p:cTn>
                              </p:par>
                              <p:par>
                                <p:cTn id="46" presetID="1" presetClass="entr" presetSubtype="0" fill="hold" nodeType="withEffect">
                                  <p:stCondLst>
                                    <p:cond delay="0"/>
                                  </p:stCondLst>
                                  <p:childTnLst>
                                    <p:set>
                                      <p:cBhvr>
                                        <p:cTn id="47" dur="1" fill="hold">
                                          <p:stCondLst>
                                            <p:cond delay="9"/>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7"/>
                  </p:tgtEl>
                </p:cond>
              </p:nextCondLst>
            </p:seq>
            <p:seq concurrent="1" nextAc="seek">
              <p:cTn id="48" restart="whenNotActive" fill="hold" evtFilter="cancelBubble" nodeType="interactiveSeq">
                <p:stCondLst>
                  <p:cond evt="onClick" delay="0">
                    <p:tgtEl>
                      <p:spTgt spid="28"/>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28"/>
                                        </p:tgtEl>
                                        <p:attrNameLst>
                                          <p:attrName>fillcolor</p:attrName>
                                        </p:attrNameLst>
                                      </p:cBhvr>
                                      <p:to>
                                        <a:srgbClr val="D99694"/>
                                      </p:to>
                                    </p:animClr>
                                    <p:set>
                                      <p:cBhvr>
                                        <p:cTn id="53" dur="500" fill="hold"/>
                                        <p:tgtEl>
                                          <p:spTgt spid="28"/>
                                        </p:tgtEl>
                                        <p:attrNameLst>
                                          <p:attrName>fill.type</p:attrName>
                                        </p:attrNameLst>
                                      </p:cBhvr>
                                      <p:to>
                                        <p:strVal val="solid"/>
                                      </p:to>
                                    </p:set>
                                    <p:set>
                                      <p:cBhvr>
                                        <p:cTn id="54" dur="500" fill="hold"/>
                                        <p:tgtEl>
                                          <p:spTgt spid="28"/>
                                        </p:tgtEl>
                                        <p:attrNameLst>
                                          <p:attrName>fill.on</p:attrName>
                                        </p:attrNameLst>
                                      </p:cBhvr>
                                      <p:to>
                                        <p:strVal val="true"/>
                                      </p:to>
                                    </p:set>
                                  </p:childTnLst>
                                </p:cTn>
                              </p:par>
                              <p:par>
                                <p:cTn id="55" presetID="1" presetClass="mediacall" presetSubtype="0" fill="hold" nodeType="withEffect">
                                  <p:stCondLst>
                                    <p:cond delay="0"/>
                                  </p:stCondLst>
                                  <p:childTnLst>
                                    <p:cmd type="call" cmd="playFrom(0.0)">
                                      <p:cBhvr>
                                        <p:cTn id="56" dur="862" fill="hold"/>
                                        <p:tgtEl>
                                          <p:spTgt spid="36"/>
                                        </p:tgtEl>
                                      </p:cBhvr>
                                    </p:cmd>
                                  </p:childTnLst>
                                </p:cTn>
                              </p:par>
                              <p:par>
                                <p:cTn id="57" presetID="1" presetClass="entr" presetSubtype="0"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28"/>
                  </p:tgtEl>
                </p:cond>
              </p:nextCondLst>
            </p:seq>
            <p:seq concurrent="1" nextAc="seek">
              <p:cTn id="59" restart="whenNotActive" fill="hold" evtFilter="cancelBubble" nodeType="interactiveSeq">
                <p:stCondLst>
                  <p:cond evt="onClick" delay="0">
                    <p:tgtEl>
                      <p:spTgt spid="29"/>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29"/>
                                        </p:tgtEl>
                                        <p:attrNameLst>
                                          <p:attrName>fillcolor</p:attrName>
                                        </p:attrNameLst>
                                      </p:cBhvr>
                                      <p:to>
                                        <a:srgbClr val="D99694"/>
                                      </p:to>
                                    </p:animClr>
                                    <p:set>
                                      <p:cBhvr>
                                        <p:cTn id="64" dur="500" fill="hold"/>
                                        <p:tgtEl>
                                          <p:spTgt spid="29"/>
                                        </p:tgtEl>
                                        <p:attrNameLst>
                                          <p:attrName>fill.type</p:attrName>
                                        </p:attrNameLst>
                                      </p:cBhvr>
                                      <p:to>
                                        <p:strVal val="solid"/>
                                      </p:to>
                                    </p:set>
                                    <p:set>
                                      <p:cBhvr>
                                        <p:cTn id="65" dur="500" fill="hold"/>
                                        <p:tgtEl>
                                          <p:spTgt spid="29"/>
                                        </p:tgtEl>
                                        <p:attrNameLst>
                                          <p:attrName>fill.on</p:attrName>
                                        </p:attrNameLst>
                                      </p:cBhvr>
                                      <p:to>
                                        <p:strVal val="true"/>
                                      </p:to>
                                    </p:set>
                                  </p:childTnLst>
                                </p:cTn>
                              </p:par>
                              <p:par>
                                <p:cTn id="66" presetID="1" presetClass="mediacall" presetSubtype="0" fill="hold" nodeType="withEffect">
                                  <p:stCondLst>
                                    <p:cond delay="0"/>
                                  </p:stCondLst>
                                  <p:childTnLst>
                                    <p:cmd type="call" cmd="playFrom(0.0)">
                                      <p:cBhvr>
                                        <p:cTn id="67" dur="862" fill="hold"/>
                                        <p:tgtEl>
                                          <p:spTgt spid="36"/>
                                        </p:tgtEl>
                                      </p:cBhvr>
                                    </p:cmd>
                                  </p:childTnLst>
                                </p:cTn>
                              </p:par>
                              <p:par>
                                <p:cTn id="68" presetID="1" presetClass="entr" presetSubtype="0" fill="hold" nodeType="withEffect">
                                  <p:stCondLst>
                                    <p:cond delay="0"/>
                                  </p:stCondLst>
                                  <p:childTnLst>
                                    <p:set>
                                      <p:cBhvr>
                                        <p:cTn id="69"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70" restart="whenNotActive" fill="hold" evtFilter="cancelBubble" nodeType="interactiveSeq">
                <p:stCondLst>
                  <p:cond evt="onClick" delay="0">
                    <p:tgtEl>
                      <p:spTgt spid="30"/>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clickEffect">
                                  <p:stCondLst>
                                    <p:cond delay="0"/>
                                  </p:stCondLst>
                                  <p:childTnLst>
                                    <p:animClr clrSpc="rgb" dir="cw">
                                      <p:cBhvr>
                                        <p:cTn id="74" dur="500" fill="hold"/>
                                        <p:tgtEl>
                                          <p:spTgt spid="30"/>
                                        </p:tgtEl>
                                        <p:attrNameLst>
                                          <p:attrName>fillcolor</p:attrName>
                                        </p:attrNameLst>
                                      </p:cBhvr>
                                      <p:to>
                                        <a:srgbClr val="D99694"/>
                                      </p:to>
                                    </p:animClr>
                                    <p:set>
                                      <p:cBhvr>
                                        <p:cTn id="75" dur="500" fill="hold"/>
                                        <p:tgtEl>
                                          <p:spTgt spid="30"/>
                                        </p:tgtEl>
                                        <p:attrNameLst>
                                          <p:attrName>fill.type</p:attrName>
                                        </p:attrNameLst>
                                      </p:cBhvr>
                                      <p:to>
                                        <p:strVal val="solid"/>
                                      </p:to>
                                    </p:set>
                                    <p:set>
                                      <p:cBhvr>
                                        <p:cTn id="76" dur="500" fill="hold"/>
                                        <p:tgtEl>
                                          <p:spTgt spid="30"/>
                                        </p:tgtEl>
                                        <p:attrNameLst>
                                          <p:attrName>fill.on</p:attrName>
                                        </p:attrNameLst>
                                      </p:cBhvr>
                                      <p:to>
                                        <p:strVal val="true"/>
                                      </p:to>
                                    </p:set>
                                  </p:childTnLst>
                                </p:cTn>
                              </p:par>
                              <p:par>
                                <p:cTn id="77" presetID="1" presetClass="mediacall" presetSubtype="0" fill="hold" nodeType="withEffect">
                                  <p:stCondLst>
                                    <p:cond delay="0"/>
                                  </p:stCondLst>
                                  <p:childTnLst>
                                    <p:cmd type="call" cmd="playFrom(0.0)">
                                      <p:cBhvr>
                                        <p:cTn id="78" dur="862" fill="hold"/>
                                        <p:tgtEl>
                                          <p:spTgt spid="36"/>
                                        </p:tgtEl>
                                      </p:cBhvr>
                                    </p:cmd>
                                  </p:childTnLst>
                                </p:cTn>
                              </p:par>
                              <p:par>
                                <p:cTn id="79" presetID="1" presetClass="entr" presetSubtype="0" fill="hold" nodeType="withEffect">
                                  <p:stCondLst>
                                    <p:cond delay="0"/>
                                  </p:stCondLst>
                                  <p:childTnLst>
                                    <p:set>
                                      <p:cBhvr>
                                        <p:cTn id="80" dur="1" fill="hold">
                                          <p:stCondLst>
                                            <p:cond delay="9"/>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audio>
              <p:cMediaNode vol="80000">
                <p:cTn id="81" fill="hold" display="0">
                  <p:stCondLst>
                    <p:cond delay="indefinite"/>
                  </p:stCondLst>
                  <p:endCondLst>
                    <p:cond evt="onStopAudio" delay="0">
                      <p:tgtEl>
                        <p:sldTgt/>
                      </p:tgtEl>
                    </p:cond>
                  </p:endCondLst>
                </p:cTn>
                <p:tgtEl>
                  <p:spTgt spid="31"/>
                </p:tgtEl>
              </p:cMediaNode>
            </p:audio>
            <p:audio>
              <p:cMediaNode vol="80000">
                <p:cTn id="82" fill="hold" display="0">
                  <p:stCondLst>
                    <p:cond delay="indefinite"/>
                  </p:stCondLst>
                  <p:endCondLst>
                    <p:cond evt="onStopAudio" delay="0">
                      <p:tgtEl>
                        <p:sldTgt/>
                      </p:tgtEl>
                    </p:cond>
                  </p:endCondLst>
                </p:cTn>
                <p:tgtEl>
                  <p:spTgt spid="36"/>
                </p:tgtEl>
              </p:cMediaNode>
            </p:audio>
          </p:childTnLst>
        </p:cTn>
      </p:par>
    </p:tnLst>
    <p:bldLst>
      <p:bldP spid="26" grpId="0" animBg="1"/>
      <p:bldP spid="27" grpId="0" animBg="1"/>
      <p:bldP spid="28" grpId="0" animBg="1"/>
      <p:bldP spid="29" grpId="0" animBg="1"/>
      <p:bldP spid="30" grpId="0" animBg="1"/>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64079" y="-9216416"/>
            <a:ext cx="19136809" cy="10764455"/>
          </a:xfrm>
          <a:prstGeom prst="rect">
            <a:avLst/>
          </a:prstGeom>
        </p:spPr>
      </p:pic>
      <p:sp>
        <p:nvSpPr>
          <p:cNvPr id="16" name="Câu hỏi">
            <a:extLst>
              <a:ext uri="{FF2B5EF4-FFF2-40B4-BE49-F238E27FC236}">
                <a16:creationId xmlns:a16="http://schemas.microsoft.com/office/drawing/2014/main" id="{4ADFFF1A-F500-CC57-185E-00F4826D0836}"/>
              </a:ext>
            </a:extLst>
          </p:cNvPr>
          <p:cNvSpPr/>
          <p:nvPr/>
        </p:nvSpPr>
        <p:spPr>
          <a:xfrm>
            <a:off x="827441" y="1554156"/>
            <a:ext cx="16622359" cy="267494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300" b="1">
                <a:solidFill>
                  <a:schemeClr val="tx1"/>
                </a:solidFill>
                <a:ea typeface="Times New Roman" panose="02020603050405020304" pitchFamily="18" charset="0"/>
                <a:cs typeface="Arial" panose="020B0604020202020204" pitchFamily="34" charset="0"/>
              </a:rPr>
              <a:t>Câu 2. </a:t>
            </a:r>
            <a:r>
              <a:rPr lang="vi-VN" sz="4300">
                <a:solidFill>
                  <a:schemeClr val="tx1"/>
                </a:solidFill>
                <a:ea typeface="Times New Roman" panose="02020603050405020304" pitchFamily="18" charset="0"/>
                <a:cs typeface="Arial" panose="020B0604020202020204" pitchFamily="34" charset="0"/>
              </a:rPr>
              <a:t>Tam giác nào là tam giác vuông trong các tam giác </a:t>
            </a:r>
            <a:r>
              <a:rPr lang="vi-VN" sz="4300">
                <a:solidFill>
                  <a:schemeClr val="tx1"/>
                </a:solidFill>
                <a:ea typeface="Times New Roman" panose="02020603050405020304" pitchFamily="18" charset="0"/>
                <a:cs typeface="Arial" panose="020B0604020202020204" pitchFamily="34" charset="0"/>
              </a:rPr>
              <a:t>có </a:t>
            </a:r>
            <a:endParaRPr lang="en-US" sz="4300" smtClean="0">
              <a:solidFill>
                <a:schemeClr val="tx1"/>
              </a:solidFill>
              <a:ea typeface="Times New Roman" panose="02020603050405020304" pitchFamily="18" charset="0"/>
              <a:cs typeface="Arial" panose="020B0604020202020204" pitchFamily="34" charset="0"/>
            </a:endParaRPr>
          </a:p>
          <a:p>
            <a:pPr algn="ctr">
              <a:lnSpc>
                <a:spcPct val="150000"/>
              </a:lnSpc>
            </a:pPr>
            <a:r>
              <a:rPr lang="vi-VN" sz="4300" smtClean="0">
                <a:solidFill>
                  <a:schemeClr val="tx1"/>
                </a:solidFill>
                <a:ea typeface="Times New Roman" panose="02020603050405020304" pitchFamily="18" charset="0"/>
                <a:cs typeface="Arial" panose="020B0604020202020204" pitchFamily="34" charset="0"/>
              </a:rPr>
              <a:t>độ </a:t>
            </a:r>
            <a:r>
              <a:rPr lang="vi-VN" sz="4300">
                <a:solidFill>
                  <a:schemeClr val="tx1"/>
                </a:solidFill>
                <a:ea typeface="Times New Roman" panose="02020603050405020304" pitchFamily="18" charset="0"/>
                <a:cs typeface="Arial" panose="020B0604020202020204" pitchFamily="34" charset="0"/>
              </a:rPr>
              <a:t>dài ba cạnh như sau</a:t>
            </a:r>
            <a:endParaRPr lang="en-US" sz="43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Đáp án đúng">
            <a:extLst>
              <a:ext uri="{FF2B5EF4-FFF2-40B4-BE49-F238E27FC236}">
                <a16:creationId xmlns:a16="http://schemas.microsoft.com/office/drawing/2014/main" id="{8B66CBE4-2DB9-BCF7-D1C4-281B894BFE17}"/>
              </a:ext>
            </a:extLst>
          </p:cNvPr>
          <p:cNvSpPr/>
          <p:nvPr/>
        </p:nvSpPr>
        <p:spPr>
          <a:xfrm>
            <a:off x="10085189" y="5157844"/>
            <a:ext cx="6270029" cy="168177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300">
                <a:solidFill>
                  <a:schemeClr val="tx1"/>
                </a:solidFill>
                <a:ea typeface="Times New Roman" panose="02020603050405020304" pitchFamily="18" charset="0"/>
              </a:rPr>
              <a:t>C. 9m; 12m; 15m</a:t>
            </a:r>
            <a:endParaRPr lang="en-US" sz="4300" dirty="0">
              <a:solidFill>
                <a:schemeClr val="tx1"/>
              </a:solidFill>
              <a:effectLst/>
              <a:latin typeface="Times New Roman" panose="02020603050405020304" pitchFamily="18" charset="0"/>
              <a:ea typeface="Times New Roman" panose="02020603050405020304" pitchFamily="18" charset="0"/>
            </a:endParaRPr>
          </a:p>
        </p:txBody>
      </p:sp>
      <p:sp>
        <p:nvSpPr>
          <p:cNvPr id="29" name="Đáp án sai 1">
            <a:extLst>
              <a:ext uri="{FF2B5EF4-FFF2-40B4-BE49-F238E27FC236}">
                <a16:creationId xmlns:a16="http://schemas.microsoft.com/office/drawing/2014/main" id="{3FCD9830-5FD1-BD44-878B-228BD96CE996}"/>
              </a:ext>
            </a:extLst>
          </p:cNvPr>
          <p:cNvSpPr/>
          <p:nvPr/>
        </p:nvSpPr>
        <p:spPr>
          <a:xfrm>
            <a:off x="1645900" y="7674001"/>
            <a:ext cx="6270029" cy="169068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300">
                <a:solidFill>
                  <a:schemeClr val="tx1"/>
                </a:solidFill>
                <a:latin typeface="Arial" panose="020B0604020202020204" pitchFamily="34" charset="0"/>
                <a:ea typeface="Times New Roman" panose="02020603050405020304" pitchFamily="18" charset="0"/>
              </a:rPr>
              <a:t>B. 12dm; 15dm; 18dm</a:t>
            </a:r>
            <a:endParaRPr lang="en-US" sz="4300" dirty="0">
              <a:solidFill>
                <a:schemeClr val="tx1"/>
              </a:solidFill>
              <a:effectLst/>
              <a:latin typeface="Times New Roman" panose="02020603050405020304" pitchFamily="18" charset="0"/>
              <a:ea typeface="Times New Roman" panose="02020603050405020304" pitchFamily="18" charset="0"/>
            </a:endParaRPr>
          </a:p>
        </p:txBody>
      </p:sp>
      <p:sp>
        <p:nvSpPr>
          <p:cNvPr id="30" name="Đáp án sai 2">
            <a:extLst>
              <a:ext uri="{FF2B5EF4-FFF2-40B4-BE49-F238E27FC236}">
                <a16:creationId xmlns:a16="http://schemas.microsoft.com/office/drawing/2014/main" id="{6A919885-0285-0403-1E09-FA94D8BC080B}"/>
              </a:ext>
            </a:extLst>
          </p:cNvPr>
          <p:cNvSpPr/>
          <p:nvPr/>
        </p:nvSpPr>
        <p:spPr>
          <a:xfrm>
            <a:off x="10085189" y="7684216"/>
            <a:ext cx="6283006" cy="1726484"/>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300">
                <a:solidFill>
                  <a:schemeClr val="tx1"/>
                </a:solidFill>
                <a:latin typeface="Arial" panose="020B0604020202020204" pitchFamily="34" charset="0"/>
                <a:ea typeface="Times New Roman" panose="02020603050405020304" pitchFamily="18" charset="0"/>
              </a:rPr>
              <a:t>D. 6m; 7m; 9m</a:t>
            </a:r>
            <a:endParaRPr lang="en-US" sz="4300" dirty="0">
              <a:solidFill>
                <a:schemeClr val="tx1"/>
              </a:solidFill>
              <a:effectLst/>
              <a:latin typeface="Times New Roman" panose="02020603050405020304" pitchFamily="18" charset="0"/>
              <a:ea typeface="Times New Roman" panose="02020603050405020304" pitchFamily="18" charset="0"/>
            </a:endParaRPr>
          </a:p>
        </p:txBody>
      </p:sp>
      <p:sp>
        <p:nvSpPr>
          <p:cNvPr id="31" name="Đáp án sai 3">
            <a:extLst>
              <a:ext uri="{FF2B5EF4-FFF2-40B4-BE49-F238E27FC236}">
                <a16:creationId xmlns:a16="http://schemas.microsoft.com/office/drawing/2014/main" id="{2E7D83A4-3758-8699-4DD0-010A80780539}"/>
              </a:ext>
            </a:extLst>
          </p:cNvPr>
          <p:cNvSpPr/>
          <p:nvPr/>
        </p:nvSpPr>
        <p:spPr>
          <a:xfrm>
            <a:off x="1615775" y="5148935"/>
            <a:ext cx="6270029" cy="1690681"/>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300">
                <a:solidFill>
                  <a:schemeClr val="tx1"/>
                </a:solidFill>
                <a:ea typeface="Times New Roman" panose="02020603050405020304" pitchFamily="18" charset="0"/>
              </a:rPr>
              <a:t>A. 11cm; 7cm; 8cm</a:t>
            </a:r>
            <a:endParaRPr lang="en-US" sz="4300" dirty="0">
              <a:solidFill>
                <a:schemeClr val="tx1"/>
              </a:solidFill>
              <a:effectLst/>
              <a:latin typeface="Times New Roman" panose="02020603050405020304" pitchFamily="18" charset="0"/>
              <a:ea typeface="Times New Roman" panose="02020603050405020304" pitchFamily="18" charset="0"/>
            </a:endParaRPr>
          </a:p>
        </p:txBody>
      </p:sp>
      <p:pic>
        <p:nvPicPr>
          <p:cNvPr id="32"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55558" y="-600206"/>
            <a:ext cx="487363" cy="487363"/>
          </a:xfrm>
          <a:prstGeom prst="rect">
            <a:avLst/>
          </a:prstGeom>
        </p:spPr>
      </p:pic>
      <p:pic>
        <p:nvPicPr>
          <p:cNvPr id="33"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5385095" y="5344077"/>
            <a:ext cx="1226505" cy="1067554"/>
          </a:xfrm>
          <a:prstGeom prst="rect">
            <a:avLst/>
          </a:prstGeom>
        </p:spPr>
      </p:pic>
      <p:pic>
        <p:nvPicPr>
          <p:cNvPr id="34" name="Picture 33">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385095" y="7974862"/>
            <a:ext cx="1222301" cy="1088958"/>
          </a:xfrm>
          <a:prstGeom prst="rect">
            <a:avLst/>
          </a:prstGeom>
        </p:spPr>
      </p:pic>
      <p:pic>
        <p:nvPicPr>
          <p:cNvPr id="35"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956663" y="5418108"/>
            <a:ext cx="1222301" cy="1088958"/>
          </a:xfrm>
          <a:prstGeom prst="rect">
            <a:avLst/>
          </a:prstGeom>
        </p:spPr>
      </p:pic>
      <p:pic>
        <p:nvPicPr>
          <p:cNvPr id="36"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956663" y="8112756"/>
            <a:ext cx="1222301" cy="1088958"/>
          </a:xfrm>
          <a:prstGeom prst="rect">
            <a:avLst/>
          </a:prstGeom>
        </p:spPr>
      </p:pic>
      <p:pic>
        <p:nvPicPr>
          <p:cNvPr id="37"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82421" y="-600206"/>
            <a:ext cx="487363" cy="487363"/>
          </a:xfrm>
          <a:prstGeom prst="rect">
            <a:avLst/>
          </a:prstGeom>
        </p:spPr>
      </p:pic>
    </p:spTree>
    <p:extLst>
      <p:ext uri="{BB962C8B-B14F-4D97-AF65-F5344CB8AC3E}">
        <p14:creationId xmlns:p14="http://schemas.microsoft.com/office/powerpoint/2010/main" val="9739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7"/>
                                        </p:tgtEl>
                                        <p:attrNameLst>
                                          <p:attrName>fillcolor</p:attrName>
                                        </p:attrNameLst>
                                      </p:cBhvr>
                                      <p:to>
                                        <a:srgbClr val="92D050"/>
                                      </p:to>
                                    </p:animClr>
                                    <p:set>
                                      <p:cBhvr>
                                        <p:cTn id="7" dur="500" fill="hold"/>
                                        <p:tgtEl>
                                          <p:spTgt spid="17"/>
                                        </p:tgtEl>
                                        <p:attrNameLst>
                                          <p:attrName>fill.type</p:attrName>
                                        </p:attrNameLst>
                                      </p:cBhvr>
                                      <p:to>
                                        <p:strVal val="solid"/>
                                      </p:to>
                                    </p:set>
                                    <p:set>
                                      <p:cBhvr>
                                        <p:cTn id="8" dur="500" fill="hold"/>
                                        <p:tgtEl>
                                          <p:spTgt spid="17"/>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32"/>
                                        </p:tgtEl>
                                      </p:cBhvr>
                                    </p:cmd>
                                  </p:childTnLst>
                                </p:cTn>
                              </p:par>
                              <p:par>
                                <p:cTn id="11" presetID="1" presetClass="entr" presetSubtype="0" fill="hold" nodeType="withEffect">
                                  <p:stCondLst>
                                    <p:cond delay="0"/>
                                  </p:stCondLst>
                                  <p:childTnLst>
                                    <p:set>
                                      <p:cBhvr>
                                        <p:cTn id="12" dur="1" fill="hold">
                                          <p:stCondLst>
                                            <p:cond delay="9"/>
                                          </p:stCondLst>
                                        </p:cTn>
                                        <p:tgtEl>
                                          <p:spTgt spid="33"/>
                                        </p:tgtEl>
                                        <p:attrNameLst>
                                          <p:attrName>style.visibility</p:attrName>
                                        </p:attrNameLst>
                                      </p:cBhvr>
                                      <p:to>
                                        <p:strVal val="visible"/>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29"/>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9"/>
                                        </p:tgtEl>
                                        <p:attrNameLst>
                                          <p:attrName>fillcolor</p:attrName>
                                        </p:attrNameLst>
                                      </p:cBhvr>
                                      <p:to>
                                        <a:srgbClr val="D99694"/>
                                      </p:to>
                                    </p:animClr>
                                    <p:set>
                                      <p:cBhvr>
                                        <p:cTn id="18" dur="500" fill="hold"/>
                                        <p:tgtEl>
                                          <p:spTgt spid="29"/>
                                        </p:tgtEl>
                                        <p:attrNameLst>
                                          <p:attrName>fill.type</p:attrName>
                                        </p:attrNameLst>
                                      </p:cBhvr>
                                      <p:to>
                                        <p:strVal val="solid"/>
                                      </p:to>
                                    </p:set>
                                    <p:set>
                                      <p:cBhvr>
                                        <p:cTn id="19" dur="500" fill="hold"/>
                                        <p:tgtEl>
                                          <p:spTgt spid="29"/>
                                        </p:tgtEl>
                                        <p:attrNameLst>
                                          <p:attrName>fill.on</p:attrName>
                                        </p:attrNameLst>
                                      </p:cBhvr>
                                      <p:to>
                                        <p:strVal val="true"/>
                                      </p:to>
                                    </p:set>
                                  </p:childTnLst>
                                </p:cTn>
                              </p:par>
                              <p:par>
                                <p:cTn id="20" presetID="1" presetClass="mediacall" presetSubtype="0" fill="hold" nodeType="withEffect">
                                  <p:stCondLst>
                                    <p:cond delay="0"/>
                                  </p:stCondLst>
                                  <p:childTnLst>
                                    <p:cmd type="call" cmd="playFrom(0.0)">
                                      <p:cBhvr>
                                        <p:cTn id="21" dur="862" fill="hold"/>
                                        <p:tgtEl>
                                          <p:spTgt spid="37"/>
                                        </p:tgtEl>
                                      </p:cBhvr>
                                    </p:cmd>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childTnLst>
              </p:cTn>
              <p:nextCondLst>
                <p:cond evt="onClick" delay="0">
                  <p:tgtEl>
                    <p:spTgt spid="29"/>
                  </p:tgtEl>
                </p:cond>
              </p:nextCondLst>
            </p:seq>
            <p:seq concurrent="1" nextAc="seek">
              <p:cTn id="24" restart="whenNotActive" fill="hold" evtFilter="cancelBubble" nodeType="interactiveSeq">
                <p:stCondLst>
                  <p:cond evt="onClick" delay="0">
                    <p:tgtEl>
                      <p:spTgt spid="30"/>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0"/>
                                        </p:tgtEl>
                                        <p:attrNameLst>
                                          <p:attrName>fillcolor</p:attrName>
                                        </p:attrNameLst>
                                      </p:cBhvr>
                                      <p:to>
                                        <a:srgbClr val="D99694"/>
                                      </p:to>
                                    </p:animClr>
                                    <p:set>
                                      <p:cBhvr>
                                        <p:cTn id="29" dur="500" fill="hold"/>
                                        <p:tgtEl>
                                          <p:spTgt spid="30"/>
                                        </p:tgtEl>
                                        <p:attrNameLst>
                                          <p:attrName>fill.type</p:attrName>
                                        </p:attrNameLst>
                                      </p:cBhvr>
                                      <p:to>
                                        <p:strVal val="solid"/>
                                      </p:to>
                                    </p:set>
                                    <p:set>
                                      <p:cBhvr>
                                        <p:cTn id="30" dur="500" fill="hold"/>
                                        <p:tgtEl>
                                          <p:spTgt spid="30"/>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62" fill="hold"/>
                                        <p:tgtEl>
                                          <p:spTgt spid="37"/>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30"/>
                  </p:tgtEl>
                </p:cond>
              </p:nextCondLst>
            </p:seq>
            <p:seq concurrent="1" nextAc="seek">
              <p:cTn id="35" restart="whenNotActive" fill="hold" evtFilter="cancelBubble" nodeType="interactiveSeq">
                <p:stCondLst>
                  <p:cond evt="onClick" delay="0">
                    <p:tgtEl>
                      <p:spTgt spid="31"/>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31"/>
                                        </p:tgtEl>
                                        <p:attrNameLst>
                                          <p:attrName>fillcolor</p:attrName>
                                        </p:attrNameLst>
                                      </p:cBhvr>
                                      <p:to>
                                        <a:srgbClr val="D99694"/>
                                      </p:to>
                                    </p:animClr>
                                    <p:set>
                                      <p:cBhvr>
                                        <p:cTn id="40" dur="500" fill="hold"/>
                                        <p:tgtEl>
                                          <p:spTgt spid="31"/>
                                        </p:tgtEl>
                                        <p:attrNameLst>
                                          <p:attrName>fill.type</p:attrName>
                                        </p:attrNameLst>
                                      </p:cBhvr>
                                      <p:to>
                                        <p:strVal val="solid"/>
                                      </p:to>
                                    </p:set>
                                    <p:set>
                                      <p:cBhvr>
                                        <p:cTn id="41" dur="500" fill="hold"/>
                                        <p:tgtEl>
                                          <p:spTgt spid="31"/>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37"/>
                                        </p:tgtEl>
                                      </p:cBhvr>
                                    </p:cmd>
                                  </p:childTnLst>
                                </p:cTn>
                              </p:par>
                              <p:par>
                                <p:cTn id="44" presetID="1" presetClass="entr" presetSubtype="0" fill="hold" nodeType="withEffect">
                                  <p:stCondLst>
                                    <p:cond delay="0"/>
                                  </p:stCondLst>
                                  <p:childTnLst>
                                    <p:set>
                                      <p:cBhvr>
                                        <p:cTn id="45" dur="1" fill="hold">
                                          <p:stCondLst>
                                            <p:cond delay="9"/>
                                          </p:stCondLst>
                                        </p:cTn>
                                        <p:tgtEl>
                                          <p:spTgt spid="35"/>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audio>
              <p:cMediaNode vol="80000">
                <p:cTn id="46" fill="hold" display="0">
                  <p:stCondLst>
                    <p:cond delay="indefinite"/>
                  </p:stCondLst>
                  <p:endCondLst>
                    <p:cond evt="onStopAudio" delay="0">
                      <p:tgtEl>
                        <p:sldTgt/>
                      </p:tgtEl>
                    </p:cond>
                  </p:endCondLst>
                </p:cTn>
                <p:tgtEl>
                  <p:spTgt spid="32"/>
                </p:tgtEl>
              </p:cMediaNode>
            </p:audio>
            <p:audio>
              <p:cMediaNode vol="80000">
                <p:cTn id="47" fill="hold" display="0">
                  <p:stCondLst>
                    <p:cond delay="indefinite"/>
                  </p:stCondLst>
                  <p:endCondLst>
                    <p:cond evt="onStopAudio" delay="0">
                      <p:tgtEl>
                        <p:sldTgt/>
                      </p:tgtEl>
                    </p:cond>
                  </p:endCondLst>
                </p:cTn>
                <p:tgtEl>
                  <p:spTgt spid="37"/>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13" name="Picture 3"/>
          <p:cNvPicPr>
            <a:picLocks noChangeAspect="1"/>
          </p:cNvPicPr>
          <p:nvPr/>
        </p:nvPicPr>
        <p:blipFill>
          <a:blip r:embed="rId7">
            <a:biLevel thresh="25000"/>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81000" y="-7754555"/>
            <a:ext cx="19136809" cy="10764455"/>
          </a:xfrm>
          <a:prstGeom prst="rect">
            <a:avLst/>
          </a:prstGeom>
        </p:spPr>
      </p:pic>
      <p:sp>
        <p:nvSpPr>
          <p:cNvPr id="44" name="Câu hỏi">
            <a:extLst>
              <a:ext uri="{FF2B5EF4-FFF2-40B4-BE49-F238E27FC236}">
                <a16:creationId xmlns:a16="http://schemas.microsoft.com/office/drawing/2014/main" id="{4ADFFF1A-F500-CC57-185E-00F4826D0836}"/>
              </a:ext>
            </a:extLst>
          </p:cNvPr>
          <p:cNvSpPr/>
          <p:nvPr/>
        </p:nvSpPr>
        <p:spPr>
          <a:xfrm>
            <a:off x="1097908" y="1571190"/>
            <a:ext cx="15992157" cy="303891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200" b="1">
                <a:solidFill>
                  <a:schemeClr val="tx1"/>
                </a:solidFill>
                <a:latin typeface="Arial" panose="020B0604020202020204" pitchFamily="34" charset="0"/>
                <a:ea typeface="Times New Roman" panose="02020603050405020304" pitchFamily="18" charset="0"/>
                <a:cs typeface="Arial" panose="020B0604020202020204" pitchFamily="34" charset="0"/>
              </a:rPr>
              <a:t>B</a:t>
            </a:r>
            <a:r>
              <a:rPr lang="vi-VN" sz="4200" b="1" smtClean="0">
                <a:solidFill>
                  <a:schemeClr val="tx1"/>
                </a:solidFill>
                <a:ea typeface="Times New Roman" panose="02020603050405020304" pitchFamily="18" charset="0"/>
              </a:rPr>
              <a:t>ài </a:t>
            </a:r>
            <a:r>
              <a:rPr lang="vi-VN" sz="4200" b="1">
                <a:solidFill>
                  <a:schemeClr val="tx1"/>
                </a:solidFill>
                <a:ea typeface="Times New Roman" panose="02020603050405020304" pitchFamily="18" charset="0"/>
              </a:rPr>
              <a:t>toán: </a:t>
            </a:r>
            <a:r>
              <a:rPr lang="vi-VN" sz="4200">
                <a:solidFill>
                  <a:schemeClr val="tx1"/>
                </a:solidFill>
                <a:ea typeface="Times New Roman" panose="02020603050405020304" pitchFamily="18" charset="0"/>
              </a:rPr>
              <a:t>Cho tam giác ABC vuông ở A,AB = 6cm, AC = 8cm, đường cao AH, đường phân giác </a:t>
            </a:r>
            <a:r>
              <a:rPr lang="vi-VN" sz="4200">
                <a:solidFill>
                  <a:schemeClr val="tx1"/>
                </a:solidFill>
                <a:ea typeface="Times New Roman" panose="02020603050405020304" pitchFamily="18" charset="0"/>
              </a:rPr>
              <a:t>BD. </a:t>
            </a:r>
            <a:endParaRPr lang="en-US" sz="4200" smtClean="0">
              <a:solidFill>
                <a:schemeClr val="tx1"/>
              </a:solidFill>
              <a:ea typeface="Times New Roman" panose="02020603050405020304" pitchFamily="18" charset="0"/>
            </a:endParaRPr>
          </a:p>
          <a:p>
            <a:pPr algn="just">
              <a:lnSpc>
                <a:spcPct val="150000"/>
              </a:lnSpc>
            </a:pPr>
            <a:r>
              <a:rPr lang="vi-VN" sz="4200" b="1" smtClean="0">
                <a:solidFill>
                  <a:schemeClr val="tx1"/>
                </a:solidFill>
                <a:ea typeface="Times New Roman" panose="02020603050405020304" pitchFamily="18" charset="0"/>
              </a:rPr>
              <a:t>Câu </a:t>
            </a:r>
            <a:r>
              <a:rPr lang="vi-VN" sz="4200" b="1">
                <a:solidFill>
                  <a:schemeClr val="tx1"/>
                </a:solidFill>
                <a:ea typeface="Times New Roman" panose="02020603050405020304" pitchFamily="18" charset="0"/>
              </a:rPr>
              <a:t>3. </a:t>
            </a:r>
            <a:r>
              <a:rPr lang="vi-VN" sz="4200">
                <a:solidFill>
                  <a:schemeClr val="tx1"/>
                </a:solidFill>
                <a:ea typeface="Times New Roman" panose="02020603050405020304" pitchFamily="18" charset="0"/>
              </a:rPr>
              <a:t>Tính độ dài các đoạn AD,DC lần </a:t>
            </a:r>
            <a:r>
              <a:rPr lang="vi-VN" sz="4200">
                <a:solidFill>
                  <a:schemeClr val="tx1"/>
                </a:solidFill>
                <a:ea typeface="Times New Roman" panose="02020603050405020304" pitchFamily="18" charset="0"/>
              </a:rPr>
              <a:t>lượt </a:t>
            </a:r>
            <a:r>
              <a:rPr lang="vi-VN" sz="4200" smtClean="0">
                <a:solidFill>
                  <a:schemeClr val="tx1"/>
                </a:solidFill>
                <a:ea typeface="Times New Roman" panose="02020603050405020304" pitchFamily="18" charset="0"/>
              </a:rPr>
              <a:t>là</a:t>
            </a:r>
            <a:endParaRPr lang="en-US" sz="4200" smtClean="0">
              <a:solidFill>
                <a:schemeClr val="tx1"/>
              </a:solidFill>
              <a:ea typeface="Times New Roman" panose="02020603050405020304" pitchFamily="18" charset="0"/>
            </a:endParaRPr>
          </a:p>
        </p:txBody>
      </p:sp>
      <p:sp>
        <p:nvSpPr>
          <p:cNvPr id="45" name="Đáp án đúng">
            <a:extLst>
              <a:ext uri="{FF2B5EF4-FFF2-40B4-BE49-F238E27FC236}">
                <a16:creationId xmlns:a16="http://schemas.microsoft.com/office/drawing/2014/main" id="{8B66CBE4-2DB9-BCF7-D1C4-281B894BFE17}"/>
              </a:ext>
            </a:extLst>
          </p:cNvPr>
          <p:cNvSpPr/>
          <p:nvPr/>
        </p:nvSpPr>
        <p:spPr>
          <a:xfrm>
            <a:off x="10077443" y="7792750"/>
            <a:ext cx="6371305" cy="18465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200">
                <a:solidFill>
                  <a:prstClr val="black"/>
                </a:solidFill>
                <a:latin typeface="Arial" panose="020B0604020202020204" pitchFamily="34" charset="0"/>
                <a:ea typeface="Calibri" panose="020F0502020204030204" pitchFamily="34" charset="0"/>
              </a:rPr>
              <a:t>D. 3cm, 5cm</a:t>
            </a:r>
            <a:endParaRPr kumimoji="0" lang="vi-VN" sz="4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46" name="Đáp án sai 1">
            <a:extLst>
              <a:ext uri="{FF2B5EF4-FFF2-40B4-BE49-F238E27FC236}">
                <a16:creationId xmlns:a16="http://schemas.microsoft.com/office/drawing/2014/main" id="{3FCD9830-5FD1-BD44-878B-228BD96CE996}"/>
              </a:ext>
            </a:extLst>
          </p:cNvPr>
          <p:cNvSpPr/>
          <p:nvPr/>
        </p:nvSpPr>
        <p:spPr>
          <a:xfrm>
            <a:off x="1619243" y="5278150"/>
            <a:ext cx="6371304" cy="18465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200">
                <a:solidFill>
                  <a:prstClr val="black"/>
                </a:solidFill>
                <a:latin typeface="Arial" panose="020B0604020202020204" pitchFamily="34" charset="0"/>
                <a:ea typeface="Calibri" panose="020F0502020204030204" pitchFamily="34" charset="0"/>
              </a:rPr>
              <a:t>A. 6cm, 4cm</a:t>
            </a:r>
            <a:endParaRPr kumimoji="0" lang="vi-VN" sz="4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sp>
        <p:nvSpPr>
          <p:cNvPr id="47" name="Đáp án sai 2">
            <a:extLst>
              <a:ext uri="{FF2B5EF4-FFF2-40B4-BE49-F238E27FC236}">
                <a16:creationId xmlns:a16="http://schemas.microsoft.com/office/drawing/2014/main" id="{6A919885-0285-0403-1E09-FA94D8BC080B}"/>
              </a:ext>
            </a:extLst>
          </p:cNvPr>
          <p:cNvSpPr/>
          <p:nvPr/>
        </p:nvSpPr>
        <p:spPr>
          <a:xfrm>
            <a:off x="10077442" y="5280052"/>
            <a:ext cx="6371305" cy="18465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ctr">
              <a:lnSpc>
                <a:spcPct val="150000"/>
              </a:lnSpc>
              <a:spcAft>
                <a:spcPts val="800"/>
              </a:spcAft>
              <a:tabLst>
                <a:tab pos="1719580" algn="l"/>
                <a:tab pos="3262630" algn="l"/>
                <a:tab pos="4806315" algn="l"/>
              </a:tabLst>
            </a:pPr>
            <a:r>
              <a:rPr lang="fr-FR" sz="4200">
                <a:solidFill>
                  <a:schemeClr val="tx1"/>
                </a:solidFill>
                <a:latin typeface="Arial" panose="020B0604020202020204" pitchFamily="34" charset="0"/>
                <a:ea typeface="Arial" panose="020B0604020202020204" pitchFamily="34" charset="0"/>
                <a:cs typeface="Arial" panose="020B0604020202020204" pitchFamily="34" charset="0"/>
              </a:rPr>
              <a:t>C. 5cm, 3cm</a:t>
            </a:r>
            <a:endParaRPr lang="en-US" sz="42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48" name="Đáp án sai 3">
            <a:extLst>
              <a:ext uri="{FF2B5EF4-FFF2-40B4-BE49-F238E27FC236}">
                <a16:creationId xmlns:a16="http://schemas.microsoft.com/office/drawing/2014/main" id="{2E7D83A4-3758-8699-4DD0-010A80780539}"/>
              </a:ext>
            </a:extLst>
          </p:cNvPr>
          <p:cNvSpPr/>
          <p:nvPr/>
        </p:nvSpPr>
        <p:spPr>
          <a:xfrm>
            <a:off x="1619242" y="7660002"/>
            <a:ext cx="6371305" cy="18465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200">
                <a:solidFill>
                  <a:prstClr val="black"/>
                </a:solidFill>
                <a:latin typeface="Arial" panose="020B0604020202020204" pitchFamily="34" charset="0"/>
                <a:ea typeface="Calibri" panose="020F0502020204030204" pitchFamily="34" charset="0"/>
              </a:rPr>
              <a:t>B. 2cm, 5cm</a:t>
            </a:r>
            <a:endParaRPr kumimoji="0" lang="vi-VN" sz="4200" b="0" i="0" u="none" strike="noStrike" kern="1200" cap="none" spc="0" normalizeH="0" baseline="0" noProof="1">
              <a:ln>
                <a:noFill/>
              </a:ln>
              <a:solidFill>
                <a:prstClr val="black"/>
              </a:solidFill>
              <a:effectLst/>
              <a:uLnTx/>
              <a:uFillTx/>
              <a:latin typeface="Arial" panose="020B0604020202020204" pitchFamily="34" charset="0"/>
              <a:cs typeface="Arial" panose="020B0604020202020204" pitchFamily="34" charset="0"/>
            </a:endParaRPr>
          </a:p>
        </p:txBody>
      </p:sp>
      <p:pic>
        <p:nvPicPr>
          <p:cNvPr id="49"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247009" y="-1485900"/>
            <a:ext cx="487363" cy="487363"/>
          </a:xfrm>
          <a:prstGeom prst="rect">
            <a:avLst/>
          </a:prstGeom>
        </p:spPr>
      </p:pic>
      <p:pic>
        <p:nvPicPr>
          <p:cNvPr id="50"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5076025" y="8063256"/>
            <a:ext cx="1453660" cy="1265270"/>
          </a:xfrm>
          <a:prstGeom prst="rect">
            <a:avLst/>
          </a:prstGeom>
        </p:spPr>
      </p:pic>
      <p:pic>
        <p:nvPicPr>
          <p:cNvPr id="51" name="Picture 50">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303748" y="5569798"/>
            <a:ext cx="1448677" cy="1290638"/>
          </a:xfrm>
          <a:prstGeom prst="rect">
            <a:avLst/>
          </a:prstGeom>
        </p:spPr>
      </p:pic>
      <p:pic>
        <p:nvPicPr>
          <p:cNvPr id="52"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6883569" y="7938146"/>
            <a:ext cx="1448677" cy="1290638"/>
          </a:xfrm>
          <a:prstGeom prst="rect">
            <a:avLst/>
          </a:prstGeom>
        </p:spPr>
      </p:pic>
      <p:pic>
        <p:nvPicPr>
          <p:cNvPr id="53"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6934050" y="5533990"/>
            <a:ext cx="1448677" cy="1290638"/>
          </a:xfrm>
          <a:prstGeom prst="rect">
            <a:avLst/>
          </a:prstGeom>
        </p:spPr>
      </p:pic>
      <p:pic>
        <p:nvPicPr>
          <p:cNvPr id="5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573872" y="-1485900"/>
            <a:ext cx="487363" cy="487363"/>
          </a:xfrm>
          <a:prstGeom prst="rect">
            <a:avLst/>
          </a:prstGeom>
        </p:spPr>
      </p:pic>
    </p:spTree>
    <p:extLst>
      <p:ext uri="{BB962C8B-B14F-4D97-AF65-F5344CB8AC3E}">
        <p14:creationId xmlns:p14="http://schemas.microsoft.com/office/powerpoint/2010/main" val="1723036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45"/>
                                        </p:tgtEl>
                                        <p:attrNameLst>
                                          <p:attrName>fillcolor</p:attrName>
                                        </p:attrNameLst>
                                      </p:cBhvr>
                                      <p:to>
                                        <a:srgbClr val="92D050"/>
                                      </p:to>
                                    </p:animClr>
                                    <p:set>
                                      <p:cBhvr>
                                        <p:cTn id="7" dur="500" fill="hold"/>
                                        <p:tgtEl>
                                          <p:spTgt spid="45"/>
                                        </p:tgtEl>
                                        <p:attrNameLst>
                                          <p:attrName>fill.type</p:attrName>
                                        </p:attrNameLst>
                                      </p:cBhvr>
                                      <p:to>
                                        <p:strVal val="solid"/>
                                      </p:to>
                                    </p:set>
                                    <p:set>
                                      <p:cBhvr>
                                        <p:cTn id="8" dur="500" fill="hold"/>
                                        <p:tgtEl>
                                          <p:spTgt spid="45"/>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49"/>
                                        </p:tgtEl>
                                      </p:cBhvr>
                                    </p:cmd>
                                  </p:childTnLst>
                                </p:cTn>
                              </p:par>
                              <p:par>
                                <p:cTn id="11" presetID="1" presetClass="entr" presetSubtype="0" fill="hold" nodeType="withEffect">
                                  <p:stCondLst>
                                    <p:cond delay="0"/>
                                  </p:stCondLst>
                                  <p:childTnLst>
                                    <p:set>
                                      <p:cBhvr>
                                        <p:cTn id="12" dur="1" fill="hold">
                                          <p:stCondLst>
                                            <p:cond delay="9"/>
                                          </p:stCondLst>
                                        </p:cTn>
                                        <p:tgtEl>
                                          <p:spTgt spid="50"/>
                                        </p:tgtEl>
                                        <p:attrNameLst>
                                          <p:attrName>style.visibility</p:attrName>
                                        </p:attrNameLst>
                                      </p:cBhvr>
                                      <p:to>
                                        <p:strVal val="visible"/>
                                      </p:to>
                                    </p:set>
                                  </p:childTnLst>
                                </p:cTn>
                              </p:par>
                            </p:childTnLst>
                          </p:cTn>
                        </p:par>
                      </p:childTnLst>
                    </p:cTn>
                  </p:par>
                </p:childTnLst>
              </p:cTn>
              <p:nextCondLst>
                <p:cond evt="onClick" delay="0">
                  <p:tgtEl>
                    <p:spTgt spid="45"/>
                  </p:tgtEl>
                </p:cond>
              </p:nextCondLst>
            </p:seq>
            <p:seq concurrent="1" nextAc="seek">
              <p:cTn id="13" restart="whenNotActive" fill="hold" evtFilter="cancelBubble" nodeType="interactiveSeq">
                <p:stCondLst>
                  <p:cond evt="onClick" delay="0">
                    <p:tgtEl>
                      <p:spTgt spid="46"/>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46"/>
                                        </p:tgtEl>
                                        <p:attrNameLst>
                                          <p:attrName>fillcolor</p:attrName>
                                        </p:attrNameLst>
                                      </p:cBhvr>
                                      <p:to>
                                        <a:srgbClr val="D99694"/>
                                      </p:to>
                                    </p:animClr>
                                    <p:set>
                                      <p:cBhvr>
                                        <p:cTn id="18" dur="500" fill="hold"/>
                                        <p:tgtEl>
                                          <p:spTgt spid="46"/>
                                        </p:tgtEl>
                                        <p:attrNameLst>
                                          <p:attrName>fill.type</p:attrName>
                                        </p:attrNameLst>
                                      </p:cBhvr>
                                      <p:to>
                                        <p:strVal val="solid"/>
                                      </p:to>
                                    </p:set>
                                    <p:set>
                                      <p:cBhvr>
                                        <p:cTn id="19" dur="500" fill="hold"/>
                                        <p:tgtEl>
                                          <p:spTgt spid="46"/>
                                        </p:tgtEl>
                                        <p:attrNameLst>
                                          <p:attrName>fill.on</p:attrName>
                                        </p:attrNameLst>
                                      </p:cBhvr>
                                      <p:to>
                                        <p:strVal val="true"/>
                                      </p:to>
                                    </p:set>
                                  </p:childTnLst>
                                </p:cTn>
                              </p:par>
                              <p:par>
                                <p:cTn id="20" presetID="1" presetClass="mediacall" presetSubtype="0" fill="hold" nodeType="withEffect">
                                  <p:stCondLst>
                                    <p:cond delay="0"/>
                                  </p:stCondLst>
                                  <p:childTnLst>
                                    <p:cmd type="call" cmd="playFrom(0.0)">
                                      <p:cBhvr>
                                        <p:cTn id="21" dur="862" fill="hold"/>
                                        <p:tgtEl>
                                          <p:spTgt spid="54"/>
                                        </p:tgtEl>
                                      </p:cBhvr>
                                    </p:cmd>
                                  </p:childTnLst>
                                </p:cTn>
                              </p:par>
                              <p:par>
                                <p:cTn id="22" presetID="1"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childTnLst>
                                </p:cTn>
                              </p:par>
                            </p:childTnLst>
                          </p:cTn>
                        </p:par>
                      </p:childTnLst>
                    </p:cTn>
                  </p:par>
                </p:childTnLst>
              </p:cTn>
              <p:nextCondLst>
                <p:cond evt="onClick" delay="0">
                  <p:tgtEl>
                    <p:spTgt spid="46"/>
                  </p:tgtEl>
                </p:cond>
              </p:nextCondLst>
            </p:seq>
            <p:seq concurrent="1" nextAc="seek">
              <p:cTn id="24" restart="whenNotActive" fill="hold" evtFilter="cancelBubble" nodeType="interactiveSeq">
                <p:stCondLst>
                  <p:cond evt="onClick" delay="0">
                    <p:tgtEl>
                      <p:spTgt spid="47"/>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47"/>
                                        </p:tgtEl>
                                        <p:attrNameLst>
                                          <p:attrName>fillcolor</p:attrName>
                                        </p:attrNameLst>
                                      </p:cBhvr>
                                      <p:to>
                                        <a:srgbClr val="D99694"/>
                                      </p:to>
                                    </p:animClr>
                                    <p:set>
                                      <p:cBhvr>
                                        <p:cTn id="29" dur="500" fill="hold"/>
                                        <p:tgtEl>
                                          <p:spTgt spid="47"/>
                                        </p:tgtEl>
                                        <p:attrNameLst>
                                          <p:attrName>fill.type</p:attrName>
                                        </p:attrNameLst>
                                      </p:cBhvr>
                                      <p:to>
                                        <p:strVal val="solid"/>
                                      </p:to>
                                    </p:set>
                                    <p:set>
                                      <p:cBhvr>
                                        <p:cTn id="30" dur="500" fill="hold"/>
                                        <p:tgtEl>
                                          <p:spTgt spid="47"/>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62" fill="hold"/>
                                        <p:tgtEl>
                                          <p:spTgt spid="54"/>
                                        </p:tgtEl>
                                      </p:cBhvr>
                                    </p:cmd>
                                  </p:childTnLst>
                                </p:cTn>
                              </p:par>
                              <p:par>
                                <p:cTn id="33" presetID="1" presetClass="entr" presetSubtype="0" fill="hold" nodeType="withEffect">
                                  <p:stCondLst>
                                    <p:cond delay="0"/>
                                  </p:stCondLst>
                                  <p:childTnLst>
                                    <p:set>
                                      <p:cBhvr>
                                        <p:cTn id="34" dur="1" fill="hold">
                                          <p:stCondLst>
                                            <p:cond delay="9"/>
                                          </p:stCondLst>
                                        </p:cTn>
                                        <p:tgtEl>
                                          <p:spTgt spid="51"/>
                                        </p:tgtEl>
                                        <p:attrNameLst>
                                          <p:attrName>style.visibility</p:attrName>
                                        </p:attrNameLst>
                                      </p:cBhvr>
                                      <p:to>
                                        <p:strVal val="visible"/>
                                      </p:to>
                                    </p:set>
                                  </p:childTnLst>
                                </p:cTn>
                              </p:par>
                            </p:childTnLst>
                          </p:cTn>
                        </p:par>
                      </p:childTnLst>
                    </p:cTn>
                  </p:par>
                </p:childTnLst>
              </p:cTn>
              <p:nextCondLst>
                <p:cond evt="onClick" delay="0">
                  <p:tgtEl>
                    <p:spTgt spid="47"/>
                  </p:tgtEl>
                </p:cond>
              </p:nextCondLst>
            </p:seq>
            <p:seq concurrent="1" nextAc="seek">
              <p:cTn id="35" restart="whenNotActive" fill="hold" evtFilter="cancelBubble" nodeType="interactiveSeq">
                <p:stCondLst>
                  <p:cond evt="onClick" delay="0">
                    <p:tgtEl>
                      <p:spTgt spid="48"/>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48"/>
                                        </p:tgtEl>
                                        <p:attrNameLst>
                                          <p:attrName>fillcolor</p:attrName>
                                        </p:attrNameLst>
                                      </p:cBhvr>
                                      <p:to>
                                        <a:srgbClr val="D99694"/>
                                      </p:to>
                                    </p:animClr>
                                    <p:set>
                                      <p:cBhvr>
                                        <p:cTn id="40" dur="500" fill="hold"/>
                                        <p:tgtEl>
                                          <p:spTgt spid="48"/>
                                        </p:tgtEl>
                                        <p:attrNameLst>
                                          <p:attrName>fill.type</p:attrName>
                                        </p:attrNameLst>
                                      </p:cBhvr>
                                      <p:to>
                                        <p:strVal val="solid"/>
                                      </p:to>
                                    </p:set>
                                    <p:set>
                                      <p:cBhvr>
                                        <p:cTn id="41" dur="500" fill="hold"/>
                                        <p:tgtEl>
                                          <p:spTgt spid="48"/>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54"/>
                                        </p:tgtEl>
                                      </p:cBhvr>
                                    </p:cmd>
                                  </p:childTnLst>
                                </p:cTn>
                              </p:par>
                              <p:par>
                                <p:cTn id="44" presetID="1" presetClass="entr" presetSubtype="0" fill="hold" nodeType="withEffect">
                                  <p:stCondLst>
                                    <p:cond delay="0"/>
                                  </p:stCondLst>
                                  <p:childTnLst>
                                    <p:set>
                                      <p:cBhvr>
                                        <p:cTn id="45" dur="1" fill="hold">
                                          <p:stCondLst>
                                            <p:cond delay="9"/>
                                          </p:stCondLst>
                                        </p:cTn>
                                        <p:tgtEl>
                                          <p:spTgt spid="52"/>
                                        </p:tgtEl>
                                        <p:attrNameLst>
                                          <p:attrName>style.visibility</p:attrName>
                                        </p:attrNameLst>
                                      </p:cBhvr>
                                      <p:to>
                                        <p:strVal val="visible"/>
                                      </p:to>
                                    </p:set>
                                  </p:childTnLst>
                                </p:cTn>
                              </p:par>
                            </p:childTnLst>
                          </p:cTn>
                        </p:par>
                      </p:childTnLst>
                    </p:cTn>
                  </p:par>
                </p:childTnLst>
              </p:cTn>
              <p:nextCondLst>
                <p:cond evt="onClick" delay="0">
                  <p:tgtEl>
                    <p:spTgt spid="48"/>
                  </p:tgtEl>
                </p:cond>
              </p:nextCondLst>
            </p:seq>
            <p:audio>
              <p:cMediaNode vol="80000">
                <p:cTn id="46" fill="hold" display="0">
                  <p:stCondLst>
                    <p:cond delay="indefinite"/>
                  </p:stCondLst>
                  <p:endCondLst>
                    <p:cond evt="onStopAudio" delay="0">
                      <p:tgtEl>
                        <p:sldTgt/>
                      </p:tgtEl>
                    </p:cond>
                  </p:endCondLst>
                </p:cTn>
                <p:tgtEl>
                  <p:spTgt spid="49"/>
                </p:tgtEl>
              </p:cMediaNode>
            </p:audio>
            <p:audio>
              <p:cMediaNode vol="80000">
                <p:cTn id="47" fill="hold" display="0">
                  <p:stCondLst>
                    <p:cond delay="indefinite"/>
                  </p:stCondLst>
                  <p:endCondLst>
                    <p:cond evt="onStopAudio" delay="0">
                      <p:tgtEl>
                        <p:sldTgt/>
                      </p:tgtEl>
                    </p:cond>
                  </p:endCondLst>
                </p:cTn>
                <p:tgtEl>
                  <p:spTgt spid="5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sp>
        <p:nvSpPr>
          <p:cNvPr id="18" name="Câu hỏi">
            <a:extLst>
              <a:ext uri="{FF2B5EF4-FFF2-40B4-BE49-F238E27FC236}">
                <a16:creationId xmlns:a16="http://schemas.microsoft.com/office/drawing/2014/main" id="{4ADFFF1A-F500-CC57-185E-00F4826D0836}"/>
              </a:ext>
            </a:extLst>
          </p:cNvPr>
          <p:cNvSpPr/>
          <p:nvPr/>
        </p:nvSpPr>
        <p:spPr>
          <a:xfrm>
            <a:off x="1143000" y="764898"/>
            <a:ext cx="16080660" cy="3464202"/>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en-US" sz="4200" b="1">
                <a:solidFill>
                  <a:prstClr val="black"/>
                </a:solidFill>
                <a:latin typeface="Arial" panose="020B0604020202020204" pitchFamily="34" charset="0"/>
                <a:ea typeface="Times New Roman" panose="02020603050405020304" pitchFamily="18" charset="0"/>
                <a:cs typeface="Arial" panose="020B0604020202020204" pitchFamily="34" charset="0"/>
              </a:rPr>
              <a:t>B</a:t>
            </a:r>
            <a:r>
              <a:rPr lang="vi-VN" sz="4200" b="1">
                <a:solidFill>
                  <a:prstClr val="black"/>
                </a:solidFill>
                <a:ea typeface="Times New Roman" panose="02020603050405020304" pitchFamily="18" charset="0"/>
              </a:rPr>
              <a:t>ài toán: </a:t>
            </a:r>
            <a:r>
              <a:rPr lang="vi-VN" sz="4200">
                <a:solidFill>
                  <a:prstClr val="black"/>
                </a:solidFill>
                <a:ea typeface="Times New Roman" panose="02020603050405020304" pitchFamily="18" charset="0"/>
              </a:rPr>
              <a:t>Cho tam giác ABC vuông ở A,AB = 6cm, AC = 8cm, đường cao AH, đường phân giác BD. </a:t>
            </a:r>
            <a:endParaRPr lang="en-US" sz="4200">
              <a:solidFill>
                <a:prstClr val="black"/>
              </a:solidFill>
              <a:ea typeface="Times New Roman" panose="02020603050405020304" pitchFamily="18" charset="0"/>
            </a:endParaRPr>
          </a:p>
          <a:p>
            <a:pPr lvl="0" algn="just">
              <a:lnSpc>
                <a:spcPct val="150000"/>
              </a:lnSpc>
            </a:pPr>
            <a:r>
              <a:rPr lang="vi-VN" sz="4200" b="1">
                <a:solidFill>
                  <a:prstClr val="black"/>
                </a:solidFill>
                <a:ea typeface="Times New Roman" panose="02020603050405020304" pitchFamily="18" charset="0"/>
              </a:rPr>
              <a:t>Câu </a:t>
            </a:r>
            <a:r>
              <a:rPr lang="en-US" sz="4200" b="1" smtClean="0">
                <a:solidFill>
                  <a:prstClr val="black"/>
                </a:solidFill>
                <a:latin typeface="Arial" panose="020B0604020202020204" pitchFamily="34" charset="0"/>
                <a:ea typeface="Times New Roman" panose="02020603050405020304" pitchFamily="18" charset="0"/>
                <a:cs typeface="Arial" panose="020B0604020202020204" pitchFamily="34" charset="0"/>
              </a:rPr>
              <a:t>4</a:t>
            </a:r>
            <a:r>
              <a:rPr lang="vi-VN" sz="4200" b="1" smtClean="0">
                <a:solidFill>
                  <a:prstClr val="black"/>
                </a:solidFill>
                <a:ea typeface="Times New Roman" panose="02020603050405020304" pitchFamily="18" charset="0"/>
              </a:rPr>
              <a:t>. </a:t>
            </a:r>
            <a:r>
              <a:rPr lang="vi-VN" sz="4200" smtClean="0">
                <a:solidFill>
                  <a:prstClr val="black"/>
                </a:solidFill>
                <a:ea typeface="Times New Roman" panose="02020603050405020304" pitchFamily="18" charset="0"/>
              </a:rPr>
              <a:t>Gọi </a:t>
            </a:r>
            <a:r>
              <a:rPr lang="vi-VN" sz="4200">
                <a:solidFill>
                  <a:prstClr val="black"/>
                </a:solidFill>
                <a:ea typeface="Times New Roman" panose="02020603050405020304" pitchFamily="18" charset="0"/>
              </a:rPr>
              <a:t>I là giao điểm của AH và BD. Chọn câu đúng.</a:t>
            </a:r>
            <a:endParaRPr lang="en-US" sz="4200">
              <a:solidFill>
                <a:prstClr val="black"/>
              </a:solidFill>
              <a:ea typeface="Times New Roman" panose="02020603050405020304" pitchFamily="18" charset="0"/>
            </a:endParaRPr>
          </a:p>
        </p:txBody>
      </p:sp>
      <mc:AlternateContent xmlns:mc="http://schemas.openxmlformats.org/markup-compatibility/2006">
        <mc:Choice xmlns:a14="http://schemas.microsoft.com/office/drawing/2010/main" Requires="a14">
          <p:sp>
            <p:nvSpPr>
              <p:cNvPr id="19" name="Đáp án đúng">
                <a:extLst>
                  <a:ext uri="{FF2B5EF4-FFF2-40B4-BE49-F238E27FC236}">
                    <a16:creationId xmlns:a16="http://schemas.microsoft.com/office/drawing/2014/main" id="{8B66CBE4-2DB9-BCF7-D1C4-281B894BFE17}"/>
                  </a:ext>
                </a:extLst>
              </p:cNvPr>
              <p:cNvSpPr/>
              <p:nvPr/>
            </p:nvSpPr>
            <p:spPr>
              <a:xfrm>
                <a:off x="1211214" y="4896396"/>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𝐵𝐼</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𝐵𝐷</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𝐻𝐵</m:t>
                    </m:r>
                  </m:oMath>
                </a14:m>
                <a:endParaRPr kumimoji="0" lang="vi-VN" sz="42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19"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1211214" y="4896396"/>
                <a:ext cx="7426038" cy="2075150"/>
              </a:xfrm>
              <a:prstGeom prst="roundRect">
                <a:avLst/>
              </a:prstGeom>
              <a:blipFill>
                <a:blip r:embed="rId7"/>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Đáp án sai 1">
                <a:extLst>
                  <a:ext uri="{FF2B5EF4-FFF2-40B4-BE49-F238E27FC236}">
                    <a16:creationId xmlns:a16="http://schemas.microsoft.com/office/drawing/2014/main" id="{3FCD9830-5FD1-BD44-878B-228BD96CE996}"/>
                  </a:ext>
                </a:extLst>
              </p:cNvPr>
              <p:cNvSpPr/>
              <p:nvPr/>
            </p:nvSpPr>
            <p:spPr>
              <a:xfrm>
                <a:off x="9795162" y="4894391"/>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𝐴𝐵</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𝐵𝐼</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m:t>
                    </m:r>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𝐵</m:t>
                    </m:r>
                    <m:sSup>
                      <m:sSupPr>
                        <m:ctrlPr>
                          <a:rPr lang="en-US" sz="4200" i="1">
                            <a:solidFill>
                              <a:schemeClr val="tx1"/>
                            </a:solidFill>
                            <a:effectLst/>
                            <a:latin typeface="Cambria Math" panose="020405030504060302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𝐷</m:t>
                        </m:r>
                      </m:e>
                      <m:sup>
                        <m:r>
                          <a:rPr lang="fr-FR" sz="4200" i="1">
                            <a:solidFill>
                              <a:schemeClr val="tx1"/>
                            </a:solidFill>
                            <a:effectLst/>
                            <a:latin typeface="Cambria Math" panose="02040503050406030204" pitchFamily="18" charset="0"/>
                            <a:ea typeface="Arial" panose="020B0604020202020204" pitchFamily="34" charset="0"/>
                            <a:cs typeface="Times New Roman" panose="02020603050405020304" pitchFamily="18" charset="0"/>
                          </a:rPr>
                          <m:t>2</m:t>
                        </m:r>
                      </m:sup>
                    </m:sSup>
                  </m:oMath>
                </a14:m>
                <a:endParaRPr kumimoji="0" lang="vi-VN" sz="4200" b="0" i="0" u="none" strike="noStrike" kern="1200" cap="none" spc="0" normalizeH="0" baseline="0" noProof="1">
                  <a:ln>
                    <a:noFill/>
                  </a:ln>
                  <a:solidFill>
                    <a:schemeClr val="tx1"/>
                  </a:solidFill>
                  <a:effectLst/>
                  <a:uLnTx/>
                  <a:uFillTx/>
                  <a:latin typeface="Arial" panose="020B0604020202020204" pitchFamily="34" charset="0"/>
                  <a:cs typeface="Arial" panose="020B0604020202020204" pitchFamily="34" charset="0"/>
                </a:endParaRPr>
              </a:p>
            </p:txBody>
          </p:sp>
        </mc:Choice>
        <mc:Fallback>
          <p:sp>
            <p:nvSpPr>
              <p:cNvPr id="2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9795162" y="4894391"/>
                <a:ext cx="7426038" cy="2075150"/>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Đáp án sai 2">
                <a:extLst>
                  <a:ext uri="{FF2B5EF4-FFF2-40B4-BE49-F238E27FC236}">
                    <a16:creationId xmlns:a16="http://schemas.microsoft.com/office/drawing/2014/main" id="{6A919885-0285-0403-1E09-FA94D8BC080B}"/>
                  </a:ext>
                </a:extLst>
              </p:cNvPr>
              <p:cNvSpPr/>
              <p:nvPr/>
            </p:nvSpPr>
            <p:spPr>
              <a:xfrm>
                <a:off x="9818618" y="756415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200" smtClean="0">
                    <a:solidFill>
                      <a:schemeClr val="tx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𝐵𝐼</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𝐻</m:t>
                    </m:r>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9818618" y="7564150"/>
                <a:ext cx="7426038" cy="2075150"/>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Đáp án sai 3">
                <a:extLst>
                  <a:ext uri="{FF2B5EF4-FFF2-40B4-BE49-F238E27FC236}">
                    <a16:creationId xmlns:a16="http://schemas.microsoft.com/office/drawing/2014/main" id="{2E7D83A4-3758-8699-4DD0-010A80780539}"/>
                  </a:ext>
                </a:extLst>
              </p:cNvPr>
              <p:cNvSpPr/>
              <p:nvPr/>
            </p:nvSpPr>
            <p:spPr>
              <a:xfrm>
                <a:off x="1177474" y="7555070"/>
                <a:ext cx="7426038" cy="2075150"/>
              </a:xfrm>
              <a:prstGeom prst="roundRect">
                <a:avLst/>
              </a:prstGeom>
              <a:solidFill>
                <a:srgbClr val="F6F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spcBef>
                    <a:spcPts val="600"/>
                  </a:spcBef>
                  <a:spcAft>
                    <a:spcPts val="600"/>
                  </a:spcAft>
                </a:pPr>
                <a:r>
                  <a:rPr lang="fr-FR" sz="4200" smtClean="0">
                    <a:solidFill>
                      <a:schemeClr val="tx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𝐴𝐵</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𝐵𝐼</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𝐴</m:t>
                    </m:r>
                    <m:sSup>
                      <m:sSupPr>
                        <m:ctrlPr>
                          <a:rPr lang="en-US"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𝐼</m:t>
                        </m:r>
                      </m:e>
                      <m:sup>
                        <m:r>
                          <a:rPr lang="fr-FR" sz="4200" i="1">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oMath>
                </a14:m>
                <a:endParaRPr lang="en-US" sz="4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p:sp>
            <p:nvSpPr>
              <p:cNvPr id="2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1177474" y="7555070"/>
                <a:ext cx="7426038" cy="2075150"/>
              </a:xfrm>
              <a:prstGeom prst="roundRect">
                <a:avLst/>
              </a:prstGeom>
              <a:blipFill>
                <a:blip r:embed="rId10"/>
                <a:stretch>
                  <a:fillRect/>
                </a:stretch>
              </a:blipFill>
              <a:ln>
                <a:noFill/>
              </a:ln>
            </p:spPr>
            <p:txBody>
              <a:bodyPr/>
              <a:lstStyle/>
              <a:p>
                <a:r>
                  <a:rPr lang="en-US">
                    <a:noFill/>
                  </a:rPr>
                  <a:t> </a:t>
                </a:r>
              </a:p>
            </p:txBody>
          </p:sp>
        </mc:Fallback>
      </mc:AlternateContent>
      <p:pic>
        <p:nvPicPr>
          <p:cNvPr id="2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55558" y="-600206"/>
            <a:ext cx="487363" cy="487363"/>
          </a:xfrm>
          <a:prstGeom prst="rect">
            <a:avLst/>
          </a:prstGeom>
        </p:spPr>
      </p:pic>
      <p:pic>
        <p:nvPicPr>
          <p:cNvPr id="2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7165996" y="5474927"/>
            <a:ext cx="1226505" cy="1067554"/>
          </a:xfrm>
          <a:prstGeom prst="rect">
            <a:avLst/>
          </a:prstGeom>
        </p:spPr>
      </p:pic>
      <p:pic>
        <p:nvPicPr>
          <p:cNvPr id="25" name="Picture 24">
            <a:extLst>
              <a:ext uri="{FF2B5EF4-FFF2-40B4-BE49-F238E27FC236}">
                <a16:creationId xmlns:a16="http://schemas.microsoft.com/office/drawing/2014/main" id="{4B31FD67-694B-8D1E-89C7-5C3C61578F6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6046894" y="8068848"/>
            <a:ext cx="1222301" cy="1088958"/>
          </a:xfrm>
          <a:prstGeom prst="rect">
            <a:avLst/>
          </a:prstGeom>
        </p:spPr>
      </p:pic>
      <p:pic>
        <p:nvPicPr>
          <p:cNvPr id="26" name="Picture 10">
            <a:extLst>
              <a:ext uri="{FF2B5EF4-FFF2-40B4-BE49-F238E27FC236}">
                <a16:creationId xmlns:a16="http://schemas.microsoft.com/office/drawing/2014/main" id="{A47525BE-8DC6-1E4E-AED4-3C6DAB364AF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7414951" y="8048166"/>
            <a:ext cx="1222301" cy="1088958"/>
          </a:xfrm>
          <a:prstGeom prst="rect">
            <a:avLst/>
          </a:prstGeom>
        </p:spPr>
      </p:pic>
      <p:pic>
        <p:nvPicPr>
          <p:cNvPr id="27" name="Picture 10">
            <a:extLst>
              <a:ext uri="{FF2B5EF4-FFF2-40B4-BE49-F238E27FC236}">
                <a16:creationId xmlns:a16="http://schemas.microsoft.com/office/drawing/2014/main" id="{65C423E0-743C-7316-FEF3-4CE8613F3E0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5998899" y="5365183"/>
            <a:ext cx="1222301" cy="1088958"/>
          </a:xfrm>
          <a:prstGeom prst="rect">
            <a:avLst/>
          </a:prstGeom>
        </p:spPr>
      </p:pic>
      <p:pic>
        <p:nvPicPr>
          <p:cNvPr id="2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82421" y="-600206"/>
            <a:ext cx="487363" cy="487363"/>
          </a:xfrm>
          <a:prstGeom prst="rect">
            <a:avLst/>
          </a:prstGeom>
        </p:spPr>
      </p:pic>
    </p:spTree>
    <p:extLst>
      <p:ext uri="{BB962C8B-B14F-4D97-AF65-F5344CB8AC3E}">
        <p14:creationId xmlns:p14="http://schemas.microsoft.com/office/powerpoint/2010/main" val="287025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9"/>
                                        </p:tgtEl>
                                        <p:attrNameLst>
                                          <p:attrName>fillcolor</p:attrName>
                                        </p:attrNameLst>
                                      </p:cBhvr>
                                      <p:to>
                                        <a:srgbClr val="92D050"/>
                                      </p:to>
                                    </p:animClr>
                                    <p:set>
                                      <p:cBhvr>
                                        <p:cTn id="7" dur="500" fill="hold"/>
                                        <p:tgtEl>
                                          <p:spTgt spid="19"/>
                                        </p:tgtEl>
                                        <p:attrNameLst>
                                          <p:attrName>fill.type</p:attrName>
                                        </p:attrNameLst>
                                      </p:cBhvr>
                                      <p:to>
                                        <p:strVal val="solid"/>
                                      </p:to>
                                    </p:set>
                                    <p:set>
                                      <p:cBhvr>
                                        <p:cTn id="8" dur="500" fill="hold"/>
                                        <p:tgtEl>
                                          <p:spTgt spid="19"/>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23"/>
                                        </p:tgtEl>
                                      </p:cBhvr>
                                    </p:cmd>
                                  </p:childTnLst>
                                </p:cTn>
                              </p:par>
                              <p:par>
                                <p:cTn id="11" presetID="1" presetClass="entr" presetSubtype="0" fill="hold" nodeType="withEffect">
                                  <p:stCondLst>
                                    <p:cond delay="0"/>
                                  </p:stCondLst>
                                  <p:childTnLst>
                                    <p:set>
                                      <p:cBhvr>
                                        <p:cTn id="12" dur="1" fill="hold">
                                          <p:stCondLst>
                                            <p:cond delay="9"/>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13" restart="whenNotActive" fill="hold" evtFilter="cancelBubble" nodeType="interactiveSeq">
                <p:stCondLst>
                  <p:cond evt="onClick" delay="0">
                    <p:tgtEl>
                      <p:spTgt spid="20"/>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20"/>
                                        </p:tgtEl>
                                        <p:attrNameLst>
                                          <p:attrName>fillcolor</p:attrName>
                                        </p:attrNameLst>
                                      </p:cBhvr>
                                      <p:to>
                                        <a:srgbClr val="D99694"/>
                                      </p:to>
                                    </p:animClr>
                                    <p:set>
                                      <p:cBhvr>
                                        <p:cTn id="18" dur="500" fill="hold"/>
                                        <p:tgtEl>
                                          <p:spTgt spid="20"/>
                                        </p:tgtEl>
                                        <p:attrNameLst>
                                          <p:attrName>fill.type</p:attrName>
                                        </p:attrNameLst>
                                      </p:cBhvr>
                                      <p:to>
                                        <p:strVal val="solid"/>
                                      </p:to>
                                    </p:set>
                                    <p:set>
                                      <p:cBhvr>
                                        <p:cTn id="19" dur="500" fill="hold"/>
                                        <p:tgtEl>
                                          <p:spTgt spid="20"/>
                                        </p:tgtEl>
                                        <p:attrNameLst>
                                          <p:attrName>fill.on</p:attrName>
                                        </p:attrNameLst>
                                      </p:cBhvr>
                                      <p:to>
                                        <p:strVal val="true"/>
                                      </p:to>
                                    </p:set>
                                  </p:childTnLst>
                                </p:cTn>
                              </p:par>
                              <p:par>
                                <p:cTn id="20" presetID="1" presetClass="mediacall" presetSubtype="0" fill="hold" nodeType="withEffect">
                                  <p:stCondLst>
                                    <p:cond delay="0"/>
                                  </p:stCondLst>
                                  <p:childTnLst>
                                    <p:cmd type="call" cmd="playFrom(0.0)">
                                      <p:cBhvr>
                                        <p:cTn id="21" dur="862" fill="hold"/>
                                        <p:tgtEl>
                                          <p:spTgt spid="28"/>
                                        </p:tgtEl>
                                      </p:cBhvr>
                                    </p:cmd>
                                  </p:childTnLst>
                                </p:cTn>
                              </p:par>
                              <p:par>
                                <p:cTn id="22" presetID="1" presetClass="entr" presetSubtype="0" fill="hold"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1"/>
                                        </p:tgtEl>
                                        <p:attrNameLst>
                                          <p:attrName>fillcolor</p:attrName>
                                        </p:attrNameLst>
                                      </p:cBhvr>
                                      <p:to>
                                        <a:srgbClr val="D99694"/>
                                      </p:to>
                                    </p:animClr>
                                    <p:set>
                                      <p:cBhvr>
                                        <p:cTn id="29" dur="500" fill="hold"/>
                                        <p:tgtEl>
                                          <p:spTgt spid="21"/>
                                        </p:tgtEl>
                                        <p:attrNameLst>
                                          <p:attrName>fill.type</p:attrName>
                                        </p:attrNameLst>
                                      </p:cBhvr>
                                      <p:to>
                                        <p:strVal val="solid"/>
                                      </p:to>
                                    </p:set>
                                    <p:set>
                                      <p:cBhvr>
                                        <p:cTn id="30" dur="500" fill="hold"/>
                                        <p:tgtEl>
                                          <p:spTgt spid="21"/>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62" fill="hold"/>
                                        <p:tgtEl>
                                          <p:spTgt spid="28"/>
                                        </p:tgtEl>
                                      </p:cBhvr>
                                    </p:cmd>
                                  </p:childTnLst>
                                </p:cTn>
                              </p:par>
                              <p:par>
                                <p:cTn id="33" presetID="1" presetClass="entr" presetSubtype="0" fill="hold" nodeType="withEffect">
                                  <p:stCondLst>
                                    <p:cond delay="0"/>
                                  </p:stCondLst>
                                  <p:childTnLst>
                                    <p:set>
                                      <p:cBhvr>
                                        <p:cTn id="34" dur="1" fill="hold">
                                          <p:stCondLst>
                                            <p:cond delay="9"/>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35" restart="whenNotActive" fill="hold" evtFilter="cancelBubble" nodeType="interactiveSeq">
                <p:stCondLst>
                  <p:cond evt="onClick" delay="0">
                    <p:tgtEl>
                      <p:spTgt spid="2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22"/>
                                        </p:tgtEl>
                                        <p:attrNameLst>
                                          <p:attrName>fillcolor</p:attrName>
                                        </p:attrNameLst>
                                      </p:cBhvr>
                                      <p:to>
                                        <a:srgbClr val="D99694"/>
                                      </p:to>
                                    </p:animClr>
                                    <p:set>
                                      <p:cBhvr>
                                        <p:cTn id="40" dur="500" fill="hold"/>
                                        <p:tgtEl>
                                          <p:spTgt spid="22"/>
                                        </p:tgtEl>
                                        <p:attrNameLst>
                                          <p:attrName>fill.type</p:attrName>
                                        </p:attrNameLst>
                                      </p:cBhvr>
                                      <p:to>
                                        <p:strVal val="solid"/>
                                      </p:to>
                                    </p:set>
                                    <p:set>
                                      <p:cBhvr>
                                        <p:cTn id="41" dur="500" fill="hold"/>
                                        <p:tgtEl>
                                          <p:spTgt spid="22"/>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8"/>
                                        </p:tgtEl>
                                      </p:cBhvr>
                                    </p:cmd>
                                  </p:childTnLst>
                                </p:cTn>
                              </p:par>
                              <p:par>
                                <p:cTn id="44" presetID="1" presetClass="entr" presetSubtype="0" fill="hold" nodeType="withEffect">
                                  <p:stCondLst>
                                    <p:cond delay="0"/>
                                  </p:stCondLst>
                                  <p:childTnLst>
                                    <p:set>
                                      <p:cBhvr>
                                        <p:cTn id="45" dur="1" fill="hold">
                                          <p:stCondLst>
                                            <p:cond delay="9"/>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audio>
              <p:cMediaNode vol="80000">
                <p:cTn id="46" fill="hold" display="0">
                  <p:stCondLst>
                    <p:cond delay="indefinite"/>
                  </p:stCondLst>
                  <p:endCondLst>
                    <p:cond evt="onStopAudio" delay="0">
                      <p:tgtEl>
                        <p:sldTgt/>
                      </p:tgtEl>
                    </p:cond>
                  </p:endCondLst>
                </p:cTn>
                <p:tgtEl>
                  <p:spTgt spid="23"/>
                </p:tgtEl>
              </p:cMediaNode>
            </p:audio>
            <p:audio>
              <p:cMediaNode vol="80000">
                <p:cTn id="47" fill="hold" display="0">
                  <p:stCondLst>
                    <p:cond delay="indefinite"/>
                  </p:stCondLst>
                  <p:endCondLst>
                    <p:cond evt="onStopAudio" delay="0">
                      <p:tgtEl>
                        <p:sldTgt/>
                      </p:tgtEl>
                    </p:cond>
                  </p:endCondLst>
                </p:cTn>
                <p:tgtEl>
                  <p:spTgt spid="2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52400" y="-9977816"/>
            <a:ext cx="19136810" cy="10782951"/>
            <a:chOff x="-446023" y="-8611251"/>
            <a:chExt cx="19136810" cy="10782951"/>
          </a:xfrm>
        </p:grpSpPr>
        <p:sp>
          <p:nvSpPr>
            <p:cNvPr id="2" name="AutoShape 2"/>
            <p:cNvSpPr/>
            <p:nvPr/>
          </p:nvSpPr>
          <p:spPr>
            <a:xfrm rot="-5400000">
              <a:off x="3843964" y="-12670231"/>
              <a:ext cx="10551944" cy="19131917"/>
            </a:xfrm>
            <a:prstGeom prst="rect">
              <a:avLst/>
            </a:prstGeom>
            <a:solidFill>
              <a:srgbClr val="FFFFFF"/>
            </a:solidFill>
          </p:spPr>
        </p:sp>
        <p:pic>
          <p:nvPicPr>
            <p:cNvPr id="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46022" y="-8611251"/>
              <a:ext cx="19136809" cy="10764455"/>
            </a:xfrm>
            <a:prstGeom prst="rect">
              <a:avLst/>
            </a:prstGeom>
          </p:spPr>
        </p:pic>
      </p:grpSp>
      <p:sp>
        <p:nvSpPr>
          <p:cNvPr id="12" name="Câu hỏi">
            <a:extLst>
              <a:ext uri="{FF2B5EF4-FFF2-40B4-BE49-F238E27FC236}">
                <a16:creationId xmlns:a16="http://schemas.microsoft.com/office/drawing/2014/main" id="{4ADFFF1A-F500-CC57-185E-00F4826D0836}"/>
              </a:ext>
            </a:extLst>
          </p:cNvPr>
          <p:cNvSpPr/>
          <p:nvPr/>
        </p:nvSpPr>
        <p:spPr>
          <a:xfrm>
            <a:off x="916963" y="190500"/>
            <a:ext cx="16439966" cy="2181478"/>
          </a:xfrm>
          <a:prstGeom prst="roundRect">
            <a:avLst/>
          </a:prstGeom>
          <a:solidFill>
            <a:schemeClr val="accent6">
              <a:lumMod val="40000"/>
              <a:lumOff val="60000"/>
            </a:schemeClr>
          </a:solidFill>
          <a:ln>
            <a:solidFill>
              <a:srgbClr val="E0E2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Bef>
                <a:spcPts val="300"/>
              </a:spcBef>
              <a:spcAft>
                <a:spcPts val="800"/>
              </a:spcAft>
            </a:pPr>
            <a:r>
              <a:rPr lang="vi-VN" sz="4200" b="1">
                <a:solidFill>
                  <a:schemeClr val="tx1"/>
                </a:solidFill>
                <a:ea typeface="Calibri" panose="020F0502020204030204" pitchFamily="34" charset="0"/>
                <a:cs typeface="Arial" panose="020B0604020202020204" pitchFamily="34" charset="0"/>
              </a:rPr>
              <a:t>Câu 5. </a:t>
            </a:r>
            <a:r>
              <a:rPr lang="vi-VN" sz="4200">
                <a:solidFill>
                  <a:schemeClr val="tx1"/>
                </a:solidFill>
                <a:ea typeface="Calibri" panose="020F0502020204030204" pitchFamily="34" charset="0"/>
                <a:cs typeface="Arial" panose="020B0604020202020204" pitchFamily="34" charset="0"/>
              </a:rPr>
              <a:t>Trong những cặp hình dưới đây, cặp hình nào là hai hình </a:t>
            </a:r>
            <a:r>
              <a:rPr lang="vi-VN" sz="4200" b="1" i="1">
                <a:solidFill>
                  <a:schemeClr val="tx1"/>
                </a:solidFill>
                <a:ea typeface="Calibri" panose="020F0502020204030204" pitchFamily="34" charset="0"/>
                <a:cs typeface="Arial" panose="020B0604020202020204" pitchFamily="34" charset="0"/>
              </a:rPr>
              <a:t>không</a:t>
            </a:r>
            <a:r>
              <a:rPr lang="vi-VN" sz="4200">
                <a:solidFill>
                  <a:schemeClr val="tx1"/>
                </a:solidFill>
                <a:ea typeface="Calibri" panose="020F0502020204030204" pitchFamily="34" charset="0"/>
                <a:cs typeface="Arial" panose="020B0604020202020204" pitchFamily="34" charset="0"/>
              </a:rPr>
              <a:t> đồng dạng?</a:t>
            </a:r>
            <a:endParaRPr lang="en-US" sz="42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3" name="Đáp án đúng">
            <a:extLst>
              <a:ext uri="{FF2B5EF4-FFF2-40B4-BE49-F238E27FC236}">
                <a16:creationId xmlns:a16="http://schemas.microsoft.com/office/drawing/2014/main" id="{8B66CBE4-2DB9-BCF7-D1C4-281B894BFE17}"/>
              </a:ext>
            </a:extLst>
          </p:cNvPr>
          <p:cNvSpPr/>
          <p:nvPr/>
        </p:nvSpPr>
        <p:spPr>
          <a:xfrm>
            <a:off x="9368874" y="2857500"/>
            <a:ext cx="7988055" cy="335566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just">
              <a:lnSpc>
                <a:spcPct val="150000"/>
              </a:lnSpc>
              <a:spcAft>
                <a:spcPts val="800"/>
              </a:spcAft>
              <a:tabLst>
                <a:tab pos="1719580" algn="l"/>
                <a:tab pos="3262630" algn="l"/>
                <a:tab pos="4806315" algn="l"/>
              </a:tabLst>
            </a:pP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C. </a:t>
            </a:r>
            <a:endParaRPr lang="en-US" sz="42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4" name="Đáp án sai 1">
            <a:extLst>
              <a:ext uri="{FF2B5EF4-FFF2-40B4-BE49-F238E27FC236}">
                <a16:creationId xmlns:a16="http://schemas.microsoft.com/office/drawing/2014/main" id="{3FCD9830-5FD1-BD44-878B-228BD96CE996}"/>
              </a:ext>
            </a:extLst>
          </p:cNvPr>
          <p:cNvSpPr/>
          <p:nvPr/>
        </p:nvSpPr>
        <p:spPr>
          <a:xfrm>
            <a:off x="871053" y="2866102"/>
            <a:ext cx="7988055" cy="334706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A. </a:t>
            </a:r>
            <a:endParaRPr lang="en-US" sz="4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Đáp án sai 2">
            <a:extLst>
              <a:ext uri="{FF2B5EF4-FFF2-40B4-BE49-F238E27FC236}">
                <a16:creationId xmlns:a16="http://schemas.microsoft.com/office/drawing/2014/main" id="{6A919885-0285-0403-1E09-FA94D8BC080B}"/>
              </a:ext>
            </a:extLst>
          </p:cNvPr>
          <p:cNvSpPr/>
          <p:nvPr/>
        </p:nvSpPr>
        <p:spPr>
          <a:xfrm>
            <a:off x="9368874" y="6612566"/>
            <a:ext cx="7988055" cy="3347061"/>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79705" algn="just">
              <a:lnSpc>
                <a:spcPct val="150000"/>
              </a:lnSpc>
              <a:spcAft>
                <a:spcPts val="800"/>
              </a:spcAft>
              <a:tabLst>
                <a:tab pos="1719580" algn="l"/>
                <a:tab pos="3262630" algn="l"/>
                <a:tab pos="4806315" algn="l"/>
              </a:tabLst>
            </a:pP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D. </a:t>
            </a:r>
            <a:endParaRPr lang="en-US" sz="4200">
              <a:solidFill>
                <a:schemeClr val="tx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6" name="Đáp án sai 3">
            <a:extLst>
              <a:ext uri="{FF2B5EF4-FFF2-40B4-BE49-F238E27FC236}">
                <a16:creationId xmlns:a16="http://schemas.microsoft.com/office/drawing/2014/main" id="{2E7D83A4-3758-8699-4DD0-010A80780539}"/>
              </a:ext>
            </a:extLst>
          </p:cNvPr>
          <p:cNvSpPr/>
          <p:nvPr/>
        </p:nvSpPr>
        <p:spPr>
          <a:xfrm>
            <a:off x="871053" y="6612565"/>
            <a:ext cx="8010088" cy="334706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fr-FR" sz="4200" smtClean="0">
                <a:solidFill>
                  <a:schemeClr val="tx1"/>
                </a:solidFill>
                <a:latin typeface="Arial" panose="020B0604020202020204" pitchFamily="34" charset="0"/>
                <a:ea typeface="Arial" panose="020B0604020202020204" pitchFamily="34" charset="0"/>
                <a:cs typeface="Arial" panose="020B0604020202020204" pitchFamily="34" charset="0"/>
              </a:rPr>
              <a:t>B. </a:t>
            </a:r>
            <a:endParaRPr lang="en-US" sz="420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7"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523901" y="-600206"/>
            <a:ext cx="487363" cy="487363"/>
          </a:xfrm>
          <a:prstGeom prst="rect">
            <a:avLst/>
          </a:prstGeom>
        </p:spPr>
      </p:pic>
      <p:pic>
        <p:nvPicPr>
          <p:cNvPr id="18"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829426" y="4347356"/>
            <a:ext cx="1527503" cy="1329543"/>
          </a:xfrm>
          <a:prstGeom prst="rect">
            <a:avLst/>
          </a:prstGeom>
        </p:spPr>
      </p:pic>
      <p:pic>
        <p:nvPicPr>
          <p:cNvPr id="19" name="Picture 18">
            <a:extLst>
              <a:ext uri="{FF2B5EF4-FFF2-40B4-BE49-F238E27FC236}">
                <a16:creationId xmlns:a16="http://schemas.microsoft.com/office/drawing/2014/main" id="{4B31FD67-694B-8D1E-89C7-5C3C61578F6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16177398" y="8218210"/>
            <a:ext cx="1522267" cy="1356200"/>
          </a:xfrm>
          <a:prstGeom prst="rect">
            <a:avLst/>
          </a:prstGeom>
        </p:spPr>
      </p:pic>
      <p:pic>
        <p:nvPicPr>
          <p:cNvPr id="20" name="Picture 10">
            <a:extLst>
              <a:ext uri="{FF2B5EF4-FFF2-40B4-BE49-F238E27FC236}">
                <a16:creationId xmlns:a16="http://schemas.microsoft.com/office/drawing/2014/main" id="{A47525BE-8DC6-1E4E-AED4-3C6DAB364AF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430147" y="8283100"/>
            <a:ext cx="1522267" cy="1356200"/>
          </a:xfrm>
          <a:prstGeom prst="rect">
            <a:avLst/>
          </a:prstGeom>
        </p:spPr>
      </p:pic>
      <p:pic>
        <p:nvPicPr>
          <p:cNvPr id="21" name="Picture 10">
            <a:extLst>
              <a:ext uri="{FF2B5EF4-FFF2-40B4-BE49-F238E27FC236}">
                <a16:creationId xmlns:a16="http://schemas.microsoft.com/office/drawing/2014/main" id="{65C423E0-743C-7316-FEF3-4CE8613F3E05}"/>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269380" y="4638988"/>
            <a:ext cx="1522267" cy="1356200"/>
          </a:xfrm>
          <a:prstGeom prst="rect">
            <a:avLst/>
          </a:prstGeom>
        </p:spPr>
      </p:pic>
      <p:pic>
        <p:nvPicPr>
          <p:cNvPr id="22"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850764" y="-600206"/>
            <a:ext cx="487363" cy="487363"/>
          </a:xfrm>
          <a:prstGeom prst="rect">
            <a:avLst/>
          </a:prstGeom>
        </p:spPr>
      </p:pic>
      <p:pic>
        <p:nvPicPr>
          <p:cNvPr id="4" name="Picture 3"/>
          <p:cNvPicPr>
            <a:picLocks noChangeAspect="1"/>
          </p:cNvPicPr>
          <p:nvPr/>
        </p:nvPicPr>
        <p:blipFill>
          <a:blip r:embed="rId20">
            <a:extLst>
              <a:ext uri="{BEBA8EAE-BF5A-486C-A8C5-ECC9F3942E4B}">
                <a14:imgProps xmlns:a14="http://schemas.microsoft.com/office/drawing/2010/main">
                  <a14:imgLayer r:embed="rId21">
                    <a14:imgEffect>
                      <a14:sharpenSoften amount="50000"/>
                    </a14:imgEffect>
                    <a14:imgEffect>
                      <a14:saturation sat="200000"/>
                    </a14:imgEffect>
                  </a14:imgLayer>
                </a14:imgProps>
              </a:ext>
            </a:extLst>
          </a:blip>
          <a:stretch>
            <a:fillRect/>
          </a:stretch>
        </p:blipFill>
        <p:spPr>
          <a:xfrm>
            <a:off x="2920242" y="3195417"/>
            <a:ext cx="3836707" cy="2778791"/>
          </a:xfrm>
          <a:prstGeom prst="rect">
            <a:avLst/>
          </a:prstGeom>
        </p:spPr>
      </p:pic>
      <p:pic>
        <p:nvPicPr>
          <p:cNvPr id="6" name="Picture 5"/>
          <p:cNvPicPr>
            <a:picLocks noChangeAspect="1"/>
          </p:cNvPicPr>
          <p:nvPr/>
        </p:nvPicPr>
        <p:blipFill>
          <a:blip r:embed="rId22">
            <a:extLst>
              <a:ext uri="{BEBA8EAE-BF5A-486C-A8C5-ECC9F3942E4B}">
                <a14:imgProps xmlns:a14="http://schemas.microsoft.com/office/drawing/2010/main">
                  <a14:imgLayer r:embed="rId23">
                    <a14:imgEffect>
                      <a14:sharpenSoften amount="50000"/>
                    </a14:imgEffect>
                    <a14:imgEffect>
                      <a14:brightnessContrast contrast="-40000"/>
                    </a14:imgEffect>
                  </a14:imgLayer>
                </a14:imgProps>
              </a:ext>
            </a:extLst>
          </a:blip>
          <a:stretch>
            <a:fillRect/>
          </a:stretch>
        </p:blipFill>
        <p:spPr>
          <a:xfrm>
            <a:off x="3060873" y="6819900"/>
            <a:ext cx="3461256" cy="2992702"/>
          </a:xfrm>
          <a:prstGeom prst="rect">
            <a:avLst/>
          </a:prstGeom>
        </p:spPr>
      </p:pic>
      <p:pic>
        <p:nvPicPr>
          <p:cNvPr id="7" name="Picture 6"/>
          <p:cNvPicPr>
            <a:picLocks noChangeAspect="1"/>
          </p:cNvPicPr>
          <p:nvPr/>
        </p:nvPicPr>
        <p:blipFill>
          <a:blip r:embed="rId24">
            <a:extLst>
              <a:ext uri="{BEBA8EAE-BF5A-486C-A8C5-ECC9F3942E4B}">
                <a14:imgProps xmlns:a14="http://schemas.microsoft.com/office/drawing/2010/main">
                  <a14:imgLayer r:embed="rId25">
                    <a14:imgEffect>
                      <a14:sharpenSoften amount="50000"/>
                    </a14:imgEffect>
                    <a14:imgEffect>
                      <a14:brightnessContrast contrast="-40000"/>
                    </a14:imgEffect>
                  </a14:imgLayer>
                </a14:imgProps>
              </a:ext>
            </a:extLst>
          </a:blip>
          <a:stretch>
            <a:fillRect/>
          </a:stretch>
        </p:blipFill>
        <p:spPr>
          <a:xfrm>
            <a:off x="11345943" y="2951100"/>
            <a:ext cx="3564518" cy="3168462"/>
          </a:xfrm>
          <a:prstGeom prst="rect">
            <a:avLst/>
          </a:prstGeom>
        </p:spPr>
      </p:pic>
      <p:pic>
        <p:nvPicPr>
          <p:cNvPr id="8" name="Picture 7"/>
          <p:cNvPicPr>
            <a:picLocks noChangeAspect="1"/>
          </p:cNvPicPr>
          <p:nvPr/>
        </p:nvPicPr>
        <p:blipFill>
          <a:blip r:embed="rId26">
            <a:extLst>
              <a:ext uri="{BEBA8EAE-BF5A-486C-A8C5-ECC9F3942E4B}">
                <a14:imgProps xmlns:a14="http://schemas.microsoft.com/office/drawing/2010/main">
                  <a14:imgLayer r:embed="rId27">
                    <a14:imgEffect>
                      <a14:sharpenSoften amount="25000"/>
                    </a14:imgEffect>
                  </a14:imgLayer>
                </a14:imgProps>
              </a:ext>
            </a:extLst>
          </a:blip>
          <a:stretch>
            <a:fillRect/>
          </a:stretch>
        </p:blipFill>
        <p:spPr>
          <a:xfrm>
            <a:off x="11117343" y="6928625"/>
            <a:ext cx="4848033" cy="2710675"/>
          </a:xfrm>
          <a:prstGeom prst="rect">
            <a:avLst/>
          </a:prstGeom>
        </p:spPr>
      </p:pic>
    </p:spTree>
    <p:extLst>
      <p:ext uri="{BB962C8B-B14F-4D97-AF65-F5344CB8AC3E}">
        <p14:creationId xmlns:p14="http://schemas.microsoft.com/office/powerpoint/2010/main" val="250051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13"/>
                                        </p:tgtEl>
                                        <p:attrNameLst>
                                          <p:attrName>fillcolor</p:attrName>
                                        </p:attrNameLst>
                                      </p:cBhvr>
                                      <p:to>
                                        <a:srgbClr val="92D050"/>
                                      </p:to>
                                    </p:animClr>
                                    <p:set>
                                      <p:cBhvr>
                                        <p:cTn id="7" dur="500" fill="hold"/>
                                        <p:tgtEl>
                                          <p:spTgt spid="13"/>
                                        </p:tgtEl>
                                        <p:attrNameLst>
                                          <p:attrName>fill.type</p:attrName>
                                        </p:attrNameLst>
                                      </p:cBhvr>
                                      <p:to>
                                        <p:strVal val="solid"/>
                                      </p:to>
                                    </p:set>
                                    <p:set>
                                      <p:cBhvr>
                                        <p:cTn id="8" dur="500" fill="hold"/>
                                        <p:tgtEl>
                                          <p:spTgt spid="13"/>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17"/>
                                        </p:tgtEl>
                                      </p:cBhvr>
                                    </p:cmd>
                                  </p:childTnLst>
                                </p:cTn>
                              </p:par>
                              <p:par>
                                <p:cTn id="11" presetID="1" presetClass="entr" presetSubtype="0" fill="hold" nodeType="withEffect">
                                  <p:stCondLst>
                                    <p:cond delay="0"/>
                                  </p:stCondLst>
                                  <p:childTnLst>
                                    <p:set>
                                      <p:cBhvr>
                                        <p:cTn id="12" dur="1" fill="hold">
                                          <p:stCondLst>
                                            <p:cond delay="9"/>
                                          </p:stCondLst>
                                        </p:cTn>
                                        <p:tgtEl>
                                          <p:spTgt spid="18"/>
                                        </p:tgtEl>
                                        <p:attrNameLst>
                                          <p:attrName>style.visibility</p:attrName>
                                        </p:attrNameLst>
                                      </p:cBhvr>
                                      <p:to>
                                        <p:strVal val="visible"/>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500" fill="hold"/>
                                        <p:tgtEl>
                                          <p:spTgt spid="14"/>
                                        </p:tgtEl>
                                        <p:attrNameLst>
                                          <p:attrName>fillcolor</p:attrName>
                                        </p:attrNameLst>
                                      </p:cBhvr>
                                      <p:to>
                                        <a:srgbClr val="D99694"/>
                                      </p:to>
                                    </p:animClr>
                                    <p:set>
                                      <p:cBhvr>
                                        <p:cTn id="18" dur="500" fill="hold"/>
                                        <p:tgtEl>
                                          <p:spTgt spid="14"/>
                                        </p:tgtEl>
                                        <p:attrNameLst>
                                          <p:attrName>fill.type</p:attrName>
                                        </p:attrNameLst>
                                      </p:cBhvr>
                                      <p:to>
                                        <p:strVal val="solid"/>
                                      </p:to>
                                    </p:set>
                                    <p:set>
                                      <p:cBhvr>
                                        <p:cTn id="19" dur="500" fill="hold"/>
                                        <p:tgtEl>
                                          <p:spTgt spid="14"/>
                                        </p:tgtEl>
                                        <p:attrNameLst>
                                          <p:attrName>fill.on</p:attrName>
                                        </p:attrNameLst>
                                      </p:cBhvr>
                                      <p:to>
                                        <p:strVal val="true"/>
                                      </p:to>
                                    </p:set>
                                  </p:childTnLst>
                                </p:cTn>
                              </p:par>
                              <p:par>
                                <p:cTn id="20" presetID="1" presetClass="mediacall" presetSubtype="0" fill="hold" nodeType="withEffect">
                                  <p:stCondLst>
                                    <p:cond delay="0"/>
                                  </p:stCondLst>
                                  <p:childTnLst>
                                    <p:cmd type="call" cmd="playFrom(0.0)">
                                      <p:cBhvr>
                                        <p:cTn id="21" dur="862" fill="hold"/>
                                        <p:tgtEl>
                                          <p:spTgt spid="22"/>
                                        </p:tgtEl>
                                      </p:cBhvr>
                                    </p:cmd>
                                  </p:childTnLst>
                                </p:cTn>
                              </p:par>
                              <p:par>
                                <p:cTn id="22" presetID="1"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nextCondLst>
                <p:cond evt="onClick" delay="0">
                  <p:tgtEl>
                    <p:spTgt spid="14"/>
                  </p:tgtEl>
                </p:cond>
              </p:nextCondLst>
            </p:seq>
            <p:seq concurrent="1" nextAc="seek">
              <p:cTn id="24" restart="whenNotActive" fill="hold" evtFilter="cancelBubble" nodeType="interactiveSeq">
                <p:stCondLst>
                  <p:cond evt="onClick" delay="0">
                    <p:tgtEl>
                      <p:spTgt spid="15"/>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5"/>
                                        </p:tgtEl>
                                        <p:attrNameLst>
                                          <p:attrName>fillcolor</p:attrName>
                                        </p:attrNameLst>
                                      </p:cBhvr>
                                      <p:to>
                                        <a:srgbClr val="D99694"/>
                                      </p:to>
                                    </p:animClr>
                                    <p:set>
                                      <p:cBhvr>
                                        <p:cTn id="29" dur="500" fill="hold"/>
                                        <p:tgtEl>
                                          <p:spTgt spid="15"/>
                                        </p:tgtEl>
                                        <p:attrNameLst>
                                          <p:attrName>fill.type</p:attrName>
                                        </p:attrNameLst>
                                      </p:cBhvr>
                                      <p:to>
                                        <p:strVal val="solid"/>
                                      </p:to>
                                    </p:set>
                                    <p:set>
                                      <p:cBhvr>
                                        <p:cTn id="30" dur="500" fill="hold"/>
                                        <p:tgtEl>
                                          <p:spTgt spid="15"/>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62" fill="hold"/>
                                        <p:tgtEl>
                                          <p:spTgt spid="22"/>
                                        </p:tgtEl>
                                      </p:cBhvr>
                                    </p:cmd>
                                  </p:childTnLst>
                                </p:cTn>
                              </p:par>
                              <p:par>
                                <p:cTn id="33" presetID="1" presetClass="entr" presetSubtype="0" fill="hold" nodeType="withEffect">
                                  <p:stCondLst>
                                    <p:cond delay="0"/>
                                  </p:stCondLst>
                                  <p:childTnLst>
                                    <p:set>
                                      <p:cBhvr>
                                        <p:cTn id="34" dur="1" fill="hold">
                                          <p:stCondLst>
                                            <p:cond delay="9"/>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5"/>
                  </p:tgtEl>
                </p:cond>
              </p:nextCondLst>
            </p:seq>
            <p:seq concurrent="1" nextAc="seek">
              <p:cTn id="35" restart="whenNotActive" fill="hold" evtFilter="cancelBubble" nodeType="interactiveSeq">
                <p:stCondLst>
                  <p:cond evt="onClick" delay="0">
                    <p:tgtEl>
                      <p:spTgt spid="16"/>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6"/>
                                        </p:tgtEl>
                                        <p:attrNameLst>
                                          <p:attrName>fillcolor</p:attrName>
                                        </p:attrNameLst>
                                      </p:cBhvr>
                                      <p:to>
                                        <a:srgbClr val="D99694"/>
                                      </p:to>
                                    </p:animClr>
                                    <p:set>
                                      <p:cBhvr>
                                        <p:cTn id="40" dur="500" fill="hold"/>
                                        <p:tgtEl>
                                          <p:spTgt spid="16"/>
                                        </p:tgtEl>
                                        <p:attrNameLst>
                                          <p:attrName>fill.type</p:attrName>
                                        </p:attrNameLst>
                                      </p:cBhvr>
                                      <p:to>
                                        <p:strVal val="solid"/>
                                      </p:to>
                                    </p:set>
                                    <p:set>
                                      <p:cBhvr>
                                        <p:cTn id="41" dur="500" fill="hold"/>
                                        <p:tgtEl>
                                          <p:spTgt spid="16"/>
                                        </p:tgtEl>
                                        <p:attrNameLst>
                                          <p:attrName>fill.on</p:attrName>
                                        </p:attrNameLst>
                                      </p:cBhvr>
                                      <p:to>
                                        <p:strVal val="true"/>
                                      </p:to>
                                    </p:set>
                                  </p:childTnLst>
                                </p:cTn>
                              </p:par>
                              <p:par>
                                <p:cTn id="42" presetID="1" presetClass="mediacall" presetSubtype="0" fill="hold" nodeType="withEffect">
                                  <p:stCondLst>
                                    <p:cond delay="0"/>
                                  </p:stCondLst>
                                  <p:childTnLst>
                                    <p:cmd type="call" cmd="playFrom(0.0)">
                                      <p:cBhvr>
                                        <p:cTn id="43" dur="862" fill="hold"/>
                                        <p:tgtEl>
                                          <p:spTgt spid="22"/>
                                        </p:tgtEl>
                                      </p:cBhvr>
                                    </p:cmd>
                                  </p:childTnLst>
                                </p:cTn>
                              </p:par>
                              <p:par>
                                <p:cTn id="44" presetID="1" presetClass="entr" presetSubtype="0" fill="hold" nodeType="withEffect">
                                  <p:stCondLst>
                                    <p:cond delay="0"/>
                                  </p:stCondLst>
                                  <p:childTnLst>
                                    <p:set>
                                      <p:cBhvr>
                                        <p:cTn id="45" dur="1" fill="hold">
                                          <p:stCondLst>
                                            <p:cond delay="9"/>
                                          </p:stCondLst>
                                        </p:cTn>
                                        <p:tgtEl>
                                          <p:spTgt spid="20"/>
                                        </p:tgtEl>
                                        <p:attrNameLst>
                                          <p:attrName>style.visibility</p:attrName>
                                        </p:attrNameLst>
                                      </p:cBhvr>
                                      <p:to>
                                        <p:strVal val="visible"/>
                                      </p:to>
                                    </p:set>
                                  </p:childTnLst>
                                </p:cTn>
                              </p:par>
                            </p:childTnLst>
                          </p:cTn>
                        </p:par>
                      </p:childTnLst>
                    </p:cTn>
                  </p:par>
                </p:childTnLst>
              </p:cTn>
              <p:nextCondLst>
                <p:cond evt="onClick" delay="0">
                  <p:tgtEl>
                    <p:spTgt spid="16"/>
                  </p:tgtEl>
                </p:cond>
              </p:nextCondLst>
            </p:seq>
            <p:audio>
              <p:cMediaNode vol="80000">
                <p:cTn id="46" fill="hold" display="0">
                  <p:stCondLst>
                    <p:cond delay="indefinite"/>
                  </p:stCondLst>
                  <p:endCondLst>
                    <p:cond evt="onStopAudio" delay="0">
                      <p:tgtEl>
                        <p:sldTgt/>
                      </p:tgtEl>
                    </p:cond>
                  </p:endCondLst>
                </p:cTn>
                <p:tgtEl>
                  <p:spTgt spid="17"/>
                </p:tgtEl>
              </p:cMediaNode>
            </p:audio>
            <p:audio>
              <p:cMediaNode vol="80000">
                <p:cTn id="47" fill="hold" display="0">
                  <p:stCondLst>
                    <p:cond delay="indefinite"/>
                  </p:stCondLst>
                  <p:endCondLst>
                    <p:cond evt="onStopAudio" delay="0">
                      <p:tgtEl>
                        <p:sldTgt/>
                      </p:tgtEl>
                    </p:cond>
                  </p:endCondLst>
                </p:cTn>
                <p:tgtEl>
                  <p:spTgt spid="2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7031021" y="-229168"/>
            <a:ext cx="1294758" cy="1372094"/>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457200" y="300563"/>
                <a:ext cx="17221200" cy="2872581"/>
              </a:xfrm>
              <a:prstGeom prst="rect">
                <a:avLst/>
              </a:prstGeom>
            </p:spPr>
            <p:txBody>
              <a:bodyPr wrap="square">
                <a:spAutoFit/>
              </a:bodyPr>
              <a:lstStyle/>
              <a:p>
                <a:pPr algn="just">
                  <a:lnSpc>
                    <a:spcPct val="150000"/>
                  </a:lnSpc>
                  <a:spcAft>
                    <a:spcPts val="800"/>
                  </a:spcAft>
                </a:pPr>
                <a:r>
                  <a:rPr lang="en-US" sz="4000" b="1" u="sng" err="1" smtClean="0">
                    <a:solidFill>
                      <a:srgbClr val="C00000"/>
                    </a:solidFill>
                    <a:latin typeface="Arial" panose="020B0604020202020204" pitchFamily="34" charset="0"/>
                    <a:cs typeface="Arial" panose="020B0604020202020204" pitchFamily="34" charset="0"/>
                  </a:rPr>
                  <a:t>Bài</a:t>
                </a:r>
                <a:r>
                  <a:rPr lang="en-US" sz="4000" b="1" u="sng" smtClean="0">
                    <a:solidFill>
                      <a:srgbClr val="C00000"/>
                    </a:solidFill>
                    <a:latin typeface="Arial" panose="020B0604020202020204" pitchFamily="34" charset="0"/>
                    <a:cs typeface="Arial" panose="020B0604020202020204" pitchFamily="34" charset="0"/>
                  </a:rPr>
                  <a:t> </a:t>
                </a:r>
                <a:r>
                  <a:rPr lang="en-US" sz="4000" b="1" u="sng" smtClean="0">
                    <a:solidFill>
                      <a:srgbClr val="C00000"/>
                    </a:solidFill>
                    <a:latin typeface="Arial" panose="020B0604020202020204" pitchFamily="34" charset="0"/>
                    <a:cs typeface="Arial" panose="020B0604020202020204" pitchFamily="34" charset="0"/>
                  </a:rPr>
                  <a:t>9.32 </a:t>
                </a:r>
                <a:r>
                  <a:rPr lang="en-US" sz="4000" b="1" u="sng" dirty="0" smtClean="0">
                    <a:solidFill>
                      <a:srgbClr val="C00000"/>
                    </a:solidFill>
                    <a:latin typeface="Arial" panose="020B0604020202020204" pitchFamily="34" charset="0"/>
                    <a:cs typeface="Arial" panose="020B0604020202020204" pitchFamily="34" charset="0"/>
                  </a:rPr>
                  <a:t>(</a:t>
                </a:r>
                <a:r>
                  <a:rPr lang="en-US" sz="4000" b="1" u="sng" smtClean="0">
                    <a:solidFill>
                      <a:srgbClr val="C00000"/>
                    </a:solidFill>
                    <a:latin typeface="Arial" panose="020B0604020202020204" pitchFamily="34" charset="0"/>
                    <a:cs typeface="Arial" panose="020B0604020202020204" pitchFamily="34" charset="0"/>
                  </a:rPr>
                  <a:t>SGK – </a:t>
                </a:r>
                <a:r>
                  <a:rPr lang="en-US" sz="4000" b="1" u="sng" smtClean="0">
                    <a:solidFill>
                      <a:srgbClr val="C00000"/>
                    </a:solidFill>
                    <a:latin typeface="Arial" panose="020B0604020202020204" pitchFamily="34" charset="0"/>
                    <a:cs typeface="Arial" panose="020B0604020202020204" pitchFamily="34" charset="0"/>
                  </a:rPr>
                  <a:t>tr109)</a:t>
                </a:r>
                <a:r>
                  <a:rPr lang="en-US" sz="4000" b="1" smtClean="0">
                    <a:solidFill>
                      <a:srgbClr val="C00000"/>
                    </a:solidFill>
                    <a:latin typeface="Arial" panose="020B0604020202020204" pitchFamily="34" charset="0"/>
                    <a:cs typeface="Arial" panose="020B0604020202020204" pitchFamily="34" charset="0"/>
                  </a:rPr>
                  <a:t> </a:t>
                </a:r>
                <a:r>
                  <a:rPr lang="vi-VN" sz="3800">
                    <a:ea typeface="Calibri" panose="020F0502020204030204" pitchFamily="34" charset="0"/>
                    <a:cs typeface="Times New Roman" panose="02020603050405020304" pitchFamily="18" charset="0"/>
                  </a:rPr>
                  <a:t>Cho tam giác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3800">
                    <a:ea typeface="Calibri" panose="020F0502020204030204" pitchFamily="34" charset="0"/>
                    <a:cs typeface="Times New Roman" panose="02020603050405020304" pitchFamily="18" charset="0"/>
                  </a:rPr>
                  <a:t> vuông tại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m:t>
                    </m:r>
                  </m:oMath>
                </a14:m>
                <a:r>
                  <a:rPr lang="vi-VN" sz="3800">
                    <a:ea typeface="Calibri" panose="020F0502020204030204" pitchFamily="34" charset="0"/>
                    <a:cs typeface="Times New Roman" panose="02020603050405020304" pitchFamily="18" charset="0"/>
                  </a:rPr>
                  <a:t> và có đường cao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𝐴𝐻</m:t>
                    </m:r>
                  </m:oMath>
                </a14:m>
                <a:r>
                  <a:rPr lang="vi-VN" sz="3800">
                    <a:ea typeface="Calibri" panose="020F0502020204030204" pitchFamily="34" charset="0"/>
                    <a:cs typeface="Times New Roman" panose="02020603050405020304" pitchFamily="18" charset="0"/>
                  </a:rPr>
                  <a:t>. Biết rằng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𝐵𝐻</m:t>
                    </m:r>
                    <m:r>
                      <a:rPr lang="vi-VN" sz="3800" i="1" smtClean="0">
                        <a:latin typeface="Cambria Math" panose="02040503050406030204" pitchFamily="18" charset="0"/>
                        <a:ea typeface="Calibri" panose="020F0502020204030204" pitchFamily="34" charset="0"/>
                        <a:cs typeface="Times New Roman" panose="02020603050405020304" pitchFamily="18" charset="0"/>
                      </a:rPr>
                      <m:t>=16</m:t>
                    </m:r>
                    <m:r>
                      <a:rPr lang="vi-VN" sz="3800" i="1" smtClean="0">
                        <a:latin typeface="Cambria Math" panose="02040503050406030204" pitchFamily="18" charset="0"/>
                        <a:ea typeface="Calibri" panose="020F0502020204030204" pitchFamily="34" charset="0"/>
                        <a:cs typeface="Times New Roman" panose="02020603050405020304" pitchFamily="18" charset="0"/>
                      </a:rPr>
                      <m:t>𝑐𝑚</m:t>
                    </m:r>
                    <m:r>
                      <a:rPr lang="vi-VN" sz="3800" i="1">
                        <a:latin typeface="Cambria Math" panose="02040503050406030204" pitchFamily="18" charset="0"/>
                        <a:ea typeface="Calibri" panose="020F0502020204030204" pitchFamily="34" charset="0"/>
                        <a:cs typeface="Times New Roman" panose="02020603050405020304" pitchFamily="18" charset="0"/>
                      </a:rPr>
                      <m:t>, </m:t>
                    </m:r>
                    <m:r>
                      <a:rPr lang="vi-VN" sz="3800" i="1" smtClean="0">
                        <a:latin typeface="Cambria Math" panose="02040503050406030204" pitchFamily="18" charset="0"/>
                        <a:ea typeface="Calibri" panose="020F0502020204030204" pitchFamily="34" charset="0"/>
                        <a:cs typeface="Times New Roman" panose="02020603050405020304" pitchFamily="18" charset="0"/>
                      </a:rPr>
                      <m:t>𝐶𝐻</m:t>
                    </m:r>
                    <m:r>
                      <a:rPr lang="vi-VN" sz="3800" i="1" smtClean="0">
                        <a:latin typeface="Cambria Math" panose="02040503050406030204" pitchFamily="18" charset="0"/>
                        <a:ea typeface="Calibri" panose="020F0502020204030204" pitchFamily="34" charset="0"/>
                        <a:cs typeface="Times New Roman" panose="02020603050405020304" pitchFamily="18" charset="0"/>
                      </a:rPr>
                      <m:t>=9</m:t>
                    </m:r>
                    <m:r>
                      <a:rPr lang="vi-VN" sz="3800" i="1" smtClean="0">
                        <a:latin typeface="Cambria Math" panose="02040503050406030204" pitchFamily="18" charset="0"/>
                        <a:ea typeface="Calibri" panose="020F0502020204030204" pitchFamily="34" charset="0"/>
                        <a:cs typeface="Times New Roman" panose="02020603050405020304" pitchFamily="18" charset="0"/>
                      </a:rPr>
                      <m:t>𝑐𝑚</m:t>
                    </m:r>
                  </m:oMath>
                </a14:m>
                <a:endParaRPr lang="vi-VN" sz="3800">
                  <a:ea typeface="Calibri" panose="020F0502020204030204" pitchFamily="34" charset="0"/>
                  <a:cs typeface="Times New Roman" panose="02020603050405020304" pitchFamily="18" charset="0"/>
                </a:endParaRPr>
              </a:p>
              <a:p>
                <a:pPr algn="just">
                  <a:lnSpc>
                    <a:spcPct val="150000"/>
                  </a:lnSpc>
                  <a:spcAft>
                    <a:spcPts val="800"/>
                  </a:spcAft>
                </a:pPr>
                <a:r>
                  <a:rPr lang="vi-VN" sz="3800">
                    <a:ea typeface="Calibri" panose="020F0502020204030204" pitchFamily="34" charset="0"/>
                    <a:cs typeface="Times New Roman" panose="02020603050405020304" pitchFamily="18" charset="0"/>
                  </a:rPr>
                  <a:t>a) Tính độ dài đoạn </a:t>
                </a:r>
                <a:r>
                  <a:rPr lang="vi-VN" sz="3800">
                    <a:ea typeface="Calibri" panose="020F0502020204030204" pitchFamily="34" charset="0"/>
                    <a:cs typeface="Times New Roman" panose="02020603050405020304" pitchFamily="18" charset="0"/>
                  </a:rPr>
                  <a:t>thẳng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𝐴𝐻</m:t>
                    </m:r>
                  </m:oMath>
                </a14:m>
                <a:r>
                  <a:rPr lang="en-US" sz="3800" smtClean="0">
                    <a:ea typeface="Calibri" panose="020F0502020204030204" pitchFamily="34" charset="0"/>
                    <a:cs typeface="Times New Roman" panose="02020603050405020304" pitchFamily="18" charset="0"/>
                  </a:rPr>
                  <a:t>.</a:t>
                </a:r>
                <a:r>
                  <a:rPr lang="en-US" sz="3800" smtClean="0">
                    <a:ea typeface="Calibri" panose="020F0502020204030204" pitchFamily="34" charset="0"/>
                    <a:cs typeface="Times New Roman" panose="02020603050405020304" pitchFamily="18" charset="0"/>
                  </a:rPr>
                  <a:t>	       		</a:t>
                </a:r>
                <a:r>
                  <a:rPr lang="vi-VN" sz="3800" smtClean="0">
                    <a:ea typeface="Calibri" panose="020F0502020204030204" pitchFamily="34" charset="0"/>
                    <a:cs typeface="Times New Roman" panose="02020603050405020304" pitchFamily="18" charset="0"/>
                  </a:rPr>
                  <a:t>b</a:t>
                </a:r>
                <a:r>
                  <a:rPr lang="vi-VN" sz="3800">
                    <a:ea typeface="Calibri" panose="020F0502020204030204" pitchFamily="34" charset="0"/>
                    <a:cs typeface="Times New Roman" panose="02020603050405020304" pitchFamily="18" charset="0"/>
                  </a:rPr>
                  <a:t>) Tính độ dài đoạn thằng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𝐴𝐵</m:t>
                    </m:r>
                  </m:oMath>
                </a14:m>
                <a:r>
                  <a:rPr lang="vi-VN" sz="3800">
                    <a:ea typeface="Calibri" panose="020F0502020204030204" pitchFamily="34" charset="0"/>
                    <a:cs typeface="Times New Roman" panose="02020603050405020304" pitchFamily="18" charset="0"/>
                  </a:rPr>
                  <a:t> </a:t>
                </a:r>
                <a:r>
                  <a:rPr lang="vi-VN" sz="3800">
                    <a:ea typeface="Calibri" panose="020F0502020204030204" pitchFamily="34" charset="0"/>
                    <a:cs typeface="Times New Roman" panose="02020603050405020304" pitchFamily="18" charset="0"/>
                  </a:rPr>
                  <a:t>và </a:t>
                </a:r>
                <a14:m>
                  <m:oMath xmlns:m="http://schemas.openxmlformats.org/officeDocument/2006/math">
                    <m:r>
                      <a:rPr lang="vi-VN" sz="3800" i="1" smtClean="0">
                        <a:latin typeface="Cambria Math" panose="02040503050406030204" pitchFamily="18" charset="0"/>
                        <a:ea typeface="Calibri" panose="020F0502020204030204" pitchFamily="34" charset="0"/>
                        <a:cs typeface="Times New Roman" panose="02020603050405020304" pitchFamily="18" charset="0"/>
                      </a:rPr>
                      <m:t>𝐴𝐶</m:t>
                    </m:r>
                  </m:oMath>
                </a14:m>
                <a:r>
                  <a:rPr lang="en-US" sz="3800" smtClean="0">
                    <a:ea typeface="Calibri" panose="020F0502020204030204" pitchFamily="34" charset="0"/>
                    <a:cs typeface="Times New Roman" panose="02020603050405020304" pitchFamily="18" charset="0"/>
                  </a:rPr>
                  <a:t>.</a:t>
                </a:r>
                <a:endParaRPr lang="vi-VN" sz="380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457200" y="300563"/>
                <a:ext cx="17221200" cy="2872581"/>
              </a:xfrm>
              <a:prstGeom prst="rect">
                <a:avLst/>
              </a:prstGeom>
              <a:blipFill>
                <a:blip r:embed="rId9"/>
                <a:stretch>
                  <a:fillRect l="-1239" r="-1168" b="-4449"/>
                </a:stretch>
              </a:blipFill>
            </p:spPr>
            <p:txBody>
              <a:bodyPr/>
              <a:lstStyle/>
              <a:p>
                <a:r>
                  <a:rPr lang="en-US">
                    <a:noFill/>
                  </a:rPr>
                  <a:t> </a:t>
                </a:r>
              </a:p>
            </p:txBody>
          </p:sp>
        </mc:Fallback>
      </mc:AlternateContent>
      <p:sp>
        <p:nvSpPr>
          <p:cNvPr id="6" name="TextBox 5"/>
          <p:cNvSpPr txBox="1"/>
          <p:nvPr/>
        </p:nvSpPr>
        <p:spPr>
          <a:xfrm>
            <a:off x="7924800" y="3325653"/>
            <a:ext cx="2286000" cy="677108"/>
          </a:xfrm>
          <a:prstGeom prst="rect">
            <a:avLst/>
          </a:prstGeom>
          <a:noFill/>
        </p:spPr>
        <p:txBody>
          <a:bodyPr wrap="square" rtlCol="0">
            <a:spAutoFit/>
          </a:bodyPr>
          <a:lstStyle/>
          <a:p>
            <a:pPr algn="ctr"/>
            <a:r>
              <a:rPr lang="en-US" sz="3800" b="1" i="1" u="sng" dirty="0" err="1"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20000"/>
                    </a14:imgEffect>
                  </a14:imgLayer>
                </a14:imgProps>
              </a:ext>
            </a:extLst>
          </a:blip>
          <a:stretch>
            <a:fillRect/>
          </a:stretch>
        </p:blipFill>
        <p:spPr>
          <a:xfrm>
            <a:off x="7088" y="4762500"/>
            <a:ext cx="6518964" cy="466114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7901763" y="4610100"/>
                <a:ext cx="9144000" cy="4340419"/>
              </a:xfrm>
              <a:prstGeom prst="rect">
                <a:avLst/>
              </a:prstGeom>
            </p:spPr>
            <p:txBody>
              <a:bodyPr>
                <a:spAutoFit/>
              </a:bodyPr>
              <a:lstStyle/>
              <a:p>
                <a:pPr algn="just">
                  <a:lnSpc>
                    <a:spcPct val="175000"/>
                  </a:lnSpc>
                  <a:spcBef>
                    <a:spcPts val="300"/>
                  </a:spcBef>
                  <a:spcAft>
                    <a:spcPts val="300"/>
                  </a:spcAft>
                </a:pPr>
                <a:r>
                  <a:rPr lang="fr-FR" sz="3800" smtClean="0">
                    <a:latin typeface="Arial" panose="020B0604020202020204" pitchFamily="34" charset="0"/>
                    <a:ea typeface="Calibri" panose="020F0502020204030204" pitchFamily="34" charset="0"/>
                    <a:cs typeface="Arial" panose="020B0604020202020204" pitchFamily="34" charset="0"/>
                  </a:rPr>
                  <a:t>a) Ta </a:t>
                </a:r>
                <a:r>
                  <a:rPr lang="fr-FR" sz="3800">
                    <a:latin typeface="Arial" panose="020B0604020202020204" pitchFamily="34" charset="0"/>
                    <a:ea typeface="Calibri" panose="020F0502020204030204" pitchFamily="34" charset="0"/>
                    <a:cs typeface="Arial" panose="020B0604020202020204" pitchFamily="34" charset="0"/>
                  </a:rPr>
                  <a:t>có </a:t>
                </a:r>
                <a:endParaRPr lang="fr-FR" sz="3800" smtClean="0">
                  <a:latin typeface="Arial" panose="020B0604020202020204" pitchFamily="34" charset="0"/>
                  <a:ea typeface="Calibri" panose="020F0502020204030204" pitchFamily="34" charset="0"/>
                  <a:cs typeface="Arial" panose="020B0604020202020204" pitchFamily="34" charset="0"/>
                </a:endParaRPr>
              </a:p>
              <a:p>
                <a:pPr algn="just">
                  <a:lnSpc>
                    <a:spcPct val="175000"/>
                  </a:lnSpc>
                  <a:spcBef>
                    <a:spcPts val="300"/>
                  </a:spcBef>
                  <a:spcAft>
                    <a:spcPts val="300"/>
                  </a:spcAft>
                </a:pPr>
                <a14:m>
                  <m:oMathPara xmlns:m="http://schemas.openxmlformats.org/officeDocument/2006/math">
                    <m:oMathParaPr>
                      <m:jc m:val="centerGroup"/>
                    </m:oMathParaPr>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fr-FR" sz="38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e>
                      </m:d>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 .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75000"/>
                  </a:lnSpc>
                  <a:spcBef>
                    <a:spcPts val="300"/>
                  </a:spcBef>
                  <a:spcAft>
                    <a:spcPts val="300"/>
                  </a:spcAft>
                </a:pP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𝐵𝐻</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𝐶𝐻</m:t>
                        </m:r>
                      </m:e>
                    </m:rad>
                    <m:r>
                      <a:rPr lang="fr-FR" sz="3800" i="1">
                        <a:effectLst/>
                        <a:latin typeface="Cambria Math" panose="02040503050406030204" pitchFamily="18" charset="0"/>
                        <a:ea typeface="Calibri" panose="020F0502020204030204" pitchFamily="34" charset="0"/>
                        <a:cs typeface="Times New Roman" panose="02020603050405020304" pitchFamily="18" charset="0"/>
                      </a:rPr>
                      <m:t>=12</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cm</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7901763" y="4610100"/>
                <a:ext cx="9144000" cy="4340419"/>
              </a:xfrm>
              <a:prstGeom prst="rect">
                <a:avLst/>
              </a:prstGeom>
              <a:blipFill>
                <a:blip r:embed="rId12"/>
                <a:stretch>
                  <a:fillRect l="-2200" b="-2107"/>
                </a:stretch>
              </a:blipFill>
            </p:spPr>
            <p:txBody>
              <a:bodyPr/>
              <a:lstStyle/>
              <a:p>
                <a:r>
                  <a:rPr lang="en-US">
                    <a:noFill/>
                  </a:rPr>
                  <a:t> </a:t>
                </a:r>
              </a:p>
            </p:txBody>
          </p:sp>
        </mc:Fallback>
      </mc:AlternateContent>
      <p:grpSp>
        <p:nvGrpSpPr>
          <p:cNvPr id="10" name="Group 9"/>
          <p:cNvGrpSpPr/>
          <p:nvPr/>
        </p:nvGrpSpPr>
        <p:grpSpPr>
          <a:xfrm>
            <a:off x="-500605" y="9798365"/>
            <a:ext cx="19136810" cy="10782951"/>
            <a:chOff x="-446023" y="-8611251"/>
            <a:chExt cx="19136810" cy="10782951"/>
          </a:xfrm>
        </p:grpSpPr>
        <p:sp>
          <p:nvSpPr>
            <p:cNvPr id="11" name="AutoShape 2"/>
            <p:cNvSpPr/>
            <p:nvPr/>
          </p:nvSpPr>
          <p:spPr>
            <a:xfrm rot="-5400000">
              <a:off x="3843964" y="-12670231"/>
              <a:ext cx="10551944" cy="19131917"/>
            </a:xfrm>
            <a:prstGeom prst="rect">
              <a:avLst/>
            </a:prstGeom>
            <a:solidFill>
              <a:srgbClr val="FFFFFF"/>
            </a:solidFill>
          </p:spPr>
        </p:sp>
        <p:pic>
          <p:nvPicPr>
            <p:cNvPr id="12"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46022" y="-8611251"/>
              <a:ext cx="19136809" cy="10764455"/>
            </a:xfrm>
            <a:prstGeom prst="rect">
              <a:avLst/>
            </a:prstGeom>
          </p:spPr>
        </p:pic>
      </p:gr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758530">
            <a:off x="16851154" y="8249450"/>
            <a:ext cx="1238316" cy="1951391"/>
          </a:xfrm>
          <a:prstGeom prst="rect">
            <a:avLst/>
          </a:prstGeom>
        </p:spPr>
      </p:pic>
    </p:spTree>
    <p:extLst>
      <p:ext uri="{BB962C8B-B14F-4D97-AF65-F5344CB8AC3E}">
        <p14:creationId xmlns:p14="http://schemas.microsoft.com/office/powerpoint/2010/main" val="411658291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500"/>
                                        <p:tgtEl>
                                          <p:spTgt spid="7">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xEl>
                                              <p:pRg st="1" end="1"/>
                                            </p:txEl>
                                          </p:spTgt>
                                        </p:tgtEl>
                                        <p:attrNameLst>
                                          <p:attrName>style.visibility</p:attrName>
                                        </p:attrNameLst>
                                      </p:cBhvr>
                                      <p:to>
                                        <p:strVal val="visible"/>
                                      </p:to>
                                    </p:set>
                                    <p:animEffect transition="in" filter="randombar(horizontal)">
                                      <p:cBhvr>
                                        <p:cTn id="29" dur="500"/>
                                        <p:tgtEl>
                                          <p:spTgt spid="7">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2" end="2"/>
                                            </p:txEl>
                                          </p:spTgt>
                                        </p:tgtEl>
                                        <p:attrNameLst>
                                          <p:attrName>style.visibility</p:attrName>
                                        </p:attrNameLst>
                                      </p:cBhvr>
                                      <p:to>
                                        <p:strVal val="visible"/>
                                      </p:to>
                                    </p:set>
                                    <p:animEffect transition="in" filter="wipe(left)">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7031021" y="-229168"/>
            <a:ext cx="1294758" cy="1372094"/>
          </a:xfrm>
          <a:prstGeom prst="rect">
            <a:avLst/>
          </a:prstGeom>
        </p:spPr>
      </p:pic>
      <mc:AlternateContent xmlns:mc="http://schemas.openxmlformats.org/markup-compatibility/2006">
        <mc:Choice xmlns:a14="http://schemas.microsoft.com/office/drawing/2010/main" Requires="a14">
          <p:sp>
            <p:nvSpPr>
              <p:cNvPr id="14" name="Rectangle 13"/>
              <p:cNvSpPr/>
              <p:nvPr/>
            </p:nvSpPr>
            <p:spPr>
              <a:xfrm>
                <a:off x="457200" y="300563"/>
                <a:ext cx="17221200" cy="28725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err="1" smtClean="0">
                    <a:ln>
                      <a:noFill/>
                    </a:ln>
                    <a:solidFill>
                      <a:srgbClr val="C00000"/>
                    </a:solidFill>
                    <a:effectLst/>
                    <a:uLnTx/>
                    <a:uFillTx/>
                    <a:latin typeface="Arial" panose="020B0604020202020204" pitchFamily="34" charset="0"/>
                    <a:ea typeface="+mn-ea"/>
                    <a:cs typeface="Arial" panose="020B0604020202020204" pitchFamily="34" charset="0"/>
                  </a:rPr>
                  <a:t>Bài</a:t>
                </a:r>
                <a:r>
                  <a:rPr kumimoji="0" lang="en-US" sz="40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9.32 </a:t>
                </a:r>
                <a:r>
                  <a:rPr kumimoji="0" lang="en-US" sz="4000" b="1" i="0" u="sng"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a:t>
                </a:r>
                <a:r>
                  <a:rPr kumimoji="0" lang="en-US" sz="40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SGK – tr109)</a:t>
                </a:r>
                <a:r>
                  <a:rPr kumimoji="0" lang="en-US" sz="4000" b="1" i="0" u="none"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Cho tam giác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𝐴𝐵𝐶</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vuông tại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và có đường cao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𝐴𝐻</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Biết rằng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𝐵𝐻</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16</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𝑐𝑚</m:t>
                    </m:r>
                    <m:r>
                      <a:rPr kumimoji="0" lang="vi-VN"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 </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𝐶𝐻</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9</m:t>
                    </m:r>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𝑐𝑚</m:t>
                    </m:r>
                  </m:oMath>
                </a14:m>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Tính độ dài đoạn thẳng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𝐴𝐻</m:t>
                    </m:r>
                  </m:oMath>
                </a14:m>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Tính độ dài đoạn thằng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𝐴𝐵</m:t>
                    </m:r>
                  </m:oMath>
                </a14:m>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và </a:t>
                </a:r>
                <a14:m>
                  <m:oMath xmlns:m="http://schemas.openxmlformats.org/officeDocument/2006/math">
                    <m:r>
                      <a:rPr kumimoji="0" lang="vi-VN"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𝐴𝐶</m:t>
                    </m:r>
                  </m:oMath>
                </a14:m>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Times New Roman" panose="02020603050405020304" pitchFamily="18" charset="0"/>
                  </a:rPr>
                  <a:t>.</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mc:Choice>
        <mc:Fallback>
          <p:sp>
            <p:nvSpPr>
              <p:cNvPr id="14" name="Rectangle 13"/>
              <p:cNvSpPr>
                <a:spLocks noRot="1" noChangeAspect="1" noMove="1" noResize="1" noEditPoints="1" noAdjustHandles="1" noChangeArrowheads="1" noChangeShapeType="1" noTextEdit="1"/>
              </p:cNvSpPr>
              <p:nvPr/>
            </p:nvSpPr>
            <p:spPr>
              <a:xfrm>
                <a:off x="457200" y="300563"/>
                <a:ext cx="17221200" cy="2872581"/>
              </a:xfrm>
              <a:prstGeom prst="rect">
                <a:avLst/>
              </a:prstGeom>
              <a:blipFill>
                <a:blip r:embed="rId9"/>
                <a:stretch>
                  <a:fillRect l="-1239" r="-1168" b="-4449"/>
                </a:stretch>
              </a:blipFill>
            </p:spPr>
            <p:txBody>
              <a:bodyPr/>
              <a:lstStyle/>
              <a:p>
                <a:r>
                  <a:rPr lang="en-US">
                    <a:noFill/>
                  </a:rPr>
                  <a:t> </a:t>
                </a:r>
              </a:p>
            </p:txBody>
          </p:sp>
        </mc:Fallback>
      </mc:AlternateContent>
      <p:sp>
        <p:nvSpPr>
          <p:cNvPr id="6" name="TextBox 5"/>
          <p:cNvSpPr txBox="1"/>
          <p:nvPr/>
        </p:nvSpPr>
        <p:spPr>
          <a:xfrm>
            <a:off x="7924800" y="3325653"/>
            <a:ext cx="2286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8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5" name="Picture 4"/>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brightnessContrast contrast="-20000"/>
                    </a14:imgEffect>
                  </a14:imgLayer>
                </a14:imgProps>
              </a:ext>
            </a:extLst>
          </a:blip>
          <a:stretch>
            <a:fillRect/>
          </a:stretch>
        </p:blipFill>
        <p:spPr>
          <a:xfrm>
            <a:off x="7088" y="4762500"/>
            <a:ext cx="6518964" cy="466114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7693675" y="4467366"/>
                <a:ext cx="9776637" cy="3419334"/>
              </a:xfrm>
              <a:prstGeom prst="rect">
                <a:avLst/>
              </a:prstGeom>
            </p:spPr>
            <p:txBody>
              <a:bodyPr wrap="square">
                <a:spAutoFit/>
              </a:bodyPr>
              <a:lstStyle/>
              <a:p>
                <a:pPr lvl="0" algn="just">
                  <a:lnSpc>
                    <a:spcPct val="200000"/>
                  </a:lnSpc>
                  <a:defRPr/>
                </a:pP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b)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Ta </a:t>
                </a: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có: </a:t>
                </a:r>
              </a:p>
              <a:p>
                <a:pPr lvl="0" algn="just">
                  <a:lnSpc>
                    <a:spcPct val="200000"/>
                  </a:lnSpc>
                  <a:defRPr/>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400</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𝑐</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20</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200000"/>
                  </a:lnSpc>
                  <a:defRPr/>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225</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𝑐</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𝑚</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𝐴𝐶</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15</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7693675" y="4467366"/>
                <a:ext cx="9776637" cy="3419334"/>
              </a:xfrm>
              <a:prstGeom prst="rect">
                <a:avLst/>
              </a:prstGeom>
              <a:blipFill>
                <a:blip r:embed="rId12"/>
                <a:stretch>
                  <a:fillRect l="-2057" r="-1683" b="-6239"/>
                </a:stretch>
              </a:blipFill>
            </p:spPr>
            <p:txBody>
              <a:bodyPr/>
              <a:lstStyle/>
              <a:p>
                <a:r>
                  <a:rPr lang="en-US">
                    <a:noFill/>
                  </a:rPr>
                  <a:t> </a:t>
                </a:r>
              </a:p>
            </p:txBody>
          </p:sp>
        </mc:Fallback>
      </mc:AlternateContent>
      <p:grpSp>
        <p:nvGrpSpPr>
          <p:cNvPr id="10" name="Group 9"/>
          <p:cNvGrpSpPr/>
          <p:nvPr/>
        </p:nvGrpSpPr>
        <p:grpSpPr>
          <a:xfrm>
            <a:off x="-500605" y="9798365"/>
            <a:ext cx="19136810" cy="10782951"/>
            <a:chOff x="-446023" y="-8611251"/>
            <a:chExt cx="19136810" cy="10782951"/>
          </a:xfrm>
        </p:grpSpPr>
        <p:sp>
          <p:nvSpPr>
            <p:cNvPr id="11" name="AutoShape 2"/>
            <p:cNvSpPr/>
            <p:nvPr/>
          </p:nvSpPr>
          <p:spPr>
            <a:xfrm rot="-5400000">
              <a:off x="3843964" y="-12670231"/>
              <a:ext cx="10551944" cy="19131917"/>
            </a:xfrm>
            <a:prstGeom prst="rect">
              <a:avLst/>
            </a:prstGeom>
            <a:solidFill>
              <a:srgbClr val="FFFFFF"/>
            </a:solidFill>
          </p:spPr>
        </p:sp>
        <p:pic>
          <p:nvPicPr>
            <p:cNvPr id="12"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46022" y="-8611251"/>
              <a:ext cx="19136809" cy="10764455"/>
            </a:xfrm>
            <a:prstGeom prst="rect">
              <a:avLst/>
            </a:prstGeom>
          </p:spPr>
        </p:pic>
      </p:grpSp>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758530">
            <a:off x="16851154" y="8249450"/>
            <a:ext cx="1238316" cy="1951391"/>
          </a:xfrm>
          <a:prstGeom prst="rect">
            <a:avLst/>
          </a:prstGeom>
        </p:spPr>
      </p:pic>
    </p:spTree>
    <p:extLst>
      <p:ext uri="{BB962C8B-B14F-4D97-AF65-F5344CB8AC3E}">
        <p14:creationId xmlns:p14="http://schemas.microsoft.com/office/powerpoint/2010/main" val="3210041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down)">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t="72256"/>
          <a:stretch>
            <a:fillRect/>
          </a:stretch>
        </p:blipFill>
        <p:spPr>
          <a:xfrm rot="18219342">
            <a:off x="-3747254" y="-833494"/>
            <a:ext cx="8057164" cy="2781499"/>
          </a:xfrm>
          <a:prstGeom prst="rect">
            <a:avLst/>
          </a:prstGeom>
        </p:spPr>
      </p:pic>
      <p:sp>
        <p:nvSpPr>
          <p:cNvPr id="8" name="TextBox 7"/>
          <p:cNvSpPr txBox="1"/>
          <p:nvPr/>
        </p:nvSpPr>
        <p:spPr>
          <a:xfrm>
            <a:off x="6400800" y="557257"/>
            <a:ext cx="5550326" cy="1015663"/>
          </a:xfrm>
          <a:prstGeom prst="rect">
            <a:avLst/>
          </a:prstGeom>
          <a:noFill/>
        </p:spPr>
        <p:txBody>
          <a:bodyPr wrap="square" rtlCol="0">
            <a:spAutoFit/>
          </a:bodyPr>
          <a:lstStyle/>
          <a:p>
            <a:pPr algn="ctr" defTabSz="1828800">
              <a:buClr>
                <a:srgbClr val="000000"/>
              </a:buClr>
            </a:pPr>
            <a:r>
              <a:rPr lang="en-US" sz="6000" b="1" kern="0" dirty="0">
                <a:solidFill>
                  <a:srgbClr val="C00000"/>
                </a:solidFill>
                <a:latin typeface="Arial" panose="020B0604020202020204" pitchFamily="34" charset="0"/>
                <a:cs typeface="Arial" panose="020B0604020202020204" pitchFamily="34" charset="0"/>
                <a:sym typeface="Arial"/>
              </a:rPr>
              <a:t>KHỞI ĐỘNG</a:t>
            </a:r>
            <a:endParaRPr lang="en-US" sz="6000" b="1" kern="0" dirty="0">
              <a:solidFill>
                <a:srgbClr val="C00000"/>
              </a:solidFill>
              <a:latin typeface="Arial" panose="020B0604020202020204" pitchFamily="34" charset="0"/>
              <a:cs typeface="Arial" panose="020B0604020202020204" pitchFamily="34" charset="0"/>
              <a:sym typeface="Arial"/>
            </a:endParaRPr>
          </a:p>
        </p:txBody>
      </p:sp>
      <p:sp>
        <p:nvSpPr>
          <p:cNvPr id="2" name="Rectangle 1"/>
          <p:cNvSpPr/>
          <p:nvPr/>
        </p:nvSpPr>
        <p:spPr>
          <a:xfrm>
            <a:off x="2535363" y="1848125"/>
            <a:ext cx="13281200" cy="861133"/>
          </a:xfrm>
          <a:prstGeom prst="rect">
            <a:avLst/>
          </a:prstGeom>
        </p:spPr>
        <p:txBody>
          <a:bodyPr wrap="none">
            <a:spAutoFit/>
          </a:bodyPr>
          <a:lstStyle/>
          <a:p>
            <a:pPr algn="just">
              <a:lnSpc>
                <a:spcPct val="150000"/>
              </a:lnSpc>
              <a:spcBef>
                <a:spcPts val="600"/>
              </a:spcBef>
              <a:spcAft>
                <a:spcPts val="600"/>
              </a:spcAft>
            </a:pPr>
            <a:r>
              <a:rPr lang="da-DK" sz="3800" b="1">
                <a:latin typeface="Arial" panose="020B0604020202020204" pitchFamily="34" charset="0"/>
                <a:ea typeface="Calibri" panose="020F0502020204030204" pitchFamily="34" charset="0"/>
                <a:cs typeface="Arial" panose="020B0604020202020204" pitchFamily="34" charset="0"/>
              </a:rPr>
              <a:t>Bài 1</a:t>
            </a:r>
            <a:r>
              <a:rPr lang="da-DK" sz="3800">
                <a:latin typeface="Arial" panose="020B0604020202020204" pitchFamily="34" charset="0"/>
                <a:ea typeface="Calibri" panose="020F0502020204030204" pitchFamily="34" charset="0"/>
                <a:cs typeface="Arial" panose="020B0604020202020204" pitchFamily="34" charset="0"/>
              </a:rPr>
              <a:t>. Hãy chỉ ra các cặp tam giác đồng dạng trong hình sau</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Lst>
          </a:blip>
          <a:stretch>
            <a:fillRect/>
          </a:stretch>
        </p:blipFill>
        <p:spPr>
          <a:xfrm>
            <a:off x="381000" y="3279040"/>
            <a:ext cx="10744200" cy="6726577"/>
          </a:xfrm>
          <a:prstGeom prst="rect">
            <a:avLst/>
          </a:prstGeom>
        </p:spPr>
      </p:pic>
      <p:pic>
        <p:nvPicPr>
          <p:cNvPr id="6" name="Picture 5"/>
          <p:cNvPicPr>
            <a:picLocks noChangeAspect="1"/>
          </p:cNvPicPr>
          <p:nvPr/>
        </p:nvPicPr>
        <p:blipFill>
          <a:blip r:embed="rId8"/>
          <a:stretch>
            <a:fillRect/>
          </a:stretch>
        </p:blipFill>
        <p:spPr>
          <a:xfrm>
            <a:off x="16459200" y="647700"/>
            <a:ext cx="1016119" cy="1524178"/>
          </a:xfrm>
          <a:prstGeom prst="rect">
            <a:avLst/>
          </a:prstGeom>
        </p:spPr>
      </p:pic>
      <p:pic>
        <p:nvPicPr>
          <p:cNvPr id="7" name="Picture 6"/>
          <p:cNvPicPr>
            <a:picLocks noChangeAspect="1"/>
          </p:cNvPicPr>
          <p:nvPr/>
        </p:nvPicPr>
        <p:blipFill>
          <a:blip r:embed="rId9"/>
          <a:stretch>
            <a:fillRect/>
          </a:stretch>
        </p:blipFill>
        <p:spPr>
          <a:xfrm>
            <a:off x="16454038" y="8191500"/>
            <a:ext cx="1021281" cy="1814117"/>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12022696" y="3863468"/>
                <a:ext cx="5711768" cy="969496"/>
              </a:xfrm>
              <a:prstGeom prst="rec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3800" i="1" smtClean="0">
                          <a:solidFill>
                            <a:schemeClr val="bg1">
                              <a:lumMod val="25000"/>
                            </a:schemeClr>
                          </a:solidFill>
                          <a:latin typeface="Cambria Math" panose="02040503050406030204" pitchFamily="18" charset="0"/>
                        </a:rPr>
                        <m:t>𝛥</m:t>
                      </m:r>
                      <m:r>
                        <a:rPr lang="en-US" sz="3800" i="1" smtClean="0">
                          <a:solidFill>
                            <a:schemeClr val="bg1">
                              <a:lumMod val="25000"/>
                            </a:schemeClr>
                          </a:solidFill>
                          <a:latin typeface="Cambria Math" panose="02040503050406030204" pitchFamily="18" charset="0"/>
                        </a:rPr>
                        <m:t>𝐷𝐸𝐹</m:t>
                      </m:r>
                      <m:r>
                        <a:rPr lang="vi-VN" sz="3800" i="1">
                          <a:solidFill>
                            <a:schemeClr val="bg1">
                              <a:lumMod val="25000"/>
                            </a:schemeClr>
                          </a:solidFill>
                          <a:latin typeface="Cambria Math" panose="02040503050406030204" pitchFamily="18" charset="0"/>
                        </a:rPr>
                        <m:t>∽</m:t>
                      </m:r>
                      <m:r>
                        <a:rPr lang="en-US" sz="3800" i="1">
                          <a:solidFill>
                            <a:schemeClr val="bg1">
                              <a:lumMod val="25000"/>
                            </a:schemeClr>
                          </a:solidFill>
                          <a:latin typeface="Cambria Math" panose="02040503050406030204" pitchFamily="18" charset="0"/>
                        </a:rPr>
                        <m:t>𝛥</m:t>
                      </m:r>
                      <m:r>
                        <a:rPr lang="en-US" sz="3800" i="1">
                          <a:solidFill>
                            <a:schemeClr val="bg1">
                              <a:lumMod val="25000"/>
                            </a:schemeClr>
                          </a:solidFill>
                          <a:latin typeface="Cambria Math" panose="02040503050406030204" pitchFamily="18" charset="0"/>
                        </a:rPr>
                        <m:t>𝐷</m:t>
                      </m:r>
                      <m:r>
                        <a:rPr lang="en-US" sz="3800" i="0">
                          <a:solidFill>
                            <a:schemeClr val="bg1">
                              <a:lumMod val="25000"/>
                            </a:schemeClr>
                          </a:solidFill>
                          <a:latin typeface="Cambria Math" panose="02040503050406030204" pitchFamily="18" charset="0"/>
                        </a:rPr>
                        <m:t>′</m:t>
                      </m:r>
                      <m:r>
                        <a:rPr lang="en-US" sz="3800" i="1">
                          <a:solidFill>
                            <a:schemeClr val="bg1">
                              <a:lumMod val="25000"/>
                            </a:schemeClr>
                          </a:solidFill>
                          <a:latin typeface="Cambria Math" panose="02040503050406030204" pitchFamily="18" charset="0"/>
                        </a:rPr>
                        <m:t>𝐸</m:t>
                      </m:r>
                      <m:r>
                        <a:rPr lang="en-US" sz="3800" i="0">
                          <a:solidFill>
                            <a:schemeClr val="bg1">
                              <a:lumMod val="25000"/>
                            </a:schemeClr>
                          </a:solidFill>
                          <a:latin typeface="Cambria Math" panose="02040503050406030204" pitchFamily="18" charset="0"/>
                        </a:rPr>
                        <m:t>′</m:t>
                      </m:r>
                      <m:r>
                        <a:rPr lang="en-US" sz="3800" i="1">
                          <a:solidFill>
                            <a:schemeClr val="bg1">
                              <a:lumMod val="25000"/>
                            </a:schemeClr>
                          </a:solidFill>
                          <a:latin typeface="Cambria Math" panose="02040503050406030204" pitchFamily="18" charset="0"/>
                        </a:rPr>
                        <m:t>𝐹</m:t>
                      </m:r>
                      <m:r>
                        <a:rPr lang="en-US" sz="3800" i="0">
                          <a:solidFill>
                            <a:schemeClr val="bg1">
                              <a:lumMod val="25000"/>
                            </a:schemeClr>
                          </a:solidFill>
                          <a:latin typeface="Cambria Math" panose="02040503050406030204" pitchFamily="18" charset="0"/>
                        </a:rPr>
                        <m:t>′ </m:t>
                      </m:r>
                      <m:d>
                        <m:dPr>
                          <m:ctrlPr>
                            <a:rPr lang="en-US" sz="3800" i="1">
                              <a:solidFill>
                                <a:schemeClr val="bg1">
                                  <a:lumMod val="25000"/>
                                </a:schemeClr>
                              </a:solidFill>
                              <a:latin typeface="Cambria Math" panose="02040503050406030204" pitchFamily="18" charset="0"/>
                            </a:rPr>
                          </m:ctrlPr>
                        </m:dPr>
                        <m:e>
                          <m:r>
                            <a:rPr lang="en-US" sz="3800" i="1">
                              <a:solidFill>
                                <a:schemeClr val="bg1">
                                  <a:lumMod val="25000"/>
                                </a:schemeClr>
                              </a:solidFill>
                              <a:latin typeface="Cambria Math" panose="02040503050406030204" pitchFamily="18" charset="0"/>
                            </a:rPr>
                            <m:t>𝑐</m:t>
                          </m:r>
                          <m:r>
                            <a:rPr lang="en-US" sz="3800" i="0">
                              <a:solidFill>
                                <a:schemeClr val="bg1">
                                  <a:lumMod val="25000"/>
                                </a:schemeClr>
                              </a:solidFill>
                              <a:latin typeface="Cambria Math" panose="02040503050406030204" pitchFamily="18" charset="0"/>
                            </a:rPr>
                            <m:t>.</m:t>
                          </m:r>
                          <m:r>
                            <a:rPr lang="en-US" sz="3800" i="1">
                              <a:solidFill>
                                <a:schemeClr val="bg1">
                                  <a:lumMod val="25000"/>
                                </a:schemeClr>
                              </a:solidFill>
                              <a:latin typeface="Cambria Math" panose="02040503050406030204" pitchFamily="18" charset="0"/>
                            </a:rPr>
                            <m:t>𝑔</m:t>
                          </m:r>
                          <m:r>
                            <a:rPr lang="en-US" sz="3800" i="0">
                              <a:solidFill>
                                <a:schemeClr val="bg1">
                                  <a:lumMod val="25000"/>
                                </a:schemeClr>
                              </a:solidFill>
                              <a:latin typeface="Cambria Math" panose="02040503050406030204" pitchFamily="18" charset="0"/>
                            </a:rPr>
                            <m:t>.</m:t>
                          </m:r>
                          <m:r>
                            <a:rPr lang="en-US" sz="3800" i="1">
                              <a:solidFill>
                                <a:schemeClr val="bg1">
                                  <a:lumMod val="25000"/>
                                </a:schemeClr>
                              </a:solidFill>
                              <a:latin typeface="Cambria Math" panose="02040503050406030204" pitchFamily="18" charset="0"/>
                            </a:rPr>
                            <m:t>𝑐</m:t>
                          </m:r>
                        </m:e>
                      </m:d>
                    </m:oMath>
                  </m:oMathPara>
                </a14:m>
                <a:endParaRPr lang="en-US" sz="3800">
                  <a:solidFill>
                    <a:schemeClr val="bg1">
                      <a:lumMod val="25000"/>
                    </a:schemeClr>
                  </a:solidFill>
                </a:endParaRPr>
              </a:p>
            </p:txBody>
          </p:sp>
        </mc:Choice>
        <mc:Fallback>
          <p:sp>
            <p:nvSpPr>
              <p:cNvPr id="9" name="Rectangle 8"/>
              <p:cNvSpPr>
                <a:spLocks noRot="1" noChangeAspect="1" noMove="1" noResize="1" noEditPoints="1" noAdjustHandles="1" noChangeArrowheads="1" noChangeShapeType="1" noTextEdit="1"/>
              </p:cNvSpPr>
              <p:nvPr/>
            </p:nvSpPr>
            <p:spPr>
              <a:xfrm>
                <a:off x="12022696" y="3863468"/>
                <a:ext cx="5711768" cy="969496"/>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Rectangle 15"/>
              <p:cNvSpPr/>
              <p:nvPr/>
            </p:nvSpPr>
            <p:spPr>
              <a:xfrm>
                <a:off x="12022696" y="5583046"/>
                <a:ext cx="5711768" cy="969496"/>
              </a:xfrm>
              <a:prstGeom prst="rect">
                <a:avLst/>
              </a:prstGeom>
              <a:solidFill>
                <a:schemeClr val="accent2">
                  <a:lumMod val="20000"/>
                  <a:lumOff val="80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just">
                  <a:lnSpc>
                    <a:spcPct val="150000"/>
                  </a:lnSpc>
                </a:pPr>
                <a14:m>
                  <m:oMathPara xmlns:m="http://schemas.openxmlformats.org/officeDocument/2006/math">
                    <m:oMathParaPr>
                      <m:jc m:val="centerGroup"/>
                    </m:oMathParaPr>
                    <m:oMath xmlns:m="http://schemas.openxmlformats.org/officeDocument/2006/math">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𝛥</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𝐴</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𝐵</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𝐶</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 ~ </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𝛥</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𝐴𝐵𝐶</m:t>
                      </m:r>
                      <m:r>
                        <a:rPr lang="en-US" sz="3800" i="1" smtClean="0">
                          <a:solidFill>
                            <a:schemeClr val="bg1">
                              <a:lumMod val="25000"/>
                            </a:schemeClr>
                          </a:solidFill>
                          <a:latin typeface="Cambria Math" panose="02040503050406030204" pitchFamily="18" charset="0"/>
                          <a:ea typeface="Calibri" panose="020F0502020204030204" pitchFamily="34" charset="0"/>
                          <a:cs typeface="Times New Roman" panose="02020603050405020304" pitchFamily="18" charset="0"/>
                        </a:rPr>
                        <m:t> </m:t>
                      </m:r>
                      <m:d>
                        <m:dPr>
                          <m:ctrlP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𝑐</m:t>
                          </m:r>
                          <m: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𝑔</m:t>
                          </m:r>
                          <m: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3800" i="1">
                              <a:solidFill>
                                <a:schemeClr val="bg1">
                                  <a:lumMod val="25000"/>
                                </a:schemeClr>
                              </a:solidFill>
                              <a:effectLst/>
                              <a:latin typeface="Cambria Math" panose="02040503050406030204" pitchFamily="18" charset="0"/>
                              <a:ea typeface="Calibri" panose="020F0502020204030204" pitchFamily="34" charset="0"/>
                              <a:cs typeface="Times New Roman" panose="02020603050405020304" pitchFamily="18" charset="0"/>
                            </a:rPr>
                            <m:t>𝑐</m:t>
                          </m:r>
                        </m:e>
                      </m:d>
                      <m:r>
                        <m:rPr>
                          <m:nor/>
                        </m:rPr>
                        <a:rPr lang="en-US" sz="3800">
                          <a:solidFill>
                            <a:schemeClr val="bg1">
                              <a:lumMod val="25000"/>
                            </a:schemeClr>
                          </a:solidFill>
                          <a:effectLst/>
                          <a:latin typeface="Arial" panose="020B0604020202020204" pitchFamily="34" charset="0"/>
                          <a:ea typeface="Calibri" panose="020F0502020204030204" pitchFamily="34" charset="0"/>
                          <a:cs typeface="Arial" panose="020B0604020202020204" pitchFamily="34" charset="0"/>
                        </a:rPr>
                        <m:t> </m:t>
                      </m:r>
                    </m:oMath>
                  </m:oMathPara>
                </a14:m>
                <a:endParaRPr lang="en-US" sz="3800">
                  <a:solidFill>
                    <a:schemeClr val="bg1">
                      <a:lumMod val="25000"/>
                    </a:schemeClr>
                  </a:solidFill>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16" name="Rectangle 15"/>
              <p:cNvSpPr>
                <a:spLocks noRot="1" noChangeAspect="1" noMove="1" noResize="1" noEditPoints="1" noAdjustHandles="1" noChangeArrowheads="1" noChangeShapeType="1" noTextEdit="1"/>
              </p:cNvSpPr>
              <p:nvPr/>
            </p:nvSpPr>
            <p:spPr>
              <a:xfrm>
                <a:off x="12022696" y="5583046"/>
                <a:ext cx="5711768" cy="969496"/>
              </a:xfrm>
              <a:prstGeom prst="rect">
                <a:avLst/>
              </a:prstGeom>
              <a:blipFill>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0799600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anim calcmode="lin" valueType="num">
                                      <p:cBhvr>
                                        <p:cTn id="18" dur="500" fill="hold"/>
                                        <p:tgtEl>
                                          <p:spTgt spid="5"/>
                                        </p:tgtEl>
                                        <p:attrNameLst>
                                          <p:attrName>ppt_x</p:attrName>
                                        </p:attrNameLst>
                                      </p:cBhvr>
                                      <p:tavLst>
                                        <p:tav tm="0">
                                          <p:val>
                                            <p:strVal val="#ppt_x"/>
                                          </p:val>
                                        </p:tav>
                                        <p:tav tm="100000">
                                          <p:val>
                                            <p:strVal val="#ppt_x"/>
                                          </p:val>
                                        </p:tav>
                                      </p:tavLst>
                                    </p:anim>
                                    <p:anim calcmode="lin" valueType="num">
                                      <p:cBhvr>
                                        <p:cTn id="19" dur="5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anim calcmode="lin" valueType="num">
                                      <p:cBhvr>
                                        <p:cTn id="23" dur="500" fill="hold"/>
                                        <p:tgtEl>
                                          <p:spTgt spid="6"/>
                                        </p:tgtEl>
                                        <p:attrNameLst>
                                          <p:attrName>ppt_x</p:attrName>
                                        </p:attrNameLst>
                                      </p:cBhvr>
                                      <p:tavLst>
                                        <p:tav tm="0">
                                          <p:val>
                                            <p:strVal val="#ppt_x"/>
                                          </p:val>
                                        </p:tav>
                                        <p:tav tm="100000">
                                          <p:val>
                                            <p:strVal val="#ppt_x"/>
                                          </p:val>
                                        </p:tav>
                                      </p:tavLst>
                                    </p:anim>
                                    <p:anim calcmode="lin" valueType="num">
                                      <p:cBhvr>
                                        <p:cTn id="24"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500"/>
                                        <p:tgtEl>
                                          <p:spTgt spid="9"/>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circle(in)">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72161" y="9864504"/>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4510944" y="-1308836"/>
            <a:ext cx="6419284" cy="2216069"/>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1744368">
            <a:off x="16080274" y="8932686"/>
            <a:ext cx="1385568" cy="1407773"/>
          </a:xfrm>
          <a:prstGeom prst="rect">
            <a:avLst/>
          </a:prstGeom>
        </p:spPr>
      </p:pic>
      <mc:AlternateContent xmlns:mc="http://schemas.openxmlformats.org/markup-compatibility/2006">
        <mc:Choice xmlns:a14="http://schemas.microsoft.com/office/drawing/2010/main" Requires="a14">
          <p:sp>
            <p:nvSpPr>
              <p:cNvPr id="10" name="Rectangle 9"/>
              <p:cNvSpPr/>
              <p:nvPr/>
            </p:nvSpPr>
            <p:spPr>
              <a:xfrm>
                <a:off x="609600" y="413242"/>
                <a:ext cx="17068800" cy="1892826"/>
              </a:xfrm>
              <a:prstGeom prst="rect">
                <a:avLst/>
              </a:prstGeom>
            </p:spPr>
            <p:txBody>
              <a:bodyPr wrap="square">
                <a:spAutoFit/>
              </a:bodyPr>
              <a:lstStyle/>
              <a:p>
                <a:pPr algn="just">
                  <a:lnSpc>
                    <a:spcPct val="150000"/>
                  </a:lnSpc>
                </a:pPr>
                <a:r>
                  <a:rPr lang="en-US" sz="4000" b="1" u="sng" smtClean="0">
                    <a:solidFill>
                      <a:srgbClr val="C00000"/>
                    </a:solidFill>
                    <a:latin typeface="Arial" panose="020B0604020202020204" pitchFamily="34" charset="0"/>
                    <a:cs typeface="Arial" panose="020B0604020202020204" pitchFamily="34" charset="0"/>
                  </a:rPr>
                  <a:t>Bài</a:t>
                </a:r>
                <a:r>
                  <a:rPr lang="en-US" sz="4000" b="1" u="sng" smtClean="0">
                    <a:solidFill>
                      <a:srgbClr val="C00000"/>
                    </a:solidFill>
                    <a:latin typeface="Arial" panose="020B0604020202020204" pitchFamily="34" charset="0"/>
                    <a:cs typeface="Arial" panose="020B0604020202020204" pitchFamily="34" charset="0"/>
                  </a:rPr>
                  <a:t> </a:t>
                </a:r>
                <a:r>
                  <a:rPr lang="en-US" sz="4000" b="1" u="sng" smtClean="0">
                    <a:solidFill>
                      <a:srgbClr val="C00000"/>
                    </a:solidFill>
                    <a:latin typeface="Arial" panose="020B0604020202020204" pitchFamily="34" charset="0"/>
                    <a:cs typeface="Arial" panose="020B0604020202020204" pitchFamily="34" charset="0"/>
                  </a:rPr>
                  <a:t>9.35 </a:t>
                </a:r>
                <a:r>
                  <a:rPr lang="en-US" sz="4000" b="1" u="sng" dirty="0" smtClean="0">
                    <a:solidFill>
                      <a:srgbClr val="C00000"/>
                    </a:solidFill>
                    <a:latin typeface="Arial" panose="020B0604020202020204" pitchFamily="34" charset="0"/>
                    <a:cs typeface="Arial" panose="020B0604020202020204" pitchFamily="34" charset="0"/>
                  </a:rPr>
                  <a:t>(</a:t>
                </a:r>
                <a:r>
                  <a:rPr lang="en-US" sz="4000" b="1" u="sng" smtClean="0">
                    <a:solidFill>
                      <a:srgbClr val="C00000"/>
                    </a:solidFill>
                    <a:latin typeface="Arial" panose="020B0604020202020204" pitchFamily="34" charset="0"/>
                    <a:cs typeface="Arial" panose="020B0604020202020204" pitchFamily="34" charset="0"/>
                  </a:rPr>
                  <a:t>SGK – </a:t>
                </a:r>
                <a:r>
                  <a:rPr lang="en-US" sz="4000" b="1" u="sng" smtClean="0">
                    <a:solidFill>
                      <a:srgbClr val="C00000"/>
                    </a:solidFill>
                    <a:latin typeface="Arial" panose="020B0604020202020204" pitchFamily="34" charset="0"/>
                    <a:cs typeface="Arial" panose="020B0604020202020204" pitchFamily="34" charset="0"/>
                  </a:rPr>
                  <a:t>tr109)</a:t>
                </a:r>
                <a:r>
                  <a:rPr lang="en-US" sz="4000" b="1" smtClean="0">
                    <a:solidFill>
                      <a:srgbClr val="C00000"/>
                    </a:solidFill>
                    <a:latin typeface="Arial" panose="020B0604020202020204" pitchFamily="34" charset="0"/>
                    <a:cs typeface="Arial" panose="020B0604020202020204" pitchFamily="34" charset="0"/>
                  </a:rPr>
                  <a:t> </a:t>
                </a:r>
                <a:r>
                  <a:rPr lang="vi-VN" sz="3800">
                    <a:solidFill>
                      <a:srgbClr val="000000"/>
                    </a:solidFill>
                    <a:cs typeface="Arial" panose="020B0604020202020204" pitchFamily="34" charset="0"/>
                  </a:rPr>
                  <a:t>Cho tam giác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𝐴𝐵𝐶</m:t>
                    </m:r>
                  </m:oMath>
                </a14:m>
                <a:r>
                  <a:rPr lang="vi-VN" sz="3800">
                    <a:solidFill>
                      <a:srgbClr val="000000"/>
                    </a:solidFill>
                    <a:cs typeface="Arial" panose="020B0604020202020204" pitchFamily="34" charset="0"/>
                  </a:rPr>
                  <a:t> vuông tại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m:t>
                    </m:r>
                  </m:oMath>
                </a14:m>
                <a:r>
                  <a:rPr lang="vi-VN" sz="3800">
                    <a:solidFill>
                      <a:srgbClr val="000000"/>
                    </a:solidFill>
                    <a:cs typeface="Arial" panose="020B0604020202020204" pitchFamily="34" charset="0"/>
                  </a:rPr>
                  <a:t> có đường cao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𝐴𝐻</m:t>
                    </m:r>
                  </m:oMath>
                </a14:m>
                <a:r>
                  <a:rPr lang="vi-VN" sz="3800">
                    <a:solidFill>
                      <a:srgbClr val="000000"/>
                    </a:solidFill>
                    <a:cs typeface="Arial" panose="020B0604020202020204" pitchFamily="34" charset="0"/>
                  </a:rPr>
                  <a:t>. Cho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𝑀</m:t>
                    </m:r>
                  </m:oMath>
                </a14:m>
                <a:r>
                  <a:rPr lang="vi-VN" sz="3800">
                    <a:solidFill>
                      <a:srgbClr val="000000"/>
                    </a:solidFill>
                    <a:cs typeface="Arial" panose="020B0604020202020204" pitchFamily="34" charset="0"/>
                  </a:rPr>
                  <a:t> và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𝑁</m:t>
                    </m:r>
                  </m:oMath>
                </a14:m>
                <a:r>
                  <a:rPr lang="vi-VN" sz="3800">
                    <a:solidFill>
                      <a:srgbClr val="000000"/>
                    </a:solidFill>
                    <a:cs typeface="Arial" panose="020B0604020202020204" pitchFamily="34" charset="0"/>
                  </a:rPr>
                  <a:t> lần lượt là trung điểm của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𝐴𝐵</m:t>
                    </m:r>
                  </m:oMath>
                </a14:m>
                <a:r>
                  <a:rPr lang="vi-VN" sz="3800">
                    <a:solidFill>
                      <a:srgbClr val="000000"/>
                    </a:solidFill>
                    <a:cs typeface="Arial" panose="020B0604020202020204" pitchFamily="34" charset="0"/>
                  </a:rPr>
                  <a:t> và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𝐴𝐶</m:t>
                    </m:r>
                  </m:oMath>
                </a14:m>
                <a:r>
                  <a:rPr lang="vi-VN" sz="3800">
                    <a:solidFill>
                      <a:srgbClr val="000000"/>
                    </a:solidFill>
                    <a:cs typeface="Arial" panose="020B0604020202020204" pitchFamily="34" charset="0"/>
                  </a:rPr>
                  <a:t>. Chứng minh </a:t>
                </a:r>
                <a14:m>
                  <m:oMath xmlns:m="http://schemas.openxmlformats.org/officeDocument/2006/math">
                    <m:r>
                      <m:rPr>
                        <m:sty m:val="p"/>
                      </m:rPr>
                      <a:rPr lang="el-GR" sz="3800" i="0" smtClean="0">
                        <a:solidFill>
                          <a:srgbClr val="000000"/>
                        </a:solidFill>
                        <a:latin typeface="Cambria Math" panose="02040503050406030204" pitchFamily="18" charset="0"/>
                        <a:cs typeface="Arial" panose="020B0604020202020204" pitchFamily="34" charset="0"/>
                      </a:rPr>
                      <m:t>Δ</m:t>
                    </m:r>
                    <m:r>
                      <a:rPr lang="vi-VN" sz="3800" i="1">
                        <a:solidFill>
                          <a:srgbClr val="000000"/>
                        </a:solidFill>
                        <a:latin typeface="Cambria Math" panose="02040503050406030204" pitchFamily="18" charset="0"/>
                        <a:cs typeface="Arial" panose="020B0604020202020204" pitchFamily="34" charset="0"/>
                      </a:rPr>
                      <m:t>𝐻𝐵𝑀</m:t>
                    </m:r>
                    <m:r>
                      <a:rPr lang="vi-VN" sz="3800" i="1">
                        <a:solidFill>
                          <a:srgbClr val="000000"/>
                        </a:solidFill>
                        <a:latin typeface="Cambria Math" panose="02040503050406030204" pitchFamily="18" charset="0"/>
                        <a:cs typeface="Arial" panose="020B0604020202020204" pitchFamily="34" charset="0"/>
                      </a:rPr>
                      <m:t>∽</m:t>
                    </m:r>
                    <m:r>
                      <m:rPr>
                        <m:sty m:val="p"/>
                      </m:rPr>
                      <a:rPr lang="el-GR" sz="3800" i="0">
                        <a:solidFill>
                          <a:srgbClr val="000000"/>
                        </a:solidFill>
                        <a:latin typeface="Cambria Math" panose="02040503050406030204" pitchFamily="18" charset="0"/>
                        <a:cs typeface="Arial" panose="020B0604020202020204" pitchFamily="34" charset="0"/>
                      </a:rPr>
                      <m:t>Δ</m:t>
                    </m:r>
                    <m:r>
                      <a:rPr lang="vi-VN" sz="3800" i="1" smtClean="0">
                        <a:solidFill>
                          <a:srgbClr val="000000"/>
                        </a:solidFill>
                        <a:latin typeface="Cambria Math" panose="02040503050406030204" pitchFamily="18" charset="0"/>
                        <a:cs typeface="Arial" panose="020B0604020202020204" pitchFamily="34" charset="0"/>
                      </a:rPr>
                      <m:t>𝐻𝐴𝑁</m:t>
                    </m:r>
                  </m:oMath>
                </a14:m>
                <a:r>
                  <a:rPr lang="en-US" sz="3800" b="0" smtClean="0">
                    <a:solidFill>
                      <a:srgbClr val="000000"/>
                    </a:solidFill>
                    <a:effectLst/>
                    <a:latin typeface="Arial" panose="020B0604020202020204" pitchFamily="34" charset="0"/>
                    <a:cs typeface="Arial" panose="020B0604020202020204" pitchFamily="34" charset="0"/>
                  </a:rPr>
                  <a:t>.</a:t>
                </a:r>
                <a:endParaRPr lang="en-US" sz="3800" b="0">
                  <a:solidFill>
                    <a:srgbClr val="000000"/>
                  </a:solidFill>
                  <a:effectLst/>
                  <a:latin typeface="Arial" panose="020B0604020202020204" pitchFamily="34" charset="0"/>
                  <a:cs typeface="Arial" panose="020B0604020202020204" pitchFamily="34" charset="0"/>
                </a:endParaRPr>
              </a:p>
            </p:txBody>
          </p:sp>
        </mc:Choice>
        <mc:Fallback>
          <p:sp>
            <p:nvSpPr>
              <p:cNvPr id="10" name="Rectangle 9"/>
              <p:cNvSpPr>
                <a:spLocks noRot="1" noChangeAspect="1" noMove="1" noResize="1" noEditPoints="1" noAdjustHandles="1" noChangeArrowheads="1" noChangeShapeType="1" noTextEdit="1"/>
              </p:cNvSpPr>
              <p:nvPr/>
            </p:nvSpPr>
            <p:spPr>
              <a:xfrm>
                <a:off x="609600" y="413242"/>
                <a:ext cx="17068800" cy="1892826"/>
              </a:xfrm>
              <a:prstGeom prst="rect">
                <a:avLst/>
              </a:prstGeom>
              <a:blipFill>
                <a:blip r:embed="rId11"/>
                <a:stretch>
                  <a:fillRect l="-1250" r="-1179" b="-6452"/>
                </a:stretch>
              </a:blipFill>
            </p:spPr>
            <p:txBody>
              <a:bodyPr/>
              <a:lstStyle/>
              <a:p>
                <a:r>
                  <a:rPr lang="en-US">
                    <a:noFill/>
                  </a:rPr>
                  <a:t> </a:t>
                </a:r>
              </a:p>
            </p:txBody>
          </p:sp>
        </mc:Fallback>
      </mc:AlternateContent>
      <p:sp>
        <p:nvSpPr>
          <p:cNvPr id="11" name="TextBox 10"/>
          <p:cNvSpPr txBox="1"/>
          <p:nvPr/>
        </p:nvSpPr>
        <p:spPr>
          <a:xfrm>
            <a:off x="1524000" y="2637592"/>
            <a:ext cx="2286000" cy="677108"/>
          </a:xfrm>
          <a:prstGeom prst="rect">
            <a:avLst/>
          </a:prstGeom>
          <a:noFill/>
        </p:spPr>
        <p:txBody>
          <a:bodyPr wrap="square" rtlCol="0">
            <a:spAutoFit/>
          </a:bodyPr>
          <a:lstStyle/>
          <a:p>
            <a:pPr algn="ctr"/>
            <a:r>
              <a:rPr lang="en-US" sz="3800" b="1" i="1" u="sng" dirty="0" err="1"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6629400" y="3009900"/>
                <a:ext cx="11963400" cy="6398739"/>
              </a:xfrm>
              <a:prstGeom prst="rect">
                <a:avLst/>
              </a:prstGeom>
            </p:spPr>
            <p:txBody>
              <a:bodyPr wrap="square">
                <a:spAutoFit/>
              </a:bodyPr>
              <a:lstStyle/>
              <a:p>
                <a:pPr algn="just">
                  <a:lnSpc>
                    <a:spcPct val="150000"/>
                  </a:lnSpc>
                  <a:spcBef>
                    <a:spcPts val="300"/>
                  </a:spcBef>
                  <a:spcAft>
                    <a:spcPts val="300"/>
                  </a:spcAft>
                </a:pPr>
                <a:r>
                  <a:rPr lang="fr-FR" sz="3800" smtClean="0">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𝐻𝐵𝐴</m:t>
                    </m:r>
                  </m:oMath>
                </a14:m>
                <a:r>
                  <a:rPr lang="fr-FR" sz="380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m:t>
                    </m:r>
                  </m:oMath>
                </a14:m>
                <a:r>
                  <a:rPr lang="fr-FR" sz="38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𝐻𝐴𝐶</m:t>
                    </m:r>
                  </m:oMath>
                </a14:m>
                <a:r>
                  <a:rPr lang="fr-FR" sz="380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m:t>
                    </m:r>
                  </m:oMath>
                </a14:m>
                <a:r>
                  <a:rPr lang="fr-FR" sz="3800">
                    <a:effectLst/>
                    <a:latin typeface="Arial" panose="020B0604020202020204" pitchFamily="34" charset="0"/>
                    <a:ea typeface="Times New Roman" panose="02020603050405020304" pitchFamily="18" charset="0"/>
                    <a:cs typeface="Arial" panose="020B0604020202020204" pitchFamily="34" charset="0"/>
                  </a:rPr>
                  <a:t>) </a:t>
                </a:r>
                <a:r>
                  <a:rPr lang="fr-FR" sz="3800" smtClean="0">
                    <a:effectLst/>
                    <a:latin typeface="Arial" panose="020B0604020202020204" pitchFamily="34" charset="0"/>
                    <a:ea typeface="Times New Roman" panose="02020603050405020304" pitchFamily="18" charset="0"/>
                    <a:cs typeface="Arial" panose="020B0604020202020204" pitchFamily="34" charset="0"/>
                  </a:rPr>
                  <a:t>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𝐻𝐵𝐴</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𝐶𝐵𝐴</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90</m:t>
                        </m:r>
                      </m:e>
                      <m:sup>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𝑜</m:t>
                        </m:r>
                      </m:sup>
                    </m:sSup>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𝐴𝐶𝐵</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𝐻𝐴𝐶</m:t>
                        </m:r>
                      </m:e>
                    </m:acc>
                  </m:oMath>
                </a14:m>
                <a:r>
                  <a:rPr lang="fr-FR" sz="3800">
                    <a:effectLst/>
                    <a:latin typeface="Arial" panose="020B0604020202020204" pitchFamily="34" charset="0"/>
                    <a:ea typeface="Times New Roman" panose="02020603050405020304" pitchFamily="18" charset="0"/>
                    <a:cs typeface="Arial" panose="020B0604020202020204" pitchFamily="34" charset="0"/>
                  </a:rPr>
                  <a:t>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en-US" sz="3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𝐻𝐵𝐴</m:t>
                    </m:r>
                    <m:r>
                      <a:rPr lang="vi-VN" sz="3800" i="1">
                        <a:solidFill>
                          <a:srgbClr val="000000"/>
                        </a:solidFill>
                        <a:latin typeface="Cambria Math" panose="02040503050406030204" pitchFamily="18"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nl-NL" sz="3800" i="1">
                        <a:effectLst/>
                        <a:latin typeface="Cambria Math" panose="02040503050406030204" pitchFamily="18" charset="0"/>
                        <a:ea typeface="Arial" panose="020B0604020202020204" pitchFamily="34" charset="0"/>
                        <a:cs typeface="Times New Roman" panose="02020603050405020304" pitchFamily="18" charset="0"/>
                      </a:rPr>
                      <m:t>𝐻𝐴𝐶</m:t>
                    </m:r>
                  </m:oMath>
                </a14:m>
                <a:r>
                  <a:rPr lang="fr-FR" sz="3800">
                    <a:effectLst/>
                    <a:latin typeface="Arial" panose="020B0604020202020204" pitchFamily="34" charset="0"/>
                    <a:ea typeface="Times New Roman" panose="02020603050405020304" pitchFamily="18" charset="0"/>
                    <a:cs typeface="Arial" panose="020B0604020202020204" pitchFamily="34" charset="0"/>
                  </a:rPr>
                  <a:t> (Định lí)</a:t>
                </a:r>
                <a:r>
                  <a:rPr lang="en-US" sz="380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800" b="0" i="1" smtClean="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𝐵𝑀</m:t>
                        </m:r>
                      </m:num>
                      <m:den>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𝐴𝑁</m:t>
                        </m:r>
                      </m:den>
                    </m:f>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𝐵𝐴</m:t>
                        </m:r>
                      </m:num>
                      <m:den>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𝐴𝐶</m:t>
                        </m:r>
                      </m:den>
                    </m:f>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𝐻𝐵</m:t>
                        </m:r>
                      </m:num>
                      <m:den>
                        <m:r>
                          <a:rPr lang="nl-NL" sz="3800" i="1">
                            <a:effectLst/>
                            <a:latin typeface="Cambria Math" panose="02040503050406030204" pitchFamily="18" charset="0"/>
                            <a:ea typeface="Times New Roman" panose="02020603050405020304" pitchFamily="18" charset="0"/>
                            <a:cs typeface="Times New Roman" panose="02020603050405020304" pitchFamily="18" charset="0"/>
                          </a:rPr>
                          <m:t>𝐻𝐴</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𝐻𝐵𝑀</m:t>
                    </m:r>
                  </m:oMath>
                </a14:m>
                <a:r>
                  <a:rPr lang="fr-FR" sz="380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𝐻𝐴𝑁</m:t>
                    </m:r>
                  </m:oMath>
                </a14:m>
                <a:r>
                  <a:rPr lang="fr-FR" sz="3800">
                    <a:effectLst/>
                    <a:latin typeface="Arial" panose="020B0604020202020204" pitchFamily="34" charset="0"/>
                    <a:ea typeface="Times New Roman" panose="02020603050405020304" pitchFamily="18" charset="0"/>
                    <a:cs typeface="Arial" panose="020B0604020202020204" pitchFamily="34" charset="0"/>
                  </a:rPr>
                  <a:t> có :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𝐵𝑀</m:t>
                        </m:r>
                      </m:num>
                      <m:den>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𝐴𝑁</m:t>
                        </m:r>
                      </m:den>
                    </m:f>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m:t>
                        </m:r>
                      </m:num>
                      <m:den>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m:t>
                        </m:r>
                      </m:den>
                    </m:f>
                  </m:oMath>
                </a14:m>
                <a:r>
                  <a:rPr lang="fr-FR" sz="3800">
                    <a:effectLst/>
                    <a:latin typeface="Arial" panose="020B0604020202020204" pitchFamily="34" charset="0"/>
                    <a:ea typeface="Times New Roman" panose="02020603050405020304" pitchFamily="18" charset="0"/>
                    <a:cs typeface="Arial" panose="020B0604020202020204" pitchFamily="34" charset="0"/>
                  </a:rPr>
                  <a:t> (</a:t>
                </a:r>
                <a:r>
                  <a:rPr lang="fr-FR" sz="3800">
                    <a:effectLst/>
                    <a:latin typeface="Arial" panose="020B0604020202020204" pitchFamily="34" charset="0"/>
                    <a:ea typeface="Times New Roman" panose="02020603050405020304" pitchFamily="18" charset="0"/>
                    <a:cs typeface="Arial" panose="020B0604020202020204" pitchFamily="34" charset="0"/>
                  </a:rPr>
                  <a:t>cmt</a:t>
                </a:r>
                <a:r>
                  <a:rPr lang="fr-FR" sz="3800" smtClean="0">
                    <a:effectLst/>
                    <a:latin typeface="Arial" panose="020B0604020202020204" pitchFamily="34" charset="0"/>
                    <a:ea typeface="Times New Roman" panose="02020603050405020304" pitchFamily="18" charset="0"/>
                    <a:cs typeface="Arial" panose="020B0604020202020204" pitchFamily="34" charset="0"/>
                  </a:rPr>
                  <a:t>)</a:t>
                </a:r>
                <a:r>
                  <a:rPr lang="en-US" sz="3800" smtClean="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𝐻𝐵𝐴</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𝐶𝐵𝐴</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𝐻𝐴𝐶</m:t>
                        </m:r>
                      </m:e>
                    </m:acc>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US" sz="3800" i="1">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𝐻𝐴𝑁</m:t>
                        </m:r>
                      </m:e>
                    </m:acc>
                  </m:oMath>
                </a14:m>
                <a:r>
                  <a:rPr lang="fr-FR" sz="3800">
                    <a:effectLst/>
                    <a:latin typeface="Arial" panose="020B0604020202020204" pitchFamily="34" charset="0"/>
                    <a:ea typeface="Times New Roman" panose="02020603050405020304" pitchFamily="18" charset="0"/>
                    <a:cs typeface="Arial" panose="020B0604020202020204" pitchFamily="34" charset="0"/>
                  </a:rPr>
                  <a:t> (cmt)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en-US" sz="3800" b="0" i="1" smtClean="0">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m:t>
                    </m:r>
                    <m:r>
                      <a:rPr lang="fr-FR" sz="3800" i="1">
                        <a:effectLst/>
                        <a:latin typeface="Cambria Math" panose="02040503050406030204" pitchFamily="18" charset="0"/>
                        <a:ea typeface="Times New Roman" panose="02020603050405020304" pitchFamily="18" charset="0"/>
                        <a:cs typeface="Times New Roman" panose="02020603050405020304" pitchFamily="18" charset="0"/>
                      </a:rPr>
                      <m:t>𝐻𝐵𝑀</m:t>
                    </m:r>
                    <m:r>
                      <a:rPr lang="vi-VN" sz="3800" i="1">
                        <a:solidFill>
                          <a:srgbClr val="000000"/>
                        </a:solidFill>
                        <a:latin typeface="Cambria Math" panose="02040503050406030204" pitchFamily="18"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𝐻𝐴𝑁</m:t>
                    </m:r>
                  </m:oMath>
                </a14:m>
                <a:r>
                  <a:rPr lang="fr-FR" sz="3800">
                    <a:effectLst/>
                    <a:latin typeface="Arial" panose="020B0604020202020204" pitchFamily="34" charset="0"/>
                    <a:ea typeface="Times New Roman" panose="02020603050405020304" pitchFamily="18" charset="0"/>
                    <a:cs typeface="Arial" panose="020B0604020202020204" pitchFamily="34" charset="0"/>
                  </a:rPr>
                  <a:t> (c.g.c)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629400" y="3009900"/>
                <a:ext cx="11963400" cy="6398739"/>
              </a:xfrm>
              <a:prstGeom prst="rect">
                <a:avLst/>
              </a:prstGeom>
              <a:blipFill>
                <a:blip r:embed="rId12"/>
                <a:stretch>
                  <a:fillRect l="-1682" b="-2860"/>
                </a:stretch>
              </a:blipFill>
            </p:spPr>
            <p:txBody>
              <a:bodyPr/>
              <a:lstStyle/>
              <a:p>
                <a:r>
                  <a:rPr lang="en-US">
                    <a:noFill/>
                  </a:rPr>
                  <a:t> </a:t>
                </a:r>
              </a:p>
            </p:txBody>
          </p:sp>
        </mc:Fallback>
      </mc:AlternateContent>
      <p:pic>
        <p:nvPicPr>
          <p:cNvPr id="2" name="Picture 1"/>
          <p:cNvPicPr>
            <a:picLocks noChangeAspect="1"/>
          </p:cNvPicPr>
          <p:nvPr/>
        </p:nvPicPr>
        <p:blipFill>
          <a:blip r:embed="rId13">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Lst>
          </a:blip>
          <a:stretch>
            <a:fillRect/>
          </a:stretch>
        </p:blipFill>
        <p:spPr>
          <a:xfrm>
            <a:off x="228600" y="4478302"/>
            <a:ext cx="6246299" cy="4652415"/>
          </a:xfrm>
          <a:prstGeom prst="rect">
            <a:avLst/>
          </a:prstGeom>
        </p:spPr>
      </p:pic>
    </p:spTree>
    <p:extLst>
      <p:ext uri="{BB962C8B-B14F-4D97-AF65-F5344CB8AC3E}">
        <p14:creationId xmlns:p14="http://schemas.microsoft.com/office/powerpoint/2010/main" val="2085391085"/>
      </p:ext>
    </p:extLst>
  </p:cSld>
  <p:clrMapOvr>
    <a:masterClrMapping/>
  </p:clrMapOvr>
  <mc:AlternateContent xmlns:mc="http://schemas.openxmlformats.org/markup-compatibility/2006" xmlns:p14="http://schemas.microsoft.com/office/powerpoint/2010/main">
    <mc:Choice Requires="p14">
      <p:transition spd="med" p14:dur="700">
        <p:cover dir="u"/>
      </p:transition>
    </mc:Choice>
    <mc:Fallback xmlns="">
      <p:transition spd="med">
        <p:cover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up)">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wipe(down)">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wipe(left)">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2" dur="5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wipe(left)">
                                      <p:cBhvr>
                                        <p:cTn id="4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31326" y="1005221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grpSp>
        <p:nvGrpSpPr>
          <p:cNvPr id="15" name="Group 14"/>
          <p:cNvGrpSpPr/>
          <p:nvPr/>
        </p:nvGrpSpPr>
        <p:grpSpPr>
          <a:xfrm>
            <a:off x="5167477" y="1017601"/>
            <a:ext cx="7963575" cy="1297316"/>
            <a:chOff x="5105400" y="571501"/>
            <a:chExt cx="7963575" cy="1297316"/>
          </a:xfrm>
        </p:grpSpPr>
        <p:sp>
          <p:nvSpPr>
            <p:cNvPr id="8" name="AutoShape 8"/>
            <p:cNvSpPr/>
            <p:nvPr/>
          </p:nvSpPr>
          <p:spPr>
            <a:xfrm>
              <a:off x="5105400" y="571501"/>
              <a:ext cx="7963575" cy="1297316"/>
            </a:xfrm>
            <a:prstGeom prst="rect">
              <a:avLst/>
            </a:prstGeom>
            <a:solidFill>
              <a:srgbClr val="FFCE6D"/>
            </a:solidFill>
          </p:spPr>
        </p:sp>
        <p:sp>
          <p:nvSpPr>
            <p:cNvPr id="9" name="TextBox 9"/>
            <p:cNvSpPr txBox="1"/>
            <p:nvPr/>
          </p:nvSpPr>
          <p:spPr>
            <a:xfrm>
              <a:off x="5324343" y="1253150"/>
              <a:ext cx="7525688" cy="461921"/>
            </a:xfrm>
            <a:prstGeom prst="rect">
              <a:avLst/>
            </a:prstGeom>
          </p:spPr>
          <p:txBody>
            <a:bodyPr lIns="0" tIns="0" rIns="0" bIns="0" rtlCol="0" anchor="t">
              <a:spAutoFit/>
            </a:bodyPr>
            <a:lstStyle/>
            <a:p>
              <a:pPr marL="0" marR="0" lvl="0" indent="0" algn="ctr" defTabSz="914400" rtl="0" eaLnBrk="1" fontAlgn="auto" latinLnBrk="0" hangingPunct="1">
                <a:lnSpc>
                  <a:spcPts val="2799"/>
                </a:lnSpc>
                <a:spcBef>
                  <a:spcPts val="0"/>
                </a:spcBef>
                <a:spcAft>
                  <a:spcPts val="0"/>
                </a:spcAft>
                <a:buClrTx/>
                <a:buSzTx/>
                <a:buFontTx/>
                <a:buNone/>
                <a:tabLst/>
                <a:defRPr/>
              </a:pPr>
              <a:r>
                <a:rPr kumimoji="0" lang="en-US" sz="6600" b="1" i="0" u="none" strike="noStrike" kern="1200" cap="none" spc="0" normalizeH="0" baseline="0" noProof="0" dirty="0" smtClean="0">
                  <a:ln>
                    <a:noFill/>
                  </a:ln>
                  <a:solidFill>
                    <a:srgbClr val="291B25"/>
                  </a:solidFill>
                  <a:effectLst/>
                  <a:uLnTx/>
                  <a:uFillTx/>
                  <a:latin typeface="Arial" panose="020B0604020202020204" pitchFamily="34" charset="0"/>
                  <a:ea typeface="+mn-ea"/>
                  <a:cs typeface="Arial" panose="020B0604020202020204" pitchFamily="34" charset="0"/>
                </a:rPr>
                <a:t>VẬN DỤNG</a:t>
              </a:r>
              <a:endParaRPr kumimoji="0" lang="en-US" sz="6600" b="1" i="0" u="none" strike="noStrike" kern="1200" cap="none" spc="0" normalizeH="0" baseline="0" noProof="0" dirty="0">
                <a:ln>
                  <a:noFill/>
                </a:ln>
                <a:solidFill>
                  <a:srgbClr val="291B25"/>
                </a:solidFill>
                <a:effectLst/>
                <a:uLnTx/>
                <a:uFillTx/>
                <a:latin typeface="Arial" panose="020B0604020202020204" pitchFamily="34" charset="0"/>
                <a:ea typeface="+mn-ea"/>
                <a:cs typeface="Arial" panose="020B0604020202020204" pitchFamily="34" charset="0"/>
              </a:endParaRPr>
            </a:p>
          </p:txBody>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2560160" y="-1416650"/>
            <a:ext cx="7368853" cy="2543880"/>
          </a:xfrm>
          <a:prstGeom prst="rect">
            <a:avLst/>
          </a:prstGeom>
        </p:spPr>
      </p:pic>
      <mc:AlternateContent xmlns:mc="http://schemas.openxmlformats.org/markup-compatibility/2006">
        <mc:Choice xmlns:a14="http://schemas.microsoft.com/office/drawing/2010/main" Requires="a14">
          <p:sp>
            <p:nvSpPr>
              <p:cNvPr id="11" name="Rectangle 10"/>
              <p:cNvSpPr/>
              <p:nvPr/>
            </p:nvSpPr>
            <p:spPr>
              <a:xfrm>
                <a:off x="1742680" y="3014156"/>
                <a:ext cx="14813168" cy="5863144"/>
              </a:xfrm>
              <a:prstGeom prst="rect">
                <a:avLst/>
              </a:prstGeom>
            </p:spPr>
            <p:txBody>
              <a:bodyPr wrap="square">
                <a:spAutoFit/>
              </a:bodyPr>
              <a:lstStyle/>
              <a:p>
                <a:pPr algn="just">
                  <a:lnSpc>
                    <a:spcPct val="150000"/>
                  </a:lnSpc>
                  <a:spcBef>
                    <a:spcPts val="600"/>
                  </a:spcBef>
                  <a:spcAft>
                    <a:spcPts val="600"/>
                  </a:spcAft>
                </a:pPr>
                <a:r>
                  <a:rPr lang="en-US" sz="4000" b="1" u="sng">
                    <a:solidFill>
                      <a:srgbClr val="C00000"/>
                    </a:solidFill>
                    <a:latin typeface="Arial" panose="020B0604020202020204" pitchFamily="34" charset="0"/>
                    <a:cs typeface="Arial" panose="020B0604020202020204" pitchFamily="34" charset="0"/>
                  </a:rPr>
                  <a:t>Bài </a:t>
                </a:r>
                <a:r>
                  <a:rPr lang="en-US" sz="4000" b="1" u="sng" smtClean="0">
                    <a:solidFill>
                      <a:srgbClr val="C00000"/>
                    </a:solidFill>
                    <a:latin typeface="Arial" panose="020B0604020202020204" pitchFamily="34" charset="0"/>
                    <a:cs typeface="Arial" panose="020B0604020202020204" pitchFamily="34" charset="0"/>
                  </a:rPr>
                  <a:t>9.33 </a:t>
                </a:r>
                <a:r>
                  <a:rPr lang="en-US" sz="4000" b="1" u="sng">
                    <a:solidFill>
                      <a:srgbClr val="C00000"/>
                    </a:solidFill>
                    <a:latin typeface="Arial" panose="020B0604020202020204" pitchFamily="34" charset="0"/>
                    <a:cs typeface="Arial" panose="020B0604020202020204" pitchFamily="34" charset="0"/>
                  </a:rPr>
                  <a:t>(SGK – tr109</a:t>
                </a:r>
                <a:r>
                  <a:rPr lang="en-US" sz="4000" b="1" u="sng">
                    <a:solidFill>
                      <a:srgbClr val="C00000"/>
                    </a:solidFill>
                    <a:latin typeface="Arial" panose="020B0604020202020204" pitchFamily="34" charset="0"/>
                    <a:cs typeface="Arial" panose="020B0604020202020204" pitchFamily="34" charset="0"/>
                  </a:rPr>
                  <a:t>)</a:t>
                </a:r>
                <a:r>
                  <a:rPr lang="en-US" sz="4000" b="1">
                    <a:solidFill>
                      <a:srgbClr val="C00000"/>
                    </a:solidFill>
                    <a:latin typeface="Arial" panose="020B0604020202020204" pitchFamily="34" charset="0"/>
                    <a:cs typeface="Arial" panose="020B0604020202020204" pitchFamily="34" charset="0"/>
                  </a:rPr>
                  <a:t> </a:t>
                </a:r>
                <a:endParaRPr lang="en-US" sz="4000" b="1" smtClean="0">
                  <a:solidFill>
                    <a:srgbClr val="C00000"/>
                  </a:solidFill>
                  <a:latin typeface="Arial" panose="020B0604020202020204" pitchFamily="34" charset="0"/>
                  <a:cs typeface="Arial" panose="020B0604020202020204" pitchFamily="34" charset="0"/>
                </a:endParaRPr>
              </a:p>
              <a:p>
                <a:pPr algn="just">
                  <a:lnSpc>
                    <a:spcPct val="150000"/>
                  </a:lnSpc>
                  <a:spcBef>
                    <a:spcPts val="600"/>
                  </a:spcBef>
                  <a:spcAft>
                    <a:spcPts val="600"/>
                  </a:spcAft>
                </a:pPr>
                <a:r>
                  <a:rPr lang="vi-VN" sz="3800" smtClean="0">
                    <a:solidFill>
                      <a:srgbClr val="000000"/>
                    </a:solidFill>
                    <a:cs typeface="Arial" panose="020B0604020202020204" pitchFamily="34" charset="0"/>
                  </a:rPr>
                  <a:t>Cho </a:t>
                </a:r>
                <a:r>
                  <a:rPr lang="vi-VN" sz="3800">
                    <a:solidFill>
                      <a:srgbClr val="000000"/>
                    </a:solidFill>
                    <a:cs typeface="Arial" panose="020B0604020202020204" pitchFamily="34" charset="0"/>
                  </a:rPr>
                  <a:t>tam giác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𝐴𝐵𝐶</m:t>
                    </m:r>
                  </m:oMath>
                </a14:m>
                <a:r>
                  <a:rPr lang="vi-VN" sz="3800">
                    <a:solidFill>
                      <a:srgbClr val="000000"/>
                    </a:solidFill>
                    <a:cs typeface="Arial" panose="020B0604020202020204" pitchFamily="34" charset="0"/>
                  </a:rPr>
                  <a:t> có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𝐴𝐵</m:t>
                    </m:r>
                    <m:r>
                      <a:rPr lang="vi-VN" sz="3800" i="1" smtClean="0">
                        <a:solidFill>
                          <a:srgbClr val="000000"/>
                        </a:solidFill>
                        <a:latin typeface="Cambria Math" panose="02040503050406030204" pitchFamily="18" charset="0"/>
                        <a:cs typeface="Arial" panose="020B0604020202020204" pitchFamily="34" charset="0"/>
                      </a:rPr>
                      <m:t>=6</m:t>
                    </m:r>
                    <m:r>
                      <a:rPr lang="vi-VN" sz="3800" i="1" smtClean="0">
                        <a:solidFill>
                          <a:srgbClr val="000000"/>
                        </a:solidFill>
                        <a:latin typeface="Cambria Math" panose="02040503050406030204" pitchFamily="18" charset="0"/>
                        <a:cs typeface="Arial" panose="020B0604020202020204" pitchFamily="34" charset="0"/>
                      </a:rPr>
                      <m:t>𝑐𝑚</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𝐴𝐶</m:t>
                    </m:r>
                    <m:r>
                      <a:rPr lang="vi-VN" sz="3800" i="1" smtClean="0">
                        <a:solidFill>
                          <a:srgbClr val="000000"/>
                        </a:solidFill>
                        <a:latin typeface="Cambria Math" panose="02040503050406030204" pitchFamily="18" charset="0"/>
                        <a:cs typeface="Arial" panose="020B0604020202020204" pitchFamily="34" charset="0"/>
                      </a:rPr>
                      <m:t>=8</m:t>
                    </m:r>
                    <m:r>
                      <a:rPr lang="vi-VN" sz="3800" i="1" smtClean="0">
                        <a:solidFill>
                          <a:srgbClr val="000000"/>
                        </a:solidFill>
                        <a:latin typeface="Cambria Math" panose="02040503050406030204" pitchFamily="18" charset="0"/>
                        <a:cs typeface="Arial" panose="020B0604020202020204" pitchFamily="34" charset="0"/>
                      </a:rPr>
                      <m:t>𝑐𝑚</m:t>
                    </m:r>
                    <m:r>
                      <a:rPr lang="vi-VN" sz="3800" i="1" smtClean="0">
                        <a:solidFill>
                          <a:srgbClr val="000000"/>
                        </a:solidFill>
                        <a:latin typeface="Cambria Math" panose="02040503050406030204" pitchFamily="18" charset="0"/>
                        <a:cs typeface="Arial" panose="020B0604020202020204" pitchFamily="34" charset="0"/>
                      </a:rPr>
                      <m:t>, </m:t>
                    </m:r>
                    <m:r>
                      <a:rPr lang="vi-VN" sz="3800" i="1" smtClean="0">
                        <a:solidFill>
                          <a:srgbClr val="000000"/>
                        </a:solidFill>
                        <a:latin typeface="Cambria Math" panose="02040503050406030204" pitchFamily="18" charset="0"/>
                        <a:cs typeface="Arial" panose="020B0604020202020204" pitchFamily="34" charset="0"/>
                      </a:rPr>
                      <m:t>𝐵𝐶</m:t>
                    </m:r>
                    <m:r>
                      <a:rPr lang="vi-VN" sz="3800" i="1" smtClean="0">
                        <a:solidFill>
                          <a:srgbClr val="000000"/>
                        </a:solidFill>
                        <a:latin typeface="Cambria Math" panose="02040503050406030204" pitchFamily="18" charset="0"/>
                        <a:cs typeface="Arial" panose="020B0604020202020204" pitchFamily="34" charset="0"/>
                      </a:rPr>
                      <m:t>=10</m:t>
                    </m:r>
                    <m:r>
                      <a:rPr lang="vi-VN" sz="3800" i="1" smtClean="0">
                        <a:solidFill>
                          <a:srgbClr val="000000"/>
                        </a:solidFill>
                        <a:latin typeface="Cambria Math" panose="02040503050406030204" pitchFamily="18" charset="0"/>
                        <a:cs typeface="Arial" panose="020B0604020202020204" pitchFamily="34" charset="0"/>
                      </a:rPr>
                      <m:t>𝑐𝑚</m:t>
                    </m:r>
                  </m:oMath>
                </a14:m>
                <a:r>
                  <a:rPr lang="vi-VN" sz="3800">
                    <a:solidFill>
                      <a:srgbClr val="000000"/>
                    </a:solidFill>
                    <a:cs typeface="Arial" panose="020B0604020202020204" pitchFamily="34" charset="0"/>
                  </a:rPr>
                  <a:t>. Cho điểm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𝑀</m:t>
                    </m:r>
                  </m:oMath>
                </a14:m>
                <a:r>
                  <a:rPr lang="vi-VN" sz="3800">
                    <a:solidFill>
                      <a:srgbClr val="000000"/>
                    </a:solidFill>
                    <a:cs typeface="Arial" panose="020B0604020202020204" pitchFamily="34" charset="0"/>
                  </a:rPr>
                  <a:t> nằm trên cạnh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𝐵𝐶</m:t>
                    </m:r>
                  </m:oMath>
                </a14:m>
                <a:r>
                  <a:rPr lang="vi-VN" sz="3800">
                    <a:solidFill>
                      <a:srgbClr val="000000"/>
                    </a:solidFill>
                    <a:cs typeface="Arial" panose="020B0604020202020204" pitchFamily="34" charset="0"/>
                  </a:rPr>
                  <a:t> sao cho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𝐵𝑀</m:t>
                    </m:r>
                    <m:r>
                      <a:rPr lang="vi-VN" sz="3800" i="1" smtClean="0">
                        <a:solidFill>
                          <a:srgbClr val="000000"/>
                        </a:solidFill>
                        <a:latin typeface="Cambria Math" panose="02040503050406030204" pitchFamily="18" charset="0"/>
                        <a:cs typeface="Arial" panose="020B0604020202020204" pitchFamily="34" charset="0"/>
                      </a:rPr>
                      <m:t>=4</m:t>
                    </m:r>
                    <m:r>
                      <a:rPr lang="vi-VN" sz="3800" i="1" smtClean="0">
                        <a:solidFill>
                          <a:srgbClr val="000000"/>
                        </a:solidFill>
                        <a:latin typeface="Cambria Math" panose="02040503050406030204" pitchFamily="18" charset="0"/>
                        <a:cs typeface="Arial" panose="020B0604020202020204" pitchFamily="34" charset="0"/>
                      </a:rPr>
                      <m:t>𝑐𝑚</m:t>
                    </m:r>
                  </m:oMath>
                </a14:m>
                <a:r>
                  <a:rPr lang="vi-VN" sz="3800">
                    <a:solidFill>
                      <a:srgbClr val="000000"/>
                    </a:solidFill>
                    <a:cs typeface="Arial" panose="020B0604020202020204" pitchFamily="34" charset="0"/>
                  </a:rPr>
                  <a:t>. Vẽ đường thẳng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𝑀𝑁</m:t>
                    </m:r>
                    <m:r>
                      <a:rPr lang="vi-VN" sz="3800" i="1" smtClean="0">
                        <a:solidFill>
                          <a:srgbClr val="000000"/>
                        </a:solidFill>
                        <a:latin typeface="Cambria Math" panose="02040503050406030204" pitchFamily="18" charset="0"/>
                        <a:cs typeface="Arial" panose="020B0604020202020204" pitchFamily="34" charset="0"/>
                      </a:rPr>
                      <m:t> </m:t>
                    </m:r>
                  </m:oMath>
                </a14:m>
                <a:r>
                  <a:rPr lang="vi-VN" sz="3800">
                    <a:solidFill>
                      <a:srgbClr val="000000"/>
                    </a:solidFill>
                    <a:cs typeface="Arial" panose="020B0604020202020204" pitchFamily="34" charset="0"/>
                  </a:rPr>
                  <a:t>vuông góc với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𝐴𝐶</m:t>
                    </m:r>
                  </m:oMath>
                </a14:m>
                <a:r>
                  <a:rPr lang="vi-VN" sz="3800">
                    <a:solidFill>
                      <a:srgbClr val="000000"/>
                    </a:solidFill>
                    <a:cs typeface="Arial" panose="020B0604020202020204" pitchFamily="34" charset="0"/>
                  </a:rPr>
                  <a:t> tại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𝑁</m:t>
                    </m:r>
                  </m:oMath>
                </a14:m>
                <a:r>
                  <a:rPr lang="vi-VN" sz="3800">
                    <a:solidFill>
                      <a:srgbClr val="000000"/>
                    </a:solidFill>
                    <a:cs typeface="Arial" panose="020B0604020202020204" pitchFamily="34" charset="0"/>
                  </a:rPr>
                  <a:t> và đường thẳng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𝑀𝑃</m:t>
                    </m:r>
                  </m:oMath>
                </a14:m>
                <a:r>
                  <a:rPr lang="vi-VN" sz="3800">
                    <a:solidFill>
                      <a:srgbClr val="000000"/>
                    </a:solidFill>
                    <a:cs typeface="Arial" panose="020B0604020202020204" pitchFamily="34" charset="0"/>
                  </a:rPr>
                  <a:t> vuông góc với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𝐴𝐵</m:t>
                    </m:r>
                  </m:oMath>
                </a14:m>
                <a:r>
                  <a:rPr lang="vi-VN"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50000"/>
                  </a:lnSpc>
                  <a:spcBef>
                    <a:spcPts val="600"/>
                  </a:spcBef>
                  <a:spcAft>
                    <a:spcPts val="600"/>
                  </a:spcAft>
                </a:pPr>
                <a:r>
                  <a:rPr lang="vi-VN" sz="3800">
                    <a:solidFill>
                      <a:srgbClr val="000000"/>
                    </a:solidFill>
                    <a:cs typeface="Arial" panose="020B0604020202020204" pitchFamily="34" charset="0"/>
                  </a:rPr>
                  <a:t>a) Chứng minh </a:t>
                </a:r>
                <a14:m>
                  <m:oMath xmlns:m="http://schemas.openxmlformats.org/officeDocument/2006/math">
                    <m:r>
                      <m:rPr>
                        <m:sty m:val="p"/>
                      </m:rPr>
                      <a:rPr lang="el-GR" sz="3800" i="0" smtClean="0">
                        <a:solidFill>
                          <a:srgbClr val="000000"/>
                        </a:solidFill>
                        <a:latin typeface="Cambria Math" panose="02040503050406030204" pitchFamily="18" charset="0"/>
                        <a:cs typeface="Arial" panose="020B0604020202020204" pitchFamily="34" charset="0"/>
                      </a:rPr>
                      <m:t>Δ</m:t>
                    </m:r>
                    <m:r>
                      <a:rPr lang="vi-VN" sz="3800" i="1">
                        <a:solidFill>
                          <a:srgbClr val="000000"/>
                        </a:solidFill>
                        <a:latin typeface="Cambria Math" panose="02040503050406030204" pitchFamily="18" charset="0"/>
                        <a:cs typeface="Arial" panose="020B0604020202020204" pitchFamily="34" charset="0"/>
                      </a:rPr>
                      <m:t>𝐵𝑀𝑃</m:t>
                    </m:r>
                    <m:r>
                      <a:rPr lang="vi-VN" sz="3800" i="1">
                        <a:solidFill>
                          <a:srgbClr val="000000"/>
                        </a:solidFill>
                        <a:latin typeface="Cambria Math" panose="02040503050406030204" pitchFamily="18" charset="0"/>
                        <a:cs typeface="Arial" panose="020B0604020202020204" pitchFamily="34" charset="0"/>
                      </a:rPr>
                      <m:t> ∽ </m:t>
                    </m:r>
                    <m:r>
                      <m:rPr>
                        <m:sty m:val="p"/>
                      </m:rPr>
                      <a:rPr lang="el-GR" sz="3800" i="0">
                        <a:solidFill>
                          <a:srgbClr val="000000"/>
                        </a:solidFill>
                        <a:latin typeface="Cambria Math" panose="02040503050406030204" pitchFamily="18" charset="0"/>
                        <a:cs typeface="Arial" panose="020B0604020202020204" pitchFamily="34" charset="0"/>
                      </a:rPr>
                      <m:t>Δ</m:t>
                    </m:r>
                    <m:r>
                      <a:rPr lang="vi-VN" sz="3800" i="1">
                        <a:solidFill>
                          <a:srgbClr val="000000"/>
                        </a:solidFill>
                        <a:latin typeface="Cambria Math" panose="02040503050406030204" pitchFamily="18" charset="0"/>
                        <a:cs typeface="Arial" panose="020B0604020202020204" pitchFamily="34" charset="0"/>
                      </a:rPr>
                      <m:t>𝑀𝐶𝑁</m:t>
                    </m:r>
                  </m:oMath>
                </a14:m>
                <a:r>
                  <a:rPr lang="en-US"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a:p>
                <a:pPr algn="just">
                  <a:lnSpc>
                    <a:spcPct val="150000"/>
                  </a:lnSpc>
                  <a:spcBef>
                    <a:spcPts val="600"/>
                  </a:spcBef>
                  <a:spcAft>
                    <a:spcPts val="600"/>
                  </a:spcAft>
                </a:pPr>
                <a:r>
                  <a:rPr lang="vi-VN" sz="3800">
                    <a:solidFill>
                      <a:srgbClr val="000000"/>
                    </a:solidFill>
                    <a:cs typeface="Arial" panose="020B0604020202020204" pitchFamily="34" charset="0"/>
                  </a:rPr>
                  <a:t>b) Tính độ dài đoạn </a:t>
                </a:r>
                <a:r>
                  <a:rPr lang="vi-VN" sz="3800">
                    <a:solidFill>
                      <a:srgbClr val="000000"/>
                    </a:solidFill>
                    <a:cs typeface="Arial" panose="020B0604020202020204" pitchFamily="34" charset="0"/>
                  </a:rPr>
                  <a:t>thẳng </a:t>
                </a:r>
                <a14:m>
                  <m:oMath xmlns:m="http://schemas.openxmlformats.org/officeDocument/2006/math">
                    <m:r>
                      <a:rPr lang="vi-VN" sz="3800" i="1" smtClean="0">
                        <a:solidFill>
                          <a:srgbClr val="000000"/>
                        </a:solidFill>
                        <a:latin typeface="Cambria Math" panose="02040503050406030204" pitchFamily="18" charset="0"/>
                        <a:cs typeface="Arial" panose="020B0604020202020204" pitchFamily="34" charset="0"/>
                      </a:rPr>
                      <m:t>𝐴𝑀</m:t>
                    </m:r>
                  </m:oMath>
                </a14:m>
                <a:r>
                  <a:rPr lang="en-US" sz="3800" smtClean="0">
                    <a:solidFill>
                      <a:srgbClr val="000000"/>
                    </a:solidFill>
                    <a:cs typeface="Arial" panose="020B0604020202020204" pitchFamily="34" charset="0"/>
                  </a:rPr>
                  <a:t>.</a:t>
                </a:r>
                <a:endParaRPr lang="vi-VN" sz="3800">
                  <a:solidFill>
                    <a:srgbClr val="000000"/>
                  </a:solidFill>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1742680" y="3014156"/>
                <a:ext cx="14813168" cy="5863144"/>
              </a:xfrm>
              <a:prstGeom prst="rect">
                <a:avLst/>
              </a:prstGeom>
              <a:blipFill>
                <a:blip r:embed="rId10"/>
                <a:stretch>
                  <a:fillRect l="-1481" r="-1358" b="-1767"/>
                </a:stretch>
              </a:blipFill>
            </p:spPr>
            <p:txBody>
              <a:bodyPr/>
              <a:lstStyle/>
              <a:p>
                <a:r>
                  <a:rPr lang="en-US">
                    <a:noFill/>
                  </a:rPr>
                  <a:t> </a:t>
                </a:r>
              </a:p>
            </p:txBody>
          </p:sp>
        </mc:Fallback>
      </mc:AlternateContent>
      <p:pic>
        <p:nvPicPr>
          <p:cNvPr id="2" name="Picture 1"/>
          <p:cNvPicPr>
            <a:picLocks noChangeAspect="1"/>
          </p:cNvPicPr>
          <p:nvPr/>
        </p:nvPicPr>
        <p:blipFill>
          <a:blip r:embed="rId11"/>
          <a:stretch>
            <a:fillRect/>
          </a:stretch>
        </p:blipFill>
        <p:spPr>
          <a:xfrm>
            <a:off x="15729369" y="8426288"/>
            <a:ext cx="1652957" cy="1860712"/>
          </a:xfrm>
          <a:prstGeom prst="rect">
            <a:avLst/>
          </a:prstGeom>
        </p:spPr>
      </p:pic>
    </p:spTree>
    <p:extLst>
      <p:ext uri="{BB962C8B-B14F-4D97-AF65-F5344CB8AC3E}">
        <p14:creationId xmlns:p14="http://schemas.microsoft.com/office/powerpoint/2010/main" val="4259576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431326" y="1005221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2560160" y="-1416650"/>
            <a:ext cx="7368853" cy="2543880"/>
          </a:xfrm>
          <a:prstGeom prst="rect">
            <a:avLst/>
          </a:prstGeom>
        </p:spPr>
      </p:pic>
      <p:sp>
        <p:nvSpPr>
          <p:cNvPr id="10" name="TextBox 9"/>
          <p:cNvSpPr txBox="1"/>
          <p:nvPr/>
        </p:nvSpPr>
        <p:spPr>
          <a:xfrm>
            <a:off x="533400" y="419100"/>
            <a:ext cx="2286000" cy="677108"/>
          </a:xfrm>
          <a:prstGeom prst="rect">
            <a:avLst/>
          </a:prstGeom>
          <a:noFill/>
        </p:spPr>
        <p:txBody>
          <a:bodyPr wrap="square" rtlCol="0">
            <a:spAutoFit/>
          </a:bodyPr>
          <a:lstStyle/>
          <a:p>
            <a:pPr algn="ctr"/>
            <a:r>
              <a:rPr lang="en-US" sz="3800" b="1" i="1" u="sng" dirty="0" err="1"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10"/>
          <a:stretch>
            <a:fillRect/>
          </a:stretch>
        </p:blipFill>
        <p:spPr>
          <a:xfrm>
            <a:off x="15729369" y="8426288"/>
            <a:ext cx="1652957" cy="1860712"/>
          </a:xfrm>
          <a:prstGeom prst="rect">
            <a:avLst/>
          </a:prstGeom>
        </p:spPr>
      </p:pic>
      <p:pic>
        <p:nvPicPr>
          <p:cNvPr id="3" name="Picture 2"/>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40000"/>
                    </a14:imgEffect>
                  </a14:imgLayer>
                </a14:imgProps>
              </a:ext>
            </a:extLst>
          </a:blip>
          <a:stretch>
            <a:fillRect/>
          </a:stretch>
        </p:blipFill>
        <p:spPr>
          <a:xfrm>
            <a:off x="533400" y="1409001"/>
            <a:ext cx="5976215" cy="4692640"/>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6553200" y="1257300"/>
                <a:ext cx="11040274" cy="1982979"/>
              </a:xfrm>
              <a:prstGeom prst="rect">
                <a:avLst/>
              </a:prstGeom>
            </p:spPr>
            <p:txBody>
              <a:bodyPr wrap="square">
                <a:spAutoFit/>
              </a:bodyPr>
              <a:lstStyle/>
              <a:p>
                <a:pPr algn="just">
                  <a:lnSpc>
                    <a:spcPct val="150000"/>
                  </a:lnSpc>
                  <a:spcBef>
                    <a:spcPts val="600"/>
                  </a:spcBef>
                  <a:spcAft>
                    <a:spcPts val="600"/>
                  </a:spcAft>
                </a:pPr>
                <a:r>
                  <a:rPr lang="fr-FR" sz="38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𝐵𝑀𝑃</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𝑀𝐶𝑁</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𝑁</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𝐵𝑀𝑃</m:t>
                        </m:r>
                      </m:e>
                    </m:ac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𝑀𝐶𝑁</m:t>
                        </m:r>
                      </m:e>
                    </m:acc>
                  </m:oMath>
                </a14:m>
                <a:r>
                  <a:rPr lang="fr-FR" sz="3800">
                    <a:effectLst/>
                    <a:latin typeface="Arial" panose="020B0604020202020204" pitchFamily="34" charset="0"/>
                    <a:ea typeface="Calibri" panose="020F0502020204030204" pitchFamily="34" charset="0"/>
                    <a:cs typeface="Arial" panose="020B0604020202020204" pitchFamily="34" charset="0"/>
                  </a:rPr>
                  <a:t> (hai góc đồng vị)</a:t>
                </a:r>
                <a:r>
                  <a:rPr lang="en-US" sz="38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𝐵𝑀𝑃</m:t>
                    </m:r>
                    <m:r>
                      <a:rPr lang="vi-VN" sz="3800" i="1">
                        <a:solidFill>
                          <a:srgbClr val="000000"/>
                        </a:solidFill>
                        <a:latin typeface="Cambria Math" panose="02040503050406030204" pitchFamily="18"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𝑀𝐶𝑁</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7" name="Rectangle 6"/>
              <p:cNvSpPr>
                <a:spLocks noRot="1" noChangeAspect="1" noMove="1" noResize="1" noEditPoints="1" noAdjustHandles="1" noChangeArrowheads="1" noChangeShapeType="1" noTextEdit="1"/>
              </p:cNvSpPr>
              <p:nvPr/>
            </p:nvSpPr>
            <p:spPr>
              <a:xfrm>
                <a:off x="6553200" y="1257300"/>
                <a:ext cx="11040274" cy="1982979"/>
              </a:xfrm>
              <a:prstGeom prst="rect">
                <a:avLst/>
              </a:prstGeom>
              <a:blipFill>
                <a:blip r:embed="rId13"/>
                <a:stretch>
                  <a:fillRect l="-1822" b="-797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Rectangle 7"/>
              <p:cNvSpPr/>
              <p:nvPr/>
            </p:nvSpPr>
            <p:spPr>
              <a:xfrm>
                <a:off x="6598662" y="3502692"/>
                <a:ext cx="10774938" cy="2216184"/>
              </a:xfrm>
              <a:prstGeom prst="rect">
                <a:avLst/>
              </a:prstGeom>
            </p:spPr>
            <p:txBody>
              <a:bodyPr wrap="square">
                <a:spAutoFit/>
              </a:bodyPr>
              <a:lstStyle/>
              <a:p>
                <a:pPr algn="just">
                  <a:lnSpc>
                    <a:spcPct val="150000"/>
                  </a:lnSpc>
                  <a:spcBef>
                    <a:spcPts val="600"/>
                  </a:spcBef>
                  <a:spcAft>
                    <a:spcPts val="600"/>
                  </a:spcAft>
                </a:pPr>
                <a:r>
                  <a:rPr lang="fr-FR" sz="3800" smtClean="0">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𝐵𝑀𝑃</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𝑃</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𝐵𝐶𝐴</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𝐵</m:t>
                        </m:r>
                      </m:e>
                    </m:acc>
                  </m:oMath>
                </a14:m>
                <a:r>
                  <a:rPr lang="fr-FR" sz="3800">
                    <a:effectLst/>
                    <a:latin typeface="Arial" panose="020B0604020202020204" pitchFamily="34" charset="0"/>
                    <a:ea typeface="Calibri" panose="020F0502020204030204" pitchFamily="34" charset="0"/>
                    <a:cs typeface="Arial" panose="020B0604020202020204" pitchFamily="34" charset="0"/>
                  </a:rPr>
                  <a:t> chung</a:t>
                </a:r>
                <a:r>
                  <a:rPr lang="en-US" sz="380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𝐵𝑀𝑃</m:t>
                    </m:r>
                    <m:r>
                      <a:rPr lang="vi-VN" sz="3800" i="1">
                        <a:solidFill>
                          <a:srgbClr val="000000"/>
                        </a:solidFill>
                        <a:latin typeface="Cambria Math" panose="02040503050406030204" pitchFamily="18" charset="0"/>
                        <a:cs typeface="Arial" panose="020B0604020202020204" pitchFamily="34"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𝐵𝐶𝐴</m:t>
                    </m:r>
                  </m:oMath>
                </a14:m>
                <a:r>
                  <a:rPr lang="fr-FR" sz="3800" smtClean="0">
                    <a:effectLst/>
                    <a:latin typeface="Arial" panose="020B0604020202020204" pitchFamily="34" charset="0"/>
                    <a:ea typeface="Calibri" panose="020F0502020204030204" pitchFamily="34" charset="0"/>
                    <a:cs typeface="Arial" panose="020B0604020202020204" pitchFamily="34" charset="0"/>
                  </a:rPr>
                  <a:t> nên</a:t>
                </a:r>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𝐵𝑃</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𝐵𝐴</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𝑀𝑃</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𝐶𝐴</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𝐵𝑀</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𝐵𝐶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8" name="Rectangle 7"/>
              <p:cNvSpPr>
                <a:spLocks noRot="1" noChangeAspect="1" noMove="1" noResize="1" noEditPoints="1" noAdjustHandles="1" noChangeArrowheads="1" noChangeShapeType="1" noTextEdit="1"/>
              </p:cNvSpPr>
              <p:nvPr/>
            </p:nvSpPr>
            <p:spPr>
              <a:xfrm>
                <a:off x="6598662" y="3502692"/>
                <a:ext cx="10774938" cy="2216184"/>
              </a:xfrm>
              <a:prstGeom prst="rect">
                <a:avLst/>
              </a:prstGeom>
              <a:blipFill>
                <a:blip r:embed="rId14"/>
                <a:stretch>
                  <a:fillRect l="-1867" r="-18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Rectangle 10"/>
              <p:cNvSpPr/>
              <p:nvPr/>
            </p:nvSpPr>
            <p:spPr>
              <a:xfrm>
                <a:off x="990600" y="6023698"/>
                <a:ext cx="17068800" cy="4005840"/>
              </a:xfrm>
              <a:prstGeom prst="rect">
                <a:avLst/>
              </a:prstGeom>
            </p:spPr>
            <p:txBody>
              <a:bodyPr wrap="square">
                <a:spAutoFit/>
              </a:bodyPr>
              <a:lstStyle/>
              <a:p>
                <a:pPr lvl="0" algn="just">
                  <a:lnSpc>
                    <a:spcPct val="150000"/>
                  </a:lnSpc>
                </a:pPr>
                <a14:m>
                  <m:oMath xmlns:m="http://schemas.openxmlformats.org/officeDocument/2006/math">
                    <m:r>
                      <a:rPr lang="en-US" sz="38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𝐵𝑃</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𝐵𝐴</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12</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 ;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𝑀𝑃</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𝐶𝐴</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a:t>
                </a: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cm)</a:t>
                </a:r>
                <a:r>
                  <a:rPr lang="en-US" sz="380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Do </a:t>
                </a: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đó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𝐴𝐵</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𝐵𝑃</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18</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just">
                  <a:lnSpc>
                    <a:spcPct val="150000"/>
                  </a:lnSpc>
                </a:pPr>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Áp dụng định lí Pythagore cho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𝐴𝑃𝑀</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a:p>
                <a:pPr lvl="0" algn="ctr">
                  <a:lnSpc>
                    <a:spcPct val="150000"/>
                  </a:lnSpc>
                </a:pPr>
                <a14:m>
                  <m:oMath xmlns:m="http://schemas.openxmlformats.org/officeDocument/2006/math">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𝑀</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𝑃</m:t>
                        </m:r>
                      </m:e>
                      <m: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580</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25</m:t>
                        </m:r>
                      </m:den>
                    </m:f>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𝐴𝑀</m:t>
                    </m:r>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29</m:t>
                            </m:r>
                          </m:num>
                          <m:den>
                            <m:r>
                              <a:rPr lang="fr-FR"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e>
                    </m:rad>
                  </m:oMath>
                </a14:m>
                <a:r>
                  <a:rPr lang="fr-FR" sz="3800">
                    <a:solidFill>
                      <a:prstClr val="black"/>
                    </a:solidFill>
                    <a:latin typeface="Arial" panose="020B0604020202020204" pitchFamily="34" charset="0"/>
                    <a:ea typeface="Calibri" panose="020F0502020204030204" pitchFamily="34" charset="0"/>
                    <a:cs typeface="Arial" panose="020B0604020202020204" pitchFamily="34" charset="0"/>
                  </a:rPr>
                  <a:t> (cm)</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11" name="Rectangle 10"/>
              <p:cNvSpPr>
                <a:spLocks noRot="1" noChangeAspect="1" noMove="1" noResize="1" noEditPoints="1" noAdjustHandles="1" noChangeArrowheads="1" noChangeShapeType="1" noTextEdit="1"/>
              </p:cNvSpPr>
              <p:nvPr/>
            </p:nvSpPr>
            <p:spPr>
              <a:xfrm>
                <a:off x="990600" y="6023698"/>
                <a:ext cx="17068800" cy="4005840"/>
              </a:xfrm>
              <a:prstGeom prst="rect">
                <a:avLst/>
              </a:prstGeom>
              <a:blipFill>
                <a:blip r:embed="rId15"/>
                <a:stretch>
                  <a:fillRect l="-1179"/>
                </a:stretch>
              </a:blipFill>
            </p:spPr>
            <p:txBody>
              <a:bodyPr/>
              <a:lstStyle/>
              <a:p>
                <a:r>
                  <a:rPr lang="en-US">
                    <a:noFill/>
                  </a:rPr>
                  <a:t> </a:t>
                </a:r>
              </a:p>
            </p:txBody>
          </p:sp>
        </mc:Fallback>
      </mc:AlternateContent>
    </p:spTree>
    <p:extLst>
      <p:ext uri="{BB962C8B-B14F-4D97-AF65-F5344CB8AC3E}">
        <p14:creationId xmlns:p14="http://schemas.microsoft.com/office/powerpoint/2010/main" val="93485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circle(in)">
                                      <p:cBhvr>
                                        <p:cTn id="17" dur="500"/>
                                        <p:tgtEl>
                                          <p:spTgt spid="7">
                                            <p:txEl>
                                              <p:pRg st="0" end="0"/>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circle(in)">
                                      <p:cBhvr>
                                        <p:cTn id="20" dur="500"/>
                                        <p:tgtEl>
                                          <p:spTgt spid="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5" dur="500"/>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wipe(left)">
                                      <p:cBhvr>
                                        <p:cTn id="30" dur="500"/>
                                        <p:tgtEl>
                                          <p:spTgt spid="1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xEl>
                                              <p:pRg st="1" end="1"/>
                                            </p:txEl>
                                          </p:spTgt>
                                        </p:tgtEl>
                                        <p:attrNameLst>
                                          <p:attrName>style.visibility</p:attrName>
                                        </p:attrNameLst>
                                      </p:cBhvr>
                                      <p:to>
                                        <p:strVal val="visible"/>
                                      </p:to>
                                    </p:set>
                                    <p:animEffect transition="in" filter="fade">
                                      <p:cBhvr>
                                        <p:cTn id="35" dur="500"/>
                                        <p:tgtEl>
                                          <p:spTgt spid="11">
                                            <p:txEl>
                                              <p:pRg st="1" end="1"/>
                                            </p:txEl>
                                          </p:spTgt>
                                        </p:tgtEl>
                                      </p:cBhvr>
                                    </p:animEffect>
                                    <p:anim calcmode="lin" valueType="num">
                                      <p:cBhvr>
                                        <p:cTn id="36"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7" dur="500" fill="hold"/>
                                        <p:tgtEl>
                                          <p:spTgt spid="11">
                                            <p:txEl>
                                              <p:pRg st="1" end="1"/>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500"/>
                                        <p:tgtEl>
                                          <p:spTgt spid="11">
                                            <p:txEl>
                                              <p:pRg st="2" end="2"/>
                                            </p:txEl>
                                          </p:spTgt>
                                        </p:tgtEl>
                                      </p:cBhvr>
                                    </p:animEffect>
                                    <p:anim calcmode="lin" valueType="num">
                                      <p:cBhvr>
                                        <p:cTn id="4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969729" y="-81357"/>
            <a:ext cx="1294758" cy="137209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76126" y="9143432"/>
            <a:ext cx="1294758" cy="1372094"/>
          </a:xfrm>
          <a:prstGeom prst="rect">
            <a:avLst/>
          </a:prstGeom>
        </p:spPr>
      </p:pic>
      <p:sp>
        <p:nvSpPr>
          <p:cNvPr id="27" name="Rectangle 26"/>
          <p:cNvSpPr/>
          <p:nvPr/>
        </p:nvSpPr>
        <p:spPr>
          <a:xfrm>
            <a:off x="571253" y="245785"/>
            <a:ext cx="16808936" cy="2872581"/>
          </a:xfrm>
          <a:prstGeom prst="rect">
            <a:avLst/>
          </a:prstGeom>
        </p:spPr>
        <p:txBody>
          <a:bodyPr wrap="square">
            <a:spAutoFit/>
          </a:bodyPr>
          <a:lstStyle/>
          <a:p>
            <a:pPr algn="just">
              <a:lnSpc>
                <a:spcPct val="150000"/>
              </a:lnSpc>
              <a:spcAft>
                <a:spcPts val="800"/>
              </a:spcAft>
            </a:pPr>
            <a:r>
              <a:rPr lang="en-US" sz="4000" b="1" u="sng">
                <a:solidFill>
                  <a:srgbClr val="C00000"/>
                </a:solidFill>
                <a:latin typeface="Arial" panose="020B0604020202020204" pitchFamily="34" charset="0"/>
                <a:cs typeface="Arial" panose="020B0604020202020204" pitchFamily="34" charset="0"/>
              </a:rPr>
              <a:t>Bài </a:t>
            </a:r>
            <a:r>
              <a:rPr lang="en-US" sz="4000" b="1" u="sng" smtClean="0">
                <a:solidFill>
                  <a:srgbClr val="C00000"/>
                </a:solidFill>
                <a:latin typeface="Arial" panose="020B0604020202020204" pitchFamily="34" charset="0"/>
                <a:cs typeface="Arial" panose="020B0604020202020204" pitchFamily="34" charset="0"/>
              </a:rPr>
              <a:t>9.34 </a:t>
            </a:r>
            <a:r>
              <a:rPr lang="en-US" sz="4000" b="1" u="sng">
                <a:solidFill>
                  <a:srgbClr val="C00000"/>
                </a:solidFill>
                <a:latin typeface="Arial" panose="020B0604020202020204" pitchFamily="34" charset="0"/>
                <a:cs typeface="Arial" panose="020B0604020202020204" pitchFamily="34" charset="0"/>
              </a:rPr>
              <a:t>(SGK – tr109</a:t>
            </a:r>
            <a:r>
              <a:rPr lang="en-US" sz="4000" b="1" u="sng">
                <a:solidFill>
                  <a:srgbClr val="C00000"/>
                </a:solidFill>
                <a:latin typeface="Arial" panose="020B0604020202020204" pitchFamily="34" charset="0"/>
                <a:cs typeface="Arial" panose="020B0604020202020204" pitchFamily="34" charset="0"/>
              </a:rPr>
              <a:t>)</a:t>
            </a:r>
            <a:r>
              <a:rPr lang="en-US" sz="4000" b="1">
                <a:solidFill>
                  <a:srgbClr val="C00000"/>
                </a:solidFill>
                <a:latin typeface="Arial" panose="020B0604020202020204" pitchFamily="34" charset="0"/>
                <a:cs typeface="Arial" panose="020B0604020202020204" pitchFamily="34" charset="0"/>
              </a:rPr>
              <a:t> </a:t>
            </a:r>
            <a:r>
              <a:rPr lang="vi-VN" sz="3800" smtClean="0">
                <a:ea typeface="Calibri" panose="020F0502020204030204" pitchFamily="34" charset="0"/>
                <a:cs typeface="Times New Roman" panose="02020603050405020304" pitchFamily="18" charset="0"/>
              </a:rPr>
              <a:t>Trong </a:t>
            </a:r>
            <a:r>
              <a:rPr lang="vi-VN" sz="3800">
                <a:ea typeface="Calibri" panose="020F0502020204030204" pitchFamily="34" charset="0"/>
                <a:cs typeface="Times New Roman" panose="02020603050405020304" pitchFamily="18" charset="0"/>
              </a:rPr>
              <a:t>hình 9.72, cho AH, HE, HF lần lượt là các đường cao của các tam giác ABC, AHB, AHC. Chứng </a:t>
            </a:r>
            <a:r>
              <a:rPr lang="vi-VN" sz="3800">
                <a:ea typeface="Calibri" panose="020F0502020204030204" pitchFamily="34" charset="0"/>
                <a:cs typeface="Times New Roman" panose="02020603050405020304" pitchFamily="18" charset="0"/>
              </a:rPr>
              <a:t>minh </a:t>
            </a:r>
            <a:r>
              <a:rPr lang="vi-VN" sz="3800" smtClean="0">
                <a:ea typeface="Calibri" panose="020F0502020204030204" pitchFamily="34" charset="0"/>
                <a:cs typeface="Times New Roman" panose="02020603050405020304" pitchFamily="18" charset="0"/>
              </a:rPr>
              <a:t>rằng</a:t>
            </a:r>
            <a:endParaRPr lang="vi-VN" sz="3800">
              <a:ea typeface="Calibri" panose="020F0502020204030204" pitchFamily="34" charset="0"/>
              <a:cs typeface="Times New Roman" panose="02020603050405020304" pitchFamily="18" charset="0"/>
            </a:endParaRPr>
          </a:p>
          <a:p>
            <a:pPr algn="ctr">
              <a:lnSpc>
                <a:spcPct val="150000"/>
              </a:lnSpc>
              <a:spcAft>
                <a:spcPts val="800"/>
              </a:spcAft>
            </a:pPr>
            <a:r>
              <a:rPr lang="vi-VN" sz="3800">
                <a:ea typeface="Calibri" panose="020F0502020204030204" pitchFamily="34" charset="0"/>
                <a:cs typeface="Times New Roman" panose="02020603050405020304" pitchFamily="18" charset="0"/>
              </a:rPr>
              <a:t>a)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AEH ∽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AHB </a:t>
            </a:r>
            <a:r>
              <a:rPr lang="en-US" sz="3800" smtClean="0">
                <a:ea typeface="Calibri" panose="020F0502020204030204" pitchFamily="34" charset="0"/>
                <a:cs typeface="Times New Roman" panose="02020603050405020304" pitchFamily="18" charset="0"/>
              </a:rPr>
              <a:t>		</a:t>
            </a:r>
            <a:r>
              <a:rPr lang="vi-VN" sz="3800" smtClean="0">
                <a:ea typeface="Calibri" panose="020F0502020204030204" pitchFamily="34" charset="0"/>
                <a:cs typeface="Times New Roman" panose="02020603050405020304" pitchFamily="18" charset="0"/>
              </a:rPr>
              <a:t>b</a:t>
            </a:r>
            <a:r>
              <a:rPr lang="vi-VN" sz="3800">
                <a:ea typeface="Calibri" panose="020F0502020204030204" pitchFamily="34" charset="0"/>
                <a:cs typeface="Times New Roman" panose="02020603050405020304" pitchFamily="18" charset="0"/>
              </a:rPr>
              <a:t>)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AFH ∽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AHC </a:t>
            </a:r>
            <a:r>
              <a:rPr lang="en-US" sz="3800" smtClean="0">
                <a:ea typeface="Calibri" panose="020F0502020204030204" pitchFamily="34" charset="0"/>
                <a:cs typeface="Times New Roman" panose="02020603050405020304" pitchFamily="18" charset="0"/>
              </a:rPr>
              <a:t>		</a:t>
            </a:r>
            <a:r>
              <a:rPr lang="vi-VN" sz="3800" smtClean="0">
                <a:ea typeface="Calibri" panose="020F0502020204030204" pitchFamily="34" charset="0"/>
                <a:cs typeface="Times New Roman" panose="02020603050405020304" pitchFamily="18" charset="0"/>
              </a:rPr>
              <a:t>c</a:t>
            </a:r>
            <a:r>
              <a:rPr lang="vi-VN" sz="3800">
                <a:ea typeface="Calibri" panose="020F0502020204030204" pitchFamily="34" charset="0"/>
                <a:cs typeface="Times New Roman" panose="02020603050405020304" pitchFamily="18" charset="0"/>
              </a:rPr>
              <a:t>)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AFE ∽ </a:t>
            </a:r>
            <a:r>
              <a:rPr lang="el-GR" sz="3800">
                <a:ea typeface="Calibri" panose="020F0502020204030204" pitchFamily="34" charset="0"/>
                <a:cs typeface="Times New Roman" panose="02020603050405020304" pitchFamily="18" charset="0"/>
              </a:rPr>
              <a:t>Δ</a:t>
            </a:r>
            <a:r>
              <a:rPr lang="vi-VN" sz="3800">
                <a:ea typeface="Calibri" panose="020F0502020204030204" pitchFamily="34" charset="0"/>
                <a:cs typeface="Times New Roman" panose="02020603050405020304" pitchFamily="18" charset="0"/>
              </a:rPr>
              <a:t>ABC </a:t>
            </a:r>
            <a:endParaRPr lang="vi-VN" sz="3800">
              <a:ea typeface="Calibri" panose="020F0502020204030204" pitchFamily="34" charset="0"/>
              <a:cs typeface="Times New Roman" panose="02020603050405020304" pitchFamily="18" charset="0"/>
            </a:endParaRPr>
          </a:p>
        </p:txBody>
      </p:sp>
      <p:sp>
        <p:nvSpPr>
          <p:cNvPr id="28" name="TextBox 27"/>
          <p:cNvSpPr txBox="1"/>
          <p:nvPr/>
        </p:nvSpPr>
        <p:spPr>
          <a:xfrm>
            <a:off x="8001000" y="3314700"/>
            <a:ext cx="2286000" cy="677108"/>
          </a:xfrm>
          <a:prstGeom prst="rect">
            <a:avLst/>
          </a:prstGeom>
          <a:noFill/>
        </p:spPr>
        <p:txBody>
          <a:bodyPr wrap="square" rtlCol="0">
            <a:spAutoFit/>
          </a:bodyPr>
          <a:lstStyle/>
          <a:p>
            <a:pPr algn="ctr"/>
            <a:r>
              <a:rPr lang="en-US" sz="3800" b="1" i="1" u="sng" dirty="0" err="1" smtClean="0">
                <a:solidFill>
                  <a:schemeClr val="tx2"/>
                </a:solidFill>
                <a:latin typeface="Arial" panose="020B0604020202020204" pitchFamily="34" charset="0"/>
                <a:cs typeface="Arial" panose="020B0604020202020204" pitchFamily="34" charset="0"/>
              </a:rPr>
              <a:t>Giải</a:t>
            </a:r>
            <a:endParaRPr lang="en-US" sz="3800" b="1" i="1" u="sng"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253" y="4709983"/>
            <a:ext cx="6073651" cy="4319717"/>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7321789" y="4292887"/>
                <a:ext cx="10128011" cy="5498813"/>
              </a:xfrm>
              <a:prstGeom prst="rect">
                <a:avLst/>
              </a:prstGeom>
            </p:spPr>
            <p:txBody>
              <a:bodyPr wrap="square">
                <a:spAutoFit/>
              </a:bodyPr>
              <a:lstStyle/>
              <a:p>
                <a:pPr algn="just">
                  <a:lnSpc>
                    <a:spcPct val="150000"/>
                  </a:lnSpc>
                  <a:spcBef>
                    <a:spcPts val="300"/>
                  </a:spcBef>
                  <a:spcAft>
                    <a:spcPts val="300"/>
                  </a:spcAft>
                </a:pPr>
                <a:r>
                  <a:rPr lang="fr-FR" sz="3800" smtClean="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𝐴𝐸𝐻</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𝐸</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𝐴𝐻𝐵</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e>
                    </m:acc>
                  </m:oMath>
                </a14:m>
                <a:r>
                  <a:rPr lang="fr-FR" sz="3800">
                    <a:effectLst/>
                    <a:latin typeface="Arial" panose="020B0604020202020204" pitchFamily="34" charset="0"/>
                    <a:ea typeface="Calibri" panose="020F0502020204030204" pitchFamily="34" charset="0"/>
                    <a:cs typeface="Arial" panose="020B0604020202020204" pitchFamily="34" charset="0"/>
                  </a:rPr>
                  <a:t> chung </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𝐴𝐸𝐻</m:t>
                      </m:r>
                      <m:r>
                        <m:rPr>
                          <m:nor/>
                        </m:rPr>
                        <a:rPr lang="vi-VN" sz="380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𝐴𝐻𝐵</m:t>
                      </m:r>
                    </m:oMath>
                  </m:oMathPara>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38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𝐴𝐹𝐻</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𝐹</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𝐴𝐻𝐶</m:t>
                    </m:r>
                  </m:oMath>
                </a14:m>
                <a:r>
                  <a:rPr lang="fr-FR" sz="3800">
                    <a:effectLst/>
                    <a:latin typeface="Arial" panose="020B0604020202020204" pitchFamily="34" charset="0"/>
                    <a:ea typeface="Calibri" panose="020F0502020204030204" pitchFamily="34" charset="0"/>
                    <a:cs typeface="Arial" panose="020B0604020202020204" pitchFamily="34" charset="0"/>
                  </a:rPr>
                  <a:t> (vuông tại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e>
                    </m:acc>
                  </m:oMath>
                </a14:m>
                <a:r>
                  <a:rPr lang="fr-FR" sz="3800">
                    <a:effectLst/>
                    <a:latin typeface="Arial" panose="020B0604020202020204" pitchFamily="34" charset="0"/>
                    <a:ea typeface="Calibri" panose="020F0502020204030204" pitchFamily="34" charset="0"/>
                    <a:cs typeface="Arial" panose="020B0604020202020204" pitchFamily="34" charset="0"/>
                  </a:rPr>
                  <a:t> chung</a:t>
                </a:r>
                <a:endParaRPr lang="en-US" sz="38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spcBef>
                    <a:spcPts val="300"/>
                  </a:spcBef>
                  <a:spcAft>
                    <a:spcPts val="300"/>
                  </a:spcAft>
                </a:pPr>
                <a14:m>
                  <m:oMath xmlns:m="http://schemas.openxmlformats.org/officeDocument/2006/math">
                    <m:r>
                      <a:rPr lang="en-US" sz="3800" i="1">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𝐴𝐸𝐻</m:t>
                    </m:r>
                    <m:r>
                      <m:rPr>
                        <m:nor/>
                      </m:rPr>
                      <a:rPr lang="vi-VN" sz="380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𝐴𝐻𝐵</m:t>
                    </m:r>
                  </m:oMath>
                </a14:m>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7321789" y="4292887"/>
                <a:ext cx="10128011" cy="5498813"/>
              </a:xfrm>
              <a:prstGeom prst="rect">
                <a:avLst/>
              </a:prstGeom>
              <a:blipFill>
                <a:blip r:embed="rId10"/>
                <a:stretch>
                  <a:fillRect l="-1986" r="-1925"/>
                </a:stretch>
              </a:blipFill>
            </p:spPr>
            <p:txBody>
              <a:bodyPr/>
              <a:lstStyle/>
              <a:p>
                <a:r>
                  <a:rPr lang="en-US">
                    <a:noFill/>
                  </a:rPr>
                  <a:t> </a:t>
                </a:r>
              </a:p>
            </p:txBody>
          </p:sp>
        </mc:Fallback>
      </mc:AlternateContent>
      <p:pic>
        <p:nvPicPr>
          <p:cNvPr id="7" name="Picture 6"/>
          <p:cNvPicPr>
            <a:picLocks noChangeAspect="1"/>
          </p:cNvPicPr>
          <p:nvPr/>
        </p:nvPicPr>
        <p:blipFill>
          <a:blip r:embed="rId11"/>
          <a:stretch>
            <a:fillRect/>
          </a:stretch>
        </p:blipFill>
        <p:spPr>
          <a:xfrm rot="3019026">
            <a:off x="700419" y="3125246"/>
            <a:ext cx="1501010" cy="1733124"/>
          </a:xfrm>
          <a:prstGeom prst="rect">
            <a:avLst/>
          </a:prstGeom>
        </p:spPr>
      </p:pic>
    </p:spTree>
    <p:extLst>
      <p:ext uri="{BB962C8B-B14F-4D97-AF65-F5344CB8AC3E}">
        <p14:creationId xmlns:p14="http://schemas.microsoft.com/office/powerpoint/2010/main" val="3437516348"/>
      </p:ext>
    </p:extLst>
  </p:cSld>
  <p:clrMapOvr>
    <a:masterClrMapping/>
  </p:clrMapOvr>
  <mc:AlternateContent xmlns:mc="http://schemas.openxmlformats.org/markup-compatibility/2006">
    <mc:Choice xmlns:p14="http://schemas.microsoft.com/office/powerpoint/2010/main" Requires="p14">
      <p:transition spd="med" p14:dur="700">
        <p:push dir="u"/>
      </p:transition>
    </mc:Choice>
    <mc:Fallback>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inVertical)">
                                      <p:cBhvr>
                                        <p:cTn id="19" dur="500"/>
                                        <p:tgtEl>
                                          <p:spTgt spid="2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randombar(horizontal)">
                                      <p:cBhvr>
                                        <p:cTn id="24" dur="500"/>
                                        <p:tgtEl>
                                          <p:spTgt spid="6">
                                            <p:txEl>
                                              <p:pRg st="0" end="0"/>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circle(in)">
                                      <p:cBhvr>
                                        <p:cTn id="32" dur="500"/>
                                        <p:tgtEl>
                                          <p:spTgt spid="6">
                                            <p:txEl>
                                              <p:pRg st="2" end="2"/>
                                            </p:txEl>
                                          </p:spTgt>
                                        </p:tgtEl>
                                      </p:cBhvr>
                                    </p:animEffect>
                                  </p:childTnLst>
                                </p:cTn>
                              </p:par>
                              <p:par>
                                <p:cTn id="33" presetID="6" presetClass="entr" presetSubtype="16"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circle(in)">
                                      <p:cBhvr>
                                        <p:cTn id="3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16969729" y="-81357"/>
            <a:ext cx="1294758" cy="1372094"/>
          </a:xfrm>
          <a:prstGeom prst="rect">
            <a:avLst/>
          </a:prstGeom>
        </p:spPr>
      </p:pic>
      <p:pic>
        <p:nvPicPr>
          <p:cNvPr id="12"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76126" y="9143432"/>
            <a:ext cx="1294758" cy="1372094"/>
          </a:xfrm>
          <a:prstGeom prst="rect">
            <a:avLst/>
          </a:prstGeom>
        </p:spPr>
      </p:pic>
      <p:sp>
        <p:nvSpPr>
          <p:cNvPr id="27" name="Rectangle 26"/>
          <p:cNvSpPr/>
          <p:nvPr/>
        </p:nvSpPr>
        <p:spPr>
          <a:xfrm>
            <a:off x="571253" y="245785"/>
            <a:ext cx="16808936" cy="287258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a:t>
            </a:r>
            <a:r>
              <a:rPr kumimoji="0" lang="en-US" sz="4000" b="1" i="0" u="sng" strike="noStrike" kern="1200" cap="none" spc="0" normalizeH="0" baseline="0" noProof="0" smtClean="0">
                <a:ln>
                  <a:noFill/>
                </a:ln>
                <a:solidFill>
                  <a:srgbClr val="C00000"/>
                </a:solidFill>
                <a:effectLst/>
                <a:uLnTx/>
                <a:uFillTx/>
                <a:latin typeface="Arial" panose="020B0604020202020204" pitchFamily="34" charset="0"/>
                <a:ea typeface="+mn-ea"/>
                <a:cs typeface="Arial" panose="020B0604020202020204" pitchFamily="34" charset="0"/>
              </a:rPr>
              <a:t>9.34 </a:t>
            </a:r>
            <a:r>
              <a:rPr kumimoji="0" lang="en-US" sz="4000" b="1" i="0" u="sng"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(SGK – tr109)</a:t>
            </a:r>
            <a:r>
              <a:rPr kumimoji="0" lang="en-US" sz="4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Trong </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hình 9.72, cho AH, HE, HF lần lượt là các đường cao của các tam giác ABC, AHB, AHC. Chứng minh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rằng</a:t>
            </a:r>
            <a:endPar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AEH ∽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AHB </a:t>
            </a:r>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b</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AFH ∽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AHC </a:t>
            </a:r>
            <a:r>
              <a:rPr kumimoji="0" lang="en-US" sz="3800" b="0" i="0" u="none" strike="noStrike" kern="1200" cap="none" spc="0" normalizeH="0" baseline="0" noProof="0" smtClean="0">
                <a:ln>
                  <a:noFill/>
                </a:ln>
                <a:solidFill>
                  <a:prstClr val="black"/>
                </a:solidFill>
                <a:effectLst/>
                <a:uLnTx/>
                <a:uFillTx/>
                <a:latin typeface="Calibri"/>
                <a:ea typeface="Calibri" panose="020F0502020204030204" pitchFamily="34" charset="0"/>
                <a:cs typeface="Times New Roman" panose="02020603050405020304" pitchFamily="18" charset="0"/>
              </a:rPr>
              <a:t>		</a:t>
            </a:r>
            <a:r>
              <a:rPr kumimoji="0" lang="vi-VN"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c</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AFE ∽ </a:t>
            </a:r>
            <a:r>
              <a:rPr kumimoji="0" lang="el-GR" sz="3800" b="0" i="0" u="none" strike="noStrike" kern="1200" cap="none" spc="0" normalizeH="0" baseline="0" noProof="0">
                <a:ln>
                  <a:noFill/>
                </a:ln>
                <a:solidFill>
                  <a:prstClr val="black"/>
                </a:solidFill>
                <a:effectLst/>
                <a:uLnTx/>
                <a:uFillTx/>
                <a:latin typeface="Calibri"/>
                <a:ea typeface="Calibri" panose="020F0502020204030204" pitchFamily="34" charset="0"/>
                <a:cs typeface="Times New Roman" panose="02020603050405020304" pitchFamily="18" charset="0"/>
              </a:rPr>
              <a:t>Δ</a:t>
            </a:r>
            <a:r>
              <a:rPr kumimoji="0" lang="vi-VN"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ABC </a:t>
            </a:r>
          </a:p>
        </p:txBody>
      </p:sp>
      <p:sp>
        <p:nvSpPr>
          <p:cNvPr id="28" name="TextBox 27"/>
          <p:cNvSpPr txBox="1"/>
          <p:nvPr/>
        </p:nvSpPr>
        <p:spPr>
          <a:xfrm>
            <a:off x="8001000" y="3314700"/>
            <a:ext cx="2286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8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1253" y="4709983"/>
            <a:ext cx="6073651" cy="4319717"/>
          </a:xfrm>
          <a:prstGeom prst="rect">
            <a:avLst/>
          </a:prstGeom>
        </p:spPr>
      </p:pic>
      <mc:AlternateContent xmlns:mc="http://schemas.openxmlformats.org/markup-compatibility/2006">
        <mc:Choice xmlns:a14="http://schemas.microsoft.com/office/drawing/2010/main" Requires="a14">
          <p:sp>
            <p:nvSpPr>
              <p:cNvPr id="6" name="Rectangle 5"/>
              <p:cNvSpPr/>
              <p:nvPr/>
            </p:nvSpPr>
            <p:spPr>
              <a:xfrm>
                <a:off x="7016989" y="3886851"/>
                <a:ext cx="10966211" cy="6209649"/>
              </a:xfrm>
              <a:prstGeom prst="rect">
                <a:avLst/>
              </a:prstGeom>
            </p:spPr>
            <p:txBody>
              <a:bodyPr wrap="square">
                <a:spAutoFit/>
              </a:bodyPr>
              <a:lstStyle/>
              <a:p>
                <a:pPr algn="just">
                  <a:lnSpc>
                    <a:spcPct val="150000"/>
                  </a:lnSpc>
                </a:pPr>
                <a:r>
                  <a:rPr lang="fr-FR" sz="3800" smtClean="0">
                    <a:latin typeface="Arial" panose="020B0604020202020204" pitchFamily="34" charset="0"/>
                    <a:ea typeface="Calibri" panose="020F0502020204030204" pitchFamily="34" charset="0"/>
                    <a:cs typeface="Arial" panose="020B0604020202020204" pitchFamily="34" charset="0"/>
                  </a:rPr>
                  <a:t>c) Vì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𝐴𝐸𝐻</m:t>
                    </m:r>
                    <m:r>
                      <m:rPr>
                        <m:nor/>
                      </m:rPr>
                      <a:rPr lang="vi-VN" sz="3800">
                        <a:solidFill>
                          <a:prstClr val="black"/>
                        </a:solidFill>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𝐴𝐻𝐵</m:t>
                    </m:r>
                  </m:oMath>
                </a14:m>
                <a:r>
                  <a:rPr lang="fr-FR" sz="380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 .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1)</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smtClean="0">
                    <a:effectLst/>
                    <a:latin typeface="Arial" panose="020B0604020202020204" pitchFamily="34" charset="0"/>
                    <a:ea typeface="Calibri" panose="020F0502020204030204" pitchFamily="34" charset="0"/>
                    <a:cs typeface="Arial" panose="020B0604020202020204" pitchFamily="34" charset="0"/>
                  </a:rPr>
                  <a:t>    Vì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𝐴𝐹𝐻</m:t>
                    </m:r>
                    <m:r>
                      <m:rPr>
                        <m:nor/>
                      </m:rPr>
                      <a:rPr lang="vi-VN" sz="3800">
                        <a:solidFill>
                          <a:prstClr val="black"/>
                        </a:solidFill>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𝐴𝐻𝐶</m:t>
                    </m:r>
                  </m:oMath>
                </a14:m>
                <a:r>
                  <a:rPr lang="fr-FR" sz="380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𝐴𝐻</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𝐻</m:t>
                            </m:r>
                          </m:e>
                          <m:sup>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r>
                          <a:rPr lang="fr-FR" sz="3800" i="1">
                            <a:effectLst/>
                            <a:latin typeface="Cambria Math" panose="02040503050406030204" pitchFamily="18" charset="0"/>
                            <a:ea typeface="Calibri" panose="020F0502020204030204" pitchFamily="34" charset="0"/>
                            <a:cs typeface="Times New Roman" panose="02020603050405020304" pitchFamily="18" charset="0"/>
                          </a:rPr>
                          <m:t> . </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oMath>
                </a14:m>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  (</a:t>
                </a:r>
                <a:r>
                  <a:rPr lang="fr-FR" sz="3800">
                    <a:effectLst/>
                    <a:latin typeface="Arial" panose="020B0604020202020204" pitchFamily="34" charset="0"/>
                    <a:ea typeface="Calibri" panose="020F0502020204030204" pitchFamily="34" charset="0"/>
                    <a:cs typeface="Arial" panose="020B0604020202020204" pitchFamily="34" charset="0"/>
                  </a:rPr>
                  <a:t>2)</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Từ (1)(2</a:t>
                </a:r>
                <a:r>
                  <a:rPr lang="fr-FR" sz="3800">
                    <a:effectLst/>
                    <a:latin typeface="Arial" panose="020B0604020202020204" pitchFamily="34" charset="0"/>
                    <a:ea typeface="Calibri" panose="020F0502020204030204" pitchFamily="34" charset="0"/>
                    <a:cs typeface="Arial" panose="020B0604020202020204" pitchFamily="34" charset="0"/>
                  </a:rPr>
                  <a:t>) </a:t>
                </a:r>
                <a:r>
                  <a:rPr lang="fr-FR" sz="38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800" b="0" i="0"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den>
                    </m:f>
                  </m:oMath>
                </a14:m>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80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𝐴𝐹𝐸</m:t>
                    </m:r>
                  </m:oMath>
                </a14:m>
                <a:r>
                  <a:rPr lang="fr-FR" sz="38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fr-FR" sz="3800">
                    <a:effectLst/>
                    <a:latin typeface="Arial" panose="020B0604020202020204" pitchFamily="34" charset="0"/>
                    <a:ea typeface="Calibri" panose="020F0502020204030204" pitchFamily="34" charset="0"/>
                    <a:cs typeface="Arial" panose="020B0604020202020204" pitchFamily="34" charset="0"/>
                  </a:rPr>
                  <a:t> có : </a:t>
                </a:r>
                <a14:m>
                  <m:oMath xmlns:m="http://schemas.openxmlformats.org/officeDocument/2006/math">
                    <m:acc>
                      <m:accPr>
                        <m:chr m:val="̂"/>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accPr>
                      <m:e>
                        <m:r>
                          <a:rPr lang="fr-FR" sz="3800" i="1">
                            <a:effectLst/>
                            <a:latin typeface="Cambria Math" panose="02040503050406030204" pitchFamily="18" charset="0"/>
                            <a:ea typeface="Calibri" panose="020F0502020204030204" pitchFamily="34" charset="0"/>
                            <a:cs typeface="Times New Roman" panose="02020603050405020304" pitchFamily="18" charset="0"/>
                          </a:rPr>
                          <m:t>𝐴</m:t>
                        </m:r>
                      </m:e>
                    </m:acc>
                  </m:oMath>
                </a14:m>
                <a:r>
                  <a:rPr lang="fr-FR" sz="3800">
                    <a:effectLst/>
                    <a:latin typeface="Arial" panose="020B0604020202020204" pitchFamily="34" charset="0"/>
                    <a:ea typeface="Calibri" panose="020F0502020204030204" pitchFamily="34" charset="0"/>
                    <a:cs typeface="Arial" panose="020B0604020202020204" pitchFamily="34" charset="0"/>
                  </a:rPr>
                  <a:t> chung ; </a:t>
                </a:r>
                <a14:m>
                  <m:oMath xmlns:m="http://schemas.openxmlformats.org/officeDocument/2006/math">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𝐴𝐸</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𝐴𝐶</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𝐴𝐵</m:t>
                        </m:r>
                      </m:den>
                    </m:f>
                  </m:oMath>
                </a14:m>
                <a:r>
                  <a:rPr lang="fr-FR" sz="3800">
                    <a:effectLst/>
                    <a:latin typeface="Arial" panose="020B0604020202020204" pitchFamily="34" charset="0"/>
                    <a:ea typeface="Calibri" panose="020F0502020204030204" pitchFamily="34" charset="0"/>
                    <a:cs typeface="Arial" panose="020B0604020202020204" pitchFamily="34" charset="0"/>
                  </a:rPr>
                  <a:t> (cmt)</a:t>
                </a:r>
                <a:endParaRPr lang="en-US" sz="38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14:m>
                  <m:oMath xmlns:m="http://schemas.openxmlformats.org/officeDocument/2006/math">
                    <m:r>
                      <a:rPr lang="en-US" sz="3800">
                        <a:latin typeface="Cambria Math" panose="02040503050406030204" pitchFamily="18" charset="0"/>
                        <a:ea typeface="Calibri" panose="020F0502020204030204" pitchFamily="34" charset="0"/>
                        <a:cs typeface="Times New Roman" panose="02020603050405020304" pitchFamily="18" charset="0"/>
                      </a:rPr>
                      <m:t>⇒</m:t>
                    </m:r>
                  </m:oMath>
                </a14:m>
                <a:r>
                  <a:rPr lang="fr-FR" sz="38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𝐴𝐹𝐸</m:t>
                    </m:r>
                    <m:r>
                      <m:rPr>
                        <m:nor/>
                      </m:rPr>
                      <a:rPr lang="vi-VN" sz="3800">
                        <a:solidFill>
                          <a:prstClr val="black"/>
                        </a:solidFill>
                        <a:ea typeface="Calibri" panose="020F050202020403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m:t>
                    </m:r>
                    <m:r>
                      <a:rPr lang="fr-FR" sz="3800" i="1">
                        <a:effectLst/>
                        <a:latin typeface="Cambria Math" panose="02040503050406030204" pitchFamily="18" charset="0"/>
                        <a:ea typeface="Arial" panose="020B0604020202020204" pitchFamily="34" charset="0"/>
                        <a:cs typeface="Times New Roman" panose="02020603050405020304" pitchFamily="18" charset="0"/>
                      </a:rPr>
                      <m:t>𝐴𝐵𝐶</m:t>
                    </m:r>
                  </m:oMath>
                </a14:m>
                <a:r>
                  <a:rPr lang="fr-FR" sz="3800">
                    <a:effectLst/>
                    <a:latin typeface="Arial" panose="020B0604020202020204" pitchFamily="34" charset="0"/>
                    <a:ea typeface="Calibri" panose="020F0502020204030204" pitchFamily="34" charset="0"/>
                    <a:cs typeface="Arial" panose="020B0604020202020204" pitchFamily="34" charset="0"/>
                  </a:rPr>
                  <a:t> (c.g.c)</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Rectangle 5"/>
              <p:cNvSpPr>
                <a:spLocks noRot="1" noChangeAspect="1" noMove="1" noResize="1" noEditPoints="1" noAdjustHandles="1" noChangeArrowheads="1" noChangeShapeType="1" noTextEdit="1"/>
              </p:cNvSpPr>
              <p:nvPr/>
            </p:nvSpPr>
            <p:spPr>
              <a:xfrm>
                <a:off x="7016989" y="3886851"/>
                <a:ext cx="10966211" cy="6209649"/>
              </a:xfrm>
              <a:prstGeom prst="rect">
                <a:avLst/>
              </a:prstGeom>
              <a:blipFill>
                <a:blip r:embed="rId10"/>
                <a:stretch>
                  <a:fillRect l="-1834" b="-1277"/>
                </a:stretch>
              </a:blipFill>
            </p:spPr>
            <p:txBody>
              <a:bodyPr/>
              <a:lstStyle/>
              <a:p>
                <a:r>
                  <a:rPr lang="en-US">
                    <a:noFill/>
                  </a:rPr>
                  <a:t> </a:t>
                </a:r>
              </a:p>
            </p:txBody>
          </p:sp>
        </mc:Fallback>
      </mc:AlternateContent>
      <p:pic>
        <p:nvPicPr>
          <p:cNvPr id="7" name="Picture 6"/>
          <p:cNvPicPr>
            <a:picLocks noChangeAspect="1"/>
          </p:cNvPicPr>
          <p:nvPr/>
        </p:nvPicPr>
        <p:blipFill>
          <a:blip r:embed="rId11"/>
          <a:stretch>
            <a:fillRect/>
          </a:stretch>
        </p:blipFill>
        <p:spPr>
          <a:xfrm rot="3019026">
            <a:off x="700419" y="3125246"/>
            <a:ext cx="1501010" cy="1733124"/>
          </a:xfrm>
          <a:prstGeom prst="rect">
            <a:avLst/>
          </a:prstGeom>
        </p:spPr>
      </p:pic>
    </p:spTree>
    <p:extLst>
      <p:ext uri="{BB962C8B-B14F-4D97-AF65-F5344CB8AC3E}">
        <p14:creationId xmlns:p14="http://schemas.microsoft.com/office/powerpoint/2010/main" val="3355048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72161" y="982810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081854">
            <a:off x="14510944" y="-1308836"/>
            <a:ext cx="6419284" cy="2216069"/>
          </a:xfrm>
          <a:prstGeom prst="rect">
            <a:avLst/>
          </a:prstGeom>
        </p:spPr>
      </p:pic>
      <p:sp>
        <p:nvSpPr>
          <p:cNvPr id="10" name="Rectangle 9"/>
          <p:cNvSpPr/>
          <p:nvPr/>
        </p:nvSpPr>
        <p:spPr>
          <a:xfrm>
            <a:off x="796014" y="355580"/>
            <a:ext cx="16729986" cy="3416320"/>
          </a:xfrm>
          <a:prstGeom prst="rect">
            <a:avLst/>
          </a:prstGeom>
        </p:spPr>
        <p:txBody>
          <a:bodyPr wrap="square">
            <a:spAutoFit/>
          </a:bodyPr>
          <a:lstStyle/>
          <a:p>
            <a:pPr lvl="0" algn="just">
              <a:lnSpc>
                <a:spcPct val="150000"/>
              </a:lnSpc>
            </a:pPr>
            <a:r>
              <a:rPr lang="en-US" sz="3600" b="1" u="sng">
                <a:solidFill>
                  <a:srgbClr val="C00000"/>
                </a:solidFill>
                <a:latin typeface="Arial" panose="020B0604020202020204" pitchFamily="34" charset="0"/>
                <a:cs typeface="Arial" panose="020B0604020202020204" pitchFamily="34" charset="0"/>
              </a:rPr>
              <a:t>Bài </a:t>
            </a:r>
            <a:r>
              <a:rPr lang="en-US" sz="3600" b="1" u="sng" smtClean="0">
                <a:solidFill>
                  <a:srgbClr val="C00000"/>
                </a:solidFill>
                <a:latin typeface="Arial" panose="020B0604020202020204" pitchFamily="34" charset="0"/>
                <a:cs typeface="Arial" panose="020B0604020202020204" pitchFamily="34" charset="0"/>
              </a:rPr>
              <a:t>9.36 </a:t>
            </a:r>
            <a:r>
              <a:rPr lang="en-US" sz="3600" b="1" u="sng">
                <a:solidFill>
                  <a:srgbClr val="C00000"/>
                </a:solidFill>
                <a:latin typeface="Arial" panose="020B0604020202020204" pitchFamily="34" charset="0"/>
                <a:cs typeface="Arial" panose="020B0604020202020204" pitchFamily="34" charset="0"/>
              </a:rPr>
              <a:t>(SGK – tr109</a:t>
            </a:r>
            <a:r>
              <a:rPr lang="en-US" sz="3600" b="1" u="sng">
                <a:solidFill>
                  <a:srgbClr val="C00000"/>
                </a:solidFill>
                <a:latin typeface="Arial" panose="020B0604020202020204" pitchFamily="34" charset="0"/>
                <a:cs typeface="Arial" panose="020B0604020202020204" pitchFamily="34" charset="0"/>
              </a:rPr>
              <a:t>)</a:t>
            </a:r>
            <a:r>
              <a:rPr lang="en-US" sz="3600" b="1">
                <a:solidFill>
                  <a:srgbClr val="C00000"/>
                </a:solidFill>
                <a:latin typeface="Arial" panose="020B0604020202020204" pitchFamily="34" charset="0"/>
                <a:cs typeface="Arial" panose="020B0604020202020204" pitchFamily="34" charset="0"/>
              </a:rPr>
              <a:t> </a:t>
            </a:r>
            <a:r>
              <a:rPr lang="vi-VN" sz="3600">
                <a:solidFill>
                  <a:srgbClr val="000000"/>
                </a:solidFill>
                <a:cs typeface="Arial" panose="020B0604020202020204" pitchFamily="34" charset="0"/>
              </a:rPr>
              <a:t>Vào gần buổi trưa, khi bóng bạn An dài 60 cm thì bóng cột cờ </a:t>
            </a:r>
            <a:r>
              <a:rPr lang="vi-VN" sz="3600">
                <a:solidFill>
                  <a:srgbClr val="000000"/>
                </a:solidFill>
                <a:cs typeface="Arial" panose="020B0604020202020204" pitchFamily="34" charset="0"/>
              </a:rPr>
              <a:t>dài </a:t>
            </a:r>
            <a:r>
              <a:rPr lang="vi-VN" sz="3600" smtClean="0">
                <a:solidFill>
                  <a:srgbClr val="000000"/>
                </a:solidFill>
                <a:cs typeface="Arial" panose="020B0604020202020204" pitchFamily="34" charset="0"/>
              </a:rPr>
              <a:t>3m</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a) Biết rằng bạn An cao 1,4 m. Hỏi cột cờ cao bao nhiêu </a:t>
            </a:r>
            <a:r>
              <a:rPr lang="vi-VN" sz="3600">
                <a:solidFill>
                  <a:srgbClr val="000000"/>
                </a:solidFill>
                <a:cs typeface="Arial" panose="020B0604020202020204" pitchFamily="34" charset="0"/>
              </a:rPr>
              <a:t>mét</a:t>
            </a:r>
            <a:r>
              <a:rPr lang="vi-VN" sz="3600" smtClean="0">
                <a:solidFill>
                  <a:srgbClr val="000000"/>
                </a:solidFill>
                <a:cs typeface="Arial" panose="020B0604020202020204" pitchFamily="34" charset="0"/>
              </a:rPr>
              <a:t>?</a:t>
            </a:r>
            <a:endParaRPr lang="vi-VN" sz="3600">
              <a:solidFill>
                <a:srgbClr val="000000"/>
              </a:solidFill>
              <a:cs typeface="Arial" panose="020B0604020202020204" pitchFamily="34" charset="0"/>
            </a:endParaRPr>
          </a:p>
          <a:p>
            <a:pPr lvl="0" algn="just">
              <a:lnSpc>
                <a:spcPct val="150000"/>
              </a:lnSpc>
            </a:pPr>
            <a:r>
              <a:rPr lang="vi-VN" sz="3600">
                <a:solidFill>
                  <a:srgbClr val="000000"/>
                </a:solidFill>
                <a:cs typeface="Arial" panose="020B0604020202020204" pitchFamily="34" charset="0"/>
              </a:rPr>
              <a:t>b) Vào buổi chiều khi bóng bạn An dài 3m, hỏi bóng cột cờ dài bao nhiêu </a:t>
            </a:r>
            <a:r>
              <a:rPr lang="vi-VN" sz="3600">
                <a:solidFill>
                  <a:srgbClr val="000000"/>
                </a:solidFill>
                <a:cs typeface="Arial" panose="020B0604020202020204" pitchFamily="34" charset="0"/>
              </a:rPr>
              <a:t>mét</a:t>
            </a:r>
            <a:r>
              <a:rPr lang="vi-VN" sz="3600" smtClean="0">
                <a:solidFill>
                  <a:srgbClr val="000000"/>
                </a:solidFill>
                <a:cs typeface="Arial" panose="020B0604020202020204" pitchFamily="34" charset="0"/>
              </a:rPr>
              <a:t>?</a:t>
            </a:r>
            <a:endParaRPr kumimoji="0" lang="en-US" sz="36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p:txBody>
      </p:sp>
      <p:sp>
        <p:nvSpPr>
          <p:cNvPr id="11" name="TextBox 10"/>
          <p:cNvSpPr txBox="1"/>
          <p:nvPr/>
        </p:nvSpPr>
        <p:spPr>
          <a:xfrm>
            <a:off x="7810500" y="3932992"/>
            <a:ext cx="2286000" cy="6771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1" i="1" u="sng" strike="noStrike" kern="1200" cap="none" spc="0" normalizeH="0" baseline="0" noProof="0" dirty="0" err="1" smtClean="0">
                <a:ln>
                  <a:noFill/>
                </a:ln>
                <a:solidFill>
                  <a:srgbClr val="1F497D"/>
                </a:solidFill>
                <a:effectLst/>
                <a:uLnTx/>
                <a:uFillTx/>
                <a:latin typeface="Arial" panose="020B0604020202020204" pitchFamily="34" charset="0"/>
                <a:ea typeface="+mn-ea"/>
                <a:cs typeface="Arial" panose="020B0604020202020204" pitchFamily="34" charset="0"/>
              </a:rPr>
              <a:t>Giải</a:t>
            </a:r>
            <a:endParaRPr kumimoji="0" lang="en-US" sz="3700" b="1" i="1" u="sng" strike="noStrike" kern="1200" cap="none" spc="0" normalizeH="0" baseline="0" noProof="0" dirty="0">
              <a:ln>
                <a:noFill/>
              </a:ln>
              <a:solidFill>
                <a:srgbClr val="1F497D"/>
              </a:solidFill>
              <a:effectLst/>
              <a:uLnTx/>
              <a:uFillTx/>
              <a:latin typeface="Arial" panose="020B0604020202020204" pitchFamily="34" charset="0"/>
              <a:ea typeface="+mn-ea"/>
              <a:cs typeface="Arial" panose="020B0604020202020204" pitchFamily="34" charset="0"/>
            </a:endParaRPr>
          </a:p>
        </p:txBody>
      </p:sp>
      <mc:AlternateContent xmlns:mc="http://schemas.openxmlformats.org/markup-compatibility/2006">
        <mc:Choice xmlns:a14="http://schemas.microsoft.com/office/drawing/2010/main" Requires="a14">
          <p:sp>
            <p:nvSpPr>
              <p:cNvPr id="3" name="Rectangle 2"/>
              <p:cNvSpPr/>
              <p:nvPr/>
            </p:nvSpPr>
            <p:spPr>
              <a:xfrm>
                <a:off x="796014" y="4686300"/>
                <a:ext cx="16729986" cy="5106654"/>
              </a:xfrm>
              <a:prstGeom prst="rect">
                <a:avLst/>
              </a:prstGeom>
            </p:spPr>
            <p:txBody>
              <a:bodyPr wrap="square">
                <a:spAutoFit/>
              </a:bodyPr>
              <a:lstStyle/>
              <a:p>
                <a:pPr algn="just">
                  <a:lnSpc>
                    <a:spcPct val="150000"/>
                  </a:lnSpc>
                </a:pPr>
                <a:r>
                  <a:rPr lang="fr-FR" sz="3600" smtClean="0">
                    <a:latin typeface="Arial" panose="020B0604020202020204" pitchFamily="34" charset="0"/>
                    <a:ea typeface="Calibri" panose="020F0502020204030204" pitchFamily="34" charset="0"/>
                    <a:cs typeface="Arial" panose="020B0604020202020204" pitchFamily="34" charset="0"/>
                  </a:rPr>
                  <a:t>a) Do tam giác vuông có hai cạnh góc vuông là cột cờ và bóng cột cờ đồng dạng với tam giác vuông có hai cạnh góc vuông là An và bóng của An.</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Vì vậy nếu gọi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fr-FR" sz="3600">
                    <a:effectLst/>
                    <a:latin typeface="Arial" panose="020B0604020202020204" pitchFamily="34" charset="0"/>
                    <a:ea typeface="Calibri" panose="020F0502020204030204" pitchFamily="34" charset="0"/>
                    <a:cs typeface="Arial" panose="020B0604020202020204" pitchFamily="34" charset="0"/>
                  </a:rPr>
                  <a:t> là chiều cao cột cờ thì </a:t>
                </a:r>
                <a:r>
                  <a:rPr lang="fr-FR" sz="3600">
                    <a:effectLst/>
                    <a:latin typeface="Arial" panose="020B0604020202020204" pitchFamily="34" charset="0"/>
                    <a:ea typeface="Calibri" panose="020F0502020204030204" pitchFamily="34" charset="0"/>
                    <a:cs typeface="Arial" panose="020B0604020202020204" pitchFamily="34" charset="0"/>
                  </a:rPr>
                  <a:t>ta </a:t>
                </a:r>
                <a:r>
                  <a:rPr lang="fr-FR" sz="3600" smtClean="0">
                    <a:effectLst/>
                    <a:latin typeface="Arial" panose="020B0604020202020204" pitchFamily="34" charset="0"/>
                    <a:ea typeface="Calibri" panose="020F0502020204030204" pitchFamily="34" charset="0"/>
                    <a:cs typeface="Arial" panose="020B0604020202020204" pitchFamily="34" charset="0"/>
                  </a:rPr>
                  <a:t>có:</a:t>
                </a:r>
                <a:endParaRPr lang="en-US" sz="3600">
                  <a:effectLst/>
                  <a:latin typeface="Arial" panose="020B0604020202020204" pitchFamily="34" charset="0"/>
                  <a:ea typeface="Arial" panose="020B0604020202020204" pitchFamily="34" charset="0"/>
                  <a:cs typeface="Arial" panose="020B0604020202020204" pitchFamily="34" charset="0"/>
                </a:endParaRPr>
              </a:p>
              <a:p>
                <a:pPr algn="ctr">
                  <a:lnSpc>
                    <a:spcPct val="150000"/>
                  </a:lnSpc>
                </a:pP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h</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1,4</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3</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0,6</m:t>
                        </m:r>
                      </m:den>
                    </m:f>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b="0" i="0" smtClean="0">
                        <a:effectLst/>
                        <a:latin typeface="Cambria Math" panose="02040503050406030204" pitchFamily="18" charset="0"/>
                        <a:ea typeface="Calibri" panose="020F0502020204030204" pitchFamily="34" charset="0"/>
                        <a:cs typeface="Times New Roman" panose="02020603050405020304" pitchFamily="18" charset="0"/>
                      </a:rPr>
                      <m:t>⇒</m:t>
                    </m:r>
                    <m:r>
                      <a:rPr lang="fr-FR" sz="3600" i="1">
                        <a:effectLst/>
                        <a:latin typeface="Cambria Math" panose="02040503050406030204" pitchFamily="18" charset="0"/>
                        <a:ea typeface="Calibri" panose="020F0502020204030204" pitchFamily="34" charset="0"/>
                        <a:cs typeface="Times New Roman" panose="02020603050405020304" pitchFamily="18" charset="0"/>
                      </a:rPr>
                      <m:t>h</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3.1,4</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0,6</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=7</m:t>
                    </m:r>
                  </m:oMath>
                </a14:m>
                <a:r>
                  <a:rPr lang="fr-FR" sz="3600">
                    <a:effectLst/>
                    <a:latin typeface="Arial" panose="020B0604020202020204" pitchFamily="34" charset="0"/>
                    <a:ea typeface="Calibri" panose="020F0502020204030204" pitchFamily="34" charset="0"/>
                    <a:cs typeface="Arial" panose="020B0604020202020204" pitchFamily="34" charset="0"/>
                  </a:rPr>
                  <a:t> (m)</a:t>
                </a:r>
                <a:endParaRPr lang="en-US" sz="360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fr-FR" sz="3600">
                    <a:effectLst/>
                    <a:latin typeface="Arial" panose="020B0604020202020204" pitchFamily="34" charset="0"/>
                    <a:ea typeface="Calibri" panose="020F0502020204030204" pitchFamily="34" charset="0"/>
                    <a:cs typeface="Arial" panose="020B0604020202020204" pitchFamily="34" charset="0"/>
                  </a:rPr>
                  <a:t>b) Gọi </a:t>
                </a:r>
                <a14:m>
                  <m:oMath xmlns:m="http://schemas.openxmlformats.org/officeDocument/2006/math">
                    <m:r>
                      <a:rPr lang="fr-FR" sz="3600" i="1">
                        <a:effectLst/>
                        <a:latin typeface="Cambria Math" panose="02040503050406030204" pitchFamily="18" charset="0"/>
                        <a:ea typeface="Calibri" panose="020F0502020204030204" pitchFamily="34" charset="0"/>
                        <a:cs typeface="Times New Roman" panose="02020603050405020304" pitchFamily="18" charset="0"/>
                      </a:rPr>
                      <m:t>𝑙</m:t>
                    </m:r>
                  </m:oMath>
                </a14:m>
                <a:r>
                  <a:rPr lang="fr-FR" sz="3600">
                    <a:effectLst/>
                    <a:latin typeface="Arial" panose="020B0604020202020204" pitchFamily="34" charset="0"/>
                    <a:ea typeface="Calibri" panose="020F0502020204030204" pitchFamily="34" charset="0"/>
                    <a:cs typeface="Arial" panose="020B0604020202020204" pitchFamily="34" charset="0"/>
                  </a:rPr>
                  <a:t> là chiều dài bóng cột cờ thì </a:t>
                </a:r>
                <a:r>
                  <a:rPr lang="fr-FR" sz="3600">
                    <a:effectLst/>
                    <a:latin typeface="Arial" panose="020B0604020202020204" pitchFamily="34" charset="0"/>
                    <a:ea typeface="Calibri" panose="020F0502020204030204" pitchFamily="34" charset="0"/>
                    <a:cs typeface="Arial" panose="020B0604020202020204" pitchFamily="34" charset="0"/>
                  </a:rPr>
                  <a:t>ta </a:t>
                </a:r>
                <a:r>
                  <a:rPr lang="fr-FR" sz="3600" smtClean="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h</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1,4</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𝑙</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3</m:t>
                        </m:r>
                      </m:den>
                    </m:f>
                  </m:oMath>
                </a14:m>
                <a:r>
                  <a:rPr lang="fr-FR"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latin typeface="Cambria Math" panose="02040503050406030204" pitchFamily="18" charset="0"/>
                        <a:ea typeface="Calibri" panose="020F0502020204030204" pitchFamily="34" charset="0"/>
                        <a:cs typeface="Times New Roman" panose="02020603050405020304" pitchFamily="18" charset="0"/>
                      </a:rPr>
                      <m:t>⇒</m:t>
                    </m:r>
                    <m:r>
                      <a:rPr lang="en-US" sz="3600" i="1">
                        <a:latin typeface="Cambria Math" panose="02040503050406030204" pitchFamily="18" charset="0"/>
                        <a:ea typeface="Calibri" panose="020F0502020204030204" pitchFamily="34" charset="0"/>
                        <a:cs typeface="Times New Roman" panose="02020603050405020304" pitchFamily="18" charset="0"/>
                      </a:rPr>
                      <m:t> </m:t>
                    </m:r>
                    <m:r>
                      <a:rPr lang="fr-FR" sz="3600" i="1">
                        <a:effectLst/>
                        <a:latin typeface="Cambria Math" panose="02040503050406030204" pitchFamily="18" charset="0"/>
                        <a:ea typeface="Calibri" panose="020F0502020204030204" pitchFamily="34" charset="0"/>
                        <a:cs typeface="Times New Roman" panose="02020603050405020304" pitchFamily="18" charset="0"/>
                      </a:rPr>
                      <m:t>𝑙</m:t>
                    </m:r>
                    <m:r>
                      <a:rPr lang="fr-FR"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fr-FR" sz="3600" i="1">
                            <a:effectLst/>
                            <a:latin typeface="Cambria Math" panose="02040503050406030204" pitchFamily="18" charset="0"/>
                            <a:ea typeface="Calibri" panose="020F0502020204030204" pitchFamily="34" charset="0"/>
                            <a:cs typeface="Times New Roman" panose="02020603050405020304" pitchFamily="18" charset="0"/>
                          </a:rPr>
                          <m:t>3 . </m:t>
                        </m:r>
                        <m:r>
                          <a:rPr lang="fr-FR" sz="3600" i="1">
                            <a:effectLst/>
                            <a:latin typeface="Cambria Math" panose="02040503050406030204" pitchFamily="18" charset="0"/>
                            <a:ea typeface="Calibri" panose="020F0502020204030204" pitchFamily="34" charset="0"/>
                            <a:cs typeface="Times New Roman" panose="02020603050405020304" pitchFamily="18" charset="0"/>
                          </a:rPr>
                          <m:t>h</m:t>
                        </m:r>
                      </m:num>
                      <m:den>
                        <m:r>
                          <a:rPr lang="fr-FR" sz="3600" i="1">
                            <a:effectLst/>
                            <a:latin typeface="Cambria Math" panose="02040503050406030204" pitchFamily="18" charset="0"/>
                            <a:ea typeface="Calibri" panose="020F0502020204030204" pitchFamily="34" charset="0"/>
                            <a:cs typeface="Times New Roman" panose="02020603050405020304" pitchFamily="18" charset="0"/>
                          </a:rPr>
                          <m:t>1,4</m:t>
                        </m:r>
                      </m:den>
                    </m:f>
                    <m:r>
                      <a:rPr lang="fr-FR" sz="3600" i="1">
                        <a:effectLst/>
                        <a:latin typeface="Cambria Math" panose="02040503050406030204" pitchFamily="18" charset="0"/>
                        <a:ea typeface="Calibri" panose="020F0502020204030204" pitchFamily="34" charset="0"/>
                        <a:cs typeface="Times New Roman" panose="02020603050405020304" pitchFamily="18" charset="0"/>
                      </a:rPr>
                      <m:t>=15</m:t>
                    </m:r>
                  </m:oMath>
                </a14:m>
                <a:r>
                  <a:rPr lang="fr-FR" sz="3600">
                    <a:effectLst/>
                    <a:latin typeface="Arial" panose="020B0604020202020204" pitchFamily="34" charset="0"/>
                    <a:ea typeface="Calibri" panose="020F0502020204030204" pitchFamily="34" charset="0"/>
                    <a:cs typeface="Arial" panose="020B0604020202020204" pitchFamily="34" charset="0"/>
                  </a:rPr>
                  <a:t> (m)</a:t>
                </a:r>
                <a:endParaRPr lang="en-US" sz="360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796014" y="4686300"/>
                <a:ext cx="16729986" cy="5106654"/>
              </a:xfrm>
              <a:prstGeom prst="rect">
                <a:avLst/>
              </a:prstGeom>
              <a:blipFill>
                <a:blip r:embed="rId10"/>
                <a:stretch>
                  <a:fillRect l="-1130" r="-1093"/>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32FDB9AB-211F-FC7E-983B-6E295251913D}"/>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41"/>
              </a:ext>
            </a:extLst>
          </a:blip>
          <a:srcRect/>
          <a:stretch>
            <a:fillRect/>
          </a:stretch>
        </p:blipFill>
        <p:spPr>
          <a:xfrm>
            <a:off x="16930686" y="8752789"/>
            <a:ext cx="1052514" cy="1175730"/>
          </a:xfrm>
          <a:prstGeom prst="rect">
            <a:avLst/>
          </a:prstGeom>
        </p:spPr>
      </p:pic>
    </p:spTree>
    <p:extLst>
      <p:ext uri="{BB962C8B-B14F-4D97-AF65-F5344CB8AC3E}">
        <p14:creationId xmlns:p14="http://schemas.microsoft.com/office/powerpoint/2010/main" val="292633178"/>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arn(inVertical)">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wipe(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barn(inVertical)">
                                      <p:cBhvr>
                                        <p:cTn id="3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6F6E9"/>
        </a:solidFill>
        <a:effectLst/>
      </p:bgPr>
    </p:bg>
    <p:spTree>
      <p:nvGrpSpPr>
        <p:cNvPr id="1" name=""/>
        <p:cNvGrpSpPr/>
        <p:nvPr/>
      </p:nvGrpSpPr>
      <p:grpSpPr>
        <a:xfrm>
          <a:off x="0" y="0"/>
          <a:ext cx="0" cy="0"/>
          <a:chOff x="0" y="0"/>
          <a:chExt cx="0" cy="0"/>
        </a:xfrm>
      </p:grpSpPr>
      <p:sp>
        <p:nvSpPr>
          <p:cNvPr id="18" name="TextBox 2"/>
          <p:cNvSpPr txBox="1"/>
          <p:nvPr/>
        </p:nvSpPr>
        <p:spPr>
          <a:xfrm>
            <a:off x="2852016" y="1110780"/>
            <a:ext cx="13106882" cy="1133515"/>
          </a:xfrm>
          <a:prstGeom prst="rect">
            <a:avLst/>
          </a:prstGeom>
        </p:spPr>
        <p:txBody>
          <a:bodyPr lIns="0" tIns="0" rIns="0" bIns="0" rtlCol="0" anchor="t">
            <a:spAutoFit/>
          </a:bodyPr>
          <a:lstStyle/>
          <a:p>
            <a:pPr marL="0" lvl="0" indent="0" algn="ctr">
              <a:lnSpc>
                <a:spcPts val="9600"/>
              </a:lnSpc>
            </a:pPr>
            <a:r>
              <a:rPr lang="en-US" sz="7200" b="1" u="none" dirty="0" smtClean="0">
                <a:solidFill>
                  <a:srgbClr val="291B25"/>
                </a:solidFill>
                <a:latin typeface="Arial" panose="020B0604020202020204" pitchFamily="34" charset="0"/>
                <a:cs typeface="Arial" panose="020B0604020202020204" pitchFamily="34" charset="0"/>
              </a:rPr>
              <a:t>HƯỚNG DẪN VỀ NHÀ</a:t>
            </a:r>
            <a:endParaRPr lang="en-US" sz="7200" b="1" u="none" dirty="0">
              <a:solidFill>
                <a:srgbClr val="291B25"/>
              </a:solidFill>
              <a:latin typeface="Arial" panose="020B0604020202020204" pitchFamily="34" charset="0"/>
              <a:cs typeface="Arial" panose="020B0604020202020204" pitchFamily="34" charset="0"/>
            </a:endParaRPr>
          </a:p>
        </p:txBody>
      </p:sp>
      <p:pic>
        <p:nvPicPr>
          <p:cNvPr id="21"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36" r="60999"/>
          <a:stretch>
            <a:fillRect/>
          </a:stretch>
        </p:blipFill>
        <p:spPr>
          <a:xfrm rot="143919">
            <a:off x="16753729" y="185041"/>
            <a:ext cx="3600506" cy="10508716"/>
          </a:xfrm>
          <a:prstGeom prst="rect">
            <a:avLst/>
          </a:prstGeom>
        </p:spPr>
      </p:pic>
      <p:grpSp>
        <p:nvGrpSpPr>
          <p:cNvPr id="22" name="Group 21"/>
          <p:cNvGrpSpPr/>
          <p:nvPr/>
        </p:nvGrpSpPr>
        <p:grpSpPr>
          <a:xfrm>
            <a:off x="381000" y="3483562"/>
            <a:ext cx="4942032" cy="4025236"/>
            <a:chOff x="1028700" y="3864562"/>
            <a:chExt cx="4470386" cy="4936538"/>
          </a:xfrm>
        </p:grpSpPr>
        <p:sp>
          <p:nvSpPr>
            <p:cNvPr id="23" name="AutoShape 4"/>
            <p:cNvSpPr/>
            <p:nvPr/>
          </p:nvSpPr>
          <p:spPr>
            <a:xfrm rot="101125">
              <a:off x="1028700" y="4119958"/>
              <a:ext cx="4470386" cy="4681142"/>
            </a:xfrm>
            <a:prstGeom prst="rect">
              <a:avLst/>
            </a:prstGeom>
            <a:solidFill>
              <a:srgbClr val="FFCE6D"/>
            </a:solidFill>
          </p:spPr>
        </p:sp>
        <p:pic>
          <p:nvPicPr>
            <p:cNvPr id="24" name="Picture 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3524">
              <a:off x="2191181" y="3864562"/>
              <a:ext cx="2145424" cy="512034"/>
            </a:xfrm>
            <a:prstGeom prst="rect">
              <a:avLst/>
            </a:prstGeom>
          </p:spPr>
        </p:pic>
        <p:sp>
          <p:nvSpPr>
            <p:cNvPr id="25" name="TextBox 24"/>
            <p:cNvSpPr txBox="1"/>
            <p:nvPr/>
          </p:nvSpPr>
          <p:spPr>
            <a:xfrm>
              <a:off x="120431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Ôn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kiến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thức</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đã</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grpSp>
      <p:grpSp>
        <p:nvGrpSpPr>
          <p:cNvPr id="26" name="Group 25"/>
          <p:cNvGrpSpPr/>
          <p:nvPr/>
        </p:nvGrpSpPr>
        <p:grpSpPr>
          <a:xfrm>
            <a:off x="6019800" y="3466779"/>
            <a:ext cx="5023729" cy="4038921"/>
            <a:chOff x="6362700" y="3847779"/>
            <a:chExt cx="4470386" cy="4953321"/>
          </a:xfrm>
        </p:grpSpPr>
        <p:sp>
          <p:nvSpPr>
            <p:cNvPr id="27" name="AutoShape 6"/>
            <p:cNvSpPr/>
            <p:nvPr/>
          </p:nvSpPr>
          <p:spPr>
            <a:xfrm rot="-98493">
              <a:off x="6362700" y="4119958"/>
              <a:ext cx="4470386" cy="4681142"/>
            </a:xfrm>
            <a:prstGeom prst="rect">
              <a:avLst/>
            </a:prstGeom>
            <a:solidFill>
              <a:srgbClr val="FFCE6D"/>
            </a:solidFill>
          </p:spPr>
        </p:sp>
        <p:pic>
          <p:nvPicPr>
            <p:cNvPr id="28"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91288">
              <a:off x="7618911" y="3847779"/>
              <a:ext cx="1875504" cy="545601"/>
            </a:xfrm>
            <a:prstGeom prst="rect">
              <a:avLst/>
            </a:prstGeom>
          </p:spPr>
        </p:pic>
        <p:sp>
          <p:nvSpPr>
            <p:cNvPr id="29" name="TextBox 28"/>
            <p:cNvSpPr txBox="1"/>
            <p:nvPr/>
          </p:nvSpPr>
          <p:spPr>
            <a:xfrm>
              <a:off x="6433603" y="5014140"/>
              <a:ext cx="4119160" cy="1938992"/>
            </a:xfrm>
            <a:prstGeom prst="rect">
              <a:avLst/>
            </a:prstGeom>
            <a:noFill/>
          </p:spPr>
          <p:txBody>
            <a:bodyPr wrap="square" rtlCol="0">
              <a:spAutoFit/>
            </a:bodyPr>
            <a:lstStyle/>
            <a:p>
              <a:pPr algn="ctr">
                <a:lnSpc>
                  <a:spcPct val="150000"/>
                </a:lnSpc>
              </a:pPr>
              <a:r>
                <a:rPr lang="en-US" sz="4000" dirty="0" err="1" smtClean="0">
                  <a:latin typeface="Arial" panose="020B0604020202020204" pitchFamily="34" charset="0"/>
                  <a:cs typeface="Arial" panose="020B0604020202020204" pitchFamily="34" charset="0"/>
                </a:rPr>
                <a:t>Hoàn</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thành</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bài</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tập</a:t>
              </a:r>
              <a:r>
                <a:rPr lang="en-US" sz="4000" dirty="0" smtClean="0">
                  <a:latin typeface="Arial" panose="020B0604020202020204" pitchFamily="34" charset="0"/>
                  <a:cs typeface="Arial" panose="020B0604020202020204" pitchFamily="34" charset="0"/>
                </a:rPr>
                <a:t> </a:t>
              </a:r>
              <a:r>
                <a:rPr lang="en-US" sz="4000" dirty="0" err="1" smtClean="0">
                  <a:latin typeface="Arial" panose="020B0604020202020204" pitchFamily="34" charset="0"/>
                  <a:cs typeface="Arial" panose="020B0604020202020204" pitchFamily="34" charset="0"/>
                </a:rPr>
                <a:t>trong</a:t>
              </a:r>
              <a:r>
                <a:rPr lang="en-US" sz="4000" dirty="0" smtClean="0">
                  <a:latin typeface="Arial" panose="020B0604020202020204" pitchFamily="34" charset="0"/>
                  <a:cs typeface="Arial" panose="020B0604020202020204" pitchFamily="34" charset="0"/>
                </a:rPr>
                <a:t> SBT</a:t>
              </a:r>
              <a:endParaRPr lang="en-US" sz="4000" dirty="0">
                <a:latin typeface="Arial" panose="020B0604020202020204" pitchFamily="34" charset="0"/>
                <a:cs typeface="Arial" panose="020B0604020202020204" pitchFamily="34" charset="0"/>
              </a:endParaRPr>
            </a:p>
          </p:txBody>
        </p:sp>
      </p:grpSp>
      <p:grpSp>
        <p:nvGrpSpPr>
          <p:cNvPr id="30" name="Group 29"/>
          <p:cNvGrpSpPr/>
          <p:nvPr/>
        </p:nvGrpSpPr>
        <p:grpSpPr>
          <a:xfrm>
            <a:off x="11620499" y="3390900"/>
            <a:ext cx="5295901" cy="4031578"/>
            <a:chOff x="11696699" y="3856784"/>
            <a:chExt cx="4470386" cy="4944316"/>
          </a:xfrm>
        </p:grpSpPr>
        <p:sp>
          <p:nvSpPr>
            <p:cNvPr id="31" name="AutoShape 8"/>
            <p:cNvSpPr/>
            <p:nvPr/>
          </p:nvSpPr>
          <p:spPr>
            <a:xfrm rot="148990">
              <a:off x="11696699" y="4119958"/>
              <a:ext cx="4470386" cy="4681142"/>
            </a:xfrm>
            <a:prstGeom prst="rect">
              <a:avLst/>
            </a:prstGeom>
            <a:solidFill>
              <a:srgbClr val="FFCE6D"/>
            </a:solidFill>
          </p:spPr>
        </p:sp>
        <p:pic>
          <p:nvPicPr>
            <p:cNvPr id="32"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6755">
              <a:off x="12859180" y="3856784"/>
              <a:ext cx="2145424" cy="512034"/>
            </a:xfrm>
            <a:prstGeom prst="rect">
              <a:avLst/>
            </a:prstGeom>
          </p:spPr>
        </p:pic>
      </p:grpSp>
      <p:sp>
        <p:nvSpPr>
          <p:cNvPr id="33" name="Rectangle 32"/>
          <p:cNvSpPr/>
          <p:nvPr/>
        </p:nvSpPr>
        <p:spPr>
          <a:xfrm>
            <a:off x="11941354" y="4220416"/>
            <a:ext cx="4746446" cy="2862322"/>
          </a:xfrm>
          <a:prstGeom prst="rect">
            <a:avLst/>
          </a:prstGeom>
        </p:spPr>
        <p:txBody>
          <a:bodyPr wrap="square">
            <a:spAutoFit/>
          </a:bodyPr>
          <a:lstStyle/>
          <a:p>
            <a:pPr algn="ctr">
              <a:lnSpc>
                <a:spcPct val="150000"/>
              </a:lnSpc>
            </a:pPr>
            <a:r>
              <a:rPr lang="vi-VN" sz="4000" dirty="0"/>
              <a:t>Chuẩn bị </a:t>
            </a:r>
            <a:r>
              <a:rPr lang="vi-VN" sz="4000"/>
              <a:t>trước </a:t>
            </a:r>
            <a:endParaRPr lang="en-US" sz="4000" smtClean="0"/>
          </a:p>
          <a:p>
            <a:pPr algn="ctr">
              <a:lnSpc>
                <a:spcPct val="150000"/>
              </a:lnSpc>
            </a:pPr>
            <a:r>
              <a:rPr lang="vi-VN" sz="4000" b="1"/>
              <a:t>Bài tập cuối chương IX</a:t>
            </a:r>
            <a:endParaRPr lang="vi-VN" sz="4000" b="1" dirty="0"/>
          </a:p>
        </p:txBody>
      </p:sp>
      <p:pic>
        <p:nvPicPr>
          <p:cNvPr id="34"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595840">
            <a:off x="818535" y="7663985"/>
            <a:ext cx="2016426" cy="1880776"/>
          </a:xfrm>
          <a:prstGeom prst="rect">
            <a:avLst/>
          </a:prstGeom>
        </p:spPr>
      </p:pic>
    </p:spTree>
    <p:extLst>
      <p:ext uri="{BB962C8B-B14F-4D97-AF65-F5344CB8AC3E}">
        <p14:creationId xmlns:p14="http://schemas.microsoft.com/office/powerpoint/2010/main" val="1625825218"/>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17" presetClass="entr" presetSubtype="1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7" presetClass="entr" presetSubtype="1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17" presetClass="entr" presetSubtype="10" fill="hold" nodeType="after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57475">
            <a:off x="-4229600" y="4984833"/>
            <a:ext cx="9144144" cy="1164185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54650">
            <a:off x="12871252" y="-6056838"/>
            <a:ext cx="7771975" cy="10350088"/>
          </a:xfrm>
          <a:prstGeom prst="rect">
            <a:avLst/>
          </a:prstGeom>
        </p:spPr>
      </p:pic>
      <p:sp>
        <p:nvSpPr>
          <p:cNvPr id="4" name="AutoShape 4"/>
          <p:cNvSpPr/>
          <p:nvPr/>
        </p:nvSpPr>
        <p:spPr>
          <a:xfrm rot="-78937">
            <a:off x="1834594" y="1611292"/>
            <a:ext cx="14699941" cy="7191428"/>
          </a:xfrm>
          <a:prstGeom prst="rect">
            <a:avLst/>
          </a:prstGeom>
          <a:solidFill>
            <a:srgbClr val="FFCE6D"/>
          </a:solidFill>
        </p:spPr>
      </p:sp>
      <p:sp>
        <p:nvSpPr>
          <p:cNvPr id="5" name="AutoShape 5"/>
          <p:cNvSpPr/>
          <p:nvPr/>
        </p:nvSpPr>
        <p:spPr>
          <a:xfrm>
            <a:off x="2133600" y="1870280"/>
            <a:ext cx="14111322" cy="6695254"/>
          </a:xfrm>
          <a:prstGeom prst="rect">
            <a:avLst/>
          </a:prstGeom>
          <a:solidFill>
            <a:srgbClr val="F6F6E9"/>
          </a:solidFill>
        </p:spPr>
      </p:sp>
      <p:sp>
        <p:nvSpPr>
          <p:cNvPr id="6" name="TextBox 6"/>
          <p:cNvSpPr txBox="1"/>
          <p:nvPr/>
        </p:nvSpPr>
        <p:spPr>
          <a:xfrm>
            <a:off x="1869364" y="3042100"/>
            <a:ext cx="14630400" cy="3693319"/>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smtClean="0">
                <a:ln>
                  <a:noFill/>
                </a:ln>
                <a:solidFill>
                  <a:srgbClr val="C0504D">
                    <a:lumMod val="50000"/>
                  </a:srgbClr>
                </a:solidFill>
                <a:effectLst/>
                <a:uLnTx/>
                <a:uFillTx/>
                <a:latin typeface="Arial" panose="020B0604020202020204" pitchFamily="34" charset="0"/>
                <a:ea typeface="+mn-ea"/>
                <a:cs typeface="Arial" panose="020B0604020202020204" pitchFamily="34" charset="0"/>
              </a:rPr>
              <a:t>CẢM ƠN CÁC EM </a:t>
            </a:r>
          </a:p>
          <a:p>
            <a:pPr marL="0" marR="0" lvl="0" indent="0" algn="ctr" defTabSz="91440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smtClean="0">
                <a:ln>
                  <a:noFill/>
                </a:ln>
                <a:solidFill>
                  <a:srgbClr val="C0504D">
                    <a:lumMod val="50000"/>
                  </a:srgbClr>
                </a:solidFill>
                <a:effectLst/>
                <a:uLnTx/>
                <a:uFillTx/>
                <a:latin typeface="Arial" panose="020B0604020202020204" pitchFamily="34" charset="0"/>
                <a:ea typeface="+mn-ea"/>
                <a:cs typeface="Arial" panose="020B0604020202020204" pitchFamily="34" charset="0"/>
              </a:rPr>
              <a:t>ĐÃ THEO DÕI BÀI GIẢNG!</a:t>
            </a:r>
            <a:endParaRPr kumimoji="0" lang="en-US" sz="8000" b="1" i="0" u="none" strike="noStrike" kern="1200" cap="none" spc="0" normalizeH="0" baseline="0" noProof="0" dirty="0">
              <a:ln>
                <a:noFill/>
              </a:ln>
              <a:solidFill>
                <a:srgbClr val="C0504D">
                  <a:lumMod val="50000"/>
                </a:srgbClr>
              </a:solidFill>
              <a:effectLst/>
              <a:uLnTx/>
              <a:uFillTx/>
              <a:latin typeface="Arial" panose="020B0604020202020204" pitchFamily="34" charset="0"/>
              <a:ea typeface="+mn-ea"/>
              <a:cs typeface="Arial" panose="020B0604020202020204" pitchFamily="34" charset="0"/>
            </a:endParaRPr>
          </a:p>
        </p:txBody>
      </p:sp>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707110">
            <a:off x="-1527793" y="-7744881"/>
            <a:ext cx="7211280" cy="8973312"/>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77071">
            <a:off x="13776348" y="9564071"/>
            <a:ext cx="3752093" cy="1091518"/>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323304">
            <a:off x="8106074" y="7419906"/>
            <a:ext cx="1505652" cy="566672"/>
          </a:xfrm>
          <a:prstGeom prst="rect">
            <a:avLst/>
          </a:prstGeom>
        </p:spPr>
      </p:pic>
    </p:spTree>
    <p:extLst>
      <p:ext uri="{BB962C8B-B14F-4D97-AF65-F5344CB8AC3E}">
        <p14:creationId xmlns:p14="http://schemas.microsoft.com/office/powerpoint/2010/main" val="816432097"/>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400800" y="557257"/>
            <a:ext cx="5550326" cy="1015663"/>
          </a:xfrm>
          <a:prstGeom prst="rect">
            <a:avLst/>
          </a:prstGeom>
          <a:noFill/>
        </p:spPr>
        <p:txBody>
          <a:bodyPr wrap="square" rtlCol="0">
            <a:spAutoFit/>
          </a:bodyPr>
          <a:lstStyle/>
          <a:p>
            <a:pPr marL="0" marR="0" lvl="0" indent="0" algn="ctr" defTabSz="182880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sym typeface="Arial"/>
              </a:rPr>
              <a:t>KHỞI ĐỘNG</a:t>
            </a:r>
          </a:p>
        </p:txBody>
      </p:sp>
      <p:sp>
        <p:nvSpPr>
          <p:cNvPr id="2" name="Rectangle 1"/>
          <p:cNvSpPr/>
          <p:nvPr/>
        </p:nvSpPr>
        <p:spPr>
          <a:xfrm>
            <a:off x="2727723" y="1790700"/>
            <a:ext cx="12896479" cy="861133"/>
          </a:xfrm>
          <a:prstGeom prst="rect">
            <a:avLst/>
          </a:prstGeom>
        </p:spPr>
        <p:txBody>
          <a:bodyPr wrap="none">
            <a:spAutoFit/>
          </a:bodyPr>
          <a:lstStyle/>
          <a:p>
            <a:pPr lvl="0" algn="just">
              <a:lnSpc>
                <a:spcPct val="150000"/>
              </a:lnSpc>
              <a:spcBef>
                <a:spcPts val="600"/>
              </a:spcBef>
              <a:spcAft>
                <a:spcPts val="600"/>
              </a:spcAft>
            </a:pPr>
            <a:r>
              <a:rPr lang="da-DK" sz="3800" b="1">
                <a:solidFill>
                  <a:prstClr val="black"/>
                </a:solidFill>
                <a:latin typeface="Arial" panose="020B0604020202020204" pitchFamily="34" charset="0"/>
                <a:ea typeface="Calibri" panose="020F0502020204030204" pitchFamily="34" charset="0"/>
                <a:cs typeface="Arial" panose="020B0604020202020204" pitchFamily="34" charset="0"/>
              </a:rPr>
              <a:t>Bài 2. </a:t>
            </a:r>
            <a:r>
              <a:rPr lang="da-DK" sz="3800">
                <a:solidFill>
                  <a:prstClr val="black"/>
                </a:solidFill>
                <a:latin typeface="Arial" panose="020B0604020202020204" pitchFamily="34" charset="0"/>
                <a:ea typeface="Calibri" panose="020F0502020204030204" pitchFamily="34" charset="0"/>
                <a:cs typeface="Arial" panose="020B0604020202020204" pitchFamily="34" charset="0"/>
              </a:rPr>
              <a:t>Hình nào đồng dạng với hình a) trong các hình sau?</a:t>
            </a:r>
            <a:endParaRPr kumimoji="0" lang="en-US" sz="380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16459200" y="647700"/>
            <a:ext cx="1016119" cy="1524178"/>
          </a:xfrm>
          <a:prstGeom prst="rect">
            <a:avLst/>
          </a:prstGeom>
        </p:spPr>
      </p:pic>
      <p:pic>
        <p:nvPicPr>
          <p:cNvPr id="7" name="Picture 6"/>
          <p:cNvPicPr>
            <a:picLocks noChangeAspect="1"/>
          </p:cNvPicPr>
          <p:nvPr/>
        </p:nvPicPr>
        <p:blipFill>
          <a:blip r:embed="rId3"/>
          <a:stretch>
            <a:fillRect/>
          </a:stretch>
        </p:blipFill>
        <p:spPr>
          <a:xfrm>
            <a:off x="16454038" y="8191500"/>
            <a:ext cx="1021281" cy="1814117"/>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saturation sat="200000"/>
                    </a14:imgEffect>
                    <a14:imgEffect>
                      <a14:brightnessContrast contrast="-20000"/>
                    </a14:imgEffect>
                  </a14:imgLayer>
                </a14:imgProps>
              </a:ext>
            </a:extLst>
          </a:blip>
          <a:stretch>
            <a:fillRect/>
          </a:stretch>
        </p:blipFill>
        <p:spPr>
          <a:xfrm>
            <a:off x="1676204" y="2804233"/>
            <a:ext cx="14999515" cy="5715000"/>
          </a:xfrm>
          <a:prstGeom prst="rect">
            <a:avLst/>
          </a:prstGeom>
        </p:spPr>
      </p:pic>
      <p:sp>
        <p:nvSpPr>
          <p:cNvPr id="4" name="Rectangle 3"/>
          <p:cNvSpPr/>
          <p:nvPr/>
        </p:nvSpPr>
        <p:spPr>
          <a:xfrm>
            <a:off x="5522756" y="8877300"/>
            <a:ext cx="7306410" cy="96949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lnSpc>
                <a:spcPct val="150000"/>
              </a:lnSpc>
              <a:spcBef>
                <a:spcPts val="600"/>
              </a:spcBef>
              <a:spcAft>
                <a:spcPts val="600"/>
              </a:spcAft>
            </a:pPr>
            <a:r>
              <a:rPr lang="vi-VN" sz="3800">
                <a:ea typeface="Calibri" panose="020F0502020204030204" pitchFamily="34" charset="0"/>
                <a:cs typeface="Times New Roman" panose="02020603050405020304" pitchFamily="18" charset="0"/>
              </a:rPr>
              <a:t> a) và b) là cặp hình </a:t>
            </a:r>
            <a:r>
              <a:rPr lang="vi-VN" sz="3800">
                <a:ea typeface="Calibri" panose="020F0502020204030204" pitchFamily="34" charset="0"/>
                <a:cs typeface="Times New Roman" panose="02020603050405020304" pitchFamily="18" charset="0"/>
              </a:rPr>
              <a:t>đồng </a:t>
            </a:r>
            <a:r>
              <a:rPr lang="vi-VN" sz="3800" smtClean="0">
                <a:ea typeface="Calibri" panose="020F0502020204030204" pitchFamily="34" charset="0"/>
                <a:cs typeface="Times New Roman" panose="02020603050405020304" pitchFamily="18" charset="0"/>
              </a:rPr>
              <a:t>dạng</a:t>
            </a:r>
            <a:endParaRPr lang="en-US" sz="3800">
              <a:effectLst/>
              <a:ea typeface="Arial" panose="020B0604020202020204" pitchFamily="34" charset="0"/>
              <a:cs typeface="Times New Roman" panose="02020603050405020304" pitchFamily="18" charset="0"/>
            </a:endParaRPr>
          </a:p>
        </p:txBody>
      </p:sp>
      <p:pic>
        <p:nvPicPr>
          <p:cNvPr id="10"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t="72256"/>
          <a:stretch>
            <a:fillRect/>
          </a:stretch>
        </p:blipFill>
        <p:spPr>
          <a:xfrm rot="18219342">
            <a:off x="-3747254" y="-833494"/>
            <a:ext cx="8057164" cy="2781499"/>
          </a:xfrm>
          <a:prstGeom prst="rect">
            <a:avLst/>
          </a:prstGeom>
        </p:spPr>
      </p:pic>
    </p:spTree>
    <p:extLst>
      <p:ext uri="{BB962C8B-B14F-4D97-AF65-F5344CB8AC3E}">
        <p14:creationId xmlns:p14="http://schemas.microsoft.com/office/powerpoint/2010/main" val="3340256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61A6A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01476">
            <a:off x="10698579" y="676134"/>
            <a:ext cx="7519974" cy="9070145"/>
          </a:xfrm>
          <a:prstGeom prst="rect">
            <a:avLst/>
          </a:prstGeom>
        </p:spPr>
      </p:pic>
      <p:sp>
        <p:nvSpPr>
          <p:cNvPr id="3" name="AutoShape 3"/>
          <p:cNvSpPr/>
          <p:nvPr/>
        </p:nvSpPr>
        <p:spPr>
          <a:xfrm>
            <a:off x="1600200" y="1208963"/>
            <a:ext cx="14630400" cy="8004490"/>
          </a:xfrm>
          <a:prstGeom prst="rect">
            <a:avLst/>
          </a:prstGeom>
          <a:solidFill>
            <a:srgbClr val="F6F6E9"/>
          </a:solidFill>
        </p:spPr>
      </p:sp>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10800000">
            <a:off x="1371600" y="952500"/>
            <a:ext cx="1294758" cy="1372094"/>
          </a:xfrm>
          <a:prstGeom prst="rect">
            <a:avLst/>
          </a:prstGeom>
        </p:spPr>
      </p:pic>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5161544" y="7986232"/>
            <a:ext cx="1294758" cy="1372094"/>
          </a:xfrm>
          <a:prstGeom prst="rect">
            <a:avLst/>
          </a:prstGeom>
        </p:spPr>
      </p:pic>
      <p:sp>
        <p:nvSpPr>
          <p:cNvPr id="18" name="TextBox 17"/>
          <p:cNvSpPr txBox="1"/>
          <p:nvPr/>
        </p:nvSpPr>
        <p:spPr>
          <a:xfrm>
            <a:off x="2483294" y="1562100"/>
            <a:ext cx="13039534" cy="3554819"/>
          </a:xfrm>
          <a:prstGeom prst="rect">
            <a:avLst/>
          </a:prstGeom>
          <a:noFill/>
        </p:spPr>
        <p:txBody>
          <a:bodyPr wrap="square" rtlCol="0">
            <a:spAutoFit/>
          </a:bodyPr>
          <a:lstStyle/>
          <a:p>
            <a:pPr lvl="0" algn="ctr">
              <a:lnSpc>
                <a:spcPct val="150000"/>
              </a:lnSpc>
              <a:defRPr/>
            </a:pPr>
            <a:r>
              <a:rPr lang="vi-VN" sz="8000" b="1">
                <a:solidFill>
                  <a:srgbClr val="C0504D">
                    <a:lumMod val="75000"/>
                  </a:srgbClr>
                </a:solidFill>
                <a:cs typeface="Arial" panose="020B0604020202020204" pitchFamily="34" charset="0"/>
              </a:rPr>
              <a:t>CHƯƠNG IX. TAM GIÁC ĐỒNG DẠNG</a:t>
            </a:r>
            <a:endParaRPr kumimoji="0" lang="vi-VN" sz="8000" b="1" i="0" u="none" strike="noStrike" kern="1200" cap="none" spc="0" normalizeH="0" baseline="0" noProof="0" dirty="0">
              <a:ln>
                <a:noFill/>
              </a:ln>
              <a:solidFill>
                <a:srgbClr val="C0504D">
                  <a:lumMod val="75000"/>
                </a:srgbClr>
              </a:solidFill>
              <a:effectLst/>
              <a:uLnTx/>
              <a:uFillTx/>
              <a:latin typeface="Arial" panose="020B0604020202020204" pitchFamily="34" charset="0"/>
              <a:cs typeface="Arial" panose="020B0604020202020204" pitchFamily="34" charset="0"/>
            </a:endParaRPr>
          </a:p>
        </p:txBody>
      </p:sp>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87831" y="6995685"/>
            <a:ext cx="4157054" cy="2908689"/>
          </a:xfrm>
          <a:prstGeom prst="rect">
            <a:avLst/>
          </a:prstGeom>
        </p:spPr>
      </p:pic>
      <p:sp>
        <p:nvSpPr>
          <p:cNvPr id="5" name="Rectangle 4"/>
          <p:cNvSpPr/>
          <p:nvPr/>
        </p:nvSpPr>
        <p:spPr>
          <a:xfrm>
            <a:off x="2080322" y="5228746"/>
            <a:ext cx="13845478" cy="3477875"/>
          </a:xfrm>
          <a:prstGeom prst="rect">
            <a:avLst/>
          </a:prstGeom>
        </p:spPr>
        <p:txBody>
          <a:bodyPr wrap="square">
            <a:spAutoFit/>
          </a:bodyPr>
          <a:lstStyle/>
          <a:p>
            <a:pPr lvl="0" algn="ctr">
              <a:lnSpc>
                <a:spcPct val="150000"/>
              </a:lnSpc>
              <a:spcBef>
                <a:spcPts val="1200"/>
              </a:spcBef>
              <a:defRPr/>
            </a:pPr>
            <a:r>
              <a:rPr lang="en-US" sz="8000" b="1" kern="0">
                <a:solidFill>
                  <a:srgbClr val="1F497D">
                    <a:lumMod val="60000"/>
                    <a:lumOff val="40000"/>
                  </a:srgbClr>
                </a:solidFill>
                <a:latin typeface="Arial" panose="020B0604020202020204" pitchFamily="34" charset="0"/>
                <a:ea typeface="Times New Roman" panose="02020603050405020304" pitchFamily="18" charset="0"/>
                <a:cs typeface="Times New Roman" panose="02020603050405020304" pitchFamily="18" charset="0"/>
              </a:rPr>
              <a:t>LUYỆN TẬP </a:t>
            </a:r>
            <a:r>
              <a:rPr lang="en-US" sz="8000" b="1" kern="0" smtClean="0">
                <a:solidFill>
                  <a:srgbClr val="1F497D">
                    <a:lumMod val="60000"/>
                    <a:lumOff val="40000"/>
                  </a:srgbClr>
                </a:solidFill>
                <a:latin typeface="Arial" panose="020B0604020202020204" pitchFamily="34" charset="0"/>
                <a:ea typeface="Times New Roman" panose="02020603050405020304" pitchFamily="18" charset="0"/>
                <a:cs typeface="Times New Roman" panose="02020603050405020304" pitchFamily="18" charset="0"/>
              </a:rPr>
              <a:t>CHUNG</a:t>
            </a:r>
          </a:p>
          <a:p>
            <a:pPr lvl="0" algn="ctr">
              <a:lnSpc>
                <a:spcPct val="150000"/>
              </a:lnSpc>
              <a:spcBef>
                <a:spcPts val="1200"/>
              </a:spcBef>
              <a:defRPr/>
            </a:pPr>
            <a:r>
              <a:rPr lang="en-US" sz="6000" b="1" kern="0" smtClean="0">
                <a:solidFill>
                  <a:srgbClr val="1F497D">
                    <a:lumMod val="60000"/>
                    <a:lumOff val="40000"/>
                  </a:srgbClr>
                </a:solidFill>
                <a:latin typeface="Arial" panose="020B0604020202020204" pitchFamily="34" charset="0"/>
                <a:ea typeface="Times New Roman" panose="02020603050405020304" pitchFamily="18" charset="0"/>
                <a:cs typeface="Times New Roman" panose="02020603050405020304" pitchFamily="18" charset="0"/>
              </a:rPr>
              <a:t>(tr108)</a:t>
            </a:r>
            <a:r>
              <a:rPr lang="en-US" sz="6000" b="1" kern="0" smtClean="0">
                <a:solidFill>
                  <a:srgbClr val="1F497D">
                    <a:lumMod val="60000"/>
                    <a:lumOff val="40000"/>
                  </a:srgbClr>
                </a:solidFill>
                <a:latin typeface="Arial" panose="020B0604020202020204" pitchFamily="34" charset="0"/>
                <a:ea typeface="Times New Roman" panose="02020603050405020304" pitchFamily="18" charset="0"/>
                <a:cs typeface="Times New Roman" panose="02020603050405020304" pitchFamily="18" charset="0"/>
              </a:rPr>
              <a:t> </a:t>
            </a:r>
            <a:endParaRPr kumimoji="0" lang="en-US" sz="6000" b="1" i="0" u="none" strike="noStrike" kern="0" cap="none" spc="0" normalizeH="0" baseline="0" noProof="0" dirty="0">
              <a:ln>
                <a:noFill/>
              </a:ln>
              <a:solidFill>
                <a:srgbClr val="1F497D">
                  <a:lumMod val="60000"/>
                  <a:lumOff val="40000"/>
                </a:srgbClr>
              </a:solidFill>
              <a:effectLst/>
              <a:uLnTx/>
              <a:uFillTx/>
              <a:latin typeface="Calibri Light" panose="020F03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026653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6" r="60999"/>
          <a:stretch>
            <a:fillRect/>
          </a:stretch>
        </p:blipFill>
        <p:spPr>
          <a:xfrm rot="143919" flipH="1">
            <a:off x="-2461629" y="-345746"/>
            <a:ext cx="3733533" cy="1089698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0921">
            <a:off x="9933417" y="5850683"/>
            <a:ext cx="1288683" cy="1201989"/>
          </a:xfrm>
          <a:prstGeom prst="rect">
            <a:avLst/>
          </a:prstGeom>
        </p:spPr>
      </p:pic>
      <p:sp>
        <p:nvSpPr>
          <p:cNvPr id="3" name="Oval Callout 2"/>
          <p:cNvSpPr/>
          <p:nvPr/>
        </p:nvSpPr>
        <p:spPr>
          <a:xfrm>
            <a:off x="1462205" y="647700"/>
            <a:ext cx="5791200" cy="42672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600"/>
              </a:spcAft>
            </a:pP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Trình bày định lý Pythagore và định lý Pythagore đảo.</a:t>
            </a:r>
            <a:endParaRPr lang="en-US" sz="3800">
              <a:solidFill>
                <a:prstClr val="black"/>
              </a:solidFill>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8305800" y="903863"/>
            <a:ext cx="9144000" cy="3754874"/>
          </a:xfrm>
          <a:prstGeom prst="rect">
            <a:avLst/>
          </a:prstGeom>
        </p:spPr>
        <p:txBody>
          <a:bodyPr>
            <a:spAutoFit/>
          </a:bodyPr>
          <a:lstStyle/>
          <a:p>
            <a:pPr marL="571500" indent="-571500" algn="just">
              <a:lnSpc>
                <a:spcPct val="150000"/>
              </a:lnSpc>
              <a:spcBef>
                <a:spcPts val="600"/>
              </a:spcBef>
              <a:spcAft>
                <a:spcPts val="600"/>
              </a:spcAft>
              <a:buFont typeface="Wingdings" panose="05000000000000000000" pitchFamily="2" charset="2"/>
              <a:buChar char="q"/>
            </a:pPr>
            <a:r>
              <a:rPr lang="fr-FR" sz="3800" b="1">
                <a:solidFill>
                  <a:srgbClr val="C00000"/>
                </a:solidFill>
                <a:latin typeface="Arial" panose="020B0604020202020204" pitchFamily="34" charset="0"/>
                <a:ea typeface="Dotum" panose="020B0600000101010101" pitchFamily="34" charset="-127"/>
                <a:cs typeface="Arial" panose="020B0604020202020204" pitchFamily="34" charset="0"/>
              </a:rPr>
              <a:t>Định lý Pythagore</a:t>
            </a:r>
            <a:endParaRPr lang="en-US" sz="3800">
              <a:solidFill>
                <a:srgbClr val="C00000"/>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fr-FR" sz="3800" smtClean="0">
                <a:latin typeface="Arial" panose="020B0604020202020204" pitchFamily="34" charset="0"/>
                <a:ea typeface="Dotum" panose="020B0600000101010101" pitchFamily="34" charset="-127"/>
                <a:cs typeface="Arial" panose="020B0604020202020204" pitchFamily="34" charset="0"/>
              </a:rPr>
              <a:t>	Trong </a:t>
            </a:r>
            <a:r>
              <a:rPr lang="fr-FR" sz="3800">
                <a:latin typeface="Arial" panose="020B0604020202020204" pitchFamily="34" charset="0"/>
                <a:ea typeface="Dotum" panose="020B0600000101010101" pitchFamily="34" charset="-127"/>
                <a:cs typeface="Arial" panose="020B0604020202020204" pitchFamily="34" charset="0"/>
              </a:rPr>
              <a:t>một tam giác vuông, bình phương cạnh huyền bằng tổng các bình phương của hai cạnh góc vuông.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p:sp>
        <p:nvSpPr>
          <p:cNvPr id="13" name="Rectangle 12"/>
          <p:cNvSpPr/>
          <p:nvPr/>
        </p:nvSpPr>
        <p:spPr>
          <a:xfrm>
            <a:off x="1462205" y="5453726"/>
            <a:ext cx="8443795" cy="4632037"/>
          </a:xfrm>
          <a:prstGeom prst="rect">
            <a:avLst/>
          </a:prstGeom>
        </p:spPr>
        <p:txBody>
          <a:bodyPr wrap="square">
            <a:spAutoFit/>
          </a:bodyPr>
          <a:lstStyle/>
          <a:p>
            <a:pPr marL="571500" indent="-571500" algn="just">
              <a:lnSpc>
                <a:spcPct val="150000"/>
              </a:lnSpc>
              <a:spcBef>
                <a:spcPts val="600"/>
              </a:spcBef>
              <a:spcAft>
                <a:spcPts val="600"/>
              </a:spcAft>
              <a:buFont typeface="Wingdings" panose="05000000000000000000" pitchFamily="2" charset="2"/>
              <a:buChar char="q"/>
            </a:pPr>
            <a:r>
              <a:rPr lang="fr-FR" sz="3800" b="1">
                <a:solidFill>
                  <a:srgbClr val="C00000"/>
                </a:solidFill>
                <a:latin typeface="Arial" panose="020B0604020202020204" pitchFamily="34" charset="0"/>
                <a:ea typeface="Dotum" panose="020B0600000101010101" pitchFamily="34" charset="-127"/>
                <a:cs typeface="Arial" panose="020B0604020202020204" pitchFamily="34" charset="0"/>
              </a:rPr>
              <a:t>Định </a:t>
            </a:r>
            <a:r>
              <a:rPr lang="fr-FR" sz="3800" b="1">
                <a:solidFill>
                  <a:srgbClr val="C00000"/>
                </a:solidFill>
                <a:latin typeface="Arial" panose="020B0604020202020204" pitchFamily="34" charset="0"/>
                <a:ea typeface="Dotum" panose="020B0600000101010101" pitchFamily="34" charset="-127"/>
                <a:cs typeface="Arial" panose="020B0604020202020204" pitchFamily="34" charset="0"/>
              </a:rPr>
              <a:t>lý </a:t>
            </a:r>
            <a:r>
              <a:rPr lang="fr-FR" sz="3800" b="1" smtClean="0">
                <a:solidFill>
                  <a:srgbClr val="C00000"/>
                </a:solidFill>
                <a:latin typeface="Arial" panose="020B0604020202020204" pitchFamily="34" charset="0"/>
                <a:ea typeface="Dotum" panose="020B0600000101010101" pitchFamily="34" charset="-127"/>
                <a:cs typeface="Arial" panose="020B0604020202020204" pitchFamily="34" charset="0"/>
              </a:rPr>
              <a:t>Pythagore đảo</a:t>
            </a:r>
            <a:endParaRPr lang="en-US" sz="3800">
              <a:solidFill>
                <a:srgbClr val="C00000"/>
              </a:solidFill>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800" smtClean="0">
                <a:ea typeface="Dotum" panose="020B0600000101010101" pitchFamily="34" charset="-127"/>
                <a:cs typeface="Arial" panose="020B0604020202020204" pitchFamily="34" charset="0"/>
              </a:rPr>
              <a:t>	</a:t>
            </a:r>
            <a:r>
              <a:rPr lang="vi-VN" sz="3800" smtClean="0">
                <a:ea typeface="Dotum" panose="020B0600000101010101" pitchFamily="34" charset="-127"/>
                <a:cs typeface="Arial" panose="020B0604020202020204" pitchFamily="34" charset="0"/>
              </a:rPr>
              <a:t>Nếu </a:t>
            </a:r>
            <a:r>
              <a:rPr lang="vi-VN" sz="3800">
                <a:ea typeface="Dotum" panose="020B0600000101010101" pitchFamily="34" charset="-127"/>
                <a:cs typeface="Arial" panose="020B0604020202020204" pitchFamily="34" charset="0"/>
              </a:rPr>
              <a:t>tam giác có bình phương của một cạnh bằng tổng các bình phương của hai cạnh kia thì tam giác đó là tam giác vuông.</a:t>
            </a:r>
            <a:endParaRPr lang="en-US" sz="3800">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mc:Choice xmlns:a14="http://schemas.microsoft.com/office/drawing/2010/main" Requires="a14">
          <p:graphicFrame>
            <p:nvGraphicFramePr>
              <p:cNvPr id="12" name="Table 11"/>
              <p:cNvGraphicFramePr>
                <a:graphicFrameLocks noGrp="1"/>
              </p:cNvGraphicFramePr>
              <p:nvPr>
                <p:extLst>
                  <p:ext uri="{D42A27DB-BD31-4B8C-83A1-F6EECF244321}">
                    <p14:modId xmlns:p14="http://schemas.microsoft.com/office/powerpoint/2010/main" val="2771985290"/>
                  </p:ext>
                </p:extLst>
              </p:nvPr>
            </p:nvGraphicFramePr>
            <p:xfrm>
              <a:off x="11887199" y="4991100"/>
              <a:ext cx="5562601" cy="1503680"/>
            </p:xfrm>
            <a:graphic>
              <a:graphicData uri="http://schemas.openxmlformats.org/drawingml/2006/table">
                <a:tbl>
                  <a:tblPr firstRow="1" firstCol="1" bandRow="1"/>
                  <a:tblGrid>
                    <a:gridCol w="1388089">
                      <a:extLst>
                        <a:ext uri="{9D8B030D-6E8A-4147-A177-3AD203B41FA5}">
                          <a16:colId xmlns:a16="http://schemas.microsoft.com/office/drawing/2014/main" val="3143897217"/>
                        </a:ext>
                      </a:extLst>
                    </a:gridCol>
                    <a:gridCol w="4174512">
                      <a:extLst>
                        <a:ext uri="{9D8B030D-6E8A-4147-A177-3AD203B41FA5}">
                          <a16:colId xmlns:a16="http://schemas.microsoft.com/office/drawing/2014/main" val="3185939975"/>
                        </a:ext>
                      </a:extLst>
                    </a:gridCol>
                  </a:tblGrid>
                  <a:tr h="0">
                    <a:tc>
                      <a:txBody>
                        <a:bodyPr/>
                        <a:lstStyle/>
                        <a:p>
                          <a:pPr algn="just">
                            <a:lnSpc>
                              <a:spcPct val="150000"/>
                            </a:lnSpc>
                            <a:spcBef>
                              <a:spcPts val="600"/>
                            </a:spcBef>
                            <a:spcAft>
                              <a:spcPts val="600"/>
                            </a:spcAft>
                          </a:pPr>
                          <a:r>
                            <a:rPr lang="fr-FR"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fr-FR"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fr-FR" sz="3700">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e>
                              </m:acc>
                              <m:r>
                                <a:rPr lang="fr-FR" sz="3700" i="1">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700" i="1">
                                      <a:effectLst/>
                                      <a:latin typeface="Cambria Math" panose="02040503050406030204" pitchFamily="18" charset="0"/>
                                      <a:ea typeface="Dotum" panose="020B0600000101010101" pitchFamily="34" charset="-127"/>
                                      <a:cs typeface="Times New Roman" panose="02020603050405020304" pitchFamily="18" charset="0"/>
                                    </a:rPr>
                                    <m:t>90</m:t>
                                  </m:r>
                                </m:e>
                                <m:sup>
                                  <m:r>
                                    <a:rPr lang="en-US" sz="3700" i="1">
                                      <a:effectLst/>
                                      <a:latin typeface="Cambria Math" panose="02040503050406030204" pitchFamily="18" charset="0"/>
                                      <a:ea typeface="Dotum" panose="020B0600000101010101" pitchFamily="34" charset="-127"/>
                                      <a:cs typeface="Times New Roman" panose="02020603050405020304" pitchFamily="18" charset="0"/>
                                    </a:rPr>
                                    <m:t>𝑜</m:t>
                                  </m:r>
                                </m:sup>
                              </m:sSup>
                            </m:oMath>
                          </a14:m>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675017"/>
                      </a:ext>
                    </a:extLst>
                  </a:tr>
                  <a:tr h="0">
                    <a:tc>
                      <a:txBody>
                        <a:bodyPr/>
                        <a:lstStyle/>
                        <a:p>
                          <a:pPr algn="just">
                            <a:lnSpc>
                              <a:spcPct val="150000"/>
                            </a:lnSpc>
                            <a:spcBef>
                              <a:spcPts val="600"/>
                            </a:spcBef>
                            <a:spcAft>
                              <a:spcPts val="600"/>
                            </a:spcAft>
                          </a:pPr>
                          <a:r>
                            <a:rPr lang="fr-FR"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14:m>
                            <m:oMath xmlns:m="http://schemas.openxmlformats.org/officeDocument/2006/math">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fr-FR" sz="3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fr-FR"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𝐵</m:t>
                                  </m:r>
                                </m:e>
                                <m:sup>
                                  <m:r>
                                    <a:rPr lang="fr-FR" sz="3700" i="1">
                                      <a:effectLst/>
                                      <a:latin typeface="Cambria Math" panose="02040503050406030204" pitchFamily="18" charset="0"/>
                                      <a:ea typeface="Dotum" panose="020B0600000101010101" pitchFamily="34" charset="-127"/>
                                      <a:cs typeface="Times New Roman" panose="02020603050405020304" pitchFamily="18" charset="0"/>
                                    </a:rPr>
                                    <m:t>2</m:t>
                                  </m:r>
                                </m:sup>
                              </m:sSup>
                              <m:r>
                                <a:rPr lang="fr-FR" sz="3700" i="1">
                                  <a:effectLst/>
                                  <a:latin typeface="Cambria Math" panose="02040503050406030204" pitchFamily="18" charset="0"/>
                                  <a:ea typeface="Dotum" panose="020B0600000101010101" pitchFamily="34" charset="-127"/>
                                  <a:cs typeface="Times New Roman" panose="02020603050405020304" pitchFamily="18" charset="0"/>
                                </a:rPr>
                                <m:t>+</m:t>
                              </m:r>
                              <m:r>
                                <a:rPr lang="en-US" sz="3700" i="1">
                                  <a:effectLst/>
                                  <a:latin typeface="Cambria Math" panose="02040503050406030204" pitchFamily="18" charset="0"/>
                                  <a:ea typeface="Dotum" panose="020B0600000101010101" pitchFamily="34" charset="-127"/>
                                  <a:cs typeface="Times New Roman" panose="02020603050405020304" pitchFamily="18" charset="0"/>
                                </a:rPr>
                                <m:t>𝐴</m:t>
                              </m:r>
                              <m:sSup>
                                <m:sSupPr>
                                  <m:ctrlPr>
                                    <a:rPr lang="en-US" sz="3700" i="1">
                                      <a:effectLst/>
                                      <a:latin typeface="Cambria Math" panose="02040503050406030204" pitchFamily="18" charset="0"/>
                                      <a:ea typeface="Dotum" panose="020B0600000101010101" pitchFamily="34" charset="-127"/>
                                      <a:cs typeface="Times New Roman" panose="02020603050405020304" pitchFamily="18" charset="0"/>
                                    </a:rPr>
                                  </m:ctrlPr>
                                </m:sSupPr>
                                <m:e>
                                  <m:r>
                                    <a:rPr lang="en-US" sz="3700" i="1">
                                      <a:effectLst/>
                                      <a:latin typeface="Cambria Math" panose="02040503050406030204" pitchFamily="18" charset="0"/>
                                      <a:ea typeface="Dotum" panose="020B0600000101010101" pitchFamily="34" charset="-127"/>
                                      <a:cs typeface="Times New Roman" panose="02020603050405020304" pitchFamily="18" charset="0"/>
                                    </a:rPr>
                                    <m:t>𝐶</m:t>
                                  </m:r>
                                </m:e>
                                <m:sup>
                                  <m:r>
                                    <a:rPr lang="fr-FR" sz="3700" i="1">
                                      <a:effectLst/>
                                      <a:latin typeface="Cambria Math" panose="02040503050406030204" pitchFamily="18" charset="0"/>
                                      <a:ea typeface="Dotum" panose="020B0600000101010101" pitchFamily="34" charset="-127"/>
                                      <a:cs typeface="Times New Roman" panose="02020603050405020304" pitchFamily="18" charset="0"/>
                                    </a:rPr>
                                    <m:t>2</m:t>
                                  </m:r>
                                </m:sup>
                              </m:sSup>
                            </m:oMath>
                          </a14:m>
                          <a:r>
                            <a:rPr lang="en-US" sz="3700">
                              <a:effectLst/>
                              <a:latin typeface="Arial" panose="020B0604020202020204" pitchFamily="34" charset="0"/>
                              <a:ea typeface="Dotum" panose="020B0600000101010101" pitchFamily="34" charset="-127"/>
                              <a:cs typeface="Arial" panose="020B0604020202020204" pitchFamily="34" charset="0"/>
                            </a:rPr>
                            <a:t> </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54933686"/>
                      </a:ext>
                    </a:extLst>
                  </a:tr>
                </a:tbl>
              </a:graphicData>
            </a:graphic>
          </p:graphicFrame>
        </mc:Choice>
        <mc:Fallback>
          <p:graphicFrame>
            <p:nvGraphicFramePr>
              <p:cNvPr id="12" name="Table 11"/>
              <p:cNvGraphicFramePr>
                <a:graphicFrameLocks noGrp="1"/>
              </p:cNvGraphicFramePr>
              <p:nvPr>
                <p:extLst>
                  <p:ext uri="{D42A27DB-BD31-4B8C-83A1-F6EECF244321}">
                    <p14:modId xmlns:p14="http://schemas.microsoft.com/office/powerpoint/2010/main" val="2771985290"/>
                  </p:ext>
                </p:extLst>
              </p:nvPr>
            </p:nvGraphicFramePr>
            <p:xfrm>
              <a:off x="11887199" y="4991100"/>
              <a:ext cx="5562601" cy="1503680"/>
            </p:xfrm>
            <a:graphic>
              <a:graphicData uri="http://schemas.openxmlformats.org/drawingml/2006/table">
                <a:tbl>
                  <a:tblPr firstRow="1" firstCol="1" bandRow="1"/>
                  <a:tblGrid>
                    <a:gridCol w="1388089">
                      <a:extLst>
                        <a:ext uri="{9D8B030D-6E8A-4147-A177-3AD203B41FA5}">
                          <a16:colId xmlns:a16="http://schemas.microsoft.com/office/drawing/2014/main" val="3143897217"/>
                        </a:ext>
                      </a:extLst>
                    </a:gridCol>
                    <a:gridCol w="4174512">
                      <a:extLst>
                        <a:ext uri="{9D8B030D-6E8A-4147-A177-3AD203B41FA5}">
                          <a16:colId xmlns:a16="http://schemas.microsoft.com/office/drawing/2014/main" val="3185939975"/>
                        </a:ext>
                      </a:extLst>
                    </a:gridCol>
                  </a:tblGrid>
                  <a:tr h="762381">
                    <a:tc>
                      <a:txBody>
                        <a:bodyPr/>
                        <a:lstStyle/>
                        <a:p>
                          <a:pPr algn="just">
                            <a:lnSpc>
                              <a:spcPct val="150000"/>
                            </a:lnSpc>
                            <a:spcBef>
                              <a:spcPts val="600"/>
                            </a:spcBef>
                            <a:spcAft>
                              <a:spcPts val="600"/>
                            </a:spcAft>
                          </a:pPr>
                          <a:r>
                            <a:rPr lang="fr-FR" sz="3700">
                              <a:effectLst/>
                              <a:latin typeface="Arial" panose="020B0604020202020204" pitchFamily="34" charset="0"/>
                              <a:ea typeface="Dotum" panose="020B0600000101010101" pitchFamily="34" charset="-127"/>
                              <a:cs typeface="Arial" panose="020B0604020202020204" pitchFamily="34" charset="0"/>
                            </a:rPr>
                            <a:t>GT</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12"/>
                          <a:stretch>
                            <a:fillRect l="-33090" r="-146" b="-132540"/>
                          </a:stretch>
                        </a:blipFill>
                      </a:tcPr>
                    </a:tc>
                    <a:extLst>
                      <a:ext uri="{0D108BD9-81ED-4DB2-BD59-A6C34878D82A}">
                        <a16:rowId xmlns:a16="http://schemas.microsoft.com/office/drawing/2014/main" val="881675017"/>
                      </a:ext>
                    </a:extLst>
                  </a:tr>
                  <a:tr h="741299">
                    <a:tc>
                      <a:txBody>
                        <a:bodyPr/>
                        <a:lstStyle/>
                        <a:p>
                          <a:pPr algn="just">
                            <a:lnSpc>
                              <a:spcPct val="150000"/>
                            </a:lnSpc>
                            <a:spcBef>
                              <a:spcPts val="600"/>
                            </a:spcBef>
                            <a:spcAft>
                              <a:spcPts val="600"/>
                            </a:spcAft>
                          </a:pPr>
                          <a:r>
                            <a:rPr lang="fr-FR" sz="3700">
                              <a:effectLst/>
                              <a:latin typeface="Arial" panose="020B0604020202020204" pitchFamily="34" charset="0"/>
                              <a:ea typeface="Dotum" panose="020B0600000101010101" pitchFamily="34" charset="-127"/>
                              <a:cs typeface="Arial" panose="020B0604020202020204" pitchFamily="34" charset="0"/>
                            </a:rPr>
                            <a:t>KL</a:t>
                          </a:r>
                          <a:endParaRPr lang="en-US" sz="370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12"/>
                          <a:stretch>
                            <a:fillRect l="-33090" t="-103279" r="-146" b="-36885"/>
                          </a:stretch>
                        </a:blipFill>
                      </a:tcPr>
                    </a:tc>
                    <a:extLst>
                      <a:ext uri="{0D108BD9-81ED-4DB2-BD59-A6C34878D82A}">
                        <a16:rowId xmlns:a16="http://schemas.microsoft.com/office/drawing/2014/main" val="2554933686"/>
                      </a:ext>
                    </a:extLst>
                  </a:tr>
                </a:tbl>
              </a:graphicData>
            </a:graphic>
          </p:graphicFrame>
        </mc:Fallback>
      </mc:AlternateContent>
      <p:pic>
        <p:nvPicPr>
          <p:cNvPr id="15" name="Picture 14"/>
          <p:cNvPicPr>
            <a:picLocks noChangeAspect="1"/>
          </p:cNvPicPr>
          <p:nvPr/>
        </p:nvPicPr>
        <p:blipFill>
          <a:blip r:embed="rId13"/>
          <a:stretch>
            <a:fillRect/>
          </a:stretch>
        </p:blipFill>
        <p:spPr>
          <a:xfrm>
            <a:off x="16383000" y="8420100"/>
            <a:ext cx="1319299" cy="1455110"/>
          </a:xfrm>
          <a:prstGeom prst="rect">
            <a:avLst/>
          </a:prstGeom>
        </p:spPr>
      </p:pic>
    </p:spTree>
    <p:extLst>
      <p:ext uri="{BB962C8B-B14F-4D97-AF65-F5344CB8AC3E}">
        <p14:creationId xmlns:p14="http://schemas.microsoft.com/office/powerpoint/2010/main" val="2839368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anim calcmode="lin" valueType="num">
                                      <p:cBhvr>
                                        <p:cTn id="18" dur="500" fill="hold"/>
                                        <p:tgtEl>
                                          <p:spTgt spid="12"/>
                                        </p:tgtEl>
                                        <p:attrNameLst>
                                          <p:attrName>ppt_x</p:attrName>
                                        </p:attrNameLst>
                                      </p:cBhvr>
                                      <p:tavLst>
                                        <p:tav tm="0">
                                          <p:val>
                                            <p:strVal val="#ppt_x"/>
                                          </p:val>
                                        </p:tav>
                                        <p:tav tm="100000">
                                          <p:val>
                                            <p:strVal val="#ppt_x"/>
                                          </p:val>
                                        </p:tav>
                                      </p:tavLst>
                                    </p:anim>
                                    <p:anim calcmode="lin" valueType="num">
                                      <p:cBhvr>
                                        <p:cTn id="1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6" r="60999"/>
          <a:stretch>
            <a:fillRect/>
          </a:stretch>
        </p:blipFill>
        <p:spPr>
          <a:xfrm rot="143919" flipH="1">
            <a:off x="-2461629" y="-345746"/>
            <a:ext cx="3733533" cy="1089698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60921">
            <a:off x="7639958" y="5393569"/>
            <a:ext cx="938099" cy="874990"/>
          </a:xfrm>
          <a:prstGeom prst="rect">
            <a:avLst/>
          </a:prstGeom>
        </p:spPr>
      </p:pic>
      <p:sp>
        <p:nvSpPr>
          <p:cNvPr id="3" name="Oval Callout 2"/>
          <p:cNvSpPr/>
          <p:nvPr/>
        </p:nvSpPr>
        <p:spPr>
          <a:xfrm>
            <a:off x="1797902" y="714702"/>
            <a:ext cx="5395795" cy="42672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600"/>
              </a:spcAft>
            </a:pPr>
            <a:r>
              <a:rPr lang="vi-VN" sz="3600">
                <a:solidFill>
                  <a:srgbClr val="000000"/>
                </a:solidFill>
                <a:ea typeface="Calibri" panose="020F0502020204030204" pitchFamily="34" charset="0"/>
                <a:cs typeface="Arial" panose="020B0604020202020204" pitchFamily="34" charset="0"/>
              </a:rPr>
              <a:t>Trình bày các trường hợp đồng dạng của tam giác vuông.</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4" name="Rectangle 3"/>
          <p:cNvSpPr/>
          <p:nvPr/>
        </p:nvSpPr>
        <p:spPr>
          <a:xfrm>
            <a:off x="914400" y="5372100"/>
            <a:ext cx="7315200" cy="4401205"/>
          </a:xfrm>
          <a:prstGeom prst="rect">
            <a:avLst/>
          </a:prstGeom>
        </p:spPr>
        <p:txBody>
          <a:bodyPr wrap="square">
            <a:spAutoFit/>
          </a:bodyPr>
          <a:lstStyle/>
          <a:p>
            <a:pPr marL="571500" lvl="0" indent="-571500" algn="just">
              <a:lnSpc>
                <a:spcPct val="150000"/>
              </a:lnSpc>
              <a:spcBef>
                <a:spcPts val="600"/>
              </a:spcBef>
              <a:spcAft>
                <a:spcPts val="600"/>
              </a:spcAft>
              <a:buFont typeface="Wingdings" panose="05000000000000000000" pitchFamily="2" charset="2"/>
              <a:buChar char="q"/>
            </a:pP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Định </a:t>
            </a: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lí </a:t>
            </a:r>
            <a:r>
              <a:rPr lang="fr-FR" sz="3600" b="1" smtClean="0">
                <a:solidFill>
                  <a:srgbClr val="C00000"/>
                </a:solidFill>
                <a:latin typeface="Arial" panose="020B0604020202020204" pitchFamily="34" charset="0"/>
                <a:ea typeface="Dotum" panose="020B0600000101010101" pitchFamily="34" charset="-127"/>
                <a:cs typeface="Arial" panose="020B0604020202020204" pitchFamily="34" charset="0"/>
              </a:rPr>
              <a:t>1</a:t>
            </a:r>
          </a:p>
          <a:p>
            <a:pPr lvl="0" algn="just">
              <a:lnSpc>
                <a:spcPct val="150000"/>
              </a:lnSpc>
              <a:spcBef>
                <a:spcPts val="600"/>
              </a:spcBef>
              <a:spcAft>
                <a:spcPts val="600"/>
              </a:spcAft>
            </a:pPr>
            <a:r>
              <a:rPr lang="fr-FR" sz="3600" smtClean="0">
                <a:solidFill>
                  <a:prstClr val="black"/>
                </a:solidFill>
                <a:latin typeface="Arial" panose="020B0604020202020204" pitchFamily="34" charset="0"/>
                <a:ea typeface="Dotum" panose="020B0600000101010101" pitchFamily="34" charset="-127"/>
                <a:cs typeface="Arial" panose="020B0604020202020204" pitchFamily="34" charset="0"/>
              </a:rPr>
              <a:t>Nếu </a:t>
            </a:r>
            <a:r>
              <a:rPr lang="fr-FR" sz="3600">
                <a:solidFill>
                  <a:prstClr val="black"/>
                </a:solidFill>
                <a:latin typeface="Arial" panose="020B0604020202020204" pitchFamily="34" charset="0"/>
                <a:ea typeface="Dotum" panose="020B0600000101010101" pitchFamily="34" charset="-127"/>
                <a:cs typeface="Arial" panose="020B0604020202020204" pitchFamily="34" charset="0"/>
              </a:rPr>
              <a:t>một góc nhọn của tam giác vuông này bằng một góc nhọn của tam giác vuông kia thì hai tam giác vuông đóc đồng dạng với nhau.</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
        <p:nvSpPr>
          <p:cNvPr id="13" name="Rectangle 12"/>
          <p:cNvSpPr/>
          <p:nvPr/>
        </p:nvSpPr>
        <p:spPr>
          <a:xfrm>
            <a:off x="9234605" y="5372100"/>
            <a:ext cx="8443795" cy="4298549"/>
          </a:xfrm>
          <a:prstGeom prst="rect">
            <a:avLst/>
          </a:prstGeom>
        </p:spPr>
        <p:txBody>
          <a:bodyPr wrap="square">
            <a:spAutoFit/>
          </a:bodyPr>
          <a:lstStyle/>
          <a:p>
            <a:pPr marL="571500" lvl="0" indent="-571500" algn="just">
              <a:lnSpc>
                <a:spcPct val="150000"/>
              </a:lnSpc>
              <a:spcBef>
                <a:spcPts val="600"/>
              </a:spcBef>
              <a:spcAft>
                <a:spcPts val="600"/>
              </a:spcAft>
              <a:buFont typeface="Wingdings" panose="05000000000000000000" pitchFamily="2" charset="2"/>
              <a:buChar char="q"/>
            </a:pP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Định </a:t>
            </a: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lí </a:t>
            </a:r>
            <a:r>
              <a:rPr lang="fr-FR" sz="3600" b="1" smtClean="0">
                <a:solidFill>
                  <a:srgbClr val="C00000"/>
                </a:solidFill>
                <a:latin typeface="Arial" panose="020B0604020202020204" pitchFamily="34" charset="0"/>
                <a:ea typeface="Dotum" panose="020B0600000101010101" pitchFamily="34" charset="-127"/>
                <a:cs typeface="Arial" panose="020B0604020202020204" pitchFamily="34" charset="0"/>
              </a:rPr>
              <a:t>2</a:t>
            </a:r>
          </a:p>
          <a:p>
            <a:pPr lvl="0" algn="just">
              <a:lnSpc>
                <a:spcPct val="150000"/>
              </a:lnSpc>
              <a:spcBef>
                <a:spcPts val="600"/>
              </a:spcBef>
              <a:spcAft>
                <a:spcPts val="600"/>
              </a:spcAft>
            </a:pPr>
            <a:r>
              <a:rPr lang="vi-VN" sz="3600" smtClean="0">
                <a:solidFill>
                  <a:prstClr val="black"/>
                </a:solidFill>
                <a:ea typeface="Dotum" panose="020B0600000101010101" pitchFamily="34" charset="-127"/>
                <a:cs typeface="Arial" panose="020B0604020202020204" pitchFamily="34" charset="0"/>
              </a:rPr>
              <a:t>Nếu </a:t>
            </a:r>
            <a:r>
              <a:rPr lang="vi-VN" sz="3600">
                <a:solidFill>
                  <a:prstClr val="black"/>
                </a:solidFill>
                <a:ea typeface="Dotum" panose="020B0600000101010101" pitchFamily="34" charset="-127"/>
                <a:cs typeface="Arial" panose="020B0604020202020204" pitchFamily="34" charset="0"/>
              </a:rPr>
              <a:t>hai cạnh góc vuông của tam giác vuông này tỉ lệ với hai cạnh góc vuông của tam giác vuông kia thì hai tam giác vuông đó đồng dạng với nhau.</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12"/>
          <a:stretch>
            <a:fillRect/>
          </a:stretch>
        </p:blipFill>
        <p:spPr>
          <a:xfrm>
            <a:off x="17114199" y="382887"/>
            <a:ext cx="792801" cy="874413"/>
          </a:xfrm>
          <a:prstGeom prst="rect">
            <a:avLst/>
          </a:prstGeom>
        </p:spPr>
      </p:pic>
      <p:sp>
        <p:nvSpPr>
          <p:cNvPr id="9" name="Rectangle 8"/>
          <p:cNvSpPr/>
          <p:nvPr/>
        </p:nvSpPr>
        <p:spPr>
          <a:xfrm>
            <a:off x="7924800" y="580697"/>
            <a:ext cx="9753600" cy="4401205"/>
          </a:xfrm>
          <a:prstGeom prst="rect">
            <a:avLst/>
          </a:prstGeom>
        </p:spPr>
        <p:txBody>
          <a:bodyPr wrap="square">
            <a:spAutoFit/>
          </a:bodyPr>
          <a:lstStyle/>
          <a:p>
            <a:pPr marL="571500" lvl="0" indent="-571500" algn="just">
              <a:lnSpc>
                <a:spcPct val="150000"/>
              </a:lnSpc>
              <a:spcBef>
                <a:spcPts val="600"/>
              </a:spcBef>
              <a:spcAft>
                <a:spcPts val="600"/>
              </a:spcAft>
              <a:buFont typeface="Wingdings" panose="05000000000000000000" pitchFamily="2" charset="2"/>
              <a:buChar char="q"/>
            </a:pP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Định </a:t>
            </a: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lí </a:t>
            </a:r>
            <a:r>
              <a:rPr lang="fr-FR" sz="3600" b="1" smtClean="0">
                <a:solidFill>
                  <a:srgbClr val="C00000"/>
                </a:solidFill>
                <a:latin typeface="Arial" panose="020B0604020202020204" pitchFamily="34" charset="0"/>
                <a:ea typeface="Dotum" panose="020B0600000101010101" pitchFamily="34" charset="-127"/>
                <a:cs typeface="Arial" panose="020B0604020202020204" pitchFamily="34" charset="0"/>
              </a:rPr>
              <a:t>3</a:t>
            </a:r>
          </a:p>
          <a:p>
            <a:pPr lvl="0" algn="just">
              <a:lnSpc>
                <a:spcPct val="150000"/>
              </a:lnSpc>
              <a:spcBef>
                <a:spcPts val="600"/>
              </a:spcBef>
              <a:spcAft>
                <a:spcPts val="600"/>
              </a:spcAft>
            </a:pPr>
            <a:r>
              <a:rPr lang="fr-FR" sz="3600">
                <a:solidFill>
                  <a:prstClr val="black"/>
                </a:solidFill>
                <a:latin typeface="Arial" panose="020B0604020202020204" pitchFamily="34" charset="0"/>
                <a:ea typeface="Dotum" panose="020B0600000101010101" pitchFamily="34" charset="-127"/>
                <a:cs typeface="Arial" panose="020B0604020202020204" pitchFamily="34" charset="0"/>
              </a:rPr>
              <a:t>Nếu cạnh huyền và một cạnh góc vuông của tam giác vuông này tỉ lệ với cạnh huyền và một cạnh góc vuông của tam giác vuông kia thì hai tam giác vuông đó đồng dạng với nhau.</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324063"/>
      </p:ext>
    </p:extLst>
  </p:cSld>
  <p:clrMapOvr>
    <a:masterClrMapping/>
  </p:clrMapOvr>
  <mc:AlternateContent xmlns:mc="http://schemas.openxmlformats.org/markup-compatibility/2006">
    <mc:Choice xmlns:p14="http://schemas.microsoft.com/office/powerpoint/2010/main" Requires="p14">
      <p:transition spd="med" p14:dur="700">
        <p:split orient="vert"/>
      </p:transition>
    </mc:Choice>
    <mc:Fallback>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up)">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3"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36" r="60999"/>
          <a:stretch>
            <a:fillRect/>
          </a:stretch>
        </p:blipFill>
        <p:spPr>
          <a:xfrm rot="143919" flipH="1">
            <a:off x="-2461629" y="-345746"/>
            <a:ext cx="3733533" cy="10896980"/>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6141484">
            <a:off x="17280574" y="9259590"/>
            <a:ext cx="938099" cy="874990"/>
          </a:xfrm>
          <a:prstGeom prst="rect">
            <a:avLst/>
          </a:prstGeom>
        </p:spPr>
      </p:pic>
      <p:sp>
        <p:nvSpPr>
          <p:cNvPr id="3" name="Oval Callout 2"/>
          <p:cNvSpPr/>
          <p:nvPr/>
        </p:nvSpPr>
        <p:spPr>
          <a:xfrm>
            <a:off x="1922664" y="800100"/>
            <a:ext cx="5395795" cy="4267200"/>
          </a:xfrm>
          <a:prstGeom prst="wedgeEllipseCallout">
            <a:avLst>
              <a:gd name="adj1" fmla="val -58506"/>
              <a:gd name="adj2" fmla="val 15131"/>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Bef>
                <a:spcPts val="600"/>
              </a:spcBef>
              <a:spcAft>
                <a:spcPts val="600"/>
              </a:spcAft>
            </a:pPr>
            <a:r>
              <a:rPr lang="vi-VN" sz="3600">
                <a:solidFill>
                  <a:srgbClr val="000000"/>
                </a:solidFill>
                <a:ea typeface="Calibri" panose="020F0502020204030204" pitchFamily="34" charset="0"/>
                <a:cs typeface="Arial" panose="020B0604020202020204" pitchFamily="34" charset="0"/>
              </a:rPr>
              <a:t>Trình bày khái niệm hình đồng dạng, hình đồng dạng phối cảnh.</a:t>
            </a:r>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12"/>
          <a:stretch>
            <a:fillRect/>
          </a:stretch>
        </p:blipFill>
        <p:spPr>
          <a:xfrm>
            <a:off x="17114199" y="382887"/>
            <a:ext cx="792801" cy="874413"/>
          </a:xfrm>
          <a:prstGeom prst="rect">
            <a:avLst/>
          </a:prstGeom>
        </p:spPr>
      </p:pic>
      <p:sp>
        <p:nvSpPr>
          <p:cNvPr id="9" name="Rectangle 8"/>
          <p:cNvSpPr/>
          <p:nvPr/>
        </p:nvSpPr>
        <p:spPr>
          <a:xfrm>
            <a:off x="7792441" y="1303639"/>
            <a:ext cx="9753600" cy="3570208"/>
          </a:xfrm>
          <a:prstGeom prst="rect">
            <a:avLst/>
          </a:prstGeom>
        </p:spPr>
        <p:txBody>
          <a:bodyPr wrap="square">
            <a:spAutoFit/>
          </a:bodyPr>
          <a:lstStyle/>
          <a:p>
            <a:pPr marL="571500" lvl="0" indent="-571500" algn="just">
              <a:lnSpc>
                <a:spcPct val="150000"/>
              </a:lnSpc>
              <a:spcBef>
                <a:spcPts val="600"/>
              </a:spcBef>
              <a:spcAft>
                <a:spcPts val="600"/>
              </a:spcAft>
              <a:buFont typeface="Wingdings" panose="05000000000000000000" pitchFamily="2" charset="2"/>
              <a:buChar char="q"/>
            </a:pP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Khái niệm hình đồng dạng, hình đồng dạng </a:t>
            </a:r>
            <a:r>
              <a:rPr lang="fr-FR" sz="3600" b="1">
                <a:solidFill>
                  <a:srgbClr val="C00000"/>
                </a:solidFill>
                <a:latin typeface="Arial" panose="020B0604020202020204" pitchFamily="34" charset="0"/>
                <a:ea typeface="Dotum" panose="020B0600000101010101" pitchFamily="34" charset="-127"/>
                <a:cs typeface="Arial" panose="020B0604020202020204" pitchFamily="34" charset="0"/>
              </a:rPr>
              <a:t>phối </a:t>
            </a:r>
            <a:r>
              <a:rPr lang="fr-FR" sz="3600" b="1" smtClean="0">
                <a:solidFill>
                  <a:srgbClr val="C00000"/>
                </a:solidFill>
                <a:latin typeface="Arial" panose="020B0604020202020204" pitchFamily="34" charset="0"/>
                <a:ea typeface="Dotum" panose="020B0600000101010101" pitchFamily="34" charset="-127"/>
                <a:cs typeface="Arial" panose="020B0604020202020204" pitchFamily="34" charset="0"/>
              </a:rPr>
              <a:t>cảnh</a:t>
            </a:r>
          </a:p>
          <a:p>
            <a:pPr lvl="0" algn="just">
              <a:lnSpc>
                <a:spcPct val="150000"/>
              </a:lnSpc>
              <a:spcBef>
                <a:spcPts val="600"/>
              </a:spcBef>
              <a:spcAft>
                <a:spcPts val="600"/>
              </a:spcAft>
            </a:pPr>
            <a:r>
              <a:rPr lang="da-DK" sz="3600" smtClean="0">
                <a:latin typeface="Arial" panose="020B0604020202020204" pitchFamily="34" charset="0"/>
                <a:ea typeface="Dotum" panose="020B0600000101010101" pitchFamily="34" charset="-127"/>
                <a:cs typeface="Arial" panose="020B0604020202020204" pitchFamily="34" charset="0"/>
              </a:rPr>
              <a:t>Cặp </a:t>
            </a:r>
            <a:r>
              <a:rPr lang="da-DK" sz="3600">
                <a:latin typeface="Arial" panose="020B0604020202020204" pitchFamily="34" charset="0"/>
                <a:ea typeface="Dotum" panose="020B0600000101010101" pitchFamily="34" charset="-127"/>
                <a:cs typeface="Arial" panose="020B0604020202020204" pitchFamily="34" charset="0"/>
              </a:rPr>
              <a:t>hình phóng to – thu nhỏ được gọi là cặp hình đồng dạng </a:t>
            </a:r>
            <a:r>
              <a:rPr lang="da-DK" sz="3600">
                <a:latin typeface="Arial" panose="020B0604020202020204" pitchFamily="34" charset="0"/>
                <a:ea typeface="Dotum" panose="020B0600000101010101" pitchFamily="34" charset="-127"/>
                <a:cs typeface="Arial" panose="020B0604020202020204" pitchFamily="34" charset="0"/>
              </a:rPr>
              <a:t>phối </a:t>
            </a:r>
            <a:r>
              <a:rPr lang="da-DK" sz="3600" smtClean="0">
                <a:latin typeface="Arial" panose="020B0604020202020204" pitchFamily="34" charset="0"/>
                <a:ea typeface="Dotum" panose="020B0600000101010101" pitchFamily="34" charset="-127"/>
                <a:cs typeface="Arial" panose="020B0604020202020204" pitchFamily="34" charset="0"/>
              </a:rPr>
              <a:t>cảnh.</a:t>
            </a:r>
            <a:endParaRPr lang="en-US" sz="3600" smtClean="0">
              <a:latin typeface="Arial" panose="020B0604020202020204" pitchFamily="34" charset="0"/>
              <a:ea typeface="Dotum" panose="020B0600000101010101" pitchFamily="34" charset="-127"/>
              <a:cs typeface="Arial" panose="020B0604020202020204" pitchFamily="34" charset="0"/>
            </a:endParaRPr>
          </a:p>
        </p:txBody>
      </p:sp>
      <mc:AlternateContent xmlns:mc="http://schemas.openxmlformats.org/markup-compatibility/2006">
        <mc:Choice xmlns:a14="http://schemas.microsoft.com/office/drawing/2010/main" Requires="a14">
          <p:sp>
            <p:nvSpPr>
              <p:cNvPr id="2" name="Rectangle 1"/>
              <p:cNvSpPr/>
              <p:nvPr/>
            </p:nvSpPr>
            <p:spPr>
              <a:xfrm>
                <a:off x="1498300" y="5333927"/>
                <a:ext cx="16047741" cy="4610173"/>
              </a:xfrm>
              <a:prstGeom prst="rect">
                <a:avLst/>
              </a:prstGeom>
            </p:spPr>
            <p:txBody>
              <a:bodyPr wrap="square">
                <a:spAutoFit/>
              </a:bodyPr>
              <a:lstStyle/>
              <a:p>
                <a:pPr marL="571500" lvl="0" indent="-571500" algn="just">
                  <a:lnSpc>
                    <a:spcPct val="150000"/>
                  </a:lnSpc>
                  <a:buFont typeface="Wingdings" panose="05000000000000000000" pitchFamily="2" charset="2"/>
                  <a:buChar char="§"/>
                </a:pPr>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Các </a:t>
                </a:r>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cặp điểm tương ứng của hai hình đồng dạng phối cảnh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đồng quy tại tâm phối cảnh. Tỉ số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𝑘</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fPr>
                      <m:num>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𝑂</m:t>
                        </m:r>
                        <m:sSup>
                          <m:sSupPr>
                            <m:ctrlPr>
                              <a:rPr lang="en-US"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ctrlPr>
                          </m:sSupPr>
                          <m:e>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e>
                          <m:sup>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sup>
                        </m:sSup>
                      </m:num>
                      <m:den>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𝑂𝐴</m:t>
                        </m:r>
                      </m:den>
                    </m:f>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được gọi là tỉ số đòng dạng của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trong đó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𝑂</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là tâm phối cảnh,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𝐴</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là hai điểm tương ứng trên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và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𝒯</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a:t>
                </a:r>
              </a:p>
              <a:p>
                <a:pPr marL="571500" lvl="0" indent="-571500" algn="just">
                  <a:lnSpc>
                    <a:spcPct val="150000"/>
                  </a:lnSpc>
                  <a:buFont typeface="Wingdings" panose="05000000000000000000" pitchFamily="2" charset="2"/>
                  <a:buChar char="§"/>
                </a:pPr>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Hình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ℋ</m:t>
                    </m:r>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được gọi là đồng dạng với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ℋ</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nếu nó bằng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ℋ</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 hoặc bằng một hình phóng to hay thu nhỏ của </a:t>
                </a:r>
                <a14:m>
                  <m:oMath xmlns:m="http://schemas.openxmlformats.org/officeDocument/2006/math">
                    <m:r>
                      <a:rPr lang="da-DK" sz="3600" i="1">
                        <a:solidFill>
                          <a:prstClr val="black"/>
                        </a:solidFill>
                        <a:latin typeface="Cambria Math" panose="02040503050406030204" pitchFamily="18" charset="0"/>
                        <a:ea typeface="Dotum" panose="020B0600000101010101" pitchFamily="34" charset="-127"/>
                        <a:cs typeface="Times New Roman" panose="02020603050405020304" pitchFamily="18" charset="0"/>
                      </a:rPr>
                      <m:t>ℋ</m:t>
                    </m:r>
                  </m:oMath>
                </a14:m>
                <a:r>
                  <a:rPr lang="da-DK" sz="36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600">
                  <a:solidFill>
                    <a:prstClr val="black"/>
                  </a:solidFill>
                  <a:latin typeface="Arial" panose="020B0604020202020204" pitchFamily="34" charset="0"/>
                  <a:ea typeface="Arial" panose="020B0604020202020204" pitchFamily="34" charset="0"/>
                  <a:cs typeface="Arial" panose="020B0604020202020204" pitchFamily="34" charset="0"/>
                </a:endParaRPr>
              </a:p>
            </p:txBody>
          </p:sp>
        </mc:Choice>
        <mc:Fallback>
          <p:sp>
            <p:nvSpPr>
              <p:cNvPr id="2" name="Rectangle 1"/>
              <p:cNvSpPr>
                <a:spLocks noRot="1" noChangeAspect="1" noMove="1" noResize="1" noEditPoints="1" noAdjustHandles="1" noChangeArrowheads="1" noChangeShapeType="1" noTextEdit="1"/>
              </p:cNvSpPr>
              <p:nvPr/>
            </p:nvSpPr>
            <p:spPr>
              <a:xfrm>
                <a:off x="1498300" y="5333927"/>
                <a:ext cx="16047741" cy="4610173"/>
              </a:xfrm>
              <a:prstGeom prst="rect">
                <a:avLst/>
              </a:prstGeom>
              <a:blipFill>
                <a:blip r:embed="rId13"/>
                <a:stretch>
                  <a:fillRect l="-1026" r="-1140" b="-4101"/>
                </a:stretch>
              </a:blipFill>
            </p:spPr>
            <p:txBody>
              <a:bodyPr/>
              <a:lstStyle/>
              <a:p>
                <a:r>
                  <a:rPr lang="en-US">
                    <a:noFill/>
                  </a:rPr>
                  <a:t> </a:t>
                </a:r>
              </a:p>
            </p:txBody>
          </p:sp>
        </mc:Fallback>
      </mc:AlternateContent>
    </p:spTree>
    <p:extLst>
      <p:ext uri="{BB962C8B-B14F-4D97-AF65-F5344CB8AC3E}">
        <p14:creationId xmlns:p14="http://schemas.microsoft.com/office/powerpoint/2010/main" val="2327509797"/>
      </p:ext>
    </p:extLst>
  </p:cSld>
  <p:clrMapOvr>
    <a:masterClrMapping/>
  </p:clrMapOvr>
  <mc:AlternateContent xmlns:mc="http://schemas.openxmlformats.org/markup-compatibility/2006">
    <mc:Choice xmlns:p14="http://schemas.microsoft.com/office/powerpoint/2010/main" Requires="p14">
      <p:transition spd="med" p14:dur="700">
        <p:pull/>
      </p:transition>
    </mc:Choice>
    <mc:Fallback>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anim calcmode="lin" valueType="num">
                                      <p:cBhvr>
                                        <p:cTn id="13" dur="500" fill="hold"/>
                                        <p:tgtEl>
                                          <p:spTgt spid="9"/>
                                        </p:tgtEl>
                                        <p:attrNameLst>
                                          <p:attrName>ppt_x</p:attrName>
                                        </p:attrNameLst>
                                      </p:cBhvr>
                                      <p:tavLst>
                                        <p:tav tm="0">
                                          <p:val>
                                            <p:strVal val="#ppt_x"/>
                                          </p:val>
                                        </p:tav>
                                        <p:tav tm="100000">
                                          <p:val>
                                            <p:strVal val="#ppt_x"/>
                                          </p:val>
                                        </p:tav>
                                      </p:tavLst>
                                    </p:anim>
                                    <p:anim calcmode="lin" valueType="num">
                                      <p:cBhvr>
                                        <p:cTn id="14" dur="5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anim calcmode="lin" valueType="num">
                                      <p:cBhvr>
                                        <p:cTn id="18" dur="500" fill="hold"/>
                                        <p:tgtEl>
                                          <p:spTgt spid="2"/>
                                        </p:tgtEl>
                                        <p:attrNameLst>
                                          <p:attrName>ppt_x</p:attrName>
                                        </p:attrNameLst>
                                      </p:cBhvr>
                                      <p:tavLst>
                                        <p:tav tm="0">
                                          <p:val>
                                            <p:strVal val="#ppt_x"/>
                                          </p:val>
                                        </p:tav>
                                        <p:tav tm="100000">
                                          <p:val>
                                            <p:strVal val="#ppt_x"/>
                                          </p:val>
                                        </p:tav>
                                      </p:tavLst>
                                    </p:anim>
                                    <p:anim calcmode="lin" valueType="num">
                                      <p:cBhvr>
                                        <p:cTn id="19"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72161" y="982810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222297">
            <a:off x="14484183" y="-1199901"/>
            <a:ext cx="6419284" cy="2216069"/>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44368">
            <a:off x="16606243" y="3272282"/>
            <a:ext cx="1214238" cy="1233697"/>
          </a:xfrm>
          <a:prstGeom prst="rect">
            <a:avLst/>
          </a:prstGeom>
        </p:spPr>
      </p:pic>
      <mc:AlternateContent xmlns:mc="http://schemas.openxmlformats.org/markup-compatibility/2006">
        <mc:Choice xmlns:a14="http://schemas.microsoft.com/office/drawing/2010/main" Requires="a14">
          <p:sp>
            <p:nvSpPr>
              <p:cNvPr id="12" name="TextBox 11"/>
              <p:cNvSpPr txBox="1"/>
              <p:nvPr/>
            </p:nvSpPr>
            <p:spPr>
              <a:xfrm>
                <a:off x="2341024" y="918069"/>
                <a:ext cx="15969361" cy="2549031"/>
              </a:xfrm>
              <a:prstGeom prst="rect">
                <a:avLst/>
              </a:prstGeom>
              <a:noFill/>
            </p:spPr>
            <p:txBody>
              <a:bodyPr wrap="square" rtlCol="0">
                <a:spAutoFit/>
              </a:bodyPr>
              <a:lstStyle/>
              <a:p>
                <a:pPr algn="just">
                  <a:lnSpc>
                    <a:spcPct val="150000"/>
                  </a:lnSpc>
                  <a:defRPr/>
                </a:pPr>
                <a:r>
                  <a:rPr lang="vi-VN" sz="3700" smtClean="0">
                    <a:solidFill>
                      <a:schemeClr val="tx1"/>
                    </a:solidFill>
                    <a:cs typeface="Arial" panose="020B0604020202020204" pitchFamily="34" charset="0"/>
                    <a:sym typeface="Arial"/>
                  </a:rPr>
                  <a:t>Cho tam giác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𝐴𝐵𝐶</m:t>
                    </m:r>
                  </m:oMath>
                </a14:m>
                <a:r>
                  <a:rPr lang="vi-VN" sz="3700">
                    <a:solidFill>
                      <a:schemeClr val="tx1"/>
                    </a:solidFill>
                    <a:cs typeface="Arial" panose="020B0604020202020204" pitchFamily="34" charset="0"/>
                    <a:sym typeface="Arial"/>
                  </a:rPr>
                  <a:t> vuông tại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m:t>
                    </m:r>
                  </m:oMath>
                </a14:m>
                <a:r>
                  <a:rPr lang="vi-VN" sz="3700">
                    <a:solidFill>
                      <a:schemeClr val="tx1"/>
                    </a:solidFill>
                    <a:cs typeface="Arial" panose="020B0604020202020204" pitchFamily="34" charset="0"/>
                    <a:sym typeface="Arial"/>
                  </a:rPr>
                  <a:t>, đường cao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𝐴𝐻</m:t>
                    </m:r>
                  </m:oMath>
                </a14:m>
                <a:r>
                  <a:rPr lang="vi-VN" sz="3700">
                    <a:solidFill>
                      <a:schemeClr val="tx1"/>
                    </a:solidFill>
                    <a:cs typeface="Arial" panose="020B0604020202020204" pitchFamily="34" charset="0"/>
                    <a:sym typeface="Arial"/>
                  </a:rPr>
                  <a:t>, biết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𝐴𝐵</m:t>
                    </m:r>
                    <m:r>
                      <a:rPr lang="vi-VN" sz="3700" i="1" smtClean="0">
                        <a:solidFill>
                          <a:schemeClr val="tx1"/>
                        </a:solidFill>
                        <a:latin typeface="Cambria Math" panose="02040503050406030204" pitchFamily="18" charset="0"/>
                        <a:cs typeface="Arial" panose="020B0604020202020204" pitchFamily="34" charset="0"/>
                        <a:sym typeface="Arial"/>
                      </a:rPr>
                      <m:t>=5</m:t>
                    </m:r>
                    <m:r>
                      <a:rPr lang="vi-VN" sz="3700" i="1" smtClean="0">
                        <a:solidFill>
                          <a:schemeClr val="tx1"/>
                        </a:solidFill>
                        <a:latin typeface="Cambria Math" panose="02040503050406030204" pitchFamily="18" charset="0"/>
                        <a:cs typeface="Arial" panose="020B0604020202020204" pitchFamily="34" charset="0"/>
                        <a:sym typeface="Arial"/>
                      </a:rPr>
                      <m:t>𝑐𝑚</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𝐴𝐻</m:t>
                    </m:r>
                    <m:r>
                      <a:rPr lang="vi-VN" sz="3700" i="1" smtClean="0">
                        <a:solidFill>
                          <a:schemeClr val="tx1"/>
                        </a:solidFill>
                        <a:latin typeface="Cambria Math" panose="02040503050406030204" pitchFamily="18" charset="0"/>
                        <a:cs typeface="Arial" panose="020B0604020202020204" pitchFamily="34" charset="0"/>
                        <a:sym typeface="Arial"/>
                      </a:rPr>
                      <m:t>=4</m:t>
                    </m:r>
                    <m:r>
                      <a:rPr lang="vi-VN" sz="3700" i="1" smtClean="0">
                        <a:solidFill>
                          <a:schemeClr val="tx1"/>
                        </a:solidFill>
                        <a:latin typeface="Cambria Math" panose="02040503050406030204" pitchFamily="18" charset="0"/>
                        <a:cs typeface="Arial" panose="020B0604020202020204" pitchFamily="34" charset="0"/>
                        <a:sym typeface="Arial"/>
                      </a:rPr>
                      <m:t>𝑐𝑚</m:t>
                    </m:r>
                  </m:oMath>
                </a14:m>
                <a:r>
                  <a:rPr lang="vi-VN" sz="3700">
                    <a:solidFill>
                      <a:schemeClr val="tx1"/>
                    </a:solidFill>
                    <a:cs typeface="Arial" panose="020B0604020202020204" pitchFamily="34" charset="0"/>
                    <a:sym typeface="Arial"/>
                  </a:rPr>
                  <a:t>. </a:t>
                </a:r>
                <a:endParaRPr lang="en-US" sz="3700" smtClean="0">
                  <a:solidFill>
                    <a:schemeClr val="tx1"/>
                  </a:solidFill>
                  <a:cs typeface="Arial" panose="020B0604020202020204" pitchFamily="34" charset="0"/>
                  <a:sym typeface="Arial"/>
                </a:endParaRPr>
              </a:p>
              <a:p>
                <a:pPr algn="just">
                  <a:lnSpc>
                    <a:spcPct val="150000"/>
                  </a:lnSpc>
                  <a:defRPr/>
                </a:pPr>
                <a:r>
                  <a:rPr lang="vi-VN" sz="3700" smtClean="0">
                    <a:solidFill>
                      <a:schemeClr val="tx1"/>
                    </a:solidFill>
                    <a:cs typeface="Arial" panose="020B0604020202020204" pitchFamily="34" charset="0"/>
                    <a:sym typeface="Arial"/>
                  </a:rPr>
                  <a:t>a</a:t>
                </a:r>
                <a:r>
                  <a:rPr lang="vi-VN" sz="3700">
                    <a:solidFill>
                      <a:schemeClr val="tx1"/>
                    </a:solidFill>
                    <a:cs typeface="Arial" panose="020B0604020202020204" pitchFamily="34" charset="0"/>
                    <a:sym typeface="Arial"/>
                  </a:rPr>
                  <a:t>) Chứng minh </a:t>
                </a:r>
                <a14:m>
                  <m:oMath xmlns:m="http://schemas.openxmlformats.org/officeDocument/2006/math">
                    <m:r>
                      <a:rPr lang="en-US" sz="3700" i="1">
                        <a:solidFill>
                          <a:schemeClr val="tx1"/>
                        </a:solidFill>
                        <a:latin typeface="Cambria Math" panose="02040503050406030204" pitchFamily="18" charset="0"/>
                      </a:rPr>
                      <m:t>𝛥</m:t>
                    </m:r>
                    <m:r>
                      <a:rPr lang="en-US" sz="3700" b="0" i="1" smtClean="0">
                        <a:solidFill>
                          <a:schemeClr val="tx1"/>
                        </a:solidFill>
                        <a:latin typeface="Cambria Math" panose="02040503050406030204" pitchFamily="18" charset="0"/>
                      </a:rPr>
                      <m:t>𝐴𝐻𝐵</m:t>
                    </m:r>
                    <m:r>
                      <a:rPr lang="vi-VN" sz="3700" i="1">
                        <a:solidFill>
                          <a:schemeClr val="tx1"/>
                        </a:solidFill>
                        <a:latin typeface="Cambria Math" panose="02040503050406030204" pitchFamily="18" charset="0"/>
                      </a:rPr>
                      <m:t>∽</m:t>
                    </m:r>
                    <m:r>
                      <a:rPr lang="en-US" sz="3700" i="1">
                        <a:solidFill>
                          <a:schemeClr val="tx1"/>
                        </a:solidFill>
                        <a:latin typeface="Cambria Math" panose="02040503050406030204" pitchFamily="18" charset="0"/>
                      </a:rPr>
                      <m:t>𝛥</m:t>
                    </m:r>
                    <m:r>
                      <a:rPr lang="en-US" sz="3700" b="0" i="1" smtClean="0">
                        <a:solidFill>
                          <a:schemeClr val="tx1"/>
                        </a:solidFill>
                        <a:latin typeface="Cambria Math" panose="02040503050406030204" pitchFamily="18" charset="0"/>
                      </a:rPr>
                      <m:t>𝐶𝐻𝐴</m:t>
                    </m:r>
                  </m:oMath>
                </a14:m>
                <a:r>
                  <a:rPr lang="vi-VN" sz="3700">
                    <a:solidFill>
                      <a:schemeClr val="tx1"/>
                    </a:solidFill>
                    <a:cs typeface="Arial" panose="020B0604020202020204" pitchFamily="34" charset="0"/>
                    <a:sym typeface="Arial"/>
                  </a:rPr>
                  <a:t>.</a:t>
                </a:r>
              </a:p>
              <a:p>
                <a:pPr algn="just">
                  <a:lnSpc>
                    <a:spcPct val="150000"/>
                  </a:lnSpc>
                  <a:defRPr/>
                </a:pPr>
                <a:r>
                  <a:rPr lang="vi-VN" sz="3700">
                    <a:solidFill>
                      <a:schemeClr val="tx1"/>
                    </a:solidFill>
                    <a:cs typeface="Arial" panose="020B0604020202020204" pitchFamily="34" charset="0"/>
                    <a:sym typeface="Arial"/>
                  </a:rPr>
                  <a:t>b) Tính độ dài các đoạn thẳng </a:t>
                </a:r>
                <a14:m>
                  <m:oMath xmlns:m="http://schemas.openxmlformats.org/officeDocument/2006/math">
                    <m:r>
                      <a:rPr lang="vi-VN" sz="3700" i="1" smtClean="0">
                        <a:solidFill>
                          <a:schemeClr val="tx1"/>
                        </a:solidFill>
                        <a:latin typeface="Cambria Math" panose="02040503050406030204" pitchFamily="18" charset="0"/>
                        <a:cs typeface="Arial" panose="020B0604020202020204" pitchFamily="34" charset="0"/>
                        <a:sym typeface="Arial"/>
                      </a:rPr>
                      <m:t>𝐵𝐻</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𝐶𝐻</m:t>
                    </m:r>
                    <m:r>
                      <a:rPr lang="vi-VN" sz="3700" i="1" smtClean="0">
                        <a:solidFill>
                          <a:schemeClr val="tx1"/>
                        </a:solidFill>
                        <a:latin typeface="Cambria Math" panose="02040503050406030204" pitchFamily="18" charset="0"/>
                        <a:cs typeface="Arial" panose="020B0604020202020204" pitchFamily="34" charset="0"/>
                        <a:sym typeface="Arial"/>
                      </a:rPr>
                      <m:t>, </m:t>
                    </m:r>
                    <m:r>
                      <a:rPr lang="vi-VN" sz="3700" i="1" smtClean="0">
                        <a:solidFill>
                          <a:schemeClr val="tx1"/>
                        </a:solidFill>
                        <a:latin typeface="Cambria Math" panose="02040503050406030204" pitchFamily="18" charset="0"/>
                        <a:cs typeface="Arial" panose="020B0604020202020204" pitchFamily="34" charset="0"/>
                        <a:sym typeface="Arial"/>
                      </a:rPr>
                      <m:t>𝐴𝐶</m:t>
                    </m:r>
                  </m:oMath>
                </a14:m>
                <a:r>
                  <a:rPr lang="vi-VN" sz="3700">
                    <a:solidFill>
                      <a:schemeClr val="tx1"/>
                    </a:solidFill>
                    <a:cs typeface="Arial" panose="020B0604020202020204" pitchFamily="34" charset="0"/>
                    <a:sym typeface="Arial"/>
                  </a:rPr>
                  <a:t>.</a:t>
                </a:r>
                <a:endParaRPr lang="vi-VN" sz="3700">
                  <a:solidFill>
                    <a:schemeClr val="tx1"/>
                  </a:solidFill>
                  <a:cs typeface="Arial" panose="020B0604020202020204" pitchFamily="34" charset="0"/>
                  <a:sym typeface="Arial"/>
                </a:endParaRPr>
              </a:p>
            </p:txBody>
          </p:sp>
        </mc:Choice>
        <mc:Fallback>
          <p:sp>
            <p:nvSpPr>
              <p:cNvPr id="12" name="TextBox 11"/>
              <p:cNvSpPr txBox="1">
                <a:spLocks noRot="1" noChangeAspect="1" noMove="1" noResize="1" noEditPoints="1" noAdjustHandles="1" noChangeArrowheads="1" noChangeShapeType="1" noTextEdit="1"/>
              </p:cNvSpPr>
              <p:nvPr/>
            </p:nvSpPr>
            <p:spPr>
              <a:xfrm>
                <a:off x="2341024" y="918069"/>
                <a:ext cx="15969361" cy="2549031"/>
              </a:xfrm>
              <a:prstGeom prst="rect">
                <a:avLst/>
              </a:prstGeom>
              <a:blipFill>
                <a:blip r:embed="rId11"/>
                <a:stretch>
                  <a:fillRect l="-1183" b="-8373"/>
                </a:stretch>
              </a:blipFill>
            </p:spPr>
            <p:txBody>
              <a:bodyPr/>
              <a:lstStyle/>
              <a:p>
                <a:r>
                  <a:rPr lang="en-US">
                    <a:noFill/>
                  </a:rPr>
                  <a:t> </a:t>
                </a:r>
              </a:p>
            </p:txBody>
          </p:sp>
        </mc:Fallback>
      </mc:AlternateContent>
      <p:sp>
        <p:nvSpPr>
          <p:cNvPr id="13" name="Google Shape;735;p18"/>
          <p:cNvSpPr txBox="1">
            <a:spLocks/>
          </p:cNvSpPr>
          <p:nvPr/>
        </p:nvSpPr>
        <p:spPr>
          <a:xfrm>
            <a:off x="42530" y="1122249"/>
            <a:ext cx="2570656" cy="644468"/>
          </a:xfrm>
          <a:prstGeom prst="rect">
            <a:avLst/>
          </a:prstGeom>
          <a:noFill/>
          <a:ln>
            <a:noFill/>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1pPr>
            <a:lvl2pPr marR="0" lvl="1"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2pPr>
            <a:lvl3pPr marR="0" lvl="2"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3pPr>
            <a:lvl4pPr marR="0" lvl="3"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4pPr>
            <a:lvl5pPr marR="0" lvl="4"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5pPr>
            <a:lvl6pPr marR="0" lvl="5"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6pPr>
            <a:lvl7pPr marR="0" lvl="6"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7pPr>
            <a:lvl8pPr marR="0" lvl="7"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8pPr>
            <a:lvl9pPr marR="0" lvl="8" algn="l" rtl="0">
              <a:lnSpc>
                <a:spcPct val="100000"/>
              </a:lnSpc>
              <a:spcBef>
                <a:spcPts val="0"/>
              </a:spcBef>
              <a:spcAft>
                <a:spcPts val="0"/>
              </a:spcAft>
              <a:buClr>
                <a:schemeClr val="dk1"/>
              </a:buClr>
              <a:buSzPts val="3000"/>
              <a:buFont typeface="Poppins SemiBold"/>
              <a:buNone/>
              <a:defRPr sz="3000" b="0" i="0" u="none" strike="noStrike" cap="none">
                <a:solidFill>
                  <a:schemeClr val="dk1"/>
                </a:solidFill>
                <a:latin typeface="Poppins SemiBold"/>
                <a:ea typeface="Poppins SemiBold"/>
                <a:cs typeface="Poppins SemiBold"/>
                <a:sym typeface="Poppins SemiBold"/>
              </a:defRPr>
            </a:lvl9pPr>
          </a:lstStyle>
          <a:p>
            <a:pPr defTabSz="1828800">
              <a:buClr>
                <a:srgbClr val="2D1549"/>
              </a:buClr>
              <a:buSzPts val="1100"/>
              <a:defRPr/>
            </a:pPr>
            <a:r>
              <a:rPr lang="en-US" sz="3900" b="1" kern="0" smtClean="0">
                <a:solidFill>
                  <a:srgbClr val="FFFFFF"/>
                </a:solidFill>
                <a:highlight>
                  <a:srgbClr val="CE4D8E"/>
                </a:highlight>
                <a:latin typeface="Arial"/>
              </a:rPr>
              <a:t>Ví dụ 1:</a:t>
            </a:r>
            <a:endParaRPr lang="en-US" sz="3900" kern="0">
              <a:solidFill>
                <a:srgbClr val="FFFFFF"/>
              </a:solidFill>
              <a:highlight>
                <a:srgbClr val="CE4D8E"/>
              </a:highlight>
              <a:latin typeface="Arial"/>
            </a:endParaRPr>
          </a:p>
        </p:txBody>
      </p:sp>
      <p:sp>
        <p:nvSpPr>
          <p:cNvPr id="16" name="Rectangle 15"/>
          <p:cNvSpPr/>
          <p:nvPr/>
        </p:nvSpPr>
        <p:spPr>
          <a:xfrm>
            <a:off x="8768058" y="4024580"/>
            <a:ext cx="1080745" cy="6617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7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7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5" name="Picture 14"/>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0755626" y="5273749"/>
            <a:ext cx="6926653" cy="4060751"/>
          </a:xfrm>
          <a:prstGeom prst="rect">
            <a:avLst/>
          </a:prstGeom>
        </p:spPr>
      </p:pic>
      <mc:AlternateContent xmlns:mc="http://schemas.openxmlformats.org/markup-compatibility/2006">
        <mc:Choice xmlns:a14="http://schemas.microsoft.com/office/drawing/2010/main" Requires="a14">
          <p:graphicFrame>
            <p:nvGraphicFramePr>
              <p:cNvPr id="19" name="Table 18"/>
              <p:cNvGraphicFramePr>
                <a:graphicFrameLocks noGrp="1"/>
              </p:cNvGraphicFramePr>
              <p:nvPr>
                <p:extLst>
                  <p:ext uri="{D42A27DB-BD31-4B8C-83A1-F6EECF244321}">
                    <p14:modId xmlns:p14="http://schemas.microsoft.com/office/powerpoint/2010/main" val="3471406540"/>
                  </p:ext>
                </p:extLst>
              </p:nvPr>
            </p:nvGraphicFramePr>
            <p:xfrm>
              <a:off x="1327858" y="5331825"/>
              <a:ext cx="8558159" cy="3637498"/>
            </p:xfrm>
            <a:graphic>
              <a:graphicData uri="http://schemas.openxmlformats.org/drawingml/2006/table">
                <a:tbl>
                  <a:tblPr firstRow="1" firstCol="1" bandRow="1"/>
                  <a:tblGrid>
                    <a:gridCol w="2135599">
                      <a:extLst>
                        <a:ext uri="{9D8B030D-6E8A-4147-A177-3AD203B41FA5}">
                          <a16:colId xmlns:a16="http://schemas.microsoft.com/office/drawing/2014/main" val="3143897217"/>
                        </a:ext>
                      </a:extLst>
                    </a:gridCol>
                    <a:gridCol w="6422560">
                      <a:extLst>
                        <a:ext uri="{9D8B030D-6E8A-4147-A177-3AD203B41FA5}">
                          <a16:colId xmlns:a16="http://schemas.microsoft.com/office/drawing/2014/main" val="3185939975"/>
                        </a:ext>
                      </a:extLst>
                    </a:gridCol>
                  </a:tblGrid>
                  <a:tr h="1749537">
                    <a:tc>
                      <a:txBody>
                        <a:bodyPr/>
                        <a:lstStyle/>
                        <a:p>
                          <a:pPr algn="just">
                            <a:lnSpc>
                              <a:spcPct val="150000"/>
                            </a:lnSpc>
                            <a:spcBef>
                              <a:spcPts val="600"/>
                            </a:spcBef>
                            <a:spcAft>
                              <a:spcPts val="600"/>
                            </a:spcAft>
                          </a:pPr>
                          <a:r>
                            <a:rPr lang="fr-FR" sz="3600">
                              <a:solidFill>
                                <a:schemeClr val="tx1"/>
                              </a:solidFill>
                              <a:effectLst/>
                              <a:latin typeface="Arial" panose="020B0604020202020204" pitchFamily="34" charset="0"/>
                              <a:ea typeface="Dotum" panose="020B0600000101010101" pitchFamily="34" charset="-127"/>
                              <a:cs typeface="Arial" panose="020B0604020202020204" pitchFamily="34" charset="0"/>
                            </a:rPr>
                            <a:t>GT</a:t>
                          </a:r>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600"/>
                            </a:spcAft>
                          </a:pPr>
                          <a14:m>
                            <m:oMath xmlns:m="http://schemas.openxmlformats.org/officeDocument/2006/math">
                              <m:r>
                                <a:rPr lang="fr-FR" sz="3600" i="1" smtClean="0">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m:t>
                              </m:r>
                              <m:r>
                                <a:rPr lang="en-US"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𝐴𝐵𝐶</m:t>
                              </m:r>
                            </m:oMath>
                          </a14:m>
                          <a:r>
                            <a:rPr lang="fr-FR" sz="3600">
                              <a:solidFill>
                                <a:schemeClr val="tx1"/>
                              </a:solidFill>
                              <a:effectLst/>
                              <a:latin typeface="Arial" panose="020B0604020202020204" pitchFamily="34" charset="0"/>
                              <a:ea typeface="Dotum" panose="020B0600000101010101" pitchFamily="34" charset="-127"/>
                              <a:cs typeface="Arial" panose="020B0604020202020204" pitchFamily="34" charset="0"/>
                            </a:rPr>
                            <a:t> , </a:t>
                          </a:r>
                          <a14:m>
                            <m:oMath xmlns:m="http://schemas.openxmlformats.org/officeDocument/2006/math">
                              <m:acc>
                                <m:accPr>
                                  <m:chr m:val="̂"/>
                                  <m:ctrlPr>
                                    <a:rPr lang="en-US"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ctrlPr>
                                </m:accPr>
                                <m:e>
                                  <m:r>
                                    <a:rPr lang="en-US"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𝐴</m:t>
                                  </m:r>
                                </m:e>
                              </m:acc>
                              <m:r>
                                <a:rPr lang="fr-FR"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m:t>
                              </m:r>
                              <m:sSup>
                                <m:sSupPr>
                                  <m:ctrlPr>
                                    <a:rPr lang="en-US"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ctrlPr>
                                </m:sSupPr>
                                <m:e>
                                  <m:r>
                                    <a:rPr lang="fr-FR"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90</m:t>
                                  </m:r>
                                </m:e>
                                <m:sup>
                                  <m:r>
                                    <a:rPr lang="en-US" sz="3600" i="1">
                                      <a:solidFill>
                                        <a:schemeClr val="tx1"/>
                                      </a:solidFill>
                                      <a:effectLst/>
                                      <a:latin typeface="Cambria Math" panose="02040503050406030204" pitchFamily="18" charset="0"/>
                                      <a:ea typeface="Dotum" panose="020B0600000101010101" pitchFamily="34" charset="-127"/>
                                      <a:cs typeface="Times New Roman" panose="02020603050405020304" pitchFamily="18" charset="0"/>
                                    </a:rPr>
                                    <m:t>𝑜</m:t>
                                  </m:r>
                                </m:sup>
                              </m:sSup>
                            </m:oMath>
                          </a14:m>
                          <a:r>
                            <a:rPr lang="en-US" sz="3600" smtClean="0">
                              <a:solidFill>
                                <a:schemeClr val="tx1"/>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en-US" sz="3600" i="1" smtClean="0">
                                  <a:solidFill>
                                    <a:schemeClr val="tx1"/>
                                  </a:solidFill>
                                  <a:effectLst/>
                                  <a:latin typeface="Cambria Math" panose="02040503050406030204" pitchFamily="18" charset="0"/>
                                  <a:ea typeface="Arial" panose="020B0604020202020204" pitchFamily="34" charset="0"/>
                                  <a:cs typeface="Arial" panose="020B0604020202020204" pitchFamily="34" charset="0"/>
                                </a:rPr>
                                <m:t>𝐴𝐻</m:t>
                              </m:r>
                            </m:oMath>
                          </a14:m>
                          <a:r>
                            <a:rPr lang="en-US" sz="3600" smtClean="0">
                              <a:solidFill>
                                <a:schemeClr val="tx1"/>
                              </a:solidFill>
                              <a:effectLst/>
                              <a:latin typeface="Arial" panose="020B0604020202020204" pitchFamily="34" charset="0"/>
                              <a:ea typeface="Arial" panose="020B0604020202020204" pitchFamily="34" charset="0"/>
                              <a:cs typeface="Arial" panose="020B0604020202020204" pitchFamily="34" charset="0"/>
                            </a:rPr>
                            <a:t> vuông</a:t>
                          </a:r>
                          <a:r>
                            <a:rPr lang="en-US" sz="36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rPr>
                            <a:t> góc với </a:t>
                          </a:r>
                          <a14:m>
                            <m:oMath xmlns:m="http://schemas.openxmlformats.org/officeDocument/2006/math">
                              <m:r>
                                <a:rPr lang="en-US" sz="3600" i="1" baseline="0" smtClean="0">
                                  <a:solidFill>
                                    <a:schemeClr val="tx1"/>
                                  </a:solidFill>
                                  <a:effectLst/>
                                  <a:latin typeface="Cambria Math" panose="02040503050406030204" pitchFamily="18" charset="0"/>
                                  <a:ea typeface="Arial" panose="020B0604020202020204" pitchFamily="34" charset="0"/>
                                  <a:cs typeface="Arial" panose="020B0604020202020204" pitchFamily="34" charset="0"/>
                                </a:rPr>
                                <m:t>𝐵𝐶</m:t>
                              </m:r>
                            </m:oMath>
                          </a14:m>
                          <a:r>
                            <a:rPr lang="en-US" sz="3600" smtClean="0">
                              <a:solidFill>
                                <a:schemeClr val="tx1"/>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vi-VN" sz="3600" i="1" smtClean="0">
                                  <a:solidFill>
                                    <a:schemeClr val="tx1"/>
                                  </a:solidFill>
                                  <a:latin typeface="Cambria Math" panose="02040503050406030204" pitchFamily="18" charset="0"/>
                                  <a:cs typeface="Arial" panose="020B0604020202020204" pitchFamily="34" charset="0"/>
                                  <a:sym typeface="Arial"/>
                                </a:rPr>
                                <m:t>𝐴𝐵</m:t>
                              </m:r>
                              <m:r>
                                <a:rPr lang="vi-VN" sz="3600" i="1" smtClean="0">
                                  <a:solidFill>
                                    <a:schemeClr val="tx1"/>
                                  </a:solidFill>
                                  <a:latin typeface="Cambria Math" panose="02040503050406030204" pitchFamily="18" charset="0"/>
                                  <a:cs typeface="Arial" panose="020B0604020202020204" pitchFamily="34" charset="0"/>
                                  <a:sym typeface="Arial"/>
                                </a:rPr>
                                <m:t>=5</m:t>
                              </m:r>
                              <m:r>
                                <a:rPr lang="vi-VN" sz="3600" i="1" smtClean="0">
                                  <a:solidFill>
                                    <a:schemeClr val="tx1"/>
                                  </a:solidFill>
                                  <a:latin typeface="Cambria Math" panose="02040503050406030204" pitchFamily="18" charset="0"/>
                                  <a:cs typeface="Arial" panose="020B0604020202020204" pitchFamily="34" charset="0"/>
                                  <a:sym typeface="Arial"/>
                                </a:rPr>
                                <m:t>𝑐𝑚</m:t>
                              </m:r>
                              <m:r>
                                <a:rPr lang="vi-VN" sz="3600" i="1" smtClean="0">
                                  <a:solidFill>
                                    <a:schemeClr val="tx1"/>
                                  </a:solidFill>
                                  <a:latin typeface="Cambria Math" panose="02040503050406030204" pitchFamily="18" charset="0"/>
                                  <a:cs typeface="Arial" panose="020B0604020202020204" pitchFamily="34" charset="0"/>
                                  <a:sym typeface="Arial"/>
                                </a:rPr>
                                <m:t>, </m:t>
                              </m:r>
                              <m:r>
                                <a:rPr lang="vi-VN" sz="3600" i="1" smtClean="0">
                                  <a:solidFill>
                                    <a:schemeClr val="tx1"/>
                                  </a:solidFill>
                                  <a:latin typeface="Cambria Math" panose="02040503050406030204" pitchFamily="18" charset="0"/>
                                  <a:cs typeface="Arial" panose="020B0604020202020204" pitchFamily="34" charset="0"/>
                                  <a:sym typeface="Arial"/>
                                </a:rPr>
                                <m:t>𝐴𝐻</m:t>
                              </m:r>
                              <m:r>
                                <a:rPr lang="vi-VN" sz="3600" i="1" smtClean="0">
                                  <a:solidFill>
                                    <a:schemeClr val="tx1"/>
                                  </a:solidFill>
                                  <a:latin typeface="Cambria Math" panose="02040503050406030204" pitchFamily="18" charset="0"/>
                                  <a:cs typeface="Arial" panose="020B0604020202020204" pitchFamily="34" charset="0"/>
                                  <a:sym typeface="Arial"/>
                                </a:rPr>
                                <m:t>=4</m:t>
                              </m:r>
                              <m:r>
                                <a:rPr lang="vi-VN" sz="3600" i="1" smtClean="0">
                                  <a:solidFill>
                                    <a:schemeClr val="tx1"/>
                                  </a:solidFill>
                                  <a:latin typeface="Cambria Math" panose="02040503050406030204" pitchFamily="18" charset="0"/>
                                  <a:cs typeface="Arial" panose="020B0604020202020204" pitchFamily="34" charset="0"/>
                                  <a:sym typeface="Arial"/>
                                </a:rPr>
                                <m:t>𝑐𝑚</m:t>
                              </m:r>
                            </m:oMath>
                          </a14:m>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1675017"/>
                      </a:ext>
                    </a:extLst>
                  </a:tr>
                  <a:tr h="1887961">
                    <a:tc>
                      <a:txBody>
                        <a:bodyPr/>
                        <a:lstStyle/>
                        <a:p>
                          <a:pPr algn="just">
                            <a:lnSpc>
                              <a:spcPct val="150000"/>
                            </a:lnSpc>
                            <a:spcBef>
                              <a:spcPts val="600"/>
                            </a:spcBef>
                            <a:spcAft>
                              <a:spcPts val="600"/>
                            </a:spcAft>
                          </a:pPr>
                          <a:r>
                            <a:rPr lang="fr-FR" sz="3600">
                              <a:solidFill>
                                <a:schemeClr val="tx1"/>
                              </a:solidFill>
                              <a:effectLst/>
                              <a:latin typeface="Arial" panose="020B0604020202020204" pitchFamily="34" charset="0"/>
                              <a:ea typeface="Dotum" panose="020B0600000101010101" pitchFamily="34" charset="-127"/>
                              <a:cs typeface="Arial" panose="020B0604020202020204" pitchFamily="34" charset="0"/>
                            </a:rPr>
                            <a:t>KL</a:t>
                          </a:r>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just">
                            <a:lnSpc>
                              <a:spcPct val="150000"/>
                            </a:lnSpc>
                            <a:spcBef>
                              <a:spcPts val="600"/>
                            </a:spcBef>
                            <a:spcAft>
                              <a:spcPts val="600"/>
                            </a:spcAft>
                          </a:pPr>
                          <a:r>
                            <a:rPr lang="en-US" sz="3600" smtClean="0">
                              <a:solidFill>
                                <a:schemeClr val="tx1"/>
                              </a:solidFill>
                              <a:latin typeface="Arial" panose="020B0604020202020204" pitchFamily="34" charset="0"/>
                              <a:cs typeface="Arial" panose="020B0604020202020204" pitchFamily="34" charset="0"/>
                            </a:rPr>
                            <a:t>a) </a:t>
                          </a:r>
                          <a14:m>
                            <m:oMath xmlns:m="http://schemas.openxmlformats.org/officeDocument/2006/math">
                              <m:r>
                                <a:rPr lang="en-US" sz="3600" i="1" smtClean="0">
                                  <a:solidFill>
                                    <a:schemeClr val="tx1"/>
                                  </a:solidFill>
                                  <a:latin typeface="Cambria Math" panose="02040503050406030204" pitchFamily="18" charset="0"/>
                                </a:rPr>
                                <m:t>𝛥</m:t>
                              </m:r>
                              <m:r>
                                <a:rPr lang="en-US" sz="3600" b="0" i="1" smtClean="0">
                                  <a:solidFill>
                                    <a:schemeClr val="tx1"/>
                                  </a:solidFill>
                                  <a:latin typeface="Cambria Math" panose="02040503050406030204" pitchFamily="18" charset="0"/>
                                </a:rPr>
                                <m:t>𝐴𝐻𝐵</m:t>
                              </m:r>
                              <m:r>
                                <a:rPr lang="vi-VN" sz="3600" i="1">
                                  <a:solidFill>
                                    <a:schemeClr val="tx1"/>
                                  </a:solidFill>
                                  <a:latin typeface="Cambria Math" panose="02040503050406030204" pitchFamily="18" charset="0"/>
                                </a:rPr>
                                <m:t>∽</m:t>
                              </m:r>
                              <m:r>
                                <a:rPr lang="en-US" sz="3600" i="1">
                                  <a:solidFill>
                                    <a:schemeClr val="tx1"/>
                                  </a:solidFill>
                                  <a:latin typeface="Cambria Math" panose="02040503050406030204" pitchFamily="18" charset="0"/>
                                </a:rPr>
                                <m:t>𝛥</m:t>
                              </m:r>
                              <m:r>
                                <a:rPr lang="en-US" sz="3600" b="0" i="1" smtClean="0">
                                  <a:solidFill>
                                    <a:schemeClr val="tx1"/>
                                  </a:solidFill>
                                  <a:latin typeface="Cambria Math" panose="02040503050406030204" pitchFamily="18" charset="0"/>
                                </a:rPr>
                                <m:t>𝐶𝐻𝐴</m:t>
                              </m:r>
                            </m:oMath>
                          </a14:m>
                          <a:endParaRPr lang="en-US" sz="3600" smtClean="0">
                            <a:solidFill>
                              <a:schemeClr val="tx1"/>
                            </a:solidFill>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600"/>
                            </a:spcBef>
                            <a:spcAft>
                              <a:spcPts val="600"/>
                            </a:spcAft>
                          </a:pPr>
                          <a:r>
                            <a:rPr lang="en-US" sz="3600" smtClean="0">
                              <a:solidFill>
                                <a:schemeClr val="tx1"/>
                              </a:solidFill>
                              <a:effectLst/>
                              <a:latin typeface="Arial" panose="020B0604020202020204" pitchFamily="34" charset="0"/>
                              <a:ea typeface="Arial" panose="020B0604020202020204" pitchFamily="34" charset="0"/>
                              <a:cs typeface="Arial" panose="020B0604020202020204" pitchFamily="34" charset="0"/>
                            </a:rPr>
                            <a:t>b) Tính</a:t>
                          </a:r>
                          <a:r>
                            <a:rPr lang="en-US" sz="3600" baseline="0" smtClean="0">
                              <a:solidFill>
                                <a:schemeClr val="tx1"/>
                              </a:solidFill>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vi-VN" sz="3600" i="1" smtClean="0">
                                  <a:solidFill>
                                    <a:schemeClr val="tx1"/>
                                  </a:solidFill>
                                  <a:latin typeface="Cambria Math" panose="02040503050406030204" pitchFamily="18" charset="0"/>
                                  <a:cs typeface="Arial" panose="020B0604020202020204" pitchFamily="34" charset="0"/>
                                  <a:sym typeface="Arial"/>
                                </a:rPr>
                                <m:t>𝐵𝐻</m:t>
                              </m:r>
                              <m:r>
                                <a:rPr lang="vi-VN" sz="3600" i="1" smtClean="0">
                                  <a:solidFill>
                                    <a:schemeClr val="tx1"/>
                                  </a:solidFill>
                                  <a:latin typeface="Cambria Math" panose="02040503050406030204" pitchFamily="18" charset="0"/>
                                  <a:cs typeface="Arial" panose="020B0604020202020204" pitchFamily="34" charset="0"/>
                                  <a:sym typeface="Arial"/>
                                </a:rPr>
                                <m:t>, </m:t>
                              </m:r>
                              <m:r>
                                <a:rPr lang="vi-VN" sz="3600" i="1" smtClean="0">
                                  <a:solidFill>
                                    <a:schemeClr val="tx1"/>
                                  </a:solidFill>
                                  <a:latin typeface="Cambria Math" panose="02040503050406030204" pitchFamily="18" charset="0"/>
                                  <a:cs typeface="Arial" panose="020B0604020202020204" pitchFamily="34" charset="0"/>
                                  <a:sym typeface="Arial"/>
                                </a:rPr>
                                <m:t>𝐶𝐻</m:t>
                              </m:r>
                              <m:r>
                                <a:rPr lang="vi-VN" sz="3600" i="1" smtClean="0">
                                  <a:solidFill>
                                    <a:schemeClr val="tx1"/>
                                  </a:solidFill>
                                  <a:latin typeface="Cambria Math" panose="02040503050406030204" pitchFamily="18" charset="0"/>
                                  <a:cs typeface="Arial" panose="020B0604020202020204" pitchFamily="34" charset="0"/>
                                  <a:sym typeface="Arial"/>
                                </a:rPr>
                                <m:t>, </m:t>
                              </m:r>
                              <m:r>
                                <a:rPr lang="vi-VN" sz="3600" i="1" smtClean="0">
                                  <a:solidFill>
                                    <a:schemeClr val="tx1"/>
                                  </a:solidFill>
                                  <a:latin typeface="Cambria Math" panose="02040503050406030204" pitchFamily="18" charset="0"/>
                                  <a:cs typeface="Arial" panose="020B0604020202020204" pitchFamily="34" charset="0"/>
                                  <a:sym typeface="Arial"/>
                                </a:rPr>
                                <m:t>𝐴𝐶</m:t>
                              </m:r>
                            </m:oMath>
                          </a14:m>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554933686"/>
                      </a:ext>
                    </a:extLst>
                  </a:tr>
                </a:tbl>
              </a:graphicData>
            </a:graphic>
          </p:graphicFrame>
        </mc:Choice>
        <mc:Fallback>
          <p:graphicFrame>
            <p:nvGraphicFramePr>
              <p:cNvPr id="19" name="Table 18"/>
              <p:cNvGraphicFramePr>
                <a:graphicFrameLocks noGrp="1"/>
              </p:cNvGraphicFramePr>
              <p:nvPr>
                <p:extLst>
                  <p:ext uri="{D42A27DB-BD31-4B8C-83A1-F6EECF244321}">
                    <p14:modId xmlns:p14="http://schemas.microsoft.com/office/powerpoint/2010/main" val="3471406540"/>
                  </p:ext>
                </p:extLst>
              </p:nvPr>
            </p:nvGraphicFramePr>
            <p:xfrm>
              <a:off x="1327858" y="5331825"/>
              <a:ext cx="8558159" cy="3637498"/>
            </p:xfrm>
            <a:graphic>
              <a:graphicData uri="http://schemas.openxmlformats.org/drawingml/2006/table">
                <a:tbl>
                  <a:tblPr firstRow="1" firstCol="1" bandRow="1"/>
                  <a:tblGrid>
                    <a:gridCol w="2135599">
                      <a:extLst>
                        <a:ext uri="{9D8B030D-6E8A-4147-A177-3AD203B41FA5}">
                          <a16:colId xmlns:a16="http://schemas.microsoft.com/office/drawing/2014/main" val="3143897217"/>
                        </a:ext>
                      </a:extLst>
                    </a:gridCol>
                    <a:gridCol w="6422560">
                      <a:extLst>
                        <a:ext uri="{9D8B030D-6E8A-4147-A177-3AD203B41FA5}">
                          <a16:colId xmlns:a16="http://schemas.microsoft.com/office/drawing/2014/main" val="3185939975"/>
                        </a:ext>
                      </a:extLst>
                    </a:gridCol>
                  </a:tblGrid>
                  <a:tr h="1749537">
                    <a:tc>
                      <a:txBody>
                        <a:bodyPr/>
                        <a:lstStyle/>
                        <a:p>
                          <a:pPr algn="just">
                            <a:lnSpc>
                              <a:spcPct val="150000"/>
                            </a:lnSpc>
                            <a:spcBef>
                              <a:spcPts val="600"/>
                            </a:spcBef>
                            <a:spcAft>
                              <a:spcPts val="600"/>
                            </a:spcAft>
                          </a:pPr>
                          <a:r>
                            <a:rPr lang="fr-FR" sz="3600">
                              <a:solidFill>
                                <a:schemeClr val="tx1"/>
                              </a:solidFill>
                              <a:effectLst/>
                              <a:latin typeface="Arial" panose="020B0604020202020204" pitchFamily="34" charset="0"/>
                              <a:ea typeface="Dotum" panose="020B0600000101010101" pitchFamily="34" charset="-127"/>
                              <a:cs typeface="Arial" panose="020B0604020202020204" pitchFamily="34" charset="0"/>
                            </a:rPr>
                            <a:t>GT</a:t>
                          </a:r>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blipFill>
                          <a:blip r:embed="rId14"/>
                          <a:stretch>
                            <a:fillRect l="-33302" r="-95" b="-112153"/>
                          </a:stretch>
                        </a:blipFill>
                      </a:tcPr>
                    </a:tc>
                    <a:extLst>
                      <a:ext uri="{0D108BD9-81ED-4DB2-BD59-A6C34878D82A}">
                        <a16:rowId xmlns:a16="http://schemas.microsoft.com/office/drawing/2014/main" val="881675017"/>
                      </a:ext>
                    </a:extLst>
                  </a:tr>
                  <a:tr h="1887961">
                    <a:tc>
                      <a:txBody>
                        <a:bodyPr/>
                        <a:lstStyle/>
                        <a:p>
                          <a:pPr algn="just">
                            <a:lnSpc>
                              <a:spcPct val="150000"/>
                            </a:lnSpc>
                            <a:spcBef>
                              <a:spcPts val="600"/>
                            </a:spcBef>
                            <a:spcAft>
                              <a:spcPts val="600"/>
                            </a:spcAft>
                          </a:pPr>
                          <a:r>
                            <a:rPr lang="fr-FR" sz="3600">
                              <a:solidFill>
                                <a:schemeClr val="tx1"/>
                              </a:solidFill>
                              <a:effectLst/>
                              <a:latin typeface="Arial" panose="020B0604020202020204" pitchFamily="34" charset="0"/>
                              <a:ea typeface="Dotum" panose="020B0600000101010101" pitchFamily="34" charset="-127"/>
                              <a:cs typeface="Arial" panose="020B0604020202020204" pitchFamily="34" charset="0"/>
                            </a:rPr>
                            <a:t>KL</a:t>
                          </a:r>
                          <a:endParaRPr lang="en-US" sz="3600">
                            <a:solidFill>
                              <a:schemeClr val="tx1"/>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blipFill>
                          <a:blip r:embed="rId14"/>
                          <a:stretch>
                            <a:fillRect l="-33302" t="-92903" r="-95" b="-4194"/>
                          </a:stretch>
                        </a:blipFill>
                      </a:tcPr>
                    </a:tc>
                    <a:extLst>
                      <a:ext uri="{0D108BD9-81ED-4DB2-BD59-A6C34878D82A}">
                        <a16:rowId xmlns:a16="http://schemas.microsoft.com/office/drawing/2014/main" val="2554933686"/>
                      </a:ext>
                    </a:extLst>
                  </a:tr>
                </a:tbl>
              </a:graphicData>
            </a:graphic>
          </p:graphicFrame>
        </mc:Fallback>
      </mc:AlternateContent>
    </p:spTree>
    <p:extLst>
      <p:ext uri="{BB962C8B-B14F-4D97-AF65-F5344CB8AC3E}">
        <p14:creationId xmlns:p14="http://schemas.microsoft.com/office/powerpoint/2010/main" val="2630578712"/>
      </p:ext>
    </p:extLst>
  </p:cSld>
  <p:clrMapOvr>
    <a:masterClrMapping/>
  </p:clrMapOvr>
  <mc:AlternateContent xmlns:mc="http://schemas.openxmlformats.org/markup-compatibility/2006" xmlns:p14="http://schemas.microsoft.com/office/powerpoint/2010/main">
    <mc:Choice Requires="p14">
      <p:transition spd="med" p14:dur="700">
        <p:cover dir="u"/>
      </p:transition>
    </mc:Choice>
    <mc:Fallback xmlns="">
      <p:transition spd="med">
        <p:cover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272161" y="9828102"/>
            <a:ext cx="19161184" cy="917796"/>
            <a:chOff x="0" y="0"/>
            <a:chExt cx="6481685" cy="310464"/>
          </a:xfrm>
        </p:grpSpPr>
        <p:sp>
          <p:nvSpPr>
            <p:cNvPr id="6" name="Freeform 6"/>
            <p:cNvSpPr/>
            <p:nvPr/>
          </p:nvSpPr>
          <p:spPr>
            <a:xfrm>
              <a:off x="0" y="0"/>
              <a:ext cx="6481685" cy="310464"/>
            </a:xfrm>
            <a:custGeom>
              <a:avLst/>
              <a:gdLst/>
              <a:ahLst/>
              <a:cxnLst/>
              <a:rect l="l" t="t" r="r" b="b"/>
              <a:pathLst>
                <a:path w="6481685" h="310464">
                  <a:moveTo>
                    <a:pt x="0" y="0"/>
                  </a:moveTo>
                  <a:lnTo>
                    <a:pt x="6481685" y="0"/>
                  </a:lnTo>
                  <a:lnTo>
                    <a:pt x="6481685" y="310464"/>
                  </a:lnTo>
                  <a:lnTo>
                    <a:pt x="0" y="310464"/>
                  </a:lnTo>
                  <a:close/>
                </a:path>
              </a:pathLst>
            </a:custGeom>
            <a:solidFill>
              <a:srgbClr val="61A6AB"/>
            </a:solidFill>
          </p:spPr>
        </p:sp>
      </p:grpSp>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t="72256"/>
          <a:stretch>
            <a:fillRect/>
          </a:stretch>
        </p:blipFill>
        <p:spPr>
          <a:xfrm rot="1222297">
            <a:off x="14484183" y="-1199901"/>
            <a:ext cx="6419284" cy="2216069"/>
          </a:xfrm>
          <a:prstGeom prst="rect">
            <a:avLst/>
          </a:prstGeom>
        </p:spPr>
      </p:pic>
      <p:pic>
        <p:nvPicPr>
          <p:cNvPr id="18" name="Picture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744368">
            <a:off x="16530045" y="8645280"/>
            <a:ext cx="1214238" cy="1233697"/>
          </a:xfrm>
          <a:prstGeom prst="rect">
            <a:avLst/>
          </a:prstGeom>
        </p:spPr>
      </p:pic>
      <p:sp>
        <p:nvSpPr>
          <p:cNvPr id="16" name="Rectangle 15"/>
          <p:cNvSpPr/>
          <p:nvPr/>
        </p:nvSpPr>
        <p:spPr>
          <a:xfrm>
            <a:off x="8756837" y="342900"/>
            <a:ext cx="1103187"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US" sz="3800" b="1" i="1" u="sng" strike="noStrike" kern="1200" cap="none" spc="0" normalizeH="0" baseline="0" noProof="0" smtClean="0">
                <a:ln>
                  <a:noFill/>
                </a:ln>
                <a:solidFill>
                  <a:srgbClr val="C00000"/>
                </a:solidFill>
                <a:effectLst/>
                <a:uLnTx/>
                <a:uFillTx/>
                <a:latin typeface="Arial" panose="020B0604020202020204" pitchFamily="34" charset="0"/>
                <a:ea typeface="+mn-ea"/>
                <a:cs typeface="Arial"/>
                <a:sym typeface="Arial"/>
              </a:rPr>
              <a:t>Giải</a:t>
            </a:r>
            <a:endParaRPr kumimoji="0" lang="en-US" sz="3800" b="1" i="1" u="sng" strike="noStrike" kern="1200" cap="none" spc="0" normalizeH="0" baseline="0" noProof="0" dirty="0">
              <a:ln>
                <a:noFill/>
              </a:ln>
              <a:solidFill>
                <a:srgbClr val="C00000"/>
              </a:solidFill>
              <a:effectLst/>
              <a:uLnTx/>
              <a:uFillTx/>
              <a:latin typeface="Calibri"/>
              <a:ea typeface="+mn-ea"/>
              <a:cs typeface="Arial"/>
              <a:sym typeface="Arial"/>
            </a:endParaRPr>
          </a:p>
        </p:txBody>
      </p:sp>
      <p:pic>
        <p:nvPicPr>
          <p:cNvPr id="15" name="Picture 14"/>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304800" y="1609493"/>
            <a:ext cx="5856769" cy="3433531"/>
          </a:xfrm>
          <a:prstGeom prst="rect">
            <a:avLst/>
          </a:prstGeom>
        </p:spPr>
      </p:pic>
      <mc:AlternateContent xmlns:mc="http://schemas.openxmlformats.org/markup-compatibility/2006">
        <mc:Choice xmlns:a14="http://schemas.microsoft.com/office/drawing/2010/main" Requires="a14">
          <p:sp>
            <p:nvSpPr>
              <p:cNvPr id="3" name="Rectangle 2"/>
              <p:cNvSpPr/>
              <p:nvPr/>
            </p:nvSpPr>
            <p:spPr>
              <a:xfrm>
                <a:off x="6705600" y="1257300"/>
                <a:ext cx="11049000" cy="3665491"/>
              </a:xfrm>
              <a:prstGeom prst="rect">
                <a:avLst/>
              </a:prstGeom>
            </p:spPr>
            <p:txBody>
              <a:bodyPr wrap="square">
                <a:spAutoFit/>
              </a:bodyPr>
              <a:lstStyle/>
              <a:p>
                <a:pPr algn="just">
                  <a:lnSpc>
                    <a:spcPct val="150000"/>
                  </a:lnSpc>
                  <a:spcAft>
                    <a:spcPts val="500"/>
                  </a:spcAft>
                </a:pPr>
                <a:r>
                  <a:rPr lang="en-US" sz="3700" smtClean="0">
                    <a:latin typeface="Arial" panose="020B0604020202020204" pitchFamily="34" charset="0"/>
                    <a:cs typeface="Arial" panose="020B0604020202020204" pitchFamily="34" charset="0"/>
                  </a:rPr>
                  <a:t>a) Xét tam giác </a:t>
                </a:r>
                <a14:m>
                  <m:oMath xmlns:m="http://schemas.openxmlformats.org/officeDocument/2006/math">
                    <m:r>
                      <a:rPr lang="en-US" sz="3700" i="1" smtClean="0">
                        <a:latin typeface="Cambria Math" panose="02040503050406030204" pitchFamily="18" charset="0"/>
                        <a:cs typeface="Arial" panose="020B0604020202020204" pitchFamily="34" charset="0"/>
                      </a:rPr>
                      <m:t>𝐴𝐻𝐵</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và tam giác </a:t>
                </a:r>
                <a14:m>
                  <m:oMath xmlns:m="http://schemas.openxmlformats.org/officeDocument/2006/math">
                    <m:r>
                      <a:rPr lang="en-US" sz="3700" i="1" smtClean="0">
                        <a:latin typeface="Cambria Math" panose="02040503050406030204" pitchFamily="18" charset="0"/>
                        <a:cs typeface="Arial" panose="020B0604020202020204" pitchFamily="34" charset="0"/>
                      </a:rPr>
                      <m:t>𝐶𝐻𝐴</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ta có:</a:t>
                </a:r>
              </a:p>
              <a:p>
                <a:pPr algn="just">
                  <a:lnSpc>
                    <a:spcPct val="150000"/>
                  </a:lnSpc>
                  <a:spcAft>
                    <a:spcPts val="500"/>
                  </a:spcAft>
                </a:pPr>
                <a14:m>
                  <m:oMathPara xmlns:m="http://schemas.openxmlformats.org/officeDocument/2006/math">
                    <m:oMathParaPr>
                      <m:jc m:val="centerGroup"/>
                    </m:oMathParaPr>
                    <m:oMath xmlns:m="http://schemas.openxmlformats.org/officeDocument/2006/math">
                      <m:acc>
                        <m:accPr>
                          <m:chr m:val="̂"/>
                          <m:ctrlPr>
                            <a:rPr lang="en-US" sz="3700" i="1" smtClean="0">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𝐴𝐵𝐻</m:t>
                          </m:r>
                        </m:e>
                      </m:acc>
                      <m:r>
                        <a:rPr lang="en-US" sz="3700" b="0" i="1" smtClean="0">
                          <a:latin typeface="Cambria Math" panose="02040503050406030204" pitchFamily="18" charset="0"/>
                          <a:cs typeface="Arial" panose="020B0604020202020204" pitchFamily="34" charset="0"/>
                        </a:rPr>
                        <m:t>=90</m:t>
                      </m:r>
                      <m:r>
                        <a:rPr lang="en-US" sz="3700" b="0" i="1" smtClean="0">
                          <a:latin typeface="Cambria Math" panose="02040503050406030204" pitchFamily="18" charset="0"/>
                          <a:ea typeface="Cambria Math" panose="02040503050406030204" pitchFamily="18" charset="0"/>
                          <a:cs typeface="Arial" panose="020B0604020202020204" pitchFamily="34" charset="0"/>
                        </a:rPr>
                        <m:t>°−</m:t>
                      </m:r>
                      <m:acc>
                        <m:accPr>
                          <m:chr m:val="̂"/>
                          <m:ctrlPr>
                            <a:rPr lang="en-US" sz="3700" b="0" i="1" smtClean="0">
                              <a:latin typeface="Cambria Math" panose="02040503050406030204" pitchFamily="18" charset="0"/>
                              <a:ea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ea typeface="Cambria Math" panose="02040503050406030204" pitchFamily="18" charset="0"/>
                              <a:cs typeface="Arial" panose="020B0604020202020204" pitchFamily="34" charset="0"/>
                            </a:rPr>
                            <m:t>𝐻𝐴𝐵</m:t>
                          </m:r>
                        </m:e>
                      </m:acc>
                      <m:r>
                        <a:rPr lang="en-US" sz="3700" b="0" i="1" smtClean="0">
                          <a:latin typeface="Cambria Math" panose="02040503050406030204" pitchFamily="18" charset="0"/>
                          <a:cs typeface="Arial" panose="020B0604020202020204" pitchFamily="34" charset="0"/>
                        </a:rPr>
                        <m:t>=</m:t>
                      </m:r>
                      <m:acc>
                        <m:accPr>
                          <m:chr m:val="̂"/>
                          <m:ctrlPr>
                            <a:rPr lang="en-US" sz="3700" b="0" i="1" smtClean="0">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𝐶𝐴𝐵</m:t>
                          </m:r>
                        </m:e>
                      </m:acc>
                      <m:r>
                        <a:rPr lang="en-US" sz="3700" b="0" i="1" smtClean="0">
                          <a:latin typeface="Cambria Math" panose="02040503050406030204" pitchFamily="18" charset="0"/>
                          <a:cs typeface="Arial" panose="020B0604020202020204" pitchFamily="34" charset="0"/>
                        </a:rPr>
                        <m:t>−</m:t>
                      </m:r>
                      <m:acc>
                        <m:accPr>
                          <m:chr m:val="̂"/>
                          <m:ctrlPr>
                            <a:rPr lang="en-US" sz="3700" b="0" i="1" smtClean="0">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𝐻𝐴𝐵</m:t>
                          </m:r>
                        </m:e>
                      </m:acc>
                      <m:r>
                        <a:rPr lang="en-US" sz="3700" b="0" i="1" smtClean="0">
                          <a:latin typeface="Cambria Math" panose="02040503050406030204" pitchFamily="18" charset="0"/>
                          <a:cs typeface="Arial" panose="020B0604020202020204" pitchFamily="34" charset="0"/>
                        </a:rPr>
                        <m:t>=</m:t>
                      </m:r>
                      <m:acc>
                        <m:accPr>
                          <m:chr m:val="̂"/>
                          <m:ctrlPr>
                            <a:rPr lang="en-US" sz="3700" b="0" i="1" smtClean="0">
                              <a:latin typeface="Cambria Math" panose="02040503050406030204" pitchFamily="18" charset="0"/>
                              <a:cs typeface="Arial" panose="020B0604020202020204" pitchFamily="34" charset="0"/>
                            </a:rPr>
                          </m:ctrlPr>
                        </m:accPr>
                        <m:e>
                          <m:r>
                            <a:rPr lang="en-US" sz="3700" b="0" i="1" smtClean="0">
                              <a:latin typeface="Cambria Math" panose="02040503050406030204" pitchFamily="18" charset="0"/>
                              <a:cs typeface="Arial" panose="020B0604020202020204" pitchFamily="34" charset="0"/>
                            </a:rPr>
                            <m:t>𝐶𝐴𝐻</m:t>
                          </m:r>
                        </m:e>
                      </m:acc>
                    </m:oMath>
                  </m:oMathPara>
                </a14:m>
                <a:endParaRPr lang="en-US" sz="3700">
                  <a:latin typeface="Arial" panose="020B0604020202020204" pitchFamily="34" charset="0"/>
                  <a:cs typeface="Arial" panose="020B0604020202020204" pitchFamily="34" charset="0"/>
                </a:endParaRPr>
              </a:p>
              <a:p>
                <a:pPr algn="just">
                  <a:lnSpc>
                    <a:spcPct val="150000"/>
                  </a:lnSpc>
                  <a:spcAft>
                    <a:spcPts val="500"/>
                  </a:spcAft>
                </a:pPr>
                <a:r>
                  <a:rPr lang="en-US" sz="3700">
                    <a:latin typeface="Arial" panose="020B0604020202020204" pitchFamily="34" charset="0"/>
                    <a:cs typeface="Arial" panose="020B0604020202020204" pitchFamily="34" charset="0"/>
                  </a:rPr>
                  <a:t>Vậy </a:t>
                </a:r>
                <a14:m>
                  <m:oMath xmlns:m="http://schemas.openxmlformats.org/officeDocument/2006/math">
                    <m:r>
                      <a:rPr lang="en-US" sz="3700" i="1">
                        <a:solidFill>
                          <a:schemeClr val="bg1">
                            <a:lumMod val="25000"/>
                          </a:schemeClr>
                        </a:solidFill>
                        <a:latin typeface="Cambria Math" panose="02040503050406030204" pitchFamily="18" charset="0"/>
                      </a:rPr>
                      <m:t>𝛥</m:t>
                    </m:r>
                    <m:r>
                      <a:rPr lang="en-US" sz="3700" i="1">
                        <a:solidFill>
                          <a:schemeClr val="bg1">
                            <a:lumMod val="25000"/>
                          </a:schemeClr>
                        </a:solidFill>
                        <a:latin typeface="Cambria Math" panose="02040503050406030204" pitchFamily="18" charset="0"/>
                      </a:rPr>
                      <m:t>𝐴𝐻𝐵</m:t>
                    </m:r>
                    <m:r>
                      <a:rPr lang="vi-VN" sz="3700" i="1">
                        <a:solidFill>
                          <a:schemeClr val="bg1">
                            <a:lumMod val="25000"/>
                          </a:schemeClr>
                        </a:solidFill>
                        <a:latin typeface="Cambria Math" panose="02040503050406030204" pitchFamily="18" charset="0"/>
                      </a:rPr>
                      <m:t>∽</m:t>
                    </m:r>
                    <m:r>
                      <a:rPr lang="en-US" sz="3700" i="1">
                        <a:solidFill>
                          <a:schemeClr val="bg1">
                            <a:lumMod val="25000"/>
                          </a:schemeClr>
                        </a:solidFill>
                        <a:latin typeface="Cambria Math" panose="02040503050406030204" pitchFamily="18" charset="0"/>
                      </a:rPr>
                      <m:t>𝛥</m:t>
                    </m:r>
                    <m:r>
                      <a:rPr lang="en-US" sz="3700" i="1">
                        <a:solidFill>
                          <a:schemeClr val="bg1">
                            <a:lumMod val="25000"/>
                          </a:schemeClr>
                        </a:solidFill>
                        <a:latin typeface="Cambria Math" panose="02040503050406030204" pitchFamily="18" charset="0"/>
                      </a:rPr>
                      <m:t>𝐶𝐻𝐴</m:t>
                    </m:r>
                  </m:oMath>
                </a14:m>
                <a:r>
                  <a:rPr lang="en-US" sz="3700" smtClean="0">
                    <a:latin typeface="Arial" panose="020B0604020202020204" pitchFamily="34" charset="0"/>
                    <a:cs typeface="Arial" panose="020B0604020202020204" pitchFamily="34" charset="0"/>
                  </a:rPr>
                  <a:t> </a:t>
                </a:r>
                <a:r>
                  <a:rPr lang="en-US" sz="3700">
                    <a:latin typeface="Arial" panose="020B0604020202020204" pitchFamily="34" charset="0"/>
                    <a:cs typeface="Arial" panose="020B0604020202020204" pitchFamily="34" charset="0"/>
                  </a:rPr>
                  <a:t>(một cặp góc nhọn bằng </a:t>
                </a:r>
                <a:r>
                  <a:rPr lang="en-US" sz="3700">
                    <a:latin typeface="Arial" panose="020B0604020202020204" pitchFamily="34" charset="0"/>
                    <a:cs typeface="Arial" panose="020B0604020202020204" pitchFamily="34" charset="0"/>
                  </a:rPr>
                  <a:t>nhau</a:t>
                </a:r>
                <a:r>
                  <a:rPr lang="en-US" sz="3700" smtClean="0">
                    <a:latin typeface="Arial" panose="020B0604020202020204" pitchFamily="34" charset="0"/>
                    <a:cs typeface="Arial" panose="020B0604020202020204" pitchFamily="34" charset="0"/>
                  </a:rPr>
                  <a:t>).</a:t>
                </a:r>
                <a:endParaRPr lang="en-US" sz="3700">
                  <a:latin typeface="Arial" panose="020B0604020202020204" pitchFamily="34" charset="0"/>
                  <a:cs typeface="Arial" panose="020B0604020202020204" pitchFamily="34" charset="0"/>
                </a:endParaRPr>
              </a:p>
            </p:txBody>
          </p:sp>
        </mc:Choice>
        <mc:Fallback>
          <p:sp>
            <p:nvSpPr>
              <p:cNvPr id="3" name="Rectangle 2"/>
              <p:cNvSpPr>
                <a:spLocks noRot="1" noChangeAspect="1" noMove="1" noResize="1" noEditPoints="1" noAdjustHandles="1" noChangeArrowheads="1" noChangeShapeType="1" noTextEdit="1"/>
              </p:cNvSpPr>
              <p:nvPr/>
            </p:nvSpPr>
            <p:spPr>
              <a:xfrm>
                <a:off x="6705600" y="1257300"/>
                <a:ext cx="11049000" cy="3665491"/>
              </a:xfrm>
              <a:prstGeom prst="rect">
                <a:avLst/>
              </a:prstGeom>
              <a:blipFill>
                <a:blip r:embed="rId13"/>
                <a:stretch>
                  <a:fillRect l="-1710" b="-249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809087" y="5197699"/>
                <a:ext cx="16782481" cy="4441601"/>
              </a:xfrm>
              <a:prstGeom prst="rect">
                <a:avLst/>
              </a:prstGeom>
            </p:spPr>
            <p:txBody>
              <a:bodyPr wrap="square">
                <a:spAutoFit/>
              </a:bodyPr>
              <a:lstStyle/>
              <a:p>
                <a:pPr algn="just">
                  <a:lnSpc>
                    <a:spcPct val="150000"/>
                  </a:lnSpc>
                  <a:spcAft>
                    <a:spcPts val="500"/>
                  </a:spcAft>
                </a:pPr>
                <a:r>
                  <a:rPr lang="en-US" sz="3700" smtClean="0">
                    <a:latin typeface="Arial" panose="020B0604020202020204" pitchFamily="34" charset="0"/>
                    <a:cs typeface="Arial" panose="020B0604020202020204" pitchFamily="34" charset="0"/>
                  </a:rPr>
                  <a:t>b) Áp dụng định lí Pythagore cho tam giác </a:t>
                </a:r>
                <a14:m>
                  <m:oMath xmlns:m="http://schemas.openxmlformats.org/officeDocument/2006/math">
                    <m:r>
                      <a:rPr lang="en-US" sz="3700" i="1" smtClean="0">
                        <a:latin typeface="Cambria Math" panose="02040503050406030204" pitchFamily="18" charset="0"/>
                        <a:cs typeface="Arial" panose="020B0604020202020204" pitchFamily="34" charset="0"/>
                      </a:rPr>
                      <m:t>𝐴𝐻𝐵</m:t>
                    </m:r>
                  </m:oMath>
                </a14:m>
                <a:r>
                  <a:rPr lang="en-US" sz="3700">
                    <a:latin typeface="Arial" panose="020B0604020202020204" pitchFamily="34" charset="0"/>
                    <a:cs typeface="Arial" panose="020B0604020202020204" pitchFamily="34" charset="0"/>
                  </a:rPr>
                  <a:t> vuông tại </a:t>
                </a:r>
                <a14:m>
                  <m:oMath xmlns:m="http://schemas.openxmlformats.org/officeDocument/2006/math">
                    <m:r>
                      <a:rPr lang="en-US" sz="3700" i="1" smtClean="0">
                        <a:latin typeface="Cambria Math" panose="02040503050406030204" pitchFamily="18" charset="0"/>
                        <a:cs typeface="Arial" panose="020B0604020202020204" pitchFamily="34" charset="0"/>
                      </a:rPr>
                      <m:t>𝐻</m:t>
                    </m:r>
                  </m:oMath>
                </a14:m>
                <a:r>
                  <a:rPr lang="en-US" sz="3700">
                    <a:latin typeface="Arial" panose="020B0604020202020204" pitchFamily="34" charset="0"/>
                    <a:cs typeface="Arial" panose="020B0604020202020204" pitchFamily="34" charset="0"/>
                  </a:rPr>
                  <a:t>, ta có</a:t>
                </a:r>
                <a:r>
                  <a:rPr lang="en-US" sz="3700">
                    <a:latin typeface="Arial" panose="020B0604020202020204" pitchFamily="34" charset="0"/>
                    <a:cs typeface="Arial" panose="020B0604020202020204" pitchFamily="34" charset="0"/>
                  </a:rPr>
                  <a:t>: </a:t>
                </a:r>
                <a:endParaRPr lang="en-US" sz="3700" smtClean="0">
                  <a:latin typeface="Arial" panose="020B0604020202020204" pitchFamily="34" charset="0"/>
                  <a:cs typeface="Arial" panose="020B0604020202020204" pitchFamily="34" charset="0"/>
                </a:endParaRPr>
              </a:p>
              <a:p>
                <a:pPr algn="ctr">
                  <a:lnSpc>
                    <a:spcPct val="150000"/>
                  </a:lnSpc>
                  <a:spcAft>
                    <a:spcPts val="500"/>
                  </a:spcAft>
                </a:pPr>
                <a14:m>
                  <m:oMath xmlns:m="http://schemas.openxmlformats.org/officeDocument/2006/math">
                    <m:sSup>
                      <m:sSupPr>
                        <m:ctrlPr>
                          <a:rPr lang="en-US" sz="370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𝐵𝐻</m:t>
                        </m:r>
                      </m:e>
                      <m:sup>
                        <m:r>
                          <a:rPr lang="en-US" sz="3700" b="0" i="1" smtClean="0">
                            <a:latin typeface="Cambria Math" panose="02040503050406030204" pitchFamily="18" charset="0"/>
                            <a:cs typeface="Arial" panose="020B0604020202020204" pitchFamily="34" charset="0"/>
                          </a:rPr>
                          <m:t>2</m:t>
                        </m:r>
                      </m:sup>
                    </m:sSup>
                    <m:r>
                      <a:rPr lang="en-US" sz="3700" b="0" i="1" smtClean="0">
                        <a:latin typeface="Cambria Math" panose="02040503050406030204" pitchFamily="18" charset="0"/>
                        <a:cs typeface="Arial" panose="020B0604020202020204" pitchFamily="34" charset="0"/>
                      </a:rPr>
                      <m:t>=</m:t>
                    </m:r>
                    <m:sSup>
                      <m:sSupPr>
                        <m:ctrlPr>
                          <a:rPr lang="en-US" sz="3700" b="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𝐴𝐵</m:t>
                        </m:r>
                      </m:e>
                      <m:sup>
                        <m:r>
                          <a:rPr lang="en-US" sz="3700" b="0" i="1" smtClean="0">
                            <a:latin typeface="Cambria Math" panose="02040503050406030204" pitchFamily="18" charset="0"/>
                            <a:cs typeface="Arial" panose="020B0604020202020204" pitchFamily="34" charset="0"/>
                          </a:rPr>
                          <m:t>2</m:t>
                        </m:r>
                      </m:sup>
                    </m:sSup>
                    <m:r>
                      <a:rPr lang="en-US" sz="3700" b="0" i="1" smtClean="0">
                        <a:latin typeface="Cambria Math" panose="02040503050406030204" pitchFamily="18" charset="0"/>
                        <a:cs typeface="Arial" panose="020B0604020202020204" pitchFamily="34" charset="0"/>
                      </a:rPr>
                      <m:t>−</m:t>
                    </m:r>
                    <m:sSup>
                      <m:sSupPr>
                        <m:ctrlPr>
                          <a:rPr lang="en-US" sz="3700" b="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𝐴𝐻</m:t>
                        </m:r>
                      </m:e>
                      <m:sup>
                        <m:r>
                          <a:rPr lang="en-US" sz="3700" b="0" i="1" smtClean="0">
                            <a:latin typeface="Cambria Math" panose="02040503050406030204" pitchFamily="18" charset="0"/>
                            <a:cs typeface="Arial" panose="020B0604020202020204" pitchFamily="34" charset="0"/>
                          </a:rPr>
                          <m:t>2</m:t>
                        </m:r>
                      </m:sup>
                    </m:sSup>
                    <m:r>
                      <a:rPr lang="en-US" sz="3700" b="0" i="1" smtClean="0">
                        <a:latin typeface="Cambria Math" panose="02040503050406030204" pitchFamily="18" charset="0"/>
                        <a:cs typeface="Arial" panose="020B0604020202020204" pitchFamily="34" charset="0"/>
                      </a:rPr>
                      <m:t>=</m:t>
                    </m:r>
                    <m:sSup>
                      <m:sSupPr>
                        <m:ctrlPr>
                          <a:rPr lang="en-US" sz="3700" b="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5</m:t>
                        </m:r>
                      </m:e>
                      <m:sup>
                        <m:r>
                          <a:rPr lang="en-US" sz="3700" b="0" i="1" smtClean="0">
                            <a:latin typeface="Cambria Math" panose="02040503050406030204" pitchFamily="18" charset="0"/>
                            <a:cs typeface="Arial" panose="020B0604020202020204" pitchFamily="34" charset="0"/>
                          </a:rPr>
                          <m:t>2</m:t>
                        </m:r>
                      </m:sup>
                    </m:sSup>
                    <m:r>
                      <a:rPr lang="en-US" sz="3700" b="0" i="1" smtClean="0">
                        <a:latin typeface="Cambria Math" panose="02040503050406030204" pitchFamily="18" charset="0"/>
                        <a:cs typeface="Arial" panose="020B0604020202020204" pitchFamily="34" charset="0"/>
                      </a:rPr>
                      <m:t>−</m:t>
                    </m:r>
                    <m:sSup>
                      <m:sSupPr>
                        <m:ctrlPr>
                          <a:rPr lang="en-US" sz="3700" b="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4</m:t>
                        </m:r>
                      </m:e>
                      <m:sup>
                        <m:r>
                          <a:rPr lang="en-US" sz="3700" b="0" i="1" smtClean="0">
                            <a:latin typeface="Cambria Math" panose="02040503050406030204" pitchFamily="18" charset="0"/>
                            <a:cs typeface="Arial" panose="020B0604020202020204" pitchFamily="34" charset="0"/>
                          </a:rPr>
                          <m:t>2</m:t>
                        </m:r>
                      </m:sup>
                    </m:sSup>
                    <m:r>
                      <a:rPr lang="en-US" sz="3700" b="0" i="1" smtClean="0">
                        <a:latin typeface="Cambria Math" panose="02040503050406030204" pitchFamily="18" charset="0"/>
                        <a:cs typeface="Arial" panose="020B0604020202020204" pitchFamily="34" charset="0"/>
                      </a:rPr>
                      <m:t>=</m:t>
                    </m:r>
                    <m:sSup>
                      <m:sSupPr>
                        <m:ctrlPr>
                          <a:rPr lang="en-US" sz="3700" b="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3</m:t>
                        </m:r>
                      </m:e>
                      <m:sup>
                        <m:r>
                          <a:rPr lang="en-US" sz="3700" b="0" i="1" smtClean="0">
                            <a:latin typeface="Cambria Math" panose="02040503050406030204" pitchFamily="18" charset="0"/>
                            <a:cs typeface="Arial" panose="020B0604020202020204" pitchFamily="34" charset="0"/>
                          </a:rPr>
                          <m:t>2</m:t>
                        </m:r>
                      </m:sup>
                    </m:sSup>
                  </m:oMath>
                </a14:m>
                <a:r>
                  <a:rPr lang="en-US" sz="3700" smtClean="0">
                    <a:latin typeface="Arial" panose="020B0604020202020204" pitchFamily="34" charset="0"/>
                    <a:cs typeface="Arial" panose="020B0604020202020204" pitchFamily="34" charset="0"/>
                  </a:rPr>
                  <a:t>. Suy </a:t>
                </a:r>
                <a:r>
                  <a:rPr lang="en-US" sz="3700">
                    <a:latin typeface="Arial" panose="020B0604020202020204" pitchFamily="34" charset="0"/>
                    <a:cs typeface="Arial" panose="020B0604020202020204" pitchFamily="34" charset="0"/>
                  </a:rPr>
                  <a:t>ra </a:t>
                </a:r>
                <a14:m>
                  <m:oMath xmlns:m="http://schemas.openxmlformats.org/officeDocument/2006/math">
                    <m:r>
                      <a:rPr lang="en-US" sz="3700" i="1" smtClean="0">
                        <a:latin typeface="Cambria Math" panose="02040503050406030204" pitchFamily="18" charset="0"/>
                        <a:cs typeface="Arial" panose="020B0604020202020204" pitchFamily="34" charset="0"/>
                      </a:rPr>
                      <m:t>𝐵𝐻</m:t>
                    </m:r>
                    <m:r>
                      <a:rPr lang="en-US" sz="3700" i="1" smtClean="0">
                        <a:latin typeface="Cambria Math" panose="02040503050406030204" pitchFamily="18" charset="0"/>
                        <a:cs typeface="Arial" panose="020B0604020202020204" pitchFamily="34" charset="0"/>
                      </a:rPr>
                      <m:t>=3 </m:t>
                    </m:r>
                    <m:r>
                      <a:rPr lang="en-US" sz="3700" i="1" smtClean="0">
                        <a:latin typeface="Cambria Math" panose="02040503050406030204" pitchFamily="18" charset="0"/>
                        <a:cs typeface="Arial" panose="020B0604020202020204" pitchFamily="34" charset="0"/>
                      </a:rPr>
                      <m:t>𝑐𝑚</m:t>
                    </m:r>
                  </m:oMath>
                </a14:m>
                <a:endParaRPr lang="en-US" sz="3700">
                  <a:latin typeface="Arial" panose="020B0604020202020204" pitchFamily="34" charset="0"/>
                  <a:cs typeface="Arial" panose="020B0604020202020204" pitchFamily="34" charset="0"/>
                </a:endParaRPr>
              </a:p>
              <a:p>
                <a:pPr algn="just">
                  <a:lnSpc>
                    <a:spcPct val="150000"/>
                  </a:lnSpc>
                  <a:spcAft>
                    <a:spcPts val="500"/>
                  </a:spcAft>
                </a:pPr>
                <a:r>
                  <a:rPr lang="en-US" sz="3700">
                    <a:latin typeface="Arial" panose="020B0604020202020204" pitchFamily="34" charset="0"/>
                    <a:cs typeface="Arial" panose="020B0604020202020204" pitchFamily="34" charset="0"/>
                  </a:rPr>
                  <a:t>Mặt khác, vì </a:t>
                </a:r>
                <a14:m>
                  <m:oMath xmlns:m="http://schemas.openxmlformats.org/officeDocument/2006/math">
                    <m:r>
                      <a:rPr lang="en-US" sz="3700" i="1">
                        <a:solidFill>
                          <a:prstClr val="white">
                            <a:lumMod val="25000"/>
                          </a:prstClr>
                        </a:solidFill>
                        <a:latin typeface="Cambria Math" panose="02040503050406030204" pitchFamily="18" charset="0"/>
                      </a:rPr>
                      <m:t>𝛥</m:t>
                    </m:r>
                    <m:r>
                      <a:rPr lang="en-US" sz="3700" i="1">
                        <a:solidFill>
                          <a:prstClr val="white">
                            <a:lumMod val="25000"/>
                          </a:prstClr>
                        </a:solidFill>
                        <a:latin typeface="Cambria Math" panose="02040503050406030204" pitchFamily="18" charset="0"/>
                      </a:rPr>
                      <m:t>𝐴𝐻𝐵</m:t>
                    </m:r>
                    <m:r>
                      <a:rPr lang="vi-VN" sz="3700" i="1">
                        <a:solidFill>
                          <a:prstClr val="white">
                            <a:lumMod val="25000"/>
                          </a:prstClr>
                        </a:solidFill>
                        <a:latin typeface="Cambria Math" panose="02040503050406030204" pitchFamily="18" charset="0"/>
                      </a:rPr>
                      <m:t>∽</m:t>
                    </m:r>
                    <m:r>
                      <a:rPr lang="en-US" sz="3700" i="1">
                        <a:solidFill>
                          <a:prstClr val="white">
                            <a:lumMod val="25000"/>
                          </a:prstClr>
                        </a:solidFill>
                        <a:latin typeface="Cambria Math" panose="02040503050406030204" pitchFamily="18" charset="0"/>
                      </a:rPr>
                      <m:t>𝛥</m:t>
                    </m:r>
                    <m:r>
                      <a:rPr lang="en-US" sz="3700" i="1">
                        <a:solidFill>
                          <a:prstClr val="white">
                            <a:lumMod val="25000"/>
                          </a:prstClr>
                        </a:solidFill>
                        <a:latin typeface="Cambria Math" panose="02040503050406030204" pitchFamily="18" charset="0"/>
                      </a:rPr>
                      <m:t>𝐶𝐻𝐴</m:t>
                    </m:r>
                    <m:r>
                      <a:rPr lang="en-US" sz="3700" i="1">
                        <a:solidFill>
                          <a:prstClr val="white">
                            <a:lumMod val="25000"/>
                          </a:prstClr>
                        </a:solidFill>
                        <a:latin typeface="Cambria Math" panose="02040503050406030204" pitchFamily="18" charset="0"/>
                      </a:rPr>
                      <m:t> </m:t>
                    </m:r>
                  </m:oMath>
                </a14:m>
                <a:r>
                  <a:rPr lang="en-US" sz="3700" smtClean="0">
                    <a:latin typeface="Arial" panose="020B0604020202020204" pitchFamily="34" charset="0"/>
                    <a:cs typeface="Arial" panose="020B0604020202020204" pitchFamily="34" charset="0"/>
                  </a:rPr>
                  <a:t>nên </a:t>
                </a:r>
                <a14:m>
                  <m:oMath xmlns:m="http://schemas.openxmlformats.org/officeDocument/2006/math">
                    <m:f>
                      <m:fPr>
                        <m:ctrlPr>
                          <a:rPr lang="en-US" sz="370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𝐴𝐻</m:t>
                        </m:r>
                      </m:num>
                      <m:den>
                        <m:r>
                          <a:rPr lang="en-US" sz="3700" b="0" i="1" smtClean="0">
                            <a:latin typeface="Cambria Math" panose="02040503050406030204" pitchFamily="18" charset="0"/>
                            <a:cs typeface="Arial" panose="020B0604020202020204" pitchFamily="34" charset="0"/>
                          </a:rPr>
                          <m:t>𝐶𝐻</m:t>
                        </m:r>
                      </m:den>
                    </m:f>
                    <m:r>
                      <a:rPr lang="en-US" sz="3700" b="0" i="1" smtClean="0">
                        <a:latin typeface="Cambria Math" panose="02040503050406030204" pitchFamily="18" charset="0"/>
                        <a:cs typeface="Arial" panose="020B0604020202020204" pitchFamily="34" charset="0"/>
                      </a:rPr>
                      <m:t>=</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𝐻𝐵</m:t>
                        </m:r>
                      </m:num>
                      <m:den>
                        <m:r>
                          <a:rPr lang="en-US" sz="3700" b="0" i="1" smtClean="0">
                            <a:latin typeface="Cambria Math" panose="02040503050406030204" pitchFamily="18" charset="0"/>
                            <a:cs typeface="Arial" panose="020B0604020202020204" pitchFamily="34" charset="0"/>
                          </a:rPr>
                          <m:t>𝐻𝐴</m:t>
                        </m:r>
                      </m:den>
                    </m:f>
                    <m:r>
                      <a:rPr lang="en-US" sz="3700" b="0" i="1" smtClean="0">
                        <a:latin typeface="Cambria Math" panose="02040503050406030204" pitchFamily="18" charset="0"/>
                        <a:cs typeface="Arial" panose="020B0604020202020204" pitchFamily="34" charset="0"/>
                      </a:rPr>
                      <m:t>.</m:t>
                    </m:r>
                  </m:oMath>
                </a14:m>
                <a:r>
                  <a:rPr lang="en-US" sz="3700" smtClean="0">
                    <a:latin typeface="Arial" panose="020B0604020202020204" pitchFamily="34" charset="0"/>
                    <a:cs typeface="Arial" panose="020B0604020202020204" pitchFamily="34" charset="0"/>
                  </a:rPr>
                  <a:t> Suy </a:t>
                </a:r>
                <a:r>
                  <a:rPr lang="en-US" sz="3700">
                    <a:latin typeface="Arial" panose="020B0604020202020204" pitchFamily="34" charset="0"/>
                    <a:cs typeface="Arial" panose="020B0604020202020204" pitchFamily="34" charset="0"/>
                  </a:rPr>
                  <a:t>ra </a:t>
                </a:r>
                <a14:m>
                  <m:oMath xmlns:m="http://schemas.openxmlformats.org/officeDocument/2006/math">
                    <m:r>
                      <a:rPr lang="en-US" sz="3700" i="1" smtClean="0">
                        <a:latin typeface="Cambria Math" panose="02040503050406030204" pitchFamily="18" charset="0"/>
                        <a:cs typeface="Arial" panose="020B0604020202020204" pitchFamily="34" charset="0"/>
                      </a:rPr>
                      <m:t>𝐶𝐻</m:t>
                    </m:r>
                    <m:r>
                      <a:rPr lang="en-US" sz="3700" b="0" i="1" smtClean="0">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sSup>
                          <m:sSupPr>
                            <m:ctrlPr>
                              <a:rPr lang="en-US" sz="3700" i="1" smtClean="0">
                                <a:latin typeface="Cambria Math" panose="02040503050406030204" pitchFamily="18" charset="0"/>
                                <a:cs typeface="Arial" panose="020B0604020202020204" pitchFamily="34" charset="0"/>
                              </a:rPr>
                            </m:ctrlPr>
                          </m:sSupPr>
                          <m:e>
                            <m:r>
                              <a:rPr lang="en-US" sz="3700" b="0" i="1" smtClean="0">
                                <a:latin typeface="Cambria Math" panose="02040503050406030204" pitchFamily="18" charset="0"/>
                                <a:cs typeface="Arial" panose="020B0604020202020204" pitchFamily="34" charset="0"/>
                              </a:rPr>
                              <m:t>𝐴𝐻</m:t>
                            </m:r>
                          </m:e>
                          <m:sup>
                            <m:r>
                              <a:rPr lang="en-US" sz="3700" b="0" i="1" smtClean="0">
                                <a:latin typeface="Cambria Math" panose="02040503050406030204" pitchFamily="18" charset="0"/>
                                <a:cs typeface="Arial" panose="020B0604020202020204" pitchFamily="34" charset="0"/>
                              </a:rPr>
                              <m:t>2</m:t>
                            </m:r>
                          </m:sup>
                        </m:sSup>
                      </m:num>
                      <m:den>
                        <m:r>
                          <a:rPr lang="en-US" sz="3700" b="0" i="1" smtClean="0">
                            <a:latin typeface="Cambria Math" panose="02040503050406030204" pitchFamily="18" charset="0"/>
                            <a:cs typeface="Arial" panose="020B0604020202020204" pitchFamily="34" charset="0"/>
                          </a:rPr>
                          <m:t>𝐵</m:t>
                        </m:r>
                        <m:r>
                          <a:rPr lang="en-US" sz="3700" i="1">
                            <a:latin typeface="Cambria Math" panose="02040503050406030204" pitchFamily="18" charset="0"/>
                            <a:cs typeface="Arial" panose="020B0604020202020204" pitchFamily="34" charset="0"/>
                          </a:rPr>
                          <m:t>𝐻</m:t>
                        </m:r>
                      </m:den>
                    </m:f>
                    <m:r>
                      <a:rPr lang="en-US" sz="3700" b="0" i="1" smtClean="0">
                        <a:latin typeface="Cambria Math" panose="02040503050406030204" pitchFamily="18" charset="0"/>
                        <a:cs typeface="Arial" panose="020B0604020202020204" pitchFamily="34" charset="0"/>
                      </a:rPr>
                      <m:t>=</m:t>
                    </m:r>
                    <m:f>
                      <m:fPr>
                        <m:ctrlPr>
                          <a:rPr lang="en-US" sz="3700" b="0" i="1" smtClean="0">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16</m:t>
                        </m:r>
                      </m:num>
                      <m:den>
                        <m:r>
                          <a:rPr lang="en-US" sz="3700" b="0" i="1" smtClean="0">
                            <a:latin typeface="Cambria Math" panose="02040503050406030204" pitchFamily="18" charset="0"/>
                            <a:cs typeface="Arial" panose="020B0604020202020204" pitchFamily="34" charset="0"/>
                          </a:rPr>
                          <m:t>3</m:t>
                        </m:r>
                      </m:den>
                    </m:f>
                    <m:r>
                      <a:rPr lang="en-US" sz="3700" b="0" i="1" smtClean="0">
                        <a:latin typeface="Cambria Math" panose="02040503050406030204" pitchFamily="18" charset="0"/>
                        <a:cs typeface="Arial" panose="020B0604020202020204" pitchFamily="34" charset="0"/>
                      </a:rPr>
                      <m:t> (</m:t>
                    </m:r>
                    <m:r>
                      <a:rPr lang="en-US" sz="3700" b="0" i="1" smtClean="0">
                        <a:latin typeface="Cambria Math" panose="02040503050406030204" pitchFamily="18" charset="0"/>
                        <a:cs typeface="Arial" panose="020B0604020202020204" pitchFamily="34" charset="0"/>
                      </a:rPr>
                      <m:t>𝑐𝑚</m:t>
                    </m:r>
                    <m:r>
                      <a:rPr lang="en-US" sz="3700" b="0" i="1" smtClean="0">
                        <a:latin typeface="Cambria Math" panose="02040503050406030204" pitchFamily="18" charset="0"/>
                        <a:cs typeface="Arial" panose="020B0604020202020204" pitchFamily="34" charset="0"/>
                      </a:rPr>
                      <m:t>)</m:t>
                    </m:r>
                  </m:oMath>
                </a14:m>
                <a:endParaRPr lang="en-US" sz="3700">
                  <a:latin typeface="Arial" panose="020B0604020202020204" pitchFamily="34" charset="0"/>
                  <a:cs typeface="Arial" panose="020B0604020202020204" pitchFamily="34" charset="0"/>
                </a:endParaRPr>
              </a:p>
              <a:p>
                <a:pPr algn="just">
                  <a:lnSpc>
                    <a:spcPct val="150000"/>
                  </a:lnSpc>
                  <a:spcAft>
                    <a:spcPts val="500"/>
                  </a:spcAft>
                </a:pPr>
                <a:r>
                  <a:rPr lang="en-US" sz="3700" smtClean="0">
                    <a:latin typeface="Arial" panose="020B0604020202020204" pitchFamily="34" charset="0"/>
                    <a:cs typeface="Arial" panose="020B0604020202020204" pitchFamily="34" charset="0"/>
                  </a:rPr>
                  <a:t>Đồng thời </a:t>
                </a:r>
                <a14:m>
                  <m:oMath xmlns:m="http://schemas.openxmlformats.org/officeDocument/2006/math">
                    <m:f>
                      <m:fPr>
                        <m:ctrlPr>
                          <a:rPr lang="en-US" sz="3700" i="1">
                            <a:latin typeface="Cambria Math" panose="02040503050406030204" pitchFamily="18" charset="0"/>
                            <a:cs typeface="Arial" panose="020B0604020202020204" pitchFamily="34" charset="0"/>
                          </a:rPr>
                        </m:ctrlPr>
                      </m:fPr>
                      <m:num>
                        <m:r>
                          <a:rPr lang="en-US" sz="3700" i="1">
                            <a:latin typeface="Cambria Math" panose="02040503050406030204" pitchFamily="18" charset="0"/>
                            <a:cs typeface="Arial" panose="020B0604020202020204" pitchFamily="34" charset="0"/>
                          </a:rPr>
                          <m:t>𝐴</m:t>
                        </m:r>
                        <m:r>
                          <a:rPr lang="en-US" sz="3700" b="0" i="1" smtClean="0">
                            <a:latin typeface="Cambria Math" panose="02040503050406030204" pitchFamily="18" charset="0"/>
                            <a:cs typeface="Arial" panose="020B0604020202020204" pitchFamily="34" charset="0"/>
                          </a:rPr>
                          <m:t>𝐵</m:t>
                        </m:r>
                      </m:num>
                      <m:den>
                        <m:r>
                          <a:rPr lang="en-US" sz="3700" b="0" i="1" smtClean="0">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𝐶</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𝐻</m:t>
                        </m:r>
                      </m:num>
                      <m:den>
                        <m:r>
                          <a:rPr lang="en-US" sz="3700" b="0" i="1" smtClean="0">
                            <a:latin typeface="Cambria Math" panose="02040503050406030204" pitchFamily="18" charset="0"/>
                            <a:cs typeface="Arial" panose="020B0604020202020204" pitchFamily="34" charset="0"/>
                          </a:rPr>
                          <m:t>𝐶</m:t>
                        </m:r>
                        <m:r>
                          <a:rPr lang="en-US" sz="3700" i="1">
                            <a:latin typeface="Cambria Math" panose="02040503050406030204" pitchFamily="18" charset="0"/>
                            <a:cs typeface="Arial" panose="020B0604020202020204" pitchFamily="34" charset="0"/>
                          </a:rPr>
                          <m:t>𝐻</m:t>
                        </m:r>
                      </m:den>
                    </m:f>
                  </m:oMath>
                </a14:m>
                <a:r>
                  <a:rPr lang="en-US" sz="3700" smtClean="0">
                    <a:latin typeface="Arial" panose="020B0604020202020204" pitchFamily="34" charset="0"/>
                    <a:cs typeface="Arial" panose="020B0604020202020204" pitchFamily="34" charset="0"/>
                  </a:rPr>
                  <a:t>. Do đó </a:t>
                </a:r>
                <a14:m>
                  <m:oMath xmlns:m="http://schemas.openxmlformats.org/officeDocument/2006/math">
                    <m:r>
                      <a:rPr lang="en-US" sz="3700" b="0" i="1" smtClean="0">
                        <a:latin typeface="Cambria Math" panose="02040503050406030204" pitchFamily="18" charset="0"/>
                        <a:cs typeface="Arial" panose="020B0604020202020204" pitchFamily="34" charset="0"/>
                      </a:rPr>
                      <m:t>𝐴𝐶</m:t>
                    </m:r>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𝐴𝐵</m:t>
                        </m:r>
                        <m:r>
                          <a:rPr lang="en-US" sz="3700" b="0" i="1" smtClean="0">
                            <a:latin typeface="Cambria Math" panose="02040503050406030204" pitchFamily="18" charset="0"/>
                            <a:cs typeface="Arial" panose="020B0604020202020204" pitchFamily="34" charset="0"/>
                          </a:rPr>
                          <m:t>.</m:t>
                        </m:r>
                        <m:r>
                          <a:rPr lang="en-US" sz="3700" b="0" i="1" smtClean="0">
                            <a:latin typeface="Cambria Math" panose="02040503050406030204" pitchFamily="18" charset="0"/>
                            <a:cs typeface="Arial" panose="020B0604020202020204" pitchFamily="34" charset="0"/>
                          </a:rPr>
                          <m:t>𝐶𝐻</m:t>
                        </m:r>
                      </m:num>
                      <m:den>
                        <m:r>
                          <a:rPr lang="en-US" sz="3700" b="0" i="1" smtClean="0">
                            <a:latin typeface="Cambria Math" panose="02040503050406030204" pitchFamily="18" charset="0"/>
                            <a:cs typeface="Arial" panose="020B0604020202020204" pitchFamily="34" charset="0"/>
                          </a:rPr>
                          <m:t>𝐴</m:t>
                        </m:r>
                        <m:r>
                          <a:rPr lang="en-US" sz="3700" i="1">
                            <a:latin typeface="Cambria Math" panose="02040503050406030204" pitchFamily="18" charset="0"/>
                            <a:cs typeface="Arial" panose="020B0604020202020204" pitchFamily="34" charset="0"/>
                          </a:rPr>
                          <m:t>𝐻</m:t>
                        </m:r>
                      </m:den>
                    </m:f>
                    <m:r>
                      <a:rPr lang="en-US" sz="3700" i="1">
                        <a:latin typeface="Cambria Math" panose="02040503050406030204" pitchFamily="18" charset="0"/>
                        <a:cs typeface="Arial" panose="020B0604020202020204" pitchFamily="34" charset="0"/>
                      </a:rPr>
                      <m:t>=</m:t>
                    </m:r>
                    <m:f>
                      <m:fPr>
                        <m:ctrlPr>
                          <a:rPr lang="en-US" sz="3700" i="1">
                            <a:latin typeface="Cambria Math" panose="02040503050406030204" pitchFamily="18" charset="0"/>
                            <a:cs typeface="Arial" panose="020B0604020202020204" pitchFamily="34" charset="0"/>
                          </a:rPr>
                        </m:ctrlPr>
                      </m:fPr>
                      <m:num>
                        <m:r>
                          <a:rPr lang="en-US" sz="3700" b="0" i="1" smtClean="0">
                            <a:latin typeface="Cambria Math" panose="02040503050406030204" pitchFamily="18" charset="0"/>
                            <a:cs typeface="Arial" panose="020B0604020202020204" pitchFamily="34" charset="0"/>
                          </a:rPr>
                          <m:t>20</m:t>
                        </m:r>
                      </m:num>
                      <m:den>
                        <m:r>
                          <a:rPr lang="en-US" sz="3700" i="1">
                            <a:latin typeface="Cambria Math" panose="02040503050406030204" pitchFamily="18" charset="0"/>
                            <a:cs typeface="Arial" panose="020B0604020202020204" pitchFamily="34" charset="0"/>
                          </a:rPr>
                          <m:t>3</m:t>
                        </m:r>
                      </m:den>
                    </m:f>
                    <m:r>
                      <a:rPr lang="en-US" sz="3700" i="1">
                        <a:latin typeface="Cambria Math" panose="02040503050406030204" pitchFamily="18" charset="0"/>
                        <a:cs typeface="Arial" panose="020B0604020202020204" pitchFamily="34" charset="0"/>
                      </a:rPr>
                      <m:t> (</m:t>
                    </m:r>
                    <m:r>
                      <a:rPr lang="en-US" sz="3700" i="1">
                        <a:latin typeface="Cambria Math" panose="02040503050406030204" pitchFamily="18" charset="0"/>
                        <a:cs typeface="Arial" panose="020B0604020202020204" pitchFamily="34" charset="0"/>
                      </a:rPr>
                      <m:t>𝑐𝑚</m:t>
                    </m:r>
                    <m:r>
                      <a:rPr lang="en-US" sz="3700" i="1">
                        <a:latin typeface="Cambria Math" panose="02040503050406030204" pitchFamily="18" charset="0"/>
                        <a:cs typeface="Arial" panose="020B0604020202020204" pitchFamily="34" charset="0"/>
                      </a:rPr>
                      <m:t>)</m:t>
                    </m:r>
                  </m:oMath>
                </a14:m>
                <a:endParaRPr lang="en-US" sz="3700">
                  <a:latin typeface="Arial" panose="020B0604020202020204" pitchFamily="34" charset="0"/>
                  <a:cs typeface="Arial" panose="020B0604020202020204" pitchFamily="34" charset="0"/>
                </a:endParaRPr>
              </a:p>
            </p:txBody>
          </p:sp>
        </mc:Choice>
        <mc:Fallback>
          <p:sp>
            <p:nvSpPr>
              <p:cNvPr id="4" name="Rectangle 3"/>
              <p:cNvSpPr>
                <a:spLocks noRot="1" noChangeAspect="1" noMove="1" noResize="1" noEditPoints="1" noAdjustHandles="1" noChangeArrowheads="1" noChangeShapeType="1" noTextEdit="1"/>
              </p:cNvSpPr>
              <p:nvPr/>
            </p:nvSpPr>
            <p:spPr>
              <a:xfrm>
                <a:off x="809087" y="5197699"/>
                <a:ext cx="16782481" cy="4441601"/>
              </a:xfrm>
              <a:prstGeom prst="rect">
                <a:avLst/>
              </a:prstGeom>
              <a:blipFill>
                <a:blip r:embed="rId14"/>
                <a:stretch>
                  <a:fillRect l="-1162" b="-1374"/>
                </a:stretch>
              </a:blipFill>
            </p:spPr>
            <p:txBody>
              <a:bodyPr/>
              <a:lstStyle/>
              <a:p>
                <a:r>
                  <a:rPr lang="en-US">
                    <a:noFill/>
                  </a:rPr>
                  <a:t> </a:t>
                </a:r>
              </a:p>
            </p:txBody>
          </p:sp>
        </mc:Fallback>
      </mc:AlternateContent>
    </p:spTree>
    <p:extLst>
      <p:ext uri="{BB962C8B-B14F-4D97-AF65-F5344CB8AC3E}">
        <p14:creationId xmlns:p14="http://schemas.microsoft.com/office/powerpoint/2010/main" val="34543688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ipe(down)">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fade">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barn(inVertical)">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left)">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4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3121</TotalTime>
  <Words>1397</Words>
  <PresentationFormat>Custom</PresentationFormat>
  <Paragraphs>179</Paragraphs>
  <Slides>27</Slides>
  <Notes>6</Notes>
  <HiddenSlides>0</HiddenSlides>
  <MMClips>10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27</vt:i4>
      </vt:variant>
    </vt:vector>
  </HeadingPairs>
  <TitlesOfParts>
    <vt:vector size="41" baseType="lpstr">
      <vt:lpstr>Dotum</vt:lpstr>
      <vt:lpstr>Arial</vt:lpstr>
      <vt:lpstr>Cambria Math</vt:lpstr>
      <vt:lpstr>Wingdings</vt:lpstr>
      <vt:lpstr>Poppins SemiBold</vt:lpstr>
      <vt:lpstr>Calibri</vt:lpstr>
      <vt:lpstr>Calibri Light</vt:lpstr>
      <vt:lpstr>Times New Roman</vt:lpstr>
      <vt:lpstr>Office Theme</vt:lpstr>
      <vt:lpstr>1_Office Theme</vt:lpstr>
      <vt:lpstr>2_Office Theme</vt:lpstr>
      <vt:lpstr>3_Office Theme</vt:lpstr>
      <vt:lpstr>4_Office Theme</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2023-11-01T03:58:11Z</dcterms:modified>
  <dc:identifier>DAFARKD_w7U</dc:identifier>
</cp:coreProperties>
</file>