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72" r:id="rId3"/>
    <p:sldId id="256" r:id="rId4"/>
    <p:sldId id="259" r:id="rId5"/>
    <p:sldId id="260" r:id="rId6"/>
    <p:sldId id="495" r:id="rId7"/>
    <p:sldId id="277" r:id="rId8"/>
    <p:sldId id="278" r:id="rId9"/>
    <p:sldId id="498" r:id="rId10"/>
    <p:sldId id="497" r:id="rId11"/>
    <p:sldId id="502" r:id="rId12"/>
    <p:sldId id="501" r:id="rId13"/>
    <p:sldId id="503" r:id="rId14"/>
    <p:sldId id="276" r:id="rId15"/>
    <p:sldId id="295" r:id="rId16"/>
    <p:sldId id="300" r:id="rId17"/>
    <p:sldId id="298" r:id="rId18"/>
    <p:sldId id="299" r:id="rId19"/>
    <p:sldId id="257" r:id="rId20"/>
    <p:sldId id="506" r:id="rId21"/>
    <p:sldId id="493" r:id="rId22"/>
    <p:sldId id="303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8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22" autoAdjust="0"/>
  </p:normalViewPr>
  <p:slideViewPr>
    <p:cSldViewPr>
      <p:cViewPr varScale="1">
        <p:scale>
          <a:sx n="43" d="100"/>
          <a:sy n="43" d="100"/>
        </p:scale>
        <p:origin x="46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2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2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2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2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3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8.svg"/><Relationship Id="rId7" Type="http://schemas.openxmlformats.org/officeDocument/2006/relationships/image" Target="../media/image3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41.sv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40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6.sv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svg"/><Relationship Id="rId7" Type="http://schemas.openxmlformats.org/officeDocument/2006/relationships/image" Target="../media/image2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2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6.sv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2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2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7587" y="-17006423"/>
            <a:ext cx="19094797" cy="186412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9210" y="8869337"/>
            <a:ext cx="18686419" cy="26160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756573" y="3516838"/>
            <a:ext cx="1016643" cy="13855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0869"/>
          <a:stretch>
            <a:fillRect/>
          </a:stretch>
        </p:blipFill>
        <p:spPr>
          <a:xfrm rot="-10800000">
            <a:off x="15712533" y="7512677"/>
            <a:ext cx="1016643" cy="81927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8450195" y="2759093"/>
            <a:ext cx="318719" cy="3285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9499798" y="8540805"/>
            <a:ext cx="318719" cy="32853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921997" y="3788800"/>
            <a:ext cx="13474319" cy="2678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72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9514" flipH="1">
            <a:off x="14828031" y="-1167091"/>
            <a:ext cx="5326642" cy="36899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74798" y="8682669"/>
            <a:ext cx="19094797" cy="186412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274811" y="75638"/>
            <a:ext cx="1150058" cy="15673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0869"/>
          <a:stretch>
            <a:fillRect/>
          </a:stretch>
        </p:blipFill>
        <p:spPr>
          <a:xfrm rot="-10800000">
            <a:off x="16474709" y="792618"/>
            <a:ext cx="1016643" cy="8192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6474709" y="6498644"/>
            <a:ext cx="356216" cy="367184"/>
          </a:xfrm>
          <a:prstGeom prst="rect">
            <a:avLst/>
          </a:prstGeom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37E2B022-A802-414F-9E96-6728390DB5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 flipV="1">
            <a:off x="758926" y="5700923"/>
            <a:ext cx="867807" cy="894527"/>
          </a:xfrm>
          <a:prstGeom prst="rect">
            <a:avLst/>
          </a:prstGeom>
        </p:spPr>
      </p:pic>
      <p:sp>
        <p:nvSpPr>
          <p:cNvPr id="17" name="Text Box 20">
            <a:extLst>
              <a:ext uri="{FF2B5EF4-FFF2-40B4-BE49-F238E27FC236}">
                <a16:creationId xmlns:a16="http://schemas.microsoft.com/office/drawing/2014/main" id="{42C6C81B-067A-4183-81D3-FEF399EC70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750468" y="469450"/>
            <a:ext cx="85365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II.</a:t>
            </a:r>
            <a:r>
              <a:rPr lang="vi-VN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Mượn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tiếng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ngoài</a:t>
            </a:r>
            <a:endParaRPr lang="en-US" altLang="en-US" sz="3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70800A4B-D7B7-460E-97BE-AF67EA62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005" y="1853892"/>
            <a:ext cx="153997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VD1.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Hãy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tìm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những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từ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Hán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Việt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trong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đoạn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trích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sau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EFDFB7AE-B25A-448C-9286-CA8001D26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961" y="2481387"/>
            <a:ext cx="10018059" cy="443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0000CC"/>
                </a:solidFill>
                <a:cs typeface="Arial" panose="020B0604020202020204" pitchFamily="34" charset="0"/>
              </a:rPr>
              <a:t>  </a:t>
            </a:r>
            <a:r>
              <a:rPr lang="vi-VN" altLang="en-US" i="1" dirty="0">
                <a:solidFill>
                  <a:srgbClr val="0000CC"/>
                </a:solidFill>
                <a:cs typeface="Arial" panose="020B0604020202020204" pitchFamily="34" charset="0"/>
              </a:rPr>
              <a:t>     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Thanh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minh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trong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tiết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tháng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ba</a:t>
            </a:r>
            <a:endParaRPr lang="vi-VN" altLang="en-US" b="1" i="1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Lễ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là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tảo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mộ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hội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là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đạp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thanh</a:t>
            </a:r>
            <a:endParaRPr lang="en-US" altLang="en-US" b="1" i="1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  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Gần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xa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nô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nức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yến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anh</a:t>
            </a:r>
            <a:endParaRPr lang="en-US" altLang="en-US" b="1" i="1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Chị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em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sắm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sửa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bộ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hành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chơi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xuân</a:t>
            </a:r>
            <a:endParaRPr lang="en-US" altLang="en-US" b="1" i="1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  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Dập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dìu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tài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tử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giai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nhân</a:t>
            </a:r>
            <a:endParaRPr lang="en-US" altLang="en-US" b="1" i="1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Ngựa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xe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như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nước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áo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quần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như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nêm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Line 10">
            <a:extLst>
              <a:ext uri="{FF2B5EF4-FFF2-40B4-BE49-F238E27FC236}">
                <a16:creationId xmlns:a16="http://schemas.microsoft.com/office/drawing/2014/main" id="{ED85BAC2-C06E-4A16-ADDE-C01849E1E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203001"/>
            <a:ext cx="2057400" cy="2200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77F6C8F0-A2EA-4A76-B166-6B54CAB45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0" y="3226594"/>
            <a:ext cx="70702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0">
            <a:extLst>
              <a:ext uri="{FF2B5EF4-FFF2-40B4-BE49-F238E27FC236}">
                <a16:creationId xmlns:a16="http://schemas.microsoft.com/office/drawing/2014/main" id="{FB188011-886E-4D2B-A144-185479BD8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992562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0">
            <a:extLst>
              <a:ext uri="{FF2B5EF4-FFF2-40B4-BE49-F238E27FC236}">
                <a16:creationId xmlns:a16="http://schemas.microsoft.com/office/drawing/2014/main" id="{B2C11D8C-A25B-4DFD-B863-51A9993CA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9576" y="3969217"/>
            <a:ext cx="1313423" cy="793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Line 10">
            <a:extLst>
              <a:ext uri="{FF2B5EF4-FFF2-40B4-BE49-F238E27FC236}">
                <a16:creationId xmlns:a16="http://schemas.microsoft.com/office/drawing/2014/main" id="{3A7C9685-0ABC-451A-9002-26E832F23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19328" y="3969217"/>
            <a:ext cx="189647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9521B30C-F4AF-445B-A6DE-A5AB6CA24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3977904"/>
            <a:ext cx="685800" cy="2259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855DC0F1-A543-45E7-931C-5E424A39C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6998" y="4711841"/>
            <a:ext cx="152400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31388218-3F3E-4EB6-B05D-6346E4957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3821" y="6155481"/>
            <a:ext cx="1717177" cy="146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0">
            <a:extLst>
              <a:ext uri="{FF2B5EF4-FFF2-40B4-BE49-F238E27FC236}">
                <a16:creationId xmlns:a16="http://schemas.microsoft.com/office/drawing/2014/main" id="{2605FE77-CBE8-4061-8F0A-21A50B5D45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350" y="6156696"/>
            <a:ext cx="930088" cy="1465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0">
            <a:extLst>
              <a:ext uri="{FF2B5EF4-FFF2-40B4-BE49-F238E27FC236}">
                <a16:creationId xmlns:a16="http://schemas.microsoft.com/office/drawing/2014/main" id="{DC9AAD0D-5341-4B50-A659-0CC010867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9858" y="5427924"/>
            <a:ext cx="1524001" cy="2259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Line 10">
            <a:extLst>
              <a:ext uri="{FF2B5EF4-FFF2-40B4-BE49-F238E27FC236}">
                <a16:creationId xmlns:a16="http://schemas.microsoft.com/office/drawing/2014/main" id="{BC65118D-375E-437E-8C6D-7594C727D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0998" y="5427132"/>
            <a:ext cx="1066802" cy="2116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9514" flipH="1">
            <a:off x="14828031" y="-1167091"/>
            <a:ext cx="5326642" cy="36899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74798" y="8682669"/>
            <a:ext cx="19094797" cy="186412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549375" y="208064"/>
            <a:ext cx="1016643" cy="13855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0869"/>
          <a:stretch>
            <a:fillRect/>
          </a:stretch>
        </p:blipFill>
        <p:spPr>
          <a:xfrm rot="-10800000">
            <a:off x="16474709" y="792618"/>
            <a:ext cx="1016643" cy="8192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6474709" y="6498644"/>
            <a:ext cx="356216" cy="367184"/>
          </a:xfrm>
          <a:prstGeom prst="rect">
            <a:avLst/>
          </a:prstGeom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37E2B022-A802-414F-9E96-6728390DB5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 flipV="1">
            <a:off x="758926" y="5700923"/>
            <a:ext cx="867807" cy="894527"/>
          </a:xfrm>
          <a:prstGeom prst="rect">
            <a:avLst/>
          </a:prstGeom>
        </p:spPr>
      </p:pic>
      <p:sp>
        <p:nvSpPr>
          <p:cNvPr id="17" name="Text Box 20">
            <a:extLst>
              <a:ext uri="{FF2B5EF4-FFF2-40B4-BE49-F238E27FC236}">
                <a16:creationId xmlns:a16="http://schemas.microsoft.com/office/drawing/2014/main" id="{42C6C81B-067A-4183-81D3-FEF399EC70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750468" y="469450"/>
            <a:ext cx="85365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Mượn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ngoài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013920CE-F947-43F4-AC6F-018A239EB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275" y="2010250"/>
            <a:ext cx="13352758" cy="8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3600" u="sng" dirty="0">
                <a:solidFill>
                  <a:srgbClr val="0000CC"/>
                </a:solidFill>
                <a:cs typeface="Arial" panose="020B0604020202020204" pitchFamily="34" charset="0"/>
              </a:rPr>
              <a:t>VD1</a:t>
            </a:r>
            <a:r>
              <a:rPr lang="en-US" altLang="en-US" sz="3600" u="sng" dirty="0">
                <a:solidFill>
                  <a:srgbClr val="0000CC"/>
                </a:solidFill>
                <a:cs typeface="Arial" panose="020B0604020202020204" pitchFamily="34" charset="0"/>
              </a:rPr>
              <a:t>. </a:t>
            </a:r>
            <a:r>
              <a:rPr lang="en-US" altLang="en-US" sz="3600" b="1" i="1" u="sng" dirty="0" err="1">
                <a:solidFill>
                  <a:srgbClr val="0000CC"/>
                </a:solidFill>
                <a:cs typeface="Arial" panose="020B0604020202020204" pitchFamily="34" charset="0"/>
              </a:rPr>
              <a:t>Hãy</a:t>
            </a:r>
            <a:r>
              <a:rPr lang="en-US" altLang="en-US" sz="3600" b="1" i="1" u="sng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u="sng" dirty="0" err="1">
                <a:solidFill>
                  <a:srgbClr val="0000CC"/>
                </a:solidFill>
                <a:cs typeface="Arial" panose="020B0604020202020204" pitchFamily="34" charset="0"/>
              </a:rPr>
              <a:t>tìm</a:t>
            </a:r>
            <a:r>
              <a:rPr lang="en-US" altLang="en-US" sz="3600" b="1" i="1" u="sng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u="sng" dirty="0" err="1">
                <a:solidFill>
                  <a:srgbClr val="0000CC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3600" b="1" i="1" u="sng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u="sng" dirty="0" err="1">
                <a:solidFill>
                  <a:srgbClr val="0000CC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i="1" u="sng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u="sng" dirty="0" err="1">
                <a:solidFill>
                  <a:srgbClr val="0000CC"/>
                </a:solidFill>
                <a:cs typeface="Arial" panose="020B0604020202020204" pitchFamily="34" charset="0"/>
              </a:rPr>
              <a:t>Hán</a:t>
            </a:r>
            <a:r>
              <a:rPr lang="en-US" altLang="en-US" sz="3600" b="1" i="1" u="sng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u="sng" dirty="0" err="1">
                <a:solidFill>
                  <a:srgbClr val="0000CC"/>
                </a:solidFill>
                <a:cs typeface="Arial" panose="020B0604020202020204" pitchFamily="34" charset="0"/>
              </a:rPr>
              <a:t>Việt</a:t>
            </a:r>
            <a:r>
              <a:rPr lang="en-US" altLang="en-US" sz="3600" b="1" i="1" u="sng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u="sng" dirty="0" err="1">
                <a:solidFill>
                  <a:srgbClr val="0000CC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600" b="1" i="1" u="sng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u="sng" dirty="0" err="1">
                <a:solidFill>
                  <a:srgbClr val="0000CC"/>
                </a:solidFill>
                <a:cs typeface="Arial" panose="020B0604020202020204" pitchFamily="34" charset="0"/>
              </a:rPr>
              <a:t>đoạn</a:t>
            </a:r>
            <a:r>
              <a:rPr lang="en-US" altLang="en-US" sz="3600" b="1" i="1" u="sng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u="sng" dirty="0" err="1">
                <a:solidFill>
                  <a:srgbClr val="0000CC"/>
                </a:solidFill>
                <a:cs typeface="Arial" panose="020B0604020202020204" pitchFamily="34" charset="0"/>
              </a:rPr>
              <a:t>trích</a:t>
            </a:r>
            <a:r>
              <a:rPr lang="en-US" altLang="en-US" sz="3600" b="1" i="1" u="sng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u="sng" dirty="0" err="1">
                <a:solidFill>
                  <a:srgbClr val="0000CC"/>
                </a:solidFill>
                <a:cs typeface="Arial" panose="020B0604020202020204" pitchFamily="34" charset="0"/>
              </a:rPr>
              <a:t>sau</a:t>
            </a:r>
            <a:r>
              <a:rPr lang="en-US" altLang="en-US" sz="3600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8FA8D8CD-DBE4-41E9-84C3-53F461B9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075" y="3012785"/>
            <a:ext cx="15373850" cy="454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b/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Kẻ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bạc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mệnh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này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duyên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phận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hẩm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hiu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,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chồng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con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rẫy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bỏ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điều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đâu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bay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buộc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tiếng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chịu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nhuốc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nhơ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thần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sông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có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linh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xin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ngài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chứng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giám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.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Thiếp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nếu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đoan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trang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giữ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tiết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trinh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bạch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gìn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lòng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vào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nước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xin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làm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ngọc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Mị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Nương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xuống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đất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xin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làm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cỏ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Ngu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mĩ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.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Nhược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bằng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long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chim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dạ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cá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lừa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chồng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dối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con,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dưới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đất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xin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làm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mồi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cho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cá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tôm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trên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xin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làm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cơm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cho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diều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quạ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và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xin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chịu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khắp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mọi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người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phỉ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cs typeface="Arial" panose="020B0604020202020204" pitchFamily="34" charset="0"/>
              </a:rPr>
              <a:t>nhổ</a:t>
            </a:r>
            <a:r>
              <a:rPr lang="en-US" altLang="en-US" b="1" i="1" dirty="0">
                <a:solidFill>
                  <a:srgbClr val="0000CC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DA1A024-65F9-4D71-B6C5-9734364D4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9922" y="3769505"/>
            <a:ext cx="186137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id="{03DB04BD-1F56-4D7D-AB5B-50AF85BEF0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3153" y="3769505"/>
            <a:ext cx="2140612" cy="789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en-US" sz="2400"/>
          </a:p>
        </p:txBody>
      </p:sp>
      <p:sp>
        <p:nvSpPr>
          <p:cNvPr id="40" name="Line 10">
            <a:extLst>
              <a:ext uri="{FF2B5EF4-FFF2-40B4-BE49-F238E27FC236}">
                <a16:creationId xmlns:a16="http://schemas.microsoft.com/office/drawing/2014/main" id="{B4CD4070-5E93-4319-8C1B-54DFC70EF1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7178" y="4477843"/>
            <a:ext cx="818044" cy="1778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en-US" sz="2400"/>
          </a:p>
        </p:txBody>
      </p:sp>
      <p:sp>
        <p:nvSpPr>
          <p:cNvPr id="41" name="Line 10">
            <a:extLst>
              <a:ext uri="{FF2B5EF4-FFF2-40B4-BE49-F238E27FC236}">
                <a16:creationId xmlns:a16="http://schemas.microsoft.com/office/drawing/2014/main" id="{1FBDC76A-82BA-445B-BC49-DEF11A053A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58400" y="4513729"/>
            <a:ext cx="936115" cy="790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en-US" sz="2400"/>
          </a:p>
        </p:txBody>
      </p:sp>
      <p:sp>
        <p:nvSpPr>
          <p:cNvPr id="42" name="Line 10">
            <a:extLst>
              <a:ext uri="{FF2B5EF4-FFF2-40B4-BE49-F238E27FC236}">
                <a16:creationId xmlns:a16="http://schemas.microsoft.com/office/drawing/2014/main" id="{0EB04957-0CF0-4DA4-AFF0-8C8F4DD22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8228" y="5266778"/>
            <a:ext cx="186137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en-US" sz="2400"/>
          </a:p>
        </p:txBody>
      </p:sp>
      <p:sp>
        <p:nvSpPr>
          <p:cNvPr id="43" name="Line 10">
            <a:extLst>
              <a:ext uri="{FF2B5EF4-FFF2-40B4-BE49-F238E27FC236}">
                <a16:creationId xmlns:a16="http://schemas.microsoft.com/office/drawing/2014/main" id="{64ED96E4-CB78-49C7-8EB2-E02444697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0" y="5303900"/>
            <a:ext cx="914400" cy="987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en-US" sz="2400"/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522DAC87-358A-41F8-A7EC-7B9D4B7D7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76911" y="4487726"/>
            <a:ext cx="2112218" cy="790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en-US" sz="2400"/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80E5605D-70AE-461C-BA0C-72E1DE8561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8171" y="5228968"/>
            <a:ext cx="790562" cy="1777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en-US" sz="2400"/>
          </a:p>
        </p:txBody>
      </p:sp>
      <p:sp>
        <p:nvSpPr>
          <p:cNvPr id="46" name="Line 10">
            <a:extLst>
              <a:ext uri="{FF2B5EF4-FFF2-40B4-BE49-F238E27FC236}">
                <a16:creationId xmlns:a16="http://schemas.microsoft.com/office/drawing/2014/main" id="{B640BF2C-56AF-4D34-9847-363646457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3850" y="5228968"/>
            <a:ext cx="186137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en-US" sz="2400"/>
          </a:p>
        </p:txBody>
      </p:sp>
      <p:sp>
        <p:nvSpPr>
          <p:cNvPr id="47" name="Line 10">
            <a:extLst>
              <a:ext uri="{FF2B5EF4-FFF2-40B4-BE49-F238E27FC236}">
                <a16:creationId xmlns:a16="http://schemas.microsoft.com/office/drawing/2014/main" id="{B784B0CF-2418-4D4D-A60E-17C07C8782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38193" y="4533900"/>
            <a:ext cx="99273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2665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9514" flipH="1">
            <a:off x="14828031" y="-1167091"/>
            <a:ext cx="5326642" cy="36899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5859" y="9196368"/>
            <a:ext cx="19094797" cy="186412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250605" y="99844"/>
            <a:ext cx="1016643" cy="13855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0869"/>
          <a:stretch>
            <a:fillRect/>
          </a:stretch>
        </p:blipFill>
        <p:spPr>
          <a:xfrm rot="-10800000">
            <a:off x="16474709" y="792618"/>
            <a:ext cx="1016643" cy="8192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6474709" y="6498644"/>
            <a:ext cx="356216" cy="367184"/>
          </a:xfrm>
          <a:prstGeom prst="rect">
            <a:avLst/>
          </a:prstGeom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37E2B022-A802-414F-9E96-6728390DB5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 flipV="1">
            <a:off x="758926" y="5700923"/>
            <a:ext cx="867807" cy="894527"/>
          </a:xfrm>
          <a:prstGeom prst="rect">
            <a:avLst/>
          </a:prstGeom>
        </p:spPr>
      </p:pic>
      <p:sp>
        <p:nvSpPr>
          <p:cNvPr id="17" name="Text Box 20">
            <a:extLst>
              <a:ext uri="{FF2B5EF4-FFF2-40B4-BE49-F238E27FC236}">
                <a16:creationId xmlns:a16="http://schemas.microsoft.com/office/drawing/2014/main" id="{42C6C81B-067A-4183-81D3-FEF399EC70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750468" y="469450"/>
            <a:ext cx="85365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Mượn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ngoài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70800A4B-D7B7-460E-97BE-AF67EA62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71294"/>
            <a:ext cx="153997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Arial" panose="020B0604020202020204" pitchFamily="34" charset="0"/>
              </a:rPr>
              <a:t>VD1. </a:t>
            </a:r>
            <a:r>
              <a:rPr lang="en-US" altLang="en-US" sz="3600" b="1" i="1" dirty="0" err="1">
                <a:solidFill>
                  <a:srgbClr val="000099"/>
                </a:solidFill>
                <a:cs typeface="Arial" panose="020B0604020202020204" pitchFamily="34" charset="0"/>
              </a:rPr>
              <a:t>Tiếng</a:t>
            </a:r>
            <a:r>
              <a:rPr lang="en-US" altLang="en-US" sz="3600" b="1" i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cs typeface="Arial" panose="020B0604020202020204" pitchFamily="34" charset="0"/>
              </a:rPr>
              <a:t>Việt</a:t>
            </a:r>
            <a:r>
              <a:rPr lang="en-US" altLang="en-US" sz="3600" b="1" i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3600" b="1" i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3600" b="1" i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i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cs typeface="Arial" panose="020B0604020202020204" pitchFamily="34" charset="0"/>
              </a:rPr>
              <a:t>nào</a:t>
            </a:r>
            <a:r>
              <a:rPr lang="en-US" altLang="en-US" sz="3600" b="1" i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3600" b="1" i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cs typeface="Arial" panose="020B0604020202020204" pitchFamily="34" charset="0"/>
              </a:rPr>
              <a:t>chỉ</a:t>
            </a:r>
            <a:r>
              <a:rPr lang="en-US" altLang="en-US" sz="3600" b="1" i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3600" b="1" i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cs typeface="Arial" panose="020B0604020202020204" pitchFamily="34" charset="0"/>
              </a:rPr>
              <a:t>khái</a:t>
            </a:r>
            <a:r>
              <a:rPr lang="en-US" altLang="en-US" sz="3600" b="1" i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cs typeface="Arial" panose="020B0604020202020204" pitchFamily="34" charset="0"/>
              </a:rPr>
              <a:t>niệm</a:t>
            </a:r>
            <a:r>
              <a:rPr lang="en-US" altLang="en-US" sz="3600" b="1" i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cs typeface="Arial" panose="020B0604020202020204" pitchFamily="34" charset="0"/>
              </a:rPr>
              <a:t>sau</a:t>
            </a:r>
            <a:r>
              <a:rPr lang="en-US" altLang="en-US" sz="3600" b="1" i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000099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29BD9C66-EA90-4A48-805A-8EA78316E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381700"/>
            <a:ext cx="103439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a)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Bệnh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mất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khả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năng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miễn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dịch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gây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tử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vong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11C969D0-D552-4AC6-AABE-6448A6B62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355473"/>
            <a:ext cx="13563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b)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Nghiên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cứu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một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cách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hệ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thống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những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điều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kiện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để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tiêu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thụ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hàng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hoá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(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chẳng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hạn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nghiên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cứu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nhu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cầu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thị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hiếu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của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khách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hàng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)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24" name="Text Box 47">
            <a:extLst>
              <a:ext uri="{FF2B5EF4-FFF2-40B4-BE49-F238E27FC236}">
                <a16:creationId xmlns:a16="http://schemas.microsoft.com/office/drawing/2014/main" id="{428E1C01-6ABF-474F-B031-5D590EE27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8802" y="3412477"/>
            <a:ext cx="16134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cs typeface="Arial" panose="020B0604020202020204" pitchFamily="34" charset="0"/>
              </a:rPr>
              <a:t>: AIDS</a:t>
            </a:r>
          </a:p>
        </p:txBody>
      </p:sp>
      <p:sp>
        <p:nvSpPr>
          <p:cNvPr id="38" name="Text Box 49">
            <a:extLst>
              <a:ext uri="{FF2B5EF4-FFF2-40B4-BE49-F238E27FC236}">
                <a16:creationId xmlns:a16="http://schemas.microsoft.com/office/drawing/2014/main" id="{5CA44B08-B095-4A04-9779-71EB38D97EB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3764312" y="4870259"/>
            <a:ext cx="28885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cs typeface="Arial" panose="020B0604020202020204" pitchFamily="34" charset="0"/>
              </a:rPr>
              <a:t>: </a:t>
            </a:r>
            <a:r>
              <a:rPr lang="en-US" altLang="en-US" b="1" dirty="0" err="1">
                <a:solidFill>
                  <a:srgbClr val="FF3300"/>
                </a:solidFill>
                <a:cs typeface="Arial" panose="020B0604020202020204" pitchFamily="34" charset="0"/>
              </a:rPr>
              <a:t>Maketing</a:t>
            </a:r>
            <a:endParaRPr lang="en-US" altLang="en-US" b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DBCDFEC6-3C94-4603-BA3B-0BCE5EDB446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667000" y="6115038"/>
            <a:ext cx="83742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=&gt; </a:t>
            </a:r>
            <a:r>
              <a:rPr lang="en-US" altLang="en-US" sz="4000" b="1" dirty="0" err="1">
                <a:solidFill>
                  <a:srgbClr val="C00000"/>
                </a:solidFill>
                <a:cs typeface="Arial" panose="020B0604020202020204" pitchFamily="34" charset="0"/>
              </a:rPr>
              <a:t>Mượn</a:t>
            </a:r>
            <a:r>
              <a:rPr lang="en-US" alt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cs typeface="Arial" panose="020B0604020202020204" pitchFamily="34" charset="0"/>
              </a:rPr>
              <a:t>tiếng</a:t>
            </a:r>
            <a:r>
              <a:rPr lang="en-US" alt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 Anh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8E9A0473-21B6-4249-9E56-A2392C1B3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337589"/>
            <a:ext cx="15698551" cy="17543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3600" b="1" dirty="0" err="1">
                <a:cs typeface="Arial" panose="020B0604020202020204" pitchFamily="34" charset="0"/>
              </a:rPr>
              <a:t>Mượn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ngữ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tiếng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ngoài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cũng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một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cách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để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phát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triển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vựng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tiếng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Việt</a:t>
            </a:r>
            <a:r>
              <a:rPr lang="en-US" altLang="en-US" sz="3600" b="1" dirty="0"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cs typeface="Arial" panose="020B0604020202020204" pitchFamily="34" charset="0"/>
              </a:rPr>
              <a:t>Bộ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phận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mượn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quan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trọng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nhất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trong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tiếng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Việt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mượn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tiếng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cs typeface="Arial" panose="020B0604020202020204" pitchFamily="34" charset="0"/>
              </a:rPr>
              <a:t>Hán</a:t>
            </a:r>
            <a:r>
              <a:rPr lang="en-US" altLang="en-US" sz="36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78197B-04B6-43D3-8B64-6D9D10D70656}"/>
              </a:ext>
            </a:extLst>
          </p:cNvPr>
          <p:cNvSpPr/>
          <p:nvPr/>
        </p:nvSpPr>
        <p:spPr>
          <a:xfrm>
            <a:off x="364923" y="7977618"/>
            <a:ext cx="1385545" cy="78216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4" grpId="0"/>
      <p:bldP spid="38" grpId="0"/>
      <p:bldP spid="39" grpId="0"/>
      <p:bldP spid="40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9514" flipH="1">
            <a:off x="14828031" y="-1167091"/>
            <a:ext cx="5326642" cy="36899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0550" y="8794837"/>
            <a:ext cx="19094797" cy="186412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943378" y="99844"/>
            <a:ext cx="1016643" cy="13855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0869"/>
          <a:stretch>
            <a:fillRect/>
          </a:stretch>
        </p:blipFill>
        <p:spPr>
          <a:xfrm rot="-10800000">
            <a:off x="16474709" y="792618"/>
            <a:ext cx="1016643" cy="819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273591" y="5576416"/>
            <a:ext cx="356216" cy="3671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6474709" y="6498644"/>
            <a:ext cx="356216" cy="367184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CB26449A-CBF8-4273-9457-901271300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519" y="428541"/>
            <a:ext cx="10668000" cy="13585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 phát triển của từ vựng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9ACF689-655E-48BD-91DB-B6997C85F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5799" y="2740197"/>
            <a:ext cx="5510536" cy="13585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 triển số lượng từ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04875D8A-A33F-4EC4-B7B5-233FDE013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0198"/>
            <a:ext cx="6096000" cy="13585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 triển nghĩa của từ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F3DD2633-48B3-4217-AC1F-01E84D858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472" y="5173387"/>
            <a:ext cx="3189528" cy="43472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 triển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nghĩa theo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 thức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Ân dụ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9F24C1EE-A086-4236-A1CE-8026CF228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143500"/>
            <a:ext cx="3189528" cy="43472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 triển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nghĩa theo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 thức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Hoán dụ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Line 7">
            <a:extLst>
              <a:ext uri="{FF2B5EF4-FFF2-40B4-BE49-F238E27FC236}">
                <a16:creationId xmlns:a16="http://schemas.microsoft.com/office/drawing/2014/main" id="{C117F966-7DCF-4F41-A146-978BF0B231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799" y="1787073"/>
            <a:ext cx="3840857" cy="953124"/>
          </a:xfrm>
          <a:prstGeom prst="line">
            <a:avLst/>
          </a:prstGeom>
          <a:noFill/>
          <a:ln w="9525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182435B2-F37D-48A0-AB25-710960537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2200" y="1787072"/>
            <a:ext cx="5742414" cy="1019975"/>
          </a:xfrm>
          <a:prstGeom prst="line">
            <a:avLst/>
          </a:prstGeom>
          <a:noFill/>
          <a:ln w="9525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291DCF7A-19C9-4071-9B51-03318D7F40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4098728"/>
            <a:ext cx="1754654" cy="1044773"/>
          </a:xfrm>
          <a:prstGeom prst="line">
            <a:avLst/>
          </a:prstGeom>
          <a:noFill/>
          <a:ln w="9525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723BFCEC-EC95-432E-9009-FAE6F17F2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0854" y="4157543"/>
            <a:ext cx="1684150" cy="1044773"/>
          </a:xfrm>
          <a:prstGeom prst="line">
            <a:avLst/>
          </a:prstGeom>
          <a:noFill/>
          <a:ln w="9525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A9CB1450-1BA3-4668-B9CD-D37BA278A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7146" y="5198764"/>
            <a:ext cx="3189528" cy="43472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 từ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 mới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606D824-84FE-48AE-948B-C012F1E99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9945" y="5143500"/>
            <a:ext cx="3189528" cy="43472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Mượn từ ngữ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tiếng nước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ngoài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D8F077F5-AE88-4603-9400-D562E6DBA3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401396" y="4098728"/>
            <a:ext cx="1754654" cy="1044773"/>
          </a:xfrm>
          <a:prstGeom prst="line">
            <a:avLst/>
          </a:prstGeom>
          <a:noFill/>
          <a:ln w="9525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Line 10">
            <a:extLst>
              <a:ext uri="{FF2B5EF4-FFF2-40B4-BE49-F238E27FC236}">
                <a16:creationId xmlns:a16="http://schemas.microsoft.com/office/drawing/2014/main" id="{AFE72A29-68DE-4F4D-9A89-AA65CB00E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56050" y="4157543"/>
            <a:ext cx="1684150" cy="1044773"/>
          </a:xfrm>
          <a:prstGeom prst="line">
            <a:avLst/>
          </a:prstGeom>
          <a:noFill/>
          <a:ln w="9525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72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  <p:bldP spid="21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02589" y="-1726639"/>
            <a:ext cx="11093847" cy="14045080"/>
            <a:chOff x="0" y="0"/>
            <a:chExt cx="1811986" cy="229401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1826317" cy="2326072"/>
            </a:xfrm>
            <a:custGeom>
              <a:avLst/>
              <a:gdLst/>
              <a:ahLst/>
              <a:cxnLst/>
              <a:rect l="l" t="t" r="r" b="b"/>
              <a:pathLst>
                <a:path w="1826317" h="2326072">
                  <a:moveTo>
                    <a:pt x="63030" y="1732519"/>
                  </a:moveTo>
                  <a:cubicBezTo>
                    <a:pt x="63030" y="1732519"/>
                    <a:pt x="0" y="148595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3244" y="6965"/>
                  </a:cubicBezTo>
                  <a:lnTo>
                    <a:pt x="933245" y="6965"/>
                  </a:lnTo>
                  <a:cubicBezTo>
                    <a:pt x="1149992" y="16819"/>
                    <a:pt x="1354307" y="36481"/>
                    <a:pt x="1488496" y="101690"/>
                  </a:cubicBezTo>
                  <a:cubicBezTo>
                    <a:pt x="1744541" y="226120"/>
                    <a:pt x="1826317" y="459160"/>
                    <a:pt x="1820829" y="704684"/>
                  </a:cubicBezTo>
                  <a:cubicBezTo>
                    <a:pt x="1820829" y="704684"/>
                    <a:pt x="1777541" y="1013073"/>
                    <a:pt x="1784974" y="1248607"/>
                  </a:cubicBezTo>
                  <a:cubicBezTo>
                    <a:pt x="1792098" y="1474320"/>
                    <a:pt x="1799254" y="1669923"/>
                    <a:pt x="1799254" y="1669923"/>
                  </a:cubicBezTo>
                  <a:cubicBezTo>
                    <a:pt x="1782573" y="1885656"/>
                    <a:pt x="1667929" y="2096267"/>
                    <a:pt x="1471060" y="2207891"/>
                  </a:cubicBezTo>
                  <a:cubicBezTo>
                    <a:pt x="1320708" y="2293140"/>
                    <a:pt x="1122677" y="2308238"/>
                    <a:pt x="882050" y="2297496"/>
                  </a:cubicBezTo>
                  <a:lnTo>
                    <a:pt x="882049" y="2297496"/>
                  </a:lnTo>
                  <a:cubicBezTo>
                    <a:pt x="645952" y="2292219"/>
                    <a:pt x="384604" y="2326073"/>
                    <a:pt x="254278" y="2216915"/>
                  </a:cubicBezTo>
                  <a:cubicBezTo>
                    <a:pt x="145767" y="2126030"/>
                    <a:pt x="81795" y="1932718"/>
                    <a:pt x="63030" y="1732519"/>
                  </a:cubicBezTo>
                  <a:close/>
                </a:path>
              </a:pathLst>
            </a:custGeom>
            <a:solidFill>
              <a:srgbClr val="D5CFB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859767">
            <a:off x="-764037" y="7941144"/>
            <a:ext cx="4012214" cy="50948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9193">
            <a:off x="-67172" y="7984375"/>
            <a:ext cx="1401132" cy="14458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21429" flipH="1">
            <a:off x="6307226" y="998543"/>
            <a:ext cx="5177469" cy="33071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940390" y="53494"/>
            <a:ext cx="1016643" cy="1385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0869"/>
          <a:stretch>
            <a:fillRect/>
          </a:stretch>
        </p:blipFill>
        <p:spPr>
          <a:xfrm rot="-10800000">
            <a:off x="6053234" y="8729739"/>
            <a:ext cx="1016643" cy="819277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D0E6B380-A28E-4C73-A854-DEFE7972A5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9866" y="283421"/>
            <a:ext cx="7806734" cy="9985357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F1C6DB7D-FD33-455F-A027-6A43E7B4671E}"/>
              </a:ext>
            </a:extLst>
          </p:cNvPr>
          <p:cNvSpPr txBox="1"/>
          <p:nvPr/>
        </p:nvSpPr>
        <p:spPr>
          <a:xfrm>
            <a:off x="7606270" y="4190872"/>
            <a:ext cx="9572001" cy="2326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15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11500" b="1" dirty="0">
              <a:solidFill>
                <a:srgbClr val="47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40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166966">
            <a:off x="-1677205" y="8897901"/>
            <a:ext cx="5411810" cy="36935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028700" y="589782"/>
            <a:ext cx="297186" cy="30633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544278" y="6391275"/>
            <a:ext cx="297186" cy="30633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6408238" y="9439275"/>
            <a:ext cx="297186" cy="3063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3707828" y="9439275"/>
            <a:ext cx="297186" cy="30633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7361063" y="1002066"/>
            <a:ext cx="297186" cy="306336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F4123DD1-10CD-4EB4-B03F-F04D32E94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2023"/>
            <a:ext cx="14044540" cy="165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  <a:r>
              <a:rPr lang="en-US" altLang="en-US" sz="36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ài</a:t>
            </a:r>
            <a:r>
              <a:rPr lang="en-US" altLang="en-US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 1/</a:t>
            </a:r>
            <a:r>
              <a:rPr lang="vi-VN" altLang="en-US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trang 74: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mô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khả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năng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tạo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ra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mới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như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kiểu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cs typeface="Arial" panose="020B0604020202020204" pitchFamily="34" charset="0"/>
              </a:rPr>
              <a:t>x + </a:t>
            </a:r>
            <a:r>
              <a:rPr lang="en-US" altLang="en-US" sz="36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tặc</a:t>
            </a:r>
            <a:r>
              <a:rPr lang="en-US" altLang="en-US" sz="36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ở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(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mục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I.2)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D11652EC-CE1B-4916-AADB-809DF5030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093" y="4874341"/>
            <a:ext cx="29660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cs typeface="Arial" panose="020B0604020202020204" pitchFamily="34" charset="0"/>
              </a:rPr>
              <a:t>“x + </a:t>
            </a:r>
            <a:r>
              <a:rPr lang="en-US" altLang="en-US" sz="4000" b="1" dirty="0" err="1">
                <a:cs typeface="Arial" panose="020B0604020202020204" pitchFamily="34" charset="0"/>
              </a:rPr>
              <a:t>hoá</a:t>
            </a:r>
            <a:r>
              <a:rPr lang="en-US" altLang="en-US" sz="4000" b="1" dirty="0"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40B5250-6800-4A71-9041-EDE4A06E2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667" y="3616386"/>
            <a:ext cx="147085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  <a:cs typeface="Arial" panose="020B0604020202020204" pitchFamily="34" charset="0"/>
              </a:rPr>
              <a:t>                  : </a:t>
            </a:r>
            <a:r>
              <a:rPr lang="en-US" altLang="en-US" sz="4000" dirty="0" err="1">
                <a:solidFill>
                  <a:srgbClr val="0000CC"/>
                </a:solidFill>
                <a:cs typeface="Arial" panose="020B0604020202020204" pitchFamily="34" charset="0"/>
              </a:rPr>
              <a:t>chiến</a:t>
            </a:r>
            <a:r>
              <a:rPr lang="en-US" altLang="en-US" sz="4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4000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cs typeface="Arial" panose="020B0604020202020204" pitchFamily="34" charset="0"/>
              </a:rPr>
              <a:t>công</a:t>
            </a:r>
            <a:r>
              <a:rPr lang="en-US" altLang="en-US" sz="4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4000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cs typeface="Arial" panose="020B0604020202020204" pitchFamily="34" charset="0"/>
              </a:rPr>
              <a:t>thương</a:t>
            </a:r>
            <a:r>
              <a:rPr lang="en-US" altLang="en-US" sz="4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4000" dirty="0">
                <a:solidFill>
                  <a:srgbClr val="0000CC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BD56055-D8A4-48DC-A187-ED740F717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381" y="4728001"/>
            <a:ext cx="93325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  <a:cs typeface="Arial" panose="020B0604020202020204" pitchFamily="34" charset="0"/>
              </a:rPr>
              <a:t>: </a:t>
            </a:r>
            <a:r>
              <a:rPr lang="en-US" altLang="en-US" sz="4000" dirty="0" err="1">
                <a:solidFill>
                  <a:srgbClr val="0000CC"/>
                </a:solidFill>
                <a:cs typeface="Arial" panose="020B0604020202020204" pitchFamily="34" charset="0"/>
              </a:rPr>
              <a:t>ôxi</a:t>
            </a:r>
            <a:r>
              <a:rPr lang="en-US" altLang="en-US" sz="4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cs typeface="Arial" panose="020B0604020202020204" pitchFamily="34" charset="0"/>
              </a:rPr>
              <a:t>hoá</a:t>
            </a:r>
            <a:r>
              <a:rPr lang="en-US" altLang="en-US" sz="4000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cs typeface="Arial" panose="020B0604020202020204" pitchFamily="34" charset="0"/>
              </a:rPr>
              <a:t>giới</a:t>
            </a:r>
            <a:r>
              <a:rPr lang="en-US" altLang="en-US" sz="4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cs typeface="Arial" panose="020B0604020202020204" pitchFamily="34" charset="0"/>
              </a:rPr>
              <a:t>hoá</a:t>
            </a:r>
            <a:r>
              <a:rPr lang="en-US" altLang="en-US" sz="4000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cs typeface="Arial" panose="020B0604020202020204" pitchFamily="34" charset="0"/>
              </a:rPr>
              <a:t>hiện</a:t>
            </a:r>
            <a:r>
              <a:rPr lang="en-US" altLang="en-US" sz="4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cs typeface="Arial" panose="020B0604020202020204" pitchFamily="34" charset="0"/>
              </a:rPr>
              <a:t>đại</a:t>
            </a:r>
            <a:r>
              <a:rPr lang="en-US" altLang="en-US" sz="4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cs typeface="Arial" panose="020B0604020202020204" pitchFamily="34" charset="0"/>
              </a:rPr>
              <a:t>hóa</a:t>
            </a:r>
            <a:r>
              <a:rPr lang="en-US" altLang="en-US" sz="4800" dirty="0">
                <a:solidFill>
                  <a:srgbClr val="0000CC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C0183B35-28E7-4057-96BA-BD5EBF8C3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108" y="3651281"/>
            <a:ext cx="34779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cs typeface="Arial" panose="020B0604020202020204" pitchFamily="34" charset="0"/>
              </a:rPr>
              <a:t>“x +</a:t>
            </a:r>
            <a:r>
              <a:rPr lang="vi-VN" altLang="en-US" sz="4000" b="1" dirty="0">
                <a:cs typeface="Arial" panose="020B0604020202020204" pitchFamily="34" charset="0"/>
              </a:rPr>
              <a:t> trường</a:t>
            </a:r>
            <a:r>
              <a:rPr lang="en-US" altLang="en-US" sz="4000" b="1" dirty="0"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803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4" grpId="0" autoUpdateAnimBg="0"/>
      <p:bldP spid="2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166966">
            <a:off x="-1677205" y="8897901"/>
            <a:ext cx="5411810" cy="36935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028700" y="589782"/>
            <a:ext cx="297186" cy="30633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544278" y="6391275"/>
            <a:ext cx="297186" cy="30633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6408238" y="9439275"/>
            <a:ext cx="297186" cy="3063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3707828" y="9439275"/>
            <a:ext cx="297186" cy="30633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7361063" y="1002066"/>
            <a:ext cx="297186" cy="306336"/>
          </a:xfrm>
          <a:prstGeom prst="rect">
            <a:avLst/>
          </a:prstGeom>
        </p:spPr>
      </p:pic>
      <p:sp>
        <p:nvSpPr>
          <p:cNvPr id="23" name="Text Box 4">
            <a:extLst>
              <a:ext uri="{FF2B5EF4-FFF2-40B4-BE49-F238E27FC236}">
                <a16:creationId xmlns:a16="http://schemas.microsoft.com/office/drawing/2014/main" id="{E20B5204-932F-4ED6-A2D7-0B6F395C7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9128"/>
            <a:ext cx="14630400" cy="165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 2/</a:t>
            </a:r>
            <a:r>
              <a:rPr lang="vi-VN" altLang="en-US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 trang </a:t>
            </a:r>
            <a:r>
              <a:rPr lang="en-US" altLang="en-US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74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năm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phổ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biến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gần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thích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6F060989-34D4-4ADA-A999-EF136B48D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484" y="2188295"/>
            <a:ext cx="37100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cs typeface="Arial" panose="020B0604020202020204" pitchFamily="34" charset="0"/>
              </a:rPr>
              <a:t>- </a:t>
            </a:r>
            <a:r>
              <a:rPr lang="en-US" altLang="en-US" b="1" dirty="0" err="1">
                <a:cs typeface="Arial" panose="020B0604020202020204" pitchFamily="34" charset="0"/>
              </a:rPr>
              <a:t>Bàn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tay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vàng</a:t>
            </a:r>
            <a:r>
              <a:rPr lang="en-US" altLang="en-US" b="1" dirty="0">
                <a:cs typeface="Arial" panose="020B0604020202020204" pitchFamily="34" charset="0"/>
              </a:rPr>
              <a:t>: 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4CE8DADA-F393-42DC-A694-35AF63AE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498" y="2019300"/>
            <a:ext cx="11277600" cy="147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Bàn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tay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tài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giỏi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khéo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léo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hiếm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trong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việc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thực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hiện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một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thao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tác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lao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động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hoặc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kĩ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thuật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nhất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định</a:t>
            </a:r>
            <a:endParaRPr lang="en-US" altLang="en-US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1C8BAE59-A382-4ED8-9B5C-CCC1AA892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484" y="4007948"/>
            <a:ext cx="37100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cs typeface="Arial" panose="020B0604020202020204" pitchFamily="34" charset="0"/>
              </a:rPr>
              <a:t>- Công viên nước: 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1EF7523E-A922-402F-9163-806638C35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498" y="3956951"/>
            <a:ext cx="11759501" cy="147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Công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viên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trong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đó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chủ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yếu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những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trò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chơi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dưới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nước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như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trượt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nước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bơi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cs typeface="Arial" panose="020B0604020202020204" pitchFamily="34" charset="0"/>
              </a:rPr>
              <a:t>thuyền</a:t>
            </a:r>
            <a:r>
              <a:rPr lang="en-US" altLang="en-US" dirty="0">
                <a:solidFill>
                  <a:srgbClr val="000099"/>
                </a:solidFill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026" name="Picture 2" descr="Hội Nữ Hộ Sinh Việt Nam">
            <a:extLst>
              <a:ext uri="{FF2B5EF4-FFF2-40B4-BE49-F238E27FC236}">
                <a16:creationId xmlns:a16="http://schemas.microsoft.com/office/drawing/2014/main" id="{C62285AD-8785-49E2-A531-8AFEE5B0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07" y="5523167"/>
            <a:ext cx="6460914" cy="40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công viên nước hấp dẫn nhất miền Bắc">
            <a:extLst>
              <a:ext uri="{FF2B5EF4-FFF2-40B4-BE49-F238E27FC236}">
                <a16:creationId xmlns:a16="http://schemas.microsoft.com/office/drawing/2014/main" id="{A86CE0E6-1453-4A63-BADB-F142D24E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523167"/>
            <a:ext cx="6853518" cy="40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166966">
            <a:off x="-1677205" y="8897901"/>
            <a:ext cx="5411810" cy="36935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028700" y="589782"/>
            <a:ext cx="297186" cy="30633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544278" y="6391275"/>
            <a:ext cx="297186" cy="30633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6408238" y="9439275"/>
            <a:ext cx="297186" cy="3063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3707828" y="9439275"/>
            <a:ext cx="297186" cy="30633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7361063" y="1002066"/>
            <a:ext cx="297186" cy="306336"/>
          </a:xfrm>
          <a:prstGeom prst="rect">
            <a:avLst/>
          </a:prstGeom>
        </p:spPr>
      </p:pic>
      <p:sp>
        <p:nvSpPr>
          <p:cNvPr id="24" name="Text Box 4">
            <a:extLst>
              <a:ext uri="{FF2B5EF4-FFF2-40B4-BE49-F238E27FC236}">
                <a16:creationId xmlns:a16="http://schemas.microsoft.com/office/drawing/2014/main" id="{E9EC9770-EAAF-46C5-8682-AF6400B86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0691"/>
            <a:ext cx="14478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 2/Trang 74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năm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phổ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biến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gần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thích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6A0AD-2FEA-4E32-9664-3C67DD4B121F}"/>
              </a:ext>
            </a:extLst>
          </p:cNvPr>
          <p:cNvSpPr txBox="1"/>
          <p:nvPr/>
        </p:nvSpPr>
        <p:spPr>
          <a:xfrm>
            <a:off x="1177292" y="1556128"/>
            <a:ext cx="9185907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Đường cao tốc: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Xây dựng theo tiêu chuẩn chất lượng cao dành cho xe chạy với tốc độ từ 100 km trở lên.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Thương hiệu: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nhãn hiệu thương mại có uy tín trên thị trường.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Đa dạng sinh học: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đa dạng về nguồn gốc, giống loài sinh vật trong tự nhiên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hiêm ngưỡng đường cao tốc hơn 12.000 tỉ trước ngày thông xe">
            <a:extLst>
              <a:ext uri="{FF2B5EF4-FFF2-40B4-BE49-F238E27FC236}">
                <a16:creationId xmlns:a16="http://schemas.microsoft.com/office/drawing/2014/main" id="{D0CFECF5-4886-437E-8BA9-FCDE19F45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800" y="1406668"/>
            <a:ext cx="5730228" cy="37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hương hiệu là gì? Điều gì tạo nên thương hiệu của một doanh nghiệp?">
            <a:extLst>
              <a:ext uri="{FF2B5EF4-FFF2-40B4-BE49-F238E27FC236}">
                <a16:creationId xmlns:a16="http://schemas.microsoft.com/office/drawing/2014/main" id="{CD2105B7-349B-47CC-9D31-EE5BC9306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237" y="5663413"/>
            <a:ext cx="5730228" cy="44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ộ TN&amp;amp;MT tổ chức Lễ kỷ niệm Ngày quốc tế đa dạng sinh học năm 2019">
            <a:extLst>
              <a:ext uri="{FF2B5EF4-FFF2-40B4-BE49-F238E27FC236}">
                <a16:creationId xmlns:a16="http://schemas.microsoft.com/office/drawing/2014/main" id="{39FAFEEA-8DD3-4BCD-8C20-A167D88DA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32" y="5691989"/>
            <a:ext cx="4486098" cy="44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166966">
            <a:off x="-1677205" y="8897901"/>
            <a:ext cx="5411810" cy="36935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028700" y="589782"/>
            <a:ext cx="297186" cy="30633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6408238" y="9439275"/>
            <a:ext cx="297186" cy="3063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3707828" y="9439275"/>
            <a:ext cx="297186" cy="30633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7361063" y="1002066"/>
            <a:ext cx="297186" cy="306336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35FBBCBB-54EA-4D6C-BB8B-E337E9617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208" y="638144"/>
            <a:ext cx="14694063" cy="165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 3/</a:t>
            </a:r>
            <a:r>
              <a:rPr lang="vi-VN" altLang="en-US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Trang </a:t>
            </a:r>
            <a:r>
              <a:rPr lang="en-US" altLang="en-US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74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Trong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mượn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tiếng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Hán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mượn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ngôn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châu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Âu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D26B7B5-715C-4747-9557-67357796C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189464"/>
              </p:ext>
            </p:extLst>
          </p:nvPr>
        </p:nvGraphicFramePr>
        <p:xfrm>
          <a:off x="2438400" y="3015826"/>
          <a:ext cx="13944600" cy="445935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72300">
                  <a:extLst>
                    <a:ext uri="{9D8B030D-6E8A-4147-A177-3AD203B41FA5}">
                      <a16:colId xmlns:a16="http://schemas.microsoft.com/office/drawing/2014/main" val="2421195577"/>
                    </a:ext>
                  </a:extLst>
                </a:gridCol>
                <a:gridCol w="6972300">
                  <a:extLst>
                    <a:ext uri="{9D8B030D-6E8A-4147-A177-3AD203B41FA5}">
                      <a16:colId xmlns:a16="http://schemas.microsoft.com/office/drawing/2014/main" val="3855627326"/>
                    </a:ext>
                  </a:extLst>
                </a:gridCol>
              </a:tblGrid>
              <a:tr h="1234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mượn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Hán</a:t>
                      </a:r>
                      <a:endParaRPr kumimoji="0" lang="vi-VN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mượn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ngôn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Âu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126482"/>
                  </a:ext>
                </a:extLst>
              </a:tr>
              <a:tr h="27219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5493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6992E1E-CEB4-4974-87D5-5171A7787465}"/>
              </a:ext>
            </a:extLst>
          </p:cNvPr>
          <p:cNvSpPr txBox="1"/>
          <p:nvPr/>
        </p:nvSpPr>
        <p:spPr>
          <a:xfrm>
            <a:off x="2590800" y="51435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Mãng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xà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ô,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thuế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ca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nô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8A899-2551-40E6-A342-CC0FA04B8A3F}"/>
              </a:ext>
            </a:extLst>
          </p:cNvPr>
          <p:cNvSpPr txBox="1"/>
          <p:nvPr/>
        </p:nvSpPr>
        <p:spPr>
          <a:xfrm>
            <a:off x="9498106" y="5245504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Xà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ô-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ra-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-ô,</a:t>
            </a:r>
            <a:r>
              <a:rPr kumimoji="0" lang="vi-VN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ô-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ca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nô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69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6703000" y="-3622102"/>
            <a:ext cx="2688856" cy="920354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325853" y="897881"/>
            <a:ext cx="8103814" cy="1088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vi-VN" sz="96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9600" b="1" dirty="0">
              <a:solidFill>
                <a:srgbClr val="47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90498" y="957279"/>
            <a:ext cx="1016643" cy="13855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0869"/>
          <a:stretch>
            <a:fillRect/>
          </a:stretch>
        </p:blipFill>
        <p:spPr>
          <a:xfrm rot="-10800000">
            <a:off x="1774949" y="8332081"/>
            <a:ext cx="1016643" cy="81927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7255727" y="525776"/>
            <a:ext cx="325464" cy="33548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4228027" y="811526"/>
            <a:ext cx="325464" cy="3354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0741877" y="9593576"/>
            <a:ext cx="297186" cy="306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3ABC7A-7975-4903-8384-06256FEFB343}"/>
              </a:ext>
            </a:extLst>
          </p:cNvPr>
          <p:cNvSpPr txBox="1"/>
          <p:nvPr/>
        </p:nvSpPr>
        <p:spPr>
          <a:xfrm>
            <a:off x="1774949" y="2945744"/>
            <a:ext cx="14524266" cy="3058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tabLst>
                <a:tab pos="4048125" algn="l"/>
              </a:tabLst>
            </a:pP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gốc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đậm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30000"/>
              </a:lnSpc>
              <a:tabLst>
                <a:tab pos="4048125" algn="l"/>
              </a:tabLs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xuân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Tết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676275" algn="l"/>
              </a:tabLs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xuân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A68D3-C77C-4287-87EF-8E1B7853E766}"/>
              </a:ext>
            </a:extLst>
          </p:cNvPr>
          <p:cNvSpPr txBox="1"/>
          <p:nvPr/>
        </p:nvSpPr>
        <p:spPr>
          <a:xfrm>
            <a:off x="1988785" y="6625597"/>
            <a:ext cx="14524266" cy="29557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vi-VN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Xuân (1) : Chỉ một mùa trong năm ( nghĩa gốc). 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vi-VN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Xuân (2) : Chỉ sự trẻ trung, tươi đẹp. (nghĩa chuyển) </a:t>
            </a:r>
          </a:p>
          <a:p>
            <a:pPr algn="l">
              <a:lnSpc>
                <a:spcPct val="150000"/>
              </a:lnSpc>
            </a:pPr>
            <a:r>
              <a:rPr lang="vi-VN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Lời thơ của Bác thật hay, giàu ý nghĩa Bác nhắc nhở mỗi người mùa xuân đều tích cực trồng cây làm cho đất nước ngày càng đẹp giàu, vững mạnh.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869"/>
          <a:stretch>
            <a:fillRect/>
          </a:stretch>
        </p:blipFill>
        <p:spPr>
          <a:xfrm rot="-10800000">
            <a:off x="2871884" y="1277632"/>
            <a:ext cx="1016643" cy="8192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292" r="47500"/>
          <a:stretch>
            <a:fillRect/>
          </a:stretch>
        </p:blipFill>
        <p:spPr>
          <a:xfrm>
            <a:off x="16383000" y="1380934"/>
            <a:ext cx="297186" cy="30633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292" r="47500"/>
          <a:stretch>
            <a:fillRect/>
          </a:stretch>
        </p:blipFill>
        <p:spPr>
          <a:xfrm>
            <a:off x="10875408" y="7823642"/>
            <a:ext cx="297186" cy="30633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292" r="47500"/>
          <a:stretch>
            <a:fillRect/>
          </a:stretch>
        </p:blipFill>
        <p:spPr>
          <a:xfrm>
            <a:off x="7804782" y="8510275"/>
            <a:ext cx="297186" cy="3063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292" r="47500"/>
          <a:stretch>
            <a:fillRect/>
          </a:stretch>
        </p:blipFill>
        <p:spPr>
          <a:xfrm>
            <a:off x="2407738" y="7858125"/>
            <a:ext cx="297186" cy="306336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792E99CF-5BD7-463C-9837-C7B42B14C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367" y="294290"/>
            <a:ext cx="15841985" cy="19361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13237EC-4DA6-4D49-ACBB-23AB2E42B541}"/>
              </a:ext>
            </a:extLst>
          </p:cNvPr>
          <p:cNvSpPr txBox="1"/>
          <p:nvPr/>
        </p:nvSpPr>
        <p:spPr>
          <a:xfrm>
            <a:off x="2691477" y="679417"/>
            <a:ext cx="14250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D77F16-F1FE-42D4-8934-CF5AA517F253}"/>
              </a:ext>
            </a:extLst>
          </p:cNvPr>
          <p:cNvSpPr txBox="1"/>
          <p:nvPr/>
        </p:nvSpPr>
        <p:spPr>
          <a:xfrm>
            <a:off x="1108707" y="3390900"/>
            <a:ext cx="16070586" cy="57789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kỷ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kỷ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“Anh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–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B98E0D-A759-4AF6-82F9-F545E12ABADC}"/>
              </a:ext>
            </a:extLst>
          </p:cNvPr>
          <p:cNvCxnSpPr/>
          <p:nvPr/>
        </p:nvCxnSpPr>
        <p:spPr>
          <a:xfrm>
            <a:off x="7696200" y="4076700"/>
            <a:ext cx="4114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E78970-F85A-474C-8FEB-818557F131BA}"/>
              </a:ext>
            </a:extLst>
          </p:cNvPr>
          <p:cNvCxnSpPr>
            <a:cxnSpLocks/>
          </p:cNvCxnSpPr>
          <p:nvPr/>
        </p:nvCxnSpPr>
        <p:spPr>
          <a:xfrm>
            <a:off x="-1371600" y="1879746"/>
            <a:ext cx="222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9BAAFC-90D1-4366-9991-C4CFF209D475}"/>
              </a:ext>
            </a:extLst>
          </p:cNvPr>
          <p:cNvCxnSpPr>
            <a:cxnSpLocks/>
          </p:cNvCxnSpPr>
          <p:nvPr/>
        </p:nvCxnSpPr>
        <p:spPr>
          <a:xfrm>
            <a:off x="2691477" y="4838700"/>
            <a:ext cx="27949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E1F738-0479-44FC-839D-58C95A89FEC0}"/>
              </a:ext>
            </a:extLst>
          </p:cNvPr>
          <p:cNvCxnSpPr>
            <a:cxnSpLocks/>
          </p:cNvCxnSpPr>
          <p:nvPr/>
        </p:nvCxnSpPr>
        <p:spPr>
          <a:xfrm>
            <a:off x="5759087" y="4838700"/>
            <a:ext cx="26991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793EA6-00A0-48F5-923A-C700D9A460E8}"/>
              </a:ext>
            </a:extLst>
          </p:cNvPr>
          <p:cNvCxnSpPr>
            <a:cxnSpLocks/>
          </p:cNvCxnSpPr>
          <p:nvPr/>
        </p:nvCxnSpPr>
        <p:spPr>
          <a:xfrm>
            <a:off x="1840862" y="6251242"/>
            <a:ext cx="41789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076B240-CDED-408D-985C-1191238FA7C5}"/>
              </a:ext>
            </a:extLst>
          </p:cNvPr>
          <p:cNvCxnSpPr>
            <a:cxnSpLocks/>
          </p:cNvCxnSpPr>
          <p:nvPr/>
        </p:nvCxnSpPr>
        <p:spPr>
          <a:xfrm>
            <a:off x="9372600" y="6251242"/>
            <a:ext cx="31209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EE25489-447E-4577-9198-2B29D0D8AEC7}"/>
              </a:ext>
            </a:extLst>
          </p:cNvPr>
          <p:cNvCxnSpPr>
            <a:cxnSpLocks/>
          </p:cNvCxnSpPr>
          <p:nvPr/>
        </p:nvCxnSpPr>
        <p:spPr>
          <a:xfrm>
            <a:off x="14706600" y="7658100"/>
            <a:ext cx="24726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8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9185409" y="-5711693"/>
            <a:ext cx="1686438" cy="1316594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91678" y="416427"/>
            <a:ext cx="10757507" cy="936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4743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 hoàn thiện sơ đồ trống sau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7433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90498" y="957279"/>
            <a:ext cx="1016643" cy="13855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0869"/>
          <a:stretch>
            <a:fillRect/>
          </a:stretch>
        </p:blipFill>
        <p:spPr>
          <a:xfrm rot="-10800000">
            <a:off x="1774949" y="8332081"/>
            <a:ext cx="1016643" cy="81927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7255727" y="525776"/>
            <a:ext cx="325464" cy="33548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4228027" y="811526"/>
            <a:ext cx="325464" cy="3354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0741877" y="9593576"/>
            <a:ext cx="297186" cy="306336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7565A46D-E8C7-489A-A4D3-F893B0CFC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347" y="7979532"/>
            <a:ext cx="1089552" cy="35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6FF5A4F8-2E98-427F-8DAB-D3EEC615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999" y="7363767"/>
            <a:ext cx="3694587" cy="96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E0E92D4B-C1DC-49D9-B3F1-22A266925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228" y="6163997"/>
            <a:ext cx="1156552" cy="31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5C84A500-0D88-4120-A3F9-85CCBC365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998" y="6021924"/>
            <a:ext cx="2794869" cy="14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A1EF2306-884D-450B-8940-081FFA9C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54" y="5477325"/>
            <a:ext cx="5957681" cy="221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64E45265-63AF-4A45-888C-E728E929A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551" y="4138147"/>
            <a:ext cx="1008195" cy="3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E595AFED-0A84-4EB6-9812-D46F88F7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280" y="3561565"/>
            <a:ext cx="3694587" cy="100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2FEC36B9-ECBB-4FC2-B5AF-5697A10D6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081" y="2467177"/>
            <a:ext cx="981075" cy="3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DED2C2C1-524F-4209-BD8E-C81BBC39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54" y="2242394"/>
            <a:ext cx="3369122" cy="14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E74E8CC2-8A62-475D-AD90-2C058553B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799" y="3218376"/>
            <a:ext cx="5039201" cy="242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68C96353-4765-4952-ADB8-A7500879C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0" y="3911001"/>
            <a:ext cx="3226998" cy="322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0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166966">
            <a:off x="-1677205" y="8897901"/>
            <a:ext cx="5411810" cy="36935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028700" y="589782"/>
            <a:ext cx="297186" cy="30633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6408238" y="9439275"/>
            <a:ext cx="297186" cy="3063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3707828" y="9439275"/>
            <a:ext cx="297186" cy="30633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7361063" y="1002066"/>
            <a:ext cx="297186" cy="3063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A6CFCF-683A-47EC-9CAA-F941724BBB70}"/>
              </a:ext>
            </a:extLst>
          </p:cNvPr>
          <p:cNvSpPr/>
          <p:nvPr/>
        </p:nvSpPr>
        <p:spPr>
          <a:xfrm>
            <a:off x="7391589" y="908429"/>
            <a:ext cx="8153576" cy="13517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HƯỚNG DẪN VỀ NHÀ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4042DB-F502-4802-BFF7-CB4CE3DD07C8}"/>
              </a:ext>
            </a:extLst>
          </p:cNvPr>
          <p:cNvSpPr txBox="1"/>
          <p:nvPr/>
        </p:nvSpPr>
        <p:spPr>
          <a:xfrm>
            <a:off x="5997388" y="3435340"/>
            <a:ext cx="11638449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(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ý chi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7BA2FEC5-D043-4F89-A59E-DC0AA77E5C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21429" flipH="1">
            <a:off x="1670423" y="418748"/>
            <a:ext cx="5177469" cy="3307108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9C2045C-5E33-4640-B57F-DEA7566463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19200" y="2712297"/>
            <a:ext cx="5379023" cy="68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7587" y="-17006423"/>
            <a:ext cx="19094797" cy="186412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9210" y="8869337"/>
            <a:ext cx="18686419" cy="26160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756573" y="3516838"/>
            <a:ext cx="1016643" cy="13855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0869"/>
          <a:stretch>
            <a:fillRect/>
          </a:stretch>
        </p:blipFill>
        <p:spPr>
          <a:xfrm rot="-10800000">
            <a:off x="15712533" y="7512677"/>
            <a:ext cx="1016643" cy="81927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8450195" y="2759093"/>
            <a:ext cx="318719" cy="3285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9499798" y="8540805"/>
            <a:ext cx="318719" cy="32853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921997" y="3788800"/>
            <a:ext cx="13474319" cy="2678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72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64062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90550" y="8089987"/>
            <a:ext cx="19094797" cy="186412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48037" y="6281854"/>
            <a:ext cx="2827264" cy="36162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7989" y="4452585"/>
            <a:ext cx="1016643" cy="13855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0869"/>
          <a:stretch>
            <a:fillRect/>
          </a:stretch>
        </p:blipFill>
        <p:spPr>
          <a:xfrm rot="-5400000">
            <a:off x="11905140" y="6646491"/>
            <a:ext cx="1016643" cy="81927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38201" y="2945451"/>
            <a:ext cx="16837100" cy="3395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4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PHÁT TRIỂN CỦA TỪ VỰNG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(tiếp theo)</a:t>
            </a:r>
            <a:endParaRPr lang="en-US" sz="6600" b="1" dirty="0">
              <a:solidFill>
                <a:srgbClr val="47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04632" y="1537103"/>
            <a:ext cx="5719646" cy="500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vi-VN" sz="5600" b="1" u="sng" dirty="0">
                <a:solidFill>
                  <a:srgbClr val="474337"/>
                </a:solidFill>
                <a:cs typeface="Arial" panose="020B0604020202020204" pitchFamily="34" charset="0"/>
              </a:rPr>
              <a:t>Tiết 24</a:t>
            </a:r>
            <a:endParaRPr lang="en-US" sz="5600" b="1" u="sng" dirty="0">
              <a:solidFill>
                <a:srgbClr val="47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6284177" y="6964676"/>
            <a:ext cx="390686" cy="4027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8813533" y="962146"/>
            <a:ext cx="1016643" cy="13855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86251">
            <a:off x="269989" y="-366701"/>
            <a:ext cx="1785724" cy="17410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655935">
            <a:off x="-1849762" y="7545351"/>
            <a:ext cx="5411810" cy="36935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659565">
            <a:off x="14053907" y="-2565997"/>
            <a:ext cx="6829052" cy="46608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16773035" y="-4177148"/>
            <a:ext cx="19094797" cy="186412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9210" y="8663444"/>
            <a:ext cx="18686419" cy="261609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987192" y="1393520"/>
            <a:ext cx="1142892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2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541679" y="2908409"/>
            <a:ext cx="5382625" cy="5505544"/>
            <a:chOff x="0" y="0"/>
            <a:chExt cx="1811986" cy="2294019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1826317" cy="2326072"/>
            </a:xfrm>
            <a:custGeom>
              <a:avLst/>
              <a:gdLst/>
              <a:ahLst/>
              <a:cxnLst/>
              <a:rect l="l" t="t" r="r" b="b"/>
              <a:pathLst>
                <a:path w="1826317" h="2326072">
                  <a:moveTo>
                    <a:pt x="63030" y="1732519"/>
                  </a:moveTo>
                  <a:cubicBezTo>
                    <a:pt x="63030" y="1732519"/>
                    <a:pt x="0" y="148595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3244" y="6965"/>
                  </a:cubicBezTo>
                  <a:lnTo>
                    <a:pt x="933245" y="6965"/>
                  </a:lnTo>
                  <a:cubicBezTo>
                    <a:pt x="1149992" y="16819"/>
                    <a:pt x="1354307" y="36481"/>
                    <a:pt x="1488496" y="101690"/>
                  </a:cubicBezTo>
                  <a:cubicBezTo>
                    <a:pt x="1744541" y="226120"/>
                    <a:pt x="1826317" y="459160"/>
                    <a:pt x="1820829" y="704684"/>
                  </a:cubicBezTo>
                  <a:cubicBezTo>
                    <a:pt x="1820829" y="704684"/>
                    <a:pt x="1777541" y="1013073"/>
                    <a:pt x="1784974" y="1248607"/>
                  </a:cubicBezTo>
                  <a:cubicBezTo>
                    <a:pt x="1792098" y="1474320"/>
                    <a:pt x="1799254" y="1669923"/>
                    <a:pt x="1799254" y="1669923"/>
                  </a:cubicBezTo>
                  <a:cubicBezTo>
                    <a:pt x="1782573" y="1885656"/>
                    <a:pt x="1667929" y="2096267"/>
                    <a:pt x="1471060" y="2207891"/>
                  </a:cubicBezTo>
                  <a:cubicBezTo>
                    <a:pt x="1320708" y="2293140"/>
                    <a:pt x="1122677" y="2308238"/>
                    <a:pt x="882050" y="2297496"/>
                  </a:cubicBezTo>
                  <a:lnTo>
                    <a:pt x="882049" y="2297496"/>
                  </a:lnTo>
                  <a:cubicBezTo>
                    <a:pt x="645952" y="2292219"/>
                    <a:pt x="384604" y="2326073"/>
                    <a:pt x="254278" y="2216915"/>
                  </a:cubicBezTo>
                  <a:cubicBezTo>
                    <a:pt x="145767" y="2126030"/>
                    <a:pt x="81795" y="1932718"/>
                    <a:pt x="63030" y="1732519"/>
                  </a:cubicBezTo>
                  <a:close/>
                </a:path>
              </a:pathLst>
            </a:custGeom>
            <a:solidFill>
              <a:srgbClr val="D5CFB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752591" y="2931251"/>
            <a:ext cx="5706609" cy="5505544"/>
            <a:chOff x="0" y="0"/>
            <a:chExt cx="1811986" cy="2294019"/>
          </a:xfrm>
        </p:grpSpPr>
        <p:sp>
          <p:nvSpPr>
            <p:cNvPr id="10" name="Freeform 10"/>
            <p:cNvSpPr/>
            <p:nvPr/>
          </p:nvSpPr>
          <p:spPr>
            <a:xfrm>
              <a:off x="-9098" y="-6509"/>
              <a:ext cx="1826317" cy="2326072"/>
            </a:xfrm>
            <a:custGeom>
              <a:avLst/>
              <a:gdLst/>
              <a:ahLst/>
              <a:cxnLst/>
              <a:rect l="l" t="t" r="r" b="b"/>
              <a:pathLst>
                <a:path w="1826317" h="2326072">
                  <a:moveTo>
                    <a:pt x="63030" y="1732519"/>
                  </a:moveTo>
                  <a:cubicBezTo>
                    <a:pt x="63030" y="1732519"/>
                    <a:pt x="0" y="148595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3244" y="6965"/>
                  </a:cubicBezTo>
                  <a:lnTo>
                    <a:pt x="933245" y="6965"/>
                  </a:lnTo>
                  <a:cubicBezTo>
                    <a:pt x="1149992" y="16819"/>
                    <a:pt x="1354307" y="36481"/>
                    <a:pt x="1488496" y="101690"/>
                  </a:cubicBezTo>
                  <a:cubicBezTo>
                    <a:pt x="1744541" y="226120"/>
                    <a:pt x="1826317" y="459160"/>
                    <a:pt x="1820829" y="704684"/>
                  </a:cubicBezTo>
                  <a:cubicBezTo>
                    <a:pt x="1820829" y="704684"/>
                    <a:pt x="1777541" y="1013073"/>
                    <a:pt x="1784974" y="1248607"/>
                  </a:cubicBezTo>
                  <a:cubicBezTo>
                    <a:pt x="1792098" y="1474320"/>
                    <a:pt x="1799254" y="1669923"/>
                    <a:pt x="1799254" y="1669923"/>
                  </a:cubicBezTo>
                  <a:cubicBezTo>
                    <a:pt x="1782573" y="1885656"/>
                    <a:pt x="1667929" y="2096267"/>
                    <a:pt x="1471060" y="2207891"/>
                  </a:cubicBezTo>
                  <a:cubicBezTo>
                    <a:pt x="1320708" y="2293140"/>
                    <a:pt x="1122677" y="2308238"/>
                    <a:pt x="882050" y="2297496"/>
                  </a:cubicBezTo>
                  <a:lnTo>
                    <a:pt x="882049" y="2297496"/>
                  </a:lnTo>
                  <a:cubicBezTo>
                    <a:pt x="645952" y="2292219"/>
                    <a:pt x="384604" y="2326073"/>
                    <a:pt x="254278" y="2216915"/>
                  </a:cubicBezTo>
                  <a:cubicBezTo>
                    <a:pt x="145767" y="2126030"/>
                    <a:pt x="81795" y="1932718"/>
                    <a:pt x="63030" y="1732519"/>
                  </a:cubicBezTo>
                  <a:close/>
                </a:path>
              </a:pathLst>
            </a:custGeom>
            <a:solidFill>
              <a:srgbClr val="F2DCC7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012330" y="4427910"/>
            <a:ext cx="4429842" cy="2512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vi-VN" sz="58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từ ngữ mới</a:t>
            </a:r>
            <a:endParaRPr lang="en-US" sz="5800" b="1" dirty="0">
              <a:solidFill>
                <a:srgbClr val="47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0869"/>
          <a:stretch>
            <a:fillRect/>
          </a:stretch>
        </p:blipFill>
        <p:spPr>
          <a:xfrm rot="-10800000">
            <a:off x="2871884" y="1277632"/>
            <a:ext cx="1016643" cy="8192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5697200" y="1534102"/>
            <a:ext cx="297186" cy="30633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3932988" y="7648575"/>
            <a:ext cx="297186" cy="30633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7804782" y="8510275"/>
            <a:ext cx="297186" cy="3063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2407738" y="7858125"/>
            <a:ext cx="297186" cy="306336"/>
          </a:xfrm>
          <a:prstGeom prst="rect">
            <a:avLst/>
          </a:prstGeom>
        </p:spPr>
      </p:pic>
      <p:sp>
        <p:nvSpPr>
          <p:cNvPr id="20" name="TextBox 11">
            <a:extLst>
              <a:ext uri="{FF2B5EF4-FFF2-40B4-BE49-F238E27FC236}">
                <a16:creationId xmlns:a16="http://schemas.microsoft.com/office/drawing/2014/main" id="{D3C092B9-983F-4171-8957-3E5006CB671D}"/>
              </a:ext>
            </a:extLst>
          </p:cNvPr>
          <p:cNvSpPr txBox="1"/>
          <p:nvPr/>
        </p:nvSpPr>
        <p:spPr>
          <a:xfrm>
            <a:off x="11226648" y="3548030"/>
            <a:ext cx="4598929" cy="3851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8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Mượn từ ngữ có tiếng nước ngoài</a:t>
            </a:r>
            <a:endParaRPr lang="en-US" sz="5800" b="1" dirty="0">
              <a:solidFill>
                <a:srgbClr val="47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02589" y="-1726639"/>
            <a:ext cx="11093847" cy="14045080"/>
            <a:chOff x="0" y="0"/>
            <a:chExt cx="1811986" cy="2294019"/>
          </a:xfrm>
          <a:solidFill>
            <a:schemeClr val="bg2">
              <a:lumMod val="9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1826317" cy="2326072"/>
            </a:xfrm>
            <a:custGeom>
              <a:avLst/>
              <a:gdLst/>
              <a:ahLst/>
              <a:cxnLst/>
              <a:rect l="l" t="t" r="r" b="b"/>
              <a:pathLst>
                <a:path w="1826317" h="2326072">
                  <a:moveTo>
                    <a:pt x="63030" y="1732519"/>
                  </a:moveTo>
                  <a:cubicBezTo>
                    <a:pt x="63030" y="1732519"/>
                    <a:pt x="0" y="148595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3244" y="6965"/>
                  </a:cubicBezTo>
                  <a:lnTo>
                    <a:pt x="933245" y="6965"/>
                  </a:lnTo>
                  <a:cubicBezTo>
                    <a:pt x="1149992" y="16819"/>
                    <a:pt x="1354307" y="36481"/>
                    <a:pt x="1488496" y="101690"/>
                  </a:cubicBezTo>
                  <a:cubicBezTo>
                    <a:pt x="1744541" y="226120"/>
                    <a:pt x="1826317" y="459160"/>
                    <a:pt x="1820829" y="704684"/>
                  </a:cubicBezTo>
                  <a:cubicBezTo>
                    <a:pt x="1820829" y="704684"/>
                    <a:pt x="1777541" y="1013073"/>
                    <a:pt x="1784974" y="1248607"/>
                  </a:cubicBezTo>
                  <a:cubicBezTo>
                    <a:pt x="1792098" y="1474320"/>
                    <a:pt x="1799254" y="1669923"/>
                    <a:pt x="1799254" y="1669923"/>
                  </a:cubicBezTo>
                  <a:cubicBezTo>
                    <a:pt x="1782573" y="1885656"/>
                    <a:pt x="1667929" y="2096267"/>
                    <a:pt x="1471060" y="2207891"/>
                  </a:cubicBezTo>
                  <a:cubicBezTo>
                    <a:pt x="1320708" y="2293140"/>
                    <a:pt x="1122677" y="2308238"/>
                    <a:pt x="882050" y="2297496"/>
                  </a:cubicBezTo>
                  <a:lnTo>
                    <a:pt x="882049" y="2297496"/>
                  </a:lnTo>
                  <a:cubicBezTo>
                    <a:pt x="645952" y="2292219"/>
                    <a:pt x="384604" y="2326073"/>
                    <a:pt x="254278" y="2216915"/>
                  </a:cubicBezTo>
                  <a:cubicBezTo>
                    <a:pt x="145767" y="2126030"/>
                    <a:pt x="81795" y="1932718"/>
                    <a:pt x="63030" y="1732519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859767">
            <a:off x="-764037" y="7941144"/>
            <a:ext cx="4012214" cy="50948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9193">
            <a:off x="-67172" y="7984375"/>
            <a:ext cx="1401132" cy="14458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21429" flipH="1">
            <a:off x="5493348" y="685449"/>
            <a:ext cx="5177469" cy="33071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940390" y="53494"/>
            <a:ext cx="1016643" cy="1385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0869"/>
          <a:stretch>
            <a:fillRect/>
          </a:stretch>
        </p:blipFill>
        <p:spPr>
          <a:xfrm rot="-10800000">
            <a:off x="6053234" y="8729739"/>
            <a:ext cx="1016643" cy="819277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D0E6B380-A28E-4C73-A854-DEFE7972A5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9866" y="283421"/>
            <a:ext cx="7806734" cy="99853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439640-A880-4F5B-8008-A1D00A13452F}"/>
              </a:ext>
            </a:extLst>
          </p:cNvPr>
          <p:cNvSpPr txBox="1"/>
          <p:nvPr/>
        </p:nvSpPr>
        <p:spPr>
          <a:xfrm>
            <a:off x="7919409" y="4611783"/>
            <a:ext cx="10470776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vi-VN" sz="66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từ ngữ mới</a:t>
            </a:r>
            <a:endParaRPr lang="en-US" sz="6600" b="1" dirty="0">
              <a:solidFill>
                <a:srgbClr val="47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9514" flipH="1">
            <a:off x="14828031" y="-1167091"/>
            <a:ext cx="5326642" cy="36899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0550" y="8794837"/>
            <a:ext cx="19094797" cy="186412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943378" y="99844"/>
            <a:ext cx="1016643" cy="13855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0869"/>
          <a:stretch>
            <a:fillRect/>
          </a:stretch>
        </p:blipFill>
        <p:spPr>
          <a:xfrm rot="-10800000">
            <a:off x="16474709" y="792618"/>
            <a:ext cx="1016643" cy="819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273591" y="5576416"/>
            <a:ext cx="356216" cy="3671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6474709" y="6498644"/>
            <a:ext cx="356216" cy="367184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CB26449A-CBF8-4273-9457-901271300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519" y="428541"/>
            <a:ext cx="10668000" cy="13585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 dirty="0">
                <a:solidFill>
                  <a:schemeClr val="bg1"/>
                </a:solidFill>
                <a:cs typeface="Arial" panose="020B0604020202020204" pitchFamily="34" charset="0"/>
              </a:rPr>
              <a:t>Sự phát triển của từ vựng</a:t>
            </a:r>
            <a:endParaRPr lang="en-US" altLang="en-US" sz="4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9ACF689-655E-48BD-91DB-B6997C85F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0935" y="2740197"/>
            <a:ext cx="5105400" cy="13585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Phát triển số lượng từ</a:t>
            </a:r>
            <a:endParaRPr lang="en-US" altLang="en-US" sz="4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04875D8A-A33F-4EC4-B7B5-233FDE013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0198"/>
            <a:ext cx="6096000" cy="13585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Phát triển nghĩa của từ</a:t>
            </a:r>
            <a:endParaRPr lang="en-US" altLang="en-US" sz="4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F3DD2633-48B3-4217-AC1F-01E84D858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472" y="5173387"/>
            <a:ext cx="3189528" cy="43472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Phát triển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nghĩa theo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phương thức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Ân dụ</a:t>
            </a:r>
            <a:endParaRPr lang="en-US" altLang="en-US" sz="4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9F24C1EE-A086-4236-A1CE-8026CF228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143500"/>
            <a:ext cx="3189528" cy="43472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vi-VN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Phát triển</a:t>
            </a:r>
          </a:p>
          <a:p>
            <a:pPr algn="ctr">
              <a:spcBef>
                <a:spcPct val="0"/>
              </a:spcBef>
              <a:buNone/>
            </a:pPr>
            <a:r>
              <a:rPr lang="vi-VN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nghĩa theo</a:t>
            </a:r>
          </a:p>
          <a:p>
            <a:pPr algn="ctr">
              <a:spcBef>
                <a:spcPct val="0"/>
              </a:spcBef>
              <a:buNone/>
            </a:pPr>
            <a:r>
              <a:rPr lang="vi-VN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phương thức</a:t>
            </a:r>
          </a:p>
          <a:p>
            <a:pPr algn="ctr">
              <a:spcBef>
                <a:spcPct val="0"/>
              </a:spcBef>
              <a:buNone/>
            </a:pPr>
            <a:r>
              <a:rPr lang="vi-VN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Hoán dụ</a:t>
            </a:r>
            <a:endParaRPr lang="en-US" altLang="en-US" sz="4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2" name="Line 7">
            <a:extLst>
              <a:ext uri="{FF2B5EF4-FFF2-40B4-BE49-F238E27FC236}">
                <a16:creationId xmlns:a16="http://schemas.microsoft.com/office/drawing/2014/main" id="{C117F966-7DCF-4F41-A146-978BF0B231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799" y="1787073"/>
            <a:ext cx="3840857" cy="953124"/>
          </a:xfrm>
          <a:prstGeom prst="line">
            <a:avLst/>
          </a:prstGeom>
          <a:noFill/>
          <a:ln w="9525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182435B2-F37D-48A0-AB25-710960537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2200" y="1787072"/>
            <a:ext cx="5742414" cy="1019975"/>
          </a:xfrm>
          <a:prstGeom prst="line">
            <a:avLst/>
          </a:prstGeom>
          <a:noFill/>
          <a:ln w="9525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291DCF7A-19C9-4071-9B51-03318D7F40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6546" y="4098728"/>
            <a:ext cx="1754654" cy="1044773"/>
          </a:xfrm>
          <a:prstGeom prst="line">
            <a:avLst/>
          </a:prstGeom>
          <a:noFill/>
          <a:ln w="9525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723BFCEC-EC95-432E-9009-FAE6F17F2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157543"/>
            <a:ext cx="1684150" cy="1044773"/>
          </a:xfrm>
          <a:prstGeom prst="line">
            <a:avLst/>
          </a:prstGeom>
          <a:noFill/>
          <a:ln w="9525">
            <a:solidFill>
              <a:srgbClr val="CC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46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9514" flipH="1">
            <a:off x="14828031" y="-1167091"/>
            <a:ext cx="5326642" cy="36899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0550" y="8794837"/>
            <a:ext cx="19094797" cy="186412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3499">
            <a:off x="295455" y="8389564"/>
            <a:ext cx="1956273" cy="16848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489625">
            <a:off x="7902866" y="8470573"/>
            <a:ext cx="1438033" cy="12027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86251">
            <a:off x="15977959" y="8245308"/>
            <a:ext cx="1785724" cy="17410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943378" y="99844"/>
            <a:ext cx="1016643" cy="13855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40869"/>
          <a:stretch>
            <a:fillRect/>
          </a:stretch>
        </p:blipFill>
        <p:spPr>
          <a:xfrm rot="-10800000">
            <a:off x="16474709" y="792618"/>
            <a:ext cx="1016643" cy="819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60292" r="47500"/>
          <a:stretch>
            <a:fillRect/>
          </a:stretch>
        </p:blipFill>
        <p:spPr>
          <a:xfrm>
            <a:off x="1273591" y="5576416"/>
            <a:ext cx="356216" cy="3671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60292" r="47500"/>
          <a:stretch>
            <a:fillRect/>
          </a:stretch>
        </p:blipFill>
        <p:spPr>
          <a:xfrm>
            <a:off x="16474709" y="6498644"/>
            <a:ext cx="356216" cy="3671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20321D-08A4-4CD3-8511-7703450F6599}"/>
              </a:ext>
            </a:extLst>
          </p:cNvPr>
          <p:cNvSpPr txBox="1"/>
          <p:nvPr/>
        </p:nvSpPr>
        <p:spPr>
          <a:xfrm>
            <a:off x="1866900" y="2260741"/>
            <a:ext cx="1455420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396875" algn="just">
              <a:spcBef>
                <a:spcPct val="50000"/>
              </a:spcBef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VD1: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, di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, tri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25349-B107-494E-97DB-2590445AB269}"/>
              </a:ext>
            </a:extLst>
          </p:cNvPr>
          <p:cNvSpPr txBox="1"/>
          <p:nvPr/>
        </p:nvSpPr>
        <p:spPr>
          <a:xfrm>
            <a:off x="810095" y="-133607"/>
            <a:ext cx="10470776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vi-VN" sz="66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từ ngữ mới</a:t>
            </a:r>
            <a:endParaRPr lang="en-US" sz="6600" b="1" dirty="0">
              <a:solidFill>
                <a:srgbClr val="47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C717E5D-5AE1-4F00-B353-3F26D0E5541A}"/>
              </a:ext>
            </a:extLst>
          </p:cNvPr>
          <p:cNvSpPr/>
          <p:nvPr/>
        </p:nvSpPr>
        <p:spPr>
          <a:xfrm>
            <a:off x="3581400" y="5143500"/>
            <a:ext cx="1371600" cy="8001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8FA599-A181-4792-880D-9BD5C7EA91ED}"/>
              </a:ext>
            </a:extLst>
          </p:cNvPr>
          <p:cNvSpPr/>
          <p:nvPr/>
        </p:nvSpPr>
        <p:spPr>
          <a:xfrm>
            <a:off x="5562600" y="4770321"/>
            <a:ext cx="10858500" cy="193774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Điện thoại di động: là điện thoại  vô tuyến nhỏ mang theo người được sử dụng trong vùng phủ sóng của cơ sở cho thuê bao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9514" flipH="1">
            <a:off x="14828031" y="-1167091"/>
            <a:ext cx="5326642" cy="36899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0550" y="8794837"/>
            <a:ext cx="19094797" cy="186412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250605" y="99844"/>
            <a:ext cx="1016643" cy="13855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0869"/>
          <a:stretch>
            <a:fillRect/>
          </a:stretch>
        </p:blipFill>
        <p:spPr>
          <a:xfrm rot="-10800000">
            <a:off x="16474709" y="792618"/>
            <a:ext cx="1016643" cy="8192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6474709" y="6498644"/>
            <a:ext cx="356216" cy="367184"/>
          </a:xfrm>
          <a:prstGeom prst="rect">
            <a:avLst/>
          </a:prstGeom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4F5F2D5A-5911-4B86-96D7-5C3D7E4AB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829" y="1496825"/>
            <a:ext cx="1493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VD1: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Hãy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điền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vừa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tìm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vào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chỗ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trống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thích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cho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Arial" panose="020B0604020202020204" pitchFamily="34" charset="0"/>
              </a:rPr>
              <a:t>sau</a:t>
            </a: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73CB409-0D72-4DBE-89E9-C1FA6B841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807" y="2817054"/>
            <a:ext cx="131326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1</a:t>
            </a:r>
            <a:r>
              <a:rPr lang="en-US" altLang="en-US" dirty="0">
                <a:cs typeface="Arial" panose="020B0604020202020204" pitchFamily="34" charset="0"/>
              </a:rPr>
              <a:t> . …</a:t>
            </a:r>
            <a:r>
              <a:rPr lang="vi-VN" altLang="en-US" dirty="0">
                <a:cs typeface="Arial" panose="020B0604020202020204" pitchFamily="34" charset="0"/>
              </a:rPr>
              <a:t>...</a:t>
            </a:r>
            <a:r>
              <a:rPr lang="en-US" altLang="en-US" dirty="0">
                <a:cs typeface="Arial" panose="020B0604020202020204" pitchFamily="34" charset="0"/>
              </a:rPr>
              <a:t>…………</a:t>
            </a:r>
            <a:r>
              <a:rPr lang="vi-VN" altLang="en-US" dirty="0">
                <a:cs typeface="Arial" panose="020B0604020202020204" pitchFamily="34" charset="0"/>
              </a:rPr>
              <a:t>....</a:t>
            </a:r>
            <a:r>
              <a:rPr lang="en-US" altLang="en-US" dirty="0">
                <a:cs typeface="Arial" panose="020B0604020202020204" pitchFamily="34" charset="0"/>
              </a:rPr>
              <a:t> 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nền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kinh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tế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dựa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chủ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yếu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vào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việc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sản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xuất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lưu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thông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phân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phối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các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sản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phẩm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hàm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lượng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tri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thức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cao</a:t>
            </a:r>
            <a:endParaRPr lang="en-US" altLang="en-US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E1D5F229-67E9-4B53-8D5D-BFDBB722F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357" y="4200482"/>
            <a:ext cx="13968356" cy="147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2 .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Khu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vực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dành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riêng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để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thu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hút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vốn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công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nghệ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nước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ngoài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với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những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chính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sách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ưu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đãi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gọi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</a:rPr>
              <a:t>:...........</a:t>
            </a:r>
            <a:r>
              <a:rPr lang="vi-VN" altLang="en-US" dirty="0">
                <a:cs typeface="Arial" panose="020B0604020202020204" pitchFamily="34" charset="0"/>
              </a:rPr>
              <a:t>..................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7E0248E3-8ACD-4FA3-B5B3-17B2844F0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630" y="5573695"/>
            <a:ext cx="13610193" cy="221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3</a:t>
            </a:r>
            <a:r>
              <a:rPr lang="en-US" altLang="en-US" dirty="0">
                <a:cs typeface="Arial" panose="020B0604020202020204" pitchFamily="34" charset="0"/>
              </a:rPr>
              <a:t>…………………….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quyền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sở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hữu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đối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với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sản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phẩm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do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hoạt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động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trí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tuệ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mạng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lại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được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pháp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luật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bảo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hộ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như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quyền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tác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giả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quyền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đối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với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sáng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chế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giải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pháp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hữu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ích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kiểu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dáng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công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cs typeface="Arial" panose="020B0604020202020204" pitchFamily="34" charset="0"/>
              </a:rPr>
              <a:t>nghiệp</a:t>
            </a:r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3A795296-F4CB-4C4C-9FCB-E94AD3DFF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073" y="5642466"/>
            <a:ext cx="30985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3300"/>
                </a:solidFill>
                <a:cs typeface="Arial" panose="020B0604020202020204" pitchFamily="34" charset="0"/>
              </a:rPr>
              <a:t>sở</a:t>
            </a:r>
            <a:r>
              <a:rPr lang="en-US" altLang="en-US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Arial" panose="020B0604020202020204" pitchFamily="34" charset="0"/>
              </a:rPr>
              <a:t>hữu</a:t>
            </a:r>
            <a:r>
              <a:rPr lang="en-US" altLang="en-US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Arial" panose="020B0604020202020204" pitchFamily="34" charset="0"/>
              </a:rPr>
              <a:t>trí</a:t>
            </a:r>
            <a:r>
              <a:rPr lang="en-US" altLang="en-US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Arial" panose="020B0604020202020204" pitchFamily="34" charset="0"/>
              </a:rPr>
              <a:t>tuệ</a:t>
            </a:r>
            <a:r>
              <a:rPr lang="en-US" altLang="en-US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7D1BA9BA-8658-4EF6-8D56-0B56F4BF1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003" y="4843670"/>
            <a:ext cx="31535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3300"/>
                </a:solidFill>
                <a:cs typeface="Arial" panose="020B0604020202020204" pitchFamily="34" charset="0"/>
              </a:rPr>
              <a:t>đặc</a:t>
            </a:r>
            <a:r>
              <a:rPr lang="en-US" altLang="en-US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Arial" panose="020B0604020202020204" pitchFamily="34" charset="0"/>
              </a:rPr>
              <a:t>khu</a:t>
            </a:r>
            <a:r>
              <a:rPr lang="en-US" altLang="en-US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Arial" panose="020B0604020202020204" pitchFamily="34" charset="0"/>
              </a:rPr>
              <a:t>kinh</a:t>
            </a:r>
            <a:r>
              <a:rPr lang="en-US" altLang="en-US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Arial" panose="020B0604020202020204" pitchFamily="34" charset="0"/>
              </a:rPr>
              <a:t>tế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514B7FDD-97A1-43D5-9C83-6A181BC32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660" y="2658172"/>
            <a:ext cx="33799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cs typeface="Arial" panose="020B0604020202020204" pitchFamily="34" charset="0"/>
              </a:rPr>
              <a:t>  </a:t>
            </a:r>
            <a:r>
              <a:rPr lang="en-US" altLang="en-US" b="1" dirty="0" err="1">
                <a:solidFill>
                  <a:srgbClr val="FF3300"/>
                </a:solidFill>
                <a:cs typeface="Arial" panose="020B0604020202020204" pitchFamily="34" charset="0"/>
              </a:rPr>
              <a:t>Kinh</a:t>
            </a:r>
            <a:r>
              <a:rPr lang="en-US" altLang="en-US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cs typeface="Arial" panose="020B0604020202020204" pitchFamily="34" charset="0"/>
              </a:rPr>
              <a:t>tế</a:t>
            </a:r>
            <a:r>
              <a:rPr lang="en-US" altLang="en-US" b="1" dirty="0">
                <a:solidFill>
                  <a:srgbClr val="FF3300"/>
                </a:solidFill>
                <a:cs typeface="Arial" panose="020B0604020202020204" pitchFamily="34" charset="0"/>
              </a:rPr>
              <a:t> tri </a:t>
            </a:r>
            <a:r>
              <a:rPr lang="en-US" altLang="en-US" b="1" dirty="0" err="1">
                <a:solidFill>
                  <a:srgbClr val="FF3300"/>
                </a:solidFill>
                <a:cs typeface="Arial" panose="020B0604020202020204" pitchFamily="34" charset="0"/>
              </a:rPr>
              <a:t>thức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9471E3CA-DE8B-4306-B7BE-6E3A67C9B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112" y="337214"/>
            <a:ext cx="54555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I.Tạo</a:t>
            </a:r>
            <a:r>
              <a:rPr lang="en-US" altLang="en-US" sz="4400" b="1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400" b="1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4400" b="1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mới</a:t>
            </a:r>
            <a:endParaRPr lang="en-US" altLang="en-US" sz="4400" b="1" u="sng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37E2B022-A802-414F-9E96-6728390DB5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 flipV="1">
            <a:off x="758926" y="5700923"/>
            <a:ext cx="867807" cy="89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1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9514" flipH="1">
            <a:off x="14828031" y="-1167091"/>
            <a:ext cx="5326642" cy="36899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0550" y="8794837"/>
            <a:ext cx="19094797" cy="186412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250605" y="99844"/>
            <a:ext cx="1016643" cy="13855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0869"/>
          <a:stretch>
            <a:fillRect/>
          </a:stretch>
        </p:blipFill>
        <p:spPr>
          <a:xfrm rot="-10800000">
            <a:off x="16474709" y="792618"/>
            <a:ext cx="1016643" cy="8192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6474709" y="6498644"/>
            <a:ext cx="356216" cy="367184"/>
          </a:xfrm>
          <a:prstGeom prst="rect">
            <a:avLst/>
          </a:prstGeom>
        </p:spPr>
      </p:pic>
      <p:sp>
        <p:nvSpPr>
          <p:cNvPr id="24" name="Text Box 19">
            <a:extLst>
              <a:ext uri="{FF2B5EF4-FFF2-40B4-BE49-F238E27FC236}">
                <a16:creationId xmlns:a16="http://schemas.microsoft.com/office/drawing/2014/main" id="{9471E3CA-DE8B-4306-B7BE-6E3A67C9B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112" y="337214"/>
            <a:ext cx="54555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I.Tạo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mới</a:t>
            </a:r>
            <a:endParaRPr kumimoji="0" lang="en-US" altLang="en-US" sz="4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C2C7AE87-D329-424F-945A-5717B0C12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111" y="1651907"/>
            <a:ext cx="1479559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VD.2.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tiếng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Việt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cấu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tạo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theo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mô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"x +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tặc"như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"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tặc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", "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hải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tặc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" ...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Hãy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tìm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mới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xuất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hiện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cấu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tạo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như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?</a:t>
            </a: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2B052A5C-A672-495F-84CA-EA9376D91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10" y="3981534"/>
            <a:ext cx="52514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- Lâm tặc: 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E15551B6-F8EF-4AE8-B582-A69ABCCB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4" y="5274384"/>
            <a:ext cx="128682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kẻ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kĩ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thuật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thâm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nhập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trái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phép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vào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dữ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liệu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máy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khác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khai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thác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hoặc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phá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hoại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... 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5A7F41E1-0C8C-449A-B851-718C72927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230" y="3981534"/>
            <a:ext cx="64181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kẻ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cướp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tài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nguyên</a:t>
            </a:r>
            <a:r>
              <a:rPr lang="en-US" altLang="en-US" sz="36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cs typeface="Arial" panose="020B0604020202020204" pitchFamily="34" charset="0"/>
              </a:rPr>
              <a:t>rừng</a:t>
            </a:r>
            <a:endParaRPr lang="en-US" altLang="en-US" sz="360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90531305-6D91-4678-ABF7-EEDCE91296D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2157516" y="4978134"/>
            <a:ext cx="26257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- Tin </a:t>
            </a:r>
            <a:r>
              <a:rPr lang="vi-VN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tặc:</a:t>
            </a:r>
            <a:endParaRPr lang="en-US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3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7" grpId="0"/>
      <p:bldP spid="18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1395</Words>
  <PresentationFormat>Custom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2021-09-04T06:35:17Z</dcterms:modified>
  <dc:identifier>DAEndtqxV6s</dc:identifier>
</cp:coreProperties>
</file>