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wdp" ContentType="image/vnd.ms-photo"/>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271" r:id="rId3"/>
    <p:sldId id="837" r:id="rId5"/>
    <p:sldId id="790" r:id="rId6"/>
    <p:sldId id="389" r:id="rId7"/>
    <p:sldId id="531" r:id="rId8"/>
    <p:sldId id="791" r:id="rId9"/>
    <p:sldId id="792" r:id="rId10"/>
    <p:sldId id="796" r:id="rId11"/>
    <p:sldId id="797" r:id="rId12"/>
    <p:sldId id="798" r:id="rId13"/>
    <p:sldId id="599" r:id="rId14"/>
    <p:sldId id="749" r:id="rId15"/>
    <p:sldId id="627" r:id="rId16"/>
    <p:sldId id="751" r:id="rId17"/>
    <p:sldId id="864" r:id="rId18"/>
    <p:sldId id="823" r:id="rId19"/>
    <p:sldId id="456" r:id="rId20"/>
    <p:sldId id="879" r:id="rId21"/>
    <p:sldId id="719" r:id="rId22"/>
    <p:sldId id="880" r:id="rId23"/>
    <p:sldId id="457" r:id="rId24"/>
    <p:sldId id="881" r:id="rId25"/>
    <p:sldId id="605" r:id="rId26"/>
    <p:sldId id="882" r:id="rId27"/>
    <p:sldId id="883" r:id="rId28"/>
    <p:sldId id="886" r:id="rId29"/>
    <p:sldId id="885" r:id="rId30"/>
    <p:sldId id="884" r:id="rId31"/>
    <p:sldId id="887" r:id="rId32"/>
    <p:sldId id="314" r:id="rId33"/>
    <p:sldId id="330" r:id="rId34"/>
    <p:sldId id="35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6" userDrawn="1">
          <p15:clr>
            <a:srgbClr val="A4A3A4"/>
          </p15:clr>
        </p15:guide>
        <p15:guide id="2" pos="39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DC3"/>
    <a:srgbClr val="FFCF96"/>
    <a:srgbClr val="FFD3B0"/>
    <a:srgbClr val="FFF9DE"/>
    <a:srgbClr val="FF6969"/>
    <a:srgbClr val="A6D0DD"/>
    <a:srgbClr val="FFE7CE"/>
    <a:srgbClr val="B39076"/>
    <a:srgbClr val="E4A5FF"/>
    <a:srgbClr val="F8F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467" autoAdjust="0"/>
  </p:normalViewPr>
  <p:slideViewPr>
    <p:cSldViewPr snapToGrid="0" showGuides="1">
      <p:cViewPr>
        <p:scale>
          <a:sx n="50" d="100"/>
          <a:sy n="50" d="100"/>
        </p:scale>
        <p:origin x="532" y="244"/>
      </p:cViewPr>
      <p:guideLst>
        <p:guide orient="horz" pos="1976"/>
        <p:guide pos="3950"/>
      </p:guideLst>
    </p:cSldViewPr>
  </p:slideViewPr>
  <p:outlineViewPr>
    <p:cViewPr>
      <p:scale>
        <a:sx n="66" d="100"/>
        <a:sy n="66" d="100"/>
      </p:scale>
      <p:origin x="0" y="-46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tiff"/></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microsoft.com/office/2007/relationships/media" Target="../media/media2.mp3"/><Relationship Id="rId4" Type="http://schemas.openxmlformats.org/officeDocument/2006/relationships/audio" Target="../media/media2.mp3"/><Relationship Id="rId3"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media/media1.mp3"/></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tif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GIF"/></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media/media1.mp3"/></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8.png"/><Relationship Id="rId2" Type="http://schemas.microsoft.com/office/2007/relationships/media" Target="../media/media2.mp3"/><Relationship Id="rId1"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 y="-7620"/>
            <a:ext cx="12192000" cy="781050"/>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nvGraphicFramePr>
        <p:xfrm>
          <a:off x="584200" y="1285240"/>
          <a:ext cx="11428730" cy="5598795"/>
        </p:xfrm>
        <a:graphic>
          <a:graphicData uri="http://schemas.openxmlformats.org/drawingml/2006/table">
            <a:tbl>
              <a:tblPr firstRow="1" bandRow="1">
                <a:tableStyleId>{5DA37D80-6434-44D0-A028-1B22A696006F}</a:tableStyleId>
              </a:tblPr>
              <a:tblGrid>
                <a:gridCol w="4087495"/>
                <a:gridCol w="4457065"/>
                <a:gridCol w="2884170"/>
              </a:tblGrid>
              <a:tr h="908685">
                <a:tc>
                  <a:txBody>
                    <a:bodyPr/>
                    <a:lstStyle/>
                    <a:p>
                      <a:pPr algn="ctr"/>
                      <a:r>
                        <a:rPr lang="en-US" sz="4000" b="1" dirty="0">
                          <a:solidFill>
                            <a:srgbClr val="05A0B8"/>
                          </a:solidFill>
                        </a:rPr>
                        <a:t>New words</a:t>
                      </a:r>
                      <a:endParaRPr lang="en-US" sz="4000" b="1" dirty="0">
                        <a:solidFill>
                          <a:srgbClr val="05A0B8"/>
                        </a:solidFill>
                      </a:endParaRPr>
                    </a:p>
                  </a:txBody>
                  <a:tcPr anchor="ctr"/>
                </a:tc>
                <a:tc>
                  <a:txBody>
                    <a:bodyPr/>
                    <a:lstStyle/>
                    <a:p>
                      <a:pPr algn="ctr"/>
                      <a:r>
                        <a:rPr lang="en-US" sz="4000" b="1" dirty="0">
                          <a:solidFill>
                            <a:srgbClr val="05A0B8"/>
                          </a:solidFill>
                        </a:rPr>
                        <a:t>Pronunciation</a:t>
                      </a:r>
                      <a:endParaRPr lang="en-US" sz="4000" b="1" dirty="0">
                        <a:solidFill>
                          <a:srgbClr val="05A0B8"/>
                        </a:solidFill>
                      </a:endParaRPr>
                    </a:p>
                  </a:txBody>
                  <a:tcPr anchor="ctr"/>
                </a:tc>
                <a:tc>
                  <a:txBody>
                    <a:bodyPr/>
                    <a:lstStyle/>
                    <a:p>
                      <a:pPr algn="ctr"/>
                      <a:r>
                        <a:rPr lang="en-US" sz="4000" b="1" dirty="0">
                          <a:solidFill>
                            <a:srgbClr val="05A0B8"/>
                          </a:solidFill>
                        </a:rPr>
                        <a:t>Meaning</a:t>
                      </a:r>
                      <a:endParaRPr lang="en-US" sz="4000" b="1" dirty="0">
                        <a:solidFill>
                          <a:srgbClr val="05A0B8"/>
                        </a:solidFill>
                      </a:endParaRPr>
                    </a:p>
                  </a:txBody>
                  <a:tcPr anchor="ctr"/>
                </a:tc>
              </a:tr>
              <a:tr h="1447800">
                <a:tc>
                  <a:txBody>
                    <a:bodyPr/>
                    <a:lstStyle/>
                    <a:p>
                      <a:pPr marL="144145" marR="0" indent="-144145" algn="just">
                        <a:lnSpc>
                          <a:spcPct val="107000"/>
                        </a:lnSpc>
                        <a:spcBef>
                          <a:spcPts val="0"/>
                        </a:spcBef>
                        <a:spcAft>
                          <a:spcPts val="0"/>
                        </a:spcAft>
                        <a:buNone/>
                      </a:pPr>
                      <a:r>
                        <a:rPr lang="en-US" sz="4000" b="0">
                          <a:effectLst/>
                          <a:latin typeface="Calibri" panose="020F0502020204030204" pitchFamily="34" charset="0"/>
                          <a:ea typeface="Times New Roman" panose="02020603050405020304" pitchFamily="18" charset="0"/>
                          <a:cs typeface="Times New Roman" panose="02020603050405020304" pitchFamily="18" charset="0"/>
                        </a:rPr>
                        <a:t>1. model (n)</a:t>
                      </a:r>
                      <a:endParaRPr lang="en-US" sz="4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/ˈmɒdl/</a:t>
                      </a:r>
                      <a:endParaRPr lang="en-US" sz="4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7000"/>
                        </a:lnSpc>
                        <a:spcBef>
                          <a:spcPts val="0"/>
                        </a:spcBef>
                        <a:spcAft>
                          <a:spcPts val="0"/>
                        </a:spcAft>
                        <a:buNone/>
                      </a:pPr>
                      <a:r>
                        <a:rPr lang="en-US" sz="4000" b="0">
                          <a:effectLst/>
                          <a:latin typeface="Calibri" panose="020F0502020204030204" pitchFamily="34" charset="0"/>
                          <a:ea typeface="Times New Roman" panose="02020603050405020304" pitchFamily="18" charset="0"/>
                          <a:cs typeface="Times New Roman" panose="02020603050405020304" pitchFamily="18" charset="0"/>
                        </a:rPr>
                        <a:t>mẫu, mô hình.</a:t>
                      </a:r>
                      <a:endParaRPr lang="en-US" sz="4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r>
              <a:tr h="838200">
                <a:tc>
                  <a:txBody>
                    <a:bodyPr/>
                    <a:lstStyle/>
                    <a:p>
                      <a:pPr marL="144145" marR="0" indent="-144145">
                        <a:lnSpc>
                          <a:spcPct val="107000"/>
                        </a:lnSpc>
                        <a:spcBef>
                          <a:spcPts val="0"/>
                        </a:spcBef>
                        <a:spcAft>
                          <a:spcPts val="0"/>
                        </a:spcAft>
                        <a:buNone/>
                      </a:pPr>
                      <a:r>
                        <a:rPr lang="en-US" sz="4000" b="0">
                          <a:effectLst/>
                          <a:latin typeface="Calibri" panose="020F0502020204030204" pitchFamily="34" charset="0"/>
                          <a:ea typeface="Times New Roman" panose="02020603050405020304" pitchFamily="18" charset="0"/>
                          <a:cs typeface="Times New Roman" panose="02020603050405020304" pitchFamily="18" charset="0"/>
                        </a:rPr>
                        <a:t>2. standard (n)</a:t>
                      </a:r>
                      <a:endParaRPr lang="en-US" sz="4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4000" b="0" dirty="0">
                          <a:effectLst/>
                          <a:latin typeface="Calibri" panose="020F0502020204030204" pitchFamily="34" charset="0"/>
                          <a:ea typeface="Times New Roman" panose="02020603050405020304" pitchFamily="18" charset="0"/>
                          <a:cs typeface="Times New Roman" panose="02020603050405020304" pitchFamily="18" charset="0"/>
                        </a:rPr>
                        <a:t>/ˈstændəd/</a:t>
                      </a:r>
                      <a:endParaRPr lang="en-US" sz="4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7000"/>
                        </a:lnSpc>
                        <a:spcBef>
                          <a:spcPts val="0"/>
                        </a:spcBef>
                        <a:spcAft>
                          <a:spcPts val="0"/>
                        </a:spcAft>
                        <a:buNone/>
                      </a:pPr>
                      <a:r>
                        <a:rPr lang="en-US" sz="4000" b="0">
                          <a:effectLst/>
                          <a:latin typeface="Calibri" panose="020F0502020204030204" pitchFamily="34" charset="0"/>
                          <a:ea typeface="Times New Roman" panose="02020603050405020304" pitchFamily="18" charset="0"/>
                          <a:cs typeface="Times New Roman" panose="02020603050405020304" pitchFamily="18" charset="0"/>
                        </a:rPr>
                        <a:t>chuẩn mực</a:t>
                      </a:r>
                      <a:endParaRPr lang="en-US" sz="4000" b="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r>
            </a:tbl>
          </a:graphicData>
        </a:graphic>
      </p:graphicFrame>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model">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181610" y="2416175"/>
            <a:ext cx="932815" cy="932815"/>
          </a:xfrm>
          <a:prstGeom prst="rect">
            <a:avLst/>
          </a:prstGeom>
        </p:spPr>
      </p:pic>
      <p:pic>
        <p:nvPicPr>
          <p:cNvPr id="6" name="standard">
            <a:hlinkClick r:id="" action="ppaction://media"/>
          </p:cNvPr>
          <p:cNvPicPr/>
          <p:nvPr>
            <a:audioFile r:link="rId4"/>
            <p:extLst>
              <p:ext uri="{DAA4B4D4-6D71-4841-9C94-3DE7FCFB9230}">
                <p14:media xmlns:p14="http://schemas.microsoft.com/office/powerpoint/2010/main" r:embed="rId5"/>
              </p:ext>
            </p:extLst>
          </p:nvPr>
        </p:nvPicPr>
        <p:blipFill>
          <a:blip r:embed="rId3"/>
          <a:stretch>
            <a:fillRect/>
          </a:stretch>
        </p:blipFill>
        <p:spPr>
          <a:xfrm>
            <a:off x="-175577" y="3559175"/>
            <a:ext cx="920750" cy="9207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1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7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p:tgtEl>
                        <p:sldTgt/>
                      </p:tgtEl>
                    </p:cond>
                  </p:endCondLst>
                </p:cTn>
                <p:tgtEl>
                  <p:spTgt spid="2"/>
                </p:tgtEl>
              </p:cMediaNode>
            </p:audio>
            <p:audio>
              <p:cMediaNode>
                <p:cTn id="12" fill="hold" display="1">
                  <p:stCondLst>
                    <p:cond delay="indefinite"/>
                  </p:stCondLst>
                  <p:endCondLst>
                    <p:cond evt="onStopAudio">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Oval 2"/>
          <p:cNvSpPr/>
          <p:nvPr/>
        </p:nvSpPr>
        <p:spPr>
          <a:xfrm>
            <a:off x="5753100" y="4004945"/>
            <a:ext cx="76200" cy="76200"/>
          </a:xfrm>
          <a:prstGeom prst="ellipse">
            <a:avLst/>
          </a:prstGeom>
          <a:noFill/>
          <a:ln w="38100">
            <a:solidFill>
              <a:srgbClr val="FFFF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46075" y="10160"/>
            <a:ext cx="5245100" cy="829945"/>
          </a:xfrm>
          <a:prstGeom prst="rect">
            <a:avLst/>
          </a:prstGeom>
          <a:noFill/>
          <a:effectLst/>
        </p:spPr>
        <p:txBody>
          <a:bodyPr wrap="square" rtlCol="0">
            <a:spAutoFit/>
          </a:bodyPr>
          <a:lstStyle/>
          <a:p>
            <a:pPr algn="ctr"/>
            <a:r>
              <a:rPr lang="en-US" sz="4800" b="1" dirty="0">
                <a:sym typeface="+mn-ea"/>
              </a:rPr>
              <a:t>READING</a:t>
            </a:r>
            <a:endParaRPr lang="en-US" sz="4800" b="1" dirty="0">
              <a:effectLst>
                <a:glow rad="88900">
                  <a:schemeClr val="bg1"/>
                </a:glow>
              </a:effectLst>
              <a:latin typeface="Arial" panose="020B0604020202020204" pitchFamily="34" charset="0"/>
              <a:cs typeface="Arial" panose="020B0604020202020204" pitchFamily="34" charset="0"/>
              <a:sym typeface="+mn-ea"/>
            </a:endParaRPr>
          </a:p>
        </p:txBody>
      </p:sp>
      <p:sp>
        <p:nvSpPr>
          <p:cNvPr id="12" name="TextBox 11"/>
          <p:cNvSpPr txBox="1"/>
          <p:nvPr/>
        </p:nvSpPr>
        <p:spPr>
          <a:xfrm>
            <a:off x="1029970" y="1048385"/>
            <a:ext cx="1091628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algn="just"/>
            <a:r>
              <a:rPr lang="en-US" sz="3200" b="1" dirty="0">
                <a:effectLst>
                  <a:glow rad="88900">
                    <a:schemeClr val="bg1"/>
                  </a:glow>
                </a:effectLst>
                <a:cs typeface="Arial" panose="020B0604020202020204" pitchFamily="34" charset="0"/>
              </a:rPr>
              <a:t>Look at the diagram. Put the names of the countries where English is spoken in the correct circle.</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27303" y="126195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80088" y="115931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Text Box 1"/>
          <p:cNvSpPr txBox="1"/>
          <p:nvPr/>
        </p:nvSpPr>
        <p:spPr>
          <a:xfrm>
            <a:off x="775970" y="2148205"/>
            <a:ext cx="10952480" cy="1168400"/>
          </a:xfrm>
          <a:prstGeom prst="rect">
            <a:avLst/>
          </a:prstGeom>
          <a:noFill/>
        </p:spPr>
        <p:txBody>
          <a:bodyPr wrap="square" rtlCol="0" anchor="t">
            <a:spAutoFit/>
          </a:bodyPr>
          <a:lstStyle/>
          <a:p>
            <a:pPr algn="just"/>
            <a:r>
              <a:rPr lang="en-US" sz="3500">
                <a:latin typeface="Calibri" panose="020F0502020204030204" pitchFamily="34" charset="0"/>
                <a:cs typeface="Calibri" panose="020F0502020204030204" pitchFamily="34" charset="0"/>
              </a:rPr>
              <a:t>- Look at the diagram in your books and say what you can see.</a:t>
            </a:r>
            <a:endParaRPr lang="en-US" sz="3500">
              <a:latin typeface="Calibri" panose="020F0502020204030204" pitchFamily="34" charset="0"/>
              <a:cs typeface="Calibri" panose="020F0502020204030204" pitchFamily="34" charset="0"/>
            </a:endParaRPr>
          </a:p>
        </p:txBody>
      </p:sp>
      <p:sp>
        <p:nvSpPr>
          <p:cNvPr id="4" name="Text Box 3"/>
          <p:cNvSpPr txBox="1"/>
          <p:nvPr/>
        </p:nvSpPr>
        <p:spPr>
          <a:xfrm>
            <a:off x="775970" y="3216910"/>
            <a:ext cx="10952480" cy="1168400"/>
          </a:xfrm>
          <a:prstGeom prst="rect">
            <a:avLst/>
          </a:prstGeom>
          <a:noFill/>
        </p:spPr>
        <p:txBody>
          <a:bodyPr wrap="square" rtlCol="0" anchor="t">
            <a:spAutoFit/>
          </a:bodyPr>
          <a:lstStyle/>
          <a:p>
            <a:pPr algn="just"/>
            <a:r>
              <a:rPr lang="en-US" sz="3500">
                <a:latin typeface="Calibri" panose="020F0502020204030204" pitchFamily="34" charset="0"/>
                <a:cs typeface="Calibri" panose="020F0502020204030204" pitchFamily="34" charset="0"/>
              </a:rPr>
              <a:t>- Work in pairs to put the names of the countries where English is spoken in the correct circle. </a:t>
            </a:r>
            <a:endParaRPr lang="en-US" sz="3500">
              <a:latin typeface="Calibri" panose="020F0502020204030204" pitchFamily="34" charset="0"/>
              <a:cs typeface="Calibri" panose="020F0502020204030204" pitchFamily="34" charset="0"/>
            </a:endParaRPr>
          </a:p>
        </p:txBody>
      </p:sp>
      <p:sp>
        <p:nvSpPr>
          <p:cNvPr id="42" name="Oval 41"/>
          <p:cNvSpPr/>
          <p:nvPr/>
        </p:nvSpPr>
        <p:spPr>
          <a:xfrm>
            <a:off x="4688840" y="7076440"/>
            <a:ext cx="758825" cy="42799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3" name="Oval 42"/>
          <p:cNvSpPr/>
          <p:nvPr/>
        </p:nvSpPr>
        <p:spPr>
          <a:xfrm>
            <a:off x="4765993" y="7200900"/>
            <a:ext cx="604520" cy="30353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4" name="Oval 43"/>
          <p:cNvSpPr/>
          <p:nvPr/>
        </p:nvSpPr>
        <p:spPr>
          <a:xfrm>
            <a:off x="4881245" y="7315200"/>
            <a:ext cx="374015" cy="18923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46075" y="10160"/>
            <a:ext cx="5245100" cy="829945"/>
          </a:xfrm>
          <a:prstGeom prst="rect">
            <a:avLst/>
          </a:prstGeom>
          <a:noFill/>
          <a:effectLst/>
        </p:spPr>
        <p:txBody>
          <a:bodyPr wrap="square" rtlCol="0">
            <a:spAutoFit/>
          </a:bodyPr>
          <a:lstStyle/>
          <a:p>
            <a:pPr algn="ctr"/>
            <a:r>
              <a:rPr lang="en-US" sz="4800" b="1" dirty="0">
                <a:sym typeface="+mn-ea"/>
              </a:rPr>
              <a:t>READING</a:t>
            </a:r>
            <a:endParaRPr lang="en-US" sz="4800" b="1" dirty="0">
              <a:effectLst>
                <a:glow rad="88900">
                  <a:schemeClr val="bg1"/>
                </a:glow>
              </a:effectLst>
              <a:latin typeface="Arial" panose="020B0604020202020204" pitchFamily="34" charset="0"/>
              <a:cs typeface="Arial" panose="020B0604020202020204" pitchFamily="34" charset="0"/>
              <a:sym typeface="+mn-ea"/>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 Box 2"/>
          <p:cNvSpPr txBox="1"/>
          <p:nvPr/>
        </p:nvSpPr>
        <p:spPr>
          <a:xfrm>
            <a:off x="431800" y="1150620"/>
            <a:ext cx="2032000" cy="583565"/>
          </a:xfrm>
          <a:prstGeom prst="rect">
            <a:avLst/>
          </a:prstGeom>
          <a:solidFill>
            <a:srgbClr val="FF9B9B"/>
          </a:solidFill>
        </p:spPr>
        <p:txBody>
          <a:bodyPr wrap="square" rtlCol="0" anchor="t">
            <a:spAutoFit/>
          </a:bodyPr>
          <a:p>
            <a:pPr algn="ctr"/>
            <a:r>
              <a:rPr lang="en-US" sz="3200"/>
              <a:t>Viet Nam</a:t>
            </a:r>
            <a:endParaRPr lang="en-US" sz="3200"/>
          </a:p>
        </p:txBody>
      </p:sp>
      <p:sp>
        <p:nvSpPr>
          <p:cNvPr id="6" name="Text Box 5"/>
          <p:cNvSpPr txBox="1"/>
          <p:nvPr/>
        </p:nvSpPr>
        <p:spPr>
          <a:xfrm>
            <a:off x="2806700" y="1150620"/>
            <a:ext cx="2032000" cy="583565"/>
          </a:xfrm>
          <a:prstGeom prst="rect">
            <a:avLst/>
          </a:prstGeom>
          <a:solidFill>
            <a:srgbClr val="FFD6A5"/>
          </a:solidFill>
        </p:spPr>
        <p:txBody>
          <a:bodyPr wrap="square" rtlCol="0" anchor="t">
            <a:spAutoFit/>
          </a:bodyPr>
          <a:p>
            <a:pPr algn="ctr"/>
            <a:r>
              <a:rPr lang="en-US" sz="3200"/>
              <a:t>Singapore</a:t>
            </a:r>
            <a:endParaRPr lang="en-US" sz="3200"/>
          </a:p>
        </p:txBody>
      </p:sp>
      <p:sp>
        <p:nvSpPr>
          <p:cNvPr id="7" name="Text Box 6"/>
          <p:cNvSpPr txBox="1"/>
          <p:nvPr/>
        </p:nvSpPr>
        <p:spPr>
          <a:xfrm>
            <a:off x="5016500" y="1150620"/>
            <a:ext cx="2032000" cy="583565"/>
          </a:xfrm>
          <a:prstGeom prst="rect">
            <a:avLst/>
          </a:prstGeom>
          <a:solidFill>
            <a:srgbClr val="FFFEC4"/>
          </a:solidFill>
          <a:ln>
            <a:noFill/>
          </a:ln>
        </p:spPr>
        <p:txBody>
          <a:bodyPr wrap="square" rtlCol="0" anchor="t">
            <a:spAutoFit/>
          </a:bodyPr>
          <a:p>
            <a:pPr algn="ctr"/>
            <a:r>
              <a:rPr lang="en-US" sz="3200"/>
              <a:t>Russia</a:t>
            </a:r>
            <a:endParaRPr lang="en-US" sz="3200"/>
          </a:p>
        </p:txBody>
      </p:sp>
      <p:sp>
        <p:nvSpPr>
          <p:cNvPr id="9" name="Text Box 8"/>
          <p:cNvSpPr txBox="1"/>
          <p:nvPr/>
        </p:nvSpPr>
        <p:spPr>
          <a:xfrm>
            <a:off x="7239000" y="1150620"/>
            <a:ext cx="2464435" cy="583565"/>
          </a:xfrm>
          <a:prstGeom prst="rect">
            <a:avLst/>
          </a:prstGeom>
          <a:solidFill>
            <a:srgbClr val="CBFFA9"/>
          </a:solidFill>
          <a:ln>
            <a:noFill/>
          </a:ln>
        </p:spPr>
        <p:txBody>
          <a:bodyPr wrap="square" rtlCol="0" anchor="t">
            <a:spAutoFit/>
          </a:bodyPr>
          <a:p>
            <a:pPr algn="ctr"/>
            <a:r>
              <a:rPr lang="en-US" sz="3200"/>
              <a:t>New Zealand</a:t>
            </a:r>
            <a:endParaRPr lang="en-US" sz="3200"/>
          </a:p>
        </p:txBody>
      </p:sp>
      <p:sp>
        <p:nvSpPr>
          <p:cNvPr id="10" name="Text Box 9"/>
          <p:cNvSpPr txBox="1"/>
          <p:nvPr/>
        </p:nvSpPr>
        <p:spPr>
          <a:xfrm>
            <a:off x="5016500" y="1846580"/>
            <a:ext cx="3225165"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p>
            <a:pPr algn="ctr"/>
            <a:r>
              <a:rPr lang="en-US" sz="3200"/>
              <a:t>Expanding Circle</a:t>
            </a:r>
            <a:endParaRPr lang="en-US" sz="3200"/>
          </a:p>
        </p:txBody>
      </p:sp>
      <p:sp>
        <p:nvSpPr>
          <p:cNvPr id="21" name="Oval 20"/>
          <p:cNvSpPr/>
          <p:nvPr/>
        </p:nvSpPr>
        <p:spPr>
          <a:xfrm>
            <a:off x="2045335" y="1837690"/>
            <a:ext cx="8860155" cy="4995545"/>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2" name="Oval 21"/>
          <p:cNvSpPr/>
          <p:nvPr/>
        </p:nvSpPr>
        <p:spPr>
          <a:xfrm>
            <a:off x="3131820" y="3013075"/>
            <a:ext cx="7056120" cy="354076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3" name="Oval 22"/>
          <p:cNvSpPr/>
          <p:nvPr/>
        </p:nvSpPr>
        <p:spPr>
          <a:xfrm>
            <a:off x="4286250" y="4178935"/>
            <a:ext cx="4365625" cy="2209800"/>
          </a:xfrm>
          <a:prstGeom prst="ellipse">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8" name="Text Box 27"/>
          <p:cNvSpPr txBox="1"/>
          <p:nvPr/>
        </p:nvSpPr>
        <p:spPr>
          <a:xfrm>
            <a:off x="4959350" y="3035300"/>
            <a:ext cx="3225165"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p>
            <a:pPr algn="ctr"/>
            <a:r>
              <a:rPr lang="en-US" sz="3200"/>
              <a:t>Outer Circle</a:t>
            </a:r>
            <a:endParaRPr lang="en-US" sz="3200"/>
          </a:p>
        </p:txBody>
      </p:sp>
      <p:sp>
        <p:nvSpPr>
          <p:cNvPr id="29" name="Text Box 28"/>
          <p:cNvSpPr txBox="1"/>
          <p:nvPr/>
        </p:nvSpPr>
        <p:spPr>
          <a:xfrm>
            <a:off x="4399915" y="4491990"/>
            <a:ext cx="4084955"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p>
            <a:pPr algn="ctr"/>
            <a:r>
              <a:rPr lang="en-US" sz="3200"/>
              <a:t>Inner Circle</a:t>
            </a:r>
            <a:endParaRPr lang="en-US" sz="3200"/>
          </a:p>
        </p:txBody>
      </p:sp>
      <p:sp>
        <p:nvSpPr>
          <p:cNvPr id="32" name="Text Box 31"/>
          <p:cNvSpPr txBox="1"/>
          <p:nvPr/>
        </p:nvSpPr>
        <p:spPr>
          <a:xfrm>
            <a:off x="3524250" y="2366010"/>
            <a:ext cx="3225165"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p>
            <a:pPr algn="ctr"/>
            <a:r>
              <a:rPr lang="en-US" sz="3200" b="1">
                <a:solidFill>
                  <a:schemeClr val="accent2"/>
                </a:solidFill>
              </a:rPr>
              <a:t>3.</a:t>
            </a:r>
            <a:endParaRPr lang="en-US" sz="3200" b="1">
              <a:solidFill>
                <a:schemeClr val="accent2"/>
              </a:solidFill>
            </a:endParaRPr>
          </a:p>
        </p:txBody>
      </p:sp>
      <p:sp>
        <p:nvSpPr>
          <p:cNvPr id="33" name="Text Box 32"/>
          <p:cNvSpPr txBox="1"/>
          <p:nvPr/>
        </p:nvSpPr>
        <p:spPr>
          <a:xfrm>
            <a:off x="3092450" y="3622040"/>
            <a:ext cx="3225165"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p>
            <a:pPr algn="ctr"/>
            <a:r>
              <a:rPr lang="en-US" sz="3200" b="1">
                <a:solidFill>
                  <a:schemeClr val="accent2"/>
                </a:solidFill>
              </a:rPr>
              <a:t>2.</a:t>
            </a:r>
            <a:endParaRPr lang="en-US" sz="3200" b="1">
              <a:solidFill>
                <a:schemeClr val="accent2"/>
              </a:solidFill>
            </a:endParaRPr>
          </a:p>
        </p:txBody>
      </p:sp>
      <p:sp>
        <p:nvSpPr>
          <p:cNvPr id="34" name="Text Box 33"/>
          <p:cNvSpPr txBox="1"/>
          <p:nvPr/>
        </p:nvSpPr>
        <p:spPr>
          <a:xfrm>
            <a:off x="3536950" y="5168900"/>
            <a:ext cx="3225165" cy="583565"/>
          </a:xfrm>
          <a:prstGeom prst="rect">
            <a:avLst/>
          </a:prstGeom>
          <a:noFill/>
          <a:extLst>
            <a:ext uri="{909E8E84-426E-40DD-AFC4-6F175D3DCCD1}">
              <a14:hiddenFill xmlns:a14="http://schemas.microsoft.com/office/drawing/2010/main">
                <a:solidFill>
                  <a:srgbClr val="FF9B9B"/>
                </a:solidFill>
              </a14:hiddenFill>
            </a:ext>
          </a:extLst>
        </p:spPr>
        <p:txBody>
          <a:bodyPr wrap="square" rtlCol="0" anchor="t">
            <a:spAutoFit/>
          </a:bodyPr>
          <a:p>
            <a:pPr algn="ctr"/>
            <a:r>
              <a:rPr lang="en-US" sz="3200" b="1">
                <a:solidFill>
                  <a:schemeClr val="accent2"/>
                </a:solidFill>
              </a:rPr>
              <a:t>1.</a:t>
            </a:r>
            <a:endParaRPr lang="en-US" sz="3200" b="1">
              <a:solidFill>
                <a:schemeClr val="accent2"/>
              </a:solidFill>
            </a:endParaRPr>
          </a:p>
        </p:txBody>
      </p:sp>
      <p:sp>
        <p:nvSpPr>
          <p:cNvPr id="35" name="Text Box 34"/>
          <p:cNvSpPr txBox="1"/>
          <p:nvPr/>
        </p:nvSpPr>
        <p:spPr>
          <a:xfrm>
            <a:off x="10045700" y="1125220"/>
            <a:ext cx="1872615" cy="583565"/>
          </a:xfrm>
          <a:prstGeom prst="rect">
            <a:avLst/>
          </a:prstGeom>
          <a:solidFill>
            <a:srgbClr val="FF9B9B"/>
          </a:solidFill>
        </p:spPr>
        <p:txBody>
          <a:bodyPr wrap="square" rtlCol="0" anchor="t">
            <a:spAutoFit/>
          </a:bodyPr>
          <a:p>
            <a:pPr algn="ctr"/>
            <a:r>
              <a:rPr lang="en-US" sz="3200"/>
              <a:t>Malaysia</a:t>
            </a:r>
            <a:endParaRPr lang="en-US" sz="3200"/>
          </a:p>
        </p:txBody>
      </p:sp>
      <p:sp>
        <p:nvSpPr>
          <p:cNvPr id="36" name="Text Box 35"/>
          <p:cNvSpPr txBox="1"/>
          <p:nvPr/>
        </p:nvSpPr>
        <p:spPr>
          <a:xfrm>
            <a:off x="5410200" y="5123180"/>
            <a:ext cx="2464435" cy="583565"/>
          </a:xfrm>
          <a:prstGeom prst="rect">
            <a:avLst/>
          </a:prstGeom>
          <a:solidFill>
            <a:srgbClr val="CBFFA9"/>
          </a:solidFill>
          <a:ln>
            <a:noFill/>
          </a:ln>
        </p:spPr>
        <p:txBody>
          <a:bodyPr wrap="square" rtlCol="0" anchor="t">
            <a:spAutoFit/>
          </a:bodyPr>
          <a:p>
            <a:pPr algn="ctr"/>
            <a:r>
              <a:rPr lang="en-US" sz="3200"/>
              <a:t>New Zealand</a:t>
            </a:r>
            <a:endParaRPr lang="en-US" sz="3200"/>
          </a:p>
        </p:txBody>
      </p:sp>
      <p:sp>
        <p:nvSpPr>
          <p:cNvPr id="37" name="Text Box 36"/>
          <p:cNvSpPr txBox="1"/>
          <p:nvPr/>
        </p:nvSpPr>
        <p:spPr>
          <a:xfrm>
            <a:off x="4953000" y="3535680"/>
            <a:ext cx="2032000" cy="583565"/>
          </a:xfrm>
          <a:prstGeom prst="rect">
            <a:avLst/>
          </a:prstGeom>
          <a:solidFill>
            <a:srgbClr val="FFD6A5"/>
          </a:solidFill>
        </p:spPr>
        <p:txBody>
          <a:bodyPr wrap="square" rtlCol="0" anchor="t">
            <a:spAutoFit/>
          </a:bodyPr>
          <a:p>
            <a:pPr algn="ctr"/>
            <a:r>
              <a:rPr lang="en-US" sz="3200"/>
              <a:t>Singapore</a:t>
            </a:r>
            <a:endParaRPr lang="en-US" sz="3200"/>
          </a:p>
        </p:txBody>
      </p:sp>
      <p:sp>
        <p:nvSpPr>
          <p:cNvPr id="38" name="Text Box 37"/>
          <p:cNvSpPr txBox="1"/>
          <p:nvPr/>
        </p:nvSpPr>
        <p:spPr>
          <a:xfrm>
            <a:off x="7052945" y="3535680"/>
            <a:ext cx="1872615" cy="583565"/>
          </a:xfrm>
          <a:prstGeom prst="rect">
            <a:avLst/>
          </a:prstGeom>
          <a:solidFill>
            <a:srgbClr val="FF9B9B"/>
          </a:solidFill>
        </p:spPr>
        <p:txBody>
          <a:bodyPr wrap="square" rtlCol="0" anchor="t">
            <a:spAutoFit/>
          </a:bodyPr>
          <a:p>
            <a:pPr algn="ctr"/>
            <a:r>
              <a:rPr lang="en-US" sz="3200"/>
              <a:t>Malaysia</a:t>
            </a:r>
            <a:endParaRPr lang="en-US" sz="3200"/>
          </a:p>
        </p:txBody>
      </p:sp>
      <p:sp>
        <p:nvSpPr>
          <p:cNvPr id="39" name="Text Box 38"/>
          <p:cNvSpPr txBox="1"/>
          <p:nvPr/>
        </p:nvSpPr>
        <p:spPr>
          <a:xfrm>
            <a:off x="5410200" y="2301875"/>
            <a:ext cx="2032000" cy="583565"/>
          </a:xfrm>
          <a:prstGeom prst="rect">
            <a:avLst/>
          </a:prstGeom>
          <a:solidFill>
            <a:srgbClr val="FFFEC4"/>
          </a:solidFill>
          <a:ln>
            <a:noFill/>
          </a:ln>
        </p:spPr>
        <p:txBody>
          <a:bodyPr wrap="square" rtlCol="0" anchor="t">
            <a:spAutoFit/>
          </a:bodyPr>
          <a:p>
            <a:pPr algn="ctr"/>
            <a:r>
              <a:rPr lang="en-US" sz="3200"/>
              <a:t>Russia</a:t>
            </a:r>
            <a:endParaRPr lang="en-US" sz="3200"/>
          </a:p>
        </p:txBody>
      </p:sp>
      <p:sp>
        <p:nvSpPr>
          <p:cNvPr id="40" name="Text Box 39"/>
          <p:cNvSpPr txBox="1"/>
          <p:nvPr/>
        </p:nvSpPr>
        <p:spPr>
          <a:xfrm>
            <a:off x="7671435" y="2343150"/>
            <a:ext cx="2032000" cy="583565"/>
          </a:xfrm>
          <a:prstGeom prst="rect">
            <a:avLst/>
          </a:prstGeom>
          <a:solidFill>
            <a:srgbClr val="FF9B9B"/>
          </a:solidFill>
        </p:spPr>
        <p:txBody>
          <a:bodyPr wrap="square" rtlCol="0" anchor="t">
            <a:spAutoFit/>
          </a:bodyPr>
          <a:p>
            <a:pPr algn="ctr"/>
            <a:r>
              <a:rPr lang="en-US" sz="3200"/>
              <a:t>Viet Nam</a:t>
            </a:r>
            <a:endParaRPr lang="en-US" sz="3200"/>
          </a:p>
        </p:txBody>
      </p:sp>
      <p:sp>
        <p:nvSpPr>
          <p:cNvPr id="2" name="Oval 1"/>
          <p:cNvSpPr/>
          <p:nvPr/>
        </p:nvSpPr>
        <p:spPr>
          <a:xfrm>
            <a:off x="-24168100" y="-9460230"/>
            <a:ext cx="57745630" cy="32635825"/>
          </a:xfrm>
          <a:prstGeom prst="ellipse">
            <a:avLst/>
          </a:prstGeom>
          <a:noFill/>
          <a:ln w="38100">
            <a:solidFill>
              <a:srgbClr val="FFFF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down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down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strips(down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strips(down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strips(downLeft)">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bldLvl="0" animBg="1"/>
      <p:bldP spid="37" grpId="1" animBg="1"/>
      <p:bldP spid="38" grpId="0" bldLvl="0" animBg="1"/>
      <p:bldP spid="38" grpId="1" animBg="1"/>
      <p:bldP spid="39" grpId="0" animBg="1"/>
      <p:bldP spid="39" grpId="1" animBg="1"/>
      <p:bldP spid="40" grpId="0" animBg="1"/>
      <p:bldP spid="4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780" y="-74295"/>
            <a:ext cx="12192000" cy="755015"/>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69900" y="-93345"/>
            <a:ext cx="5245100" cy="829945"/>
          </a:xfrm>
          <a:prstGeom prst="rect">
            <a:avLst/>
          </a:prstGeom>
          <a:noFill/>
          <a:effectLst/>
        </p:spPr>
        <p:txBody>
          <a:bodyPr wrap="square" rtlCol="0">
            <a:spAutoFit/>
          </a:bodyPr>
          <a:lstStyle/>
          <a:p>
            <a:pPr algn="ctr"/>
            <a:r>
              <a:rPr lang="en-US" sz="4800" b="1" dirty="0">
                <a:sym typeface="+mn-ea"/>
              </a:rPr>
              <a:t>READING</a:t>
            </a:r>
            <a:endParaRPr lang="en-US" sz="4800" b="1" dirty="0">
              <a:effectLst>
                <a:glow rad="88900">
                  <a:schemeClr val="bg1"/>
                </a:glow>
              </a:effectLst>
              <a:latin typeface="Arial" panose="020B0604020202020204" pitchFamily="34" charset="0"/>
              <a:cs typeface="Arial" panose="020B0604020202020204" pitchFamily="34" charset="0"/>
              <a:sym typeface="+mn-ea"/>
            </a:endParaRPr>
          </a:p>
        </p:txBody>
      </p:sp>
      <p:sp>
        <p:nvSpPr>
          <p:cNvPr id="39" name="TextBox 11"/>
          <p:cNvSpPr txBox="1"/>
          <p:nvPr/>
        </p:nvSpPr>
        <p:spPr>
          <a:xfrm>
            <a:off x="1143635" y="1221105"/>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3200" b="1" dirty="0">
                <a:effectLst>
                  <a:glow rad="88900">
                    <a:schemeClr val="bg1"/>
                  </a:glow>
                </a:effectLst>
                <a:cs typeface="Arial" panose="020B0604020202020204" pitchFamily="34" charset="0"/>
              </a:rPr>
              <a:t>Read the text and choose the correct answer A, B, C, or D.</a:t>
            </a:r>
            <a:endParaRPr lang="en-US" sz="3200" b="1" dirty="0">
              <a:effectLst>
                <a:glow rad="88900">
                  <a:schemeClr val="bg1"/>
                </a:glow>
              </a:effectLst>
              <a:cs typeface="Arial" panose="020B0604020202020204" pitchFamily="34" charset="0"/>
            </a:endParaRPr>
          </a:p>
        </p:txBody>
      </p:sp>
      <p:grpSp>
        <p:nvGrpSpPr>
          <p:cNvPr id="6" name="Group 5"/>
          <p:cNvGrpSpPr/>
          <p:nvPr/>
        </p:nvGrpSpPr>
        <p:grpSpPr>
          <a:xfrm>
            <a:off x="524510" y="1108710"/>
            <a:ext cx="502920" cy="706120"/>
            <a:chOff x="14280" y="2075"/>
            <a:chExt cx="792" cy="1112"/>
          </a:xfrm>
        </p:grpSpPr>
        <p:sp>
          <p:nvSpPr>
            <p:cNvPr id="40" name="Rounded Rectangle 39"/>
            <p:cNvSpPr/>
            <p:nvPr/>
          </p:nvSpPr>
          <p:spPr>
            <a:xfrm>
              <a:off x="14280" y="2252"/>
              <a:ext cx="792" cy="840"/>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41" name="TextBox 16"/>
            <p:cNvSpPr txBox="1"/>
            <p:nvPr/>
          </p:nvSpPr>
          <p:spPr>
            <a:xfrm>
              <a:off x="14364" y="2075"/>
              <a:ext cx="625" cy="1113"/>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grpSp>
      <p:sp>
        <p:nvSpPr>
          <p:cNvPr id="100" name="Text Box 99"/>
          <p:cNvSpPr txBox="1"/>
          <p:nvPr/>
        </p:nvSpPr>
        <p:spPr>
          <a:xfrm>
            <a:off x="577850" y="2021840"/>
            <a:ext cx="11321415" cy="1198880"/>
          </a:xfrm>
          <a:prstGeom prst="rect">
            <a:avLst/>
          </a:prstGeom>
          <a:noFill/>
          <a:ln w="9525">
            <a:noFill/>
          </a:ln>
        </p:spPr>
        <p:txBody>
          <a:bodyPr wrap="square">
            <a:spAutoFit/>
          </a:bodyPr>
          <a:lstStyle/>
          <a:p>
            <a:pPr marL="1270" indent="-1270" algn="just"/>
            <a:r>
              <a:rPr lang="en-US" sz="3600" b="0">
                <a:solidFill>
                  <a:srgbClr val="000000"/>
                </a:solidFill>
                <a:latin typeface="Calibri" panose="020F0502020204030204" pitchFamily="34" charset="0"/>
                <a:cs typeface="Calibri" panose="020F0502020204030204" pitchFamily="34" charset="0"/>
              </a:rPr>
              <a:t>- Do the exercise individually and then check their answer in pairs.</a:t>
            </a:r>
            <a:endParaRPr lang="en-US" sz="3600" b="0">
              <a:solidFill>
                <a:srgbClr val="000000"/>
              </a:solidFill>
              <a:latin typeface="Calibri" panose="020F0502020204030204" pitchFamily="34" charset="0"/>
              <a:cs typeface="Calibri" panose="020F0502020204030204" pitchFamily="34" charset="0"/>
            </a:endParaRPr>
          </a:p>
        </p:txBody>
      </p:sp>
      <p:sp>
        <p:nvSpPr>
          <p:cNvPr id="9" name="Text Box 8"/>
          <p:cNvSpPr txBox="1"/>
          <p:nvPr/>
        </p:nvSpPr>
        <p:spPr>
          <a:xfrm>
            <a:off x="351790" y="9801860"/>
            <a:ext cx="11924665" cy="5692775"/>
          </a:xfrm>
          <a:prstGeom prst="rect">
            <a:avLst/>
          </a:prstGeom>
          <a:solidFill>
            <a:srgbClr val="F5F2EC"/>
          </a:solidFill>
        </p:spPr>
        <p:txBody>
          <a:bodyPr wrap="square" rtlCol="0" anchor="t">
            <a:spAutoFit/>
          </a:bodyPr>
          <a:p>
            <a:pPr algn="ctr"/>
            <a:r>
              <a:rPr lang="en-US" sz="2800" b="1" i="1"/>
              <a:t>The Dolomites – Paradise at Your Feet</a:t>
            </a:r>
            <a:endParaRPr lang="en-US" sz="2800" b="1" i="1"/>
          </a:p>
          <a:p>
            <a:pPr algn="just"/>
            <a:r>
              <a:rPr lang="en-US" sz="2800"/>
              <a:t>If you haven’t decided on where to travel this holiday, </a:t>
            </a:r>
            <a:r>
              <a:rPr lang="en-US" sz="2800">
                <a:highlight>
                  <a:srgbClr val="FFFF00"/>
                </a:highlight>
              </a:rPr>
              <a:t>consider</a:t>
            </a:r>
            <a:r>
              <a:rPr lang="en-US" sz="2800"/>
              <a:t> the Dolomites!</a:t>
            </a:r>
            <a:endParaRPr lang="en-US" sz="2800"/>
          </a:p>
          <a:p>
            <a:pPr algn="just"/>
            <a:endParaRPr lang="en-US" sz="2800"/>
          </a:p>
          <a:p>
            <a:pPr algn="just"/>
            <a:r>
              <a:rPr lang="en-US" sz="2800"/>
              <a:t>The Dolomites are a mountain range in Italy. It was recognised as a UNESCO World Heritage Site in 2009. The Dolomites are part of the Alps, stretching from the Adige River to the Piave River valley. This mountain range has a total area of about 141,900 hectares. It has 18 </a:t>
            </a:r>
            <a:r>
              <a:rPr lang="en-US" sz="2800">
                <a:highlight>
                  <a:srgbClr val="FFFF00"/>
                </a:highlight>
              </a:rPr>
              <a:t>peaks</a:t>
            </a:r>
            <a:r>
              <a:rPr lang="en-US" sz="2800"/>
              <a:t> over 3,000 metres high. It is easy to get access to most parts of the Dolomites.</a:t>
            </a:r>
            <a:endParaRPr lang="en-US" sz="2800"/>
          </a:p>
          <a:p>
            <a:pPr algn="just"/>
            <a:endParaRPr lang="en-US" sz="2800"/>
          </a:p>
          <a:p>
            <a:pPr algn="just"/>
            <a:r>
              <a:rPr lang="en-US" sz="2800"/>
              <a:t>The Dolomites are a </a:t>
            </a:r>
            <a:r>
              <a:rPr lang="en-US" sz="2800">
                <a:highlight>
                  <a:srgbClr val="FFFF00"/>
                </a:highlight>
              </a:rPr>
              <a:t>majestic </a:t>
            </a:r>
            <a:r>
              <a:rPr lang="en-US" sz="2800"/>
              <a:t>site. They are widely regarded as being among the most attractive mountain landscapes in the world. There are steep rocky cliffs, sharp peaks, narrow and deep valleys, and white snow on the mountain top. Their natural scenery attracts tourists from many parts of the world.</a:t>
            </a:r>
            <a:endParaRPr lang="en-US" sz="2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780" y="-74295"/>
            <a:ext cx="12192000" cy="755015"/>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69900" y="-93345"/>
            <a:ext cx="5245100" cy="829945"/>
          </a:xfrm>
          <a:prstGeom prst="rect">
            <a:avLst/>
          </a:prstGeom>
          <a:noFill/>
          <a:effectLst/>
        </p:spPr>
        <p:txBody>
          <a:bodyPr wrap="square" rtlCol="0">
            <a:spAutoFit/>
          </a:bodyPr>
          <a:lstStyle/>
          <a:p>
            <a:pPr algn="ctr"/>
            <a:r>
              <a:rPr lang="en-US" sz="4800" b="1" dirty="0">
                <a:sym typeface="+mn-ea"/>
              </a:rPr>
              <a:t>READING</a:t>
            </a:r>
            <a:endParaRPr lang="en-US" sz="4800" b="1" dirty="0">
              <a:effectLst>
                <a:glow rad="88900">
                  <a:schemeClr val="bg1"/>
                </a:glow>
              </a:effectLst>
              <a:latin typeface="Arial" panose="020B0604020202020204" pitchFamily="34" charset="0"/>
              <a:cs typeface="Arial" panose="020B0604020202020204" pitchFamily="34" charset="0"/>
              <a:sym typeface="+mn-ea"/>
            </a:endParaRPr>
          </a:p>
        </p:txBody>
      </p:sp>
      <p:sp>
        <p:nvSpPr>
          <p:cNvPr id="39" name="TextBox 11"/>
          <p:cNvSpPr txBox="1"/>
          <p:nvPr/>
        </p:nvSpPr>
        <p:spPr>
          <a:xfrm>
            <a:off x="1131570" y="782955"/>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endParaRPr lang="en-US" sz="3200" b="1" dirty="0">
              <a:effectLst>
                <a:glow rad="88900">
                  <a:schemeClr val="bg1"/>
                </a:glow>
              </a:effectLst>
              <a:cs typeface="Arial" panose="020B0604020202020204" pitchFamily="34" charset="0"/>
            </a:endParaRPr>
          </a:p>
        </p:txBody>
      </p:sp>
      <p:sp>
        <p:nvSpPr>
          <p:cNvPr id="3" name="Text Box 2"/>
          <p:cNvSpPr txBox="1"/>
          <p:nvPr/>
        </p:nvSpPr>
        <p:spPr>
          <a:xfrm>
            <a:off x="114935" y="923925"/>
            <a:ext cx="11924665" cy="5406390"/>
          </a:xfrm>
          <a:prstGeom prst="rect">
            <a:avLst/>
          </a:prstGeom>
          <a:solidFill>
            <a:srgbClr val="F5F2EC"/>
          </a:solidFill>
        </p:spPr>
        <p:txBody>
          <a:bodyPr wrap="square" rtlCol="0" anchor="t">
            <a:spAutoFit/>
          </a:bodyPr>
          <a:lstStyle/>
          <a:p>
            <a:pPr algn="just">
              <a:lnSpc>
                <a:spcPct val="120000"/>
              </a:lnSpc>
              <a:spcBef>
                <a:spcPts val="0"/>
              </a:spcBef>
              <a:spcAft>
                <a:spcPts val="0"/>
              </a:spcAft>
            </a:pPr>
            <a:r>
              <a:rPr lang="en-US" sz="3200"/>
              <a:t>Braj Kachru was a Professor of Linguistics who invented the term ‘World Englishes’. The term refers to the fact that English has become a global means of communication with a lot of varieties.</a:t>
            </a:r>
            <a:endParaRPr lang="en-US" sz="3200"/>
          </a:p>
          <a:p>
            <a:pPr algn="just">
              <a:lnSpc>
                <a:spcPct val="120000"/>
              </a:lnSpc>
              <a:spcBef>
                <a:spcPts val="0"/>
              </a:spcBef>
              <a:spcAft>
                <a:spcPts val="0"/>
              </a:spcAft>
            </a:pPr>
            <a:r>
              <a:rPr lang="en-US" sz="3200"/>
              <a:t>In 1985, Kachru proposed a model of the different uses of English around the world. There are three concentric circles in the model.</a:t>
            </a:r>
            <a:endParaRPr lang="en-US" sz="3200"/>
          </a:p>
          <a:p>
            <a:pPr algn="just">
              <a:lnSpc>
                <a:spcPct val="120000"/>
              </a:lnSpc>
              <a:spcBef>
                <a:spcPts val="0"/>
              </a:spcBef>
              <a:spcAft>
                <a:spcPts val="0"/>
              </a:spcAft>
            </a:pPr>
            <a:r>
              <a:rPr lang="en-US" sz="3200"/>
              <a:t>The first of these circles is the Inner Circle, which consists of the traditional Englishspeaking countries, such as the UK, the USA, Australia, New Zealand, and Canada. In these regions, English is the first language, and their speakers provide the standards of English.</a:t>
            </a:r>
            <a:endParaRPr lang="en-US" sz="3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780" y="-74295"/>
            <a:ext cx="12192000" cy="755015"/>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69900" y="-93345"/>
            <a:ext cx="5245100" cy="829945"/>
          </a:xfrm>
          <a:prstGeom prst="rect">
            <a:avLst/>
          </a:prstGeom>
          <a:noFill/>
          <a:effectLst/>
        </p:spPr>
        <p:txBody>
          <a:bodyPr wrap="square" rtlCol="0">
            <a:spAutoFit/>
          </a:bodyPr>
          <a:lstStyle/>
          <a:p>
            <a:pPr algn="ctr"/>
            <a:r>
              <a:rPr lang="en-US" sz="4800" b="1" dirty="0">
                <a:sym typeface="+mn-ea"/>
              </a:rPr>
              <a:t>READING</a:t>
            </a:r>
            <a:endParaRPr lang="en-US" sz="4800" b="1" dirty="0">
              <a:effectLst>
                <a:glow rad="88900">
                  <a:schemeClr val="bg1"/>
                </a:glow>
              </a:effectLst>
              <a:latin typeface="Arial" panose="020B0604020202020204" pitchFamily="34" charset="0"/>
              <a:cs typeface="Arial" panose="020B0604020202020204" pitchFamily="34" charset="0"/>
              <a:sym typeface="+mn-ea"/>
            </a:endParaRPr>
          </a:p>
        </p:txBody>
      </p:sp>
      <p:sp>
        <p:nvSpPr>
          <p:cNvPr id="39" name="TextBox 11"/>
          <p:cNvSpPr txBox="1"/>
          <p:nvPr/>
        </p:nvSpPr>
        <p:spPr>
          <a:xfrm>
            <a:off x="1131570" y="782955"/>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endParaRPr lang="en-US" sz="3200" b="1" dirty="0">
              <a:effectLst>
                <a:glow rad="88900">
                  <a:schemeClr val="bg1"/>
                </a:glow>
              </a:effectLst>
              <a:cs typeface="Arial" panose="020B0604020202020204" pitchFamily="34" charset="0"/>
            </a:endParaRPr>
          </a:p>
        </p:txBody>
      </p:sp>
      <p:sp>
        <p:nvSpPr>
          <p:cNvPr id="3" name="Text Box 2"/>
          <p:cNvSpPr txBox="1"/>
          <p:nvPr/>
        </p:nvSpPr>
        <p:spPr>
          <a:xfrm>
            <a:off x="114935" y="771525"/>
            <a:ext cx="11924665" cy="5996940"/>
          </a:xfrm>
          <a:prstGeom prst="rect">
            <a:avLst/>
          </a:prstGeom>
          <a:solidFill>
            <a:srgbClr val="F5F2EC"/>
          </a:solidFill>
        </p:spPr>
        <p:txBody>
          <a:bodyPr wrap="square" rtlCol="0" anchor="t">
            <a:spAutoFit/>
          </a:bodyPr>
          <a:lstStyle/>
          <a:p>
            <a:pPr algn="just">
              <a:lnSpc>
                <a:spcPct val="120000"/>
              </a:lnSpc>
              <a:spcBef>
                <a:spcPts val="0"/>
              </a:spcBef>
              <a:spcAft>
                <a:spcPts val="0"/>
              </a:spcAft>
            </a:pPr>
            <a:r>
              <a:rPr lang="en-US" sz="3200">
                <a:sym typeface="+mn-ea"/>
              </a:rPr>
              <a:t>The next circle is the Outer Circle where  English is not the first language but the second or official language. The countries  in this circle include India, Singapore, the Philippines, Pakistan, Malaysia, etc. The speakers of these places follow the standards which the countries in the Inner circle provide.</a:t>
            </a:r>
            <a:endParaRPr lang="en-US" sz="3200">
              <a:sym typeface="+mn-ea"/>
            </a:endParaRPr>
          </a:p>
          <a:p>
            <a:pPr algn="just">
              <a:lnSpc>
                <a:spcPct val="120000"/>
              </a:lnSpc>
              <a:spcBef>
                <a:spcPts val="0"/>
              </a:spcBef>
              <a:spcAft>
                <a:spcPts val="0"/>
              </a:spcAft>
            </a:pPr>
            <a:r>
              <a:rPr lang="en-US" sz="3200">
                <a:sym typeface="+mn-ea"/>
              </a:rPr>
              <a:t>The last circle is the Expanding Circle. People in this circle speak English as a foreign language. Some of the countries in the Expanding Circle are Brazil, Japan, Russia, and Viet Nam. Speakers of English in these places follow the rules which the people in the Inner Circle have established.</a:t>
            </a:r>
            <a:endParaRPr lang="en-US" sz="3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780" y="-74295"/>
            <a:ext cx="12192000" cy="755015"/>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69900" y="-93345"/>
            <a:ext cx="5245100" cy="829945"/>
          </a:xfrm>
          <a:prstGeom prst="rect">
            <a:avLst/>
          </a:prstGeom>
          <a:noFill/>
          <a:effectLst/>
        </p:spPr>
        <p:txBody>
          <a:bodyPr wrap="square" rtlCol="0">
            <a:spAutoFit/>
          </a:bodyPr>
          <a:lstStyle/>
          <a:p>
            <a:pPr algn="ctr"/>
            <a:r>
              <a:rPr lang="en-US" sz="4800" b="1" dirty="0">
                <a:sym typeface="+mn-ea"/>
              </a:rPr>
              <a:t>READING</a:t>
            </a:r>
            <a:endParaRPr lang="en-US" sz="4800" b="1" dirty="0">
              <a:effectLst>
                <a:glow rad="88900">
                  <a:schemeClr val="bg1"/>
                </a:glow>
              </a:effectLst>
              <a:latin typeface="Arial" panose="020B0604020202020204" pitchFamily="34" charset="0"/>
              <a:cs typeface="Arial" panose="020B0604020202020204" pitchFamily="34" charset="0"/>
              <a:sym typeface="+mn-ea"/>
            </a:endParaRPr>
          </a:p>
        </p:txBody>
      </p:sp>
      <p:sp>
        <p:nvSpPr>
          <p:cNvPr id="4" name="Text Box 3"/>
          <p:cNvSpPr txBox="1"/>
          <p:nvPr/>
        </p:nvSpPr>
        <p:spPr>
          <a:xfrm>
            <a:off x="451485" y="1706880"/>
            <a:ext cx="4909185" cy="1076325"/>
          </a:xfrm>
          <a:prstGeom prst="rect">
            <a:avLst/>
          </a:prstGeom>
          <a:solidFill>
            <a:srgbClr val="9ED2BE"/>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A. Professor Braj Kachru               </a:t>
            </a:r>
            <a:endParaRPr lang="en-US" sz="3200">
              <a:solidFill>
                <a:schemeClr val="tx1"/>
              </a:solidFill>
            </a:endParaRPr>
          </a:p>
          <a:p>
            <a:r>
              <a:rPr lang="en-US" sz="3200">
                <a:solidFill>
                  <a:schemeClr val="tx1"/>
                </a:solidFill>
              </a:rPr>
              <a:t>C. Native speakers of English.</a:t>
            </a:r>
            <a:r>
              <a:rPr lang="en-US" sz="3200"/>
              <a:t>                  </a:t>
            </a:r>
            <a:endParaRPr lang="en-US" sz="3200"/>
          </a:p>
        </p:txBody>
      </p:sp>
      <p:sp>
        <p:nvSpPr>
          <p:cNvPr id="5" name="Text Box 4"/>
          <p:cNvSpPr txBox="1"/>
          <p:nvPr/>
        </p:nvSpPr>
        <p:spPr>
          <a:xfrm>
            <a:off x="5478145" y="1685925"/>
            <a:ext cx="6598285" cy="1076325"/>
          </a:xfrm>
          <a:prstGeom prst="rect">
            <a:avLst/>
          </a:prstGeom>
          <a:solidFill>
            <a:srgbClr val="FFD9B7"/>
          </a:solidFill>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B. The three circles of World Englishes</a:t>
            </a:r>
            <a:endParaRPr lang="en-US" sz="3200">
              <a:solidFill>
                <a:schemeClr val="tx1"/>
              </a:solidFill>
            </a:endParaRPr>
          </a:p>
          <a:p>
            <a:r>
              <a:rPr lang="en-US" sz="3200">
                <a:solidFill>
                  <a:schemeClr val="tx1"/>
                </a:solidFill>
              </a:rPr>
              <a:t>D. The development of English                </a:t>
            </a:r>
            <a:endParaRPr lang="en-US" sz="3200">
              <a:solidFill>
                <a:schemeClr val="tx1"/>
              </a:solidFill>
            </a:endParaRPr>
          </a:p>
        </p:txBody>
      </p:sp>
      <p:sp>
        <p:nvSpPr>
          <p:cNvPr id="11" name="Text Box 10"/>
          <p:cNvSpPr txBox="1"/>
          <p:nvPr/>
        </p:nvSpPr>
        <p:spPr>
          <a:xfrm>
            <a:off x="445770" y="871855"/>
            <a:ext cx="11586210" cy="583565"/>
          </a:xfrm>
          <a:prstGeom prst="rect">
            <a:avLst/>
          </a:prstGeom>
          <a:solidFill>
            <a:srgbClr val="C8E4B2"/>
          </a:solidFill>
        </p:spPr>
        <p:txBody>
          <a:bodyPr wrap="square" rtlCol="0" anchor="t">
            <a:spAutoFit/>
          </a:bodyPr>
          <a:p>
            <a:pPr algn="just"/>
            <a:r>
              <a:rPr lang="en-US" sz="3200" b="1"/>
              <a:t>1. </a:t>
            </a:r>
            <a:r>
              <a:rPr lang="en-US" sz="3200"/>
              <a:t>What is the text mainly about?</a:t>
            </a:r>
            <a:r>
              <a:rPr lang="en-US" sz="3200"/>
              <a:t> </a:t>
            </a:r>
            <a:endParaRPr lang="en-US" sz="3200"/>
          </a:p>
        </p:txBody>
      </p:sp>
      <p:sp>
        <p:nvSpPr>
          <p:cNvPr id="12" name="Text Box 11"/>
          <p:cNvSpPr txBox="1"/>
          <p:nvPr/>
        </p:nvSpPr>
        <p:spPr>
          <a:xfrm>
            <a:off x="394970" y="2999740"/>
            <a:ext cx="11636375" cy="583565"/>
          </a:xfrm>
          <a:prstGeom prst="rect">
            <a:avLst/>
          </a:prstGeom>
          <a:solidFill>
            <a:srgbClr val="C8E4B2"/>
          </a:solidFill>
          <a:extLst>
            <a:ext uri="{909E8E84-426E-40DD-AFC4-6F175D3DCCD1}">
              <a14:hiddenFill xmlns:a14="http://schemas.microsoft.com/office/drawing/2010/main">
                <a:solidFill>
                  <a:srgbClr val="8CC0DE"/>
                </a:solidFill>
              </a14:hiddenFill>
            </a:ext>
          </a:extLst>
        </p:spPr>
        <p:txBody>
          <a:bodyPr wrap="square" rtlCol="0" anchor="t">
            <a:spAutoFit/>
          </a:bodyPr>
          <a:p>
            <a:pPr algn="just"/>
            <a:r>
              <a:rPr lang="en-US" sz="3200" b="1"/>
              <a:t>2. </a:t>
            </a:r>
            <a:r>
              <a:rPr lang="en-US" sz="3200"/>
              <a:t>The word “</a:t>
            </a:r>
            <a:r>
              <a:rPr lang="en-US" sz="3200" b="1"/>
              <a:t>model</a:t>
            </a:r>
            <a:r>
              <a:rPr lang="en-US" sz="3200"/>
              <a:t>” in paragraph 2 means ______.</a:t>
            </a:r>
            <a:endParaRPr lang="en-US" sz="3200"/>
          </a:p>
        </p:txBody>
      </p:sp>
      <p:sp>
        <p:nvSpPr>
          <p:cNvPr id="14" name="Text Box 13"/>
          <p:cNvSpPr txBox="1"/>
          <p:nvPr/>
        </p:nvSpPr>
        <p:spPr>
          <a:xfrm>
            <a:off x="451485" y="3740785"/>
            <a:ext cx="4909185" cy="1076325"/>
          </a:xfrm>
          <a:prstGeom prst="rect">
            <a:avLst/>
          </a:prstGeom>
          <a:solidFill>
            <a:srgbClr val="9ED2BE"/>
          </a:solidFill>
          <a:extLst>
            <a:ext uri="{909E8E84-426E-40DD-AFC4-6F175D3DCCD1}">
              <a14:hiddenFill xmlns:a14="http://schemas.microsoft.com/office/drawing/2010/main">
                <a:solidFill>
                  <a:srgbClr val="FAF0D7"/>
                </a:solidFill>
              </a14:hiddenFill>
            </a:ext>
          </a:extLst>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A. an excellent person                </a:t>
            </a:r>
            <a:endParaRPr lang="en-US" sz="3200">
              <a:solidFill>
                <a:schemeClr val="tx1"/>
              </a:solidFill>
            </a:endParaRPr>
          </a:p>
          <a:p>
            <a:r>
              <a:rPr lang="en-US" sz="3200">
                <a:solidFill>
                  <a:schemeClr val="tx1"/>
                </a:solidFill>
              </a:rPr>
              <a:t>C. an excellent person        </a:t>
            </a:r>
            <a:r>
              <a:rPr lang="en-US" sz="3200"/>
              <a:t>         </a:t>
            </a:r>
            <a:endParaRPr lang="en-US" sz="3200"/>
          </a:p>
        </p:txBody>
      </p:sp>
      <p:sp>
        <p:nvSpPr>
          <p:cNvPr id="22" name="Text Box 21"/>
          <p:cNvSpPr txBox="1"/>
          <p:nvPr/>
        </p:nvSpPr>
        <p:spPr>
          <a:xfrm>
            <a:off x="5909310" y="3682365"/>
            <a:ext cx="4883785" cy="1076325"/>
          </a:xfrm>
          <a:prstGeom prst="rect">
            <a:avLst/>
          </a:prstGeom>
          <a:solidFill>
            <a:srgbClr val="FFD9B7"/>
          </a:solidFill>
          <a:extLst>
            <a:ext uri="{909E8E84-426E-40DD-AFC4-6F175D3DCCD1}">
              <a14:hiddenFill xmlns:a14="http://schemas.microsoft.com/office/drawing/2010/main">
                <a:solidFill>
                  <a:srgbClr val="FFD9C0"/>
                </a:solidFill>
              </a14:hiddenFill>
            </a:ext>
          </a:extLst>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B. an excellent person</a:t>
            </a:r>
            <a:endParaRPr lang="en-US" sz="3200">
              <a:solidFill>
                <a:schemeClr val="tx1"/>
              </a:solidFill>
            </a:endParaRPr>
          </a:p>
          <a:p>
            <a:r>
              <a:rPr lang="en-US" sz="3200">
                <a:solidFill>
                  <a:schemeClr val="tx1"/>
                </a:solidFill>
              </a:rPr>
              <a:t>D.a description of a system        </a:t>
            </a:r>
            <a:endParaRPr lang="en-US" sz="3200">
              <a:solidFill>
                <a:schemeClr val="tx1"/>
              </a:solidFill>
            </a:endParaRPr>
          </a:p>
        </p:txBody>
      </p:sp>
      <p:sp>
        <p:nvSpPr>
          <p:cNvPr id="23" name="Oval 22"/>
          <p:cNvSpPr/>
          <p:nvPr/>
        </p:nvSpPr>
        <p:spPr>
          <a:xfrm>
            <a:off x="5478145" y="1685290"/>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9" name="Oval 28"/>
          <p:cNvSpPr/>
          <p:nvPr/>
        </p:nvSpPr>
        <p:spPr>
          <a:xfrm>
            <a:off x="5900420" y="4291965"/>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4" name="Text Box 23"/>
          <p:cNvSpPr txBox="1"/>
          <p:nvPr/>
        </p:nvSpPr>
        <p:spPr>
          <a:xfrm>
            <a:off x="490855" y="4898390"/>
            <a:ext cx="11636375" cy="583565"/>
          </a:xfrm>
          <a:prstGeom prst="rect">
            <a:avLst/>
          </a:prstGeom>
          <a:solidFill>
            <a:srgbClr val="C8E4B2"/>
          </a:solidFill>
          <a:extLst>
            <a:ext uri="{909E8E84-426E-40DD-AFC4-6F175D3DCCD1}">
              <a14:hiddenFill xmlns:a14="http://schemas.microsoft.com/office/drawing/2010/main">
                <a:solidFill>
                  <a:srgbClr val="8CC0DE"/>
                </a:solidFill>
              </a14:hiddenFill>
            </a:ext>
          </a:extLst>
        </p:spPr>
        <p:txBody>
          <a:bodyPr wrap="square" rtlCol="0" anchor="t">
            <a:spAutoFit/>
          </a:bodyPr>
          <a:p>
            <a:pPr algn="just"/>
            <a:r>
              <a:rPr lang="en-US" sz="3200" b="1"/>
              <a:t>3. </a:t>
            </a:r>
            <a:r>
              <a:rPr lang="en-US" sz="3200"/>
              <a:t>The phrase “this circle” in paragraph 5 refers to the ______.</a:t>
            </a:r>
            <a:endParaRPr lang="en-US" sz="3200"/>
          </a:p>
        </p:txBody>
      </p:sp>
      <p:sp>
        <p:nvSpPr>
          <p:cNvPr id="25" name="Text Box 24"/>
          <p:cNvSpPr txBox="1"/>
          <p:nvPr/>
        </p:nvSpPr>
        <p:spPr>
          <a:xfrm>
            <a:off x="451485" y="5559425"/>
            <a:ext cx="4909185" cy="1076325"/>
          </a:xfrm>
          <a:prstGeom prst="rect">
            <a:avLst/>
          </a:prstGeom>
          <a:solidFill>
            <a:srgbClr val="9ED2BE"/>
          </a:solidFill>
          <a:extLst>
            <a:ext uri="{909E8E84-426E-40DD-AFC4-6F175D3DCCD1}">
              <a14:hiddenFill xmlns:a14="http://schemas.microsoft.com/office/drawing/2010/main">
                <a:solidFill>
                  <a:srgbClr val="FAF0D7"/>
                </a:solidFill>
              </a14:hiddenFill>
            </a:ext>
          </a:extLst>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A. model                </a:t>
            </a:r>
            <a:endParaRPr lang="en-US" sz="3200">
              <a:solidFill>
                <a:schemeClr val="tx1"/>
              </a:solidFill>
            </a:endParaRPr>
          </a:p>
          <a:p>
            <a:r>
              <a:rPr lang="en-US" sz="3200">
                <a:solidFill>
                  <a:schemeClr val="tx1"/>
                </a:solidFill>
              </a:rPr>
              <a:t>C. Outer Circle</a:t>
            </a:r>
            <a:r>
              <a:rPr lang="en-US" sz="3200"/>
              <a:t>         </a:t>
            </a:r>
            <a:endParaRPr lang="en-US" sz="3200"/>
          </a:p>
        </p:txBody>
      </p:sp>
      <p:sp>
        <p:nvSpPr>
          <p:cNvPr id="26" name="Text Box 25"/>
          <p:cNvSpPr txBox="1"/>
          <p:nvPr/>
        </p:nvSpPr>
        <p:spPr>
          <a:xfrm>
            <a:off x="5909310" y="5501005"/>
            <a:ext cx="4883785" cy="1076325"/>
          </a:xfrm>
          <a:prstGeom prst="rect">
            <a:avLst/>
          </a:prstGeom>
          <a:solidFill>
            <a:srgbClr val="FFD9B7"/>
          </a:solidFill>
          <a:extLst>
            <a:ext uri="{909E8E84-426E-40DD-AFC4-6F175D3DCCD1}">
              <a14:hiddenFill xmlns:a14="http://schemas.microsoft.com/office/drawing/2010/main">
                <a:solidFill>
                  <a:srgbClr val="FFD9C0"/>
                </a:solidFill>
              </a14:hiddenFill>
            </a:ext>
          </a:extLst>
        </p:spPr>
        <p:style>
          <a:lnRef idx="2">
            <a:schemeClr val="lt1"/>
          </a:lnRef>
          <a:fillRef idx="1">
            <a:schemeClr val="accent1"/>
          </a:fillRef>
          <a:effectRef idx="1">
            <a:schemeClr val="accent1"/>
          </a:effectRef>
          <a:fontRef idx="minor">
            <a:schemeClr val="lt1"/>
          </a:fontRef>
        </p:style>
        <p:txBody>
          <a:bodyPr wrap="square" rtlCol="0" anchor="t">
            <a:spAutoFit/>
          </a:bodyPr>
          <a:p>
            <a:r>
              <a:rPr lang="en-US" sz="3200">
                <a:solidFill>
                  <a:schemeClr val="tx1"/>
                </a:solidFill>
              </a:rPr>
              <a:t>B. Inner Circle</a:t>
            </a:r>
            <a:br>
              <a:rPr lang="en-US" sz="3200">
                <a:solidFill>
                  <a:schemeClr val="tx1"/>
                </a:solidFill>
              </a:rPr>
            </a:br>
            <a:r>
              <a:rPr lang="en-US" sz="3200">
                <a:solidFill>
                  <a:schemeClr val="tx1"/>
                </a:solidFill>
              </a:rPr>
              <a:t>D. Expanding Circle      </a:t>
            </a:r>
            <a:endParaRPr lang="en-US" sz="3200">
              <a:solidFill>
                <a:schemeClr val="tx1"/>
              </a:solidFill>
            </a:endParaRPr>
          </a:p>
        </p:txBody>
      </p:sp>
      <p:sp>
        <p:nvSpPr>
          <p:cNvPr id="27" name="Oval 26"/>
          <p:cNvSpPr/>
          <p:nvPr/>
        </p:nvSpPr>
        <p:spPr>
          <a:xfrm>
            <a:off x="5900420" y="6019800"/>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8" name="Rounded Rectangle 27"/>
          <p:cNvSpPr/>
          <p:nvPr/>
        </p:nvSpPr>
        <p:spPr>
          <a:xfrm rot="19440000">
            <a:off x="655955" y="-2768600"/>
            <a:ext cx="3387090" cy="179705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0" name="Rounded Rectangle 29"/>
          <p:cNvSpPr/>
          <p:nvPr/>
        </p:nvSpPr>
        <p:spPr>
          <a:xfrm rot="19440000">
            <a:off x="1379220" y="7471410"/>
            <a:ext cx="3362325" cy="165354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3" name="Rounded Rectangle 32"/>
          <p:cNvSpPr/>
          <p:nvPr/>
        </p:nvSpPr>
        <p:spPr>
          <a:xfrm rot="19440000">
            <a:off x="7290435" y="-2919095"/>
            <a:ext cx="3662680" cy="197294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4" name="Rounded Rectangle 33"/>
          <p:cNvSpPr/>
          <p:nvPr/>
        </p:nvSpPr>
        <p:spPr>
          <a:xfrm rot="19440000">
            <a:off x="7991475" y="9133840"/>
            <a:ext cx="3742055" cy="168465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par>
                                <p:cTn id="27" presetID="41" presetClass="entr" presetSubtype="0" fill="hold" grpId="0" nodeType="withEffect">
                                  <p:stCondLst>
                                    <p:cond delay="0"/>
                                  </p:stCondLst>
                                  <p:iterate type="lt">
                                    <p:tmPct val="5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2"/>
                                        </p:tgtEl>
                                        <p:attrNameLst>
                                          <p:attrName>ppt_y</p:attrName>
                                        </p:attrNameLst>
                                      </p:cBhvr>
                                      <p:tavLst>
                                        <p:tav tm="0">
                                          <p:val>
                                            <p:strVal val="#ppt_y"/>
                                          </p:val>
                                        </p:tav>
                                        <p:tav tm="100000">
                                          <p:val>
                                            <p:strVal val="#ppt_y"/>
                                          </p:val>
                                        </p:tav>
                                      </p:tavLst>
                                    </p:anim>
                                    <p:anim calcmode="lin" valueType="num">
                                      <p:cBhvr>
                                        <p:cTn id="3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2"/>
                                        </p:tgtEl>
                                      </p:cBhvr>
                                    </p:animEffect>
                                  </p:childTnLst>
                                </p:cTn>
                              </p:par>
                            </p:childTnLst>
                          </p:cTn>
                        </p:par>
                        <p:par>
                          <p:cTn id="34" fill="hold">
                            <p:stCondLst>
                              <p:cond delay="265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par>
                                <p:cTn id="42" presetID="41" presetClass="entr" presetSubtype="0" fill="hold" grpId="0" nodeType="withEffect">
                                  <p:stCondLst>
                                    <p:cond delay="0"/>
                                  </p:stCondLst>
                                  <p:iterate type="lt">
                                    <p:tmPct val="5000"/>
                                  </p:iterate>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2"/>
                                        </p:tgtEl>
                                        <p:attrNameLst>
                                          <p:attrName>ppt_y</p:attrName>
                                        </p:attrNameLst>
                                      </p:cBhvr>
                                      <p:tavLst>
                                        <p:tav tm="0">
                                          <p:val>
                                            <p:strVal val="#ppt_y"/>
                                          </p:val>
                                        </p:tav>
                                        <p:tav tm="100000">
                                          <p:val>
                                            <p:strVal val="#ppt_y"/>
                                          </p:val>
                                        </p:tav>
                                      </p:tavLst>
                                    </p:anim>
                                    <p:anim calcmode="lin" valueType="num">
                                      <p:cBhvr>
                                        <p:cTn id="4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2"/>
                                        </p:tgtEl>
                                      </p:cBhvr>
                                    </p:animEffect>
                                  </p:childTnLst>
                                </p:cTn>
                              </p:par>
                              <p:par>
                                <p:cTn id="49" presetID="41" presetClass="entr" presetSubtype="0" fill="hold" grpId="0" nodeType="withEffect">
                                  <p:stCondLst>
                                    <p:cond delay="0"/>
                                  </p:stCondLst>
                                  <p:iterate type="lt">
                                    <p:tmPct val="5000"/>
                                  </p:iterate>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4"/>
                                        </p:tgtEl>
                                        <p:attrNameLst>
                                          <p:attrName>ppt_y</p:attrName>
                                        </p:attrNameLst>
                                      </p:cBhvr>
                                      <p:tavLst>
                                        <p:tav tm="0">
                                          <p:val>
                                            <p:strVal val="#ppt_y"/>
                                          </p:val>
                                        </p:tav>
                                        <p:tav tm="100000">
                                          <p:val>
                                            <p:strVal val="#ppt_y"/>
                                          </p:val>
                                        </p:tav>
                                      </p:tavLst>
                                    </p:anim>
                                    <p:anim calcmode="lin" valueType="num">
                                      <p:cBhvr>
                                        <p:cTn id="5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4"/>
                                        </p:tgtEl>
                                      </p:cBhvr>
                                    </p:animEffect>
                                  </p:childTnLst>
                                </p:cTn>
                              </p:par>
                            </p:childTnLst>
                          </p:cTn>
                        </p:par>
                        <p:par>
                          <p:cTn id="56" fill="hold">
                            <p:stCondLst>
                              <p:cond delay="5050"/>
                            </p:stCondLst>
                            <p:childTnLst>
                              <p:par>
                                <p:cTn id="57" presetID="41" presetClass="entr" presetSubtype="0" fill="hold" grpId="0" nodeType="afterEffect">
                                  <p:stCondLst>
                                    <p:cond delay="0"/>
                                  </p:stCondLst>
                                  <p:iterate type="lt">
                                    <p:tmPct val="5000"/>
                                  </p:iterate>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5"/>
                                        </p:tgtEl>
                                        <p:attrNameLst>
                                          <p:attrName>ppt_y</p:attrName>
                                        </p:attrNameLst>
                                      </p:cBhvr>
                                      <p:tavLst>
                                        <p:tav tm="0">
                                          <p:val>
                                            <p:strVal val="#ppt_y"/>
                                          </p:val>
                                        </p:tav>
                                        <p:tav tm="100000">
                                          <p:val>
                                            <p:strVal val="#ppt_y"/>
                                          </p:val>
                                        </p:tav>
                                      </p:tavLst>
                                    </p:anim>
                                    <p:anim calcmode="lin" valueType="num">
                                      <p:cBhvr>
                                        <p:cTn id="6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5"/>
                                        </p:tgtEl>
                                      </p:cBhvr>
                                    </p:animEffect>
                                  </p:childTnLst>
                                </p:cTn>
                              </p:par>
                              <p:par>
                                <p:cTn id="64" presetID="41" presetClass="entr" presetSubtype="0" fill="hold" grpId="0" nodeType="withEffect">
                                  <p:stCondLst>
                                    <p:cond delay="0"/>
                                  </p:stCondLst>
                                  <p:iterate type="lt">
                                    <p:tmPct val="5000"/>
                                  </p:iterate>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6"/>
                                        </p:tgtEl>
                                        <p:attrNameLst>
                                          <p:attrName>ppt_y</p:attrName>
                                        </p:attrNameLst>
                                      </p:cBhvr>
                                      <p:tavLst>
                                        <p:tav tm="0">
                                          <p:val>
                                            <p:strVal val="#ppt_y"/>
                                          </p:val>
                                        </p:tav>
                                        <p:tav tm="100000">
                                          <p:val>
                                            <p:strVal val="#ppt_y"/>
                                          </p:val>
                                        </p:tav>
                                      </p:tavLst>
                                    </p:anim>
                                    <p:anim calcmode="lin" valueType="num">
                                      <p:cBhvr>
                                        <p:cTn id="6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animBg="1"/>
      <p:bldP spid="4" grpId="1" animBg="1"/>
      <p:bldP spid="5" grpId="0" animBg="1"/>
      <p:bldP spid="5" grpId="1" animBg="1"/>
      <p:bldP spid="12" grpId="0" animBg="1"/>
      <p:bldP spid="12" grpId="1" animBg="1"/>
      <p:bldP spid="14" grpId="0" animBg="1"/>
      <p:bldP spid="14" grpId="1" animBg="1"/>
      <p:bldP spid="22" grpId="0" animBg="1"/>
      <p:bldP spid="22" grpId="1" animBg="1"/>
      <p:bldP spid="23" grpId="0" bldLvl="0" animBg="1"/>
      <p:bldP spid="23" grpId="1" animBg="1"/>
      <p:bldP spid="29" grpId="0" bldLvl="0" animBg="1"/>
      <p:bldP spid="29" grpId="1" animBg="1"/>
      <p:bldP spid="24" grpId="0" animBg="1"/>
      <p:bldP spid="24" grpId="1" animBg="1"/>
      <p:bldP spid="25" grpId="0" animBg="1"/>
      <p:bldP spid="25" grpId="1" animBg="1"/>
      <p:bldP spid="26" grpId="0" animBg="1"/>
      <p:bldP spid="26" grpId="1" animBg="1"/>
      <p:bldP spid="27" grpId="0" bldLvl="0" animBg="1"/>
      <p:bldP spid="2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28065" y="1027430"/>
            <a:ext cx="10888345"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Read the text again and fill in each blank in the summary with no more than TWO words. </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8" name="TextBox 7"/>
          <p:cNvSpPr txBox="1"/>
          <p:nvPr/>
        </p:nvSpPr>
        <p:spPr>
          <a:xfrm>
            <a:off x="-873760" y="197485"/>
            <a:ext cx="5245100" cy="829945"/>
          </a:xfrm>
          <a:prstGeom prst="rect">
            <a:avLst/>
          </a:prstGeom>
          <a:noFill/>
          <a:effectLst/>
        </p:spPr>
        <p:txBody>
          <a:bodyPr wrap="square" rtlCol="0">
            <a:spAutoFit/>
          </a:bodyPr>
          <a:lstStyle/>
          <a:p>
            <a:pPr algn="ctr"/>
            <a:r>
              <a:rPr lang="en-US" sz="4800" b="1" dirty="0">
                <a:sym typeface="+mn-ea"/>
              </a:rPr>
              <a:t>READING</a:t>
            </a:r>
            <a:endParaRPr lang="en-US" sz="4800" b="1" dirty="0">
              <a:effectLst>
                <a:glow rad="88900">
                  <a:schemeClr val="bg1"/>
                </a:glow>
              </a:effectLst>
              <a:latin typeface="Arial" panose="020B0604020202020204" pitchFamily="34" charset="0"/>
              <a:cs typeface="Arial" panose="020B0604020202020204" pitchFamily="34" charset="0"/>
              <a:sym typeface="+mn-ea"/>
            </a:endParaRPr>
          </a:p>
        </p:txBody>
      </p:sp>
      <p:sp>
        <p:nvSpPr>
          <p:cNvPr id="6" name="Rounded Rectangle 5"/>
          <p:cNvSpPr/>
          <p:nvPr/>
        </p:nvSpPr>
        <p:spPr>
          <a:xfrm rot="19440000">
            <a:off x="714375" y="2560955"/>
            <a:ext cx="3387090" cy="179705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3" name="Rounded Rectangle 12"/>
          <p:cNvSpPr/>
          <p:nvPr/>
        </p:nvSpPr>
        <p:spPr>
          <a:xfrm rot="19440000">
            <a:off x="2129790" y="3874770"/>
            <a:ext cx="3362325" cy="165354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 name="Rounded Rectangle 2"/>
          <p:cNvSpPr/>
          <p:nvPr/>
        </p:nvSpPr>
        <p:spPr>
          <a:xfrm>
            <a:off x="786130" y="3313430"/>
            <a:ext cx="4606290" cy="1545590"/>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00" name="Text Box 99"/>
          <p:cNvSpPr txBox="1"/>
          <p:nvPr/>
        </p:nvSpPr>
        <p:spPr>
          <a:xfrm>
            <a:off x="1194435" y="3280410"/>
            <a:ext cx="3913505" cy="1568450"/>
          </a:xfrm>
          <a:prstGeom prst="rect">
            <a:avLst/>
          </a:prstGeom>
          <a:noFill/>
          <a:ln w="9525">
            <a:noFill/>
          </a:ln>
        </p:spPr>
        <p:txBody>
          <a:bodyPr wrap="square">
            <a:spAutoFit/>
          </a:bodyPr>
          <a:p>
            <a:pPr marL="635" indent="-635" algn="ctr"/>
            <a:r>
              <a:rPr lang="en-US" sz="3200" b="0">
                <a:latin typeface="Times New Roman" panose="02020603050405020304" pitchFamily="18" charset="0"/>
                <a:cs typeface="Calibri" panose="020F0502020204030204" pitchFamily="34" charset="0"/>
              </a:rPr>
              <a:t>Read each sentence + </a:t>
            </a:r>
            <a:endParaRPr lang="en-US" sz="3200" b="0">
              <a:latin typeface="Times New Roman" panose="02020603050405020304" pitchFamily="18" charset="0"/>
              <a:cs typeface="Calibri" panose="020F0502020204030204" pitchFamily="34" charset="0"/>
            </a:endParaRPr>
          </a:p>
          <a:p>
            <a:pPr marL="635" indent="-635" algn="ctr"/>
            <a:r>
              <a:rPr lang="en-US" sz="3200" b="0">
                <a:latin typeface="Times New Roman" panose="02020603050405020304" pitchFamily="18" charset="0"/>
                <a:cs typeface="Calibri" panose="020F0502020204030204" pitchFamily="34" charset="0"/>
              </a:rPr>
              <a:t>underline the key words</a:t>
            </a:r>
            <a:endParaRPr lang="en-US" sz="3200" b="0">
              <a:latin typeface="Times New Roman" panose="02020603050405020304" pitchFamily="18" charset="0"/>
              <a:cs typeface="Calibri" panose="020F0502020204030204" pitchFamily="34" charset="0"/>
            </a:endParaRPr>
          </a:p>
        </p:txBody>
      </p:sp>
      <p:sp>
        <p:nvSpPr>
          <p:cNvPr id="33" name="Rounded Rectangle 32"/>
          <p:cNvSpPr/>
          <p:nvPr/>
        </p:nvSpPr>
        <p:spPr>
          <a:xfrm rot="19440000">
            <a:off x="6424930" y="2319655"/>
            <a:ext cx="3662680" cy="197294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4" name="Rounded Rectangle 33"/>
          <p:cNvSpPr/>
          <p:nvPr/>
        </p:nvSpPr>
        <p:spPr>
          <a:xfrm rot="19440000">
            <a:off x="7664450" y="3871595"/>
            <a:ext cx="3742055" cy="168465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5" name="Rounded Rectangle 34"/>
          <p:cNvSpPr/>
          <p:nvPr/>
        </p:nvSpPr>
        <p:spPr>
          <a:xfrm>
            <a:off x="6553835" y="2841625"/>
            <a:ext cx="4971415" cy="2017395"/>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2" name="Text Box 31"/>
          <p:cNvSpPr txBox="1"/>
          <p:nvPr/>
        </p:nvSpPr>
        <p:spPr>
          <a:xfrm>
            <a:off x="7073265" y="2818130"/>
            <a:ext cx="3913505" cy="2061210"/>
          </a:xfrm>
          <a:prstGeom prst="rect">
            <a:avLst/>
          </a:prstGeom>
          <a:noFill/>
          <a:ln w="9525">
            <a:noFill/>
          </a:ln>
        </p:spPr>
        <p:txBody>
          <a:bodyPr wrap="square">
            <a:spAutoFit/>
          </a:bodyPr>
          <a:p>
            <a:pPr marL="635" indent="-635" algn="ctr"/>
            <a:r>
              <a:rPr lang="en-US" sz="3200" b="0">
                <a:latin typeface="Times New Roman" panose="02020603050405020304" pitchFamily="18" charset="0"/>
                <a:cs typeface="Calibri" panose="020F0502020204030204" pitchFamily="34" charset="0"/>
              </a:rPr>
              <a:t>Locate the key words in the text and decide which words needed to fill in each blank.</a:t>
            </a:r>
            <a:endParaRPr lang="en-US" sz="3200" b="0">
              <a:latin typeface="Times New Roman" panose="02020603050405020304" pitchFamily="18" charset="0"/>
              <a:cs typeface="Calibri" panose="020F0502020204030204" pitchFamily="34" charset="0"/>
            </a:endParaRPr>
          </a:p>
        </p:txBody>
      </p:sp>
      <p:graphicFrame>
        <p:nvGraphicFramePr>
          <p:cNvPr id="2" name="Content Placeholder 1"/>
          <p:cNvGraphicFramePr/>
          <p:nvPr>
            <p:ph idx="1"/>
          </p:nvPr>
        </p:nvGraphicFramePr>
        <p:xfrm>
          <a:off x="0" y="8324850"/>
          <a:ext cx="10515600" cy="7193280"/>
        </p:xfrm>
        <a:graphic>
          <a:graphicData uri="http://schemas.openxmlformats.org/drawingml/2006/table">
            <a:tbl>
              <a:tblPr firstRow="1" bandRow="1">
                <a:tableStyleId>{5C22544A-7EE6-4342-B048-85BDC9FD1C3A}</a:tableStyleId>
              </a:tblPr>
              <a:tblGrid>
                <a:gridCol w="2905760"/>
                <a:gridCol w="7609840"/>
              </a:tblGrid>
              <a:tr h="579120">
                <a:tc gridSpan="2">
                  <a:txBody>
                    <a:bodyPr/>
                    <a:p>
                      <a:pPr algn="ctr">
                        <a:buNone/>
                      </a:pPr>
                      <a:r>
                        <a:rPr lang="en-US" sz="3200"/>
                        <a:t>Kachru’s Model</a:t>
                      </a:r>
                      <a:endParaRPr lang="en-US" sz="3200"/>
                    </a:p>
                  </a:txBody>
                  <a:tcPr>
                    <a:solidFill>
                      <a:srgbClr val="78C1F3"/>
                    </a:solidFill>
                  </a:tcPr>
                </a:tc>
                <a:tc hMerge="1">
                  <a:tcPr/>
                </a:tc>
              </a:tr>
              <a:tr h="1554480">
                <a:tc>
                  <a:txBody>
                    <a:bodyPr/>
                    <a:p>
                      <a:pPr algn="ctr">
                        <a:buNone/>
                      </a:pPr>
                      <a:r>
                        <a:rPr lang="en-US" sz="3200" b="1"/>
                        <a:t>Inner Circle</a:t>
                      </a:r>
                      <a:endParaRPr lang="en-US" sz="3200" b="1"/>
                    </a:p>
                    <a:p>
                      <a:pPr algn="ctr">
                        <a:buNone/>
                      </a:pPr>
                      <a:endParaRPr lang="en-US" sz="3200" b="1"/>
                    </a:p>
                  </a:txBody>
                  <a:tcPr anchor="ctr" anchorCtr="0">
                    <a:solidFill>
                      <a:srgbClr val="9BE8D8"/>
                    </a:solidFill>
                  </a:tcPr>
                </a:tc>
                <a:tc>
                  <a:txBody>
                    <a:bodyPr/>
                    <a:p>
                      <a:pPr>
                        <a:buNone/>
                      </a:pPr>
                      <a:r>
                        <a:rPr lang="en-US" sz="3200"/>
                        <a:t>– English is the </a:t>
                      </a:r>
                      <a:r>
                        <a:rPr lang="en-US" sz="3200" b="1"/>
                        <a:t>(1)</a:t>
                      </a:r>
                      <a:r>
                        <a:rPr lang="en-US" sz="3200"/>
                        <a:t> ________________.</a:t>
                      </a:r>
                      <a:endParaRPr lang="en-US" sz="3200"/>
                    </a:p>
                    <a:p>
                      <a:pPr>
                        <a:buNone/>
                      </a:pPr>
                      <a:r>
                        <a:rPr lang="en-US" sz="3200"/>
                        <a:t>– Countries: the UK, the USA, Australia, etc.</a:t>
                      </a:r>
                      <a:endParaRPr lang="en-US" sz="3200"/>
                    </a:p>
                    <a:p>
                      <a:pPr>
                        <a:buNone/>
                      </a:pPr>
                      <a:r>
                        <a:rPr lang="en-US" sz="3200"/>
                        <a:t>– Speakers provide the standards.</a:t>
                      </a:r>
                      <a:endParaRPr lang="en-US" sz="3200"/>
                    </a:p>
                  </a:txBody>
                  <a:tcPr>
                    <a:solidFill>
                      <a:srgbClr val="9BE8D8"/>
                    </a:solidFill>
                  </a:tcPr>
                </a:tc>
              </a:tr>
              <a:tr h="1452245">
                <a:tc>
                  <a:txBody>
                    <a:bodyPr/>
                    <a:p>
                      <a:pPr algn="ctr">
                        <a:buNone/>
                      </a:pPr>
                      <a:r>
                        <a:rPr lang="en-US" sz="3200" b="1"/>
                        <a:t>Outer Circle</a:t>
                      </a:r>
                      <a:endParaRPr lang="en-US" sz="3200" b="1"/>
                    </a:p>
                    <a:p>
                      <a:pPr algn="ctr">
                        <a:buNone/>
                      </a:pPr>
                      <a:endParaRPr lang="en-US" sz="3200" b="1"/>
                    </a:p>
                  </a:txBody>
                  <a:tcPr anchor="ctr" anchorCtr="0">
                    <a:solidFill>
                      <a:srgbClr val="E2F6CA"/>
                    </a:solidFill>
                  </a:tcPr>
                </a:tc>
                <a:tc>
                  <a:txBody>
                    <a:bodyPr/>
                    <a:p>
                      <a:pPr>
                        <a:buNone/>
                      </a:pPr>
                      <a:r>
                        <a:rPr lang="en-US" sz="3200"/>
                        <a:t>– English is the second or </a:t>
                      </a:r>
                      <a:r>
                        <a:rPr lang="en-US" sz="3200" b="1"/>
                        <a:t>(2)</a:t>
                      </a:r>
                      <a:r>
                        <a:rPr lang="en-US" sz="3200"/>
                        <a:t> _________ language.</a:t>
                      </a:r>
                      <a:endParaRPr lang="en-US" sz="3200"/>
                    </a:p>
                    <a:p>
                      <a:pPr>
                        <a:buNone/>
                      </a:pPr>
                      <a:r>
                        <a:rPr lang="en-US" sz="3200"/>
                        <a:t>– Countries: India, Singapore, the Philippines, etc.</a:t>
                      </a:r>
                      <a:endParaRPr lang="en-US" sz="3200"/>
                    </a:p>
                    <a:p>
                      <a:pPr>
                        <a:buNone/>
                      </a:pPr>
                      <a:r>
                        <a:rPr lang="en-US" sz="3200"/>
                        <a:t>– Speakers </a:t>
                      </a:r>
                      <a:r>
                        <a:rPr lang="en-US" sz="3200" b="1"/>
                        <a:t>(3)</a:t>
                      </a:r>
                      <a:r>
                        <a:rPr lang="en-US" sz="3200"/>
                        <a:t> ________________ the standards.</a:t>
                      </a:r>
                      <a:endParaRPr lang="en-US" sz="3200"/>
                    </a:p>
                  </a:txBody>
                  <a:tcPr>
                    <a:solidFill>
                      <a:srgbClr val="E2F6CA"/>
                    </a:solidFill>
                  </a:tcPr>
                </a:tc>
              </a:tr>
              <a:tr h="1554480">
                <a:tc>
                  <a:txBody>
                    <a:bodyPr/>
                    <a:p>
                      <a:pPr algn="ctr">
                        <a:buNone/>
                      </a:pPr>
                      <a:r>
                        <a:rPr lang="en-US" sz="3200" b="1"/>
                        <a:t>Expanding Circle</a:t>
                      </a:r>
                      <a:endParaRPr lang="en-US" sz="3200" b="1"/>
                    </a:p>
                    <a:p>
                      <a:pPr algn="ctr">
                        <a:buNone/>
                      </a:pPr>
                      <a:endParaRPr lang="en-US" sz="3200" b="1"/>
                    </a:p>
                  </a:txBody>
                  <a:tcPr anchor="ctr" anchorCtr="0">
                    <a:solidFill>
                      <a:srgbClr val="F8FDCF"/>
                    </a:solidFill>
                  </a:tcPr>
                </a:tc>
                <a:tc>
                  <a:txBody>
                    <a:bodyPr/>
                    <a:p>
                      <a:pPr>
                        <a:buNone/>
                      </a:pPr>
                      <a:r>
                        <a:rPr lang="en-US" sz="3200"/>
                        <a:t>– English is a </a:t>
                      </a:r>
                      <a:r>
                        <a:rPr lang="en-US" sz="3200" b="1"/>
                        <a:t>(4)</a:t>
                      </a:r>
                      <a:r>
                        <a:rPr lang="en-US" sz="3200"/>
                        <a:t> ____________________.</a:t>
                      </a:r>
                      <a:endParaRPr lang="en-US" sz="3200"/>
                    </a:p>
                    <a:p>
                      <a:pPr>
                        <a:buNone/>
                      </a:pPr>
                      <a:r>
                        <a:rPr lang="en-US" sz="3200"/>
                        <a:t>– Countries: Brazil, Russia, Viet Nam, etc.</a:t>
                      </a:r>
                      <a:endParaRPr lang="en-US" sz="3200"/>
                    </a:p>
                    <a:p>
                      <a:pPr>
                        <a:buNone/>
                      </a:pPr>
                      <a:r>
                        <a:rPr lang="en-US" sz="3200"/>
                        <a:t>– Speakers follow the </a:t>
                      </a:r>
                      <a:r>
                        <a:rPr lang="en-US" sz="3200" b="1"/>
                        <a:t>(5)</a:t>
                      </a:r>
                      <a:r>
                        <a:rPr lang="en-US" sz="3200"/>
                        <a:t> __________ established</a:t>
                      </a:r>
                      <a:endParaRPr lang="en-US" sz="3200"/>
                    </a:p>
                  </a:txBody>
                  <a:tcPr>
                    <a:solidFill>
                      <a:srgbClr val="F8FDCF"/>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55118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538480" y="-39370"/>
            <a:ext cx="3591560" cy="706755"/>
          </a:xfrm>
          <a:prstGeom prst="rect">
            <a:avLst/>
          </a:prstGeom>
          <a:noFill/>
          <a:effectLst/>
        </p:spPr>
        <p:txBody>
          <a:bodyPr wrap="square" rtlCol="0">
            <a:spAutoFit/>
          </a:bodyPr>
          <a:lstStyle/>
          <a:p>
            <a:pPr algn="ctr"/>
            <a:r>
              <a:rPr lang="en-US" sz="4000" b="1" dirty="0">
                <a:sym typeface="+mn-ea"/>
              </a:rPr>
              <a:t>READING</a:t>
            </a:r>
            <a:endParaRPr lang="en-US" sz="4000" b="1" dirty="0">
              <a:effectLst>
                <a:glow rad="88900">
                  <a:schemeClr val="bg1"/>
                </a:glow>
              </a:effectLst>
              <a:latin typeface="Arial" panose="020B0604020202020204" pitchFamily="34" charset="0"/>
              <a:cs typeface="Arial" panose="020B0604020202020204" pitchFamily="34" charset="0"/>
              <a:sym typeface="+mn-ea"/>
            </a:endParaRPr>
          </a:p>
        </p:txBody>
      </p:sp>
      <p:graphicFrame>
        <p:nvGraphicFramePr>
          <p:cNvPr id="2" name="Table 1"/>
          <p:cNvGraphicFramePr/>
          <p:nvPr/>
        </p:nvGraphicFramePr>
        <p:xfrm>
          <a:off x="287020" y="1447800"/>
          <a:ext cx="11629390" cy="5242560"/>
        </p:xfrm>
        <a:graphic>
          <a:graphicData uri="http://schemas.openxmlformats.org/drawingml/2006/table">
            <a:tbl>
              <a:tblPr firstRow="1" bandRow="1">
                <a:tableStyleId>{5C22544A-7EE6-4342-B048-85BDC9FD1C3A}</a:tableStyleId>
              </a:tblPr>
              <a:tblGrid>
                <a:gridCol w="3213735"/>
                <a:gridCol w="8415655"/>
              </a:tblGrid>
              <a:tr h="579120">
                <a:tc gridSpan="2">
                  <a:txBody>
                    <a:bodyPr/>
                    <a:p>
                      <a:pPr algn="ctr">
                        <a:buNone/>
                      </a:pPr>
                      <a:r>
                        <a:rPr lang="en-US" sz="3200"/>
                        <a:t>Kachru’s Model</a:t>
                      </a:r>
                      <a:endParaRPr lang="en-US" sz="3200"/>
                    </a:p>
                  </a:txBody>
                  <a:tcPr>
                    <a:solidFill>
                      <a:srgbClr val="78C1F3"/>
                    </a:solidFill>
                  </a:tcPr>
                </a:tc>
                <a:tc hMerge="1">
                  <a:tcPr/>
                </a:tc>
              </a:tr>
              <a:tr h="1554480">
                <a:tc>
                  <a:txBody>
                    <a:bodyPr/>
                    <a:p>
                      <a:pPr algn="ctr">
                        <a:buNone/>
                      </a:pPr>
                      <a:r>
                        <a:rPr lang="en-US" sz="3200" b="1"/>
                        <a:t>Inner Circle</a:t>
                      </a:r>
                      <a:endParaRPr lang="en-US" sz="3200" b="1"/>
                    </a:p>
                    <a:p>
                      <a:pPr algn="ctr">
                        <a:buNone/>
                      </a:pPr>
                      <a:endParaRPr lang="en-US" sz="3200" b="1"/>
                    </a:p>
                  </a:txBody>
                  <a:tcPr anchor="ctr" anchorCtr="0">
                    <a:solidFill>
                      <a:srgbClr val="9BE8D8"/>
                    </a:solidFill>
                  </a:tcPr>
                </a:tc>
                <a:tc>
                  <a:txBody>
                    <a:bodyPr/>
                    <a:p>
                      <a:pPr>
                        <a:buNone/>
                      </a:pPr>
                      <a:r>
                        <a:rPr lang="en-US" sz="3200"/>
                        <a:t>– English is the </a:t>
                      </a:r>
                      <a:r>
                        <a:rPr lang="en-US" sz="3200" b="1"/>
                        <a:t>(1)</a:t>
                      </a:r>
                      <a:r>
                        <a:rPr lang="en-US" sz="3200"/>
                        <a:t> ________________.</a:t>
                      </a:r>
                      <a:endParaRPr lang="en-US" sz="3200"/>
                    </a:p>
                    <a:p>
                      <a:pPr>
                        <a:buNone/>
                      </a:pPr>
                      <a:r>
                        <a:rPr lang="en-US" sz="3200"/>
                        <a:t>– Countries: the UK, the USA, Australia, etc.</a:t>
                      </a:r>
                      <a:endParaRPr lang="en-US" sz="3200"/>
                    </a:p>
                    <a:p>
                      <a:pPr>
                        <a:buNone/>
                      </a:pPr>
                      <a:r>
                        <a:rPr lang="en-US" sz="3200"/>
                        <a:t>– Speakers provide the standards.</a:t>
                      </a:r>
                      <a:endParaRPr lang="en-US" sz="3200"/>
                    </a:p>
                  </a:txBody>
                  <a:tcPr>
                    <a:solidFill>
                      <a:srgbClr val="9BE8D8"/>
                    </a:solidFill>
                  </a:tcPr>
                </a:tc>
              </a:tr>
              <a:tr h="1452245">
                <a:tc>
                  <a:txBody>
                    <a:bodyPr/>
                    <a:p>
                      <a:pPr algn="ctr">
                        <a:buNone/>
                      </a:pPr>
                      <a:r>
                        <a:rPr lang="en-US" sz="3200" b="1"/>
                        <a:t>Outer Circle</a:t>
                      </a:r>
                      <a:endParaRPr lang="en-US" sz="3200" b="1"/>
                    </a:p>
                    <a:p>
                      <a:pPr algn="ctr">
                        <a:buNone/>
                      </a:pPr>
                      <a:endParaRPr lang="en-US" sz="3200" b="1"/>
                    </a:p>
                  </a:txBody>
                  <a:tcPr anchor="ctr" anchorCtr="0">
                    <a:solidFill>
                      <a:srgbClr val="E2F6CA"/>
                    </a:solidFill>
                  </a:tcPr>
                </a:tc>
                <a:tc>
                  <a:txBody>
                    <a:bodyPr/>
                    <a:p>
                      <a:pPr>
                        <a:buNone/>
                      </a:pPr>
                      <a:r>
                        <a:rPr lang="en-US" sz="3200"/>
                        <a:t>– English is the second or </a:t>
                      </a:r>
                      <a:r>
                        <a:rPr lang="en-US" sz="3200" b="1"/>
                        <a:t>(2)</a:t>
                      </a:r>
                      <a:r>
                        <a:rPr lang="en-US" sz="3200"/>
                        <a:t> _________ language.</a:t>
                      </a:r>
                      <a:endParaRPr lang="en-US" sz="3200"/>
                    </a:p>
                    <a:p>
                      <a:pPr>
                        <a:buNone/>
                      </a:pPr>
                      <a:r>
                        <a:rPr lang="en-US" sz="3200"/>
                        <a:t>– Countries: India, Singapore, the Philippines, etc.</a:t>
                      </a:r>
                      <a:endParaRPr lang="en-US" sz="3200"/>
                    </a:p>
                    <a:p>
                      <a:pPr>
                        <a:buNone/>
                      </a:pPr>
                      <a:r>
                        <a:rPr lang="en-US" sz="3200"/>
                        <a:t>– Speakers </a:t>
                      </a:r>
                      <a:r>
                        <a:rPr lang="en-US" sz="3200" b="1"/>
                        <a:t>(3)</a:t>
                      </a:r>
                      <a:r>
                        <a:rPr lang="en-US" sz="3200"/>
                        <a:t> ________________ the standards.</a:t>
                      </a:r>
                      <a:endParaRPr lang="en-US" sz="3200"/>
                    </a:p>
                  </a:txBody>
                  <a:tcPr>
                    <a:solidFill>
                      <a:srgbClr val="E2F6CA"/>
                    </a:solidFill>
                  </a:tcPr>
                </a:tc>
              </a:tr>
              <a:tr h="1554480">
                <a:tc>
                  <a:txBody>
                    <a:bodyPr/>
                    <a:p>
                      <a:pPr algn="ctr">
                        <a:buNone/>
                      </a:pPr>
                      <a:r>
                        <a:rPr lang="en-US" sz="3200" b="1"/>
                        <a:t>Expanding Circle</a:t>
                      </a:r>
                      <a:endParaRPr lang="en-US" sz="3200" b="1"/>
                    </a:p>
                    <a:p>
                      <a:pPr algn="ctr">
                        <a:buNone/>
                      </a:pPr>
                      <a:endParaRPr lang="en-US" sz="3200" b="1"/>
                    </a:p>
                  </a:txBody>
                  <a:tcPr anchor="ctr" anchorCtr="0">
                    <a:solidFill>
                      <a:srgbClr val="F8FDCF"/>
                    </a:solidFill>
                  </a:tcPr>
                </a:tc>
                <a:tc>
                  <a:txBody>
                    <a:bodyPr/>
                    <a:p>
                      <a:pPr>
                        <a:buNone/>
                      </a:pPr>
                      <a:r>
                        <a:rPr lang="en-US" sz="3200"/>
                        <a:t>– English is a </a:t>
                      </a:r>
                      <a:r>
                        <a:rPr lang="en-US" sz="3200" b="1"/>
                        <a:t>(4)</a:t>
                      </a:r>
                      <a:r>
                        <a:rPr lang="en-US" sz="3200"/>
                        <a:t> ____________________.</a:t>
                      </a:r>
                      <a:endParaRPr lang="en-US" sz="3200"/>
                    </a:p>
                    <a:p>
                      <a:pPr>
                        <a:buNone/>
                      </a:pPr>
                      <a:r>
                        <a:rPr lang="en-US" sz="3200"/>
                        <a:t>– Countries: Brazil, Russia, Viet Nam, etc.</a:t>
                      </a:r>
                      <a:endParaRPr lang="en-US" sz="3200"/>
                    </a:p>
                    <a:p>
                      <a:pPr>
                        <a:buNone/>
                      </a:pPr>
                      <a:r>
                        <a:rPr lang="en-US" sz="3200"/>
                        <a:t>– Speakers follow the </a:t>
                      </a:r>
                      <a:r>
                        <a:rPr lang="en-US" sz="3200" b="1"/>
                        <a:t>(5)</a:t>
                      </a:r>
                      <a:r>
                        <a:rPr lang="en-US" sz="3200"/>
                        <a:t> __________ established</a:t>
                      </a:r>
                      <a:endParaRPr lang="en-US" sz="3200"/>
                    </a:p>
                  </a:txBody>
                  <a:tcPr>
                    <a:solidFill>
                      <a:srgbClr val="F8FDCF"/>
                    </a:solidFill>
                  </a:tcPr>
                </a:tc>
              </a:tr>
            </a:tbl>
          </a:graphicData>
        </a:graphic>
      </p:graphicFrame>
      <p:sp>
        <p:nvSpPr>
          <p:cNvPr id="7" name="Text Box 6"/>
          <p:cNvSpPr txBox="1"/>
          <p:nvPr/>
        </p:nvSpPr>
        <p:spPr>
          <a:xfrm>
            <a:off x="6710680" y="1877060"/>
            <a:ext cx="3264535" cy="675640"/>
          </a:xfrm>
          <a:prstGeom prst="rect">
            <a:avLst/>
          </a:prstGeom>
          <a:noFill/>
        </p:spPr>
        <p:txBody>
          <a:bodyPr wrap="square" rtlCol="0" anchor="t">
            <a:spAutoFit/>
          </a:bodyPr>
          <a:p>
            <a:pPr algn="ctr"/>
            <a:r>
              <a:rPr lang="en-US" sz="3800">
                <a:solidFill>
                  <a:srgbClr val="FF0000"/>
                </a:solidFill>
              </a:rPr>
              <a:t>first language</a:t>
            </a:r>
            <a:endParaRPr lang="en-US" sz="3800">
              <a:solidFill>
                <a:srgbClr val="FF0000"/>
              </a:solidFill>
            </a:endParaRPr>
          </a:p>
        </p:txBody>
      </p:sp>
      <p:sp>
        <p:nvSpPr>
          <p:cNvPr id="9" name="Text Box 8"/>
          <p:cNvSpPr txBox="1"/>
          <p:nvPr/>
        </p:nvSpPr>
        <p:spPr>
          <a:xfrm>
            <a:off x="8637270" y="3550285"/>
            <a:ext cx="1631315" cy="675640"/>
          </a:xfrm>
          <a:prstGeom prst="rect">
            <a:avLst/>
          </a:prstGeom>
          <a:noFill/>
        </p:spPr>
        <p:txBody>
          <a:bodyPr wrap="square" rtlCol="0" anchor="t">
            <a:spAutoFit/>
          </a:bodyPr>
          <a:p>
            <a:pPr algn="ctr"/>
            <a:r>
              <a:rPr lang="en-US" sz="3800">
                <a:solidFill>
                  <a:srgbClr val="FF0000"/>
                </a:solidFill>
              </a:rPr>
              <a:t>official</a:t>
            </a:r>
            <a:endParaRPr lang="en-US" sz="3800">
              <a:solidFill>
                <a:srgbClr val="FF0000"/>
              </a:solidFill>
            </a:endParaRPr>
          </a:p>
        </p:txBody>
      </p:sp>
      <p:sp>
        <p:nvSpPr>
          <p:cNvPr id="10" name="Text Box 9"/>
          <p:cNvSpPr txBox="1"/>
          <p:nvPr/>
        </p:nvSpPr>
        <p:spPr>
          <a:xfrm>
            <a:off x="6710680" y="4469130"/>
            <a:ext cx="1631315" cy="675640"/>
          </a:xfrm>
          <a:prstGeom prst="rect">
            <a:avLst/>
          </a:prstGeom>
          <a:noFill/>
        </p:spPr>
        <p:txBody>
          <a:bodyPr wrap="square" rtlCol="0" anchor="t">
            <a:spAutoFit/>
          </a:bodyPr>
          <a:p>
            <a:pPr algn="ctr"/>
            <a:r>
              <a:rPr lang="en-US" sz="3800">
                <a:solidFill>
                  <a:srgbClr val="FF0000"/>
                </a:solidFill>
              </a:rPr>
              <a:t>follow</a:t>
            </a:r>
            <a:endParaRPr lang="en-US" sz="3800">
              <a:solidFill>
                <a:srgbClr val="FF0000"/>
              </a:solidFill>
            </a:endParaRPr>
          </a:p>
        </p:txBody>
      </p:sp>
      <p:sp>
        <p:nvSpPr>
          <p:cNvPr id="11" name="Text Box 10"/>
          <p:cNvSpPr txBox="1"/>
          <p:nvPr/>
        </p:nvSpPr>
        <p:spPr>
          <a:xfrm>
            <a:off x="5676265" y="5006975"/>
            <a:ext cx="4735195" cy="675640"/>
          </a:xfrm>
          <a:prstGeom prst="rect">
            <a:avLst/>
          </a:prstGeom>
          <a:noFill/>
        </p:spPr>
        <p:txBody>
          <a:bodyPr wrap="square" rtlCol="0" anchor="t">
            <a:spAutoFit/>
          </a:bodyPr>
          <a:p>
            <a:pPr algn="ctr"/>
            <a:r>
              <a:rPr lang="en-US" sz="3800">
                <a:solidFill>
                  <a:srgbClr val="FF0000"/>
                </a:solidFill>
              </a:rPr>
              <a:t>foreign language</a:t>
            </a:r>
            <a:endParaRPr lang="en-US" sz="3800">
              <a:solidFill>
                <a:srgbClr val="FF0000"/>
              </a:solidFill>
            </a:endParaRPr>
          </a:p>
        </p:txBody>
      </p:sp>
      <p:sp>
        <p:nvSpPr>
          <p:cNvPr id="14" name="Text Box 13"/>
          <p:cNvSpPr txBox="1"/>
          <p:nvPr/>
        </p:nvSpPr>
        <p:spPr>
          <a:xfrm>
            <a:off x="6376035" y="5933440"/>
            <a:ext cx="4735195" cy="675640"/>
          </a:xfrm>
          <a:prstGeom prst="rect">
            <a:avLst/>
          </a:prstGeom>
          <a:noFill/>
        </p:spPr>
        <p:txBody>
          <a:bodyPr wrap="square" rtlCol="0" anchor="t">
            <a:spAutoFit/>
          </a:bodyPr>
          <a:p>
            <a:pPr algn="ctr"/>
            <a:r>
              <a:rPr lang="en-US" sz="3800">
                <a:solidFill>
                  <a:srgbClr val="FF0000"/>
                </a:solidFill>
              </a:rPr>
              <a:t>rules</a:t>
            </a:r>
            <a:endParaRPr lang="en-US" sz="3800">
              <a:solidFill>
                <a:srgbClr val="FF0000"/>
              </a:solidFill>
            </a:endParaRPr>
          </a:p>
        </p:txBody>
      </p:sp>
      <p:sp>
        <p:nvSpPr>
          <p:cNvPr id="18" name="TextBox 11"/>
          <p:cNvSpPr txBox="1"/>
          <p:nvPr/>
        </p:nvSpPr>
        <p:spPr>
          <a:xfrm>
            <a:off x="1028065" y="527050"/>
            <a:ext cx="10888345" cy="953135"/>
          </a:xfrm>
          <a:prstGeom prst="rect">
            <a:avLst/>
          </a:prstGeom>
          <a:noFill/>
          <a:effectLst/>
        </p:spPr>
        <p:txBody>
          <a:bodyPr wrap="square" rtlCol="0">
            <a:spAutoFit/>
          </a:bodyPr>
          <a:p>
            <a:r>
              <a:rPr lang="en-US" sz="2800" b="1" dirty="0">
                <a:effectLst>
                  <a:glow rad="88900">
                    <a:schemeClr val="bg1"/>
                  </a:glow>
                </a:effectLst>
                <a:cs typeface="Arial" panose="020B0604020202020204" pitchFamily="34" charset="0"/>
              </a:rPr>
              <a:t>Read the text again and fill in each blank in the summary with no more than TWO words. </a:t>
            </a:r>
            <a:endParaRPr lang="en-US" sz="2800" b="1" dirty="0">
              <a:effectLst>
                <a:glow rad="88900">
                  <a:schemeClr val="bg1"/>
                </a:glow>
              </a:effectLst>
              <a:cs typeface="Arial" panose="020B0604020202020204" pitchFamily="34" charset="0"/>
            </a:endParaRPr>
          </a:p>
        </p:txBody>
      </p:sp>
      <p:sp>
        <p:nvSpPr>
          <p:cNvPr id="19" name="Rounded Rectangle 18"/>
          <p:cNvSpPr/>
          <p:nvPr/>
        </p:nvSpPr>
        <p:spPr>
          <a:xfrm>
            <a:off x="501903" y="7869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rgbClr val="048DA4"/>
              </a:solidFill>
            </a:endParaRPr>
          </a:p>
        </p:txBody>
      </p:sp>
      <p:sp>
        <p:nvSpPr>
          <p:cNvPr id="20" name="TextBox 16"/>
          <p:cNvSpPr txBox="1"/>
          <p:nvPr/>
        </p:nvSpPr>
        <p:spPr>
          <a:xfrm>
            <a:off x="554688" y="684336"/>
            <a:ext cx="397035" cy="706755"/>
          </a:xfrm>
          <a:prstGeom prst="rect">
            <a:avLst/>
          </a:prstGeom>
          <a:noFill/>
        </p:spPr>
        <p:txBody>
          <a:bodyPr wrap="square" rtlCol="0">
            <a:spAutoFit/>
          </a:bodyPr>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21" name="Rounded Rectangle 20"/>
          <p:cNvSpPr/>
          <p:nvPr/>
        </p:nvSpPr>
        <p:spPr>
          <a:xfrm rot="3240000">
            <a:off x="13206730" y="6682105"/>
            <a:ext cx="3387090" cy="179705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2" name="Rounded Rectangle 21"/>
          <p:cNvSpPr/>
          <p:nvPr/>
        </p:nvSpPr>
        <p:spPr>
          <a:xfrm rot="8520000">
            <a:off x="10942955" y="-3319780"/>
            <a:ext cx="3362325" cy="1653540"/>
          </a:xfrm>
          <a:prstGeom prst="roundRect">
            <a:avLst>
              <a:gd name="adj" fmla="val 50000"/>
            </a:avLst>
          </a:prstGeom>
          <a:solidFill>
            <a:srgbClr val="ACFADF"/>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3" name="Rounded Rectangle 22"/>
          <p:cNvSpPr/>
          <p:nvPr/>
        </p:nvSpPr>
        <p:spPr>
          <a:xfrm rot="11820000">
            <a:off x="-4947920" y="-3279775"/>
            <a:ext cx="3662680" cy="197294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24" name="Rounded Rectangle 23"/>
          <p:cNvSpPr/>
          <p:nvPr/>
        </p:nvSpPr>
        <p:spPr>
          <a:xfrm rot="8940000">
            <a:off x="-7863205" y="6525895"/>
            <a:ext cx="3742055" cy="1684655"/>
          </a:xfrm>
          <a:prstGeom prst="roundRect">
            <a:avLst>
              <a:gd name="adj" fmla="val 50000"/>
            </a:avLst>
          </a:prstGeom>
          <a:solidFill>
            <a:srgbClr val="94ADD7"/>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264160" y="1323975"/>
            <a:ext cx="11457305" cy="1322070"/>
          </a:xfrm>
          <a:prstGeom prst="rect">
            <a:avLst/>
          </a:prstGeom>
          <a:noFill/>
          <a:effectLst/>
        </p:spPr>
        <p:txBody>
          <a:bodyPr wrap="square" rtlCol="0">
            <a:spAutoFit/>
          </a:bodyPr>
          <a:lstStyle/>
          <a:p>
            <a:pPr algn="just"/>
            <a:r>
              <a:rPr lang="en-US" sz="4000" dirty="0">
                <a:effectLst>
                  <a:glow rad="88900">
                    <a:schemeClr val="bg1"/>
                  </a:glow>
                </a:effectLst>
                <a:cs typeface="Arial" panose="020B0604020202020204" pitchFamily="34" charset="0"/>
              </a:rPr>
              <a:t>- Work in pairs to summarise the text based on the table of information. </a:t>
            </a:r>
            <a:endParaRPr lang="en-US" sz="4000" dirty="0">
              <a:effectLst>
                <a:glow rad="88900">
                  <a:schemeClr val="bg1"/>
                </a:glow>
              </a:effectLst>
              <a:cs typeface="Arial" panose="020B0604020202020204" pitchFamily="34" charset="0"/>
            </a:endParaRPr>
          </a:p>
        </p:txBody>
      </p:sp>
      <p:sp>
        <p:nvSpPr>
          <p:cNvPr id="8" name="TextBox 7"/>
          <p:cNvSpPr txBox="1"/>
          <p:nvPr/>
        </p:nvSpPr>
        <p:spPr>
          <a:xfrm>
            <a:off x="-383540" y="62230"/>
            <a:ext cx="11224895" cy="829945"/>
          </a:xfrm>
          <a:prstGeom prst="rect">
            <a:avLst/>
          </a:prstGeom>
          <a:noFill/>
          <a:effectLst/>
        </p:spPr>
        <p:txBody>
          <a:bodyPr wrap="square" rtlCol="0">
            <a:spAutoFit/>
          </a:bodyPr>
          <a:lstStyle/>
          <a:p>
            <a:pPr algn="ctr"/>
            <a:r>
              <a:rPr lang="en-US" sz="4800" b="1" dirty="0">
                <a:sym typeface="+mn-ea"/>
              </a:rPr>
              <a:t>Transition from Reading to Speaking:</a:t>
            </a:r>
            <a:endParaRPr lang="en-US" sz="4800" b="1" dirty="0">
              <a:sym typeface="+mn-ea"/>
            </a:endParaRPr>
          </a:p>
        </p:txBody>
      </p:sp>
      <p:sp>
        <p:nvSpPr>
          <p:cNvPr id="5" name="Text Box 4"/>
          <p:cNvSpPr txBox="1"/>
          <p:nvPr/>
        </p:nvSpPr>
        <p:spPr>
          <a:xfrm>
            <a:off x="264160" y="2540000"/>
            <a:ext cx="11556365" cy="1028700"/>
          </a:xfrm>
          <a:prstGeom prst="rect">
            <a:avLst/>
          </a:prstGeom>
          <a:noFill/>
          <a:ln w="9525">
            <a:noFill/>
          </a:ln>
        </p:spPr>
        <p:txBody>
          <a:bodyPr wrap="square">
            <a:noAutofit/>
          </a:bodyPr>
          <a:lstStyle/>
          <a:p>
            <a:pPr marL="1270" indent="-1270" algn="just"/>
            <a:r>
              <a:rPr lang="en-US" sz="4000" b="0">
                <a:latin typeface="Calibri" panose="020F0502020204030204" pitchFamily="34" charset="0"/>
                <a:cs typeface="Calibri" panose="020F0502020204030204" pitchFamily="34" charset="0"/>
              </a:rPr>
              <a:t>- English has borrowed many words from other languages. </a:t>
            </a:r>
            <a:r>
              <a:rPr lang="en-US" sz="4000" b="1">
                <a:latin typeface="Calibri" panose="020F0502020204030204" pitchFamily="34" charset="0"/>
                <a:cs typeface="Calibri" panose="020F0502020204030204" pitchFamily="34" charset="0"/>
              </a:rPr>
              <a:t>Do you know any Vietnamese words that have been used in English?</a:t>
            </a:r>
            <a:endParaRPr lang="en-US" sz="4000" b="1">
              <a:latin typeface="Calibri" panose="020F0502020204030204" pitchFamily="34" charset="0"/>
              <a:cs typeface="Calibri" panose="020F0502020204030204" pitchFamily="34" charset="0"/>
            </a:endParaRPr>
          </a:p>
        </p:txBody>
      </p:sp>
      <p:sp>
        <p:nvSpPr>
          <p:cNvPr id="2" name="Text Box 1"/>
          <p:cNvSpPr txBox="1"/>
          <p:nvPr/>
        </p:nvSpPr>
        <p:spPr>
          <a:xfrm>
            <a:off x="665480" y="4443730"/>
            <a:ext cx="10892790" cy="1028700"/>
          </a:xfrm>
          <a:prstGeom prst="rect">
            <a:avLst/>
          </a:prstGeom>
          <a:noFill/>
          <a:ln w="9525">
            <a:noFill/>
          </a:ln>
        </p:spPr>
        <p:txBody>
          <a:bodyPr wrap="square">
            <a:noAutofit/>
          </a:bodyPr>
          <a:lstStyle/>
          <a:p>
            <a:pPr marL="1270" indent="-1270" algn="just"/>
            <a:r>
              <a:rPr lang="en-US" sz="4000" b="0">
                <a:solidFill>
                  <a:srgbClr val="FF0000"/>
                </a:solidFill>
                <a:latin typeface="Calibri" panose="020F0502020204030204" pitchFamily="34" charset="0"/>
                <a:cs typeface="Calibri" panose="020F0502020204030204" pitchFamily="34" charset="0"/>
              </a:rPr>
              <a:t>Pho, Banh Mi, Goi Cuon, Bun, Banh Cuon, ao dai, non la.</a:t>
            </a:r>
            <a:endParaRPr lang="en-US" sz="4000" b="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2039620" y="1993265"/>
            <a:ext cx="9058275" cy="2770505"/>
            <a:chOff x="2896" y="963"/>
            <a:chExt cx="14265" cy="4363"/>
          </a:xfrm>
        </p:grpSpPr>
        <p:grpSp>
          <p:nvGrpSpPr>
            <p:cNvPr id="17" name="Group 16"/>
            <p:cNvGrpSpPr/>
            <p:nvPr/>
          </p:nvGrpSpPr>
          <p:grpSpPr>
            <a:xfrm>
              <a:off x="10277" y="1130"/>
              <a:ext cx="1122" cy="1117"/>
              <a:chOff x="2180974" y="148629"/>
              <a:chExt cx="712319" cy="709214"/>
            </a:xfrm>
          </p:grpSpPr>
          <p:sp>
            <p:nvSpPr>
              <p:cNvPr id="20" name="Oval 1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tx1"/>
                  </a:solidFill>
                </a:endParaRPr>
              </a:p>
            </p:txBody>
          </p:sp>
          <p:sp>
            <p:nvSpPr>
              <p:cNvPr id="22" name="Chord 21"/>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tx1"/>
                  </a:solidFill>
                </a:endParaRPr>
              </a:p>
            </p:txBody>
          </p:sp>
        </p:grpSp>
        <p:sp>
          <p:nvSpPr>
            <p:cNvPr id="24" name="TextBox 39"/>
            <p:cNvSpPr txBox="1"/>
            <p:nvPr/>
          </p:nvSpPr>
          <p:spPr>
            <a:xfrm>
              <a:off x="7144" y="963"/>
              <a:ext cx="3290" cy="1355"/>
            </a:xfrm>
            <a:prstGeom prst="rect">
              <a:avLst/>
            </a:prstGeom>
            <a:noFill/>
          </p:spPr>
          <p:txBody>
            <a:bodyPr wrap="square" rtlCol="0">
              <a:spAutoFit/>
            </a:bodyPr>
            <a:p>
              <a:pPr algn="ctr"/>
              <a:r>
                <a:rPr lang="en-US" sz="5000" b="1" dirty="0">
                  <a:solidFill>
                    <a:schemeClr val="bg1"/>
                  </a:solidFill>
                  <a:latin typeface="Myriad Pro" pitchFamily="34" charset="0"/>
                </a:rPr>
                <a:t>Unit</a:t>
              </a:r>
              <a:endParaRPr lang="en-US" sz="5000" b="1" dirty="0">
                <a:solidFill>
                  <a:schemeClr val="bg1"/>
                </a:solidFill>
                <a:latin typeface="Myriad Pro" pitchFamily="34" charset="0"/>
              </a:endParaRPr>
            </a:p>
          </p:txBody>
        </p:sp>
        <p:sp>
          <p:nvSpPr>
            <p:cNvPr id="25" name="TextBox 16"/>
            <p:cNvSpPr txBox="1"/>
            <p:nvPr/>
          </p:nvSpPr>
          <p:spPr>
            <a:xfrm>
              <a:off x="10249" y="1104"/>
              <a:ext cx="1150" cy="1113"/>
            </a:xfrm>
            <a:prstGeom prst="rect">
              <a:avLst/>
            </a:prstGeom>
            <a:noFill/>
          </p:spPr>
          <p:txBody>
            <a:bodyPr wrap="square" rtlCol="0">
              <a:spAutoFit/>
            </a:bodyPr>
            <a:p>
              <a:pPr algn="ctr"/>
              <a:r>
                <a:rPr lang="en-US" sz="4000" b="1">
                  <a:solidFill>
                    <a:schemeClr val="bg1"/>
                  </a:solidFill>
                  <a:latin typeface="Myriad Pro" pitchFamily="34" charset="0"/>
                </a:rPr>
                <a:t>9</a:t>
              </a:r>
              <a:endParaRPr lang="en-US" sz="4000" b="1" dirty="0">
                <a:solidFill>
                  <a:schemeClr val="bg1"/>
                </a:solidFill>
                <a:latin typeface="Myriad Pro" pitchFamily="34" charset="0"/>
              </a:endParaRPr>
            </a:p>
          </p:txBody>
        </p:sp>
        <p:sp>
          <p:nvSpPr>
            <p:cNvPr id="26" name="TextBox 40"/>
            <p:cNvSpPr txBox="1"/>
            <p:nvPr/>
          </p:nvSpPr>
          <p:spPr>
            <a:xfrm>
              <a:off x="2896" y="2385"/>
              <a:ext cx="14265" cy="1355"/>
            </a:xfrm>
            <a:prstGeom prst="rect">
              <a:avLst/>
            </a:prstGeom>
            <a:noFill/>
          </p:spPr>
          <p:txBody>
            <a:bodyPr wrap="square" rtlCol="0">
              <a:spAutoFit/>
            </a:bodyPr>
            <a:p>
              <a:pPr algn="ctr"/>
              <a:r>
                <a:rPr lang="en-US" sz="5000" b="1" dirty="0">
                  <a:solidFill>
                    <a:schemeClr val="bg1"/>
                  </a:solidFill>
                  <a:effectLst>
                    <a:glow rad="139700">
                      <a:schemeClr val="accent2">
                        <a:satMod val="175000"/>
                        <a:alpha val="42000"/>
                      </a:schemeClr>
                    </a:glow>
                    <a:reflection blurRad="6350" stA="60000" endA="900" endPos="58000" dir="5400000" sy="-100000" algn="bl" rotWithShape="0"/>
                  </a:effectLst>
                  <a:latin typeface="Myriad Pro" pitchFamily="34" charset="0"/>
                </a:rPr>
                <a:t>WORLD ENGLISHES</a:t>
              </a:r>
              <a:endParaRPr lang="en-US" sz="5000" b="1" dirty="0">
                <a:solidFill>
                  <a:schemeClr val="bg1"/>
                </a:solidFill>
                <a:effectLst>
                  <a:glow rad="139700">
                    <a:schemeClr val="accent2">
                      <a:satMod val="175000"/>
                      <a:alpha val="42000"/>
                    </a:schemeClr>
                  </a:glow>
                  <a:reflection blurRad="6350" stA="60000" endA="900" endPos="58000" dir="5400000" sy="-100000" algn="bl" rotWithShape="0"/>
                </a:effectLst>
                <a:latin typeface="Myriad Pro" pitchFamily="34" charset="0"/>
              </a:endParaRPr>
            </a:p>
          </p:txBody>
        </p:sp>
        <p:grpSp>
          <p:nvGrpSpPr>
            <p:cNvPr id="34" name="Group 33"/>
            <p:cNvGrpSpPr/>
            <p:nvPr/>
          </p:nvGrpSpPr>
          <p:grpSpPr>
            <a:xfrm>
              <a:off x="5101" y="3844"/>
              <a:ext cx="9708" cy="1482"/>
              <a:chOff x="-12680" y="1993"/>
              <a:chExt cx="9708" cy="1482"/>
            </a:xfrm>
          </p:grpSpPr>
          <p:sp>
            <p:nvSpPr>
              <p:cNvPr id="35" name="Rounded Rectangle 13"/>
              <p:cNvSpPr/>
              <p:nvPr/>
            </p:nvSpPr>
            <p:spPr>
              <a:xfrm>
                <a:off x="-11823" y="2259"/>
                <a:ext cx="7588"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6" name="TextBox 35"/>
              <p:cNvSpPr txBox="1"/>
              <p:nvPr/>
            </p:nvSpPr>
            <p:spPr>
              <a:xfrm>
                <a:off x="-10394" y="2398"/>
                <a:ext cx="7422" cy="776"/>
              </a:xfrm>
              <a:prstGeom prst="rect">
                <a:avLst/>
              </a:prstGeom>
              <a:noFill/>
            </p:spPr>
            <p:txBody>
              <a:bodyPr wrap="square" rtlCol="0">
                <a:spAutoFit/>
              </a:bodyPr>
              <a:p>
                <a:r>
                  <a:rPr lang="en-US" sz="2600" b="1" dirty="0">
                    <a:solidFill>
                      <a:schemeClr val="bg1"/>
                    </a:solidFill>
                  </a:rPr>
                  <a:t>LESSON 5: SKILLS 1</a:t>
                </a:r>
                <a:endParaRPr lang="en-US" sz="2600" b="1" dirty="0">
                  <a:solidFill>
                    <a:schemeClr val="bg1"/>
                  </a:solidFill>
                </a:endParaRPr>
              </a:p>
            </p:txBody>
          </p:sp>
          <p:grpSp>
            <p:nvGrpSpPr>
              <p:cNvPr id="37" name="Group 36"/>
              <p:cNvGrpSpPr/>
              <p:nvPr/>
            </p:nvGrpSpPr>
            <p:grpSpPr>
              <a:xfrm>
                <a:off x="-12680" y="1993"/>
                <a:ext cx="1560" cy="1483"/>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grpSp>
      <p:pic>
        <p:nvPicPr>
          <p:cNvPr id="5" name="Picture 4" descr="80809"/>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0" y="166370"/>
            <a:ext cx="12192000" cy="6690995"/>
          </a:xfrm>
          <a:prstGeom prst="rect">
            <a:avLst/>
          </a:prstGeom>
        </p:spPr>
      </p:pic>
      <p:grpSp>
        <p:nvGrpSpPr>
          <p:cNvPr id="32" name="Group 31"/>
          <p:cNvGrpSpPr>
            <a:grpSpLocks noGrp="1" noRot="1" noChangeAspect="1" noMove="1" noResize="1" noUngrp="1"/>
          </p:cNvGrpSpPr>
          <p:nvPr/>
        </p:nvGrpSpPr>
        <p:grpSpPr>
          <a:xfrm rot="10800000">
            <a:off x="11097895" y="7868680"/>
            <a:ext cx="3142400" cy="2716805"/>
            <a:chOff x="-305" y="-4155"/>
            <a:chExt cx="2514948" cy="2174333"/>
          </a:xfrm>
          <a:solidFill>
            <a:schemeClr val="bg1">
              <a:alpha val="30000"/>
            </a:schemeClr>
          </a:solidFill>
        </p:grpSpPr>
        <p:sp>
          <p:nvSpPr>
            <p:cNvPr id="18" name="Freeform: Shape 17"/>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s 1"/>
          <p:cNvSpPr/>
          <p:nvPr/>
        </p:nvSpPr>
        <p:spPr>
          <a:xfrm>
            <a:off x="-36195" y="0"/>
            <a:ext cx="12229465" cy="3822700"/>
          </a:xfrm>
          <a:prstGeom prst="rect">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 name="Rectangles 2"/>
          <p:cNvSpPr/>
          <p:nvPr/>
        </p:nvSpPr>
        <p:spPr>
          <a:xfrm>
            <a:off x="-36195" y="3035300"/>
            <a:ext cx="12229465" cy="3822700"/>
          </a:xfrm>
          <a:prstGeom prst="rect">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887345" y="2588260"/>
            <a:ext cx="23806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18" name="Rounded Rectangle 17"/>
          <p:cNvSpPr/>
          <p:nvPr/>
        </p:nvSpPr>
        <p:spPr>
          <a:xfrm>
            <a:off x="635635" y="4480560"/>
            <a:ext cx="2315845"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SPEAKING</a:t>
            </a:r>
            <a:endParaRPr lang="en-US" b="1" dirty="0">
              <a:solidFill>
                <a:schemeClr val="tx1"/>
              </a:solidFill>
            </a:endParaRPr>
          </a:p>
        </p:txBody>
      </p:sp>
      <p:sp>
        <p:nvSpPr>
          <p:cNvPr id="20" name="Rectangle 19"/>
          <p:cNvSpPr/>
          <p:nvPr/>
        </p:nvSpPr>
        <p:spPr>
          <a:xfrm>
            <a:off x="5588635" y="1147445"/>
            <a:ext cx="6311900" cy="34734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a:solidFill>
                  <a:schemeClr val="tx1"/>
                </a:solidFill>
              </a:rPr>
              <a:t>Brainstorm</a:t>
            </a:r>
            <a:endParaRPr lang="en-US" dirty="0">
              <a:solidFill>
                <a:schemeClr val="tx1"/>
              </a:solidFill>
            </a:endParaRPr>
          </a:p>
        </p:txBody>
      </p:sp>
      <p:sp>
        <p:nvSpPr>
          <p:cNvPr id="21" name="Rectangle 20"/>
          <p:cNvSpPr/>
          <p:nvPr/>
        </p:nvSpPr>
        <p:spPr>
          <a:xfrm>
            <a:off x="5570855" y="1779270"/>
            <a:ext cx="6329680" cy="182562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Vocabulary</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Look at the diagram. Put the names of the countries where English is spoken in the correct circle.</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Read the text and choose the correct answer A, B, C, or D.</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3: Read the text again and fill in each blank in the summary with no more than TWO words.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p:cNvSpPr/>
          <p:nvPr/>
        </p:nvSpPr>
        <p:spPr>
          <a:xfrm>
            <a:off x="5588635" y="3779520"/>
            <a:ext cx="6327775" cy="166751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Read the following words. What do all the words have in common?</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Discuss and write the meaning / explanation of each word and choose the language of origin for each word from the given list. Then present your answers to the class.</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1572895" cy="11791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793875" y="2897505"/>
            <a:ext cx="1093470" cy="158305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30" name="Rounded Rectangle 29"/>
          <p:cNvSpPr/>
          <p:nvPr/>
        </p:nvSpPr>
        <p:spPr>
          <a:xfrm>
            <a:off x="3625850" y="247015"/>
            <a:ext cx="4134485"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5: SKILLS 1</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p>
            <a:endParaRPr lang="en-US"/>
          </a:p>
        </p:txBody>
      </p:sp>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47445"/>
            <a:ext cx="10888345" cy="953135"/>
          </a:xfrm>
          <a:prstGeom prst="rect">
            <a:avLst/>
          </a:prstGeom>
          <a:noFill/>
          <a:effectLst/>
        </p:spPr>
        <p:txBody>
          <a:bodyPr wrap="square" rtlCol="0">
            <a:spAutoFit/>
          </a:bodyPr>
          <a:lstStyle/>
          <a:p>
            <a:pPr algn="just"/>
            <a:r>
              <a:rPr sz="2800" b="1">
                <a:effectLst/>
                <a:latin typeface="Calibri" panose="020F0502020204030204" pitchFamily="34" charset="0"/>
                <a:ea typeface="Calibri" panose="020F0502020204030204" pitchFamily="34" charset="0"/>
                <a:cs typeface="Calibri" panose="020F0502020204030204" pitchFamily="34" charset="0"/>
                <a:sym typeface="+mn-ea"/>
              </a:rPr>
              <a:t>Work in pairs. Read the following words. What do all the words have in common?</a:t>
            </a:r>
            <a:endParaRPr sz="2800" b="1">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16" name="Rounded Rectangle 15"/>
          <p:cNvSpPr/>
          <p:nvPr/>
        </p:nvSpPr>
        <p:spPr>
          <a:xfrm>
            <a:off x="578103" y="138641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8377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11" name="TextBox 10"/>
          <p:cNvSpPr txBox="1"/>
          <p:nvPr/>
        </p:nvSpPr>
        <p:spPr>
          <a:xfrm>
            <a:off x="487045" y="194945"/>
            <a:ext cx="665988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974725" y="2020570"/>
            <a:ext cx="11321415" cy="645160"/>
          </a:xfrm>
          <a:prstGeom prst="rect">
            <a:avLst/>
          </a:prstGeom>
          <a:noFill/>
          <a:ln w="9525">
            <a:noFill/>
          </a:ln>
        </p:spPr>
        <p:txBody>
          <a:bodyPr wrap="square">
            <a:spAutoFit/>
          </a:bodyPr>
          <a:lstStyle/>
          <a:p>
            <a:pPr marL="1270" indent="-1270" algn="just"/>
            <a:r>
              <a:rPr lang="en-US" sz="3600" b="0">
                <a:solidFill>
                  <a:srgbClr val="000000"/>
                </a:solidFill>
                <a:latin typeface="Calibri" panose="020F0502020204030204" pitchFamily="34" charset="0"/>
                <a:cs typeface="Calibri" panose="020F0502020204030204" pitchFamily="34" charset="0"/>
              </a:rPr>
              <a:t>- Work in pairs to answer the question in the book. </a:t>
            </a:r>
            <a:endParaRPr lang="en-US" sz="3600" b="0">
              <a:solidFill>
                <a:srgbClr val="000000"/>
              </a:solidFill>
              <a:latin typeface="Calibri" panose="020F0502020204030204" pitchFamily="34" charset="0"/>
              <a:cs typeface="Calibri" panose="020F0502020204030204" pitchFamily="34" charset="0"/>
            </a:endParaRPr>
          </a:p>
        </p:txBody>
      </p:sp>
      <p:sp>
        <p:nvSpPr>
          <p:cNvPr id="2" name="Text Box 1"/>
          <p:cNvSpPr txBox="1"/>
          <p:nvPr/>
        </p:nvSpPr>
        <p:spPr>
          <a:xfrm>
            <a:off x="2543810" y="2598420"/>
            <a:ext cx="7103745" cy="645160"/>
          </a:xfrm>
          <a:prstGeom prst="rect">
            <a:avLst/>
          </a:prstGeom>
          <a:solidFill>
            <a:srgbClr val="FFC000"/>
          </a:solidFill>
          <a:ln w="9525">
            <a:noFill/>
          </a:ln>
        </p:spPr>
        <p:txBody>
          <a:bodyPr wrap="square">
            <a:spAutoFit/>
          </a:bodyPr>
          <a:lstStyle/>
          <a:p>
            <a:pPr marL="1270" indent="-1270" algn="just"/>
            <a:r>
              <a:rPr lang="en-US" sz="3600" b="0">
                <a:solidFill>
                  <a:srgbClr val="000000"/>
                </a:solidFill>
                <a:latin typeface="Calibri" panose="020F0502020204030204" pitchFamily="34" charset="0"/>
                <a:cs typeface="Calibri" panose="020F0502020204030204" pitchFamily="34" charset="0"/>
              </a:rPr>
              <a:t>banh mi, sushi, robot, piano, kung fu</a:t>
            </a:r>
            <a:endParaRPr lang="en-US" sz="3600" b="0">
              <a:solidFill>
                <a:srgbClr val="000000"/>
              </a:solidFill>
              <a:latin typeface="Calibri" panose="020F0502020204030204" pitchFamily="34" charset="0"/>
              <a:cs typeface="Calibri" panose="020F0502020204030204" pitchFamily="34" charset="0"/>
            </a:endParaRPr>
          </a:p>
        </p:txBody>
      </p:sp>
      <p:sp>
        <p:nvSpPr>
          <p:cNvPr id="3" name="Text Box 2"/>
          <p:cNvSpPr txBox="1"/>
          <p:nvPr/>
        </p:nvSpPr>
        <p:spPr>
          <a:xfrm>
            <a:off x="974725" y="3265170"/>
            <a:ext cx="11077575" cy="645160"/>
          </a:xfrm>
          <a:prstGeom prst="rect">
            <a:avLst/>
          </a:prstGeom>
          <a:noFill/>
          <a:ln w="9525">
            <a:noFill/>
          </a:ln>
        </p:spPr>
        <p:txBody>
          <a:bodyPr wrap="square">
            <a:spAutoFit/>
          </a:bodyPr>
          <a:p>
            <a:pPr marL="1270" indent="-1270" algn="just"/>
            <a:r>
              <a:rPr lang="en-US" sz="3600" b="0">
                <a:solidFill>
                  <a:srgbClr val="000000"/>
                </a:solidFill>
                <a:latin typeface="Calibri" panose="020F0502020204030204" pitchFamily="34" charset="0"/>
                <a:cs typeface="Calibri" panose="020F0502020204030204" pitchFamily="34" charset="0"/>
              </a:rPr>
              <a:t>- Share your answers.</a:t>
            </a:r>
            <a:endParaRPr lang="en-US" sz="3600" b="0">
              <a:solidFill>
                <a:srgbClr val="000000"/>
              </a:solidFill>
              <a:latin typeface="Calibri" panose="020F0502020204030204" pitchFamily="34" charset="0"/>
              <a:cs typeface="Calibri" panose="020F0502020204030204" pitchFamily="34" charset="0"/>
            </a:endParaRPr>
          </a:p>
        </p:txBody>
      </p:sp>
      <p:sp>
        <p:nvSpPr>
          <p:cNvPr id="5" name="Text Box 4"/>
          <p:cNvSpPr txBox="1"/>
          <p:nvPr/>
        </p:nvSpPr>
        <p:spPr>
          <a:xfrm>
            <a:off x="974725" y="3892550"/>
            <a:ext cx="11077575" cy="1198880"/>
          </a:xfrm>
          <a:prstGeom prst="rect">
            <a:avLst/>
          </a:prstGeom>
          <a:noFill/>
          <a:ln w="9525">
            <a:noFill/>
          </a:ln>
        </p:spPr>
        <p:txBody>
          <a:bodyPr wrap="square">
            <a:spAutoFit/>
          </a:bodyPr>
          <a:p>
            <a:pPr marL="1270" indent="-1270" algn="just"/>
            <a:r>
              <a:rPr lang="en-US" sz="3600" b="0">
                <a:solidFill>
                  <a:srgbClr val="FF0000"/>
                </a:solidFill>
                <a:latin typeface="Calibri" panose="020F0502020204030204" pitchFamily="34" charset="0"/>
                <a:cs typeface="Calibri" panose="020F0502020204030204" pitchFamily="34" charset="0"/>
              </a:rPr>
              <a:t>They are the words which English borrowed from other languages.</a:t>
            </a:r>
            <a:endParaRPr lang="en-US" sz="3600" b="0">
              <a:solidFill>
                <a:srgbClr val="FF0000"/>
              </a:solidFill>
              <a:latin typeface="Calibri" panose="020F0502020204030204" pitchFamily="34" charset="0"/>
              <a:cs typeface="Calibri" panose="020F0502020204030204" pitchFamily="34" charset="0"/>
            </a:endParaRPr>
          </a:p>
        </p:txBody>
      </p:sp>
      <p:sp>
        <p:nvSpPr>
          <p:cNvPr id="10" name="Text Box 9"/>
          <p:cNvSpPr txBox="1"/>
          <p:nvPr/>
        </p:nvSpPr>
        <p:spPr>
          <a:xfrm>
            <a:off x="1028065" y="5001895"/>
            <a:ext cx="11077575" cy="645160"/>
          </a:xfrm>
          <a:prstGeom prst="rect">
            <a:avLst/>
          </a:prstGeom>
          <a:noFill/>
          <a:ln w="9525">
            <a:noFill/>
          </a:ln>
        </p:spPr>
        <p:txBody>
          <a:bodyPr wrap="square">
            <a:spAutoFit/>
          </a:bodyPr>
          <a:p>
            <a:pPr marL="1270" indent="-1270" algn="just"/>
            <a:r>
              <a:rPr lang="en-US" sz="3600" b="0">
                <a:solidFill>
                  <a:srgbClr val="000000"/>
                </a:solidFill>
                <a:latin typeface="Calibri" panose="020F0502020204030204" pitchFamily="34" charset="0"/>
                <a:cs typeface="Calibri" panose="020F0502020204030204" pitchFamily="34" charset="0"/>
              </a:rPr>
              <a:t>- Can you share any other words of this type?</a:t>
            </a:r>
            <a:endParaRPr lang="en-US" sz="3600" b="0">
              <a:solidFill>
                <a:srgbClr val="000000"/>
              </a:solidFill>
              <a:latin typeface="Calibri" panose="020F0502020204030204" pitchFamily="34" charset="0"/>
              <a:cs typeface="Calibri" panose="020F0502020204030204" pitchFamily="34" charset="0"/>
            </a:endParaRPr>
          </a:p>
        </p:txBody>
      </p:sp>
      <p:graphicFrame>
        <p:nvGraphicFramePr>
          <p:cNvPr id="14" name="Content Placeholder 13"/>
          <p:cNvGraphicFramePr/>
          <p:nvPr>
            <p:ph idx="1"/>
          </p:nvPr>
        </p:nvGraphicFramePr>
        <p:xfrm>
          <a:off x="1028065" y="7405370"/>
          <a:ext cx="10515600" cy="5638800"/>
        </p:xfrm>
        <a:graphic>
          <a:graphicData uri="http://schemas.openxmlformats.org/drawingml/2006/table">
            <a:tbl>
              <a:tblPr firstRow="1" bandRow="1">
                <a:tableStyleId>{5C22544A-7EE6-4342-B048-85BDC9FD1C3A}</a:tableStyleId>
              </a:tblPr>
              <a:tblGrid>
                <a:gridCol w="1851660"/>
                <a:gridCol w="8663940"/>
              </a:tblGrid>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Language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endParaRPr lang="en-US" sz="2800" b="0">
                        <a:latin typeface="Calibri" panose="020F0502020204030204" pitchFamily="34" charset="0"/>
                        <a:cs typeface="Calibri" panose="020F0502020204030204" pitchFamily="34" charset="0"/>
                      </a:endParaRPr>
                    </a:p>
                  </a:txBody>
                  <a:tcPr>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Latin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 language, city, master, paper</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426720">
                <a:tc>
                  <a:txBody>
                    <a:bodyPr/>
                    <a:p>
                      <a:pPr indent="0" algn="ctr">
                        <a:buNone/>
                      </a:pPr>
                      <a:r>
                        <a:rPr lang="en-US" sz="2800" b="1">
                          <a:solidFill>
                            <a:srgbClr val="4A4A4A"/>
                          </a:solidFill>
                          <a:latin typeface="Calibri" panose="020F0502020204030204" pitchFamily="34" charset="0"/>
                          <a:cs typeface="Calibri" panose="020F0502020204030204" pitchFamily="34" charset="0"/>
                        </a:rPr>
                        <a:t>French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art, dance, government, salon, beef, salmon</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Greek</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 biology, comedy, tragedy, history, data</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German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kindergarten, poodle, noodle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Italian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opera, piano, broccoli, spaghetti, pizza, cappuccino, latte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Spanish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canyon, tornado, guitar, alligator</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Dutch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 cruise, dock, freight, yacht, landscape, sketch, cookie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Japanese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karaoke, samurai, kimono, sushi, tsunami, judo, soy</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Arabic</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alcohol, algebra, zero, giraffe, caravan, mosque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426720">
                <a:tc>
                  <a:txBody>
                    <a:bodyPr/>
                    <a:p>
                      <a:pPr indent="0" algn="ctr">
                        <a:buNone/>
                      </a:pPr>
                      <a:r>
                        <a:rPr lang="en-US" sz="2800" b="1">
                          <a:solidFill>
                            <a:srgbClr val="4A4A4A"/>
                          </a:solidFill>
                          <a:latin typeface="Calibri" panose="020F0502020204030204" pitchFamily="34" charset="0"/>
                          <a:cs typeface="Calibri" panose="020F0502020204030204" pitchFamily="34" charset="0"/>
                        </a:rPr>
                        <a:t>Hindi</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bandanna, bungalow, jungle, pajamas, shampoo</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426720">
                <a:tc>
                  <a:txBody>
                    <a:bodyPr/>
                    <a:p>
                      <a:pPr indent="0" algn="ctr">
                        <a:buNone/>
                      </a:pPr>
                      <a:r>
                        <a:rPr lang="en-US" sz="2800" b="1">
                          <a:solidFill>
                            <a:srgbClr val="4A4A4A"/>
                          </a:solidFill>
                          <a:latin typeface="Calibri" panose="020F0502020204030204" pitchFamily="34" charset="0"/>
                          <a:cs typeface="Calibri" panose="020F0502020204030204" pitchFamily="34" charset="0"/>
                        </a:rPr>
                        <a:t>Irish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brogues, clock, hooligan</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Chinese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dim sum, tea, tai chi, kung fu</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bldLvl="0" animBg="1"/>
      <p:bldP spid="2" grpId="1"/>
      <p:bldP spid="3" grpId="0"/>
      <p:bldP spid="3" grpId="1"/>
      <p:bldP spid="5" grpId="0"/>
      <p:bldP spid="5" grpId="1"/>
      <p:bldP spid="10" grpId="0"/>
      <p:bldP spid="1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665988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6" name="Table 5"/>
          <p:cNvGraphicFramePr/>
          <p:nvPr/>
        </p:nvGraphicFramePr>
        <p:xfrm>
          <a:off x="1208405" y="1102995"/>
          <a:ext cx="10052685" cy="5638800"/>
        </p:xfrm>
        <a:graphic>
          <a:graphicData uri="http://schemas.openxmlformats.org/drawingml/2006/table">
            <a:tbl>
              <a:tblPr firstRow="1" bandRow="1">
                <a:tableStyleId>{5C22544A-7EE6-4342-B048-85BDC9FD1C3A}</a:tableStyleId>
              </a:tblPr>
              <a:tblGrid>
                <a:gridCol w="1770380"/>
                <a:gridCol w="8282305"/>
              </a:tblGrid>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Language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endParaRPr lang="en-US" sz="2800" b="0">
                        <a:latin typeface="Calibri" panose="020F0502020204030204" pitchFamily="34" charset="0"/>
                        <a:cs typeface="Calibri" panose="020F0502020204030204" pitchFamily="34" charset="0"/>
                      </a:endParaRPr>
                    </a:p>
                  </a:txBody>
                  <a:tcPr>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Latin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 language, city, master, paper</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426720">
                <a:tc>
                  <a:txBody>
                    <a:bodyPr/>
                    <a:p>
                      <a:pPr indent="0" algn="ctr">
                        <a:buNone/>
                      </a:pPr>
                      <a:r>
                        <a:rPr lang="en-US" sz="2800" b="1">
                          <a:solidFill>
                            <a:srgbClr val="4A4A4A"/>
                          </a:solidFill>
                          <a:latin typeface="Calibri" panose="020F0502020204030204" pitchFamily="34" charset="0"/>
                          <a:cs typeface="Calibri" panose="020F0502020204030204" pitchFamily="34" charset="0"/>
                        </a:rPr>
                        <a:t>French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art, dance, government, salon, beef, salmon</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Greek</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 biology, comedy, tragedy, history, data</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German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kindergarten, poodle, noodle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Italian</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opera, piano, broccoli, spaghetti, pizza, cappuccino, latte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Spanish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canyon, tornado, guitar, alligator</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Dutch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 cruise, dock, freight, yacht, landscape, sketch, cookie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Japanese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karaoke, samurai, kimono, sushi, tsunami, judo, soy</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Arabic</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alcohol, algebra, zero, giraffe, caravan, mosque</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426720">
                <a:tc>
                  <a:txBody>
                    <a:bodyPr/>
                    <a:p>
                      <a:pPr indent="0" algn="ctr">
                        <a:buNone/>
                      </a:pPr>
                      <a:r>
                        <a:rPr lang="en-US" sz="2800" b="1">
                          <a:solidFill>
                            <a:srgbClr val="4A4A4A"/>
                          </a:solidFill>
                          <a:latin typeface="Calibri" panose="020F0502020204030204" pitchFamily="34" charset="0"/>
                          <a:cs typeface="Calibri" panose="020F0502020204030204" pitchFamily="34" charset="0"/>
                        </a:rPr>
                        <a:t>Hindi</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bandanna, bungalow, jungle, pajamas, shampoo</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426720">
                <a:tc>
                  <a:txBody>
                    <a:bodyPr/>
                    <a:p>
                      <a:pPr indent="0" algn="ctr">
                        <a:buNone/>
                      </a:pPr>
                      <a:r>
                        <a:rPr lang="en-US" sz="2800" b="1">
                          <a:solidFill>
                            <a:srgbClr val="4A4A4A"/>
                          </a:solidFill>
                          <a:latin typeface="Calibri" panose="020F0502020204030204" pitchFamily="34" charset="0"/>
                          <a:cs typeface="Calibri" panose="020F0502020204030204" pitchFamily="34" charset="0"/>
                        </a:rPr>
                        <a:t>Irish</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brogues, clock, hooligan</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r h="335280">
                <a:tc>
                  <a:txBody>
                    <a:bodyPr/>
                    <a:p>
                      <a:pPr indent="0" algn="ctr">
                        <a:buNone/>
                      </a:pPr>
                      <a:r>
                        <a:rPr lang="en-US" sz="2800" b="1">
                          <a:solidFill>
                            <a:srgbClr val="4A4A4A"/>
                          </a:solidFill>
                          <a:latin typeface="Calibri" panose="020F0502020204030204" pitchFamily="34" charset="0"/>
                          <a:cs typeface="Calibri" panose="020F0502020204030204" pitchFamily="34" charset="0"/>
                        </a:rPr>
                        <a:t>Chinese</a:t>
                      </a:r>
                      <a:endParaRPr lang="en-US" sz="2800" b="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E4A5FF"/>
                    </a:solidFill>
                  </a:tcPr>
                </a:tc>
                <a:tc>
                  <a:txBody>
                    <a:bodyPr/>
                    <a:p>
                      <a:pPr indent="0">
                        <a:buNone/>
                      </a:pPr>
                      <a:r>
                        <a:rPr lang="en-US" sz="2800" b="0" i="1">
                          <a:solidFill>
                            <a:srgbClr val="4A4A4A"/>
                          </a:solidFill>
                          <a:latin typeface="Calibri" panose="020F0502020204030204" pitchFamily="34" charset="0"/>
                          <a:cs typeface="Calibri" panose="020F0502020204030204" pitchFamily="34" charset="0"/>
                        </a:rPr>
                        <a:t>dim sum, tea, tai chi, kung fu</a:t>
                      </a:r>
                      <a:endParaRPr lang="en-US" sz="2800" b="0" i="1">
                        <a:solidFill>
                          <a:srgbClr val="4A4A4A"/>
                        </a:solidFill>
                        <a:latin typeface="Calibri" panose="020F0502020204030204" pitchFamily="34" charset="0"/>
                        <a:ea typeface="Times New Roman" panose="02020603050405020304" pitchFamily="18" charset="0"/>
                        <a:cs typeface="Calibri" panose="020F0502020204030204" pitchFamily="34" charset="0"/>
                      </a:endParaRPr>
                    </a:p>
                  </a:txBody>
                  <a:tcPr marL="0" marR="0" marT="0" marB="0" vert="horz" anchor="ctr" anchorCtr="0">
                    <a:solidFill>
                      <a:srgbClr val="FFE7CE"/>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7429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963930"/>
            <a:ext cx="10888345" cy="1568450"/>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Work in groups. Discuss and write the meaning / explanation of each word and choose the language of origin for each word from the given list. Then present your answers to the class. </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8103" y="116543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6279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487045" y="2573655"/>
            <a:ext cx="11321415" cy="1568450"/>
          </a:xfrm>
          <a:prstGeom prst="rect">
            <a:avLst/>
          </a:prstGeom>
          <a:noFill/>
          <a:ln w="9525">
            <a:noFill/>
          </a:ln>
        </p:spPr>
        <p:txBody>
          <a:bodyPr wrap="square">
            <a:spAutoFit/>
          </a:bodyPr>
          <a:lstStyle/>
          <a:p>
            <a:pPr marL="1270" indent="-1270" algn="just"/>
            <a:r>
              <a:rPr lang="en-US" sz="3200" b="0">
                <a:solidFill>
                  <a:srgbClr val="000000"/>
                </a:solidFill>
                <a:latin typeface="Calibri" panose="020F0502020204030204" pitchFamily="34" charset="0"/>
                <a:cs typeface="Calibri" panose="020F0502020204030204" pitchFamily="34" charset="0"/>
              </a:rPr>
              <a:t>- Work in groups to discuss and write the meaning/explanation of each word and choose the language of origin for each word from the given list.</a:t>
            </a:r>
            <a:endParaRPr lang="en-US" sz="3200" b="0">
              <a:solidFill>
                <a:srgbClr val="000000"/>
              </a:solidFill>
              <a:latin typeface="Calibri" panose="020F0502020204030204" pitchFamily="34" charset="0"/>
              <a:cs typeface="Calibri" panose="020F0502020204030204" pitchFamily="34" charset="0"/>
            </a:endParaRPr>
          </a:p>
        </p:txBody>
      </p:sp>
      <p:sp>
        <p:nvSpPr>
          <p:cNvPr id="2" name="Text Box 1"/>
          <p:cNvSpPr txBox="1"/>
          <p:nvPr/>
        </p:nvSpPr>
        <p:spPr>
          <a:xfrm>
            <a:off x="577850" y="4142105"/>
            <a:ext cx="11321415" cy="583565"/>
          </a:xfrm>
          <a:prstGeom prst="rect">
            <a:avLst/>
          </a:prstGeom>
          <a:noFill/>
          <a:ln w="9525">
            <a:noFill/>
          </a:ln>
        </p:spPr>
        <p:txBody>
          <a:bodyPr wrap="square">
            <a:spAutoFit/>
          </a:bodyPr>
          <a:p>
            <a:pPr marL="1270" indent="-1270" algn="just"/>
            <a:r>
              <a:rPr lang="en-US" sz="3200" b="0">
                <a:solidFill>
                  <a:srgbClr val="000000"/>
                </a:solidFill>
                <a:latin typeface="Calibri" panose="020F0502020204030204" pitchFamily="34" charset="0"/>
                <a:cs typeface="Calibri" panose="020F0502020204030204" pitchFamily="34" charset="0"/>
              </a:rPr>
              <a:t>- Read the example first and then complete the table.</a:t>
            </a:r>
            <a:endParaRPr lang="en-US" sz="3200" b="0">
              <a:solidFill>
                <a:srgbClr val="000000"/>
              </a:solidFill>
              <a:latin typeface="Calibri" panose="020F0502020204030204" pitchFamily="34" charset="0"/>
              <a:cs typeface="Calibri" panose="020F0502020204030204" pitchFamily="34" charset="0"/>
            </a:endParaRPr>
          </a:p>
        </p:txBody>
      </p:sp>
      <p:sp>
        <p:nvSpPr>
          <p:cNvPr id="5" name="Text Box 4"/>
          <p:cNvSpPr txBox="1"/>
          <p:nvPr/>
        </p:nvSpPr>
        <p:spPr>
          <a:xfrm>
            <a:off x="-9222105" y="1308100"/>
            <a:ext cx="8618220" cy="583565"/>
          </a:xfrm>
          <a:prstGeom prst="rect">
            <a:avLst/>
          </a:prstGeom>
          <a:solidFill>
            <a:srgbClr val="FFE7CE"/>
          </a:solidFill>
        </p:spPr>
        <p:txBody>
          <a:bodyPr wrap="square" rtlCol="0" anchor="t">
            <a:spAutoFit/>
          </a:bodyPr>
          <a:p>
            <a:r>
              <a:rPr lang="en-US" sz="3200"/>
              <a:t>Chinese – Japanese – Vietnamese – Italian – Czech</a:t>
            </a:r>
            <a:endParaRPr lang="en-US" sz="3200"/>
          </a:p>
        </p:txBody>
      </p:sp>
      <p:graphicFrame>
        <p:nvGraphicFramePr>
          <p:cNvPr id="9" name="Table 8"/>
          <p:cNvGraphicFramePr/>
          <p:nvPr/>
        </p:nvGraphicFramePr>
        <p:xfrm>
          <a:off x="17181195" y="1891665"/>
          <a:ext cx="11203305" cy="4258945"/>
        </p:xfrm>
        <a:graphic>
          <a:graphicData uri="http://schemas.openxmlformats.org/drawingml/2006/table">
            <a:tbl>
              <a:tblPr firstRow="1" bandRow="1">
                <a:tableStyleId>{5C22544A-7EE6-4342-B048-85BDC9FD1C3A}</a:tableStyleId>
              </a:tblPr>
              <a:tblGrid>
                <a:gridCol w="1675130"/>
                <a:gridCol w="5793740"/>
                <a:gridCol w="3734435"/>
              </a:tblGrid>
              <a:tr h="661670">
                <a:tc>
                  <a:txBody>
                    <a:bodyPr/>
                    <a:p>
                      <a:pPr algn="ctr">
                        <a:buNone/>
                      </a:pPr>
                      <a:r>
                        <a:rPr lang="en-US" sz="2800">
                          <a:solidFill>
                            <a:schemeClr val="tx1"/>
                          </a:solidFill>
                        </a:rPr>
                        <a:t>Words</a:t>
                      </a:r>
                      <a:endParaRPr lang="en-US" sz="2800">
                        <a:solidFill>
                          <a:schemeClr val="tx1"/>
                        </a:solidFill>
                      </a:endParaRPr>
                    </a:p>
                  </a:txBody>
                  <a:tcPr anchor="ctr" anchorCtr="0">
                    <a:solidFill>
                      <a:srgbClr val="A6D0DD"/>
                    </a:solidFill>
                  </a:tcPr>
                </a:tc>
                <a:tc>
                  <a:txBody>
                    <a:bodyPr/>
                    <a:p>
                      <a:pPr algn="ctr">
                        <a:buNone/>
                      </a:pPr>
                      <a:r>
                        <a:rPr lang="en-US" sz="2800">
                          <a:solidFill>
                            <a:schemeClr val="tx1"/>
                          </a:solidFill>
                        </a:rPr>
                        <a:t>Meaning / Explanation </a:t>
                      </a:r>
                      <a:endParaRPr lang="en-US" sz="2800">
                        <a:solidFill>
                          <a:schemeClr val="tx1"/>
                        </a:solidFill>
                      </a:endParaRPr>
                    </a:p>
                  </a:txBody>
                  <a:tcPr anchor="ctr" anchorCtr="0">
                    <a:solidFill>
                      <a:srgbClr val="A6D0DD"/>
                    </a:solidFill>
                  </a:tcPr>
                </a:tc>
                <a:tc>
                  <a:txBody>
                    <a:bodyPr/>
                    <a:p>
                      <a:pPr algn="ctr">
                        <a:buNone/>
                      </a:pPr>
                      <a:r>
                        <a:rPr lang="en-US" sz="2800">
                          <a:solidFill>
                            <a:schemeClr val="tx1"/>
                          </a:solidFill>
                        </a:rPr>
                        <a:t>Language of origin</a:t>
                      </a:r>
                      <a:endParaRPr lang="en-US" sz="2800">
                        <a:solidFill>
                          <a:schemeClr val="tx1"/>
                        </a:solidFill>
                      </a:endParaRPr>
                    </a:p>
                  </a:txBody>
                  <a:tcPr anchor="ctr" anchorCtr="0">
                    <a:solidFill>
                      <a:srgbClr val="A6D0DD"/>
                    </a:solidFill>
                  </a:tcPr>
                </a:tc>
              </a:tr>
              <a:tr h="1038225">
                <a:tc>
                  <a:txBody>
                    <a:bodyPr/>
                    <a:p>
                      <a:pPr algn="ctr">
                        <a:buNone/>
                      </a:pPr>
                      <a:r>
                        <a:rPr lang="en-US" sz="2800"/>
                        <a:t>banh mi </a:t>
                      </a:r>
                      <a:endParaRPr lang="en-US" sz="2800"/>
                    </a:p>
                  </a:txBody>
                  <a:tcPr anchor="ctr" anchorCtr="0">
                    <a:solidFill>
                      <a:srgbClr val="FFD3B0"/>
                    </a:solidFill>
                  </a:tcPr>
                </a:tc>
                <a:tc>
                  <a:txBody>
                    <a:bodyPr/>
                    <a:p>
                      <a:pPr algn="ctr">
                        <a:buNone/>
                      </a:pPr>
                      <a:r>
                        <a:rPr lang="en-US" sz="2800"/>
                        <a:t>A type of Vietnamese sandwich filled with cold meats, pâté, and vegetables </a:t>
                      </a:r>
                      <a:endParaRPr lang="en-US" sz="2800"/>
                    </a:p>
                  </a:txBody>
                  <a:tcPr anchor="ctr" anchorCtr="0">
                    <a:solidFill>
                      <a:srgbClr val="FFD3B0"/>
                    </a:solidFill>
                  </a:tcPr>
                </a:tc>
                <a:tc>
                  <a:txBody>
                    <a:bodyPr/>
                    <a:p>
                      <a:pPr algn="ctr">
                        <a:buNone/>
                      </a:pPr>
                      <a:r>
                        <a:rPr lang="en-US" sz="2800"/>
                        <a:t>Vietnamese </a:t>
                      </a:r>
                      <a:endParaRPr lang="en-US" sz="2800"/>
                    </a:p>
                  </a:txBody>
                  <a:tcPr anchor="ctr" anchorCtr="0">
                    <a:solidFill>
                      <a:srgbClr val="FFD3B0"/>
                    </a:solidFill>
                  </a:tcPr>
                </a:tc>
              </a:tr>
              <a:tr h="541020">
                <a:tc>
                  <a:txBody>
                    <a:bodyPr/>
                    <a:p>
                      <a:pPr algn="ctr">
                        <a:buNone/>
                      </a:pPr>
                      <a:r>
                        <a:rPr lang="en-US" sz="2800"/>
                        <a:t>sushi</a:t>
                      </a:r>
                      <a:endParaRPr lang="en-US" sz="2800"/>
                    </a:p>
                  </a:txBody>
                  <a:tcPr anchor="ctr" anchorCtr="0">
                    <a:solidFill>
                      <a:srgbClr val="FFF9DE"/>
                    </a:solidFill>
                  </a:tcPr>
                </a:tc>
                <a:tc>
                  <a:txBody>
                    <a:bodyPr/>
                    <a:p>
                      <a:pPr algn="ctr">
                        <a:buNone/>
                      </a:pPr>
                      <a:endParaRPr lang="en-US" sz="2800"/>
                    </a:p>
                  </a:txBody>
                  <a:tcPr anchor="ctr" anchorCtr="0">
                    <a:solidFill>
                      <a:srgbClr val="FFF9DE"/>
                    </a:solidFill>
                  </a:tcPr>
                </a:tc>
                <a:tc>
                  <a:txBody>
                    <a:bodyPr/>
                    <a:p>
                      <a:pPr algn="ctr">
                        <a:buNone/>
                      </a:pPr>
                      <a:endParaRPr lang="en-US" sz="2800"/>
                    </a:p>
                  </a:txBody>
                  <a:tcPr anchor="ctr" anchorCtr="0">
                    <a:solidFill>
                      <a:srgbClr val="FFF9DE"/>
                    </a:solidFill>
                  </a:tcPr>
                </a:tc>
              </a:tr>
              <a:tr h="749935">
                <a:tc>
                  <a:txBody>
                    <a:bodyPr/>
                    <a:p>
                      <a:pPr algn="ctr">
                        <a:buNone/>
                      </a:pPr>
                      <a:r>
                        <a:rPr lang="en-US" sz="2800"/>
                        <a:t>kung fu</a:t>
                      </a:r>
                      <a:endParaRPr lang="en-US" sz="2800"/>
                    </a:p>
                  </a:txBody>
                  <a:tcPr anchor="ctr" anchorCtr="0">
                    <a:solidFill>
                      <a:srgbClr val="FFD3B0"/>
                    </a:solidFill>
                  </a:tcPr>
                </a:tc>
                <a:tc>
                  <a:txBody>
                    <a:bodyPr/>
                    <a:p>
                      <a:pPr algn="ctr">
                        <a:buNone/>
                      </a:pPr>
                      <a:endParaRPr lang="en-US" sz="2800"/>
                    </a:p>
                  </a:txBody>
                  <a:tcPr anchor="ctr" anchorCtr="0">
                    <a:solidFill>
                      <a:srgbClr val="FFD3B0"/>
                    </a:solidFill>
                  </a:tcPr>
                </a:tc>
                <a:tc>
                  <a:txBody>
                    <a:bodyPr/>
                    <a:p>
                      <a:pPr algn="ctr">
                        <a:buNone/>
                      </a:pPr>
                      <a:endParaRPr lang="en-US" sz="2800"/>
                    </a:p>
                  </a:txBody>
                  <a:tcPr anchor="ctr" anchorCtr="0">
                    <a:solidFill>
                      <a:srgbClr val="FFD3B0"/>
                    </a:solidFill>
                  </a:tcPr>
                </a:tc>
              </a:tr>
              <a:tr h="749935">
                <a:tc>
                  <a:txBody>
                    <a:bodyPr/>
                    <a:p>
                      <a:pPr algn="ctr">
                        <a:buNone/>
                      </a:pPr>
                      <a:r>
                        <a:rPr lang="en-US" sz="2800"/>
                        <a:t>robot</a:t>
                      </a:r>
                      <a:endParaRPr lang="en-US" sz="2800"/>
                    </a:p>
                  </a:txBody>
                  <a:tcPr anchor="ctr" anchorCtr="0">
                    <a:solidFill>
                      <a:srgbClr val="FFF9DE"/>
                    </a:solidFill>
                  </a:tcPr>
                </a:tc>
                <a:tc>
                  <a:txBody>
                    <a:bodyPr/>
                    <a:p>
                      <a:pPr algn="ctr">
                        <a:buNone/>
                      </a:pPr>
                      <a:endParaRPr lang="en-US" sz="2800"/>
                    </a:p>
                  </a:txBody>
                  <a:tcPr anchor="ctr" anchorCtr="0">
                    <a:solidFill>
                      <a:srgbClr val="FFF9DE"/>
                    </a:solidFill>
                  </a:tcPr>
                </a:tc>
                <a:tc>
                  <a:txBody>
                    <a:bodyPr/>
                    <a:p>
                      <a:pPr algn="ctr">
                        <a:buNone/>
                      </a:pPr>
                      <a:endParaRPr lang="en-US" sz="2800"/>
                    </a:p>
                  </a:txBody>
                  <a:tcPr anchor="ctr" anchorCtr="0">
                    <a:solidFill>
                      <a:srgbClr val="FFF9DE"/>
                    </a:solidFill>
                  </a:tcPr>
                </a:tc>
              </a:tr>
              <a:tr h="446405">
                <a:tc>
                  <a:txBody>
                    <a:bodyPr/>
                    <a:p>
                      <a:pPr algn="ctr">
                        <a:buNone/>
                      </a:pPr>
                      <a:r>
                        <a:rPr lang="en-US" sz="2800"/>
                        <a:t>piano</a:t>
                      </a:r>
                      <a:endParaRPr lang="en-US" sz="2800"/>
                    </a:p>
                  </a:txBody>
                  <a:tcPr anchor="ctr" anchorCtr="0">
                    <a:solidFill>
                      <a:srgbClr val="FFD3B0"/>
                    </a:solidFill>
                  </a:tcPr>
                </a:tc>
                <a:tc>
                  <a:txBody>
                    <a:bodyPr/>
                    <a:p>
                      <a:pPr algn="ctr">
                        <a:buNone/>
                      </a:pPr>
                      <a:endParaRPr lang="en-US" sz="2800"/>
                    </a:p>
                  </a:txBody>
                  <a:tcPr anchor="ctr" anchorCtr="0">
                    <a:solidFill>
                      <a:srgbClr val="FFD3B0"/>
                    </a:solidFill>
                  </a:tcPr>
                </a:tc>
                <a:tc>
                  <a:txBody>
                    <a:bodyPr/>
                    <a:p>
                      <a:pPr algn="ctr">
                        <a:buNone/>
                      </a:pPr>
                      <a:endParaRPr lang="en-US" sz="2800"/>
                    </a:p>
                  </a:txBody>
                  <a:tcPr anchor="ctr" anchorCtr="0">
                    <a:solidFill>
                      <a:srgbClr val="FFD3B0"/>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430" y="-72390"/>
            <a:ext cx="12192000" cy="9118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 Box 2"/>
          <p:cNvSpPr txBox="1"/>
          <p:nvPr/>
        </p:nvSpPr>
        <p:spPr>
          <a:xfrm>
            <a:off x="2070735" y="992505"/>
            <a:ext cx="8618220" cy="583565"/>
          </a:xfrm>
          <a:prstGeom prst="rect">
            <a:avLst/>
          </a:prstGeom>
          <a:solidFill>
            <a:srgbClr val="FFE7CE"/>
          </a:solidFill>
        </p:spPr>
        <p:txBody>
          <a:bodyPr wrap="square" rtlCol="0" anchor="t">
            <a:spAutoFit/>
          </a:bodyPr>
          <a:p>
            <a:r>
              <a:rPr lang="en-US" sz="3200"/>
              <a:t>Chinese – Japanese – Vietnamese – Italian – Czech</a:t>
            </a:r>
            <a:endParaRPr lang="en-US" sz="3200"/>
          </a:p>
        </p:txBody>
      </p:sp>
      <p:graphicFrame>
        <p:nvGraphicFramePr>
          <p:cNvPr id="4" name="Table 3"/>
          <p:cNvGraphicFramePr/>
          <p:nvPr/>
        </p:nvGraphicFramePr>
        <p:xfrm>
          <a:off x="567690" y="1696085"/>
          <a:ext cx="11203305" cy="4258945"/>
        </p:xfrm>
        <a:graphic>
          <a:graphicData uri="http://schemas.openxmlformats.org/drawingml/2006/table">
            <a:tbl>
              <a:tblPr firstRow="1" bandRow="1">
                <a:tableStyleId>{5C22544A-7EE6-4342-B048-85BDC9FD1C3A}</a:tableStyleId>
              </a:tblPr>
              <a:tblGrid>
                <a:gridCol w="1675130"/>
                <a:gridCol w="6595110"/>
                <a:gridCol w="2933065"/>
              </a:tblGrid>
              <a:tr h="661670">
                <a:tc>
                  <a:txBody>
                    <a:bodyPr/>
                    <a:p>
                      <a:pPr algn="ctr">
                        <a:buNone/>
                      </a:pPr>
                      <a:r>
                        <a:rPr lang="en-US" sz="2800">
                          <a:solidFill>
                            <a:schemeClr val="tx1"/>
                          </a:solidFill>
                        </a:rPr>
                        <a:t>Words</a:t>
                      </a:r>
                      <a:endParaRPr lang="en-US" sz="2800">
                        <a:solidFill>
                          <a:schemeClr val="tx1"/>
                        </a:solidFill>
                      </a:endParaRPr>
                    </a:p>
                  </a:txBody>
                  <a:tcPr anchor="ctr" anchorCtr="0">
                    <a:solidFill>
                      <a:srgbClr val="A6D0DD"/>
                    </a:solidFill>
                  </a:tcPr>
                </a:tc>
                <a:tc>
                  <a:txBody>
                    <a:bodyPr/>
                    <a:p>
                      <a:pPr algn="ctr">
                        <a:buNone/>
                      </a:pPr>
                      <a:r>
                        <a:rPr lang="en-US" sz="2800">
                          <a:solidFill>
                            <a:schemeClr val="tx1"/>
                          </a:solidFill>
                        </a:rPr>
                        <a:t>Meaning / Explanation </a:t>
                      </a:r>
                      <a:endParaRPr lang="en-US" sz="2800">
                        <a:solidFill>
                          <a:schemeClr val="tx1"/>
                        </a:solidFill>
                      </a:endParaRPr>
                    </a:p>
                  </a:txBody>
                  <a:tcPr anchor="ctr" anchorCtr="0">
                    <a:solidFill>
                      <a:srgbClr val="A6D0DD"/>
                    </a:solidFill>
                  </a:tcPr>
                </a:tc>
                <a:tc>
                  <a:txBody>
                    <a:bodyPr/>
                    <a:p>
                      <a:pPr algn="ctr">
                        <a:buNone/>
                      </a:pPr>
                      <a:r>
                        <a:rPr lang="en-US" sz="2800">
                          <a:solidFill>
                            <a:schemeClr val="tx1"/>
                          </a:solidFill>
                        </a:rPr>
                        <a:t>Language of origin</a:t>
                      </a:r>
                      <a:endParaRPr lang="en-US" sz="2800">
                        <a:solidFill>
                          <a:schemeClr val="tx1"/>
                        </a:solidFill>
                      </a:endParaRPr>
                    </a:p>
                  </a:txBody>
                  <a:tcPr anchor="ctr" anchorCtr="0">
                    <a:solidFill>
                      <a:srgbClr val="A6D0DD"/>
                    </a:solidFill>
                  </a:tcPr>
                </a:tc>
              </a:tr>
              <a:tr h="1038225">
                <a:tc>
                  <a:txBody>
                    <a:bodyPr/>
                    <a:p>
                      <a:pPr algn="ctr">
                        <a:buNone/>
                      </a:pPr>
                      <a:r>
                        <a:rPr lang="en-US" sz="2800"/>
                        <a:t>banh mi </a:t>
                      </a:r>
                      <a:endParaRPr lang="en-US" sz="2800"/>
                    </a:p>
                  </a:txBody>
                  <a:tcPr anchor="ctr" anchorCtr="0">
                    <a:solidFill>
                      <a:srgbClr val="FFD3B0"/>
                    </a:solidFill>
                  </a:tcPr>
                </a:tc>
                <a:tc>
                  <a:txBody>
                    <a:bodyPr/>
                    <a:p>
                      <a:pPr algn="ctr">
                        <a:buNone/>
                      </a:pPr>
                      <a:r>
                        <a:rPr lang="en-US" sz="2800"/>
                        <a:t>A type of Vietnamese sandwich filled with cold meats, pâté, and vegetables </a:t>
                      </a:r>
                      <a:endParaRPr lang="en-US" sz="2800"/>
                    </a:p>
                  </a:txBody>
                  <a:tcPr anchor="ctr" anchorCtr="0">
                    <a:solidFill>
                      <a:srgbClr val="FFD3B0"/>
                    </a:solidFill>
                  </a:tcPr>
                </a:tc>
                <a:tc>
                  <a:txBody>
                    <a:bodyPr/>
                    <a:p>
                      <a:pPr algn="ctr">
                        <a:buNone/>
                      </a:pPr>
                      <a:r>
                        <a:rPr lang="en-US" sz="2800"/>
                        <a:t>Vietnamese </a:t>
                      </a:r>
                      <a:endParaRPr lang="en-US" sz="2800"/>
                    </a:p>
                  </a:txBody>
                  <a:tcPr anchor="ctr" anchorCtr="0">
                    <a:solidFill>
                      <a:srgbClr val="FFD3B0"/>
                    </a:solidFill>
                  </a:tcPr>
                </a:tc>
              </a:tr>
              <a:tr h="541020">
                <a:tc>
                  <a:txBody>
                    <a:bodyPr/>
                    <a:p>
                      <a:pPr algn="ctr">
                        <a:buNone/>
                      </a:pPr>
                      <a:r>
                        <a:rPr lang="en-US" sz="2800"/>
                        <a:t>sushi</a:t>
                      </a:r>
                      <a:endParaRPr lang="en-US" sz="2800"/>
                    </a:p>
                  </a:txBody>
                  <a:tcPr anchor="ctr" anchorCtr="0">
                    <a:solidFill>
                      <a:srgbClr val="FFF9DE"/>
                    </a:solidFill>
                  </a:tcPr>
                </a:tc>
                <a:tc>
                  <a:txBody>
                    <a:bodyPr/>
                    <a:p>
                      <a:pPr algn="ctr">
                        <a:buNone/>
                      </a:pPr>
                      <a:endParaRPr lang="en-US" sz="2800"/>
                    </a:p>
                    <a:p>
                      <a:pPr algn="ctr">
                        <a:buNone/>
                      </a:pPr>
                      <a:endParaRPr lang="en-US" sz="2800"/>
                    </a:p>
                  </a:txBody>
                  <a:tcPr anchor="ctr" anchorCtr="0">
                    <a:solidFill>
                      <a:srgbClr val="FFF9DE"/>
                    </a:solidFill>
                  </a:tcPr>
                </a:tc>
                <a:tc>
                  <a:txBody>
                    <a:bodyPr/>
                    <a:p>
                      <a:pPr algn="ctr">
                        <a:buNone/>
                      </a:pPr>
                      <a:endParaRPr lang="en-US" sz="2800"/>
                    </a:p>
                    <a:p>
                      <a:pPr algn="ctr">
                        <a:buNone/>
                      </a:pPr>
                      <a:endParaRPr lang="en-US" sz="2800"/>
                    </a:p>
                    <a:p>
                      <a:pPr algn="ctr">
                        <a:buNone/>
                      </a:pPr>
                      <a:endParaRPr lang="en-US" sz="2800"/>
                    </a:p>
                  </a:txBody>
                  <a:tcPr anchor="ctr" anchorCtr="0">
                    <a:solidFill>
                      <a:srgbClr val="FFF9DE"/>
                    </a:solidFill>
                  </a:tcPr>
                </a:tc>
              </a:tr>
              <a:tr h="749935">
                <a:tc>
                  <a:txBody>
                    <a:bodyPr/>
                    <a:p>
                      <a:pPr algn="ctr">
                        <a:buNone/>
                      </a:pPr>
                      <a:r>
                        <a:rPr lang="en-US" sz="2800"/>
                        <a:t>kung fu</a:t>
                      </a:r>
                      <a:endParaRPr lang="en-US" sz="2800"/>
                    </a:p>
                  </a:txBody>
                  <a:tcPr anchor="ctr" anchorCtr="0">
                    <a:solidFill>
                      <a:srgbClr val="FFD3B0"/>
                    </a:solidFill>
                  </a:tcPr>
                </a:tc>
                <a:tc>
                  <a:txBody>
                    <a:bodyPr/>
                    <a:p>
                      <a:pPr algn="ctr">
                        <a:buNone/>
                      </a:pPr>
                      <a:endParaRPr lang="en-US" sz="2800"/>
                    </a:p>
                    <a:p>
                      <a:pPr algn="ctr">
                        <a:buNone/>
                      </a:pPr>
                      <a:endParaRPr lang="en-US" sz="2800"/>
                    </a:p>
                    <a:p>
                      <a:pPr algn="ctr">
                        <a:buNone/>
                      </a:pPr>
                      <a:endParaRPr lang="en-US" sz="2800"/>
                    </a:p>
                    <a:p>
                      <a:pPr algn="ctr">
                        <a:buNone/>
                      </a:pPr>
                      <a:endParaRPr lang="en-US" sz="2800"/>
                    </a:p>
                  </a:txBody>
                  <a:tcPr anchor="ctr" anchorCtr="0">
                    <a:solidFill>
                      <a:srgbClr val="FFD3B0"/>
                    </a:solidFill>
                  </a:tcPr>
                </a:tc>
                <a:tc>
                  <a:txBody>
                    <a:bodyPr/>
                    <a:p>
                      <a:pPr algn="ctr">
                        <a:buNone/>
                      </a:pPr>
                      <a:endParaRPr lang="en-US" sz="2800"/>
                    </a:p>
                  </a:txBody>
                  <a:tcPr anchor="ctr" anchorCtr="0">
                    <a:solidFill>
                      <a:srgbClr val="FFD3B0"/>
                    </a:solidFill>
                  </a:tcPr>
                </a:tc>
              </a:tr>
            </a:tbl>
          </a:graphicData>
        </a:graphic>
      </p:graphicFrame>
      <p:sp>
        <p:nvSpPr>
          <p:cNvPr id="7" name="Text Box 6"/>
          <p:cNvSpPr txBox="1"/>
          <p:nvPr/>
        </p:nvSpPr>
        <p:spPr>
          <a:xfrm>
            <a:off x="2277745" y="3324860"/>
            <a:ext cx="6435090" cy="1568450"/>
          </a:xfrm>
          <a:prstGeom prst="rect">
            <a:avLst/>
          </a:prstGeom>
          <a:noFill/>
        </p:spPr>
        <p:txBody>
          <a:bodyPr wrap="square" rtlCol="0" anchor="t">
            <a:spAutoFit/>
          </a:bodyPr>
          <a:p>
            <a:pPr algn="ctr"/>
            <a:r>
              <a:rPr lang="en-US" sz="3200">
                <a:solidFill>
                  <a:srgbClr val="FF0000"/>
                </a:solidFill>
              </a:rPr>
              <a:t>A Japanese dish of small cakes of cold cooked rice, with vinegar added and served with raw fish, etc. on top</a:t>
            </a:r>
            <a:endParaRPr lang="en-US" sz="3200">
              <a:solidFill>
                <a:srgbClr val="FF0000"/>
              </a:solidFill>
            </a:endParaRPr>
          </a:p>
        </p:txBody>
      </p:sp>
      <p:sp>
        <p:nvSpPr>
          <p:cNvPr id="8" name="Text Box 7"/>
          <p:cNvSpPr txBox="1"/>
          <p:nvPr/>
        </p:nvSpPr>
        <p:spPr>
          <a:xfrm>
            <a:off x="9017635" y="3559810"/>
            <a:ext cx="2404745" cy="583565"/>
          </a:xfrm>
          <a:prstGeom prst="rect">
            <a:avLst/>
          </a:prstGeom>
          <a:noFill/>
        </p:spPr>
        <p:txBody>
          <a:bodyPr wrap="square" rtlCol="0" anchor="t">
            <a:spAutoFit/>
          </a:bodyPr>
          <a:p>
            <a:pPr algn="ctr"/>
            <a:r>
              <a:rPr lang="en-US" sz="3200">
                <a:solidFill>
                  <a:srgbClr val="FF0000"/>
                </a:solidFill>
              </a:rPr>
              <a:t>Japanese </a:t>
            </a:r>
            <a:endParaRPr lang="en-US" sz="3200">
              <a:solidFill>
                <a:srgbClr val="FF0000"/>
              </a:solidFill>
            </a:endParaRPr>
          </a:p>
        </p:txBody>
      </p:sp>
      <p:sp>
        <p:nvSpPr>
          <p:cNvPr id="9" name="Text Box 8"/>
          <p:cNvSpPr txBox="1"/>
          <p:nvPr/>
        </p:nvSpPr>
        <p:spPr>
          <a:xfrm>
            <a:off x="2287270" y="4893310"/>
            <a:ext cx="6435090" cy="1568450"/>
          </a:xfrm>
          <a:prstGeom prst="rect">
            <a:avLst/>
          </a:prstGeom>
          <a:noFill/>
        </p:spPr>
        <p:txBody>
          <a:bodyPr wrap="square" rtlCol="0" anchor="t">
            <a:spAutoFit/>
          </a:bodyPr>
          <a:p>
            <a:pPr algn="ctr"/>
            <a:r>
              <a:rPr lang="en-US" sz="3200">
                <a:solidFill>
                  <a:srgbClr val="FF0000"/>
                </a:solidFill>
              </a:rPr>
              <a:t>a Chinese system of fighting using you hands and feet and not using  weapons</a:t>
            </a:r>
            <a:endParaRPr lang="en-US" sz="3200">
              <a:solidFill>
                <a:srgbClr val="FF0000"/>
              </a:solidFill>
            </a:endParaRPr>
          </a:p>
        </p:txBody>
      </p:sp>
      <p:sp>
        <p:nvSpPr>
          <p:cNvPr id="14" name="Text Box 13"/>
          <p:cNvSpPr txBox="1"/>
          <p:nvPr/>
        </p:nvSpPr>
        <p:spPr>
          <a:xfrm>
            <a:off x="9154160" y="5115560"/>
            <a:ext cx="2404745" cy="583565"/>
          </a:xfrm>
          <a:prstGeom prst="rect">
            <a:avLst/>
          </a:prstGeom>
          <a:noFill/>
        </p:spPr>
        <p:txBody>
          <a:bodyPr wrap="square" rtlCol="0" anchor="t">
            <a:spAutoFit/>
          </a:bodyPr>
          <a:p>
            <a:pPr algn="ctr"/>
            <a:r>
              <a:rPr lang="en-US" sz="3200">
                <a:solidFill>
                  <a:srgbClr val="FF0000"/>
                </a:solidFill>
              </a:rPr>
              <a:t>Chinese </a:t>
            </a:r>
            <a:endParaRPr lang="en-US" sz="3200">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430" y="-72390"/>
            <a:ext cx="12192000" cy="9118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 Box 2"/>
          <p:cNvSpPr txBox="1"/>
          <p:nvPr/>
        </p:nvSpPr>
        <p:spPr>
          <a:xfrm>
            <a:off x="2080260" y="1021080"/>
            <a:ext cx="8618220" cy="583565"/>
          </a:xfrm>
          <a:prstGeom prst="rect">
            <a:avLst/>
          </a:prstGeom>
          <a:solidFill>
            <a:srgbClr val="FFE7CE"/>
          </a:solidFill>
        </p:spPr>
        <p:txBody>
          <a:bodyPr wrap="square" rtlCol="0" anchor="t">
            <a:spAutoFit/>
          </a:bodyPr>
          <a:p>
            <a:r>
              <a:rPr lang="en-US" sz="3200"/>
              <a:t>Chinese – Japanese – Vietnamese – Italian – Czech</a:t>
            </a:r>
            <a:endParaRPr lang="en-US" sz="3200"/>
          </a:p>
        </p:txBody>
      </p:sp>
      <p:graphicFrame>
        <p:nvGraphicFramePr>
          <p:cNvPr id="4" name="Table 3"/>
          <p:cNvGraphicFramePr/>
          <p:nvPr/>
        </p:nvGraphicFramePr>
        <p:xfrm>
          <a:off x="567690" y="2190115"/>
          <a:ext cx="11203305" cy="4258945"/>
        </p:xfrm>
        <a:graphic>
          <a:graphicData uri="http://schemas.openxmlformats.org/drawingml/2006/table">
            <a:tbl>
              <a:tblPr firstRow="1" bandRow="1">
                <a:tableStyleId>{5C22544A-7EE6-4342-B048-85BDC9FD1C3A}</a:tableStyleId>
              </a:tblPr>
              <a:tblGrid>
                <a:gridCol w="1675130"/>
                <a:gridCol w="6595110"/>
                <a:gridCol w="2933065"/>
              </a:tblGrid>
              <a:tr h="661670">
                <a:tc>
                  <a:txBody>
                    <a:bodyPr/>
                    <a:p>
                      <a:pPr algn="ctr">
                        <a:buNone/>
                      </a:pPr>
                      <a:r>
                        <a:rPr lang="en-US" sz="2800">
                          <a:solidFill>
                            <a:schemeClr val="tx1"/>
                          </a:solidFill>
                        </a:rPr>
                        <a:t>Words</a:t>
                      </a:r>
                      <a:endParaRPr lang="en-US" sz="2800">
                        <a:solidFill>
                          <a:schemeClr val="tx1"/>
                        </a:solidFill>
                      </a:endParaRPr>
                    </a:p>
                  </a:txBody>
                  <a:tcPr anchor="ctr" anchorCtr="0">
                    <a:solidFill>
                      <a:srgbClr val="A6D0DD"/>
                    </a:solidFill>
                  </a:tcPr>
                </a:tc>
                <a:tc>
                  <a:txBody>
                    <a:bodyPr/>
                    <a:p>
                      <a:pPr algn="ctr">
                        <a:buNone/>
                      </a:pPr>
                      <a:r>
                        <a:rPr lang="en-US" sz="2800">
                          <a:solidFill>
                            <a:schemeClr val="tx1"/>
                          </a:solidFill>
                        </a:rPr>
                        <a:t>Meaning / Explanation </a:t>
                      </a:r>
                      <a:endParaRPr lang="en-US" sz="2800">
                        <a:solidFill>
                          <a:schemeClr val="tx1"/>
                        </a:solidFill>
                      </a:endParaRPr>
                    </a:p>
                  </a:txBody>
                  <a:tcPr anchor="ctr" anchorCtr="0">
                    <a:solidFill>
                      <a:srgbClr val="A6D0DD"/>
                    </a:solidFill>
                  </a:tcPr>
                </a:tc>
                <a:tc>
                  <a:txBody>
                    <a:bodyPr/>
                    <a:p>
                      <a:pPr algn="ctr">
                        <a:buNone/>
                      </a:pPr>
                      <a:r>
                        <a:rPr lang="en-US" sz="2800">
                          <a:solidFill>
                            <a:schemeClr val="tx1"/>
                          </a:solidFill>
                        </a:rPr>
                        <a:t>Language of origin</a:t>
                      </a:r>
                      <a:endParaRPr lang="en-US" sz="2800">
                        <a:solidFill>
                          <a:schemeClr val="tx1"/>
                        </a:solidFill>
                      </a:endParaRPr>
                    </a:p>
                  </a:txBody>
                  <a:tcPr anchor="ctr" anchorCtr="0">
                    <a:solidFill>
                      <a:srgbClr val="A6D0DD"/>
                    </a:solidFill>
                  </a:tcPr>
                </a:tc>
              </a:tr>
              <a:tr h="1038225">
                <a:tc>
                  <a:txBody>
                    <a:bodyPr/>
                    <a:p>
                      <a:pPr algn="ctr">
                        <a:buNone/>
                      </a:pPr>
                      <a:r>
                        <a:rPr lang="en-US" sz="2800"/>
                        <a:t>robot</a:t>
                      </a:r>
                      <a:endParaRPr lang="en-US" sz="2800"/>
                    </a:p>
                  </a:txBody>
                  <a:tcPr anchor="ctr" anchorCtr="0">
                    <a:solidFill>
                      <a:srgbClr val="FFD3B0"/>
                    </a:solidFill>
                  </a:tcPr>
                </a:tc>
                <a:tc>
                  <a:txBody>
                    <a:bodyPr/>
                    <a:p>
                      <a:pPr algn="ctr">
                        <a:buNone/>
                      </a:pPr>
                      <a:endParaRPr lang="en-US" sz="2800"/>
                    </a:p>
                    <a:p>
                      <a:pPr algn="ctr">
                        <a:buNone/>
                      </a:pPr>
                      <a:endParaRPr lang="en-US" sz="2800"/>
                    </a:p>
                  </a:txBody>
                  <a:tcPr anchor="ctr" anchorCtr="0">
                    <a:solidFill>
                      <a:srgbClr val="FFD3B0"/>
                    </a:solidFill>
                  </a:tcPr>
                </a:tc>
                <a:tc>
                  <a:txBody>
                    <a:bodyPr/>
                    <a:p>
                      <a:pPr algn="ctr">
                        <a:buNone/>
                      </a:pPr>
                      <a:endParaRPr lang="en-US" sz="2800"/>
                    </a:p>
                  </a:txBody>
                  <a:tcPr anchor="ctr" anchorCtr="0">
                    <a:solidFill>
                      <a:srgbClr val="FFD3B0"/>
                    </a:solidFill>
                  </a:tcPr>
                </a:tc>
              </a:tr>
              <a:tr h="541020">
                <a:tc>
                  <a:txBody>
                    <a:bodyPr/>
                    <a:p>
                      <a:pPr algn="ctr">
                        <a:buNone/>
                      </a:pPr>
                      <a:r>
                        <a:rPr lang="en-US" sz="2800"/>
                        <a:t>piano</a:t>
                      </a:r>
                      <a:endParaRPr lang="en-US" sz="2800"/>
                    </a:p>
                  </a:txBody>
                  <a:tcPr anchor="ctr" anchorCtr="0">
                    <a:solidFill>
                      <a:srgbClr val="FFF9DE"/>
                    </a:solidFill>
                  </a:tcPr>
                </a:tc>
                <a:tc>
                  <a:txBody>
                    <a:bodyPr/>
                    <a:p>
                      <a:pPr algn="ctr">
                        <a:buNone/>
                      </a:pPr>
                      <a:endParaRPr lang="en-US" sz="2800"/>
                    </a:p>
                    <a:p>
                      <a:pPr algn="ctr">
                        <a:buNone/>
                      </a:pPr>
                      <a:endParaRPr lang="en-US" sz="2800"/>
                    </a:p>
                  </a:txBody>
                  <a:tcPr anchor="ctr" anchorCtr="0">
                    <a:solidFill>
                      <a:srgbClr val="FFF9DE"/>
                    </a:solidFill>
                  </a:tcPr>
                </a:tc>
                <a:tc>
                  <a:txBody>
                    <a:bodyPr/>
                    <a:p>
                      <a:pPr algn="ctr">
                        <a:buNone/>
                      </a:pPr>
                      <a:endParaRPr lang="en-US" sz="2800"/>
                    </a:p>
                    <a:p>
                      <a:pPr algn="ctr">
                        <a:buNone/>
                      </a:pPr>
                      <a:endParaRPr lang="en-US" sz="2800"/>
                    </a:p>
                    <a:p>
                      <a:pPr algn="ctr">
                        <a:buNone/>
                      </a:pPr>
                      <a:endParaRPr lang="en-US" sz="2800"/>
                    </a:p>
                  </a:txBody>
                  <a:tcPr anchor="ctr" anchorCtr="0">
                    <a:solidFill>
                      <a:srgbClr val="FFF9DE"/>
                    </a:solidFill>
                  </a:tcPr>
                </a:tc>
              </a:tr>
            </a:tbl>
          </a:graphicData>
        </a:graphic>
      </p:graphicFrame>
      <p:sp>
        <p:nvSpPr>
          <p:cNvPr id="7" name="Text Box 6"/>
          <p:cNvSpPr txBox="1"/>
          <p:nvPr/>
        </p:nvSpPr>
        <p:spPr>
          <a:xfrm>
            <a:off x="2268220" y="2893060"/>
            <a:ext cx="6435090" cy="953135"/>
          </a:xfrm>
          <a:prstGeom prst="rect">
            <a:avLst/>
          </a:prstGeom>
          <a:noFill/>
        </p:spPr>
        <p:txBody>
          <a:bodyPr wrap="square" rtlCol="0" anchor="t">
            <a:spAutoFit/>
          </a:bodyPr>
          <a:p>
            <a:pPr algn="ctr"/>
            <a:r>
              <a:rPr lang="en-US" sz="2800">
                <a:solidFill>
                  <a:srgbClr val="FF0000"/>
                </a:solidFill>
              </a:rPr>
              <a:t>a machine which can perform a complicated series of tasks by itself</a:t>
            </a:r>
            <a:endParaRPr lang="en-US" sz="2800">
              <a:solidFill>
                <a:srgbClr val="FF0000"/>
              </a:solidFill>
            </a:endParaRPr>
          </a:p>
        </p:txBody>
      </p:sp>
      <p:sp>
        <p:nvSpPr>
          <p:cNvPr id="5" name="Text Box 4"/>
          <p:cNvSpPr txBox="1"/>
          <p:nvPr/>
        </p:nvSpPr>
        <p:spPr>
          <a:xfrm>
            <a:off x="9526270" y="3035935"/>
            <a:ext cx="1652270" cy="521970"/>
          </a:xfrm>
          <a:prstGeom prst="rect">
            <a:avLst/>
          </a:prstGeom>
          <a:noFill/>
        </p:spPr>
        <p:txBody>
          <a:bodyPr wrap="square" rtlCol="0" anchor="t">
            <a:spAutoFit/>
          </a:bodyPr>
          <a:p>
            <a:pPr algn="ctr"/>
            <a:r>
              <a:rPr lang="en-US" sz="2800">
                <a:solidFill>
                  <a:srgbClr val="FF0000"/>
                </a:solidFill>
              </a:rPr>
              <a:t>Czech</a:t>
            </a:r>
            <a:endParaRPr lang="en-US" sz="2800">
              <a:solidFill>
                <a:srgbClr val="FF0000"/>
              </a:solidFill>
            </a:endParaRPr>
          </a:p>
        </p:txBody>
      </p:sp>
      <p:sp>
        <p:nvSpPr>
          <p:cNvPr id="6" name="Text Box 5"/>
          <p:cNvSpPr txBox="1"/>
          <p:nvPr/>
        </p:nvSpPr>
        <p:spPr>
          <a:xfrm>
            <a:off x="2268220" y="3881755"/>
            <a:ext cx="6435090" cy="1383665"/>
          </a:xfrm>
          <a:prstGeom prst="rect">
            <a:avLst/>
          </a:prstGeom>
          <a:noFill/>
        </p:spPr>
        <p:txBody>
          <a:bodyPr wrap="square" rtlCol="0" anchor="t">
            <a:spAutoFit/>
          </a:bodyPr>
          <a:p>
            <a:pPr algn="ctr"/>
            <a:r>
              <a:rPr lang="en-US" sz="2800">
                <a:solidFill>
                  <a:srgbClr val="FF0000"/>
                </a:solidFill>
              </a:rPr>
              <a:t>a large musical instrument played by pressing the black and white keys on the keyboard</a:t>
            </a:r>
            <a:endParaRPr lang="en-US" sz="2800">
              <a:solidFill>
                <a:srgbClr val="FF0000"/>
              </a:solidFill>
            </a:endParaRPr>
          </a:p>
        </p:txBody>
      </p:sp>
      <p:sp>
        <p:nvSpPr>
          <p:cNvPr id="8" name="Text Box 7"/>
          <p:cNvSpPr txBox="1"/>
          <p:nvPr/>
        </p:nvSpPr>
        <p:spPr>
          <a:xfrm>
            <a:off x="9613900" y="4184650"/>
            <a:ext cx="1652270" cy="521970"/>
          </a:xfrm>
          <a:prstGeom prst="rect">
            <a:avLst/>
          </a:prstGeom>
          <a:noFill/>
        </p:spPr>
        <p:txBody>
          <a:bodyPr wrap="square" rtlCol="0" anchor="t">
            <a:spAutoFit/>
          </a:bodyPr>
          <a:p>
            <a:pPr algn="ctr"/>
            <a:r>
              <a:rPr lang="en-US" sz="2800">
                <a:solidFill>
                  <a:srgbClr val="FF0000"/>
                </a:solidFill>
              </a:rPr>
              <a:t>Italian</a:t>
            </a:r>
            <a:endParaRPr lang="en-US" sz="2800">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430" y="-72390"/>
            <a:ext cx="12192000" cy="9118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99415" y="0"/>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Extra Activity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Picture 3"/>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05025" y="697230"/>
            <a:ext cx="8474075" cy="6108065"/>
          </a:xfrm>
          <a:prstGeom prst="rect">
            <a:avLst/>
          </a:prstGeom>
        </p:spPr>
      </p:pic>
      <p:sp>
        <p:nvSpPr>
          <p:cNvPr id="13" name="Text Box 12"/>
          <p:cNvSpPr txBox="1"/>
          <p:nvPr/>
        </p:nvSpPr>
        <p:spPr>
          <a:xfrm>
            <a:off x="399415" y="1021080"/>
            <a:ext cx="4015105" cy="583565"/>
          </a:xfrm>
          <a:prstGeom prst="rect">
            <a:avLst/>
          </a:prstGeom>
          <a:solidFill>
            <a:srgbClr val="FFE7CE"/>
          </a:solidFill>
        </p:spPr>
        <p:txBody>
          <a:bodyPr wrap="square" rtlCol="0" anchor="t">
            <a:spAutoFit/>
          </a:bodyPr>
          <a:p>
            <a:r>
              <a:rPr lang="en-US" sz="3200"/>
              <a:t>Do the crossword:</a:t>
            </a:r>
            <a:endParaRPr lang="en-US" sz="3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430" y="-72390"/>
            <a:ext cx="12192000" cy="9118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99415" y="0"/>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Extra Activity</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10" name="Table 9"/>
          <p:cNvGraphicFramePr/>
          <p:nvPr/>
        </p:nvGraphicFramePr>
        <p:xfrm>
          <a:off x="233045" y="1177925"/>
          <a:ext cx="11741785" cy="5332095"/>
        </p:xfrm>
        <a:graphic>
          <a:graphicData uri="http://schemas.openxmlformats.org/drawingml/2006/table">
            <a:tbl>
              <a:tblPr firstRow="1" bandRow="1">
                <a:tableStyleId>{5C22544A-7EE6-4342-B048-85BDC9FD1C3A}</a:tableStyleId>
              </a:tblPr>
              <a:tblGrid>
                <a:gridCol w="5834380"/>
                <a:gridCol w="5907405"/>
              </a:tblGrid>
              <a:tr h="444500">
                <a:tc>
                  <a:txBody>
                    <a:bodyPr/>
                    <a:p>
                      <a:pPr indent="0" algn="ctr">
                        <a:buNone/>
                      </a:pPr>
                      <a:r>
                        <a:rPr lang="en-US" sz="2800" b="1">
                          <a:latin typeface="Times New Roman" panose="02020603050405020304" pitchFamily="18" charset="0"/>
                          <a:cs typeface="Times New Roman" panose="02020603050405020304" pitchFamily="18" charset="0"/>
                        </a:rPr>
                        <a:t>Across</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solidFill>
                      <a:srgbClr val="FFCF96"/>
                    </a:solidFill>
                  </a:tcPr>
                </a:tc>
                <a:tc>
                  <a:txBody>
                    <a:bodyPr/>
                    <a:p>
                      <a:pPr indent="0" algn="ctr">
                        <a:buNone/>
                      </a:pPr>
                      <a:r>
                        <a:rPr lang="en-US" sz="2800" b="1">
                          <a:latin typeface="Times New Roman" panose="02020603050405020304" pitchFamily="18" charset="0"/>
                          <a:cs typeface="Times New Roman" panose="02020603050405020304" pitchFamily="18" charset="0"/>
                        </a:rPr>
                        <a:t>Down</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solidFill>
                      <a:srgbClr val="FFCF96"/>
                    </a:solidFill>
                  </a:tcPr>
                </a:tc>
              </a:tr>
              <a:tr h="4887595">
                <a:tc>
                  <a:txBody>
                    <a:bodyPr/>
                    <a:p>
                      <a:pPr indent="0" algn="ctr" fontAlgn="auto">
                        <a:spcBef>
                          <a:spcPts val="300"/>
                        </a:spcBef>
                        <a:spcAft>
                          <a:spcPts val="300"/>
                        </a:spcAft>
                        <a:buNone/>
                      </a:pPr>
                      <a:r>
                        <a:rPr lang="en-US" sz="2800" b="1">
                          <a:latin typeface="Times New Roman" panose="02020603050405020304" pitchFamily="18" charset="0"/>
                          <a:cs typeface="Times New Roman" panose="02020603050405020304" pitchFamily="18" charset="0"/>
                        </a:rPr>
                        <a:t>4. </a:t>
                      </a:r>
                      <a:r>
                        <a:rPr lang="en-US" sz="2800" b="0">
                          <a:latin typeface="Times New Roman" panose="02020603050405020304" pitchFamily="18" charset="0"/>
                          <a:cs typeface="Times New Roman" panose="02020603050405020304" pitchFamily="18" charset="0"/>
                        </a:rPr>
                        <a:t>the scientificstudy of the life and structure of plants and animals</a:t>
                      </a:r>
                      <a:endParaRPr lang="en-US" sz="2800" b="0">
                        <a:latin typeface="Times New Roman" panose="02020603050405020304" pitchFamily="18" charset="0"/>
                        <a:cs typeface="Times New Roman" panose="02020603050405020304" pitchFamily="18" charset="0"/>
                      </a:endParaRPr>
                    </a:p>
                    <a:p>
                      <a:pPr indent="0" algn="ctr" fontAlgn="auto">
                        <a:spcBef>
                          <a:spcPts val="300"/>
                        </a:spcBef>
                        <a:spcAft>
                          <a:spcPts val="300"/>
                        </a:spcAft>
                        <a:buNone/>
                      </a:pPr>
                      <a:r>
                        <a:rPr lang="en-US" sz="2800" b="1">
                          <a:latin typeface="Times New Roman" panose="02020603050405020304" pitchFamily="18" charset="0"/>
                          <a:cs typeface="Times New Roman" panose="02020603050405020304" pitchFamily="18" charset="0"/>
                        </a:rPr>
                        <a:t>5. </a:t>
                      </a:r>
                      <a:r>
                        <a:rPr lang="en-US" sz="2800" b="0">
                          <a:latin typeface="Times New Roman" panose="02020603050405020304" pitchFamily="18" charset="0"/>
                          <a:cs typeface="Times New Roman" panose="02020603050405020304" pitchFamily="18" charset="0"/>
                        </a:rPr>
                        <a:t>an Italian dish consisting of a flat round bread base with cheese, tomatoes, vegetables, meat, etc. on top</a:t>
                      </a:r>
                      <a:endParaRPr lang="en-US" sz="2800" b="0">
                        <a:latin typeface="Times New Roman" panose="02020603050405020304" pitchFamily="18" charset="0"/>
                        <a:cs typeface="Times New Roman" panose="02020603050405020304" pitchFamily="18" charset="0"/>
                      </a:endParaRPr>
                    </a:p>
                    <a:p>
                      <a:pPr indent="0" algn="ctr" fontAlgn="auto">
                        <a:spcBef>
                          <a:spcPts val="300"/>
                        </a:spcBef>
                        <a:spcAft>
                          <a:spcPts val="300"/>
                        </a:spcAft>
                        <a:buNone/>
                      </a:pPr>
                      <a:r>
                        <a:rPr lang="en-US" sz="2800" b="1">
                          <a:latin typeface="Times New Roman" panose="02020603050405020304" pitchFamily="18" charset="0"/>
                          <a:cs typeface="Times New Roman" panose="02020603050405020304" pitchFamily="18" charset="0"/>
                        </a:rPr>
                        <a:t>7</a:t>
                      </a:r>
                      <a:r>
                        <a:rPr lang="en-US" sz="2800" b="0">
                          <a:latin typeface="Times New Roman" panose="02020603050405020304" pitchFamily="18" charset="0"/>
                          <a:cs typeface="Times New Roman" panose="02020603050405020304" pitchFamily="18" charset="0"/>
                        </a:rPr>
                        <a:t>. a musical instrument that usually has six strings and that you play with your fingers</a:t>
                      </a:r>
                      <a:endParaRPr lang="en-US" sz="2800" b="0">
                        <a:latin typeface="Times New Roman" panose="02020603050405020304" pitchFamily="18" charset="0"/>
                        <a:cs typeface="Times New Roman" panose="02020603050405020304" pitchFamily="18" charset="0"/>
                      </a:endParaRPr>
                    </a:p>
                    <a:p>
                      <a:pPr indent="0" algn="ctr" fontAlgn="auto">
                        <a:spcBef>
                          <a:spcPts val="300"/>
                        </a:spcBef>
                        <a:spcAft>
                          <a:spcPts val="300"/>
                        </a:spcAft>
                        <a:buNone/>
                      </a:pPr>
                      <a:r>
                        <a:rPr lang="en-US" sz="2800" b="1">
                          <a:latin typeface="Times New Roman" panose="02020603050405020304" pitchFamily="18" charset="0"/>
                          <a:cs typeface="Times New Roman" panose="02020603050405020304" pitchFamily="18" charset="0"/>
                        </a:rPr>
                        <a:t>8. </a:t>
                      </a:r>
                      <a:r>
                        <a:rPr lang="en-US" sz="2800" b="0">
                          <a:latin typeface="Times New Roman" panose="02020603050405020304" pitchFamily="18" charset="0"/>
                          <a:cs typeface="Times New Roman" panose="02020603050405020304" pitchFamily="18" charset="0"/>
                        </a:rPr>
                        <a:t>a series of movements and steps that are usually performed to music</a:t>
                      </a:r>
                      <a:r>
                        <a:rPr lang="en-US" sz="2800" b="0">
                          <a:latin typeface="Verdana" panose="020B0604030504040204" charset="0"/>
                          <a:cs typeface="Verdana" panose="020B0604030504040204" charset="0"/>
                        </a:rPr>
                        <a:t> </a:t>
                      </a:r>
                      <a:endParaRPr lang="en-US" sz="2800" b="0">
                        <a:latin typeface="Verdana" panose="020B0604030504040204" charset="0"/>
                        <a:ea typeface="Times New Roman" panose="02020603050405020304" pitchFamily="18" charset="0"/>
                        <a:cs typeface="Verdana" panose="020B0604030504040204" charset="0"/>
                      </a:endParaRPr>
                    </a:p>
                  </a:txBody>
                  <a:tcPr marL="68580" marR="68580" marT="0" marB="0" vert="horz" anchor="t" anchorCtr="0">
                    <a:solidFill>
                      <a:srgbClr val="F6FDC3"/>
                    </a:solidFill>
                  </a:tcPr>
                </a:tc>
                <a:tc>
                  <a:txBody>
                    <a:bodyPr/>
                    <a:p>
                      <a:pPr indent="0" algn="ctr" fontAlgn="auto">
                        <a:spcBef>
                          <a:spcPts val="300"/>
                        </a:spcBef>
                        <a:spcAft>
                          <a:spcPts val="300"/>
                        </a:spcAft>
                        <a:buNone/>
                      </a:pPr>
                      <a:r>
                        <a:rPr lang="en-US" sz="2800" b="1">
                          <a:latin typeface="Times New Roman" panose="02020603050405020304" pitchFamily="18" charset="0"/>
                          <a:cs typeface="Times New Roman" panose="02020603050405020304" pitchFamily="18" charset="0"/>
                        </a:rPr>
                        <a:t>1. </a:t>
                      </a:r>
                      <a:r>
                        <a:rPr lang="en-US" sz="2800" b="0">
                          <a:latin typeface="Times New Roman" panose="02020603050405020304" pitchFamily="18" charset="0"/>
                          <a:cs typeface="Times New Roman" panose="02020603050405020304" pitchFamily="18" charset="0"/>
                        </a:rPr>
                        <a:t>the man that somebody is married to</a:t>
                      </a:r>
                      <a:endParaRPr lang="en-US" sz="2800" b="0">
                        <a:latin typeface="Times New Roman" panose="02020603050405020304" pitchFamily="18" charset="0"/>
                        <a:cs typeface="Times New Roman" panose="02020603050405020304" pitchFamily="18" charset="0"/>
                      </a:endParaRPr>
                    </a:p>
                    <a:p>
                      <a:pPr indent="0" algn="ctr" fontAlgn="auto">
                        <a:spcBef>
                          <a:spcPts val="300"/>
                        </a:spcBef>
                        <a:spcAft>
                          <a:spcPts val="300"/>
                        </a:spcAft>
                        <a:buNone/>
                      </a:pPr>
                      <a:r>
                        <a:rPr lang="en-US" sz="2800" b="1">
                          <a:latin typeface="Times New Roman" panose="02020603050405020304" pitchFamily="18" charset="0"/>
                          <a:cs typeface="Times New Roman" panose="02020603050405020304" pitchFamily="18" charset="0"/>
                        </a:rPr>
                        <a:t>2. </a:t>
                      </a:r>
                      <a:r>
                        <a:rPr lang="en-US" sz="2800" b="0">
                          <a:latin typeface="Times New Roman" panose="02020603050405020304" pitchFamily="18" charset="0"/>
                          <a:cs typeface="Times New Roman" panose="02020603050405020304" pitchFamily="18" charset="0"/>
                        </a:rPr>
                        <a:t>the system of communication in speech and writing that is used by people of a particular country or area</a:t>
                      </a:r>
                      <a:endParaRPr lang="en-US" sz="2800" b="0">
                        <a:latin typeface="Times New Roman" panose="02020603050405020304" pitchFamily="18" charset="0"/>
                        <a:cs typeface="Times New Roman" panose="02020603050405020304" pitchFamily="18" charset="0"/>
                      </a:endParaRPr>
                    </a:p>
                    <a:p>
                      <a:pPr indent="0" algn="ctr" fontAlgn="auto">
                        <a:spcBef>
                          <a:spcPts val="300"/>
                        </a:spcBef>
                        <a:spcAft>
                          <a:spcPts val="300"/>
                        </a:spcAft>
                        <a:buNone/>
                      </a:pPr>
                      <a:r>
                        <a:rPr lang="en-US" sz="2800" b="1">
                          <a:latin typeface="Times New Roman" panose="02020603050405020304" pitchFamily="18" charset="0"/>
                          <a:cs typeface="Times New Roman" panose="02020603050405020304" pitchFamily="18" charset="0"/>
                        </a:rPr>
                        <a:t>3. </a:t>
                      </a:r>
                      <a:r>
                        <a:rPr lang="en-US" sz="2800" b="0">
                          <a:latin typeface="Times New Roman" panose="02020603050405020304" pitchFamily="18" charset="0"/>
                          <a:cs typeface="Times New Roman" panose="02020603050405020304" pitchFamily="18" charset="0"/>
                        </a:rPr>
                        <a:t>a tall African animal with a very long neck, long legs, and dark marks on its coathusband, the man that somebody is married to</a:t>
                      </a:r>
                      <a:endParaRPr lang="en-US" sz="2800" b="0">
                        <a:latin typeface="Times New Roman" panose="02020603050405020304" pitchFamily="18" charset="0"/>
                        <a:cs typeface="Times New Roman" panose="02020603050405020304" pitchFamily="18" charset="0"/>
                      </a:endParaRPr>
                    </a:p>
                    <a:p>
                      <a:pPr indent="0" algn="ctr" fontAlgn="auto">
                        <a:spcBef>
                          <a:spcPts val="300"/>
                        </a:spcBef>
                        <a:spcAft>
                          <a:spcPts val="300"/>
                        </a:spcAft>
                        <a:buNone/>
                      </a:pPr>
                      <a:r>
                        <a:rPr lang="en-US" sz="2800" b="1">
                          <a:latin typeface="Times New Roman" panose="02020603050405020304" pitchFamily="18" charset="0"/>
                          <a:cs typeface="Times New Roman" panose="02020603050405020304" pitchFamily="18" charset="0"/>
                        </a:rPr>
                        <a:t>6. </a:t>
                      </a:r>
                      <a:r>
                        <a:rPr lang="en-US" sz="2800" b="0">
                          <a:latin typeface="Times New Roman" panose="02020603050405020304" pitchFamily="18" charset="0"/>
                          <a:cs typeface="Times New Roman" panose="02020603050405020304" pitchFamily="18" charset="0"/>
                        </a:rPr>
                        <a:t>a traditional Japanese piece of clothing like a long loose dress with wide sleeves</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solidFill>
                      <a:srgbClr val="F6FDC3"/>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430" y="-72390"/>
            <a:ext cx="12192000" cy="9118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99415" y="0"/>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Extra Activity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Picture 3"/>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14550" y="645160"/>
            <a:ext cx="8474075" cy="6108065"/>
          </a:xfrm>
          <a:prstGeom prst="rect">
            <a:avLst/>
          </a:prstGeom>
        </p:spPr>
      </p:pic>
      <p:sp>
        <p:nvSpPr>
          <p:cNvPr id="14" name="Text Box 13"/>
          <p:cNvSpPr txBox="1"/>
          <p:nvPr/>
        </p:nvSpPr>
        <p:spPr>
          <a:xfrm>
            <a:off x="6271260" y="831215"/>
            <a:ext cx="980440" cy="3720465"/>
          </a:xfrm>
          <a:prstGeom prst="rect">
            <a:avLst/>
          </a:prstGeom>
          <a:noFill/>
        </p:spPr>
        <p:txBody>
          <a:bodyPr wrap="square" rtlCol="0" anchor="t">
            <a:noAutofit/>
          </a:bodyPr>
          <a:p>
            <a:pPr algn="ctr">
              <a:lnSpc>
                <a:spcPct val="110000"/>
              </a:lnSpc>
              <a:spcBef>
                <a:spcPts val="0"/>
              </a:spcBef>
              <a:spcAft>
                <a:spcPts val="0"/>
              </a:spcAft>
            </a:pPr>
            <a:r>
              <a:rPr lang="en-US" sz="3200">
                <a:solidFill>
                  <a:srgbClr val="FF0000"/>
                </a:solidFill>
              </a:rPr>
              <a:t>H</a:t>
            </a:r>
            <a:endParaRPr lang="en-US" sz="3200">
              <a:solidFill>
                <a:srgbClr val="FF0000"/>
              </a:solidFill>
            </a:endParaRPr>
          </a:p>
          <a:p>
            <a:pPr algn="ctr">
              <a:lnSpc>
                <a:spcPct val="110000"/>
              </a:lnSpc>
              <a:spcBef>
                <a:spcPts val="0"/>
              </a:spcBef>
              <a:spcAft>
                <a:spcPts val="0"/>
              </a:spcAft>
            </a:pPr>
            <a:r>
              <a:rPr lang="en-US" sz="3200">
                <a:solidFill>
                  <a:srgbClr val="FF0000"/>
                </a:solidFill>
              </a:rPr>
              <a:t>U</a:t>
            </a:r>
            <a:endParaRPr lang="en-US" sz="3200">
              <a:solidFill>
                <a:srgbClr val="FF0000"/>
              </a:solidFill>
            </a:endParaRPr>
          </a:p>
          <a:p>
            <a:pPr algn="ctr">
              <a:lnSpc>
                <a:spcPct val="110000"/>
              </a:lnSpc>
              <a:spcBef>
                <a:spcPts val="0"/>
              </a:spcBef>
              <a:spcAft>
                <a:spcPts val="0"/>
              </a:spcAft>
            </a:pPr>
            <a:r>
              <a:rPr lang="en-US" sz="3200">
                <a:solidFill>
                  <a:srgbClr val="FF0000"/>
                </a:solidFill>
              </a:rPr>
              <a:t>S</a:t>
            </a:r>
            <a:endParaRPr lang="en-US" sz="3200">
              <a:solidFill>
                <a:srgbClr val="FF0000"/>
              </a:solidFill>
            </a:endParaRPr>
          </a:p>
          <a:p>
            <a:pPr algn="ctr">
              <a:lnSpc>
                <a:spcPct val="110000"/>
              </a:lnSpc>
              <a:spcBef>
                <a:spcPts val="0"/>
              </a:spcBef>
              <a:spcAft>
                <a:spcPts val="0"/>
              </a:spcAft>
            </a:pPr>
            <a:r>
              <a:rPr lang="en-US" sz="3200">
                <a:solidFill>
                  <a:srgbClr val="FF0000"/>
                </a:solidFill>
              </a:rPr>
              <a:t>B</a:t>
            </a:r>
            <a:endParaRPr lang="en-US" sz="3200">
              <a:solidFill>
                <a:srgbClr val="FF0000"/>
              </a:solidFill>
            </a:endParaRPr>
          </a:p>
          <a:p>
            <a:pPr algn="ctr">
              <a:lnSpc>
                <a:spcPct val="110000"/>
              </a:lnSpc>
              <a:spcBef>
                <a:spcPts val="0"/>
              </a:spcBef>
              <a:spcAft>
                <a:spcPts val="0"/>
              </a:spcAft>
            </a:pPr>
            <a:r>
              <a:rPr lang="en-US" sz="3200">
                <a:solidFill>
                  <a:srgbClr val="FF0000"/>
                </a:solidFill>
              </a:rPr>
              <a:t>A</a:t>
            </a:r>
            <a:endParaRPr lang="en-US" sz="3200">
              <a:solidFill>
                <a:srgbClr val="FF0000"/>
              </a:solidFill>
            </a:endParaRPr>
          </a:p>
          <a:p>
            <a:pPr algn="ctr">
              <a:lnSpc>
                <a:spcPct val="110000"/>
              </a:lnSpc>
              <a:spcBef>
                <a:spcPts val="0"/>
              </a:spcBef>
              <a:spcAft>
                <a:spcPts val="0"/>
              </a:spcAft>
            </a:pPr>
            <a:r>
              <a:rPr lang="en-US" sz="3200">
                <a:solidFill>
                  <a:srgbClr val="FF0000"/>
                </a:solidFill>
              </a:rPr>
              <a:t>N</a:t>
            </a:r>
            <a:endParaRPr lang="en-US" sz="3200">
              <a:solidFill>
                <a:srgbClr val="FF0000"/>
              </a:solidFill>
            </a:endParaRPr>
          </a:p>
          <a:p>
            <a:pPr algn="ctr">
              <a:lnSpc>
                <a:spcPct val="110000"/>
              </a:lnSpc>
              <a:spcBef>
                <a:spcPts val="0"/>
              </a:spcBef>
              <a:spcAft>
                <a:spcPts val="0"/>
              </a:spcAft>
            </a:pPr>
            <a:r>
              <a:rPr lang="en-US" sz="3200">
                <a:solidFill>
                  <a:srgbClr val="FF0000"/>
                </a:solidFill>
              </a:rPr>
              <a:t>D</a:t>
            </a:r>
            <a:endParaRPr lang="en-US" sz="3200">
              <a:solidFill>
                <a:srgbClr val="FF0000"/>
              </a:solidFill>
            </a:endParaRPr>
          </a:p>
        </p:txBody>
      </p:sp>
      <p:sp>
        <p:nvSpPr>
          <p:cNvPr id="16" name="Text Box 15"/>
          <p:cNvSpPr txBox="1"/>
          <p:nvPr/>
        </p:nvSpPr>
        <p:spPr>
          <a:xfrm>
            <a:off x="2553970" y="2409190"/>
            <a:ext cx="980440" cy="4448810"/>
          </a:xfrm>
          <a:prstGeom prst="rect">
            <a:avLst/>
          </a:prstGeom>
          <a:noFill/>
        </p:spPr>
        <p:txBody>
          <a:bodyPr wrap="square" rtlCol="0" anchor="t">
            <a:noAutofit/>
          </a:bodyPr>
          <a:p>
            <a:pPr algn="ctr">
              <a:lnSpc>
                <a:spcPct val="110000"/>
              </a:lnSpc>
              <a:spcBef>
                <a:spcPts val="0"/>
              </a:spcBef>
              <a:spcAft>
                <a:spcPts val="0"/>
              </a:spcAft>
            </a:pPr>
            <a:r>
              <a:rPr lang="en-US" sz="3200">
                <a:solidFill>
                  <a:srgbClr val="FF0000"/>
                </a:solidFill>
              </a:rPr>
              <a:t>L</a:t>
            </a:r>
            <a:endParaRPr lang="en-US" sz="3200">
              <a:solidFill>
                <a:srgbClr val="FF0000"/>
              </a:solidFill>
            </a:endParaRPr>
          </a:p>
          <a:p>
            <a:pPr algn="ctr">
              <a:lnSpc>
                <a:spcPct val="110000"/>
              </a:lnSpc>
              <a:spcBef>
                <a:spcPts val="0"/>
              </a:spcBef>
              <a:spcAft>
                <a:spcPts val="0"/>
              </a:spcAft>
            </a:pPr>
            <a:r>
              <a:rPr lang="en-US" sz="3200">
                <a:solidFill>
                  <a:srgbClr val="FF0000"/>
                </a:solidFill>
              </a:rPr>
              <a:t>A</a:t>
            </a:r>
            <a:endParaRPr lang="en-US" sz="3200">
              <a:solidFill>
                <a:srgbClr val="FF0000"/>
              </a:solidFill>
            </a:endParaRPr>
          </a:p>
          <a:p>
            <a:pPr algn="ctr">
              <a:lnSpc>
                <a:spcPct val="110000"/>
              </a:lnSpc>
              <a:spcBef>
                <a:spcPts val="0"/>
              </a:spcBef>
              <a:spcAft>
                <a:spcPts val="0"/>
              </a:spcAft>
            </a:pPr>
            <a:r>
              <a:rPr lang="en-US" sz="3200">
                <a:solidFill>
                  <a:srgbClr val="FF0000"/>
                </a:solidFill>
              </a:rPr>
              <a:t>N</a:t>
            </a:r>
            <a:endParaRPr lang="en-US" sz="3200">
              <a:solidFill>
                <a:srgbClr val="FF0000"/>
              </a:solidFill>
            </a:endParaRPr>
          </a:p>
          <a:p>
            <a:pPr algn="ctr">
              <a:lnSpc>
                <a:spcPct val="110000"/>
              </a:lnSpc>
              <a:spcBef>
                <a:spcPts val="0"/>
              </a:spcBef>
              <a:spcAft>
                <a:spcPts val="0"/>
              </a:spcAft>
            </a:pPr>
            <a:r>
              <a:rPr lang="en-US" sz="3200">
                <a:solidFill>
                  <a:srgbClr val="FF0000"/>
                </a:solidFill>
              </a:rPr>
              <a:t>G</a:t>
            </a:r>
            <a:endParaRPr lang="en-US" sz="3200">
              <a:solidFill>
                <a:srgbClr val="FF0000"/>
              </a:solidFill>
            </a:endParaRPr>
          </a:p>
          <a:p>
            <a:pPr algn="ctr">
              <a:lnSpc>
                <a:spcPct val="110000"/>
              </a:lnSpc>
              <a:spcBef>
                <a:spcPts val="0"/>
              </a:spcBef>
              <a:spcAft>
                <a:spcPts val="0"/>
              </a:spcAft>
            </a:pPr>
            <a:r>
              <a:rPr lang="en-US" sz="3200">
                <a:solidFill>
                  <a:srgbClr val="FF0000"/>
                </a:solidFill>
              </a:rPr>
              <a:t>U</a:t>
            </a:r>
            <a:endParaRPr lang="en-US" sz="3200">
              <a:solidFill>
                <a:srgbClr val="FF0000"/>
              </a:solidFill>
            </a:endParaRPr>
          </a:p>
          <a:p>
            <a:pPr algn="ctr">
              <a:lnSpc>
                <a:spcPct val="110000"/>
              </a:lnSpc>
              <a:spcBef>
                <a:spcPts val="0"/>
              </a:spcBef>
              <a:spcAft>
                <a:spcPts val="0"/>
              </a:spcAft>
            </a:pPr>
            <a:r>
              <a:rPr lang="en-US" sz="3200">
                <a:solidFill>
                  <a:srgbClr val="FF0000"/>
                </a:solidFill>
              </a:rPr>
              <a:t>A</a:t>
            </a:r>
            <a:endParaRPr lang="en-US" sz="3200">
              <a:solidFill>
                <a:srgbClr val="FF0000"/>
              </a:solidFill>
            </a:endParaRPr>
          </a:p>
          <a:p>
            <a:pPr algn="ctr">
              <a:lnSpc>
                <a:spcPct val="110000"/>
              </a:lnSpc>
              <a:spcBef>
                <a:spcPts val="0"/>
              </a:spcBef>
              <a:spcAft>
                <a:spcPts val="0"/>
              </a:spcAft>
            </a:pPr>
            <a:r>
              <a:rPr lang="en-US" sz="3200">
                <a:solidFill>
                  <a:srgbClr val="FF0000"/>
                </a:solidFill>
              </a:rPr>
              <a:t>G</a:t>
            </a:r>
            <a:endParaRPr lang="en-US" sz="3200">
              <a:solidFill>
                <a:srgbClr val="FF0000"/>
              </a:solidFill>
            </a:endParaRPr>
          </a:p>
          <a:p>
            <a:pPr algn="ctr">
              <a:lnSpc>
                <a:spcPct val="110000"/>
              </a:lnSpc>
              <a:spcBef>
                <a:spcPts val="0"/>
              </a:spcBef>
              <a:spcAft>
                <a:spcPts val="0"/>
              </a:spcAft>
            </a:pPr>
            <a:r>
              <a:rPr lang="en-US" sz="3200">
                <a:solidFill>
                  <a:srgbClr val="FF0000"/>
                </a:solidFill>
              </a:rPr>
              <a:t>E</a:t>
            </a:r>
            <a:endParaRPr lang="en-US" sz="3200">
              <a:solidFill>
                <a:srgbClr val="FF0000"/>
              </a:solidFill>
            </a:endParaRPr>
          </a:p>
        </p:txBody>
      </p:sp>
      <p:sp>
        <p:nvSpPr>
          <p:cNvPr id="17" name="Text Box 16"/>
          <p:cNvSpPr txBox="1"/>
          <p:nvPr/>
        </p:nvSpPr>
        <p:spPr>
          <a:xfrm>
            <a:off x="4674870" y="2418715"/>
            <a:ext cx="980440" cy="3720465"/>
          </a:xfrm>
          <a:prstGeom prst="rect">
            <a:avLst/>
          </a:prstGeom>
          <a:noFill/>
        </p:spPr>
        <p:txBody>
          <a:bodyPr wrap="square" rtlCol="0" anchor="t">
            <a:noAutofit/>
          </a:bodyPr>
          <a:p>
            <a:pPr algn="ctr">
              <a:lnSpc>
                <a:spcPct val="110000"/>
              </a:lnSpc>
              <a:spcBef>
                <a:spcPts val="0"/>
              </a:spcBef>
              <a:spcAft>
                <a:spcPts val="0"/>
              </a:spcAft>
            </a:pPr>
            <a:r>
              <a:rPr lang="en-US" sz="3200">
                <a:solidFill>
                  <a:srgbClr val="FF0000"/>
                </a:solidFill>
              </a:rPr>
              <a:t>G</a:t>
            </a:r>
            <a:endParaRPr lang="en-US" sz="3200">
              <a:solidFill>
                <a:srgbClr val="FF0000"/>
              </a:solidFill>
            </a:endParaRPr>
          </a:p>
          <a:p>
            <a:pPr algn="ctr">
              <a:lnSpc>
                <a:spcPct val="110000"/>
              </a:lnSpc>
              <a:spcBef>
                <a:spcPts val="0"/>
              </a:spcBef>
              <a:spcAft>
                <a:spcPts val="0"/>
              </a:spcAft>
            </a:pPr>
            <a:r>
              <a:rPr lang="en-US" sz="3200">
                <a:solidFill>
                  <a:srgbClr val="FF0000"/>
                </a:solidFill>
              </a:rPr>
              <a:t>I</a:t>
            </a:r>
            <a:endParaRPr lang="en-US" sz="3200">
              <a:solidFill>
                <a:srgbClr val="FF0000"/>
              </a:solidFill>
            </a:endParaRPr>
          </a:p>
          <a:p>
            <a:pPr algn="ctr">
              <a:lnSpc>
                <a:spcPct val="110000"/>
              </a:lnSpc>
              <a:spcBef>
                <a:spcPts val="0"/>
              </a:spcBef>
              <a:spcAft>
                <a:spcPts val="0"/>
              </a:spcAft>
            </a:pPr>
            <a:r>
              <a:rPr lang="en-US" sz="3200">
                <a:solidFill>
                  <a:srgbClr val="FF0000"/>
                </a:solidFill>
              </a:rPr>
              <a:t>R</a:t>
            </a:r>
            <a:endParaRPr lang="en-US" sz="3200">
              <a:solidFill>
                <a:srgbClr val="FF0000"/>
              </a:solidFill>
            </a:endParaRPr>
          </a:p>
          <a:p>
            <a:pPr algn="ctr">
              <a:lnSpc>
                <a:spcPct val="110000"/>
              </a:lnSpc>
              <a:spcBef>
                <a:spcPts val="0"/>
              </a:spcBef>
              <a:spcAft>
                <a:spcPts val="0"/>
              </a:spcAft>
            </a:pPr>
            <a:r>
              <a:rPr lang="en-US" sz="3200">
                <a:solidFill>
                  <a:srgbClr val="FF0000"/>
                </a:solidFill>
              </a:rPr>
              <a:t>A</a:t>
            </a:r>
            <a:endParaRPr lang="en-US" sz="3200">
              <a:solidFill>
                <a:srgbClr val="FF0000"/>
              </a:solidFill>
            </a:endParaRPr>
          </a:p>
          <a:p>
            <a:pPr algn="ctr">
              <a:lnSpc>
                <a:spcPct val="110000"/>
              </a:lnSpc>
              <a:spcBef>
                <a:spcPts val="0"/>
              </a:spcBef>
              <a:spcAft>
                <a:spcPts val="0"/>
              </a:spcAft>
            </a:pPr>
            <a:r>
              <a:rPr lang="en-US" sz="3200">
                <a:solidFill>
                  <a:srgbClr val="FF0000"/>
                </a:solidFill>
              </a:rPr>
              <a:t>F</a:t>
            </a:r>
            <a:endParaRPr lang="en-US" sz="3200">
              <a:solidFill>
                <a:srgbClr val="FF0000"/>
              </a:solidFill>
            </a:endParaRPr>
          </a:p>
          <a:p>
            <a:pPr algn="ctr">
              <a:lnSpc>
                <a:spcPct val="110000"/>
              </a:lnSpc>
              <a:spcBef>
                <a:spcPts val="0"/>
              </a:spcBef>
              <a:spcAft>
                <a:spcPts val="0"/>
              </a:spcAft>
            </a:pPr>
            <a:r>
              <a:rPr lang="en-US" sz="3200">
                <a:solidFill>
                  <a:srgbClr val="FF0000"/>
                </a:solidFill>
              </a:rPr>
              <a:t>F</a:t>
            </a:r>
            <a:endParaRPr lang="en-US" sz="3200">
              <a:solidFill>
                <a:srgbClr val="FF0000"/>
              </a:solidFill>
            </a:endParaRPr>
          </a:p>
          <a:p>
            <a:pPr algn="ctr">
              <a:lnSpc>
                <a:spcPct val="110000"/>
              </a:lnSpc>
              <a:spcBef>
                <a:spcPts val="0"/>
              </a:spcBef>
              <a:spcAft>
                <a:spcPts val="0"/>
              </a:spcAft>
            </a:pPr>
            <a:r>
              <a:rPr lang="en-US" sz="3200">
                <a:solidFill>
                  <a:srgbClr val="FF0000"/>
                </a:solidFill>
              </a:rPr>
              <a:t>E</a:t>
            </a:r>
            <a:endParaRPr lang="en-US" sz="3200">
              <a:solidFill>
                <a:srgbClr val="FF0000"/>
              </a:solidFill>
            </a:endParaRPr>
          </a:p>
        </p:txBody>
      </p:sp>
      <p:sp>
        <p:nvSpPr>
          <p:cNvPr id="18" name="Text Box 17"/>
          <p:cNvSpPr txBox="1"/>
          <p:nvPr/>
        </p:nvSpPr>
        <p:spPr>
          <a:xfrm>
            <a:off x="6795770" y="2447290"/>
            <a:ext cx="3796665" cy="796290"/>
          </a:xfrm>
          <a:prstGeom prst="rect">
            <a:avLst/>
          </a:prstGeom>
          <a:noFill/>
        </p:spPr>
        <p:txBody>
          <a:bodyPr wrap="square" rtlCol="0" anchor="t">
            <a:noAutofit/>
          </a:bodyPr>
          <a:p>
            <a:pPr algn="ctr">
              <a:lnSpc>
                <a:spcPct val="110000"/>
              </a:lnSpc>
              <a:spcBef>
                <a:spcPts val="0"/>
              </a:spcBef>
              <a:spcAft>
                <a:spcPts val="0"/>
              </a:spcAft>
            </a:pPr>
            <a:r>
              <a:rPr lang="en-US" sz="3200">
                <a:solidFill>
                  <a:srgbClr val="FF0000"/>
                </a:solidFill>
              </a:rPr>
              <a:t>I     O   L   O  G     Y</a:t>
            </a:r>
            <a:endParaRPr lang="en-US" sz="3200">
              <a:solidFill>
                <a:srgbClr val="FF0000"/>
              </a:solidFill>
            </a:endParaRPr>
          </a:p>
        </p:txBody>
      </p:sp>
      <p:sp>
        <p:nvSpPr>
          <p:cNvPr id="19" name="Text Box 18"/>
          <p:cNvSpPr txBox="1"/>
          <p:nvPr/>
        </p:nvSpPr>
        <p:spPr>
          <a:xfrm>
            <a:off x="3533140" y="2975610"/>
            <a:ext cx="3796665" cy="796290"/>
          </a:xfrm>
          <a:prstGeom prst="rect">
            <a:avLst/>
          </a:prstGeom>
          <a:noFill/>
        </p:spPr>
        <p:txBody>
          <a:bodyPr wrap="square" rtlCol="0" anchor="t">
            <a:noAutofit/>
          </a:bodyPr>
          <a:p>
            <a:pPr algn="ctr">
              <a:lnSpc>
                <a:spcPct val="110000"/>
              </a:lnSpc>
              <a:spcBef>
                <a:spcPts val="0"/>
              </a:spcBef>
              <a:spcAft>
                <a:spcPts val="0"/>
              </a:spcAft>
            </a:pPr>
            <a:r>
              <a:rPr lang="en-US" sz="3200">
                <a:solidFill>
                  <a:srgbClr val="FF0000"/>
                </a:solidFill>
              </a:rPr>
              <a:t>P         Z    Z</a:t>
            </a:r>
            <a:endParaRPr lang="en-US" sz="3200">
              <a:solidFill>
                <a:srgbClr val="FF0000"/>
              </a:solidFill>
            </a:endParaRPr>
          </a:p>
        </p:txBody>
      </p:sp>
      <p:sp>
        <p:nvSpPr>
          <p:cNvPr id="20" name="Text Box 19"/>
          <p:cNvSpPr txBox="1"/>
          <p:nvPr/>
        </p:nvSpPr>
        <p:spPr>
          <a:xfrm>
            <a:off x="3585845" y="3495675"/>
            <a:ext cx="980440" cy="3720465"/>
          </a:xfrm>
          <a:prstGeom prst="rect">
            <a:avLst/>
          </a:prstGeom>
          <a:noFill/>
        </p:spPr>
        <p:txBody>
          <a:bodyPr wrap="square" rtlCol="0" anchor="t">
            <a:noAutofit/>
          </a:bodyPr>
          <a:p>
            <a:pPr algn="ctr">
              <a:lnSpc>
                <a:spcPct val="110000"/>
              </a:lnSpc>
              <a:spcBef>
                <a:spcPts val="0"/>
              </a:spcBef>
              <a:spcAft>
                <a:spcPts val="0"/>
              </a:spcAft>
            </a:pPr>
            <a:r>
              <a:rPr lang="en-US" sz="3200">
                <a:solidFill>
                  <a:srgbClr val="FF0000"/>
                </a:solidFill>
              </a:rPr>
              <a:t>K</a:t>
            </a:r>
            <a:endParaRPr lang="en-US" sz="3200">
              <a:solidFill>
                <a:srgbClr val="FF0000"/>
              </a:solidFill>
            </a:endParaRPr>
          </a:p>
          <a:p>
            <a:pPr algn="ctr">
              <a:lnSpc>
                <a:spcPct val="110000"/>
              </a:lnSpc>
              <a:spcBef>
                <a:spcPts val="0"/>
              </a:spcBef>
              <a:spcAft>
                <a:spcPts val="0"/>
              </a:spcAft>
            </a:pPr>
            <a:r>
              <a:rPr lang="en-US" sz="3200">
                <a:solidFill>
                  <a:srgbClr val="FF0000"/>
                </a:solidFill>
              </a:rPr>
              <a:t>I</a:t>
            </a:r>
            <a:endParaRPr lang="en-US" sz="3200">
              <a:solidFill>
                <a:srgbClr val="FF0000"/>
              </a:solidFill>
            </a:endParaRPr>
          </a:p>
          <a:p>
            <a:pPr algn="ctr">
              <a:lnSpc>
                <a:spcPct val="110000"/>
              </a:lnSpc>
              <a:spcBef>
                <a:spcPts val="0"/>
              </a:spcBef>
              <a:spcAft>
                <a:spcPts val="0"/>
              </a:spcAft>
            </a:pPr>
            <a:r>
              <a:rPr lang="en-US" sz="3200">
                <a:solidFill>
                  <a:srgbClr val="FF0000"/>
                </a:solidFill>
              </a:rPr>
              <a:t>M</a:t>
            </a:r>
            <a:endParaRPr lang="en-US" sz="3200">
              <a:solidFill>
                <a:srgbClr val="FF0000"/>
              </a:solidFill>
            </a:endParaRPr>
          </a:p>
          <a:p>
            <a:pPr algn="ctr">
              <a:lnSpc>
                <a:spcPct val="110000"/>
              </a:lnSpc>
              <a:spcBef>
                <a:spcPts val="0"/>
              </a:spcBef>
              <a:spcAft>
                <a:spcPts val="0"/>
              </a:spcAft>
            </a:pPr>
            <a:r>
              <a:rPr lang="en-US" sz="3200">
                <a:solidFill>
                  <a:srgbClr val="FF0000"/>
                </a:solidFill>
              </a:rPr>
              <a:t>O</a:t>
            </a:r>
            <a:endParaRPr lang="en-US" sz="3200">
              <a:solidFill>
                <a:srgbClr val="FF0000"/>
              </a:solidFill>
            </a:endParaRPr>
          </a:p>
          <a:p>
            <a:pPr algn="ctr">
              <a:lnSpc>
                <a:spcPct val="110000"/>
              </a:lnSpc>
              <a:spcBef>
                <a:spcPts val="0"/>
              </a:spcBef>
              <a:spcAft>
                <a:spcPts val="0"/>
              </a:spcAft>
            </a:pPr>
            <a:r>
              <a:rPr lang="en-US" sz="3200">
                <a:solidFill>
                  <a:srgbClr val="FF0000"/>
                </a:solidFill>
              </a:rPr>
              <a:t>N</a:t>
            </a:r>
            <a:endParaRPr lang="en-US" sz="3200">
              <a:solidFill>
                <a:srgbClr val="FF0000"/>
              </a:solidFill>
            </a:endParaRPr>
          </a:p>
          <a:p>
            <a:pPr algn="ctr">
              <a:lnSpc>
                <a:spcPct val="110000"/>
              </a:lnSpc>
              <a:spcBef>
                <a:spcPts val="0"/>
              </a:spcBef>
              <a:spcAft>
                <a:spcPts val="0"/>
              </a:spcAft>
            </a:pPr>
            <a:r>
              <a:rPr lang="en-US" sz="3200">
                <a:solidFill>
                  <a:srgbClr val="FF0000"/>
                </a:solidFill>
              </a:rPr>
              <a:t>O</a:t>
            </a:r>
            <a:endParaRPr lang="en-US" sz="3200">
              <a:solidFill>
                <a:srgbClr val="FF0000"/>
              </a:solidFill>
            </a:endParaRPr>
          </a:p>
        </p:txBody>
      </p:sp>
      <p:sp>
        <p:nvSpPr>
          <p:cNvPr id="23" name="Text Box 22"/>
          <p:cNvSpPr txBox="1"/>
          <p:nvPr/>
        </p:nvSpPr>
        <p:spPr>
          <a:xfrm>
            <a:off x="6221095" y="4053205"/>
            <a:ext cx="3796665" cy="796290"/>
          </a:xfrm>
          <a:prstGeom prst="rect">
            <a:avLst/>
          </a:prstGeom>
          <a:noFill/>
        </p:spPr>
        <p:txBody>
          <a:bodyPr wrap="square" rtlCol="0" anchor="t">
            <a:noAutofit/>
          </a:bodyPr>
          <a:p>
            <a:pPr algn="ctr">
              <a:lnSpc>
                <a:spcPct val="110000"/>
              </a:lnSpc>
              <a:spcBef>
                <a:spcPts val="0"/>
              </a:spcBef>
              <a:spcAft>
                <a:spcPts val="0"/>
              </a:spcAft>
            </a:pPr>
            <a:r>
              <a:rPr lang="en-US" sz="3200">
                <a:solidFill>
                  <a:srgbClr val="FF0000"/>
                </a:solidFill>
              </a:rPr>
              <a:t>A    N   C    E </a:t>
            </a:r>
            <a:endParaRPr lang="en-US" sz="3200">
              <a:solidFill>
                <a:srgbClr val="FF0000"/>
              </a:solidFill>
            </a:endParaRPr>
          </a:p>
        </p:txBody>
      </p:sp>
      <p:sp>
        <p:nvSpPr>
          <p:cNvPr id="24" name="Text Box 23"/>
          <p:cNvSpPr txBox="1"/>
          <p:nvPr/>
        </p:nvSpPr>
        <p:spPr>
          <a:xfrm>
            <a:off x="2700655" y="4032885"/>
            <a:ext cx="3796665" cy="796290"/>
          </a:xfrm>
          <a:prstGeom prst="rect">
            <a:avLst/>
          </a:prstGeom>
          <a:noFill/>
        </p:spPr>
        <p:txBody>
          <a:bodyPr wrap="square" rtlCol="0" anchor="t">
            <a:noAutofit/>
          </a:bodyPr>
          <a:p>
            <a:pPr algn="ctr">
              <a:lnSpc>
                <a:spcPct val="110000"/>
              </a:lnSpc>
              <a:spcBef>
                <a:spcPts val="0"/>
              </a:spcBef>
              <a:spcAft>
                <a:spcPts val="0"/>
              </a:spcAft>
            </a:pPr>
            <a:r>
              <a:rPr lang="en-US" sz="3200">
                <a:solidFill>
                  <a:srgbClr val="FF0000"/>
                </a:solidFill>
              </a:rPr>
              <a:t>U         T         R</a:t>
            </a:r>
            <a:endParaRPr lang="en-US" sz="3200">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887345" y="2588260"/>
            <a:ext cx="23806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18" name="Rounded Rectangle 17"/>
          <p:cNvSpPr/>
          <p:nvPr/>
        </p:nvSpPr>
        <p:spPr>
          <a:xfrm>
            <a:off x="635635" y="4480560"/>
            <a:ext cx="2315845"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SPEAKING</a:t>
            </a:r>
            <a:endParaRPr lang="en-US" b="1" dirty="0">
              <a:solidFill>
                <a:schemeClr val="tx1"/>
              </a:solidFill>
            </a:endParaRPr>
          </a:p>
        </p:txBody>
      </p:sp>
      <p:sp>
        <p:nvSpPr>
          <p:cNvPr id="20" name="Rectangle 19"/>
          <p:cNvSpPr/>
          <p:nvPr/>
        </p:nvSpPr>
        <p:spPr>
          <a:xfrm>
            <a:off x="5588635" y="1147445"/>
            <a:ext cx="6311900" cy="34734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a:solidFill>
                  <a:schemeClr val="tx1"/>
                </a:solidFill>
              </a:rPr>
              <a:t>Brainstorm</a:t>
            </a:r>
            <a:endParaRPr lang="en-US" dirty="0">
              <a:solidFill>
                <a:schemeClr val="tx1"/>
              </a:solidFill>
            </a:endParaRPr>
          </a:p>
        </p:txBody>
      </p:sp>
      <p:sp>
        <p:nvSpPr>
          <p:cNvPr id="21" name="Rectangle 20"/>
          <p:cNvSpPr/>
          <p:nvPr/>
        </p:nvSpPr>
        <p:spPr>
          <a:xfrm>
            <a:off x="5570855" y="1779270"/>
            <a:ext cx="6329680" cy="182562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Vocabulary</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Look at the diagram. Put the names of the countries where English is spoken in the correct circle.</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Read the text and choose the correct answer A, B, C, or D.</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3: Read the text again and fill in each blank in the summary with no more than TWO words.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p:cNvSpPr/>
          <p:nvPr/>
        </p:nvSpPr>
        <p:spPr>
          <a:xfrm>
            <a:off x="5588635" y="3779520"/>
            <a:ext cx="6327775" cy="166751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Read the following words. What do all the words have in common?</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Discuss and write the meaning / explanation of each word and choose the language of origin for each word from the given list. Then present your answers to the class.</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1572895" cy="11791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793875" y="2897505"/>
            <a:ext cx="1093470" cy="158305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512919"/>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2951480" y="4781550"/>
            <a:ext cx="918210" cy="73152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51307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endParaRPr lang="en-US" dirty="0">
              <a:solidFill>
                <a:schemeClr val="tx1"/>
              </a:solidFill>
            </a:endParaRP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850" y="247015"/>
            <a:ext cx="4134485"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5: SKILLS 1</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2" name="Group 31"/>
          <p:cNvGrpSpPr>
            <a:grpSpLocks noGrp="1" noRot="1" noChangeAspect="1" noMove="1" noResize="1" noUngrp="1"/>
          </p:cNvGrpSpPr>
          <p:nvPr/>
        </p:nvGrpSpPr>
        <p:grpSpPr>
          <a:xfrm rot="10800000">
            <a:off x="11097895" y="7868680"/>
            <a:ext cx="3142400" cy="2716805"/>
            <a:chOff x="-305" y="-4155"/>
            <a:chExt cx="2514948" cy="2174333"/>
          </a:xfrm>
          <a:solidFill>
            <a:schemeClr val="bg1">
              <a:alpha val="30000"/>
            </a:schemeClr>
          </a:solidFill>
        </p:grpSpPr>
        <p:sp>
          <p:nvSpPr>
            <p:cNvPr id="18" name="Freeform: Shape 17"/>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139700" y="229870"/>
            <a:ext cx="9058275" cy="2770505"/>
            <a:chOff x="2896" y="963"/>
            <a:chExt cx="14265" cy="4363"/>
          </a:xfrm>
        </p:grpSpPr>
        <p:grpSp>
          <p:nvGrpSpPr>
            <p:cNvPr id="17" name="Group 16"/>
            <p:cNvGrpSpPr/>
            <p:nvPr/>
          </p:nvGrpSpPr>
          <p:grpSpPr>
            <a:xfrm>
              <a:off x="10277" y="1130"/>
              <a:ext cx="1122" cy="1117"/>
              <a:chOff x="2180974" y="148629"/>
              <a:chExt cx="712319" cy="709214"/>
            </a:xfrm>
          </p:grpSpPr>
          <p:sp>
            <p:nvSpPr>
              <p:cNvPr id="20" name="Oval 1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tx1"/>
                  </a:solidFill>
                </a:endParaRPr>
              </a:p>
            </p:txBody>
          </p:sp>
          <p:sp>
            <p:nvSpPr>
              <p:cNvPr id="22" name="Chord 21"/>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solidFill>
                    <a:schemeClr val="tx1"/>
                  </a:solidFill>
                </a:endParaRPr>
              </a:p>
            </p:txBody>
          </p:sp>
        </p:grpSp>
        <p:sp>
          <p:nvSpPr>
            <p:cNvPr id="24" name="TextBox 39"/>
            <p:cNvSpPr txBox="1"/>
            <p:nvPr/>
          </p:nvSpPr>
          <p:spPr>
            <a:xfrm>
              <a:off x="7144" y="963"/>
              <a:ext cx="3290" cy="1355"/>
            </a:xfrm>
            <a:prstGeom prst="rect">
              <a:avLst/>
            </a:prstGeom>
            <a:noFill/>
          </p:spPr>
          <p:txBody>
            <a:bodyPr wrap="square" rtlCol="0">
              <a:spAutoFit/>
            </a:bodyPr>
            <a:p>
              <a:pPr algn="ctr"/>
              <a:r>
                <a:rPr lang="en-US" sz="5000" b="1" dirty="0">
                  <a:solidFill>
                    <a:schemeClr val="bg1"/>
                  </a:solidFill>
                  <a:latin typeface="Myriad Pro" pitchFamily="34" charset="0"/>
                </a:rPr>
                <a:t>Unit</a:t>
              </a:r>
              <a:endParaRPr lang="en-US" sz="5000" b="1" dirty="0">
                <a:solidFill>
                  <a:schemeClr val="bg1"/>
                </a:solidFill>
                <a:latin typeface="Myriad Pro" pitchFamily="34" charset="0"/>
              </a:endParaRPr>
            </a:p>
          </p:txBody>
        </p:sp>
        <p:sp>
          <p:nvSpPr>
            <p:cNvPr id="25" name="TextBox 16"/>
            <p:cNvSpPr txBox="1"/>
            <p:nvPr/>
          </p:nvSpPr>
          <p:spPr>
            <a:xfrm>
              <a:off x="10249" y="1104"/>
              <a:ext cx="1150" cy="1113"/>
            </a:xfrm>
            <a:prstGeom prst="rect">
              <a:avLst/>
            </a:prstGeom>
            <a:noFill/>
          </p:spPr>
          <p:txBody>
            <a:bodyPr wrap="square" rtlCol="0">
              <a:spAutoFit/>
            </a:bodyPr>
            <a:p>
              <a:pPr algn="ctr"/>
              <a:r>
                <a:rPr lang="en-US" sz="4000" b="1">
                  <a:solidFill>
                    <a:schemeClr val="bg1"/>
                  </a:solidFill>
                  <a:latin typeface="Myriad Pro" pitchFamily="34" charset="0"/>
                </a:rPr>
                <a:t>9</a:t>
              </a:r>
              <a:endParaRPr lang="en-US" sz="4000" b="1" dirty="0">
                <a:solidFill>
                  <a:schemeClr val="bg1"/>
                </a:solidFill>
                <a:latin typeface="Myriad Pro" pitchFamily="34" charset="0"/>
              </a:endParaRPr>
            </a:p>
          </p:txBody>
        </p:sp>
        <p:sp>
          <p:nvSpPr>
            <p:cNvPr id="26" name="TextBox 40"/>
            <p:cNvSpPr txBox="1"/>
            <p:nvPr/>
          </p:nvSpPr>
          <p:spPr>
            <a:xfrm>
              <a:off x="2896" y="2385"/>
              <a:ext cx="14265" cy="1355"/>
            </a:xfrm>
            <a:prstGeom prst="rect">
              <a:avLst/>
            </a:prstGeom>
            <a:noFill/>
          </p:spPr>
          <p:txBody>
            <a:bodyPr wrap="square" rtlCol="0">
              <a:spAutoFit/>
            </a:bodyPr>
            <a:p>
              <a:pPr algn="ctr"/>
              <a:r>
                <a:rPr lang="en-US" sz="5000" b="1" dirty="0">
                  <a:solidFill>
                    <a:schemeClr val="bg1"/>
                  </a:solidFill>
                  <a:effectLst>
                    <a:glow rad="139700">
                      <a:schemeClr val="accent2">
                        <a:satMod val="175000"/>
                        <a:alpha val="42000"/>
                      </a:schemeClr>
                    </a:glow>
                    <a:reflection blurRad="6350" stA="60000" endA="900" endPos="58000" dir="5400000" sy="-100000" algn="bl" rotWithShape="0"/>
                  </a:effectLst>
                  <a:latin typeface="Myriad Pro" pitchFamily="34" charset="0"/>
                </a:rPr>
                <a:t>WORLD ENGLISHES</a:t>
              </a:r>
              <a:endParaRPr lang="en-US" sz="5000" b="1" dirty="0">
                <a:solidFill>
                  <a:schemeClr val="bg1"/>
                </a:solidFill>
                <a:effectLst>
                  <a:glow rad="139700">
                    <a:schemeClr val="accent2">
                      <a:satMod val="175000"/>
                      <a:alpha val="42000"/>
                    </a:schemeClr>
                  </a:glow>
                  <a:reflection blurRad="6350" stA="60000" endA="900" endPos="58000" dir="5400000" sy="-100000" algn="bl" rotWithShape="0"/>
                </a:effectLst>
                <a:latin typeface="Myriad Pro" pitchFamily="34" charset="0"/>
              </a:endParaRPr>
            </a:p>
          </p:txBody>
        </p:sp>
        <p:grpSp>
          <p:nvGrpSpPr>
            <p:cNvPr id="34" name="Group 33"/>
            <p:cNvGrpSpPr/>
            <p:nvPr/>
          </p:nvGrpSpPr>
          <p:grpSpPr>
            <a:xfrm>
              <a:off x="5101" y="3844"/>
              <a:ext cx="9708" cy="1482"/>
              <a:chOff x="-12680" y="1993"/>
              <a:chExt cx="9708" cy="1482"/>
            </a:xfrm>
          </p:grpSpPr>
          <p:sp>
            <p:nvSpPr>
              <p:cNvPr id="35" name="Rounded Rectangle 13"/>
              <p:cNvSpPr/>
              <p:nvPr/>
            </p:nvSpPr>
            <p:spPr>
              <a:xfrm>
                <a:off x="-11823" y="2259"/>
                <a:ext cx="7588"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6" name="TextBox 35"/>
              <p:cNvSpPr txBox="1"/>
              <p:nvPr/>
            </p:nvSpPr>
            <p:spPr>
              <a:xfrm>
                <a:off x="-10394" y="2398"/>
                <a:ext cx="7422" cy="776"/>
              </a:xfrm>
              <a:prstGeom prst="rect">
                <a:avLst/>
              </a:prstGeom>
              <a:noFill/>
            </p:spPr>
            <p:txBody>
              <a:bodyPr wrap="square" rtlCol="0">
                <a:spAutoFit/>
              </a:bodyPr>
              <a:p>
                <a:r>
                  <a:rPr lang="en-US" sz="2600" b="1" dirty="0">
                    <a:solidFill>
                      <a:schemeClr val="bg1"/>
                    </a:solidFill>
                  </a:rPr>
                  <a:t>LESSON 5: SKILLS 1</a:t>
                </a:r>
                <a:endParaRPr lang="en-US" sz="2600" b="1" dirty="0">
                  <a:solidFill>
                    <a:schemeClr val="bg1"/>
                  </a:solidFill>
                </a:endParaRPr>
              </a:p>
            </p:txBody>
          </p:sp>
          <p:grpSp>
            <p:nvGrpSpPr>
              <p:cNvPr id="37" name="Group 36"/>
              <p:cNvGrpSpPr/>
              <p:nvPr/>
            </p:nvGrpSpPr>
            <p:grpSpPr>
              <a:xfrm>
                <a:off x="-12680" y="1993"/>
                <a:ext cx="1560" cy="1483"/>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grpSp>
      <p:pic>
        <p:nvPicPr>
          <p:cNvPr id="5" name="Picture 4" descr="80809"/>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0" y="166370"/>
            <a:ext cx="12192000" cy="6690995"/>
          </a:xfrm>
          <a:prstGeom prst="rect">
            <a:avLst/>
          </a:prstGeom>
        </p:spPr>
      </p:pic>
      <p:sp>
        <p:nvSpPr>
          <p:cNvPr id="11" name="Rectangles 10"/>
          <p:cNvSpPr/>
          <p:nvPr/>
        </p:nvSpPr>
        <p:spPr>
          <a:xfrm>
            <a:off x="-36195" y="6781800"/>
            <a:ext cx="12229465" cy="76200"/>
          </a:xfrm>
          <a:prstGeom prst="rect">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7" name="Rectangles 6"/>
          <p:cNvSpPr/>
          <p:nvPr/>
        </p:nvSpPr>
        <p:spPr>
          <a:xfrm>
            <a:off x="-36195" y="0"/>
            <a:ext cx="12229465" cy="140335"/>
          </a:xfrm>
          <a:prstGeom prst="rect">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344581"/>
            <a:ext cx="11445622" cy="3415030"/>
          </a:xfrm>
          <a:prstGeom prst="rect">
            <a:avLst/>
          </a:prstGeom>
          <a:noFill/>
        </p:spPr>
        <p:txBody>
          <a:bodyPr wrap="square" rtlCol="0">
            <a:spAutoFit/>
          </a:bodyPr>
          <a:lstStyle/>
          <a:p>
            <a:pPr>
              <a:lnSpc>
                <a:spcPct val="150000"/>
              </a:lnSpc>
            </a:pPr>
            <a:r>
              <a:rPr lang="en-US" sz="3600" dirty="0"/>
              <a:t>What have we learnt in this lesson?</a:t>
            </a:r>
            <a:endParaRPr lang="en-US" sz="3600" dirty="0"/>
          </a:p>
          <a:p>
            <a:pPr marL="457200" indent="-457200">
              <a:lnSpc>
                <a:spcPct val="150000"/>
              </a:lnSpc>
              <a:buFont typeface="Wingdings" panose="05000000000000000000" pitchFamily="2" charset="2"/>
              <a:buChar char="ü"/>
            </a:pPr>
            <a:r>
              <a:rPr lang="en-US" sz="3600" dirty="0">
                <a:sym typeface="+mn-ea"/>
              </a:rPr>
              <a:t> Read for general and specific information about the three circles in English;</a:t>
            </a:r>
            <a:endParaRPr lang="en-US" sz="3600" dirty="0">
              <a:sym typeface="+mn-ea"/>
            </a:endParaRPr>
          </a:p>
          <a:p>
            <a:pPr marL="457200" indent="-457200">
              <a:lnSpc>
                <a:spcPct val="150000"/>
              </a:lnSpc>
              <a:buFont typeface="Wingdings" panose="05000000000000000000" pitchFamily="2" charset="2"/>
              <a:buChar char="ü"/>
            </a:pPr>
            <a:r>
              <a:rPr lang="en-US" sz="3600" dirty="0">
                <a:sym typeface="+mn-ea"/>
              </a:rPr>
              <a:t>Talk about borrowed words;</a:t>
            </a:r>
            <a:endParaRPr lang="en-US" sz="3600" dirty="0">
              <a:sym typeface="+mn-ea"/>
            </a:endParaRPr>
          </a:p>
        </p:txBody>
      </p:sp>
      <p:pic>
        <p:nvPicPr>
          <p:cNvPr id="2050" name="Picture 2" descr="Recruiting Action Plan Wrap-Up – firecracker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30515" y="1436370"/>
            <a:ext cx="2759710" cy="185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endParaRPr lang="en-US" sz="3600"/>
          </a:p>
          <a:p>
            <a:pPr>
              <a:lnSpc>
                <a:spcPct val="150000"/>
              </a:lnSpc>
            </a:pPr>
            <a:endParaRPr lang="en-US" sz="3600"/>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86530" y="499745"/>
            <a:ext cx="5113655" cy="1024255"/>
          </a:xfrm>
          <a:prstGeom prst="roundRect">
            <a:avLst>
              <a:gd name="adj" fmla="val 42661"/>
            </a:avLst>
          </a:prstGeom>
          <a:solidFill>
            <a:srgbClr val="FFC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endParaRPr lang="en-US" sz="3600" b="1" dirty="0">
              <a:solidFill>
                <a:schemeClr val="bg1"/>
              </a:solidFill>
              <a:latin typeface="Myriad Pro" pitchFamily="34" charset="0"/>
            </a:endParaRPr>
          </a:p>
        </p:txBody>
      </p:sp>
      <p:pic>
        <p:nvPicPr>
          <p:cNvPr id="10" name="Picture 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11982" y="1620012"/>
            <a:ext cx="10274531" cy="3415030"/>
          </a:xfrm>
          <a:prstGeom prst="rect">
            <a:avLst/>
          </a:prstGeom>
          <a:noFill/>
        </p:spPr>
        <p:txBody>
          <a:bodyPr wrap="square" rtlCol="0">
            <a:spAutoFit/>
          </a:bodyPr>
          <a:lstStyle/>
          <a:p>
            <a:pPr>
              <a:lnSpc>
                <a:spcPct val="150000"/>
              </a:lnSpc>
            </a:pPr>
            <a:r>
              <a:rPr lang="en-US" sz="3600" dirty="0"/>
              <a:t>By the end of the lesson, students will be able to:</a:t>
            </a:r>
            <a:endParaRPr lang="en-US" sz="3600" dirty="0"/>
          </a:p>
          <a:p>
            <a:pPr marL="457200" indent="-457200" algn="just">
              <a:lnSpc>
                <a:spcPct val="150000"/>
              </a:lnSpc>
              <a:buFont typeface="Courier New" panose="02070309020205020404" pitchFamily="49" charset="0"/>
              <a:buChar char="o"/>
            </a:pPr>
            <a:r>
              <a:rPr lang="en-US" sz="3600" dirty="0"/>
              <a:t>Read for general and specific information about the three circles in English;</a:t>
            </a:r>
            <a:endParaRPr lang="en-US" sz="3600" dirty="0"/>
          </a:p>
          <a:p>
            <a:pPr marL="457200" indent="-457200" algn="just">
              <a:lnSpc>
                <a:spcPct val="150000"/>
              </a:lnSpc>
              <a:buFont typeface="Courier New" panose="02070309020205020404" pitchFamily="49" charset="0"/>
              <a:buChar char="o"/>
            </a:pPr>
            <a:r>
              <a:rPr lang="en-US" sz="3600" dirty="0"/>
              <a:t>Talk about borrowed words;</a:t>
            </a:r>
            <a:endParaRPr lang="en-US" sz="3600"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887345" y="2588260"/>
            <a:ext cx="23806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18" name="Rounded Rectangle 17"/>
          <p:cNvSpPr/>
          <p:nvPr/>
        </p:nvSpPr>
        <p:spPr>
          <a:xfrm>
            <a:off x="635635" y="4480560"/>
            <a:ext cx="2315845"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SPEAKING</a:t>
            </a:r>
            <a:endParaRPr lang="en-US" b="1" dirty="0">
              <a:solidFill>
                <a:schemeClr val="tx1"/>
              </a:solidFill>
            </a:endParaRPr>
          </a:p>
        </p:txBody>
      </p:sp>
      <p:sp>
        <p:nvSpPr>
          <p:cNvPr id="20" name="Rectangle 19"/>
          <p:cNvSpPr/>
          <p:nvPr/>
        </p:nvSpPr>
        <p:spPr>
          <a:xfrm>
            <a:off x="5588635" y="1147445"/>
            <a:ext cx="6311900" cy="34734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dirty="0">
                <a:solidFill>
                  <a:schemeClr val="tx1"/>
                </a:solidFill>
              </a:rPr>
              <a:t>Brainstorm</a:t>
            </a:r>
            <a:endParaRPr lang="en-US" dirty="0">
              <a:solidFill>
                <a:schemeClr val="tx1"/>
              </a:solidFill>
            </a:endParaRPr>
          </a:p>
        </p:txBody>
      </p:sp>
      <p:sp>
        <p:nvSpPr>
          <p:cNvPr id="21" name="Rectangle 20"/>
          <p:cNvSpPr/>
          <p:nvPr/>
        </p:nvSpPr>
        <p:spPr>
          <a:xfrm>
            <a:off x="5570855" y="1779270"/>
            <a:ext cx="6329680" cy="182562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Vocabulary</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Look at the diagram. Put the names of the countries where English is spoken in the correct circle.</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Read the text and choose the correct answer A, B, C, or D.</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3: Read the text again and fill in each blank in the summary with no more than TWO words.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p:cNvSpPr/>
          <p:nvPr/>
        </p:nvSpPr>
        <p:spPr>
          <a:xfrm>
            <a:off x="5588635" y="3779520"/>
            <a:ext cx="6327775" cy="166751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Read the following words. What do all the words have in common?</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Discuss and write the meaning / explanation of each word and choose the language of origin for each word from the given list. Then present your answers to the class.</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1572895" cy="11791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793875" y="2897505"/>
            <a:ext cx="1093470" cy="158305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512919"/>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2951480" y="4781550"/>
            <a:ext cx="918210" cy="73152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51307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endParaRPr lang="en-US" dirty="0">
              <a:solidFill>
                <a:schemeClr val="tx1"/>
              </a:solidFill>
            </a:endParaRP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850" y="247015"/>
            <a:ext cx="4134485"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5: SKILLS 1</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brainstorm-animation"/>
          <p:cNvPicPr>
            <a:picLocks noChangeAspect="1"/>
          </p:cNvPicPr>
          <p:nvPr>
            <p:ph idx="1"/>
          </p:nvPr>
        </p:nvPicPr>
        <p:blipFill>
          <a:blip r:embed="rId1"/>
          <a:stretch>
            <a:fillRect/>
          </a:stretch>
        </p:blipFill>
        <p:spPr>
          <a:xfrm>
            <a:off x="0" y="-7620"/>
            <a:ext cx="12192635" cy="8077200"/>
          </a:xfrm>
          <a:prstGeom prst="rect">
            <a:avLst/>
          </a:prstGeom>
        </p:spPr>
      </p:pic>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p:cNvSpPr txBox="1"/>
          <p:nvPr/>
        </p:nvSpPr>
        <p:spPr>
          <a:xfrm>
            <a:off x="4202430" y="3429000"/>
            <a:ext cx="3498215" cy="92202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Brainstorm</a:t>
            </a:r>
            <a:endParaRPr lang="en-US" sz="5400" b="1" dirty="0">
              <a:solidFill>
                <a:srgbClr val="C00000"/>
              </a:solidFill>
              <a:effectLst>
                <a:outerShdw blurRad="38100" dist="38100" dir="2700000" algn="tl">
                  <a:srgbClr val="000000">
                    <a:alpha val="43137"/>
                  </a:srgbClr>
                </a:outerShdw>
              </a:effectLst>
            </a:endParaRPr>
          </a:p>
        </p:txBody>
      </p:sp>
      <p:sp>
        <p:nvSpPr>
          <p:cNvPr id="17" name="TextBox 14"/>
          <p:cNvSpPr txBox="1"/>
          <p:nvPr/>
        </p:nvSpPr>
        <p:spPr>
          <a:xfrm>
            <a:off x="8060077" y="152554"/>
            <a:ext cx="4132696" cy="645160"/>
          </a:xfrm>
          <a:prstGeom prst="rect">
            <a:avLst/>
          </a:prstGeom>
          <a:noFill/>
          <a:effectLst/>
        </p:spPr>
        <p:txBody>
          <a:bodyPr wrap="square" rtlCol="0">
            <a:spAutoFit/>
          </a:bodyPr>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brainstorm-animation"/>
          <p:cNvPicPr>
            <a:picLocks noChangeAspect="1"/>
          </p:cNvPicPr>
          <p:nvPr>
            <p:ph idx="1"/>
          </p:nvPr>
        </p:nvPicPr>
        <p:blipFill>
          <a:blip r:embed="rId1"/>
          <a:stretch>
            <a:fillRect/>
          </a:stretch>
        </p:blipFill>
        <p:spPr>
          <a:xfrm>
            <a:off x="-419100" y="1541780"/>
            <a:ext cx="5572125" cy="3549015"/>
          </a:xfrm>
          <a:prstGeom prst="rect">
            <a:avLst/>
          </a:prstGeom>
        </p:spPr>
      </p:pic>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p:cNvSpPr txBox="1"/>
          <p:nvPr/>
        </p:nvSpPr>
        <p:spPr>
          <a:xfrm>
            <a:off x="487045" y="2887345"/>
            <a:ext cx="3498215" cy="706755"/>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rPr>
              <a:t>Brainstorm</a:t>
            </a:r>
            <a:endParaRPr lang="en-US" sz="4000" b="1" dirty="0">
              <a:solidFill>
                <a:srgbClr val="C00000"/>
              </a:solidFill>
              <a:effectLst>
                <a:outerShdw blurRad="38100" dist="38100" dir="2700000" algn="tl">
                  <a:srgbClr val="000000">
                    <a:alpha val="43137"/>
                  </a:srgbClr>
                </a:outerShdw>
              </a:effectLst>
            </a:endParaRPr>
          </a:p>
        </p:txBody>
      </p:sp>
      <p:sp>
        <p:nvSpPr>
          <p:cNvPr id="17" name="TextBox 14"/>
          <p:cNvSpPr txBox="1"/>
          <p:nvPr/>
        </p:nvSpPr>
        <p:spPr>
          <a:xfrm>
            <a:off x="8060077" y="152554"/>
            <a:ext cx="4132696" cy="645160"/>
          </a:xfrm>
          <a:prstGeom prst="rect">
            <a:avLst/>
          </a:prstGeom>
          <a:noFill/>
          <a:effectLst/>
        </p:spPr>
        <p:txBody>
          <a:bodyPr wrap="square" rtlCol="0">
            <a:spAutoFit/>
          </a:bodyPr>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4" name="Text Box 3"/>
          <p:cNvSpPr txBox="1"/>
          <p:nvPr/>
        </p:nvSpPr>
        <p:spPr>
          <a:xfrm>
            <a:off x="5703570" y="1372870"/>
            <a:ext cx="3349625" cy="783590"/>
          </a:xfrm>
          <a:prstGeom prst="rect">
            <a:avLst/>
          </a:prstGeom>
          <a:noFill/>
        </p:spPr>
        <p:txBody>
          <a:bodyPr wrap="square" rtlCol="0" anchor="t">
            <a:spAutoFit/>
          </a:bodyPr>
          <a:p>
            <a:pPr algn="just"/>
            <a:r>
              <a:rPr lang="en-US" sz="4500" i="1">
                <a:solidFill>
                  <a:srgbClr val="FF0000"/>
                </a:solidFill>
                <a:latin typeface="Calibri" panose="020F0502020204030204" pitchFamily="34" charset="0"/>
                <a:cs typeface="Calibri" panose="020F0502020204030204" pitchFamily="34" charset="0"/>
              </a:rPr>
              <a:t>Questions:</a:t>
            </a:r>
            <a:endParaRPr lang="en-US" sz="4500" i="1">
              <a:solidFill>
                <a:srgbClr val="FF0000"/>
              </a:solidFill>
              <a:latin typeface="Calibri" panose="020F0502020204030204" pitchFamily="34" charset="0"/>
              <a:cs typeface="Calibri" panose="020F0502020204030204" pitchFamily="34" charset="0"/>
            </a:endParaRPr>
          </a:p>
        </p:txBody>
      </p:sp>
      <p:sp>
        <p:nvSpPr>
          <p:cNvPr id="2" name="Text Box 1"/>
          <p:cNvSpPr txBox="1"/>
          <p:nvPr/>
        </p:nvSpPr>
        <p:spPr>
          <a:xfrm>
            <a:off x="5153025" y="2054860"/>
            <a:ext cx="6954520" cy="1198880"/>
          </a:xfrm>
          <a:prstGeom prst="rect">
            <a:avLst/>
          </a:prstGeom>
          <a:noFill/>
        </p:spPr>
        <p:txBody>
          <a:bodyPr wrap="square" rtlCol="0" anchor="t">
            <a:spAutoFit/>
          </a:bodyPr>
          <a:p>
            <a:pPr algn="ctr"/>
            <a:r>
              <a:rPr lang="en-US" sz="3600" i="1">
                <a:solidFill>
                  <a:schemeClr val="tx1"/>
                </a:solidFill>
                <a:latin typeface="Calibri" panose="020F0502020204030204" pitchFamily="34" charset="0"/>
                <a:cs typeface="Calibri" panose="020F0502020204030204" pitchFamily="34" charset="0"/>
              </a:rPr>
              <a:t>- Do you know any countries in the world that use English?</a:t>
            </a:r>
            <a:endParaRPr lang="en-US" sz="3600" i="1">
              <a:solidFill>
                <a:schemeClr val="tx1"/>
              </a:solidFill>
              <a:latin typeface="Calibri" panose="020F0502020204030204" pitchFamily="34" charset="0"/>
              <a:cs typeface="Calibri" panose="020F0502020204030204" pitchFamily="34" charset="0"/>
            </a:endParaRPr>
          </a:p>
        </p:txBody>
      </p:sp>
      <p:sp>
        <p:nvSpPr>
          <p:cNvPr id="6" name="Text Box 5"/>
          <p:cNvSpPr txBox="1"/>
          <p:nvPr/>
        </p:nvSpPr>
        <p:spPr>
          <a:xfrm>
            <a:off x="5153660" y="3253740"/>
            <a:ext cx="6954520" cy="1198880"/>
          </a:xfrm>
          <a:prstGeom prst="rect">
            <a:avLst/>
          </a:prstGeom>
          <a:noFill/>
        </p:spPr>
        <p:txBody>
          <a:bodyPr wrap="square" rtlCol="0" anchor="t">
            <a:spAutoFit/>
          </a:bodyPr>
          <a:p>
            <a:pPr algn="ctr"/>
            <a:r>
              <a:rPr lang="en-US" sz="3600" i="1">
                <a:solidFill>
                  <a:schemeClr val="tx1"/>
                </a:solidFill>
                <a:latin typeface="Calibri" panose="020F0502020204030204" pitchFamily="34" charset="0"/>
                <a:cs typeface="Calibri" panose="020F0502020204030204" pitchFamily="34" charset="0"/>
              </a:rPr>
              <a:t>- What countries set the standards of English?</a:t>
            </a:r>
            <a:endParaRPr lang="en-US" sz="3600" i="1">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07950" y="1356995"/>
            <a:ext cx="6459855" cy="440690"/>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model (n)</a:t>
            </a:r>
            <a:r>
              <a:rPr lang="en-US" sz="6600" b="1"/>
              <a:t> </a:t>
            </a:r>
            <a:endParaRPr lang="en-US" sz="6600" b="1" dirty="0">
              <a:solidFill>
                <a:srgbClr val="AD4F0F"/>
              </a:solidFill>
            </a:endParaRPr>
          </a:p>
        </p:txBody>
      </p:sp>
      <p:sp>
        <p:nvSpPr>
          <p:cNvPr id="12" name="Rectangle 11"/>
          <p:cNvSpPr/>
          <p:nvPr/>
        </p:nvSpPr>
        <p:spPr>
          <a:xfrm>
            <a:off x="866322" y="4394765"/>
            <a:ext cx="4050892" cy="829945"/>
          </a:xfrm>
          <a:prstGeom prst="rect">
            <a:avLst/>
          </a:prstGeom>
        </p:spPr>
        <p:txBody>
          <a:bodyPr wrap="square">
            <a:spAutoFit/>
          </a:bodyPr>
          <a:lstStyle/>
          <a:p>
            <a:pPr lvl="0" algn="ctr"/>
            <a:r>
              <a:rPr lang="en-US" sz="4800"/>
              <a:t>mẫu, mô hình.</a:t>
            </a:r>
            <a:endParaRPr lang="en-US" sz="4800"/>
          </a:p>
        </p:txBody>
      </p:sp>
      <p:sp>
        <p:nvSpPr>
          <p:cNvPr id="2" name="Rectangle 1"/>
          <p:cNvSpPr/>
          <p:nvPr/>
        </p:nvSpPr>
        <p:spPr>
          <a:xfrm>
            <a:off x="1888752" y="3138100"/>
            <a:ext cx="2184400" cy="829945"/>
          </a:xfrm>
          <a:prstGeom prst="rect">
            <a:avLst/>
          </a:prstGeom>
        </p:spPr>
        <p:txBody>
          <a:bodyPr wrap="none">
            <a:spAutoFit/>
          </a:bodyPr>
          <a:lstStyle/>
          <a:p>
            <a:pPr algn="ctr"/>
            <a:r>
              <a:rPr lang="en-US" sz="4800" b="1">
                <a:solidFill>
                  <a:schemeClr val="accent5">
                    <a:lumMod val="50000"/>
                  </a:schemeClr>
                </a:solidFill>
              </a:rPr>
              <a:t>/ˈmɒdl/</a:t>
            </a:r>
            <a:endParaRPr lang="en-US" sz="4800" b="1">
              <a:solidFill>
                <a:schemeClr val="accent5">
                  <a:lumMod val="50000"/>
                </a:schemeClr>
              </a:solidFill>
            </a:endParaRP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096000" y="1163320"/>
            <a:ext cx="5916930" cy="2553335"/>
          </a:xfrm>
          <a:prstGeom prst="rect">
            <a:avLst/>
          </a:prstGeom>
          <a:noFill/>
          <a:ln w="9525">
            <a:noFill/>
          </a:ln>
        </p:spPr>
        <p:txBody>
          <a:bodyPr wrap="square">
            <a:spAutoFit/>
          </a:bodyPr>
          <a:lstStyle/>
          <a:p>
            <a:pPr marL="635" indent="-635" algn="just"/>
            <a:r>
              <a:rPr lang="en-US" sz="4000" b="0">
                <a:solidFill>
                  <a:srgbClr val="000000"/>
                </a:solidFill>
                <a:latin typeface="Times New Roman" panose="02020603050405020304" pitchFamily="18" charset="0"/>
              </a:rPr>
              <a:t>something that a copy can be based on because it is an extremely good example of its type</a:t>
            </a:r>
            <a:endParaRPr lang="en-US" sz="4000" b="0">
              <a:solidFill>
                <a:srgbClr val="000000"/>
              </a:solidFill>
              <a:latin typeface="Times New Roman" panose="02020603050405020304" pitchFamily="18" charset="0"/>
            </a:endParaRPr>
          </a:p>
        </p:txBody>
      </p:sp>
      <p:sp>
        <p:nvSpPr>
          <p:cNvPr id="4" name="Text Box 3"/>
          <p:cNvSpPr txBox="1"/>
          <p:nvPr/>
        </p:nvSpPr>
        <p:spPr>
          <a:xfrm>
            <a:off x="6021705" y="3763645"/>
            <a:ext cx="5858510" cy="2553335"/>
          </a:xfrm>
          <a:prstGeom prst="rect">
            <a:avLst/>
          </a:prstGeom>
          <a:noFill/>
          <a:ln w="9525">
            <a:noFill/>
          </a:ln>
        </p:spPr>
        <p:txBody>
          <a:bodyPr wrap="square">
            <a:spAutoFit/>
          </a:bodyPr>
          <a:lstStyle/>
          <a:p>
            <a:pPr marL="635" indent="-635" algn="just"/>
            <a:r>
              <a:rPr lang="en-US" sz="4000" b="1">
                <a:solidFill>
                  <a:srgbClr val="000000"/>
                </a:solidFill>
                <a:latin typeface="Times New Roman" panose="02020603050405020304" pitchFamily="18" charset="0"/>
              </a:rPr>
              <a:t>Ex: </a:t>
            </a:r>
            <a:r>
              <a:rPr lang="en-US" sz="4000">
                <a:solidFill>
                  <a:srgbClr val="000000"/>
                </a:solidFill>
                <a:latin typeface="Times New Roman" panose="02020603050405020304" pitchFamily="18" charset="0"/>
              </a:rPr>
              <a:t>The educational system was </a:t>
            </a:r>
            <a:r>
              <a:rPr lang="en-US" sz="4000" b="1">
                <a:solidFill>
                  <a:srgbClr val="000000"/>
                </a:solidFill>
                <a:latin typeface="Times New Roman" panose="02020603050405020304" pitchFamily="18" charset="0"/>
              </a:rPr>
              <a:t>a model</a:t>
            </a:r>
            <a:r>
              <a:rPr lang="en-US" sz="4000">
                <a:solidFill>
                  <a:srgbClr val="000000"/>
                </a:solidFill>
                <a:latin typeface="Times New Roman" panose="02020603050405020304" pitchFamily="18" charset="0"/>
              </a:rPr>
              <a:t> for those of many other countries.</a:t>
            </a:r>
            <a:endParaRPr lang="en-US" sz="4000">
              <a:solidFill>
                <a:srgbClr val="000000"/>
              </a:solidFill>
              <a:latin typeface="Times New Roman" panose="02020603050405020304" pitchFamily="18" charset="0"/>
            </a:endParaRPr>
          </a:p>
        </p:txBody>
      </p:sp>
      <p:pic>
        <p:nvPicPr>
          <p:cNvPr id="3" name="model">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631825" y="2594610"/>
            <a:ext cx="1669415" cy="16694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1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p:tgtEl>
                        <p:sldTgt/>
                      </p:tgtEl>
                    </p:cond>
                  </p:endCondLst>
                </p:cTn>
                <p:tgtEl>
                  <p:spTgt spid="3"/>
                </p:tgtEl>
              </p:cMediaNode>
            </p:audio>
          </p:childTnLst>
        </p:cTn>
      </p:par>
    </p:tnLst>
    <p:bldLst>
      <p:bldP spid="7" grpId="0"/>
      <p:bldP spid="1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286385" y="1584960"/>
            <a:ext cx="5842635" cy="65722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rgbClr val="AD4F0F"/>
                </a:solidFill>
              </a:rPr>
              <a:t>standard (n)</a:t>
            </a:r>
            <a:endParaRPr lang="en-US" sz="6600" b="1" dirty="0">
              <a:solidFill>
                <a:srgbClr val="AD4F0F"/>
              </a:solidFill>
            </a:endParaRPr>
          </a:p>
        </p:txBody>
      </p:sp>
      <p:sp>
        <p:nvSpPr>
          <p:cNvPr id="12" name="Rectangle 11"/>
          <p:cNvSpPr/>
          <p:nvPr/>
        </p:nvSpPr>
        <p:spPr>
          <a:xfrm>
            <a:off x="487045" y="4043045"/>
            <a:ext cx="5015230" cy="922020"/>
          </a:xfrm>
          <a:prstGeom prst="rect">
            <a:avLst/>
          </a:prstGeom>
        </p:spPr>
        <p:txBody>
          <a:bodyPr wrap="square">
            <a:spAutoFit/>
          </a:bodyPr>
          <a:lstStyle/>
          <a:p>
            <a:pPr lvl="0" algn="ctr"/>
            <a:r>
              <a:rPr lang="en-US" sz="5400" dirty="0"/>
              <a:t>chuẩn mực</a:t>
            </a:r>
            <a:endParaRPr lang="en-US" sz="5400" dirty="0"/>
          </a:p>
        </p:txBody>
      </p:sp>
      <p:sp>
        <p:nvSpPr>
          <p:cNvPr id="2" name="Rectangle 1"/>
          <p:cNvSpPr/>
          <p:nvPr/>
        </p:nvSpPr>
        <p:spPr>
          <a:xfrm>
            <a:off x="1532236" y="3044857"/>
            <a:ext cx="3085465" cy="829945"/>
          </a:xfrm>
          <a:prstGeom prst="rect">
            <a:avLst/>
          </a:prstGeom>
        </p:spPr>
        <p:txBody>
          <a:bodyPr wrap="none">
            <a:spAutoFit/>
          </a:bodyPr>
          <a:lstStyle/>
          <a:p>
            <a:pPr algn="ctr"/>
            <a:r>
              <a:rPr lang="en-US" sz="4800" b="1">
                <a:solidFill>
                  <a:schemeClr val="accent5">
                    <a:lumMod val="50000"/>
                  </a:schemeClr>
                </a:solidFill>
              </a:rPr>
              <a:t>/ˈstændəd/</a:t>
            </a:r>
            <a:endParaRPr lang="en-US" sz="4800" b="1">
              <a:solidFill>
                <a:schemeClr val="accent5">
                  <a:lumMod val="50000"/>
                </a:schemeClr>
              </a:solidFill>
            </a:endParaRPr>
          </a:p>
        </p:txBody>
      </p:sp>
      <p:sp>
        <p:nvSpPr>
          <p:cNvPr id="100" name="Text Box 99"/>
          <p:cNvSpPr txBox="1"/>
          <p:nvPr/>
        </p:nvSpPr>
        <p:spPr>
          <a:xfrm>
            <a:off x="5798185" y="1482725"/>
            <a:ext cx="5902960" cy="1168400"/>
          </a:xfrm>
          <a:prstGeom prst="rect">
            <a:avLst/>
          </a:prstGeom>
          <a:noFill/>
          <a:ln w="9525">
            <a:noFill/>
          </a:ln>
        </p:spPr>
        <p:txBody>
          <a:bodyPr wrap="square">
            <a:spAutoFit/>
          </a:bodyPr>
          <a:lstStyle/>
          <a:p>
            <a:pPr marL="635" indent="-635" algn="just"/>
            <a:r>
              <a:rPr lang="en-US" sz="3500" b="0">
                <a:solidFill>
                  <a:srgbClr val="000000"/>
                </a:solidFill>
                <a:latin typeface="Calibri" panose="020F0502020204030204" pitchFamily="34" charset="0"/>
                <a:cs typeface="Calibri" panose="020F0502020204030204" pitchFamily="34" charset="0"/>
              </a:rPr>
              <a:t>a moral rule that should be obeyed</a:t>
            </a:r>
            <a:endParaRPr lang="en-US" sz="3500" b="0">
              <a:solidFill>
                <a:srgbClr val="000000"/>
              </a:solidFill>
              <a:latin typeface="Calibri" panose="020F0502020204030204" pitchFamily="34" charset="0"/>
              <a:cs typeface="Calibri" panose="020F0502020204030204" pitchFamily="34" charset="0"/>
            </a:endParaRPr>
          </a:p>
        </p:txBody>
      </p:sp>
      <p:sp>
        <p:nvSpPr>
          <p:cNvPr id="3" name="TextBox 14"/>
          <p:cNvSpPr txBox="1"/>
          <p:nvPr/>
        </p:nvSpPr>
        <p:spPr>
          <a:xfrm>
            <a:off x="487067" y="160809"/>
            <a:ext cx="4132696" cy="645160"/>
          </a:xfrm>
          <a:prstGeom prst="rect">
            <a:avLst/>
          </a:prstGeom>
          <a:noFill/>
          <a:effectLst/>
        </p:spPr>
        <p:txBody>
          <a:bodyPr wrap="square" rtlCol="0">
            <a:spAutoFit/>
          </a:bodyPr>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 Box 4"/>
          <p:cNvSpPr txBox="1"/>
          <p:nvPr/>
        </p:nvSpPr>
        <p:spPr>
          <a:xfrm>
            <a:off x="5502910" y="2920365"/>
            <a:ext cx="6111240" cy="2799715"/>
          </a:xfrm>
          <a:prstGeom prst="rect">
            <a:avLst/>
          </a:prstGeom>
          <a:noFill/>
          <a:ln w="9525">
            <a:noFill/>
          </a:ln>
        </p:spPr>
        <p:txBody>
          <a:bodyPr wrap="square">
            <a:spAutoFit/>
          </a:bodyPr>
          <a:p>
            <a:pPr marL="635" indent="-635" algn="just"/>
            <a:r>
              <a:rPr lang="en-US" sz="4400" b="1">
                <a:solidFill>
                  <a:srgbClr val="000000"/>
                </a:solidFill>
                <a:latin typeface="Times New Roman" panose="02020603050405020304" pitchFamily="18" charset="0"/>
              </a:rPr>
              <a:t>Ex: </a:t>
            </a:r>
            <a:r>
              <a:rPr lang="en-US" sz="4400">
                <a:solidFill>
                  <a:srgbClr val="000000"/>
                </a:solidFill>
                <a:latin typeface="Times New Roman" panose="02020603050405020304" pitchFamily="18" charset="0"/>
              </a:rPr>
              <a:t>Most people agree that there are </a:t>
            </a:r>
            <a:r>
              <a:rPr lang="en-US" sz="4400" b="1">
                <a:solidFill>
                  <a:srgbClr val="000000"/>
                </a:solidFill>
                <a:latin typeface="Times New Roman" panose="02020603050405020304" pitchFamily="18" charset="0"/>
              </a:rPr>
              <a:t>standards </a:t>
            </a:r>
            <a:r>
              <a:rPr lang="en-US" sz="4400">
                <a:solidFill>
                  <a:srgbClr val="000000"/>
                </a:solidFill>
                <a:latin typeface="Times New Roman" panose="02020603050405020304" pitchFamily="18" charset="0"/>
              </a:rPr>
              <a:t>(of behaviour) that need to be upheld.</a:t>
            </a:r>
            <a:endParaRPr lang="en-US" sz="4400">
              <a:solidFill>
                <a:srgbClr val="000000"/>
              </a:solidFill>
              <a:latin typeface="Times New Roman" panose="02020603050405020304" pitchFamily="18" charset="0"/>
            </a:endParaRPr>
          </a:p>
        </p:txBody>
      </p:sp>
      <p:pic>
        <p:nvPicPr>
          <p:cNvPr id="4" name="standard">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403225" y="2651125"/>
            <a:ext cx="1530350" cy="15303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6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p:tgtEl>
                        <p:sldTgt/>
                      </p:tgtEl>
                    </p:cond>
                  </p:endCondLst>
                </p:cTn>
                <p:tgtEl>
                  <p:spTgt spid="4"/>
                </p:tgtEl>
              </p:cMediaNode>
            </p:audio>
          </p:childTnLst>
        </p:cTn>
      </p:par>
    </p:tnLst>
    <p:bldLst>
      <p:bldP spid="7" grpId="0"/>
      <p:bldP spid="12" grpId="0"/>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11348</Words>
  <PresentationFormat>Widescreen</PresentationFormat>
  <Paragraphs>636</Paragraphs>
  <Slides>32</Slides>
  <Notes>22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32</vt:i4>
      </vt:variant>
    </vt:vector>
  </HeadingPairs>
  <TitlesOfParts>
    <vt:vector size="47" baseType="lpstr">
      <vt:lpstr>Arial</vt:lpstr>
      <vt:lpstr>SimSun</vt:lpstr>
      <vt:lpstr>Wingdings</vt:lpstr>
      <vt:lpstr>Myriad Pro</vt:lpstr>
      <vt:lpstr>Segoe Print</vt:lpstr>
      <vt:lpstr>Courier New</vt:lpstr>
      <vt:lpstr>Adobe Gothic Std B</vt:lpstr>
      <vt:lpstr>Yu Gothic UI Semibold</vt:lpstr>
      <vt:lpstr>Calibri</vt:lpstr>
      <vt:lpstr>Times New Roman</vt:lpstr>
      <vt:lpstr>Microsoft YaHei</vt:lpstr>
      <vt:lpstr>Arial Unicode MS</vt:lpstr>
      <vt:lpstr>Calibri Light</vt:lpstr>
      <vt:lpstr>Verdana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2020-12-09T02:04:00Z</dcterms:created>
  <dcterms:modified xsi:type="dcterms:W3CDTF">2024-03-12T03:45:05Z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6481EDBCA75342C29885665D34052603_13</vt:lpwstr>
  </property>
  <property fmtid="{D5CDD505-2E9C-101B-9397-08002B2CF9AE}" pid="3" name="KSOProductBuildVer">
    <vt:lpwstr>1033-12.2.0.13489</vt:lpwstr>
  </property>
</Properties>
</file>