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notesMasterIdLst>
    <p:notesMasterId r:id="rId66"/>
  </p:notesMasterIdLst>
  <p:sldIdLst>
    <p:sldId id="257" r:id="rId2"/>
    <p:sldId id="285" r:id="rId3"/>
    <p:sldId id="256" r:id="rId4"/>
    <p:sldId id="259" r:id="rId5"/>
    <p:sldId id="284" r:id="rId6"/>
    <p:sldId id="289" r:id="rId7"/>
    <p:sldId id="301" r:id="rId8"/>
    <p:sldId id="258" r:id="rId9"/>
    <p:sldId id="347" r:id="rId10"/>
    <p:sldId id="291" r:id="rId11"/>
    <p:sldId id="293" r:id="rId12"/>
    <p:sldId id="358" r:id="rId13"/>
    <p:sldId id="343" r:id="rId14"/>
    <p:sldId id="299" r:id="rId15"/>
    <p:sldId id="359" r:id="rId16"/>
    <p:sldId id="270" r:id="rId17"/>
    <p:sldId id="303" r:id="rId18"/>
    <p:sldId id="360" r:id="rId19"/>
    <p:sldId id="296" r:id="rId20"/>
    <p:sldId id="361" r:id="rId21"/>
    <p:sldId id="362" r:id="rId22"/>
    <p:sldId id="348" r:id="rId23"/>
    <p:sldId id="363" r:id="rId24"/>
    <p:sldId id="365" r:id="rId25"/>
    <p:sldId id="366" r:id="rId26"/>
    <p:sldId id="367" r:id="rId27"/>
    <p:sldId id="368" r:id="rId28"/>
    <p:sldId id="369" r:id="rId29"/>
    <p:sldId id="370" r:id="rId30"/>
    <p:sldId id="371" r:id="rId31"/>
    <p:sldId id="372" r:id="rId32"/>
    <p:sldId id="373" r:id="rId33"/>
    <p:sldId id="374" r:id="rId34"/>
    <p:sldId id="375" r:id="rId35"/>
    <p:sldId id="378" r:id="rId36"/>
    <p:sldId id="379" r:id="rId37"/>
    <p:sldId id="380" r:id="rId38"/>
    <p:sldId id="381" r:id="rId39"/>
    <p:sldId id="382" r:id="rId40"/>
    <p:sldId id="384" r:id="rId41"/>
    <p:sldId id="388" r:id="rId42"/>
    <p:sldId id="389" r:id="rId43"/>
    <p:sldId id="322" r:id="rId44"/>
    <p:sldId id="321" r:id="rId45"/>
    <p:sldId id="323" r:id="rId46"/>
    <p:sldId id="278" r:id="rId47"/>
    <p:sldId id="350" r:id="rId48"/>
    <p:sldId id="346" r:id="rId49"/>
    <p:sldId id="324" r:id="rId50"/>
    <p:sldId id="390" r:id="rId51"/>
    <p:sldId id="351" r:id="rId52"/>
    <p:sldId id="353" r:id="rId53"/>
    <p:sldId id="354" r:id="rId54"/>
    <p:sldId id="355" r:id="rId55"/>
    <p:sldId id="356" r:id="rId56"/>
    <p:sldId id="357" r:id="rId57"/>
    <p:sldId id="330" r:id="rId58"/>
    <p:sldId id="295" r:id="rId59"/>
    <p:sldId id="331" r:id="rId60"/>
    <p:sldId id="391" r:id="rId61"/>
    <p:sldId id="392" r:id="rId62"/>
    <p:sldId id="332" r:id="rId63"/>
    <p:sldId id="267" r:id="rId64"/>
    <p:sldId id="283" r:id="rId65"/>
  </p:sldIdLst>
  <p:sldSz cx="18288000" cy="10287000"/>
  <p:notesSz cx="6858000" cy="9144000"/>
  <p:embeddedFontLst>
    <p:embeddedFont>
      <p:font typeface="Calibri" panose="020F0502020204030204" pitchFamily="34" charset="0"/>
      <p:regular r:id="rId67"/>
      <p:bold r:id="rId68"/>
      <p:italic r:id="rId69"/>
      <p:boldItalic r:id="rId70"/>
    </p:embeddedFont>
    <p:embeddedFont>
      <p:font typeface="Cambria Math" panose="02040503050406030204" pitchFamily="18" charset="0"/>
      <p:regular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5281E1-522B-4D97-AF00-E2DA4D65B6B1}">
          <p14:sldIdLst>
            <p14:sldId id="257"/>
            <p14:sldId id="285"/>
            <p14:sldId id="256"/>
            <p14:sldId id="259"/>
            <p14:sldId id="284"/>
            <p14:sldId id="289"/>
            <p14:sldId id="301"/>
            <p14:sldId id="258"/>
            <p14:sldId id="347"/>
            <p14:sldId id="291"/>
            <p14:sldId id="293"/>
            <p14:sldId id="358"/>
            <p14:sldId id="343"/>
            <p14:sldId id="299"/>
            <p14:sldId id="359"/>
            <p14:sldId id="270"/>
            <p14:sldId id="303"/>
            <p14:sldId id="360"/>
            <p14:sldId id="296"/>
            <p14:sldId id="361"/>
            <p14:sldId id="362"/>
            <p14:sldId id="348"/>
            <p14:sldId id="363"/>
            <p14:sldId id="365"/>
            <p14:sldId id="366"/>
            <p14:sldId id="367"/>
            <p14:sldId id="368"/>
            <p14:sldId id="369"/>
            <p14:sldId id="370"/>
            <p14:sldId id="371"/>
            <p14:sldId id="372"/>
            <p14:sldId id="373"/>
            <p14:sldId id="374"/>
            <p14:sldId id="375"/>
            <p14:sldId id="378"/>
            <p14:sldId id="379"/>
            <p14:sldId id="380"/>
            <p14:sldId id="381"/>
            <p14:sldId id="382"/>
            <p14:sldId id="384"/>
            <p14:sldId id="388"/>
            <p14:sldId id="389"/>
            <p14:sldId id="322"/>
            <p14:sldId id="321"/>
            <p14:sldId id="323"/>
            <p14:sldId id="278"/>
            <p14:sldId id="350"/>
            <p14:sldId id="346"/>
            <p14:sldId id="324"/>
            <p14:sldId id="390"/>
            <p14:sldId id="351"/>
            <p14:sldId id="353"/>
            <p14:sldId id="354"/>
            <p14:sldId id="355"/>
            <p14:sldId id="356"/>
            <p14:sldId id="357"/>
            <p14:sldId id="330"/>
            <p14:sldId id="295"/>
            <p14:sldId id="331"/>
            <p14:sldId id="391"/>
            <p14:sldId id="392"/>
            <p14:sldId id="332"/>
            <p14:sldId id="267"/>
            <p14:sldId id="283"/>
          </p14:sldIdLst>
        </p14:section>
        <p14:section name="Untitled Section" id="{89BF1163-5CF7-42C5-AC10-D6A6AEA736F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D9DDC3"/>
    <a:srgbClr val="F8DC6E"/>
    <a:srgbClr val="F8C2D9"/>
    <a:srgbClr val="FFFF66"/>
    <a:srgbClr val="FFFF99"/>
    <a:srgbClr val="CCFF99"/>
    <a:srgbClr val="FAC8BB"/>
    <a:srgbClr val="EF9F54"/>
    <a:srgbClr val="CCD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8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CB8E1-AB03-4AD6-88DA-9887F546E4C6}" type="datetimeFigureOut">
              <a:rPr lang="en-US" smtClean="0"/>
              <a:t>29/11/2022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946E5-C428-4D0F-AD8E-82AA63A3643F}" type="slidenum">
              <a:rPr lang="en-US" smtClean="0"/>
              <a:t>‹#›</a:t>
            </a:fld>
            <a:endParaRPr lang="en-US"/>
          </a:p>
        </p:txBody>
      </p:sp>
    </p:spTree>
    <p:extLst>
      <p:ext uri="{BB962C8B-B14F-4D97-AF65-F5344CB8AC3E}">
        <p14:creationId xmlns:p14="http://schemas.microsoft.com/office/powerpoint/2010/main" val="155446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946E5-C428-4D0F-AD8E-82AA63A3643F}" type="slidenum">
              <a:rPr lang="en-US" smtClean="0"/>
              <a:t>46</a:t>
            </a:fld>
            <a:endParaRPr lang="en-US"/>
          </a:p>
        </p:txBody>
      </p:sp>
    </p:spTree>
    <p:extLst>
      <p:ext uri="{BB962C8B-B14F-4D97-AF65-F5344CB8AC3E}">
        <p14:creationId xmlns:p14="http://schemas.microsoft.com/office/powerpoint/2010/main" val="184100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97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21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709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07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16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946E5-C428-4D0F-AD8E-82AA63A3643F}" type="slidenum">
              <a:rPr lang="en-US" smtClean="0"/>
              <a:t>59</a:t>
            </a:fld>
            <a:endParaRPr lang="en-US"/>
          </a:p>
        </p:txBody>
      </p:sp>
    </p:spTree>
    <p:extLst>
      <p:ext uri="{BB962C8B-B14F-4D97-AF65-F5344CB8AC3E}">
        <p14:creationId xmlns:p14="http://schemas.microsoft.com/office/powerpoint/2010/main" val="2097161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946E5-C428-4D0F-AD8E-82AA63A364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125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946E5-C428-4D0F-AD8E-82AA63A364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096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B90F6A5-6B71-4069-8526-03003AC40513}"/>
              </a:ext>
            </a:extLst>
          </p:cNvPr>
          <p:cNvSpPr>
            <a:spLocks noGrp="1"/>
          </p:cNvSpPr>
          <p:nvPr>
            <p:ph type="dt" sz="half" idx="10"/>
          </p:nvPr>
        </p:nvSpPr>
        <p:spPr/>
        <p:txBody>
          <a:bodyPr/>
          <a:lstStyle/>
          <a:p>
            <a:fld id="{4A8F1692-9F8D-411A-9C16-425555511FE8}" type="datetimeFigureOut">
              <a:rPr lang="en-US" smtClean="0"/>
              <a:t>29/11/2022</a:t>
            </a:fld>
            <a:endParaRPr lang="en-US"/>
          </a:p>
        </p:txBody>
      </p:sp>
      <p:sp>
        <p:nvSpPr>
          <p:cNvPr id="5" name="Footer Placeholder 4">
            <a:extLst>
              <a:ext uri="{FF2B5EF4-FFF2-40B4-BE49-F238E27FC236}">
                <a16:creationId xmlns:a16="http://schemas.microsoft.com/office/drawing/2014/main"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2DEA1-0785-4CEA-B6F1-F45BC0D3CDD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83399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26.svg"/></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42" Type="http://schemas.openxmlformats.org/officeDocument/2006/relationships/image" Target="NULL"/><Relationship Id="rId2" Type="http://schemas.openxmlformats.org/officeDocument/2006/relationships/image" Target="../media/image11.png"/><Relationship Id="rId1" Type="http://schemas.openxmlformats.org/officeDocument/2006/relationships/slideLayout" Target="../slideLayouts/slideLayout12.xml"/><Relationship Id="rId11" Type="http://schemas.openxmlformats.org/officeDocument/2006/relationships/image" Target="../media/image31.png"/><Relationship Id="rId10" Type="http://schemas.openxmlformats.org/officeDocument/2006/relationships/image" Target="../media/image34.svg"/><Relationship Id="rId44" Type="http://schemas.openxmlformats.org/officeDocument/2006/relationships/image" Target="../media/image33.png"/><Relationship Id="rId9" Type="http://schemas.openxmlformats.org/officeDocument/2006/relationships/image" Target="../media/image9.png"/><Relationship Id="rId43"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21" Type="http://schemas.openxmlformats.org/officeDocument/2006/relationships/image" Target="../media/image36.png"/><Relationship Id="rId12" Type="http://schemas.openxmlformats.org/officeDocument/2006/relationships/image" Target="../media/image34.png"/><Relationship Id="rId2" Type="http://schemas.openxmlformats.org/officeDocument/2006/relationships/image" Target="../media/image8.png"/><Relationship Id="rId20"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34.svg"/><Relationship Id="rId19" Type="http://schemas.openxmlformats.org/officeDocument/2006/relationships/image" Target="../media/image51.svg"/><Relationship Id="rId22"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12"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49" Type="http://schemas.openxmlformats.org/officeDocument/2006/relationships/image" Target="../media/image20.png"/><Relationship Id="rId10" Type="http://schemas.openxmlformats.org/officeDocument/2006/relationships/image" Target="../media/image34.svg"/><Relationship Id="rId48" Type="http://schemas.openxmlformats.org/officeDocument/2006/relationships/image" Target="NULL"/></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9.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5" Type="http://schemas.openxmlformats.org/officeDocument/2006/relationships/image" Target="../media/image37.png"/><Relationship Id="rId10" Type="http://schemas.openxmlformats.org/officeDocument/2006/relationships/image" Target="../media/image34.svg"/><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9.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 Id="rId14" Type="http://schemas.microsoft.com/office/2007/relationships/hdphoto" Target="../media/hdphoto1.wdp"/></Relationships>
</file>

<file path=ppt/slides/_rels/slide16.xml.rels><?xml version="1.0" encoding="UTF-8" standalone="yes"?>
<Relationships xmlns="http://schemas.openxmlformats.org/package/2006/relationships"><Relationship Id="rId13" Type="http://schemas.openxmlformats.org/officeDocument/2006/relationships/image" Target="../media/image39.png"/><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4.sv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34" Type="http://schemas.openxmlformats.org/officeDocument/2006/relationships/image" Target="../media/image42.png"/><Relationship Id="rId7" Type="http://schemas.openxmlformats.org/officeDocument/2006/relationships/image" Target="../media/image9.png"/><Relationship Id="rId33"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40.png"/><Relationship Id="rId32" Type="http://schemas.openxmlformats.org/officeDocument/2006/relationships/image" Target="NULL"/><Relationship Id="rId5" Type="http://schemas.openxmlformats.org/officeDocument/2006/relationships/image" Target="../media/image11.png"/><Relationship Id="rId10" Type="http://schemas.openxmlformats.org/officeDocument/2006/relationships/image" Target="../media/image34.svg"/><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34" Type="http://schemas.openxmlformats.org/officeDocument/2006/relationships/image" Target="../media/image44.png"/><Relationship Id="rId7" Type="http://schemas.openxmlformats.org/officeDocument/2006/relationships/image" Target="../media/image9.png"/><Relationship Id="rId33"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40.png"/><Relationship Id="rId32" Type="http://schemas.openxmlformats.org/officeDocument/2006/relationships/image" Target="NULL"/><Relationship Id="rId5" Type="http://schemas.openxmlformats.org/officeDocument/2006/relationships/image" Target="../media/image11.png"/><Relationship Id="rId10" Type="http://schemas.openxmlformats.org/officeDocument/2006/relationships/image" Target="../media/image34.sv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0.png"/><Relationship Id="rId12" Type="http://schemas.openxmlformats.org/officeDocument/2006/relationships/image" Target="../media/image34.png"/><Relationship Id="rId2" Type="http://schemas.openxmlformats.org/officeDocument/2006/relationships/image" Target="../media/image8.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4.svg"/><Relationship Id="rId10" Type="http://schemas.openxmlformats.org/officeDocument/2006/relationships/image" Target="../media/image9.png"/><Relationship Id="rId19" Type="http://schemas.openxmlformats.org/officeDocument/2006/relationships/image" Target="../media/image51.sv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13" Type="http://schemas.openxmlformats.org/officeDocument/2006/relationships/image" Target="../media/image24.svg"/><Relationship Id="rId3" Type="http://schemas.openxmlformats.org/officeDocument/2006/relationships/image" Target="../media/image9.png"/><Relationship Id="rId2" Type="http://schemas.openxmlformats.org/officeDocument/2006/relationships/image" Target="../media/image8.png"/><Relationship Id="rId16"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6.png"/><Relationship Id="rId6" Type="http://schemas.openxmlformats.org/officeDocument/2006/relationships/image" Target="../media/image30.svg"/><Relationship Id="rId15" Type="http://schemas.openxmlformats.org/officeDocument/2006/relationships/image" Target="../media/image11.png"/><Relationship Id="rId10" Type="http://schemas.openxmlformats.org/officeDocument/2006/relationships/image" Target="../media/image34.sv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12"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2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49" Type="http://schemas.openxmlformats.org/officeDocument/2006/relationships/image" Target="../media/image20.png"/><Relationship Id="rId10" Type="http://schemas.openxmlformats.org/officeDocument/2006/relationships/image" Target="../media/image34.svg"/><Relationship Id="rId48" Type="http://schemas.openxmlformats.org/officeDocument/2006/relationships/image" Target="NULL"/></Relationships>
</file>

<file path=ppt/slides/_rels/slide2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24.svg"/><Relationship Id="rId42" Type="http://schemas.openxmlformats.org/officeDocument/2006/relationships/image" Target="NULL"/><Relationship Id="rId46"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2.xml"/><Relationship Id="rId11" Type="http://schemas.openxmlformats.org/officeDocument/2006/relationships/image" Target="../media/image31.png"/><Relationship Id="rId45" Type="http://schemas.openxmlformats.org/officeDocument/2006/relationships/image" Target="../media/image46.png"/><Relationship Id="rId10" Type="http://schemas.openxmlformats.org/officeDocument/2006/relationships/image" Target="../media/image34.svg"/><Relationship Id="rId44" Type="http://schemas.microsoft.com/office/2007/relationships/hdphoto" Target="../media/hdphoto1.wdp"/><Relationship Id="rId9" Type="http://schemas.openxmlformats.org/officeDocument/2006/relationships/image" Target="../media/image9.png"/><Relationship Id="rId43" Type="http://schemas.openxmlformats.org/officeDocument/2006/relationships/image" Target="../media/image21.png"/></Relationships>
</file>

<file path=ppt/slides/_rels/slide23.xml.rels><?xml version="1.0" encoding="UTF-8" standalone="yes"?>
<Relationships xmlns="http://schemas.openxmlformats.org/package/2006/relationships"><Relationship Id="rId13" Type="http://schemas.openxmlformats.org/officeDocument/2006/relationships/image" Target="../media/image20.png"/><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4.svg"/></Relationships>
</file>

<file path=ppt/slides/_rels/slide2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7.png"/><Relationship Id="rId3" Type="http://schemas.openxmlformats.org/officeDocument/2006/relationships/image" Target="../media/image9.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4.svg"/></Relationships>
</file>

<file path=ppt/slides/_rels/slide25.xml.rels><?xml version="1.0" encoding="UTF-8" standalone="yes"?>
<Relationships xmlns="http://schemas.openxmlformats.org/package/2006/relationships"><Relationship Id="rId13" Type="http://schemas.openxmlformats.org/officeDocument/2006/relationships/image" Target="../media/image50.png"/><Relationship Id="rId3" Type="http://schemas.openxmlformats.org/officeDocument/2006/relationships/image" Target="../media/image24.png"/><Relationship Id="rId7" Type="http://schemas.openxmlformats.org/officeDocument/2006/relationships/image" Target="../media/image9.png"/><Relationship Id="rId12" Type="http://schemas.openxmlformats.org/officeDocument/2006/relationships/image" Target="../media/image4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48.png"/><Relationship Id="rId5" Type="http://schemas.openxmlformats.org/officeDocument/2006/relationships/image" Target="../media/image11.png"/><Relationship Id="rId10" Type="http://schemas.openxmlformats.org/officeDocument/2006/relationships/image" Target="../media/image34.svg"/><Relationship Id="rId4" Type="http://schemas.openxmlformats.org/officeDocument/2006/relationships/image" Target="../media/image28.svg"/></Relationships>
</file>

<file path=ppt/slides/_rels/slide26.xml.rels><?xml version="1.0" encoding="UTF-8" standalone="yes"?>
<Relationships xmlns="http://schemas.openxmlformats.org/package/2006/relationships"><Relationship Id="rId13" Type="http://schemas.openxmlformats.org/officeDocument/2006/relationships/image" Target="../media/image48.png"/><Relationship Id="rId3" Type="http://schemas.openxmlformats.org/officeDocument/2006/relationships/image" Target="../media/image24.png"/><Relationship Id="rId7" Type="http://schemas.openxmlformats.org/officeDocument/2006/relationships/image" Target="../media/image9.png"/><Relationship Id="rId12" Type="http://schemas.openxmlformats.org/officeDocument/2006/relationships/image" Target="../media/image5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51.png"/><Relationship Id="rId5" Type="http://schemas.openxmlformats.org/officeDocument/2006/relationships/image" Target="../media/image11.png"/><Relationship Id="rId10" Type="http://schemas.openxmlformats.org/officeDocument/2006/relationships/image" Target="../media/image34.svg"/><Relationship Id="rId4" Type="http://schemas.openxmlformats.org/officeDocument/2006/relationships/image" Target="../media/image28.svg"/></Relationships>
</file>

<file path=ppt/slides/_rels/slide27.xml.rels><?xml version="1.0" encoding="UTF-8" standalone="yes"?>
<Relationships xmlns="http://schemas.openxmlformats.org/package/2006/relationships"><Relationship Id="rId13" Type="http://schemas.openxmlformats.org/officeDocument/2006/relationships/image" Target="../media/image20.png"/><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4.svg"/><Relationship Id="rId14" Type="http://schemas.openxmlformats.org/officeDocument/2006/relationships/image" Target="../media/image53.png"/></Relationships>
</file>

<file path=ppt/slides/_rels/slide2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0.png"/><Relationship Id="rId21" Type="http://schemas.openxmlformats.org/officeDocument/2006/relationships/image" Target="../media/image55.png"/><Relationship Id="rId12" Type="http://schemas.openxmlformats.org/officeDocument/2006/relationships/image" Target="../media/image34.png"/><Relationship Id="rId2" Type="http://schemas.openxmlformats.org/officeDocument/2006/relationships/image" Target="../media/image8.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4.svg"/><Relationship Id="rId10" Type="http://schemas.openxmlformats.org/officeDocument/2006/relationships/image" Target="../media/image9.png"/><Relationship Id="rId19" Type="http://schemas.openxmlformats.org/officeDocument/2006/relationships/image" Target="../media/image51.svg"/><Relationship Id="rId9"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0.png"/><Relationship Id="rId12" Type="http://schemas.openxmlformats.org/officeDocument/2006/relationships/image" Target="../media/image34.png"/><Relationship Id="rId2" Type="http://schemas.openxmlformats.org/officeDocument/2006/relationships/image" Target="../media/image8.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4.svg"/><Relationship Id="rId10" Type="http://schemas.openxmlformats.org/officeDocument/2006/relationships/image" Target="../media/image9.png"/><Relationship Id="rId19" Type="http://schemas.openxmlformats.org/officeDocument/2006/relationships/image" Target="../media/image51.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image" Target="../media/image13.png"/><Relationship Id="rId12"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14"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12"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3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49" Type="http://schemas.openxmlformats.org/officeDocument/2006/relationships/image" Target="../media/image20.png"/><Relationship Id="rId10" Type="http://schemas.openxmlformats.org/officeDocument/2006/relationships/image" Target="../media/image34.svg"/><Relationship Id="rId48" Type="http://schemas.openxmlformats.org/officeDocument/2006/relationships/image" Target="NULL"/></Relationships>
</file>

<file path=ppt/slides/_rels/slide3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6.png"/><Relationship Id="rId12"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xml"/><Relationship Id="rId11" Type="http://schemas.openxmlformats.org/officeDocument/2006/relationships/image" Target="../media/image21.png"/><Relationship Id="rId15" Type="http://schemas.openxmlformats.org/officeDocument/2006/relationships/image" Target="../media/image56.png"/><Relationship Id="rId10" Type="http://schemas.openxmlformats.org/officeDocument/2006/relationships/image" Target="../media/image34.svg"/><Relationship Id="rId9" Type="http://schemas.openxmlformats.org/officeDocument/2006/relationships/image" Target="../media/image9.png"/><Relationship Id="rId14" Type="http://schemas.openxmlformats.org/officeDocument/2006/relationships/image" Target="../media/image24.svg"/></Relationships>
</file>

<file path=ppt/slides/_rels/slide3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57.png"/><Relationship Id="rId3" Type="http://schemas.openxmlformats.org/officeDocument/2006/relationships/image" Target="../media/image9.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4.sv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48.png"/><Relationship Id="rId5" Type="http://schemas.openxmlformats.org/officeDocument/2006/relationships/image" Target="../media/image11.png"/><Relationship Id="rId10" Type="http://schemas.openxmlformats.org/officeDocument/2006/relationships/image" Target="../media/image34.svg"/><Relationship Id="rId4" Type="http://schemas.openxmlformats.org/officeDocument/2006/relationships/image" Target="../media/image28.svg"/></Relationships>
</file>

<file path=ppt/slides/_rels/slide3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0.png"/><Relationship Id="rId12" Type="http://schemas.openxmlformats.org/officeDocument/2006/relationships/image" Target="../media/image34.png"/><Relationship Id="rId2" Type="http://schemas.openxmlformats.org/officeDocument/2006/relationships/image" Target="../media/image8.png"/><Relationship Id="rId20"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4.svg"/><Relationship Id="rId10" Type="http://schemas.openxmlformats.org/officeDocument/2006/relationships/image" Target="../media/image9.png"/><Relationship Id="rId19" Type="http://schemas.openxmlformats.org/officeDocument/2006/relationships/image" Target="../media/image51.svg"/><Relationship Id="rId9"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0.png"/><Relationship Id="rId12"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4.svg"/><Relationship Id="rId10" Type="http://schemas.openxmlformats.org/officeDocument/2006/relationships/image" Target="../media/image9.png"/><Relationship Id="rId19" Type="http://schemas.openxmlformats.org/officeDocument/2006/relationships/image" Target="../media/image51.svg"/><Relationship Id="rId9"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12"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3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49" Type="http://schemas.openxmlformats.org/officeDocument/2006/relationships/image" Target="../media/image20.png"/><Relationship Id="rId10" Type="http://schemas.openxmlformats.org/officeDocument/2006/relationships/image" Target="../media/image34.svg"/><Relationship Id="rId48" Type="http://schemas.openxmlformats.org/officeDocument/2006/relationships/image" Target="NULL"/></Relationships>
</file>

<file path=ppt/slides/_rels/slide3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6.png"/><Relationship Id="rId12"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xml"/><Relationship Id="rId11"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image" Target="../media/image34.svg"/><Relationship Id="rId9" Type="http://schemas.openxmlformats.org/officeDocument/2006/relationships/image" Target="../media/image9.png"/><Relationship Id="rId14"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18.png"/><Relationship Id="rId12" Type="http://schemas.openxmlformats.org/officeDocument/2006/relationships/image" Target="../media/image13.svg"/><Relationship Id="rId2"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9.svg"/><Relationship Id="rId9" Type="http://schemas.openxmlformats.org/officeDocument/2006/relationships/image" Target="../media/image16.png"/><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9.png"/><Relationship Id="rId12" Type="http://schemas.openxmlformats.org/officeDocument/2006/relationships/image" Target="../media/image5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48.png"/><Relationship Id="rId5" Type="http://schemas.openxmlformats.org/officeDocument/2006/relationships/image" Target="../media/image11.png"/><Relationship Id="rId10" Type="http://schemas.openxmlformats.org/officeDocument/2006/relationships/image" Target="../media/image34.svg"/><Relationship Id="rId4" Type="http://schemas.openxmlformats.org/officeDocument/2006/relationships/image" Target="../media/image28.svg"/></Relationships>
</file>

<file path=ppt/slides/_rels/slide41.xml.rels><?xml version="1.0" encoding="UTF-8" standalone="yes"?>
<Relationships xmlns="http://schemas.openxmlformats.org/package/2006/relationships"><Relationship Id="rId13" Type="http://schemas.openxmlformats.org/officeDocument/2006/relationships/image" Target="../media/image61.png"/><Relationship Id="rId3" Type="http://schemas.openxmlformats.org/officeDocument/2006/relationships/image" Target="../media/image24.png"/><Relationship Id="rId7" Type="http://schemas.openxmlformats.org/officeDocument/2006/relationships/image" Target="../media/image9.png"/><Relationship Id="rId12" Type="http://schemas.openxmlformats.org/officeDocument/2006/relationships/image" Target="../media/image6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48.png"/><Relationship Id="rId5" Type="http://schemas.openxmlformats.org/officeDocument/2006/relationships/image" Target="../media/image11.png"/><Relationship Id="rId15" Type="http://schemas.openxmlformats.org/officeDocument/2006/relationships/image" Target="../media/image63.png"/><Relationship Id="rId10" Type="http://schemas.openxmlformats.org/officeDocument/2006/relationships/image" Target="../media/image34.svg"/><Relationship Id="rId4" Type="http://schemas.openxmlformats.org/officeDocument/2006/relationships/image" Target="../media/image28.svg"/><Relationship Id="rId14" Type="http://schemas.openxmlformats.org/officeDocument/2006/relationships/image" Target="../media/image62.png"/></Relationships>
</file>

<file path=ppt/slides/_rels/slide42.xml.rels><?xml version="1.0" encoding="UTF-8" standalone="yes"?>
<Relationships xmlns="http://schemas.openxmlformats.org/package/2006/relationships"><Relationship Id="rId13" Type="http://schemas.openxmlformats.org/officeDocument/2006/relationships/image" Target="../media/image66.png"/><Relationship Id="rId3" Type="http://schemas.openxmlformats.org/officeDocument/2006/relationships/image" Target="../media/image24.png"/><Relationship Id="rId7" Type="http://schemas.openxmlformats.org/officeDocument/2006/relationships/image" Target="../media/image9.png"/><Relationship Id="rId12" Type="http://schemas.openxmlformats.org/officeDocument/2006/relationships/image" Target="../media/image6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64.png"/><Relationship Id="rId5" Type="http://schemas.openxmlformats.org/officeDocument/2006/relationships/image" Target="../media/image11.png"/><Relationship Id="rId15" Type="http://schemas.openxmlformats.org/officeDocument/2006/relationships/image" Target="../media/image26.png"/><Relationship Id="rId10" Type="http://schemas.openxmlformats.org/officeDocument/2006/relationships/image" Target="../media/image34.svg"/><Relationship Id="rId4" Type="http://schemas.openxmlformats.org/officeDocument/2006/relationships/image" Target="../media/image28.svg"/><Relationship Id="rId14" Type="http://schemas.openxmlformats.org/officeDocument/2006/relationships/image" Target="../media/image67.png"/></Relationships>
</file>

<file path=ppt/slides/_rels/slide4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49" Type="http://schemas.openxmlformats.org/officeDocument/2006/relationships/image" Target="../media/image20.png"/><Relationship Id="rId10" Type="http://schemas.openxmlformats.org/officeDocument/2006/relationships/image" Target="../media/image34.svg"/><Relationship Id="rId48" Type="http://schemas.openxmlformats.org/officeDocument/2006/relationships/image" Target="NULL"/></Relationships>
</file>

<file path=ppt/slides/_rels/slide4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68.png"/><Relationship Id="rId3" Type="http://schemas.openxmlformats.org/officeDocument/2006/relationships/image" Target="../media/image9.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4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4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69.png"/><Relationship Id="rId3" Type="http://schemas.openxmlformats.org/officeDocument/2006/relationships/image" Target="../media/image9.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4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0" Type="http://schemas.openxmlformats.org/officeDocument/2006/relationships/image" Target="../media/image71.png"/><Relationship Id="rId9" Type="http://schemas.openxmlformats.org/officeDocument/2006/relationships/image" Target="../media/image70.png"/></Relationships>
</file>

<file path=ppt/slides/_rels/slide4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1.png"/><Relationship Id="rId7" Type="http://schemas.openxmlformats.org/officeDocument/2006/relationships/image" Target="../media/image20.png"/><Relationship Id="rId12" Type="http://schemas.openxmlformats.org/officeDocument/2006/relationships/image" Target="../media/image7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4.sv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32.svg"/><Relationship Id="rId7"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svg"/><Relationship Id="rId9" Type="http://schemas.openxmlformats.org/officeDocument/2006/relationships/image" Target="../media/image73.png"/></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49" Type="http://schemas.openxmlformats.org/officeDocument/2006/relationships/image" Target="../media/image20.png"/><Relationship Id="rId10" Type="http://schemas.openxmlformats.org/officeDocument/2006/relationships/image" Target="../media/image34.svg"/><Relationship Id="rId48" Type="http://schemas.openxmlformats.org/officeDocument/2006/relationships/image" Target="NULL"/></Relationships>
</file>

<file path=ppt/slides/_rels/slide50.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74.png"/><Relationship Id="rId12"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51.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75.png"/><Relationship Id="rId12"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54.sv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54.sv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54.sv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54.sv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49" Type="http://schemas.openxmlformats.org/officeDocument/2006/relationships/image" Target="../media/image20.png"/><Relationship Id="rId10" Type="http://schemas.openxmlformats.org/officeDocument/2006/relationships/image" Target="../media/image34.svg"/><Relationship Id="rId48" Type="http://schemas.openxmlformats.org/officeDocument/2006/relationships/image" Target="NULL"/></Relationships>
</file>

<file path=ppt/slides/_rels/slide5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20.png"/><Relationship Id="rId10" Type="http://schemas.openxmlformats.org/officeDocument/2006/relationships/image" Target="../media/image34.svg"/></Relationships>
</file>

<file path=ppt/slides/_rels/slide5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78.png"/><Relationship Id="rId3" Type="http://schemas.openxmlformats.org/officeDocument/2006/relationships/image" Target="../media/image8.png"/><Relationship Id="rId12"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7.xml"/><Relationship Id="rId11" Type="http://schemas.openxmlformats.org/officeDocument/2006/relationships/image" Target="../media/image20.png"/><Relationship Id="rId10" Type="http://schemas.openxmlformats.org/officeDocument/2006/relationships/image" Target="../media/image34.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3" Type="http://schemas.microsoft.com/office/2007/relationships/hdphoto" Target="../media/hdphoto1.wdp"/><Relationship Id="rId3" Type="http://schemas.openxmlformats.org/officeDocument/2006/relationships/image" Target="../media/image9.png"/><Relationship Id="rId12"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5" Type="http://schemas.openxmlformats.org/officeDocument/2006/relationships/image" Target="../media/image23.png"/><Relationship Id="rId10" Type="http://schemas.openxmlformats.org/officeDocument/2006/relationships/image" Target="../media/image34.svg"/><Relationship Id="rId14" Type="http://schemas.openxmlformats.org/officeDocument/2006/relationships/image" Target="../media/image22.png"/></Relationships>
</file>

<file path=ppt/slides/_rels/slide60.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79.png"/><Relationship Id="rId3" Type="http://schemas.openxmlformats.org/officeDocument/2006/relationships/image" Target="../media/image8.png"/><Relationship Id="rId12"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20.png"/><Relationship Id="rId10" Type="http://schemas.openxmlformats.org/officeDocument/2006/relationships/image" Target="../media/image34.sv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8.png"/><Relationship Id="rId12"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7.xml"/><Relationship Id="rId11" Type="http://schemas.openxmlformats.org/officeDocument/2006/relationships/image" Target="../media/image20.png"/><Relationship Id="rId10" Type="http://schemas.openxmlformats.org/officeDocument/2006/relationships/image" Target="../media/image34.sv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6" Type="http://schemas.openxmlformats.org/officeDocument/2006/relationships/image" Target="../media/image9.svg"/><Relationship Id="rId1" Type="http://schemas.openxmlformats.org/officeDocument/2006/relationships/slideLayout" Target="../slideLayouts/slideLayout7.xml"/><Relationship Id="rId11" Type="http://schemas.openxmlformats.org/officeDocument/2006/relationships/image" Target="../media/image14.png"/><Relationship Id="rId10" Type="http://schemas.openxmlformats.org/officeDocument/2006/relationships/image" Target="../media/image34.svg"/></Relationships>
</file>

<file path=ppt/slides/_rels/slide63.xml.rels><?xml version="1.0" encoding="UTF-8" standalone="yes"?>
<Relationships xmlns="http://schemas.openxmlformats.org/package/2006/relationships"><Relationship Id="rId8" Type="http://schemas.openxmlformats.org/officeDocument/2006/relationships/image" Target="../media/image40.svg"/><Relationship Id="rId12" Type="http://schemas.openxmlformats.org/officeDocument/2006/relationships/image" Target="../media/image13.svg"/><Relationship Id="rId17" Type="http://schemas.openxmlformats.org/officeDocument/2006/relationships/image" Target="../media/image9.svg"/><Relationship Id="rId2" Type="http://schemas.openxmlformats.org/officeDocument/2006/relationships/image" Target="../media/image17.png"/><Relationship Id="rId16" Type="http://schemas.openxmlformats.org/officeDocument/2006/relationships/image" Target="../media/image14.png"/><Relationship Id="rId1" Type="http://schemas.openxmlformats.org/officeDocument/2006/relationships/slideLayout" Target="../slideLayouts/slideLayout7.xml"/><Relationship Id="rId15" Type="http://schemas.openxmlformats.org/officeDocument/2006/relationships/image" Target="../media/image16.png"/><Relationship Id="rId9" Type="http://schemas.openxmlformats.org/officeDocument/2006/relationships/image" Target="../media/image15.png"/><Relationship Id="rId14" Type="http://schemas.openxmlformats.org/officeDocument/2006/relationships/image" Target="../media/image11.svg"/></Relationships>
</file>

<file path=ppt/slides/_rels/slide6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13" Type="http://schemas.openxmlformats.org/officeDocument/2006/relationships/image" Target="../media/image20.png"/><Relationship Id="rId8" Type="http://schemas.openxmlformats.org/officeDocument/2006/relationships/image" Target="../media/image32.svg"/><Relationship Id="rId3" Type="http://schemas.openxmlformats.org/officeDocument/2006/relationships/image" Target="../media/image24.png"/><Relationship Id="rId7" Type="http://schemas.openxmlformats.org/officeDocument/2006/relationships/image" Target="../media/image9.png"/><Relationship Id="rId12"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27.png"/><Relationship Id="rId5" Type="http://schemas.openxmlformats.org/officeDocument/2006/relationships/image" Target="../media/image11.png"/><Relationship Id="rId10" Type="http://schemas.openxmlformats.org/officeDocument/2006/relationships/image" Target="../media/image34.sv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29.png"/><Relationship Id="rId3" Type="http://schemas.openxmlformats.org/officeDocument/2006/relationships/image" Target="../media/image9.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133600" y="1253171"/>
            <a:ext cx="13749766" cy="838612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759923" y="636828"/>
            <a:ext cx="768154" cy="183439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89419">
            <a:off x="16203808" y="6526974"/>
            <a:ext cx="2110984" cy="190252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33489">
            <a:off x="199199" y="1236830"/>
            <a:ext cx="1965132" cy="1898809"/>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28700" y="7478236"/>
            <a:ext cx="2445044" cy="198354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619047" y="1706336"/>
            <a:ext cx="2129994" cy="1637433"/>
          </a:xfrm>
          <a:prstGeom prst="rect">
            <a:avLst/>
          </a:prstGeom>
        </p:spPr>
      </p:pic>
      <p:sp>
        <p:nvSpPr>
          <p:cNvPr id="9" name="TextBox 9"/>
          <p:cNvSpPr txBox="1"/>
          <p:nvPr/>
        </p:nvSpPr>
        <p:spPr>
          <a:xfrm>
            <a:off x="2225822" y="4233245"/>
            <a:ext cx="13487120" cy="2815451"/>
          </a:xfrm>
          <a:prstGeom prst="rect">
            <a:avLst/>
          </a:prstGeom>
        </p:spPr>
        <p:txBody>
          <a:bodyPr wrap="square" lIns="0" tIns="0" rIns="0" bIns="0" rtlCol="0" anchor="t">
            <a:spAutoFit/>
          </a:bodyPr>
          <a:lstStyle/>
          <a:p>
            <a:pPr algn="ctr">
              <a:lnSpc>
                <a:spcPct val="150000"/>
              </a:lnSpc>
            </a:pPr>
            <a:r>
              <a:rPr lang="en-US" sz="6500" b="1" smtClean="0">
                <a:latin typeface="Arial" panose="020B0604020202020204" pitchFamily="34" charset="0"/>
                <a:cs typeface="Arial" panose="020B0604020202020204" pitchFamily="34" charset="0"/>
              </a:rPr>
              <a:t>CHÀO MỪNG CÁC EM ĐẾN VỚI TIẾT HỌC NGÀY HÔM NAY!</a:t>
            </a:r>
            <a:endParaRPr lang="en-US" sz="65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6200000">
            <a:off x="-228708" y="8748010"/>
            <a:ext cx="1196198" cy="1805582"/>
          </a:xfrm>
          <a:prstGeom prst="rect">
            <a:avLst/>
          </a:prstGeom>
        </p:spPr>
      </p:pic>
      <p:pic>
        <p:nvPicPr>
          <p:cNvPr id="19"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233651" y="261854"/>
            <a:ext cx="1869688" cy="1245679"/>
          </a:xfrm>
          <a:prstGeom prst="rect">
            <a:avLst/>
          </a:prstGeom>
        </p:spPr>
      </p:pic>
      <p:pic>
        <p:nvPicPr>
          <p:cNvPr id="10"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42"/>
              </a:ext>
            </a:extLst>
          </a:blip>
          <a:srcRect/>
          <a:stretch>
            <a:fillRect/>
          </a:stretch>
        </p:blipFill>
        <p:spPr>
          <a:xfrm>
            <a:off x="15087600" y="8461789"/>
            <a:ext cx="2866227" cy="1558511"/>
          </a:xfrm>
          <a:prstGeom prst="rect">
            <a:avLst/>
          </a:prstGeom>
        </p:spPr>
      </p:pic>
      <p:sp>
        <p:nvSpPr>
          <p:cNvPr id="4" name="Rectangle 3"/>
          <p:cNvSpPr/>
          <p:nvPr/>
        </p:nvSpPr>
        <p:spPr>
          <a:xfrm>
            <a:off x="1260150" y="571500"/>
            <a:ext cx="7948010" cy="875048"/>
          </a:xfrm>
          <a:prstGeom prst="rect">
            <a:avLst/>
          </a:prstGeom>
        </p:spPr>
        <p:txBody>
          <a:bodyPr wrap="none">
            <a:spAutoFit/>
          </a:bodyPr>
          <a:lstStyle/>
          <a:p>
            <a:pPr algn="just">
              <a:lnSpc>
                <a:spcPct val="150000"/>
              </a:lnSpc>
              <a:spcBef>
                <a:spcPts val="600"/>
              </a:spcBef>
              <a:spcAft>
                <a:spcPts val="800"/>
              </a:spcAft>
            </a:pPr>
            <a:r>
              <a:rPr lang="en-US" sz="3800" b="1" dirty="0" smtClean="0">
                <a:latin typeface="Arial" panose="020B0604020202020204" pitchFamily="34" charset="0"/>
                <a:ea typeface="Calibri" panose="020F0502020204030204" pitchFamily="34" charset="0"/>
                <a:cs typeface="Times New Roman" panose="02020603050405020304" pitchFamily="18" charset="0"/>
              </a:rPr>
              <a:t>* </a:t>
            </a:r>
            <a:r>
              <a:rPr lang="en-US" sz="3800" b="1" dirty="0" err="1" smtClean="0">
                <a:latin typeface="Arial" panose="020B0604020202020204" pitchFamily="34" charset="0"/>
                <a:ea typeface="Calibri" panose="020F0502020204030204" pitchFamily="34" charset="0"/>
                <a:cs typeface="Times New Roman" panose="02020603050405020304" pitchFamily="18" charset="0"/>
              </a:rPr>
              <a:t>Bảng</a:t>
            </a:r>
            <a:r>
              <a:rPr lang="en-US" sz="3800" b="1" dirty="0" smtClean="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phân</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bố</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tần</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số</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tương</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smtClean="0">
                <a:latin typeface="Arial" panose="020B0604020202020204" pitchFamily="34" charset="0"/>
                <a:ea typeface="Calibri" panose="020F0502020204030204" pitchFamily="34" charset="0"/>
                <a:cs typeface="Times New Roman" panose="02020603050405020304" pitchFamily="18" charset="0"/>
              </a:rPr>
              <a:t>đối</a:t>
            </a:r>
            <a:r>
              <a:rPr lang="en-US" sz="3800" b="1" dirty="0" smtClean="0">
                <a:latin typeface="Arial" panose="020B0604020202020204" pitchFamily="34" charset="0"/>
                <a:ea typeface="Calibri" panose="020F0502020204030204" pitchFamily="34" charset="0"/>
                <a:cs typeface="Times New Roman" panose="02020603050405020304" pitchFamily="18" charset="0"/>
              </a:rPr>
              <a:t>:</a:t>
            </a:r>
            <a:endParaRPr lang="en-US" sz="3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3"/>
          <a:stretch>
            <a:fillRect/>
          </a:stretch>
        </p:blipFill>
        <p:spPr>
          <a:xfrm>
            <a:off x="5278557" y="1868143"/>
            <a:ext cx="7924799" cy="281815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284214" y="5084980"/>
                <a:ext cx="15240000" cy="3792320"/>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Times New Roman" panose="02020603050405020304" pitchFamily="18" charset="0"/>
                  </a:rPr>
                  <a:t>Số</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cộng</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acc>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thống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kê</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phân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acc>
                      <m:r>
                        <a:rPr lang="en-US" sz="38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𝐟</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𝟏</m:t>
                          </m:r>
                        </m:sub>
                      </m:s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𝟏</m:t>
                          </m:r>
                        </m:sub>
                      </m:sSub>
                      <m:r>
                        <a:rPr lang="en-US" sz="38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𝐟</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𝟐</m:t>
                          </m:r>
                        </m:sub>
                      </m:s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𝟐</m:t>
                          </m:r>
                        </m:sub>
                      </m:sSub>
                      <m:r>
                        <a:rPr lang="en-US" sz="38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𝐟</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𝐤</m:t>
                          </m:r>
                        </m:sub>
                      </m:s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𝐤</m:t>
                          </m:r>
                        </m:sub>
                      </m:sSub>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f</a:t>
                </a:r>
                <a:r>
                  <a:rPr lang="en-US" sz="3800" baseline="-25000" dirty="0">
                    <a:effectLst/>
                    <a:latin typeface="Arial" panose="020B0604020202020204" pitchFamily="34" charset="0"/>
                    <a:ea typeface="Calibri" panose="020F0502020204030204" pitchFamily="34" charset="0"/>
                    <a:cs typeface="Times New Roman" panose="02020603050405020304" pitchFamily="18" charset="0"/>
                  </a:rPr>
                  <a:t>1 </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𝟏</m:t>
                            </m:r>
                          </m:sub>
                        </m:sSub>
                      </m:num>
                      <m:den>
                        <m:r>
                          <a:rPr lang="en-US" sz="3800" b="1" i="1">
                            <a:effectLst/>
                            <a:latin typeface="Cambria Math" panose="02040503050406030204" pitchFamily="18" charset="0"/>
                            <a:ea typeface="Calibri" panose="020F0502020204030204" pitchFamily="34" charset="0"/>
                            <a:cs typeface="Arial" panose="020B0604020202020204" pitchFamily="34" charset="0"/>
                          </a:rPr>
                          <m:t>𝐧</m:t>
                        </m:r>
                      </m:den>
                    </m:f>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a:effectLst/>
                    <a:latin typeface="Arial" panose="020B0604020202020204" pitchFamily="34" charset="0"/>
                    <a:ea typeface="Calibri" panose="020F0502020204030204" pitchFamily="34" charset="0"/>
                    <a:cs typeface="Times New Roman" panose="02020603050405020304" pitchFamily="18" charset="0"/>
                  </a:rPr>
                  <a:t>f</a:t>
                </a:r>
                <a:r>
                  <a:rPr lang="en-US" sz="3800" baseline="-25000" dirty="0">
                    <a:effectLst/>
                    <a:latin typeface="Arial" panose="020B0604020202020204" pitchFamily="34" charset="0"/>
                    <a:ea typeface="Calibri" panose="020F0502020204030204" pitchFamily="34" charset="0"/>
                    <a:cs typeface="Times New Roman" panose="02020603050405020304" pitchFamily="18" charset="0"/>
                  </a:rPr>
                  <a:t>2 </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𝟐</m:t>
                            </m:r>
                          </m:sub>
                        </m:sSub>
                      </m:num>
                      <m:den>
                        <m:r>
                          <a:rPr lang="en-US" sz="3800" b="1" i="1">
                            <a:effectLst/>
                            <a:latin typeface="Cambria Math" panose="02040503050406030204" pitchFamily="18" charset="0"/>
                            <a:ea typeface="Calibri" panose="020F0502020204030204" pitchFamily="34" charset="0"/>
                            <a:cs typeface="Arial" panose="020B0604020202020204" pitchFamily="34" charset="0"/>
                          </a:rPr>
                          <m:t>𝐧</m:t>
                        </m:r>
                      </m:den>
                    </m:f>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f</a:t>
                </a:r>
                <a:r>
                  <a:rPr lang="en-US" sz="3800" baseline="-25000" dirty="0" err="1">
                    <a:effectLst/>
                    <a:latin typeface="Arial" panose="020B0604020202020204" pitchFamily="34" charset="0"/>
                    <a:ea typeface="Calibri" panose="020F0502020204030204" pitchFamily="34" charset="0"/>
                    <a:cs typeface="Times New Roman" panose="02020603050405020304" pitchFamily="18" charset="0"/>
                  </a:rPr>
                  <a:t>k</a:t>
                </a:r>
                <a:r>
                  <a:rPr lang="en-US" sz="3800" baseline="-250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𝐤</m:t>
                            </m:r>
                          </m:sub>
                        </m:sSub>
                      </m:num>
                      <m:den>
                        <m:r>
                          <a:rPr lang="en-US" sz="3800" b="1" i="1">
                            <a:effectLst/>
                            <a:latin typeface="Cambria Math" panose="02040503050406030204" pitchFamily="18" charset="0"/>
                            <a:ea typeface="Calibri" panose="020F0502020204030204" pitchFamily="34" charset="0"/>
                            <a:cs typeface="Arial" panose="020B0604020202020204" pitchFamily="34" charset="0"/>
                          </a:rPr>
                          <m:t>𝐧</m:t>
                        </m:r>
                      </m:den>
                    </m:f>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n = n</a:t>
                </a:r>
                <a:r>
                  <a:rPr lang="en-US" sz="3800"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 n</a:t>
                </a:r>
                <a:r>
                  <a:rPr lang="en-US" sz="38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 … +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a:t>
                </a:r>
                <a:r>
                  <a:rPr lang="en-US" sz="3800" baseline="-25000" dirty="0" err="1">
                    <a:effectLst/>
                    <a:latin typeface="Arial" panose="020B0604020202020204" pitchFamily="34" charset="0"/>
                    <a:ea typeface="Times New Roman" panose="02020603050405020304" pitchFamily="18" charset="0"/>
                    <a:cs typeface="Times New Roman" panose="02020603050405020304" pitchFamily="18" charset="0"/>
                  </a:rPr>
                  <a:t>k</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84214" y="5084980"/>
                <a:ext cx="15240000" cy="3792320"/>
              </a:xfrm>
              <a:prstGeom prst="rect">
                <a:avLst/>
              </a:prstGeom>
              <a:blipFill>
                <a:blip r:embed="rId44"/>
                <a:stretch>
                  <a:fillRect l="-1320" r="-1320" b="-2090"/>
                </a:stretch>
              </a:blipFill>
            </p:spPr>
            <p:txBody>
              <a:bodyPr/>
              <a:lstStyle/>
              <a:p>
                <a:r>
                  <a:rPr lang="en-US">
                    <a:noFill/>
                  </a:rPr>
                  <a:t> </a:t>
                </a:r>
              </a:p>
            </p:txBody>
          </p:sp>
        </mc:Fallback>
      </mc:AlternateContent>
    </p:spTree>
    <p:extLst>
      <p:ext uri="{BB962C8B-B14F-4D97-AF65-F5344CB8AC3E}">
        <p14:creationId xmlns:p14="http://schemas.microsoft.com/office/powerpoint/2010/main" val="200165209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342900"/>
            <a:ext cx="17373599"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471109" y="132207"/>
            <a:ext cx="1861626" cy="1240308"/>
          </a:xfrm>
          <a:prstGeom prst="rect">
            <a:avLst/>
          </a:prstGeom>
        </p:spPr>
      </p:pic>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8280" y="58550"/>
            <a:ext cx="1635014" cy="1664137"/>
          </a:xfrm>
          <a:prstGeom prst="rect">
            <a:avLst/>
          </a:prstGeom>
        </p:spPr>
      </p:pic>
      <p:sp>
        <p:nvSpPr>
          <p:cNvPr id="30" name="Rectangle 29"/>
          <p:cNvSpPr/>
          <p:nvPr/>
        </p:nvSpPr>
        <p:spPr>
          <a:xfrm>
            <a:off x="6858000" y="419100"/>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5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1</a:t>
            </a:r>
            <a:endParaRPr lang="en-US" sz="5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6" name="Oval Callout 15"/>
          <p:cNvSpPr/>
          <p:nvPr/>
        </p:nvSpPr>
        <p:spPr>
          <a:xfrm>
            <a:off x="8839200" y="373921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p:sp>
        <p:nvSpPr>
          <p:cNvPr id="7" name="Rectangle 6"/>
          <p:cNvSpPr/>
          <p:nvPr/>
        </p:nvSpPr>
        <p:spPr>
          <a:xfrm>
            <a:off x="1532380" y="1599192"/>
            <a:ext cx="15392400" cy="1846659"/>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Quan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sát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Bảng</a:t>
            </a:r>
            <a:r>
              <a:rPr lang="en-US" sz="3800" dirty="0">
                <a:latin typeface="Arial" panose="020B0604020202020204" pitchFamily="34" charset="0"/>
                <a:ea typeface="Calibri" panose="020F0502020204030204" pitchFamily="34" charset="0"/>
                <a:cs typeface="Times New Roman" panose="02020603050405020304" pitchFamily="18" charset="0"/>
              </a:rPr>
              <a:t> 1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thích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thắng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tuyển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nam</a:t>
            </a:r>
            <a:r>
              <a:rPr lang="en-US" sz="3800" dirty="0">
                <a:latin typeface="Arial" panose="020B0604020202020204" pitchFamily="34" charset="0"/>
                <a:ea typeface="Calibri" panose="020F0502020204030204" pitchFamily="34" charset="0"/>
                <a:cs typeface="Times New Roman" panose="02020603050405020304" pitchFamily="18" charset="0"/>
              </a:rPr>
              <a:t> U22 </a:t>
            </a:r>
            <a:r>
              <a:rPr lang="en-US" sz="3800" dirty="0" err="1">
                <a:latin typeface="Arial" panose="020B0604020202020204" pitchFamily="34" charset="0"/>
                <a:ea typeface="Calibri" panose="020F0502020204030204" pitchFamily="34" charset="0"/>
                <a:cs typeface="Times New Roman" panose="02020603050405020304" pitchFamily="18" charset="0"/>
              </a:rPr>
              <a:t>Việt</a:t>
            </a:r>
            <a:r>
              <a:rPr lang="en-US" sz="3800" dirty="0">
                <a:latin typeface="Arial" panose="020B0604020202020204" pitchFamily="34" charset="0"/>
                <a:ea typeface="Calibri" panose="020F0502020204030204" pitchFamily="34" charset="0"/>
                <a:cs typeface="Times New Roman" panose="02020603050405020304" pitchFamily="18" charset="0"/>
              </a:rPr>
              <a:t> Nam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trận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đấu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3,43.</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95400" y="3734951"/>
            <a:ext cx="6485201" cy="5751949"/>
          </a:xfrm>
          <a:prstGeom prst="rect">
            <a:avLst/>
          </a:prstGeom>
        </p:spPr>
      </p:pic>
      <p:sp>
        <p:nvSpPr>
          <p:cNvPr id="13" name="Rectangle 12"/>
          <p:cNvSpPr/>
          <p:nvPr/>
        </p:nvSpPr>
        <p:spPr>
          <a:xfrm>
            <a:off x="8077200" y="4587001"/>
            <a:ext cx="9601200" cy="3452099"/>
          </a:xfrm>
          <a:prstGeom prst="rect">
            <a:avLst/>
          </a:prstGeom>
        </p:spPr>
        <p:txBody>
          <a:bodyPr wrap="squar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thắng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trận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đấu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tổng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cộng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thắng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trận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đấu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rồi</a:t>
            </a:r>
            <a:r>
              <a:rPr lang="en-US" sz="3800" dirty="0">
                <a:latin typeface="Arial" panose="020B0604020202020204" pitchFamily="34" charset="0"/>
                <a:ea typeface="Calibri" panose="020F0502020204030204" pitchFamily="34" charset="0"/>
                <a:cs typeface="Times New Roman" panose="02020603050405020304" pitchFamily="18" charset="0"/>
              </a:rPr>
              <a:t> chia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trận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đấu</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bàn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thắng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trận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effectLst/>
                <a:latin typeface="Arial" panose="020B0604020202020204" pitchFamily="34" charset="0"/>
                <a:ea typeface="Calibri" panose="020F0502020204030204" pitchFamily="34" charset="0"/>
                <a:cs typeface="Times New Roman" panose="02020603050405020304" pitchFamily="18" charset="0"/>
              </a:rPr>
              <a:t>đấu</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8718704" y="8267700"/>
                <a:ext cx="8010078" cy="1367169"/>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r>
                        <a:rPr lang="en-US" sz="3800" b="0"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en-US" sz="3800" b="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en-US" sz="3800" b="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3800" b="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1</m:t>
                          </m:r>
                          <m:r>
                            <a:rPr lang="en-US" sz="3800" b="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3800" b="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3800" b="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7</m:t>
                          </m:r>
                        </m:den>
                      </m:f>
                      <m:r>
                        <a:rPr lang="en-US" sz="3800" b="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3</m:t>
                      </m:r>
                      <m:r>
                        <a:rPr lang="en-US" sz="3800" b="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43</m:t>
                      </m:r>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8718704" y="8267700"/>
                <a:ext cx="8010078" cy="1367169"/>
              </a:xfrm>
              <a:prstGeom prst="rect">
                <a:avLst/>
              </a:prstGeom>
              <a:blipFill>
                <a:blip r:embed="rId21"/>
                <a:stretch>
                  <a:fillRect/>
                </a:stretch>
              </a:blipFill>
            </p:spPr>
            <p:txBody>
              <a:bodyPr/>
              <a:lstStyle/>
              <a:p>
                <a:r>
                  <a:rPr lang="en-US">
                    <a:noFill/>
                  </a:rPr>
                  <a:t> </a:t>
                </a:r>
              </a:p>
            </p:txBody>
          </p:sp>
        </mc:Fallback>
      </mc:AlternateContent>
      <p:pic>
        <p:nvPicPr>
          <p:cNvPr id="18" name="Picture 5"/>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96785" y="8324850"/>
            <a:ext cx="1335595" cy="1447800"/>
          </a:xfrm>
          <a:prstGeom prst="rect">
            <a:avLst/>
          </a:prstGeom>
        </p:spPr>
      </p:pic>
    </p:spTree>
    <p:extLst>
      <p:ext uri="{BB962C8B-B14F-4D97-AF65-F5344CB8AC3E}">
        <p14:creationId xmlns:p14="http://schemas.microsoft.com/office/powerpoint/2010/main" val="323881757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animBg="1"/>
      <p:bldP spid="7"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17621" y="571500"/>
            <a:ext cx="16984579" cy="9144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810195" y="398876"/>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6200000">
            <a:off x="1500199" y="7606964"/>
            <a:ext cx="1103180" cy="1665178"/>
          </a:xfrm>
          <a:prstGeom prst="rect">
            <a:avLst/>
          </a:prstGeom>
        </p:spPr>
      </p:pic>
      <p:sp>
        <p:nvSpPr>
          <p:cNvPr id="7" name="Rectangle 6"/>
          <p:cNvSpPr/>
          <p:nvPr/>
        </p:nvSpPr>
        <p:spPr>
          <a:xfrm>
            <a:off x="7590220" y="1111173"/>
            <a:ext cx="2909771" cy="1019253"/>
          </a:xfrm>
          <a:prstGeom prst="rect">
            <a:avLst/>
          </a:prstGeom>
        </p:spPr>
        <p:txBody>
          <a:bodyPr wrap="none">
            <a:spAutoFit/>
          </a:bodyPr>
          <a:lstStyle/>
          <a:p>
            <a:pPr lvl="0">
              <a:lnSpc>
                <a:spcPct val="150000"/>
              </a:lnSpc>
              <a:spcAft>
                <a:spcPts val="800"/>
              </a:spcAft>
            </a:pPr>
            <a:r>
              <a:rPr lang="en-US" sz="45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2. Ý </a:t>
            </a:r>
            <a:r>
              <a:rPr lang="en-US" sz="4500" b="1" dirty="0" err="1" smtClean="0">
                <a:solidFill>
                  <a:srgbClr val="FF0000"/>
                </a:solidFill>
                <a:latin typeface="Arial" panose="020B0604020202020204" pitchFamily="34" charset="0"/>
                <a:ea typeface="Calibri" panose="020F0502020204030204" pitchFamily="34" charset="0"/>
                <a:cs typeface="Times New Roman" panose="02020603050405020304" pitchFamily="18" charset="0"/>
              </a:rPr>
              <a:t>nghĩa</a:t>
            </a:r>
            <a:endParaRPr kumimoji="0" lang="en-US" sz="4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2438400" y="2857500"/>
            <a:ext cx="13313187" cy="4382763"/>
            <a:chOff x="2765013" y="2513337"/>
            <a:chExt cx="13313187" cy="4382763"/>
          </a:xfrm>
        </p:grpSpPr>
        <p:sp>
          <p:nvSpPr>
            <p:cNvPr id="5" name="Rounded Rectangular Callout 4"/>
            <p:cNvSpPr/>
            <p:nvPr/>
          </p:nvSpPr>
          <p:spPr>
            <a:xfrm>
              <a:off x="2765013" y="2513337"/>
              <a:ext cx="13313187" cy="4382763"/>
            </a:xfrm>
            <a:prstGeom prst="wedgeRoundRectCallou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75719" y="2781300"/>
              <a:ext cx="12192000" cy="378565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Times New Roman" panose="02020603050405020304" pitchFamily="18" charset="0"/>
                </a:rPr>
                <a:t>Khi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liệu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mẫu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ít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lệch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bình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cộng</a:t>
              </a:r>
              <a:r>
                <a:rPr lang="en-US" sz="4000" dirty="0">
                  <a:latin typeface="Arial" panose="020B0604020202020204" pitchFamily="34" charset="0"/>
                  <a:ea typeface="Calibri" panose="020F0502020204030204" pitchFamily="34" charset="0"/>
                  <a:cs typeface="Times New Roman" panose="02020603050405020304" pitchFamily="18" charset="0"/>
                </a:rPr>
                <a:t>, ta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giải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quyết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được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vấn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đề</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trên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bằng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lấy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bình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cộng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đại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diện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mẫu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số</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liệu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này</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 name="Picture 18"/>
          <p:cNvPicPr>
            <a:picLocks noChangeAspect="1"/>
          </p:cNvPicPr>
          <p:nvPr/>
        </p:nvPicPr>
        <p:blipFill>
          <a:blip r:embed="rId12"/>
          <a:srcRect/>
          <a:stretch>
            <a:fillRect/>
          </a:stretch>
        </p:blipFill>
        <p:spPr>
          <a:xfrm>
            <a:off x="14083078" y="6583900"/>
            <a:ext cx="2274616" cy="2455726"/>
          </a:xfrm>
          <a:prstGeom prst="rect">
            <a:avLst/>
          </a:prstGeom>
        </p:spPr>
      </p:pic>
    </p:spTree>
    <p:extLst>
      <p:ext uri="{BB962C8B-B14F-4D97-AF65-F5344CB8AC3E}">
        <p14:creationId xmlns:p14="http://schemas.microsoft.com/office/powerpoint/2010/main" val="576867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189864" y="8017396"/>
            <a:ext cx="1490734" cy="2250165"/>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8"/>
              </a:ext>
            </a:extLst>
          </a:blip>
          <a:srcRect/>
          <a:stretch>
            <a:fillRect/>
          </a:stretch>
        </p:blipFill>
        <p:spPr>
          <a:xfrm>
            <a:off x="5292777" y="6667500"/>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709181" y="7951238"/>
            <a:ext cx="1974206" cy="2140061"/>
          </a:xfrm>
          <a:prstGeom prst="rect">
            <a:avLst/>
          </a:prstGeom>
        </p:spPr>
      </p:pic>
      <p:grpSp>
        <p:nvGrpSpPr>
          <p:cNvPr id="13" name="Group 12"/>
          <p:cNvGrpSpPr/>
          <p:nvPr/>
        </p:nvGrpSpPr>
        <p:grpSpPr>
          <a:xfrm>
            <a:off x="4419600" y="1487233"/>
            <a:ext cx="1976440" cy="1883404"/>
            <a:chOff x="3406404" y="3088476"/>
            <a:chExt cx="1308629" cy="1214763"/>
          </a:xfrm>
          <a:solidFill>
            <a:srgbClr val="92D050"/>
          </a:solidFill>
        </p:grpSpPr>
        <p:grpSp>
          <p:nvGrpSpPr>
            <p:cNvPr id="14" name="Group 4"/>
            <p:cNvGrpSpPr/>
            <p:nvPr/>
          </p:nvGrpSpPr>
          <p:grpSpPr>
            <a:xfrm>
              <a:off x="3406404" y="3088476"/>
              <a:ext cx="1308629" cy="1214763"/>
              <a:chOff x="240953" y="-67507"/>
              <a:chExt cx="5882262" cy="6000744"/>
            </a:xfrm>
            <a:grpFill/>
          </p:grpSpPr>
          <p:sp>
            <p:nvSpPr>
              <p:cNvPr id="16" name="Freeform 5"/>
              <p:cNvSpPr/>
              <p:nvPr/>
            </p:nvSpPr>
            <p:spPr>
              <a:xfrm>
                <a:off x="240953" y="-67507"/>
                <a:ext cx="5882262" cy="600074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56585" y="3615173"/>
              <a:ext cx="1011619" cy="393959"/>
            </a:xfrm>
            <a:prstGeom prst="rect">
              <a:avLst/>
            </a:prstGeom>
            <a:noFill/>
          </p:spPr>
          <p:txBody>
            <a:bodyPr wrap="square"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02</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7" name="Rectangle 16"/>
          <p:cNvSpPr/>
          <p:nvPr/>
        </p:nvSpPr>
        <p:spPr>
          <a:xfrm>
            <a:off x="7620000" y="3611695"/>
            <a:ext cx="4800600" cy="1407373"/>
          </a:xfrm>
          <a:prstGeom prst="rect">
            <a:avLst/>
          </a:prstGeom>
        </p:spPr>
        <p:txBody>
          <a:bodyPr wrap="square">
            <a:spAutoFit/>
          </a:bodyPr>
          <a:lstStyle/>
          <a:p>
            <a:pPr algn="just">
              <a:lnSpc>
                <a:spcPct val="150000"/>
              </a:lnSpc>
              <a:spcBef>
                <a:spcPts val="600"/>
              </a:spcBef>
              <a:spcAft>
                <a:spcPts val="800"/>
              </a:spcAft>
            </a:pPr>
            <a:r>
              <a:rPr lang="en-US" sz="6500" b="1" dirty="0" smtClean="0">
                <a:solidFill>
                  <a:prstClr val="black"/>
                </a:solidFill>
                <a:latin typeface="Arial" panose="020B0604020202020204" pitchFamily="34" charset="0"/>
                <a:ea typeface="Calibri" panose="020F0502020204030204" pitchFamily="34" charset="0"/>
                <a:cs typeface="Arial" panose="020B0604020202020204" pitchFamily="34" charset="0"/>
              </a:rPr>
              <a:t>TRUNG VỊ</a:t>
            </a:r>
            <a:endParaRPr lang="en-US" sz="6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69821902"/>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190500"/>
            <a:ext cx="17449799" cy="99441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974942" y="216817"/>
            <a:ext cx="2105142" cy="140255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5864266">
            <a:off x="2815" y="3944801"/>
            <a:ext cx="956535" cy="1443826"/>
          </a:xfrm>
          <a:prstGeom prst="rect">
            <a:avLst/>
          </a:prstGeom>
        </p:spPr>
      </p:pic>
      <p:pic>
        <p:nvPicPr>
          <p:cNvPr id="2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896230">
            <a:off x="16554814" y="9278373"/>
            <a:ext cx="945399" cy="1024824"/>
          </a:xfrm>
          <a:prstGeom prst="rect">
            <a:avLst/>
          </a:prstGeom>
        </p:spPr>
      </p:pic>
      <p:pic>
        <p:nvPicPr>
          <p:cNvPr id="17" name="Picture 16"/>
          <p:cNvPicPr>
            <a:picLocks noChangeAspect="1"/>
          </p:cNvPicPr>
          <p:nvPr/>
        </p:nvPicPr>
        <p:blipFill>
          <a:blip r:embed="rId13" cstate="print">
            <a:duotone>
              <a:prstClr val="black"/>
              <a:schemeClr val="tx1">
                <a:tint val="45000"/>
                <a:satMod val="400000"/>
              </a:schemeClr>
            </a:duotone>
            <a:extLst>
              <a:ext uri="{BEBA8EAE-BF5A-486C-A8C5-ECC9F3942E4B}">
                <a14:imgProps xmlns:a14="http://schemas.microsoft.com/office/drawing/2010/main">
                  <a14:imgLayer r:embed="rId1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95400" y="1257300"/>
            <a:ext cx="1032846" cy="963915"/>
          </a:xfrm>
          <a:prstGeom prst="rect">
            <a:avLst/>
          </a:prstGeom>
        </p:spPr>
      </p:pic>
      <p:sp>
        <p:nvSpPr>
          <p:cNvPr id="22" name="TextBox 21"/>
          <p:cNvSpPr txBox="1"/>
          <p:nvPr/>
        </p:nvSpPr>
        <p:spPr>
          <a:xfrm>
            <a:off x="2409192" y="1439992"/>
            <a:ext cx="3581400" cy="707886"/>
          </a:xfrm>
          <a:prstGeom prst="rect">
            <a:avLst/>
          </a:prstGeom>
          <a:noFill/>
        </p:spPr>
        <p:txBody>
          <a:bodyPr wrap="square" rtlCol="0">
            <a:spAutoFit/>
          </a:bodyPr>
          <a:lstStyle/>
          <a:p>
            <a:r>
              <a:rPr lang="nl-NL" sz="4000" b="1" dirty="0" smtClean="0">
                <a:latin typeface="Arial" panose="020B0604020202020204" pitchFamily="34" charset="0"/>
                <a:cs typeface="Arial" panose="020B0604020202020204" pitchFamily="34" charset="0"/>
              </a:rPr>
              <a:t>HĐ 2:</a:t>
            </a:r>
            <a:endParaRPr lang="en-US" sz="4000" dirty="0">
              <a:latin typeface="Arial" panose="020B0604020202020204" pitchFamily="34" charset="0"/>
              <a:cs typeface="Arial" panose="020B0604020202020204" pitchFamily="34" charset="0"/>
            </a:endParaRPr>
          </a:p>
        </p:txBody>
      </p:sp>
      <p:sp>
        <p:nvSpPr>
          <p:cNvPr id="25" name="Oval Callout 24"/>
          <p:cNvSpPr/>
          <p:nvPr/>
        </p:nvSpPr>
        <p:spPr>
          <a:xfrm>
            <a:off x="8248649" y="4853850"/>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p:sp>
        <p:nvSpPr>
          <p:cNvPr id="14" name="Rectangle 13"/>
          <p:cNvSpPr/>
          <p:nvPr/>
        </p:nvSpPr>
        <p:spPr>
          <a:xfrm>
            <a:off x="7315200" y="333839"/>
            <a:ext cx="3807453" cy="1019253"/>
          </a:xfrm>
          <a:prstGeom prst="rect">
            <a:avLst/>
          </a:prstGeom>
        </p:spPr>
        <p:txBody>
          <a:bodyPr wrap="none">
            <a:spAutoFit/>
          </a:bodyPr>
          <a:lstStyle/>
          <a:p>
            <a:pPr>
              <a:lnSpc>
                <a:spcPct val="150000"/>
              </a:lnSpc>
              <a:spcAft>
                <a:spcPts val="800"/>
              </a:spcAft>
            </a:pPr>
            <a:r>
              <a:rPr lang="en-US" sz="45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1. </a:t>
            </a:r>
            <a:r>
              <a:rPr lang="en-US" sz="45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Định</a:t>
            </a:r>
            <a:r>
              <a:rPr lang="en-US" sz="45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nghĩa</a:t>
            </a:r>
            <a:endParaRPr lang="en-US" sz="4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409192" y="2019300"/>
            <a:ext cx="14293516" cy="2723823"/>
          </a:xfrm>
          <a:prstGeom prst="rect">
            <a:avLst/>
          </a:prstGeom>
        </p:spPr>
        <p:txBody>
          <a:bodyPr wrap="square">
            <a:spAutoFit/>
          </a:bodyPr>
          <a:lstStyle/>
          <a:p>
            <a:pPr>
              <a:lnSpc>
                <a:spcPct val="150000"/>
              </a:lnSpc>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kiểm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môn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Toán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nhóm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gồm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9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học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sinh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như</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sau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1      1        3        6           7           8         8          9         10</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bình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cộng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nhận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xét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1371600" y="5648590"/>
                <a:ext cx="16078200" cy="4371710"/>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cộng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0" i="1">
                              <a:effectLst/>
                              <a:latin typeface="Cambria Math" panose="02040503050406030204" pitchFamily="18" charset="0"/>
                              <a:ea typeface="Calibri" panose="020F0502020204030204" pitchFamily="34" charset="0"/>
                              <a:cs typeface="Arial" panose="020B0604020202020204" pitchFamily="34" charset="0"/>
                            </a:rPr>
                            <m:t>𝑥</m:t>
                          </m:r>
                        </m:e>
                      </m:acc>
                      <m:r>
                        <a:rPr lang="en-US" sz="3800" b="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b="0" i="1">
                              <a:effectLst/>
                              <a:latin typeface="Cambria Math" panose="02040503050406030204" pitchFamily="18" charset="0"/>
                              <a:ea typeface="Calibri" panose="020F0502020204030204" pitchFamily="34" charset="0"/>
                              <a:cs typeface="Arial" panose="020B0604020202020204" pitchFamily="34" charset="0"/>
                            </a:rPr>
                            <m:t>1</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1</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3</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6</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7</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8</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8</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9</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10</m:t>
                          </m:r>
                        </m:num>
                        <m:den>
                          <m:r>
                            <a:rPr lang="en-US" sz="3800" b="0" i="1">
                              <a:effectLst/>
                              <a:latin typeface="Cambria Math" panose="02040503050406030204" pitchFamily="18" charset="0"/>
                              <a:ea typeface="Calibri" panose="020F0502020204030204" pitchFamily="34" charset="0"/>
                              <a:cs typeface="Arial" panose="020B0604020202020204" pitchFamily="34" charset="0"/>
                            </a:rPr>
                            <m:t>9</m:t>
                          </m:r>
                        </m:den>
                      </m:f>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5</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9</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Quan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sát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3800" dirty="0">
                    <a:effectLst/>
                    <a:latin typeface="Arial" panose="020B0604020202020204" pitchFamily="34" charset="0"/>
                    <a:ea typeface="Calibri" panose="020F0502020204030204" pitchFamily="34" charset="0"/>
                    <a:cs typeface="Times New Roman" panose="02020603050405020304" pitchFamily="18" charset="0"/>
                  </a:rPr>
                  <a:t> ta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thấy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sự</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chênh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lệch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lớn</a:t>
                </a:r>
                <a:r>
                  <a:rPr lang="en-US" sz="3800" dirty="0">
                    <a:effectLst/>
                    <a:latin typeface="Arial" panose="020B0604020202020204" pitchFamily="34" charset="0"/>
                    <a:ea typeface="Calibri" panose="020F0502020204030204" pitchFamily="34" charset="0"/>
                    <a:cs typeface="Times New Roman" panose="02020603050405020304" pitchFamily="18" charset="0"/>
                  </a:rPr>
                  <a:t> so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cộng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371600" y="5648590"/>
                <a:ext cx="16078200" cy="4371710"/>
              </a:xfrm>
              <a:prstGeom prst="rect">
                <a:avLst/>
              </a:prstGeom>
              <a:blipFill>
                <a:blip r:embed="rId15"/>
                <a:stretch>
                  <a:fillRect l="-1251" b="-2232"/>
                </a:stretch>
              </a:blipFill>
            </p:spPr>
            <p:txBody>
              <a:bodyPr/>
              <a:lstStyle/>
              <a:p>
                <a:r>
                  <a:rPr lang="en-US">
                    <a:noFill/>
                  </a:rPr>
                  <a:t> </a:t>
                </a:r>
              </a:p>
            </p:txBody>
          </p:sp>
        </mc:Fallback>
      </mc:AlternateContent>
    </p:spTree>
    <p:extLst>
      <p:ext uri="{BB962C8B-B14F-4D97-AF65-F5344CB8AC3E}">
        <p14:creationId xmlns:p14="http://schemas.microsoft.com/office/powerpoint/2010/main" val="2904778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P spid="14"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190500"/>
            <a:ext cx="17449799" cy="99441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974942" y="216817"/>
            <a:ext cx="2105142" cy="140255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5864266">
            <a:off x="2815" y="3944801"/>
            <a:ext cx="956535" cy="1443826"/>
          </a:xfrm>
          <a:prstGeom prst="rect">
            <a:avLst/>
          </a:prstGeom>
        </p:spPr>
      </p:pic>
      <p:pic>
        <p:nvPicPr>
          <p:cNvPr id="2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16497408" y="9038723"/>
            <a:ext cx="1039866" cy="1127227"/>
          </a:xfrm>
          <a:prstGeom prst="rect">
            <a:avLst/>
          </a:prstGeom>
        </p:spPr>
      </p:pic>
      <p:pic>
        <p:nvPicPr>
          <p:cNvPr id="17" name="Picture 16"/>
          <p:cNvPicPr>
            <a:picLocks noChangeAspect="1"/>
          </p:cNvPicPr>
          <p:nvPr/>
        </p:nvPicPr>
        <p:blipFill>
          <a:blip r:embed="rId13" cstate="print">
            <a:duotone>
              <a:prstClr val="black"/>
              <a:schemeClr val="tx1">
                <a:tint val="45000"/>
                <a:satMod val="400000"/>
              </a:schemeClr>
            </a:duotone>
            <a:extLst>
              <a:ext uri="{BEBA8EAE-BF5A-486C-A8C5-ECC9F3942E4B}">
                <a14:imgProps xmlns:a14="http://schemas.microsoft.com/office/drawing/2010/main">
                  <a14:imgLayer r:embed="rId1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95400" y="1333500"/>
            <a:ext cx="1032846" cy="963915"/>
          </a:xfrm>
          <a:prstGeom prst="rect">
            <a:avLst/>
          </a:prstGeom>
        </p:spPr>
      </p:pic>
      <p:sp>
        <p:nvSpPr>
          <p:cNvPr id="22" name="TextBox 21"/>
          <p:cNvSpPr txBox="1"/>
          <p:nvPr/>
        </p:nvSpPr>
        <p:spPr>
          <a:xfrm>
            <a:off x="2409192" y="1516192"/>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2:</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Oval Callout 24"/>
          <p:cNvSpPr/>
          <p:nvPr/>
        </p:nvSpPr>
        <p:spPr>
          <a:xfrm>
            <a:off x="8305800" y="5283468"/>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p:cNvSpPr/>
          <p:nvPr/>
        </p:nvSpPr>
        <p:spPr>
          <a:xfrm>
            <a:off x="7315200" y="333839"/>
            <a:ext cx="3807453" cy="101925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1. </a:t>
            </a:r>
            <a:r>
              <a:rPr kumimoji="0" lang="en-US" sz="45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Định</a:t>
            </a: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nghĩa</a:t>
            </a:r>
            <a:endParaRPr kumimoji="0" lang="en-US" sz="4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409192" y="2278192"/>
            <a:ext cx="14293516" cy="272382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Điểm</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kiểm</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tra</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môn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Toán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nhóm</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gồm</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9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học</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sinh</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như</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sau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1      1        3        6           7           8         8          9         10</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bình</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cộng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nêu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nhận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xét</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280036" y="6210300"/>
            <a:ext cx="15712564" cy="360098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Vì</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vậy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không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thể</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lấy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bình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cộng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diện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chọn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đặc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trưng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thích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hợp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hơn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Cụ</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thể</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chọn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đứng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chính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giữa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tức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7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diện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276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342900"/>
            <a:ext cx="17373599" cy="96012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471109" y="132207"/>
            <a:ext cx="1861626" cy="1240308"/>
          </a:xfrm>
          <a:prstGeom prst="rect">
            <a:avLst/>
          </a:prstGeom>
        </p:spPr>
      </p:pic>
      <p:sp>
        <p:nvSpPr>
          <p:cNvPr id="6" name="Rounded Rectangular Callout 5"/>
          <p:cNvSpPr/>
          <p:nvPr/>
        </p:nvSpPr>
        <p:spPr>
          <a:xfrm>
            <a:off x="1600200" y="1714500"/>
            <a:ext cx="14916023" cy="7696200"/>
          </a:xfrm>
          <a:prstGeom prst="wedgeRoundRectCallout">
            <a:avLst>
              <a:gd name="adj1" fmla="val -20521"/>
              <a:gd name="adj2" fmla="val 53237"/>
              <a:gd name="adj3" fmla="val 16667"/>
            </a:avLst>
          </a:prstGeom>
          <a:solidFill>
            <a:schemeClr val="accent5">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2043235" y="1943100"/>
                <a:ext cx="13996612" cy="7265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Sắp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tự</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mẫu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liệu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gồm</a:t>
                </a:r>
                <a:r>
                  <a:rPr lang="en-US" sz="4000" dirty="0">
                    <a:latin typeface="Arial" panose="020B0604020202020204" pitchFamily="34" charset="0"/>
                    <a:ea typeface="Calibri" panose="020F0502020204030204" pitchFamily="34" charset="0"/>
                    <a:cs typeface="Times New Roman" panose="02020603050405020304" pitchFamily="18" charset="0"/>
                  </a:rPr>
                  <a:t> n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liệu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thành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dãy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giảm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hoặc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tăng</a:t>
                </a: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Nếu</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a:effectLst/>
                    <a:latin typeface="Arial" panose="020B0604020202020204" pitchFamily="34" charset="0"/>
                    <a:ea typeface="Calibri" panose="020F0502020204030204" pitchFamily="34" charset="0"/>
                    <a:cs typeface="Times New Roman" panose="02020603050405020304" pitchFamily="18" charset="0"/>
                  </a:rPr>
                  <a:t>n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lẻ</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ở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effectLst/>
                            <a:latin typeface="Cambria Math" panose="02040503050406030204" pitchFamily="18" charset="0"/>
                            <a:ea typeface="Calibri" panose="020F0502020204030204" pitchFamily="34" charset="0"/>
                            <a:cs typeface="Arial" panose="020B0604020202020204" pitchFamily="34" charset="0"/>
                          </a:rPr>
                          <m:t>𝐧</m:t>
                        </m:r>
                        <m:r>
                          <a:rPr lang="en-US" sz="4000" b="1">
                            <a:effectLst/>
                            <a:latin typeface="Cambria Math" panose="02040503050406030204" pitchFamily="18" charset="0"/>
                            <a:ea typeface="Calibri" panose="020F0502020204030204" pitchFamily="34" charset="0"/>
                            <a:cs typeface="Arial" panose="020B0604020202020204" pitchFamily="34" charset="0"/>
                          </a:rPr>
                          <m:t>+</m:t>
                        </m:r>
                        <m:r>
                          <a:rPr lang="en-US" sz="4000" b="1" i="1">
                            <a:effectLst/>
                            <a:latin typeface="Cambria Math" panose="02040503050406030204" pitchFamily="18" charset="0"/>
                            <a:ea typeface="Calibri" panose="020F0502020204030204" pitchFamily="34" charset="0"/>
                            <a:cs typeface="Arial" panose="020B0604020202020204" pitchFamily="34" charset="0"/>
                          </a:rPr>
                          <m:t>𝟏</m:t>
                        </m:r>
                      </m:num>
                      <m:den>
                        <m:r>
                          <a:rPr lang="en-US" sz="4000" b="1" i="1">
                            <a:effectLst/>
                            <a:latin typeface="Cambria Math" panose="02040503050406030204" pitchFamily="18" charset="0"/>
                            <a:ea typeface="Calibri" panose="020F0502020204030204" pitchFamily="34" charset="0"/>
                            <a:cs typeface="Arial" panose="020B0604020202020204" pitchFamily="34" charset="0"/>
                          </a:rPr>
                          <m:t>𝟐</m:t>
                        </m:r>
                      </m:den>
                    </m:f>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đứng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giữa</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vị</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4000" dirty="0" err="1" smtClean="0">
                    <a:effectLst/>
                    <a:latin typeface="Arial" panose="020B0604020202020204" pitchFamily="34" charset="0"/>
                    <a:ea typeface="Times New Roman" panose="02020603050405020304" pitchFamily="18" charset="0"/>
                    <a:cs typeface="Times New Roman" panose="02020603050405020304" pitchFamily="18" charset="0"/>
                  </a:rPr>
                  <a:t>Nếu</a:t>
                </a:r>
                <a:r>
                  <a:rPr lang="en-US" sz="4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n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chẵn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bình</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cộng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đứng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vị</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trí</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thứ</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effectLst/>
                            <a:latin typeface="Cambria Math" panose="02040503050406030204" pitchFamily="18" charset="0"/>
                            <a:ea typeface="Times New Roman" panose="02020603050405020304" pitchFamily="18" charset="0"/>
                            <a:cs typeface="Arial" panose="020B0604020202020204" pitchFamily="34" charset="0"/>
                          </a:rPr>
                          <m:t>𝐧</m:t>
                        </m:r>
                      </m:num>
                      <m:den>
                        <m:r>
                          <a:rPr lang="en-US" sz="4000" b="1" i="1">
                            <a:effectLst/>
                            <a:latin typeface="Cambria Math" panose="02040503050406030204" pitchFamily="18" charset="0"/>
                            <a:ea typeface="Times New Roman" panose="02020603050405020304" pitchFamily="18" charset="0"/>
                            <a:cs typeface="Arial" panose="020B0604020202020204" pitchFamily="34" charset="0"/>
                          </a:rPr>
                          <m:t>𝟐</m:t>
                        </m:r>
                      </m:den>
                    </m:f>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effectLst/>
                            <a:latin typeface="Cambria Math" panose="02040503050406030204" pitchFamily="18" charset="0"/>
                            <a:ea typeface="Times New Roman" panose="02020603050405020304" pitchFamily="18" charset="0"/>
                            <a:cs typeface="Arial" panose="020B0604020202020204" pitchFamily="34" charset="0"/>
                          </a:rPr>
                          <m:t>𝐧</m:t>
                        </m:r>
                      </m:num>
                      <m:den>
                        <m:r>
                          <a:rPr lang="en-US" sz="4000" b="1" i="1">
                            <a:effectLst/>
                            <a:latin typeface="Cambria Math" panose="02040503050406030204" pitchFamily="18" charset="0"/>
                            <a:ea typeface="Times New Roman" panose="02020603050405020304" pitchFamily="18" charset="0"/>
                            <a:cs typeface="Arial" panose="020B0604020202020204" pitchFamily="34" charset="0"/>
                          </a:rPr>
                          <m:t>𝟐</m:t>
                        </m:r>
                      </m:den>
                    </m:f>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+ 1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vị</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smtClean="0">
                    <a:effectLst/>
                    <a:latin typeface="Arial" panose="020B0604020202020204" pitchFamily="34" charset="0"/>
                    <a:ea typeface="Times New Roman" panose="02020603050405020304" pitchFamily="18" charset="0"/>
                    <a:cs typeface="Times New Roman" panose="02020603050405020304" pitchFamily="18" charset="0"/>
                  </a:rPr>
                  <a:t>Trung</a:t>
                </a:r>
                <a:r>
                  <a:rPr lang="en-US" sz="4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vị</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kí</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hiệu</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M</a:t>
                </a:r>
                <a:r>
                  <a:rPr lang="en-US" sz="4000" baseline="-25000" dirty="0">
                    <a:effectLst/>
                    <a:latin typeface="Arial" panose="020B0604020202020204" pitchFamily="34" charset="0"/>
                    <a:ea typeface="Times New Roman" panose="02020603050405020304" pitchFamily="18" charset="0"/>
                    <a:cs typeface="Times New Roman" panose="02020603050405020304" pitchFamily="18" charset="0"/>
                  </a:rPr>
                  <a:t>e</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43235" y="1943100"/>
                <a:ext cx="13996612" cy="7265322"/>
              </a:xfrm>
              <a:prstGeom prst="rect">
                <a:avLst/>
              </a:prstGeom>
              <a:blipFill>
                <a:blip r:embed="rId12"/>
                <a:stretch>
                  <a:fillRect l="-1524" r="-1568" b="-1091"/>
                </a:stretch>
              </a:blipFill>
            </p:spPr>
            <p:txBody>
              <a:bodyPr/>
              <a:lstStyle/>
              <a:p>
                <a:r>
                  <a:rPr lang="en-US">
                    <a:noFill/>
                  </a:rPr>
                  <a:t> </a:t>
                </a:r>
              </a:p>
            </p:txBody>
          </p:sp>
        </mc:Fallback>
      </mc:AlternateContent>
      <p:pic>
        <p:nvPicPr>
          <p:cNvPr id="13" name="Picture 5"/>
          <p:cNvPicPr>
            <a:picLocks noChangeAspect="1"/>
          </p:cNvPicPr>
          <p:nvPr/>
        </p:nvPicPr>
        <p:blipFill>
          <a:blip r:embed="rId13"/>
          <a:srcRect/>
          <a:stretch>
            <a:fillRect/>
          </a:stretch>
        </p:blipFill>
        <p:spPr>
          <a:xfrm>
            <a:off x="14859001" y="7446413"/>
            <a:ext cx="2514600" cy="2345287"/>
          </a:xfrm>
          <a:prstGeom prst="rect">
            <a:avLst/>
          </a:prstGeom>
        </p:spPr>
      </p:pic>
      <p:pic>
        <p:nvPicPr>
          <p:cNvPr id="12"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902838">
            <a:off x="476751" y="7770855"/>
            <a:ext cx="1527122" cy="1655418"/>
          </a:xfrm>
          <a:prstGeom prst="rect">
            <a:avLst/>
          </a:prstGeom>
        </p:spPr>
      </p:pic>
      <p:sp>
        <p:nvSpPr>
          <p:cNvPr id="10" name="Rectangle 9"/>
          <p:cNvSpPr/>
          <p:nvPr/>
        </p:nvSpPr>
        <p:spPr>
          <a:xfrm>
            <a:off x="6687630" y="419100"/>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5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lang="en-US" sz="5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14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70068">
            <a:off x="591808" y="8312730"/>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791200" y="12573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2126503" y="987956"/>
              <a:ext cx="4974439"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2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tr29)</a:t>
              </a:r>
              <a:endPar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sp>
        <p:nvSpPr>
          <p:cNvPr id="14" name="Oval Callout 13"/>
          <p:cNvSpPr/>
          <p:nvPr/>
        </p:nvSpPr>
        <p:spPr>
          <a:xfrm>
            <a:off x="7993192" y="5219700"/>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p:pic>
        <p:nvPicPr>
          <p:cNvPr id="18"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15316200" y="7785163"/>
            <a:ext cx="2209800" cy="2082737"/>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447800" y="2343477"/>
                <a:ext cx="16230600" cy="2723823"/>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Thời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phút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a:t>
                </a:r>
                <a:r>
                  <a:rPr lang="en-US" sz="3800" dirty="0">
                    <a:latin typeface="Arial" panose="020B0604020202020204" pitchFamily="34" charset="0"/>
                    <a:ea typeface="Calibri" panose="020F0502020204030204" pitchFamily="34" charset="0"/>
                    <a:cs typeface="Times New Roman" panose="02020603050405020304" pitchFamily="18" charset="0"/>
                  </a:rPr>
                  <a:t> 10 </a:t>
                </a:r>
                <a:r>
                  <a:rPr lang="en-US" sz="3800" dirty="0" err="1">
                    <a:latin typeface="Arial" panose="020B0604020202020204" pitchFamily="34" charset="0"/>
                    <a:ea typeface="Calibri" panose="020F0502020204030204" pitchFamily="34" charset="0"/>
                    <a:cs typeface="Times New Roman" panose="02020603050405020304" pitchFamily="18" charset="0"/>
                  </a:rPr>
                  <a:t>người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đợi</a:t>
                </a:r>
                <a:r>
                  <a:rPr lang="en-US" sz="3800" dirty="0">
                    <a:latin typeface="Arial" panose="020B0604020202020204" pitchFamily="34" charset="0"/>
                    <a:ea typeface="Calibri" panose="020F0502020204030204" pitchFamily="34" charset="0"/>
                    <a:cs typeface="Times New Roman" panose="02020603050405020304" pitchFamily="18" charset="0"/>
                  </a:rPr>
                  <a:t> ở </a:t>
                </a:r>
                <a:r>
                  <a:rPr lang="en-US" sz="3800" dirty="0" err="1">
                    <a:latin typeface="Arial" panose="020B0604020202020204" pitchFamily="34" charset="0"/>
                    <a:ea typeface="Calibri" panose="020F0502020204030204" pitchFamily="34" charset="0"/>
                    <a:cs typeface="Times New Roman" panose="02020603050405020304" pitchFamily="18" charset="0"/>
                  </a:rPr>
                  <a:t>bến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xe</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buýt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m>
                        <m:mPr>
                          <m:plcHide m:val="on"/>
                          <m:mcs>
                            <m:mc>
                              <m:mcPr>
                                <m:count m:val="10"/>
                                <m:mcJc m:val="center"/>
                              </m:mcPr>
                            </m:mc>
                          </m:mcs>
                          <m:ctrlPr>
                            <a:rPr lang="en-US" sz="3800" i="1">
                              <a:effectLst/>
                              <a:latin typeface="Cambria Math" panose="02040503050406030204" pitchFamily="18" charset="0"/>
                              <a:ea typeface="Calibri" panose="020F0502020204030204" pitchFamily="34" charset="0"/>
                              <a:cs typeface="Arial" panose="020B0604020202020204" pitchFamily="34" charset="0"/>
                            </a:rPr>
                          </m:ctrlPr>
                        </m:mPr>
                        <m:mr>
                          <m:e>
                            <m:r>
                              <a:rPr lang="en-US" sz="3800">
                                <a:effectLst/>
                                <a:latin typeface="Cambria Math" panose="02040503050406030204" pitchFamily="18" charset="0"/>
                                <a:ea typeface="Calibri" panose="020F0502020204030204" pitchFamily="34" charset="0"/>
                                <a:cs typeface="Arial" panose="020B0604020202020204" pitchFamily="34" charset="0"/>
                              </a:rPr>
                              <m:t>2,8</m:t>
                            </m:r>
                          </m:e>
                          <m:e>
                            <m:r>
                              <a:rPr lang="en-US" sz="3800">
                                <a:effectLst/>
                                <a:latin typeface="Cambria Math" panose="02040503050406030204" pitchFamily="18" charset="0"/>
                                <a:ea typeface="Calibri" panose="020F0502020204030204" pitchFamily="34" charset="0"/>
                                <a:cs typeface="Arial" panose="020B0604020202020204" pitchFamily="34" charset="0"/>
                              </a:rPr>
                              <m:t>1,2</m:t>
                            </m:r>
                          </m:e>
                          <m:e>
                            <m:r>
                              <a:rPr lang="en-US" sz="3800">
                                <a:effectLst/>
                                <a:latin typeface="Cambria Math" panose="02040503050406030204" pitchFamily="18" charset="0"/>
                                <a:ea typeface="Calibri" panose="020F0502020204030204" pitchFamily="34" charset="0"/>
                                <a:cs typeface="Arial" panose="020B0604020202020204" pitchFamily="34" charset="0"/>
                              </a:rPr>
                              <m:t>3,4</m:t>
                            </m:r>
                          </m:e>
                          <m:e>
                            <m:r>
                              <a:rPr lang="en-US" sz="3800">
                                <a:effectLst/>
                                <a:latin typeface="Cambria Math" panose="02040503050406030204" pitchFamily="18" charset="0"/>
                                <a:ea typeface="Calibri" panose="020F0502020204030204" pitchFamily="34" charset="0"/>
                                <a:cs typeface="Arial" panose="020B0604020202020204" pitchFamily="34" charset="0"/>
                              </a:rPr>
                              <m:t>14,6</m:t>
                            </m:r>
                          </m:e>
                          <m:e>
                            <m:r>
                              <a:rPr lang="en-US" sz="3800">
                                <a:effectLst/>
                                <a:latin typeface="Cambria Math" panose="02040503050406030204" pitchFamily="18" charset="0"/>
                                <a:ea typeface="Calibri" panose="020F0502020204030204" pitchFamily="34" charset="0"/>
                                <a:cs typeface="Arial" panose="020B0604020202020204" pitchFamily="34" charset="0"/>
                              </a:rPr>
                              <m:t>1,3</m:t>
                            </m:r>
                          </m:e>
                          <m:e>
                            <m:r>
                              <a:rPr lang="en-US" sz="3800">
                                <a:effectLst/>
                                <a:latin typeface="Cambria Math" panose="02040503050406030204" pitchFamily="18" charset="0"/>
                                <a:ea typeface="Calibri" panose="020F0502020204030204" pitchFamily="34" charset="0"/>
                                <a:cs typeface="Arial" panose="020B0604020202020204" pitchFamily="34" charset="0"/>
                              </a:rPr>
                              <m:t>2,5</m:t>
                            </m:r>
                          </m:e>
                          <m:e>
                            <m:r>
                              <a:rPr lang="en-US" sz="3800">
                                <a:effectLst/>
                                <a:latin typeface="Cambria Math" panose="02040503050406030204" pitchFamily="18" charset="0"/>
                                <a:ea typeface="Calibri" panose="020F0502020204030204" pitchFamily="34" charset="0"/>
                                <a:cs typeface="Arial" panose="020B0604020202020204" pitchFamily="34" charset="0"/>
                              </a:rPr>
                              <m:t>4,2</m:t>
                            </m:r>
                          </m:e>
                          <m:e>
                            <m:r>
                              <a:rPr lang="en-US" sz="3800">
                                <a:effectLst/>
                                <a:latin typeface="Cambria Math" panose="02040503050406030204" pitchFamily="18" charset="0"/>
                                <a:ea typeface="Calibri" panose="020F0502020204030204" pitchFamily="34" charset="0"/>
                                <a:cs typeface="Arial" panose="020B0604020202020204" pitchFamily="34" charset="0"/>
                              </a:rPr>
                              <m:t>1,9</m:t>
                            </m:r>
                          </m:e>
                          <m:e>
                            <m:r>
                              <a:rPr lang="en-US" sz="3800">
                                <a:effectLst/>
                                <a:latin typeface="Cambria Math" panose="02040503050406030204" pitchFamily="18" charset="0"/>
                                <a:ea typeface="Calibri" panose="020F0502020204030204" pitchFamily="34" charset="0"/>
                                <a:cs typeface="Arial" panose="020B0604020202020204" pitchFamily="34" charset="0"/>
                              </a:rPr>
                              <m:t>3,5</m:t>
                            </m:r>
                          </m:e>
                          <m:e>
                            <m:r>
                              <a:rPr lang="en-US" sz="3800">
                                <a:effectLst/>
                                <a:latin typeface="Cambria Math" panose="02040503050406030204" pitchFamily="18" charset="0"/>
                                <a:ea typeface="Calibri" panose="020F0502020204030204" pitchFamily="34" charset="0"/>
                                <a:cs typeface="Arial" panose="020B0604020202020204" pitchFamily="34" charset="0"/>
                              </a:rPr>
                              <m:t>0,8</m:t>
                            </m:r>
                          </m:e>
                        </m:mr>
                      </m:m>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447800" y="2343477"/>
                <a:ext cx="16230600" cy="2723823"/>
              </a:xfrm>
              <a:prstGeom prst="rect">
                <a:avLst/>
              </a:prstGeom>
              <a:blipFill>
                <a:blip r:embed="rId33"/>
                <a:stretch>
                  <a:fillRect l="-1240" b="-42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42110" y="6134100"/>
                <a:ext cx="15165696" cy="1846659"/>
              </a:xfrm>
              <a:prstGeom prst="rect">
                <a:avLst/>
              </a:prstGeom>
            </p:spPr>
            <p:txBody>
              <a:bodyPr wrap="square">
                <a:spAutoFit/>
              </a:bodyPr>
              <a:lstStyle/>
              <a:p>
                <a:pPr>
                  <a:lnSpc>
                    <a:spcPct val="150000"/>
                  </a:lnSpc>
                </a:pPr>
                <a:r>
                  <a:rPr lang="en-US" sz="3800" b="1" dirty="0" err="1">
                    <a:latin typeface="Arial" panose="020B0604020202020204" pitchFamily="34" charset="0"/>
                    <a:ea typeface="Calibri" panose="020F0502020204030204" pitchFamily="34" charset="0"/>
                    <a:cs typeface="Times New Roman" panose="02020603050405020304" pitchFamily="18" charset="0"/>
                  </a:rPr>
                  <a:t>Bước</a:t>
                </a:r>
                <a:r>
                  <a:rPr lang="en-US" sz="3800" b="1" dirty="0">
                    <a:latin typeface="Arial" panose="020B0604020202020204" pitchFamily="34" charset="0"/>
                    <a:ea typeface="Calibri" panose="020F0502020204030204" pitchFamily="34" charset="0"/>
                    <a:cs typeface="Times New Roman" panose="02020603050405020304" pitchFamily="18" charset="0"/>
                  </a:rPr>
                  <a:t> 1.</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giảm</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m>
                        <m:mPr>
                          <m:plcHide m:val="on"/>
                          <m:mcs>
                            <m:mc>
                              <m:mcPr>
                                <m:count m:val="10"/>
                                <m:mcJc m:val="center"/>
                              </m:mcPr>
                            </m:mc>
                          </m:mcs>
                          <m:ctrlPr>
                            <a:rPr lang="en-US" sz="3800" i="1">
                              <a:effectLst/>
                              <a:latin typeface="Cambria Math" panose="02040503050406030204" pitchFamily="18" charset="0"/>
                              <a:ea typeface="Calibri" panose="020F0502020204030204" pitchFamily="34" charset="0"/>
                              <a:cs typeface="Arial" panose="020B0604020202020204" pitchFamily="34" charset="0"/>
                            </a:rPr>
                          </m:ctrlPr>
                        </m:mPr>
                        <m:mr>
                          <m:e>
                            <m:r>
                              <a:rPr lang="en-US" sz="3800">
                                <a:effectLst/>
                                <a:latin typeface="Cambria Math" panose="02040503050406030204" pitchFamily="18" charset="0"/>
                                <a:ea typeface="Calibri" panose="020F0502020204030204" pitchFamily="34" charset="0"/>
                                <a:cs typeface="Arial" panose="020B0604020202020204" pitchFamily="34" charset="0"/>
                              </a:rPr>
                              <m:t>0,8</m:t>
                            </m:r>
                          </m:e>
                          <m:e>
                            <m:r>
                              <a:rPr lang="en-US" sz="3800">
                                <a:effectLst/>
                                <a:latin typeface="Cambria Math" panose="02040503050406030204" pitchFamily="18" charset="0"/>
                                <a:ea typeface="Calibri" panose="020F0502020204030204" pitchFamily="34" charset="0"/>
                                <a:cs typeface="Arial" panose="020B0604020202020204" pitchFamily="34" charset="0"/>
                              </a:rPr>
                              <m:t>1,2</m:t>
                            </m:r>
                          </m:e>
                          <m:e>
                            <m:r>
                              <a:rPr lang="en-US" sz="3800">
                                <a:effectLst/>
                                <a:latin typeface="Cambria Math" panose="02040503050406030204" pitchFamily="18" charset="0"/>
                                <a:ea typeface="Calibri" panose="020F0502020204030204" pitchFamily="34" charset="0"/>
                                <a:cs typeface="Arial" panose="020B0604020202020204" pitchFamily="34" charset="0"/>
                              </a:rPr>
                              <m:t>1,3</m:t>
                            </m:r>
                          </m:e>
                          <m:e>
                            <m:r>
                              <a:rPr lang="en-US" sz="3800">
                                <a:effectLst/>
                                <a:latin typeface="Cambria Math" panose="02040503050406030204" pitchFamily="18" charset="0"/>
                                <a:ea typeface="Calibri" panose="020F0502020204030204" pitchFamily="34" charset="0"/>
                                <a:cs typeface="Arial" panose="020B0604020202020204" pitchFamily="34" charset="0"/>
                              </a:rPr>
                              <m:t>1,9</m:t>
                            </m:r>
                          </m:e>
                          <m:e>
                            <m:r>
                              <a:rPr lang="en-US" sz="3800">
                                <a:effectLst/>
                                <a:latin typeface="Cambria Math" panose="02040503050406030204" pitchFamily="18" charset="0"/>
                                <a:ea typeface="Calibri" panose="020F0502020204030204" pitchFamily="34" charset="0"/>
                                <a:cs typeface="Arial" panose="020B0604020202020204" pitchFamily="34" charset="0"/>
                              </a:rPr>
                              <m:t>2,5</m:t>
                            </m:r>
                          </m:e>
                          <m:e>
                            <m:r>
                              <a:rPr lang="en-US" sz="3800">
                                <a:effectLst/>
                                <a:latin typeface="Cambria Math" panose="02040503050406030204" pitchFamily="18" charset="0"/>
                                <a:ea typeface="Calibri" panose="020F0502020204030204" pitchFamily="34" charset="0"/>
                                <a:cs typeface="Arial" panose="020B0604020202020204" pitchFamily="34" charset="0"/>
                              </a:rPr>
                              <m:t>2,8</m:t>
                            </m:r>
                          </m:e>
                          <m:e>
                            <m:r>
                              <a:rPr lang="en-US" sz="3800">
                                <a:effectLst/>
                                <a:latin typeface="Cambria Math" panose="02040503050406030204" pitchFamily="18" charset="0"/>
                                <a:ea typeface="Calibri" panose="020F0502020204030204" pitchFamily="34" charset="0"/>
                                <a:cs typeface="Arial" panose="020B0604020202020204" pitchFamily="34" charset="0"/>
                              </a:rPr>
                              <m:t>3,4</m:t>
                            </m:r>
                          </m:e>
                          <m:e>
                            <m:r>
                              <a:rPr lang="en-US" sz="3800">
                                <a:effectLst/>
                                <a:latin typeface="Cambria Math" panose="02040503050406030204" pitchFamily="18" charset="0"/>
                                <a:ea typeface="Calibri" panose="020F0502020204030204" pitchFamily="34" charset="0"/>
                                <a:cs typeface="Arial" panose="020B0604020202020204" pitchFamily="34" charset="0"/>
                              </a:rPr>
                              <m:t>3,5</m:t>
                            </m:r>
                          </m:e>
                          <m:e>
                            <m:r>
                              <a:rPr lang="en-US" sz="3800">
                                <a:effectLst/>
                                <a:latin typeface="Cambria Math" panose="02040503050406030204" pitchFamily="18" charset="0"/>
                                <a:ea typeface="Calibri" panose="020F0502020204030204" pitchFamily="34" charset="0"/>
                                <a:cs typeface="Arial" panose="020B0604020202020204" pitchFamily="34" charset="0"/>
                              </a:rPr>
                              <m:t>4,2</m:t>
                            </m:r>
                          </m:e>
                          <m:e>
                            <m:r>
                              <a:rPr lang="en-US" sz="3800">
                                <a:effectLst/>
                                <a:latin typeface="Cambria Math" panose="02040503050406030204" pitchFamily="18" charset="0"/>
                                <a:ea typeface="Calibri" panose="020F0502020204030204" pitchFamily="34" charset="0"/>
                                <a:cs typeface="Arial" panose="020B0604020202020204" pitchFamily="34" charset="0"/>
                              </a:rPr>
                              <m:t>14,6</m:t>
                            </m:r>
                          </m:e>
                        </m:mr>
                      </m:m>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442110" y="6134100"/>
                <a:ext cx="15165696" cy="1846659"/>
              </a:xfrm>
              <a:prstGeom prst="rect">
                <a:avLst/>
              </a:prstGeom>
              <a:blipFill>
                <a:blip r:embed="rId34"/>
                <a:stretch>
                  <a:fillRect l="-1327"/>
                </a:stretch>
              </a:blipFill>
            </p:spPr>
            <p:txBody>
              <a:bodyPr/>
              <a:lstStyle/>
              <a:p>
                <a:r>
                  <a:rPr lang="en-US">
                    <a:noFill/>
                  </a:rPr>
                  <a:t> </a:t>
                </a:r>
              </a:p>
            </p:txBody>
          </p:sp>
        </mc:Fallback>
      </mc:AlternateContent>
    </p:spTree>
    <p:extLst>
      <p:ext uri="{BB962C8B-B14F-4D97-AF65-F5344CB8AC3E}">
        <p14:creationId xmlns:p14="http://schemas.microsoft.com/office/powerpoint/2010/main" val="122090346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70068">
            <a:off x="591808" y="8312730"/>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791200" y="12573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2126503" y="987956"/>
              <a:ext cx="4974439"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tr29)</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14" name="Oval Callout 13"/>
          <p:cNvSpPr/>
          <p:nvPr/>
        </p:nvSpPr>
        <p:spPr>
          <a:xfrm>
            <a:off x="7993192" y="511081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14820062" y="8017787"/>
            <a:ext cx="2124681" cy="2002513"/>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447800" y="2267277"/>
                <a:ext cx="16230600" cy="272382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Thời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gian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phút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10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người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ở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bến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xe</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buýt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plcHide m:val="on"/>
                          <m:mcs>
                            <m:mc>
                              <m:mcPr>
                                <m:count m:val="10"/>
                                <m:mcJc m:val="center"/>
                              </m:mcPr>
                            </m:mc>
                          </m:mcs>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mPr>
                        <m:mr>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2,8</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1,2</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3,4</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14,6</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1,3</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2,5</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4,2</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1,9</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3,5</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0,8</m:t>
                            </m:r>
                          </m:e>
                        </m:mr>
                      </m:m>
                    </m:oMath>
                  </m:oMathPara>
                </a14:m>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Tìm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447800" y="2267277"/>
                <a:ext cx="16230600" cy="2723823"/>
              </a:xfrm>
              <a:prstGeom prst="rect">
                <a:avLst/>
              </a:prstGeom>
              <a:blipFill>
                <a:blip r:embed="rId33"/>
                <a:stretch>
                  <a:fillRect l="-1240" b="-40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47800" y="6057900"/>
                <a:ext cx="16693490" cy="309950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Bước</a:t>
                </a:r>
                <a:r>
                  <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định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xem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chẵn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hay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lẻ</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để</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tìm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10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năm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sáu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lần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lượt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2,5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2,8.</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Vì</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vậy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m:t>
                        </m:r>
                      </m:e>
                      <m:sub>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e</m:t>
                        </m:r>
                      </m:sub>
                    </m:sSub>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2,5+2,8</m:t>
                        </m:r>
                      </m:num>
                      <m:den>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den>
                    </m:f>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=2,65</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phút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447800" y="6057900"/>
                <a:ext cx="16693490" cy="3099503"/>
              </a:xfrm>
              <a:prstGeom prst="rect">
                <a:avLst/>
              </a:prstGeom>
              <a:blipFill>
                <a:blip r:embed="rId34"/>
                <a:stretch>
                  <a:fillRect l="-1205"/>
                </a:stretch>
              </a:blipFill>
            </p:spPr>
            <p:txBody>
              <a:bodyPr/>
              <a:lstStyle/>
              <a:p>
                <a:r>
                  <a:rPr lang="en-US">
                    <a:noFill/>
                  </a:rPr>
                  <a:t> </a:t>
                </a:r>
              </a:p>
            </p:txBody>
          </p:sp>
        </mc:Fallback>
      </mc:AlternateContent>
    </p:spTree>
    <p:extLst>
      <p:ext uri="{BB962C8B-B14F-4D97-AF65-F5344CB8AC3E}">
        <p14:creationId xmlns:p14="http://schemas.microsoft.com/office/powerpoint/2010/main" val="385030834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571500"/>
            <a:ext cx="17373599" cy="907536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197272" y="8038465"/>
            <a:ext cx="1631199" cy="1768239"/>
          </a:xfrm>
          <a:prstGeom prst="rect">
            <a:avLst/>
          </a:prstGeom>
        </p:spPr>
      </p:pic>
      <p:pic>
        <p:nvPicPr>
          <p:cNvPr id="4"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087294" y="7867798"/>
            <a:ext cx="1490734" cy="2250165"/>
          </a:xfrm>
          <a:prstGeom prst="rect">
            <a:avLst/>
          </a:prstGeom>
        </p:spPr>
      </p:pic>
      <p:pic>
        <p:nvPicPr>
          <p:cNvPr id="11"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471109" y="132207"/>
            <a:ext cx="1861626" cy="1240308"/>
          </a:xfrm>
          <a:prstGeom prst="rect">
            <a:avLst/>
          </a:prstGeom>
        </p:spPr>
      </p:pic>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9241" y="148085"/>
            <a:ext cx="1274705" cy="1297410"/>
          </a:xfrm>
          <a:prstGeom prst="rect">
            <a:avLst/>
          </a:prstGeom>
        </p:spPr>
      </p:pic>
      <p:sp>
        <p:nvSpPr>
          <p:cNvPr id="30" name="Rectangle 29"/>
          <p:cNvSpPr/>
          <p:nvPr/>
        </p:nvSpPr>
        <p:spPr>
          <a:xfrm>
            <a:off x="1371600" y="753038"/>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5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5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3" name="Oval Callout 12"/>
          <p:cNvSpPr/>
          <p:nvPr/>
        </p:nvSpPr>
        <p:spPr>
          <a:xfrm>
            <a:off x="8393511" y="5600700"/>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p:sp>
        <p:nvSpPr>
          <p:cNvPr id="3" name="Rectangle 2"/>
          <p:cNvSpPr/>
          <p:nvPr/>
        </p:nvSpPr>
        <p:spPr>
          <a:xfrm>
            <a:off x="1600200" y="2019300"/>
            <a:ext cx="15163800" cy="3600986"/>
          </a:xfrm>
          <a:prstGeom prst="rect">
            <a:avLst/>
          </a:prstGeom>
        </p:spPr>
        <p:txBody>
          <a:bodyPr wrap="square">
            <a:spAutoFit/>
          </a:bodyPr>
          <a:lstStyle/>
          <a:p>
            <a:pPr algn="just">
              <a:lnSpc>
                <a:spcPct val="150000"/>
              </a:lnSpc>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tối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ở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Nội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ngày</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21/11/2021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lúc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20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giờ</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21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giờ</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22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giờ</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23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giờ</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lần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lượt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26, 25, 23, 23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đơn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°C).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Nguồn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https://accuweather.com)</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Tìm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1668861" y="6362700"/>
                <a:ext cx="15163800" cy="3099503"/>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Sắp</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xếp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mẫu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liệu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theo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thứ</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tự</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không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giảm</a:t>
                </a:r>
                <a:r>
                  <a:rPr lang="en-US" sz="3800" dirty="0">
                    <a:latin typeface="Arial" panose="020B0604020202020204" pitchFamily="34" charset="0"/>
                    <a:ea typeface="Calibri" panose="020F0502020204030204" pitchFamily="34" charset="0"/>
                    <a:cs typeface="Arial" panose="020B0604020202020204" pitchFamily="34" charset="0"/>
                  </a:rPr>
                  <a:t>: 23, 23, 25, 26</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800" dirty="0" err="1" smtClean="0">
                    <a:effectLst/>
                    <a:latin typeface="Arial" panose="020B0604020202020204" pitchFamily="34" charset="0"/>
                    <a:ea typeface="Calibri" panose="020F0502020204030204" pitchFamily="34" charset="0"/>
                    <a:cs typeface="Arial" panose="020B0604020202020204" pitchFamily="34" charset="0"/>
                  </a:rPr>
                  <a:t>Mẫu</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liệu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4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liệu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trung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mẫu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liệu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M</a:t>
                </a:r>
                <a:r>
                  <a:rPr lang="en-US" sz="3800" baseline="-25000" dirty="0">
                    <a:effectLst/>
                    <a:latin typeface="Arial" panose="020B0604020202020204" pitchFamily="34" charset="0"/>
                    <a:ea typeface="Calibri" panose="020F0502020204030204" pitchFamily="34" charset="0"/>
                    <a:cs typeface="Arial" panose="020B0604020202020204" pitchFamily="34" charset="0"/>
                  </a:rPr>
                  <a:t>e</a:t>
                </a:r>
                <a:r>
                  <a:rPr lang="en-US" sz="38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23+25</m:t>
                        </m:r>
                      </m:num>
                      <m:den>
                        <m:r>
                          <a:rPr lang="en-US" sz="3800">
                            <a:effectLst/>
                            <a:latin typeface="Cambria Math" panose="02040503050406030204" pitchFamily="18" charset="0"/>
                            <a:ea typeface="Calibri" panose="020F0502020204030204" pitchFamily="34" charset="0"/>
                            <a:cs typeface="Arial" panose="020B0604020202020204" pitchFamily="34" charset="0"/>
                          </a:rPr>
                          <m:t>2</m:t>
                        </m:r>
                      </m:den>
                    </m:f>
                    <m:r>
                      <a:rPr lang="en-US" sz="3800">
                        <a:effectLst/>
                        <a:latin typeface="Cambria Math" panose="02040503050406030204" pitchFamily="18" charset="0"/>
                        <a:ea typeface="Calibri" panose="020F0502020204030204" pitchFamily="34" charset="0"/>
                        <a:cs typeface="Arial" panose="020B0604020202020204" pitchFamily="34" charset="0"/>
                      </a:rPr>
                      <m:t>=24</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668861" y="6362700"/>
                <a:ext cx="15163800" cy="3099503"/>
              </a:xfrm>
              <a:prstGeom prst="rect">
                <a:avLst/>
              </a:prstGeom>
              <a:blipFill>
                <a:blip r:embed="rId20"/>
                <a:stretch>
                  <a:fillRect l="-1206"/>
                </a:stretch>
              </a:blipFill>
            </p:spPr>
            <p:txBody>
              <a:bodyPr/>
              <a:lstStyle/>
              <a:p>
                <a:r>
                  <a:rPr lang="en-US">
                    <a:noFill/>
                  </a:rPr>
                  <a:t> </a:t>
                </a:r>
              </a:p>
            </p:txBody>
          </p:sp>
        </mc:Fallback>
      </mc:AlternateContent>
    </p:spTree>
    <p:extLst>
      <p:ext uri="{BB962C8B-B14F-4D97-AF65-F5344CB8AC3E}">
        <p14:creationId xmlns:p14="http://schemas.microsoft.com/office/powerpoint/2010/main" val="919582819"/>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up)">
                                      <p:cBhvr>
                                        <p:cTn id="27" dur="500"/>
                                        <p:tgtEl>
                                          <p:spTgt spid="9">
                                            <p:txEl>
                                              <p:pRg st="1" end="1"/>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up)">
                                      <p:cBhvr>
                                        <p:cTn id="3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3"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296971" y="647700"/>
            <a:ext cx="17636400"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sp>
        <p:nvSpPr>
          <p:cNvPr id="3" name="TextBox 2"/>
          <p:cNvSpPr txBox="1"/>
          <p:nvPr/>
        </p:nvSpPr>
        <p:spPr>
          <a:xfrm>
            <a:off x="6966291" y="793155"/>
            <a:ext cx="4800600" cy="1015663"/>
          </a:xfrm>
          <a:prstGeom prst="rect">
            <a:avLst/>
          </a:prstGeom>
          <a:noFill/>
        </p:spPr>
        <p:txBody>
          <a:bodyPr wrap="square" rtlCol="0">
            <a:spAutoFit/>
          </a:bodyPr>
          <a:lstStyle/>
          <a:p>
            <a:r>
              <a:rPr lang="en-US" sz="6000" b="1" dirty="0" smtClean="0">
                <a:latin typeface="Arial" panose="020B0604020202020204" pitchFamily="34" charset="0"/>
                <a:cs typeface="Arial" panose="020B0604020202020204" pitchFamily="34" charset="0"/>
              </a:rPr>
              <a:t>KHỞI ĐỘNG</a:t>
            </a:r>
            <a:endParaRPr lang="en-US" sz="6000" b="1" dirty="0">
              <a:latin typeface="Arial" panose="020B0604020202020204" pitchFamily="34" charset="0"/>
              <a:cs typeface="Arial" panose="020B0604020202020204" pitchFamily="34" charset="0"/>
            </a:endParaRPr>
          </a:p>
        </p:txBody>
      </p:sp>
      <p:pic>
        <p:nvPicPr>
          <p:cNvPr id="12"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04992" y="8600324"/>
            <a:ext cx="2051179" cy="1664019"/>
          </a:xfrm>
          <a:prstGeom prst="rect">
            <a:avLst/>
          </a:prstGeom>
        </p:spPr>
      </p:pic>
      <p:sp>
        <p:nvSpPr>
          <p:cNvPr id="11" name="Rectangle 10"/>
          <p:cNvSpPr/>
          <p:nvPr/>
        </p:nvSpPr>
        <p:spPr>
          <a:xfrm>
            <a:off x="838200" y="1799158"/>
            <a:ext cx="16535137" cy="1824923"/>
          </a:xfrm>
          <a:prstGeom prst="rect">
            <a:avLst/>
          </a:prstGeom>
        </p:spPr>
        <p:txBody>
          <a:bodyPr wrap="square">
            <a:spAutoFit/>
          </a:bodyPr>
          <a:lstStyle/>
          <a:p>
            <a:pPr algn="just">
              <a:lnSpc>
                <a:spcPct val="150000"/>
              </a:lnSpc>
            </a:pPr>
            <a:r>
              <a:rPr lang="vi-VN" sz="4000" dirty="0">
                <a:ea typeface="Calibri" panose="020F0502020204030204" pitchFamily="34" charset="0"/>
                <a:cs typeface="Times New Roman" panose="02020603050405020304" pitchFamily="18" charset="0"/>
              </a:rPr>
              <a:t>SEA Games 30 đã đi vào lịch sử của Thể thao Việt Nam. Lần đầu tiên, Việt Nam cùng được Huy chương Vàng cả bóng đá nam và bóng đá nữ. </a:t>
            </a:r>
          </a:p>
        </p:txBody>
      </p:sp>
      <p:pic>
        <p:nvPicPr>
          <p:cNvPr id="5" name="Picture 4"/>
          <p:cNvPicPr>
            <a:picLocks noChangeAspect="1"/>
          </p:cNvPicPr>
          <p:nvPr/>
        </p:nvPicPr>
        <p:blipFill>
          <a:blip r:embed="rId14"/>
          <a:stretch>
            <a:fillRect/>
          </a:stretch>
        </p:blipFill>
        <p:spPr>
          <a:xfrm>
            <a:off x="10333418" y="3619500"/>
            <a:ext cx="7002082" cy="6210389"/>
          </a:xfrm>
          <a:prstGeom prst="rect">
            <a:avLst/>
          </a:prstGeom>
        </p:spPr>
      </p:pic>
      <p:pic>
        <p:nvPicPr>
          <p:cNvPr id="14"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352210">
            <a:off x="16888023" y="8737196"/>
            <a:ext cx="1021405" cy="1541744"/>
          </a:xfrm>
          <a:prstGeom prst="rect">
            <a:avLst/>
          </a:prstGeom>
        </p:spPr>
      </p:pic>
      <p:sp>
        <p:nvSpPr>
          <p:cNvPr id="7" name="Rectangle 6"/>
          <p:cNvSpPr/>
          <p:nvPr/>
        </p:nvSpPr>
        <p:spPr>
          <a:xfrm>
            <a:off x="834789" y="3634107"/>
            <a:ext cx="9127358" cy="4708981"/>
          </a:xfrm>
          <a:prstGeom prst="rect">
            <a:avLst/>
          </a:prstGeom>
        </p:spPr>
        <p:txBody>
          <a:bodyPr wrap="square">
            <a:spAutoFit/>
          </a:bodyPr>
          <a:lstStyle/>
          <a:p>
            <a:pPr lvl="0" algn="just">
              <a:lnSpc>
                <a:spcPct val="150000"/>
              </a:lnSpc>
            </a:pPr>
            <a:r>
              <a:rPr lang="vi-VN" sz="4000" dirty="0">
                <a:solidFill>
                  <a:prstClr val="black"/>
                </a:solidFill>
                <a:ea typeface="Calibri" panose="020F0502020204030204" pitchFamily="34" charset="0"/>
                <a:cs typeface="Times New Roman" panose="02020603050405020304" pitchFamily="18" charset="0"/>
              </a:rPr>
              <a:t>Đặc biệt, số bàn thắng trung bình </a:t>
            </a:r>
            <a:r>
              <a:rPr lang="vi-VN" sz="4000" dirty="0" smtClean="0">
                <a:solidFill>
                  <a:prstClr val="black"/>
                </a:solidFill>
                <a:ea typeface="Calibri" panose="020F0502020204030204" pitchFamily="34" charset="0"/>
                <a:cs typeface="Times New Roman" panose="02020603050405020304" pitchFamily="18" charset="0"/>
              </a:rPr>
              <a:t>của </a:t>
            </a:r>
            <a:r>
              <a:rPr lang="vi-VN" sz="4000" dirty="0">
                <a:solidFill>
                  <a:prstClr val="black"/>
                </a:solidFill>
                <a:ea typeface="Calibri" panose="020F0502020204030204" pitchFamily="34" charset="0"/>
                <a:cs typeface="Times New Roman" panose="02020603050405020304" pitchFamily="18" charset="0"/>
              </a:rPr>
              <a:t>đội tuyển bóng đá nam U22 Việt Nam trong mỗi trận đấu là 3,43.</a:t>
            </a:r>
          </a:p>
          <a:p>
            <a:pPr lvl="0" algn="just">
              <a:lnSpc>
                <a:spcPct val="150000"/>
              </a:lnSpc>
            </a:pPr>
            <a:r>
              <a:rPr lang="vi-VN" sz="4000" dirty="0">
                <a:solidFill>
                  <a:prstClr val="black"/>
                </a:solidFill>
                <a:ea typeface="Calibri" panose="020F0502020204030204" pitchFamily="34" charset="0"/>
                <a:cs typeface="Times New Roman" panose="02020603050405020304" pitchFamily="18" charset="0"/>
              </a:rPr>
              <a:t>Số bàn thắng trung bình mỗi trận đấu được tính như thế nào?</a:t>
            </a:r>
          </a:p>
        </p:txBody>
      </p:sp>
      <p:pic>
        <p:nvPicPr>
          <p:cNvPr id="9" name="Picture 8"/>
          <p:cNvPicPr>
            <a:picLocks noChangeAspect="1"/>
          </p:cNvPicPr>
          <p:nvPr/>
        </p:nvPicPr>
        <p:blipFill>
          <a:blip r:embed="rId16"/>
          <a:stretch>
            <a:fillRect/>
          </a:stretch>
        </p:blipFill>
        <p:spPr>
          <a:xfrm rot="20475969">
            <a:off x="8210217" y="7904709"/>
            <a:ext cx="934077" cy="1404526"/>
          </a:xfrm>
          <a:prstGeom prst="rect">
            <a:avLst/>
          </a:prstGeom>
        </p:spPr>
      </p:pic>
    </p:spTree>
    <p:extLst>
      <p:ext uri="{BB962C8B-B14F-4D97-AF65-F5344CB8AC3E}">
        <p14:creationId xmlns:p14="http://schemas.microsoft.com/office/powerpoint/2010/main" val="11974613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17621" y="571500"/>
            <a:ext cx="16984579" cy="9144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795991" y="208376"/>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6200000">
            <a:off x="590745" y="8256945"/>
            <a:ext cx="1103180" cy="1665178"/>
          </a:xfrm>
          <a:prstGeom prst="rect">
            <a:avLst/>
          </a:prstGeom>
        </p:spPr>
      </p:pic>
      <p:sp>
        <p:nvSpPr>
          <p:cNvPr id="7" name="Rectangle 6"/>
          <p:cNvSpPr/>
          <p:nvPr/>
        </p:nvSpPr>
        <p:spPr>
          <a:xfrm>
            <a:off x="7746087" y="4429047"/>
            <a:ext cx="2909771" cy="101925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2. Ý </a:t>
            </a:r>
            <a:r>
              <a:rPr kumimoji="0" lang="en-US" sz="4500" b="1" i="0" u="none" strike="noStrike" kern="1200" cap="none" spc="0" normalizeH="0" baseline="0" noProof="0" dirty="0" err="1" smtClean="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nghĩa</a:t>
            </a:r>
            <a:endParaRPr kumimoji="0" lang="en-US" sz="4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2054646" y="5737159"/>
            <a:ext cx="13313187" cy="4587941"/>
            <a:chOff x="2765013" y="2665737"/>
            <a:chExt cx="13313187" cy="4587941"/>
          </a:xfrm>
        </p:grpSpPr>
        <p:sp>
          <p:nvSpPr>
            <p:cNvPr id="5" name="Rounded Rectangular Callout 4"/>
            <p:cNvSpPr/>
            <p:nvPr/>
          </p:nvSpPr>
          <p:spPr>
            <a:xfrm>
              <a:off x="2765013" y="2665737"/>
              <a:ext cx="13313187" cy="3758836"/>
            </a:xfrm>
            <a:prstGeom prst="wedgeRoundRectCallout">
              <a:avLst>
                <a:gd name="adj1" fmla="val 55804"/>
                <a:gd name="adj2" fmla="val -23710"/>
                <a:gd name="adj3" fmla="val 16667"/>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3275719" y="2781300"/>
              <a:ext cx="12192000" cy="4472378"/>
            </a:xfrm>
            <a:prstGeom prst="rect">
              <a:avLst/>
            </a:prstGeom>
          </p:spPr>
          <p:txBody>
            <a:bodyPr wrap="square">
              <a:spAutoFit/>
            </a:bodyPr>
            <a:lstStyle/>
            <a:p>
              <a:pPr algn="just">
                <a:lnSpc>
                  <a:spcPct val="150000"/>
                </a:lnSpc>
                <a:spcAft>
                  <a:spcPts val="800"/>
                </a:spcAft>
              </a:pPr>
              <a:r>
                <a:rPr lang="en-US" sz="3800" dirty="0" err="1" smtClean="0">
                  <a:latin typeface="Arial" panose="020B0604020202020204" pitchFamily="34" charset="0"/>
                  <a:cs typeface="Arial" panose="020B0604020202020204" pitchFamily="34" charset="0"/>
                </a:rPr>
                <a:t>Nếu</a:t>
              </a:r>
              <a:r>
                <a:rPr lang="en-US" sz="3800" dirty="0" smtClean="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những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liệu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trong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mẫu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sự</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chênh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lệch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lớn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thì</a:t>
              </a:r>
              <a:r>
                <a:rPr lang="en-US" sz="3800" dirty="0">
                  <a:latin typeface="Arial" panose="020B0604020202020204" pitchFamily="34" charset="0"/>
                  <a:cs typeface="Arial" panose="020B0604020202020204" pitchFamily="34" charset="0"/>
                </a:rPr>
                <a:t> ta </a:t>
              </a:r>
              <a:r>
                <a:rPr lang="en-US" sz="3800" dirty="0" err="1">
                  <a:latin typeface="Arial" panose="020B0604020202020204" pitchFamily="34" charset="0"/>
                  <a:cs typeface="Arial" panose="020B0604020202020204" pitchFamily="34" charset="0"/>
                </a:rPr>
                <a:t>nên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chọn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thêm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trung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vị</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đại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diện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mẫu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liệu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nhằm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điều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chỉnh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một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hạn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chế</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sử</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dụng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trung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bình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cộng</a:t>
              </a:r>
              <a:r>
                <a:rPr lang="en-US" sz="3800" dirty="0">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800"/>
                </a:spcAft>
                <a:buClrTx/>
                <a:buSzTx/>
                <a:buFontTx/>
                <a:buNone/>
                <a:tabLst/>
                <a:defRPr/>
              </a:pP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18"/>
          <p:cNvPicPr>
            <a:picLocks noChangeAspect="1"/>
          </p:cNvPicPr>
          <p:nvPr/>
        </p:nvPicPr>
        <p:blipFill>
          <a:blip r:embed="rId12"/>
          <a:srcRect/>
          <a:stretch>
            <a:fillRect/>
          </a:stretch>
        </p:blipFill>
        <p:spPr>
          <a:xfrm>
            <a:off x="15011400" y="7353300"/>
            <a:ext cx="2274616" cy="2455726"/>
          </a:xfrm>
          <a:prstGeom prst="rect">
            <a:avLst/>
          </a:prstGeom>
        </p:spPr>
      </p:pic>
      <p:sp>
        <p:nvSpPr>
          <p:cNvPr id="11" name="TextBox 10"/>
          <p:cNvSpPr txBox="1"/>
          <p:nvPr/>
        </p:nvSpPr>
        <p:spPr>
          <a:xfrm>
            <a:off x="7315200" y="777270"/>
            <a:ext cx="3733800" cy="784830"/>
          </a:xfrm>
          <a:prstGeom prst="rect">
            <a:avLst/>
          </a:prstGeom>
          <a:noFill/>
        </p:spPr>
        <p:txBody>
          <a:bodyPr wrap="square" rtlCol="0">
            <a:spAutoFit/>
          </a:bodyPr>
          <a:lstStyle/>
          <a:p>
            <a:pPr marL="685800" indent="-685800">
              <a:buFont typeface="Arial" panose="020B0604020202020204" pitchFamily="34" charset="0"/>
              <a:buChar char="•"/>
            </a:pPr>
            <a:r>
              <a:rPr lang="en-US" sz="4500" b="1" dirty="0" err="1" smtClean="0">
                <a:solidFill>
                  <a:srgbClr val="FF0000"/>
                </a:solidFill>
                <a:latin typeface="Arial" panose="020B0604020202020204" pitchFamily="34" charset="0"/>
                <a:cs typeface="Arial" panose="020B0604020202020204" pitchFamily="34" charset="0"/>
              </a:rPr>
              <a:t>Nhận</a:t>
            </a:r>
            <a:r>
              <a:rPr lang="en-US" sz="4500" b="1" dirty="0" smtClean="0">
                <a:solidFill>
                  <a:srgbClr val="FF0000"/>
                </a:solidFill>
                <a:latin typeface="Arial" panose="020B0604020202020204" pitchFamily="34" charset="0"/>
                <a:cs typeface="Arial" panose="020B0604020202020204" pitchFamily="34" charset="0"/>
              </a:rPr>
              <a:t> </a:t>
            </a:r>
            <a:r>
              <a:rPr lang="en-US" sz="4500" b="1" dirty="0" err="1" smtClean="0">
                <a:solidFill>
                  <a:srgbClr val="FF0000"/>
                </a:solidFill>
                <a:latin typeface="Arial" panose="020B0604020202020204" pitchFamily="34" charset="0"/>
                <a:cs typeface="Arial" panose="020B0604020202020204" pitchFamily="34" charset="0"/>
              </a:rPr>
              <a:t>xét</a:t>
            </a:r>
            <a:endParaRPr lang="en-US" sz="4500" b="1"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1396906" y="1623341"/>
            <a:ext cx="15443294" cy="2826415"/>
          </a:xfrm>
          <a:prstGeom prst="rect">
            <a:avLst/>
          </a:prstGeom>
        </p:spPr>
        <p:txBody>
          <a:bodyPr wrap="square">
            <a:spAutoFit/>
          </a:bodyPr>
          <a:lstStyle/>
          <a:p>
            <a:pPr marL="571500" indent="-571500" algn="just">
              <a:lnSpc>
                <a:spcPct val="150000"/>
              </a:lnSpc>
              <a:spcAft>
                <a:spcPts val="800"/>
              </a:spcAft>
              <a:buFontTx/>
              <a:buChar char="-"/>
            </a:pPr>
            <a:r>
              <a:rPr lang="en-US" sz="3800" dirty="0" err="1" smtClean="0">
                <a:latin typeface="Arial" panose="020B0604020202020204" pitchFamily="34" charset="0"/>
                <a:ea typeface="Calibri" panose="020F0502020204030204" pitchFamily="34" charset="0"/>
                <a:cs typeface="Times New Roman" panose="02020603050405020304" pitchFamily="18" charset="0"/>
              </a:rPr>
              <a:t>Trung</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thiết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dễ</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toán</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p>
          <a:p>
            <a:pPr marL="571500" indent="-571500" algn="just">
              <a:lnSpc>
                <a:spcPct val="150000"/>
              </a:lnSpc>
              <a:spcAft>
                <a:spcPts val="800"/>
              </a:spcAft>
              <a:buFontTx/>
              <a:buChar char="-"/>
            </a:pPr>
            <a:r>
              <a:rPr lang="en-US" sz="3800" dirty="0" err="1" smtClean="0">
                <a:latin typeface="Arial" panose="020B0604020202020204" pitchFamily="34" charset="0"/>
                <a:ea typeface="Calibri" panose="020F0502020204030204" pitchFamily="34" charset="0"/>
                <a:cs typeface="Times New Roman" panose="02020603050405020304" pitchFamily="18" charset="0"/>
              </a:rPr>
              <a:t>Khi</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chênh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lệch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lớn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thì</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trung</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cộng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xấp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xỉ</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5989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189864" y="8017396"/>
            <a:ext cx="1490734" cy="2250165"/>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8"/>
              </a:ext>
            </a:extLst>
          </a:blip>
          <a:srcRect/>
          <a:stretch>
            <a:fillRect/>
          </a:stretch>
        </p:blipFill>
        <p:spPr>
          <a:xfrm>
            <a:off x="5292777" y="6667500"/>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709181" y="7951238"/>
            <a:ext cx="1974206" cy="2140061"/>
          </a:xfrm>
          <a:prstGeom prst="rect">
            <a:avLst/>
          </a:prstGeom>
        </p:spPr>
      </p:pic>
      <p:grpSp>
        <p:nvGrpSpPr>
          <p:cNvPr id="13" name="Group 12"/>
          <p:cNvGrpSpPr/>
          <p:nvPr/>
        </p:nvGrpSpPr>
        <p:grpSpPr>
          <a:xfrm>
            <a:off x="4419600" y="1487233"/>
            <a:ext cx="1976440" cy="1883404"/>
            <a:chOff x="3406404" y="3088476"/>
            <a:chExt cx="1308629" cy="1214763"/>
          </a:xfrm>
          <a:solidFill>
            <a:srgbClr val="92D050"/>
          </a:solidFill>
        </p:grpSpPr>
        <p:grpSp>
          <p:nvGrpSpPr>
            <p:cNvPr id="14" name="Group 4"/>
            <p:cNvGrpSpPr/>
            <p:nvPr/>
          </p:nvGrpSpPr>
          <p:grpSpPr>
            <a:xfrm>
              <a:off x="3406404" y="3088476"/>
              <a:ext cx="1308629" cy="1214763"/>
              <a:chOff x="240953" y="-67507"/>
              <a:chExt cx="5882262" cy="6000744"/>
            </a:xfrm>
            <a:grpFill/>
          </p:grpSpPr>
          <p:sp>
            <p:nvSpPr>
              <p:cNvPr id="16" name="Freeform 5"/>
              <p:cNvSpPr/>
              <p:nvPr/>
            </p:nvSpPr>
            <p:spPr>
              <a:xfrm>
                <a:off x="240953" y="-67507"/>
                <a:ext cx="5882262" cy="600074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56585" y="3615173"/>
              <a:ext cx="1011619" cy="393959"/>
            </a:xfrm>
            <a:prstGeom prst="rect">
              <a:avLst/>
            </a:prstGeom>
            <a:noFill/>
          </p:spPr>
          <p:txBody>
            <a:bodyPr wrap="square"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03</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7" name="Rectangle 16"/>
          <p:cNvSpPr/>
          <p:nvPr/>
        </p:nvSpPr>
        <p:spPr>
          <a:xfrm>
            <a:off x="7239000" y="3771900"/>
            <a:ext cx="5334000" cy="1592744"/>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en-US" sz="65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TỨ</a:t>
            </a:r>
            <a:r>
              <a:rPr kumimoji="0" lang="en-US" sz="6500" b="1"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PHÂN VỊ</a:t>
            </a:r>
            <a:endParaRPr kumimoji="0" lang="en-US" sz="6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2756078"/>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6200000">
            <a:off x="118360" y="8191608"/>
            <a:ext cx="1196198" cy="1805582"/>
          </a:xfrm>
          <a:prstGeom prst="rect">
            <a:avLst/>
          </a:prstGeom>
        </p:spPr>
      </p:pic>
      <p:pic>
        <p:nvPicPr>
          <p:cNvPr id="19"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415262" y="107947"/>
            <a:ext cx="1869688" cy="1245679"/>
          </a:xfrm>
          <a:prstGeom prst="rect">
            <a:avLst/>
          </a:prstGeom>
        </p:spPr>
      </p:pic>
      <p:pic>
        <p:nvPicPr>
          <p:cNvPr id="10"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42"/>
              </a:ext>
            </a:extLst>
          </a:blip>
          <a:srcRect/>
          <a:stretch>
            <a:fillRect/>
          </a:stretch>
        </p:blipFill>
        <p:spPr>
          <a:xfrm>
            <a:off x="7696200" y="7962900"/>
            <a:ext cx="3657600" cy="1988820"/>
          </a:xfrm>
          <a:prstGeom prst="rect">
            <a:avLst/>
          </a:prstGeom>
        </p:spPr>
      </p:pic>
      <p:pic>
        <p:nvPicPr>
          <p:cNvPr id="8" name="Picture 7"/>
          <p:cNvPicPr>
            <a:picLocks noChangeAspect="1"/>
          </p:cNvPicPr>
          <p:nvPr/>
        </p:nvPicPr>
        <p:blipFill>
          <a:blip r:embed="rId43" cstate="print">
            <a:duotone>
              <a:prstClr val="black"/>
              <a:schemeClr val="tx1">
                <a:tint val="45000"/>
                <a:satMod val="400000"/>
              </a:schemeClr>
            </a:duotone>
            <a:extLst>
              <a:ext uri="{BEBA8EAE-BF5A-486C-A8C5-ECC9F3942E4B}">
                <a14:imgProps xmlns:a14="http://schemas.microsoft.com/office/drawing/2010/main">
                  <a14:imgLayer r:embed="rId4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95400" y="1257300"/>
            <a:ext cx="1032846" cy="963915"/>
          </a:xfrm>
          <a:prstGeom prst="rect">
            <a:avLst/>
          </a:prstGeom>
        </p:spPr>
      </p:pic>
      <p:sp>
        <p:nvSpPr>
          <p:cNvPr id="9" name="TextBox 8"/>
          <p:cNvSpPr txBox="1"/>
          <p:nvPr/>
        </p:nvSpPr>
        <p:spPr>
          <a:xfrm>
            <a:off x="2409192" y="1439992"/>
            <a:ext cx="3581400" cy="707886"/>
          </a:xfrm>
          <a:prstGeom prst="rect">
            <a:avLst/>
          </a:prstGeom>
          <a:noFill/>
        </p:spPr>
        <p:txBody>
          <a:bodyPr wrap="square" rtlCol="0">
            <a:spAutoFit/>
          </a:bodyPr>
          <a:lstStyle/>
          <a:p>
            <a:r>
              <a:rPr lang="nl-NL" sz="4000" b="1" dirty="0" smtClean="0">
                <a:latin typeface="Arial" panose="020B0604020202020204" pitchFamily="34" charset="0"/>
                <a:cs typeface="Arial" panose="020B0604020202020204" pitchFamily="34" charset="0"/>
              </a:rPr>
              <a:t>HĐ 3:</a:t>
            </a:r>
            <a:endParaRPr lang="en-US" sz="4000" dirty="0">
              <a:latin typeface="Arial" panose="020B0604020202020204" pitchFamily="34" charset="0"/>
              <a:cs typeface="Arial" panose="020B0604020202020204" pitchFamily="34" charset="0"/>
            </a:endParaRPr>
          </a:p>
        </p:txBody>
      </p:sp>
      <p:sp>
        <p:nvSpPr>
          <p:cNvPr id="11" name="Oval Callout 10"/>
          <p:cNvSpPr/>
          <p:nvPr/>
        </p:nvSpPr>
        <p:spPr>
          <a:xfrm>
            <a:off x="8534400" y="5148043"/>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p:sp>
        <p:nvSpPr>
          <p:cNvPr id="12" name="Rectangle 11"/>
          <p:cNvSpPr/>
          <p:nvPr/>
        </p:nvSpPr>
        <p:spPr>
          <a:xfrm>
            <a:off x="7315200" y="333839"/>
            <a:ext cx="3807453" cy="1019253"/>
          </a:xfrm>
          <a:prstGeom prst="rect">
            <a:avLst/>
          </a:prstGeom>
        </p:spPr>
        <p:txBody>
          <a:bodyPr wrap="none">
            <a:spAutoFit/>
          </a:bodyPr>
          <a:lstStyle/>
          <a:p>
            <a:pPr>
              <a:lnSpc>
                <a:spcPct val="150000"/>
              </a:lnSpc>
              <a:spcAft>
                <a:spcPts val="800"/>
              </a:spcAft>
            </a:pPr>
            <a:r>
              <a:rPr lang="en-US" sz="45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1. </a:t>
            </a:r>
            <a:r>
              <a:rPr lang="en-US" sz="45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Định</a:t>
            </a:r>
            <a:r>
              <a:rPr lang="en-US" sz="45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nghĩa</a:t>
            </a:r>
            <a:endParaRPr lang="en-US" sz="4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295400" y="2247900"/>
                <a:ext cx="14020800" cy="2723823"/>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Xét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tăng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dần</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m>
                        <m:mPr>
                          <m:plcHide m:val="on"/>
                          <m:mcs>
                            <m:mc>
                              <m:mcPr>
                                <m:count m:val="11"/>
                                <m:mcJc m:val="center"/>
                              </m:mcPr>
                            </m:mc>
                          </m:mcs>
                          <m:ctrlPr>
                            <a:rPr lang="en-US" sz="3800" i="1">
                              <a:effectLst/>
                              <a:latin typeface="Cambria Math" panose="02040503050406030204" pitchFamily="18" charset="0"/>
                              <a:ea typeface="Calibri" panose="020F0502020204030204" pitchFamily="34" charset="0"/>
                              <a:cs typeface="Arial" panose="020B0604020202020204" pitchFamily="34" charset="0"/>
                            </a:rPr>
                          </m:ctrlPr>
                        </m:mPr>
                        <m:mr>
                          <m:e>
                            <m:r>
                              <a:rPr lang="en-US" sz="3800">
                                <a:effectLst/>
                                <a:latin typeface="Cambria Math" panose="02040503050406030204" pitchFamily="18" charset="0"/>
                                <a:ea typeface="Calibri" panose="020F0502020204030204" pitchFamily="34" charset="0"/>
                                <a:cs typeface="Arial" panose="020B0604020202020204" pitchFamily="34" charset="0"/>
                              </a:rPr>
                              <m:t>1</m:t>
                            </m:r>
                          </m:e>
                          <m:e>
                            <m:r>
                              <a:rPr lang="en-US" sz="3800">
                                <a:effectLst/>
                                <a:latin typeface="Cambria Math" panose="02040503050406030204" pitchFamily="18" charset="0"/>
                                <a:ea typeface="Calibri" panose="020F0502020204030204" pitchFamily="34" charset="0"/>
                                <a:cs typeface="Arial" panose="020B0604020202020204" pitchFamily="34" charset="0"/>
                              </a:rPr>
                              <m:t>2</m:t>
                            </m:r>
                          </m:e>
                          <m:e>
                            <m:r>
                              <a:rPr lang="en-US" sz="3800">
                                <a:effectLst/>
                                <a:latin typeface="Cambria Math" panose="02040503050406030204" pitchFamily="18" charset="0"/>
                                <a:ea typeface="Calibri" panose="020F0502020204030204" pitchFamily="34" charset="0"/>
                                <a:cs typeface="Arial" panose="020B0604020202020204" pitchFamily="34" charset="0"/>
                              </a:rPr>
                              <m:t>3</m:t>
                            </m:r>
                          </m:e>
                          <m:e>
                            <m:r>
                              <a:rPr lang="en-US" sz="3800">
                                <a:effectLst/>
                                <a:latin typeface="Cambria Math" panose="02040503050406030204" pitchFamily="18" charset="0"/>
                                <a:ea typeface="Calibri" panose="020F0502020204030204" pitchFamily="34" charset="0"/>
                                <a:cs typeface="Arial" panose="020B0604020202020204" pitchFamily="34" charset="0"/>
                              </a:rPr>
                              <m:t>4</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6</m:t>
                            </m:r>
                          </m:e>
                          <m:e>
                            <m:r>
                              <a:rPr lang="en-US" sz="3800">
                                <a:effectLst/>
                                <a:latin typeface="Cambria Math" panose="02040503050406030204" pitchFamily="18" charset="0"/>
                                <a:ea typeface="Calibri" panose="020F0502020204030204" pitchFamily="34" charset="0"/>
                                <a:cs typeface="Arial" panose="020B0604020202020204" pitchFamily="34" charset="0"/>
                              </a:rPr>
                              <m:t>7</m:t>
                            </m:r>
                          </m:e>
                          <m:e>
                            <m:r>
                              <a:rPr lang="en-US" sz="3800">
                                <a:effectLst/>
                                <a:latin typeface="Cambria Math" panose="02040503050406030204" pitchFamily="18" charset="0"/>
                                <a:ea typeface="Calibri" panose="020F0502020204030204" pitchFamily="34" charset="0"/>
                                <a:cs typeface="Arial" panose="020B0604020202020204" pitchFamily="34" charset="0"/>
                              </a:rPr>
                              <m:t>8</m:t>
                            </m:r>
                          </m:e>
                          <m:e>
                            <m:r>
                              <a:rPr lang="en-US" sz="3800">
                                <a:effectLst/>
                                <a:latin typeface="Cambria Math" panose="02040503050406030204" pitchFamily="18" charset="0"/>
                                <a:ea typeface="Calibri" panose="020F0502020204030204" pitchFamily="34" charset="0"/>
                                <a:cs typeface="Arial" panose="020B0604020202020204" pitchFamily="34" charset="0"/>
                              </a:rPr>
                              <m:t>9</m:t>
                            </m:r>
                          </m:e>
                          <m:e>
                            <m:r>
                              <a:rPr lang="en-US" sz="3800">
                                <a:effectLst/>
                                <a:latin typeface="Cambria Math" panose="02040503050406030204" pitchFamily="18" charset="0"/>
                                <a:ea typeface="Calibri" panose="020F0502020204030204" pitchFamily="34" charset="0"/>
                                <a:cs typeface="Arial" panose="020B0604020202020204" pitchFamily="34" charset="0"/>
                              </a:rPr>
                              <m:t>10</m:t>
                            </m:r>
                          </m:e>
                          <m:e>
                            <m:r>
                              <a:rPr lang="en-US" sz="3800">
                                <a:effectLst/>
                                <a:latin typeface="Cambria Math" panose="02040503050406030204" pitchFamily="18" charset="0"/>
                                <a:ea typeface="Calibri" panose="020F0502020204030204" pitchFamily="34" charset="0"/>
                                <a:cs typeface="Arial" panose="020B0604020202020204" pitchFamily="34" charset="0"/>
                              </a:rPr>
                              <m:t>11</m:t>
                            </m:r>
                          </m:e>
                        </m:mr>
                      </m:m>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2247900"/>
                <a:ext cx="14020800" cy="2723823"/>
              </a:xfrm>
              <a:prstGeom prst="rect">
                <a:avLst/>
              </a:prstGeom>
              <a:blipFill>
                <a:blip r:embed="rId45"/>
                <a:stretch>
                  <a:fillRect l="-1435" b="-4027"/>
                </a:stretch>
              </a:blipFill>
            </p:spPr>
            <p:txBody>
              <a:bodyPr/>
              <a:lstStyle/>
              <a:p>
                <a:r>
                  <a:rPr lang="en-US">
                    <a:noFill/>
                  </a:rPr>
                  <a:t> </a:t>
                </a:r>
              </a:p>
            </p:txBody>
          </p:sp>
        </mc:Fallback>
      </mc:AlternateContent>
      <p:sp>
        <p:nvSpPr>
          <p:cNvPr id="6" name="Rectangle 5"/>
          <p:cNvSpPr/>
          <p:nvPr/>
        </p:nvSpPr>
        <p:spPr>
          <a:xfrm>
            <a:off x="5168287" y="6438900"/>
            <a:ext cx="8776313" cy="686470"/>
          </a:xfrm>
          <a:prstGeom prst="rect">
            <a:avLst/>
          </a:prstGeom>
        </p:spPr>
        <p:txBody>
          <a:bodyPr wrap="none">
            <a:spAutoFit/>
          </a:bodyPr>
          <a:lstStyle/>
          <a:p>
            <a:pPr>
              <a:lnSpc>
                <a:spcPct val="107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M</a:t>
            </a:r>
            <a:r>
              <a:rPr lang="en-US" sz="3800" baseline="-25000" dirty="0">
                <a:latin typeface="Arial" panose="020B0604020202020204" pitchFamily="34" charset="0"/>
                <a:ea typeface="Calibri" panose="020F0502020204030204" pitchFamily="34" charset="0"/>
                <a:cs typeface="Times New Roman" panose="02020603050405020304" pitchFamily="18" charset="0"/>
              </a:rPr>
              <a:t>e</a:t>
            </a:r>
            <a:r>
              <a:rPr lang="en-US" sz="3800" dirty="0">
                <a:latin typeface="Arial" panose="020B0604020202020204" pitchFamily="34" charset="0"/>
                <a:ea typeface="Calibri" panose="020F0502020204030204" pitchFamily="34" charset="0"/>
                <a:cs typeface="Times New Roman" panose="02020603050405020304" pitchFamily="18" charset="0"/>
              </a:rPr>
              <a:t> = 6.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7"/>
          <p:cNvPicPr>
            <a:picLocks noChangeAspect="1"/>
          </p:cNvPicPr>
          <p:nvPr/>
        </p:nvPicPr>
        <p:blipFill>
          <a:blip r:embed="rId4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002000" y="8302268"/>
            <a:ext cx="2051179" cy="1664019"/>
          </a:xfrm>
          <a:prstGeom prst="rect">
            <a:avLst/>
          </a:prstGeom>
        </p:spPr>
      </p:pic>
    </p:spTree>
    <p:extLst>
      <p:ext uri="{BB962C8B-B14F-4D97-AF65-F5344CB8AC3E}">
        <p14:creationId xmlns:p14="http://schemas.microsoft.com/office/powerpoint/2010/main" val="1934730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2"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242509" y="373031"/>
            <a:ext cx="1861626" cy="1240308"/>
          </a:xfrm>
          <a:prstGeom prst="rect">
            <a:avLst/>
          </a:prstGeom>
        </p:spPr>
      </p:pic>
      <p:sp>
        <p:nvSpPr>
          <p:cNvPr id="6" name="Rounded Rectangular Callout 5"/>
          <p:cNvSpPr/>
          <p:nvPr/>
        </p:nvSpPr>
        <p:spPr>
          <a:xfrm>
            <a:off x="1371600" y="2216959"/>
            <a:ext cx="15392400" cy="5136341"/>
          </a:xfrm>
          <a:prstGeom prst="wedgeRoundRectCallout">
            <a:avLst>
              <a:gd name="adj1" fmla="val -21596"/>
              <a:gd name="adj2" fmla="val 58928"/>
              <a:gd name="adj3" fmla="val 16667"/>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5"/>
          <p:cNvPicPr>
            <a:picLocks noChangeAspect="1"/>
          </p:cNvPicPr>
          <p:nvPr/>
        </p:nvPicPr>
        <p:blipFill>
          <a:blip r:embed="rId12"/>
          <a:srcRect/>
          <a:stretch>
            <a:fillRect/>
          </a:stretch>
        </p:blipFill>
        <p:spPr>
          <a:xfrm>
            <a:off x="14269152" y="6941430"/>
            <a:ext cx="3132770" cy="2921834"/>
          </a:xfrm>
          <a:prstGeom prst="rect">
            <a:avLst/>
          </a:prstGeom>
        </p:spPr>
      </p:pic>
      <p:pic>
        <p:nvPicPr>
          <p:cNvPr id="12" name="Picture 5"/>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902838">
            <a:off x="608039" y="7947327"/>
            <a:ext cx="1527122" cy="1655418"/>
          </a:xfrm>
          <a:prstGeom prst="rect">
            <a:avLst/>
          </a:prstGeom>
        </p:spPr>
      </p:pic>
      <p:sp>
        <p:nvSpPr>
          <p:cNvPr id="10" name="Rectangle 9"/>
          <p:cNvSpPr/>
          <p:nvPr/>
        </p:nvSpPr>
        <p:spPr>
          <a:xfrm>
            <a:off x="6705600" y="723900"/>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KẾT LUẬN</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2052972" y="2463281"/>
            <a:ext cx="14171613" cy="4478149"/>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n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thành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dãy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giảm</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Tứ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này</a:t>
            </a:r>
            <a:r>
              <a:rPr lang="en-US" sz="3800" dirty="0">
                <a:latin typeface="Arial" panose="020B0604020202020204" pitchFamily="34" charset="0"/>
                <a:ea typeface="Calibri" panose="020F0502020204030204" pitchFamily="34" charset="0"/>
                <a:cs typeface="Times New Roman" panose="02020603050405020304" pitchFamily="18" charset="0"/>
              </a:rPr>
              <a:t> chia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thành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bốn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lượng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Times New Roman" panose="02020603050405020304" pitchFamily="18" charset="0"/>
              </a:rPr>
              <a:t>Tứ</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Q</a:t>
            </a:r>
            <a:r>
              <a:rPr lang="en-US" sz="3800" baseline="-25000" dirty="0">
                <a:latin typeface="Arial" panose="020B0604020202020204" pitchFamily="34" charset="0"/>
                <a:ea typeface="Calibri" panose="020F0502020204030204" pitchFamily="34" charset="0"/>
                <a:cs typeface="Times New Roman" panose="02020603050405020304" pitchFamily="18" charset="0"/>
              </a:rPr>
              <a:t>2</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726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408450" y="-15190"/>
            <a:ext cx="1861626" cy="1240308"/>
          </a:xfrm>
          <a:prstGeom prst="rect">
            <a:avLst/>
          </a:prstGeom>
        </p:spPr>
      </p:pic>
      <p:sp>
        <p:nvSpPr>
          <p:cNvPr id="6" name="Rounded Rectangular Callout 5"/>
          <p:cNvSpPr/>
          <p:nvPr/>
        </p:nvSpPr>
        <p:spPr>
          <a:xfrm>
            <a:off x="1447800" y="370501"/>
            <a:ext cx="15392400" cy="5611200"/>
          </a:xfrm>
          <a:prstGeom prst="wedgeRoundRectCallout">
            <a:avLst>
              <a:gd name="adj1" fmla="val -21596"/>
              <a:gd name="adj2" fmla="val 58928"/>
              <a:gd name="adj3" fmla="val 16667"/>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902838">
            <a:off x="379217" y="8252126"/>
            <a:ext cx="1527122" cy="1655418"/>
          </a:xfrm>
          <a:prstGeom prst="rect">
            <a:avLst/>
          </a:prstGeom>
        </p:spPr>
      </p:pic>
      <p:sp>
        <p:nvSpPr>
          <p:cNvPr id="4" name="Rectangle 3"/>
          <p:cNvSpPr/>
          <p:nvPr/>
        </p:nvSpPr>
        <p:spPr>
          <a:xfrm>
            <a:off x="2057400" y="506151"/>
            <a:ext cx="14171613" cy="5246949"/>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3800" dirty="0" smtClean="0">
                <a:solidFill>
                  <a:prstClr val="black"/>
                </a:solidFill>
                <a:ea typeface="Calibri" panose="020F0502020204030204" pitchFamily="34" charset="0"/>
                <a:cs typeface="Times New Roman" panose="02020603050405020304" pitchFamily="18" charset="0"/>
              </a:rPr>
              <a:t>Nếu </a:t>
            </a:r>
            <a:r>
              <a:rPr lang="vi-VN" sz="3800" dirty="0">
                <a:solidFill>
                  <a:prstClr val="black"/>
                </a:solidFill>
                <a:ea typeface="Calibri" panose="020F0502020204030204" pitchFamily="34" charset="0"/>
                <a:cs typeface="Times New Roman" panose="02020603050405020304" pitchFamily="18" charset="0"/>
              </a:rPr>
              <a:t>n là số chẵn thì tứ phân vị thứ nhất Q1 bằng trung vị của nửa dãy phía dưới và tứ phân vị thứ ba Q3 bằng trung vị của nửa dãy phía trên. </a:t>
            </a:r>
          </a:p>
          <a:p>
            <a:pPr marL="571500" lvl="0" indent="-571500" algn="just">
              <a:lnSpc>
                <a:spcPct val="150000"/>
              </a:lnSpc>
              <a:buFont typeface="Arial" panose="020B0604020202020204" pitchFamily="34" charset="0"/>
              <a:buChar char="•"/>
            </a:pPr>
            <a:r>
              <a:rPr lang="vi-VN" sz="3800" dirty="0" smtClean="0">
                <a:solidFill>
                  <a:prstClr val="black"/>
                </a:solidFill>
                <a:ea typeface="Calibri" panose="020F0502020204030204" pitchFamily="34" charset="0"/>
                <a:cs typeface="Times New Roman" panose="02020603050405020304" pitchFamily="18" charset="0"/>
              </a:rPr>
              <a:t>Nếu </a:t>
            </a:r>
            <a:r>
              <a:rPr lang="vi-VN" sz="3800" dirty="0">
                <a:solidFill>
                  <a:prstClr val="black"/>
                </a:solidFill>
                <a:ea typeface="Calibri" panose="020F0502020204030204" pitchFamily="34" charset="0"/>
                <a:cs typeface="Times New Roman" panose="02020603050405020304" pitchFamily="18" charset="0"/>
              </a:rPr>
              <a:t>n là số lẻ thì tứ phân vị thứ nhất Q1 bằng trung vị của nửa dãy phía dưới (không bao gồm Q2) và tứ phân vị thứ ba Q3 bằng trung vị của nửa dãy phía trên (không bao gồm Q2). </a:t>
            </a:r>
          </a:p>
        </p:txBody>
      </p:sp>
      <p:sp>
        <p:nvSpPr>
          <p:cNvPr id="3" name="Rectangle 2"/>
          <p:cNvSpPr/>
          <p:nvPr/>
        </p:nvSpPr>
        <p:spPr>
          <a:xfrm>
            <a:off x="1219200" y="6743030"/>
            <a:ext cx="16093252" cy="686470"/>
          </a:xfrm>
          <a:prstGeom prst="rect">
            <a:avLst/>
          </a:prstGeom>
        </p:spPr>
        <p:txBody>
          <a:bodyPr wrap="none">
            <a:spAutoFit/>
          </a:bodyPr>
          <a:lstStyle/>
          <a:p>
            <a:pPr>
              <a:lnSpc>
                <a:spcPct val="107000"/>
              </a:lnSpc>
              <a:spcAft>
                <a:spcPts val="800"/>
              </a:spcAft>
            </a:pPr>
            <a:r>
              <a:rPr lang="en-US" sz="3800" b="1" dirty="0">
                <a:latin typeface="Arial" panose="020B0604020202020204" pitchFamily="34" charset="0"/>
                <a:ea typeface="Calibri" panose="020F0502020204030204" pitchFamily="34" charset="0"/>
                <a:cs typeface="Times New Roman" panose="02020603050405020304" pitchFamily="18" charset="0"/>
              </a:rPr>
              <a:t>Minh </a:t>
            </a:r>
            <a:r>
              <a:rPr lang="en-US" sz="3800" b="1" dirty="0" err="1">
                <a:latin typeface="Arial" panose="020B0604020202020204" pitchFamily="34" charset="0"/>
                <a:ea typeface="Calibri" panose="020F0502020204030204" pitchFamily="34" charset="0"/>
                <a:cs typeface="Times New Roman" panose="02020603050405020304" pitchFamily="18" charset="0"/>
              </a:rPr>
              <a:t>họa</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tứ</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phân</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vị</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của</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một</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mẫu</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số</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liệu</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gồm</a:t>
            </a:r>
            <a:r>
              <a:rPr lang="en-US" sz="3800" b="1" dirty="0">
                <a:latin typeface="Arial" panose="020B0604020202020204" pitchFamily="34" charset="0"/>
                <a:ea typeface="Calibri" panose="020F0502020204030204" pitchFamily="34" charset="0"/>
                <a:cs typeface="Times New Roman" panose="02020603050405020304" pitchFamily="18" charset="0"/>
              </a:rPr>
              <a:t> 11 </a:t>
            </a:r>
            <a:r>
              <a:rPr lang="en-US" sz="3800" b="1" dirty="0" err="1">
                <a:latin typeface="Arial" panose="020B0604020202020204" pitchFamily="34" charset="0"/>
                <a:ea typeface="Calibri" panose="020F0502020204030204" pitchFamily="34" charset="0"/>
                <a:cs typeface="Times New Roman" panose="02020603050405020304" pitchFamily="18" charset="0"/>
              </a:rPr>
              <a:t>số</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liệu</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trên</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trục</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số</a:t>
            </a:r>
            <a:r>
              <a:rPr lang="en-US" sz="3800" b="1"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95600" y="7810500"/>
            <a:ext cx="12540662" cy="2247253"/>
          </a:xfrm>
          <a:prstGeom prst="rect">
            <a:avLst/>
          </a:prstGeom>
        </p:spPr>
      </p:pic>
    </p:spTree>
    <p:extLst>
      <p:ext uri="{BB962C8B-B14F-4D97-AF65-F5344CB8AC3E}">
        <p14:creationId xmlns:p14="http://schemas.microsoft.com/office/powerpoint/2010/main" val="183162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70068">
            <a:off x="591808" y="8312730"/>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43855" y="1315628"/>
            <a:ext cx="5669496"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tr31)</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14" name="Oval Callout 13"/>
          <p:cNvSpPr/>
          <p:nvPr/>
        </p:nvSpPr>
        <p:spPr>
          <a:xfrm>
            <a:off x="8324850" y="4577412"/>
            <a:ext cx="1714500" cy="7946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2"/>
          <p:cNvPicPr>
            <a:picLocks noChangeAspect="1"/>
          </p:cNvPicPr>
          <p:nvPr/>
        </p:nvPicPr>
        <p:blipFill rotWithShape="1">
          <a:blip r:embed="rId11"/>
          <a:srcRect t="31482"/>
          <a:stretch/>
        </p:blipFill>
        <p:spPr>
          <a:xfrm>
            <a:off x="15392400" y="7200900"/>
            <a:ext cx="1796451" cy="269540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914401" y="2476500"/>
                <a:ext cx="16535399" cy="1949252"/>
              </a:xfrm>
              <a:prstGeom prst="rect">
                <a:avLst/>
              </a:prstGeom>
            </p:spPr>
            <p:txBody>
              <a:bodyPr wrap="square">
                <a:spAutoFit/>
              </a:bodyPr>
              <a:lstStyle/>
              <a:p>
                <a:pPr>
                  <a:lnSpc>
                    <a:spcPct val="150000"/>
                  </a:lnSpc>
                  <a:spcAft>
                    <a:spcPts val="800"/>
                  </a:spcAft>
                </a:pPr>
                <a:r>
                  <a:rPr lang="en-US" sz="3800" dirty="0" err="1">
                    <a:latin typeface="Arial" panose="020B0604020202020204" pitchFamily="34" charset="0"/>
                    <a:ea typeface="Calibri" panose="020F0502020204030204" pitchFamily="34" charset="0"/>
                    <a:cs typeface="Arial" panose="020B0604020202020204" pitchFamily="34" charset="0"/>
                  </a:rPr>
                  <a:t>Tìm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tứ</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phân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vị</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mẫu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liệu</a:t>
                </a:r>
                <a:r>
                  <a:rPr lang="en-US" sz="38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m>
                      <m:mPr>
                        <m:plcHide m:val="on"/>
                        <m:mcs>
                          <m:mc>
                            <m:mcPr>
                              <m:count m:val="8"/>
                              <m:mcJc m:val="center"/>
                            </m:mcPr>
                          </m:mc>
                        </m:mcs>
                        <m:ctrlPr>
                          <a:rPr lang="en-US" sz="3800" i="1">
                            <a:effectLst/>
                            <a:latin typeface="Cambria Math" panose="02040503050406030204" pitchFamily="18" charset="0"/>
                            <a:ea typeface="Calibri" panose="020F0502020204030204" pitchFamily="34" charset="0"/>
                            <a:cs typeface="Arial" panose="020B0604020202020204" pitchFamily="34" charset="0"/>
                          </a:rPr>
                        </m:ctrlPr>
                      </m:mPr>
                      <m:mr>
                        <m:e>
                          <m:r>
                            <a:rPr lang="en-US" sz="3800">
                              <a:effectLst/>
                              <a:latin typeface="Cambria Math" panose="02040503050406030204" pitchFamily="18" charset="0"/>
                              <a:ea typeface="Calibri" panose="020F0502020204030204" pitchFamily="34" charset="0"/>
                              <a:cs typeface="Arial" panose="020B0604020202020204" pitchFamily="34" charset="0"/>
                            </a:rPr>
                            <m:t>21</m:t>
                          </m:r>
                        </m:e>
                        <m:e>
                          <m:r>
                            <a:rPr lang="en-US" sz="3800">
                              <a:effectLst/>
                              <a:latin typeface="Cambria Math" panose="02040503050406030204" pitchFamily="18" charset="0"/>
                              <a:ea typeface="Calibri" panose="020F0502020204030204" pitchFamily="34" charset="0"/>
                              <a:cs typeface="Arial" panose="020B0604020202020204" pitchFamily="34" charset="0"/>
                            </a:rPr>
                            <m:t>35</m:t>
                          </m:r>
                        </m:e>
                        <m:e>
                          <m:r>
                            <a:rPr lang="en-US" sz="3800">
                              <a:effectLst/>
                              <a:latin typeface="Cambria Math" panose="02040503050406030204" pitchFamily="18" charset="0"/>
                              <a:ea typeface="Calibri" panose="020F0502020204030204" pitchFamily="34" charset="0"/>
                              <a:cs typeface="Arial" panose="020B0604020202020204" pitchFamily="34" charset="0"/>
                            </a:rPr>
                            <m:t>17</m:t>
                          </m:r>
                        </m:e>
                        <m:e>
                          <m:r>
                            <a:rPr lang="en-US" sz="3800">
                              <a:effectLst/>
                              <a:latin typeface="Cambria Math" panose="02040503050406030204" pitchFamily="18" charset="0"/>
                              <a:ea typeface="Calibri" panose="020F0502020204030204" pitchFamily="34" charset="0"/>
                              <a:cs typeface="Arial" panose="020B0604020202020204" pitchFamily="34" charset="0"/>
                            </a:rPr>
                            <m:t>43</m:t>
                          </m:r>
                        </m:e>
                        <m:e>
                          <m:r>
                            <a:rPr lang="en-US" sz="3800">
                              <a:effectLst/>
                              <a:latin typeface="Cambria Math" panose="02040503050406030204" pitchFamily="18" charset="0"/>
                              <a:ea typeface="Calibri" panose="020F0502020204030204" pitchFamily="34" charset="0"/>
                              <a:cs typeface="Arial" panose="020B0604020202020204" pitchFamily="34" charset="0"/>
                            </a:rPr>
                            <m:t>8</m:t>
                          </m:r>
                        </m:e>
                        <m:e>
                          <m:r>
                            <a:rPr lang="en-US" sz="3800">
                              <a:effectLst/>
                              <a:latin typeface="Cambria Math" panose="02040503050406030204" pitchFamily="18" charset="0"/>
                              <a:ea typeface="Calibri" panose="020F0502020204030204" pitchFamily="34" charset="0"/>
                              <a:cs typeface="Arial" panose="020B0604020202020204" pitchFamily="34" charset="0"/>
                            </a:rPr>
                            <m:t>59</m:t>
                          </m:r>
                        </m:e>
                        <m:e>
                          <m:r>
                            <a:rPr lang="en-US" sz="3800">
                              <a:effectLst/>
                              <a:latin typeface="Cambria Math" panose="02040503050406030204" pitchFamily="18" charset="0"/>
                              <a:ea typeface="Calibri" panose="020F0502020204030204" pitchFamily="34" charset="0"/>
                              <a:cs typeface="Arial" panose="020B0604020202020204" pitchFamily="34" charset="0"/>
                            </a:rPr>
                            <m:t>72</m:t>
                          </m:r>
                        </m:e>
                        <m:e>
                          <m:r>
                            <a:rPr lang="en-US" sz="3800">
                              <a:effectLst/>
                              <a:latin typeface="Cambria Math" panose="02040503050406030204" pitchFamily="18" charset="0"/>
                              <a:ea typeface="Calibri" panose="020F0502020204030204" pitchFamily="34" charset="0"/>
                              <a:cs typeface="Arial" panose="020B0604020202020204" pitchFamily="34" charset="0"/>
                            </a:rPr>
                            <m:t>119</m:t>
                          </m:r>
                        </m:e>
                      </m:mr>
                    </m:m>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diễn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tứ</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phân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trục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914401" y="2476500"/>
                <a:ext cx="16535399" cy="1949252"/>
              </a:xfrm>
              <a:prstGeom prst="rect">
                <a:avLst/>
              </a:prstGeom>
              <a:blipFill>
                <a:blip r:embed="rId12"/>
                <a:stretch>
                  <a:fillRect l="-1216"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676400" y="5604258"/>
                <a:ext cx="15773400" cy="4339842"/>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tăng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như</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m>
                        <m:mPr>
                          <m:plcHide m:val="on"/>
                          <m:mcs>
                            <m:mc>
                              <m:mcPr>
                                <m:count m:val="8"/>
                                <m:mcJc m:val="center"/>
                              </m:mcPr>
                            </m:mc>
                          </m:mcs>
                          <m:ctrlPr>
                            <a:rPr lang="en-US" sz="3800" i="1">
                              <a:effectLst/>
                              <a:latin typeface="Cambria Math" panose="02040503050406030204" pitchFamily="18" charset="0"/>
                              <a:ea typeface="Calibri" panose="020F0502020204030204" pitchFamily="34" charset="0"/>
                              <a:cs typeface="Arial" panose="020B0604020202020204" pitchFamily="34" charset="0"/>
                            </a:rPr>
                          </m:ctrlPr>
                        </m:mPr>
                        <m:mr>
                          <m:e>
                            <m:r>
                              <a:rPr lang="en-US" sz="3800">
                                <a:effectLst/>
                                <a:latin typeface="Cambria Math" panose="02040503050406030204" pitchFamily="18" charset="0"/>
                                <a:ea typeface="Calibri" panose="020F0502020204030204" pitchFamily="34" charset="0"/>
                                <a:cs typeface="Arial" panose="020B0604020202020204" pitchFamily="34" charset="0"/>
                              </a:rPr>
                              <m:t>8</m:t>
                            </m:r>
                          </m:e>
                          <m:e>
                            <m:r>
                              <a:rPr lang="en-US" sz="3800">
                                <a:effectLst/>
                                <a:latin typeface="Cambria Math" panose="02040503050406030204" pitchFamily="18" charset="0"/>
                                <a:ea typeface="Calibri" panose="020F0502020204030204" pitchFamily="34" charset="0"/>
                                <a:cs typeface="Arial" panose="020B0604020202020204" pitchFamily="34" charset="0"/>
                              </a:rPr>
                              <m:t>17</m:t>
                            </m:r>
                          </m:e>
                          <m:e>
                            <m:r>
                              <a:rPr lang="en-US" sz="3800">
                                <a:effectLst/>
                                <a:latin typeface="Cambria Math" panose="02040503050406030204" pitchFamily="18" charset="0"/>
                                <a:ea typeface="Calibri" panose="020F0502020204030204" pitchFamily="34" charset="0"/>
                                <a:cs typeface="Arial" panose="020B0604020202020204" pitchFamily="34" charset="0"/>
                              </a:rPr>
                              <m:t>21</m:t>
                            </m:r>
                          </m:e>
                          <m:e>
                            <m:r>
                              <a:rPr lang="en-US" sz="3800">
                                <a:effectLst/>
                                <a:latin typeface="Cambria Math" panose="02040503050406030204" pitchFamily="18" charset="0"/>
                                <a:ea typeface="Calibri" panose="020F0502020204030204" pitchFamily="34" charset="0"/>
                                <a:cs typeface="Arial" panose="020B0604020202020204" pitchFamily="34" charset="0"/>
                              </a:rPr>
                              <m:t>35</m:t>
                            </m:r>
                          </m:e>
                          <m:e>
                            <m:r>
                              <a:rPr lang="en-US" sz="3800">
                                <a:effectLst/>
                                <a:latin typeface="Cambria Math" panose="02040503050406030204" pitchFamily="18" charset="0"/>
                                <a:ea typeface="Calibri" panose="020F0502020204030204" pitchFamily="34" charset="0"/>
                                <a:cs typeface="Arial" panose="020B0604020202020204" pitchFamily="34" charset="0"/>
                              </a:rPr>
                              <m:t>43</m:t>
                            </m:r>
                          </m:e>
                          <m:e>
                            <m:r>
                              <a:rPr lang="en-US" sz="3800">
                                <a:effectLst/>
                                <a:latin typeface="Cambria Math" panose="02040503050406030204" pitchFamily="18" charset="0"/>
                                <a:ea typeface="Calibri" panose="020F0502020204030204" pitchFamily="34" charset="0"/>
                                <a:cs typeface="Arial" panose="020B0604020202020204" pitchFamily="34" charset="0"/>
                              </a:rPr>
                              <m:t>59</m:t>
                            </m:r>
                          </m:e>
                          <m:e>
                            <m:r>
                              <a:rPr lang="en-US" sz="3800">
                                <a:effectLst/>
                                <a:latin typeface="Cambria Math" panose="02040503050406030204" pitchFamily="18" charset="0"/>
                                <a:ea typeface="Calibri" panose="020F0502020204030204" pitchFamily="34" charset="0"/>
                                <a:cs typeface="Arial" panose="020B0604020202020204" pitchFamily="34" charset="0"/>
                              </a:rPr>
                              <m:t>72</m:t>
                            </m:r>
                          </m:e>
                          <m:e>
                            <m:r>
                              <a:rPr lang="en-US" sz="3800">
                                <a:effectLst/>
                                <a:latin typeface="Cambria Math" panose="02040503050406030204" pitchFamily="18" charset="0"/>
                                <a:ea typeface="Calibri" panose="020F0502020204030204" pitchFamily="34" charset="0"/>
                                <a:cs typeface="Arial" panose="020B0604020202020204" pitchFamily="34" charset="0"/>
                              </a:rPr>
                              <m:t>119</m:t>
                            </m:r>
                          </m:e>
                        </m:mr>
                      </m:m>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35+43</m:t>
                        </m:r>
                      </m:num>
                      <m:den>
                        <m:r>
                          <a:rPr lang="en-US" sz="3800">
                            <a:effectLst/>
                            <a:latin typeface="Cambria Math" panose="02040503050406030204" pitchFamily="18" charset="0"/>
                            <a:ea typeface="Calibri" panose="020F0502020204030204" pitchFamily="34" charset="0"/>
                            <a:cs typeface="Arial" panose="020B0604020202020204" pitchFamily="34" charset="0"/>
                          </a:rPr>
                          <m:t>2</m:t>
                        </m:r>
                      </m:den>
                    </m:f>
                    <m:r>
                      <a:rPr lang="en-US" sz="3800">
                        <a:effectLst/>
                        <a:latin typeface="Cambria Math" panose="02040503050406030204" pitchFamily="18" charset="0"/>
                        <a:ea typeface="Calibri" panose="020F0502020204030204" pitchFamily="34" charset="0"/>
                        <a:cs typeface="Arial" panose="020B0604020202020204" pitchFamily="34" charset="0"/>
                      </a:rPr>
                      <m:t>=39</m:t>
                    </m:r>
                  </m:oMath>
                </a14:m>
                <a:r>
                  <a:rPr lang="en-US" sz="3800" dirty="0" smtClean="0">
                    <a:effectLst/>
                    <a:latin typeface="Arial" panose="020B0604020202020204" pitchFamily="34" charset="0"/>
                    <a:ea typeface="Calibri" panose="020F0502020204030204" pitchFamily="34" charset="0"/>
                    <a:cs typeface="Times New Roman" panose="02020603050405020304" pitchFamily="18" charset="0"/>
                  </a:rPr>
                  <a:t>.</a:t>
                </a:r>
              </a:p>
              <a:p>
                <a:pPr lvl="0">
                  <a:lnSpc>
                    <a:spcPct val="150000"/>
                  </a:lnSpc>
                  <a:defRPr/>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Trung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dãy</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8,17,21,35</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17+21</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=19</m:t>
                    </m:r>
                  </m:oMath>
                </a14:m>
                <a:r>
                  <a:rPr lang="en-US" sz="38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676400" y="5604258"/>
                <a:ext cx="15773400" cy="4339842"/>
              </a:xfrm>
              <a:prstGeom prst="rect">
                <a:avLst/>
              </a:prstGeom>
              <a:blipFill>
                <a:blip r:embed="rId13"/>
                <a:stretch>
                  <a:fillRect l="-1275"/>
                </a:stretch>
              </a:blipFill>
            </p:spPr>
            <p:txBody>
              <a:bodyPr/>
              <a:lstStyle/>
              <a:p>
                <a:r>
                  <a:rPr lang="en-US">
                    <a:noFill/>
                  </a:rPr>
                  <a:t> </a:t>
                </a:r>
              </a:p>
            </p:txBody>
          </p:sp>
        </mc:Fallback>
      </mc:AlternateContent>
    </p:spTree>
    <p:extLst>
      <p:ext uri="{BB962C8B-B14F-4D97-AF65-F5344CB8AC3E}">
        <p14:creationId xmlns:p14="http://schemas.microsoft.com/office/powerpoint/2010/main" val="397276998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barn(inVertical)">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down)">
                                      <p:cBhvr>
                                        <p:cTn id="3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70068">
            <a:off x="591808" y="8312730"/>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sp>
        <p:nvSpPr>
          <p:cNvPr id="14" name="Oval Callout 13"/>
          <p:cNvSpPr/>
          <p:nvPr/>
        </p:nvSpPr>
        <p:spPr>
          <a:xfrm>
            <a:off x="8286750" y="130081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1752600" y="2247900"/>
                <a:ext cx="11759866" cy="3145669"/>
              </a:xfrm>
              <a:prstGeom prst="rect">
                <a:avLst/>
              </a:prstGeom>
            </p:spPr>
            <p:txBody>
              <a:bodyPr wrap="square">
                <a:spAutoFit/>
              </a:bodyPr>
              <a:lstStyle/>
              <a:p>
                <a:pPr marL="0" marR="0" lvl="0" indent="0" algn="l" defTabSz="914400" rtl="0" eaLnBrk="1" fontAlgn="auto" latinLnBrk="0" hangingPunct="1">
                  <a:lnSpc>
                    <a:spcPct val="150000"/>
                  </a:lnSpc>
                  <a:buClrTx/>
                  <a:buSzTx/>
                  <a:buFontTx/>
                  <a:buNone/>
                  <a:tabLst/>
                  <a:defRPr/>
                </a:pP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dãy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43,59,72,119</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59+72</m:t>
                        </m:r>
                      </m:num>
                      <m:den>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den>
                    </m:f>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=65,5</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buClrTx/>
                  <a:buSzTx/>
                  <a:buFontTx/>
                  <a:buNone/>
                  <a:tabLst/>
                  <a:defRPr/>
                </a:pP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Vậy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Q</m:t>
                        </m:r>
                      </m:e>
                      <m:sub>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sub>
                    </m:sSub>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=19,</m:t>
                    </m:r>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Q</m:t>
                        </m:r>
                      </m:e>
                      <m:sub>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b>
                    </m:sSub>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=39,</m:t>
                    </m:r>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Q</m:t>
                        </m:r>
                      </m:e>
                      <m:sub>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b>
                    </m:sSub>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=65,5</m:t>
                    </m:r>
                  </m:oMath>
                </a14:m>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Tứ</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phân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được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diễn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trên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trục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như</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sau</a:t>
                </a:r>
                <a:r>
                  <a:rPr lang="en-US" sz="4000" dirty="0" smtClean="0">
                    <a:latin typeface="Arial" panose="020B0604020202020204" pitchFamily="34"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52600" y="2247900"/>
                <a:ext cx="11759866" cy="3145669"/>
              </a:xfrm>
              <a:prstGeom prst="rect">
                <a:avLst/>
              </a:prstGeom>
              <a:blipFill>
                <a:blip r:embed="rId11"/>
                <a:stretch>
                  <a:fillRect l="-1866" r="-1348" b="-3876"/>
                </a:stretch>
              </a:blipFill>
            </p:spPr>
            <p:txBody>
              <a:bodyPr/>
              <a:lstStyle/>
              <a:p>
                <a:r>
                  <a:rPr lang="en-US">
                    <a:noFill/>
                  </a:rPr>
                  <a:t> </a:t>
                </a:r>
              </a:p>
            </p:txBody>
          </p:sp>
        </mc:Fallback>
      </mc:AlternateContent>
      <p:pic>
        <p:nvPicPr>
          <p:cNvPr id="8" name="Picture 7"/>
          <p:cNvPicPr>
            <a:picLocks noChangeAspect="1"/>
          </p:cNvPicPr>
          <p:nvPr/>
        </p:nvPicPr>
        <p:blipFill>
          <a:blip r:embed="rId12"/>
          <a:stretch>
            <a:fillRect/>
          </a:stretch>
        </p:blipFill>
        <p:spPr>
          <a:xfrm>
            <a:off x="2461995" y="5753100"/>
            <a:ext cx="13364010" cy="1657941"/>
          </a:xfrm>
          <a:prstGeom prst="rect">
            <a:avLst/>
          </a:prstGeom>
        </p:spPr>
      </p:pic>
      <p:pic>
        <p:nvPicPr>
          <p:cNvPr id="18" name="Picture 2"/>
          <p:cNvPicPr>
            <a:picLocks noChangeAspect="1"/>
          </p:cNvPicPr>
          <p:nvPr/>
        </p:nvPicPr>
        <p:blipFill rotWithShape="1">
          <a:blip r:embed="rId13"/>
          <a:srcRect t="31482"/>
          <a:stretch/>
        </p:blipFill>
        <p:spPr>
          <a:xfrm>
            <a:off x="15621000" y="7810500"/>
            <a:ext cx="1295400" cy="1943625"/>
          </a:xfrm>
          <a:prstGeom prst="rect">
            <a:avLst/>
          </a:prstGeom>
        </p:spPr>
      </p:pic>
    </p:spTree>
    <p:extLst>
      <p:ext uri="{BB962C8B-B14F-4D97-AF65-F5344CB8AC3E}">
        <p14:creationId xmlns:p14="http://schemas.microsoft.com/office/powerpoint/2010/main" val="203796503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anim calcmode="lin" valueType="num">
                                      <p:cBhvr>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262066" y="373032"/>
            <a:ext cx="1861626" cy="1240308"/>
          </a:xfrm>
          <a:prstGeom prst="rect">
            <a:avLst/>
          </a:prstGeom>
        </p:spPr>
      </p:pic>
      <p:sp>
        <p:nvSpPr>
          <p:cNvPr id="6" name="Rounded Rectangular Callout 5"/>
          <p:cNvSpPr/>
          <p:nvPr/>
        </p:nvSpPr>
        <p:spPr>
          <a:xfrm>
            <a:off x="1371600" y="1333500"/>
            <a:ext cx="15392400" cy="6324600"/>
          </a:xfrm>
          <a:prstGeom prst="wedgeRoundRectCallout">
            <a:avLst>
              <a:gd name="adj1" fmla="val -21596"/>
              <a:gd name="adj2" fmla="val 58928"/>
              <a:gd name="adj3" fmla="val 16667"/>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5"/>
          <p:cNvPicPr>
            <a:picLocks noChangeAspect="1"/>
          </p:cNvPicPr>
          <p:nvPr/>
        </p:nvPicPr>
        <p:blipFill>
          <a:blip r:embed="rId12"/>
          <a:srcRect/>
          <a:stretch>
            <a:fillRect/>
          </a:stretch>
        </p:blipFill>
        <p:spPr>
          <a:xfrm>
            <a:off x="14264790" y="6972300"/>
            <a:ext cx="2735831" cy="2551621"/>
          </a:xfrm>
          <a:prstGeom prst="rect">
            <a:avLst/>
          </a:prstGeom>
        </p:spPr>
      </p:pic>
      <p:pic>
        <p:nvPicPr>
          <p:cNvPr id="12" name="Picture 5"/>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902838">
            <a:off x="608039" y="7947327"/>
            <a:ext cx="1527122" cy="1655418"/>
          </a:xfrm>
          <a:prstGeom prst="rect">
            <a:avLst/>
          </a:prstGeom>
        </p:spPr>
      </p:pic>
      <p:sp>
        <p:nvSpPr>
          <p:cNvPr id="3" name="Rectangle 2"/>
          <p:cNvSpPr/>
          <p:nvPr/>
        </p:nvSpPr>
        <p:spPr>
          <a:xfrm>
            <a:off x="2209800" y="1568556"/>
            <a:ext cx="13487400" cy="1839606"/>
          </a:xfrm>
          <a:prstGeom prst="rect">
            <a:avLst/>
          </a:prstGeom>
        </p:spPr>
        <p:txBody>
          <a:bodyPr wrap="square">
            <a:spAutoFit/>
          </a:bodyPr>
          <a:lstStyle/>
          <a:p>
            <a:pPr>
              <a:lnSpc>
                <a:spcPct val="150000"/>
              </a:lnSpc>
              <a:spcAft>
                <a:spcPts val="800"/>
              </a:spcAft>
            </a:pPr>
            <a:r>
              <a:rPr lang="en-US" sz="4000" b="1" dirty="0">
                <a:latin typeface="Arial" panose="020B0604020202020204" pitchFamily="34" charset="0"/>
                <a:ea typeface="Calibri" panose="020F0502020204030204" pitchFamily="34" charset="0"/>
                <a:cs typeface="Times New Roman" panose="02020603050405020304" pitchFamily="18" charset="0"/>
              </a:rPr>
              <a:t>Minh </a:t>
            </a:r>
            <a:r>
              <a:rPr lang="en-US" sz="4000" b="1" dirty="0" err="1">
                <a:latin typeface="Arial" panose="020B0604020202020204" pitchFamily="34" charset="0"/>
                <a:ea typeface="Calibri" panose="020F0502020204030204" pitchFamily="34" charset="0"/>
                <a:cs typeface="Times New Roman" panose="02020603050405020304" pitchFamily="18" charset="0"/>
              </a:rPr>
              <a:t>họa</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tứ</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phân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vị</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của</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một</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mẫu</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số</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liệu</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gồm</a:t>
            </a:r>
            <a:r>
              <a:rPr lang="en-US" sz="4000" b="1" dirty="0">
                <a:latin typeface="Arial" panose="020B0604020202020204" pitchFamily="34" charset="0"/>
                <a:ea typeface="Calibri" panose="020F0502020204030204" pitchFamily="34" charset="0"/>
                <a:cs typeface="Times New Roman" panose="02020603050405020304" pitchFamily="18" charset="0"/>
              </a:rPr>
              <a:t> 6 </a:t>
            </a:r>
            <a:r>
              <a:rPr lang="en-US" sz="4000" b="1" dirty="0" err="1">
                <a:latin typeface="Arial" panose="020B0604020202020204" pitchFamily="34" charset="0"/>
                <a:ea typeface="Calibri" panose="020F0502020204030204" pitchFamily="34" charset="0"/>
                <a:cs typeface="Times New Roman" panose="02020603050405020304" pitchFamily="18" charset="0"/>
              </a:rPr>
              <a:t>số</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liệu</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trên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trục</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số</a:t>
            </a:r>
            <a:r>
              <a:rPr lang="en-US" sz="4000" b="1"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14"/>
          <a:stretch>
            <a:fillRect/>
          </a:stretch>
        </p:blipFill>
        <p:spPr>
          <a:xfrm>
            <a:off x="3886200" y="3619500"/>
            <a:ext cx="10294369" cy="3526016"/>
          </a:xfrm>
          <a:prstGeom prst="rect">
            <a:avLst/>
          </a:prstGeom>
        </p:spPr>
      </p:pic>
    </p:spTree>
    <p:extLst>
      <p:ext uri="{BB962C8B-B14F-4D97-AF65-F5344CB8AC3E}">
        <p14:creationId xmlns:p14="http://schemas.microsoft.com/office/powerpoint/2010/main" val="236064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par>
                                <p:cTn id="12" presetID="2" presetClass="entr" presetSubtype="1"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571500"/>
            <a:ext cx="17373599" cy="907536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197272" y="8038465"/>
            <a:ext cx="1631199" cy="1768239"/>
          </a:xfrm>
          <a:prstGeom prst="rect">
            <a:avLst/>
          </a:prstGeom>
        </p:spPr>
      </p:pic>
      <p:pic>
        <p:nvPicPr>
          <p:cNvPr id="4"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087294" y="7867798"/>
            <a:ext cx="1490734" cy="2250165"/>
          </a:xfrm>
          <a:prstGeom prst="rect">
            <a:avLst/>
          </a:prstGeom>
        </p:spPr>
      </p:pic>
      <p:pic>
        <p:nvPicPr>
          <p:cNvPr id="11"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471109" y="132207"/>
            <a:ext cx="1861626" cy="1240308"/>
          </a:xfrm>
          <a:prstGeom prst="rect">
            <a:avLst/>
          </a:prstGeom>
        </p:spPr>
      </p:pic>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9241" y="148085"/>
            <a:ext cx="1274705" cy="1297410"/>
          </a:xfrm>
          <a:prstGeom prst="rect">
            <a:avLst/>
          </a:prstGeom>
        </p:spPr>
      </p:pic>
      <p:sp>
        <p:nvSpPr>
          <p:cNvPr id="30" name="Rectangle 29"/>
          <p:cNvSpPr/>
          <p:nvPr/>
        </p:nvSpPr>
        <p:spPr>
          <a:xfrm>
            <a:off x="1964439" y="752361"/>
            <a:ext cx="4741161" cy="124649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 TẬP 3</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Oval Callout 12"/>
          <p:cNvSpPr/>
          <p:nvPr/>
        </p:nvSpPr>
        <p:spPr>
          <a:xfrm>
            <a:off x="3429000" y="349316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7239000" y="875009"/>
                <a:ext cx="9144000" cy="2618153"/>
              </a:xfrm>
              <a:prstGeom prst="rect">
                <a:avLst/>
              </a:prstGeom>
            </p:spPr>
            <p:txBody>
              <a:bodyPr>
                <a:spAutoFit/>
              </a:bodyPr>
              <a:lstStyle/>
              <a:p>
                <a:pPr marL="30480" marR="30480" algn="just">
                  <a:lnSpc>
                    <a:spcPct val="150000"/>
                  </a:lnSpc>
                </a:pPr>
                <a:r>
                  <a:rPr lang="en-US" sz="3800" dirty="0" err="1">
                    <a:solidFill>
                      <a:srgbClr val="000000"/>
                    </a:solidFill>
                    <a:latin typeface="Arial" panose="020B0604020202020204" pitchFamily="34" charset="0"/>
                    <a:ea typeface="Times New Roman" panose="02020603050405020304" pitchFamily="18" charset="0"/>
                  </a:rPr>
                  <a:t>Tìm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tứ</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phân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vị</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mẫu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liệu</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m>
                        <m:mPr>
                          <m:plcHide m:val="on"/>
                          <m:mcs>
                            <m:mc>
                              <m:mcPr>
                                <m:count m:val="7"/>
                                <m:mcJc m:val="center"/>
                              </m:mcPr>
                            </m:mc>
                          </m:mcs>
                          <m:ctrlPr>
                            <a:rPr lang="en-US" sz="3800" i="1">
                              <a:effectLst/>
                              <a:latin typeface="Cambria Math" panose="02040503050406030204" pitchFamily="18" charset="0"/>
                              <a:ea typeface="Calibri" panose="020F0502020204030204" pitchFamily="34" charset="0"/>
                              <a:cs typeface="Arial" panose="020B0604020202020204" pitchFamily="34" charset="0"/>
                            </a:rPr>
                          </m:ctrlPr>
                        </m:mPr>
                        <m:mr>
                          <m:e>
                            <m:r>
                              <a:rPr lang="en-US" sz="3800">
                                <a:effectLst/>
                                <a:latin typeface="Cambria Math" panose="02040503050406030204" pitchFamily="18" charset="0"/>
                                <a:ea typeface="Calibri" panose="020F0502020204030204" pitchFamily="34" charset="0"/>
                                <a:cs typeface="Arial" panose="020B0604020202020204" pitchFamily="34" charset="0"/>
                              </a:rPr>
                              <m:t>11</m:t>
                            </m:r>
                          </m:e>
                          <m:e>
                            <m:r>
                              <a:rPr lang="en-US" sz="3800">
                                <a:effectLst/>
                                <a:latin typeface="Cambria Math" panose="02040503050406030204" pitchFamily="18" charset="0"/>
                                <a:ea typeface="Calibri" panose="020F0502020204030204" pitchFamily="34" charset="0"/>
                                <a:cs typeface="Arial" panose="020B0604020202020204" pitchFamily="34" charset="0"/>
                              </a:rPr>
                              <m:t>48</m:t>
                            </m:r>
                          </m:e>
                          <m:e>
                            <m:r>
                              <a:rPr lang="en-US" sz="3800">
                                <a:effectLst/>
                                <a:latin typeface="Cambria Math" panose="02040503050406030204" pitchFamily="18" charset="0"/>
                                <a:ea typeface="Calibri" panose="020F0502020204030204" pitchFamily="34" charset="0"/>
                                <a:cs typeface="Arial" panose="020B0604020202020204" pitchFamily="34" charset="0"/>
                              </a:rPr>
                              <m:t>62</m:t>
                            </m:r>
                          </m:e>
                          <m:e>
                            <m:r>
                              <a:rPr lang="en-US" sz="3800">
                                <a:effectLst/>
                                <a:latin typeface="Cambria Math" panose="02040503050406030204" pitchFamily="18" charset="0"/>
                                <a:ea typeface="Calibri" panose="020F0502020204030204" pitchFamily="34" charset="0"/>
                                <a:cs typeface="Arial" panose="020B0604020202020204" pitchFamily="34" charset="0"/>
                              </a:rPr>
                              <m:t>81</m:t>
                            </m:r>
                          </m:e>
                          <m:e>
                            <m:r>
                              <a:rPr lang="en-US" sz="3800">
                                <a:effectLst/>
                                <a:latin typeface="Cambria Math" panose="02040503050406030204" pitchFamily="18" charset="0"/>
                                <a:ea typeface="Calibri" panose="020F0502020204030204" pitchFamily="34" charset="0"/>
                                <a:cs typeface="Arial" panose="020B0604020202020204" pitchFamily="34" charset="0"/>
                              </a:rPr>
                              <m:t>93</m:t>
                            </m:r>
                          </m:e>
                          <m:e>
                            <m:r>
                              <a:rPr lang="en-US" sz="3800">
                                <a:effectLst/>
                                <a:latin typeface="Cambria Math" panose="02040503050406030204" pitchFamily="18" charset="0"/>
                                <a:ea typeface="Calibri" panose="020F0502020204030204" pitchFamily="34" charset="0"/>
                                <a:cs typeface="Arial" panose="020B0604020202020204" pitchFamily="34" charset="0"/>
                              </a:rPr>
                              <m:t>99</m:t>
                            </m:r>
                          </m:e>
                          <m:e>
                            <m:r>
                              <a:rPr lang="en-US" sz="3800">
                                <a:effectLst/>
                                <a:latin typeface="Cambria Math" panose="02040503050406030204" pitchFamily="18" charset="0"/>
                                <a:ea typeface="Calibri" panose="020F0502020204030204" pitchFamily="34" charset="0"/>
                                <a:cs typeface="Arial" panose="020B0604020202020204" pitchFamily="34" charset="0"/>
                              </a:rPr>
                              <m:t>127</m:t>
                            </m:r>
                          </m:e>
                        </m:mr>
                      </m:m>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3800" dirty="0" err="1">
                    <a:solidFill>
                      <a:srgbClr val="000000"/>
                    </a:solidFill>
                    <a:effectLst/>
                    <a:latin typeface="Arial" panose="020B0604020202020204" pitchFamily="34" charset="0"/>
                    <a:ea typeface="Times New Roman" panose="02020603050405020304" pitchFamily="18" charset="0"/>
                  </a:rPr>
                  <a:t>Biểu</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diễn</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tứ</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phân</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vị</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trên</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trục</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số</a:t>
                </a:r>
                <a:r>
                  <a:rPr lang="en-US" sz="3800" dirty="0">
                    <a:solidFill>
                      <a:srgbClr val="000000"/>
                    </a:solidFill>
                    <a:effectLst/>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239000" y="875009"/>
                <a:ext cx="9144000" cy="2618153"/>
              </a:xfrm>
              <a:prstGeom prst="rect">
                <a:avLst/>
              </a:prstGeom>
              <a:blipFill>
                <a:blip r:embed="rId20"/>
                <a:stretch>
                  <a:fillRect l="-1867" b="-8392"/>
                </a:stretch>
              </a:blipFill>
            </p:spPr>
            <p:txBody>
              <a:bodyPr/>
              <a:lstStyle/>
              <a:p>
                <a:r>
                  <a:rPr lang="en-US">
                    <a:noFill/>
                  </a:rPr>
                  <a:t> </a:t>
                </a:r>
              </a:p>
            </p:txBody>
          </p:sp>
        </mc:Fallback>
      </mc:AlternateContent>
      <p:sp>
        <p:nvSpPr>
          <p:cNvPr id="7" name="Rectangle 6"/>
          <p:cNvSpPr/>
          <p:nvPr/>
        </p:nvSpPr>
        <p:spPr>
          <a:xfrm>
            <a:off x="3804061" y="4686300"/>
            <a:ext cx="11811000" cy="875048"/>
          </a:xfrm>
          <a:prstGeom prst="rect">
            <a:avLst/>
          </a:prstGeom>
        </p:spPr>
        <p:txBody>
          <a:bodyPr wrap="square">
            <a:spAutoFit/>
          </a:bodyPr>
          <a:lstStyle/>
          <a:p>
            <a:pPr marL="571500" indent="-571500" algn="just">
              <a:lnSpc>
                <a:spcPct val="150000"/>
              </a:lnSpc>
              <a:buFontTx/>
              <a:buChar char="-"/>
            </a:pPr>
            <a:r>
              <a:rPr lang="en-US" sz="3800" dirty="0" err="1">
                <a:latin typeface="Arial" panose="020B0604020202020204" pitchFamily="34" charset="0"/>
                <a:ea typeface="Calibri" panose="020F0502020204030204" pitchFamily="34" charset="0"/>
                <a:cs typeface="Times New Roman" panose="02020603050405020304" pitchFamily="18" charset="0"/>
              </a:rPr>
              <a:t>Biểu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diễn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trục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1"/>
          <a:stretch>
            <a:fillRect/>
          </a:stretch>
        </p:blipFill>
        <p:spPr>
          <a:xfrm>
            <a:off x="2640164" y="6057900"/>
            <a:ext cx="12904636" cy="2931995"/>
          </a:xfrm>
          <a:prstGeom prst="rect">
            <a:avLst/>
          </a:prstGeom>
        </p:spPr>
      </p:pic>
    </p:spTree>
    <p:extLst>
      <p:ext uri="{BB962C8B-B14F-4D97-AF65-F5344CB8AC3E}">
        <p14:creationId xmlns:p14="http://schemas.microsoft.com/office/powerpoint/2010/main" val="97440785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3" grpId="0" animBg="1"/>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571500"/>
            <a:ext cx="17373599" cy="907536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197272" y="8038465"/>
            <a:ext cx="1631199" cy="1768239"/>
          </a:xfrm>
          <a:prstGeom prst="rect">
            <a:avLst/>
          </a:prstGeom>
        </p:spPr>
      </p:pic>
      <p:pic>
        <p:nvPicPr>
          <p:cNvPr id="4"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087294" y="7867798"/>
            <a:ext cx="1490734" cy="2250165"/>
          </a:xfrm>
          <a:prstGeom prst="rect">
            <a:avLst/>
          </a:prstGeom>
        </p:spPr>
      </p:pic>
      <p:pic>
        <p:nvPicPr>
          <p:cNvPr id="11"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471109" y="132207"/>
            <a:ext cx="1861626" cy="1240308"/>
          </a:xfrm>
          <a:prstGeom prst="rect">
            <a:avLst/>
          </a:prstGeom>
        </p:spPr>
      </p:pic>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9241" y="148085"/>
            <a:ext cx="1274705" cy="1297410"/>
          </a:xfrm>
          <a:prstGeom prst="rect">
            <a:avLst/>
          </a:prstGeom>
        </p:spPr>
      </p:pic>
      <p:sp>
        <p:nvSpPr>
          <p:cNvPr id="30" name="Rectangle 29"/>
          <p:cNvSpPr/>
          <p:nvPr/>
        </p:nvSpPr>
        <p:spPr>
          <a:xfrm>
            <a:off x="1964439" y="752361"/>
            <a:ext cx="4741161" cy="124649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 TẬP 3</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Oval Callout 12"/>
          <p:cNvSpPr/>
          <p:nvPr/>
        </p:nvSpPr>
        <p:spPr>
          <a:xfrm>
            <a:off x="3429000" y="349316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7239000" y="875009"/>
                <a:ext cx="9144000" cy="2618153"/>
              </a:xfrm>
              <a:prstGeom prst="rect">
                <a:avLst/>
              </a:prstGeom>
            </p:spPr>
            <p:txBody>
              <a:bodyPr>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Tìm</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tứ</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phân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vị</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mẫu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số</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liệu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3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plcHide m:val="on"/>
                          <m:mcs>
                            <m:mc>
                              <m:mcPr>
                                <m:count m:val="7"/>
                                <m:mcJc m:val="center"/>
                              </m:mcPr>
                            </m:mc>
                          </m:mcs>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mPr>
                        <m:mr>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11</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48</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62</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81</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93</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99</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127</m:t>
                            </m:r>
                          </m:e>
                        </m:mr>
                      </m:m>
                    </m:oMath>
                  </m:oMathPara>
                </a14:m>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Biểu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diễn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tứ</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phân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vị</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trên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trục</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số</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3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6" name="Rectangle 5"/>
              <p:cNvSpPr>
                <a:spLocks noRot="1" noChangeAspect="1" noMove="1" noResize="1" noEditPoints="1" noAdjustHandles="1" noChangeArrowheads="1" noChangeShapeType="1" noTextEdit="1"/>
              </p:cNvSpPr>
              <p:nvPr/>
            </p:nvSpPr>
            <p:spPr>
              <a:xfrm>
                <a:off x="7239000" y="875009"/>
                <a:ext cx="9144000" cy="2618153"/>
              </a:xfrm>
              <a:prstGeom prst="rect">
                <a:avLst/>
              </a:prstGeom>
              <a:blipFill>
                <a:blip r:embed="rId20"/>
                <a:stretch>
                  <a:fillRect l="-1867" b="-8392"/>
                </a:stretch>
              </a:blipFill>
            </p:spPr>
            <p:txBody>
              <a:bodyPr/>
              <a:lstStyle/>
              <a:p>
                <a:r>
                  <a:rPr lang="en-US">
                    <a:noFill/>
                  </a:rPr>
                  <a:t> </a:t>
                </a:r>
              </a:p>
            </p:txBody>
          </p:sp>
        </mc:Fallback>
      </mc:AlternateContent>
      <p:sp>
        <p:nvSpPr>
          <p:cNvPr id="7" name="Rectangle 6"/>
          <p:cNvSpPr/>
          <p:nvPr/>
        </p:nvSpPr>
        <p:spPr>
          <a:xfrm>
            <a:off x="3804061" y="4686300"/>
            <a:ext cx="11811000" cy="4478149"/>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Sắp</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xếp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tự</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không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giảm</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11   </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48   62   81   93   99   127</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Q</a:t>
            </a:r>
            <a:r>
              <a:rPr kumimoji="0" lang="en-US" sz="38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 </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81</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dãy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11, 48, 62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Q</a:t>
            </a:r>
            <a:r>
              <a:rPr kumimoji="0" lang="en-US" sz="38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 48 </a:t>
            </a:r>
            <a:endParaRPr kumimoji="0" lang="en-US" sz="3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dãy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93, 99, 127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Q</a:t>
            </a:r>
            <a:r>
              <a:rPr kumimoji="0" lang="en-US" sz="38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3</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 99</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6175067"/>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down)">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66027" y="723900"/>
            <a:ext cx="16078973" cy="8896906"/>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41488" y="7538447"/>
            <a:ext cx="1796427" cy="282902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r="18941" b="23301"/>
          <a:stretch>
            <a:fillRect/>
          </a:stretch>
        </p:blipFill>
        <p:spPr>
          <a:xfrm rot="181335">
            <a:off x="15660797" y="303542"/>
            <a:ext cx="2404625" cy="2255389"/>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flipH="1">
            <a:off x="15293719" y="8001678"/>
            <a:ext cx="1930447" cy="2078544"/>
          </a:xfrm>
          <a:prstGeom prst="rect">
            <a:avLst/>
          </a:prstGeom>
        </p:spPr>
      </p:pic>
      <p:sp>
        <p:nvSpPr>
          <p:cNvPr id="14" name="Rectangle 13"/>
          <p:cNvSpPr/>
          <p:nvPr/>
        </p:nvSpPr>
        <p:spPr>
          <a:xfrm>
            <a:off x="1819263" y="1930916"/>
            <a:ext cx="14182737" cy="2907784"/>
          </a:xfrm>
          <a:prstGeom prst="rect">
            <a:avLst/>
          </a:prstGeom>
        </p:spPr>
        <p:txBody>
          <a:bodyPr wrap="square">
            <a:spAutoFit/>
          </a:bodyPr>
          <a:lstStyle/>
          <a:p>
            <a:pPr lvl="0" algn="ctr">
              <a:lnSpc>
                <a:spcPct val="150000"/>
              </a:lnSpc>
              <a:defRPr/>
            </a:pPr>
            <a:r>
              <a:rPr lang="vi-VN" sz="6500" b="1" kern="0" dirty="0">
                <a:solidFill>
                  <a:srgbClr val="FF0000"/>
                </a:solidFill>
              </a:rPr>
              <a:t>CHƯƠNG VI: MỘT sỐ YẾU TỐ THỐNG KÊ VÀ XÁC XUẤT</a:t>
            </a:r>
          </a:p>
        </p:txBody>
      </p:sp>
      <p:sp>
        <p:nvSpPr>
          <p:cNvPr id="16" name="Rectangle 15"/>
          <p:cNvSpPr/>
          <p:nvPr/>
        </p:nvSpPr>
        <p:spPr>
          <a:xfrm>
            <a:off x="1524000" y="5010983"/>
            <a:ext cx="14841012" cy="4247317"/>
          </a:xfrm>
          <a:prstGeom prst="rect">
            <a:avLst/>
          </a:prstGeom>
        </p:spPr>
        <p:txBody>
          <a:bodyPr wrap="square">
            <a:spAutoFit/>
          </a:bodyPr>
          <a:lstStyle/>
          <a:p>
            <a:pPr lvl="0" algn="ctr">
              <a:lnSpc>
                <a:spcPct val="150000"/>
              </a:lnSpc>
              <a:defRPr/>
            </a:pPr>
            <a:r>
              <a:rPr lang="vi-VN" sz="6000" b="1" kern="0" dirty="0">
                <a:solidFill>
                  <a:srgbClr val="00B050"/>
                </a:solidFill>
                <a:ea typeface="Calibri" panose="020F0502020204030204" pitchFamily="34" charset="0"/>
                <a:cs typeface="Arial" panose="020B0604020202020204" pitchFamily="34" charset="0"/>
              </a:rPr>
              <a:t>BÀI 2: CÁC SỐ ĐẶC TRƯNG ĐO XU THẾ TRUNG TÂM CHO MẪU SỐ LIỆU KHÔNG GHÉP NHÓM</a:t>
            </a: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17621" y="571500"/>
            <a:ext cx="16984579" cy="9144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810195" y="398876"/>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6200000">
            <a:off x="1500199" y="7606964"/>
            <a:ext cx="1103180" cy="1665178"/>
          </a:xfrm>
          <a:prstGeom prst="rect">
            <a:avLst/>
          </a:prstGeom>
        </p:spPr>
      </p:pic>
      <p:sp>
        <p:nvSpPr>
          <p:cNvPr id="7" name="Rectangle 6"/>
          <p:cNvSpPr/>
          <p:nvPr/>
        </p:nvSpPr>
        <p:spPr>
          <a:xfrm>
            <a:off x="7590220" y="1111173"/>
            <a:ext cx="2909771" cy="101925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2. Ý </a:t>
            </a:r>
            <a:r>
              <a:rPr kumimoji="0" lang="en-US" sz="4500" b="1" i="0" u="none" strike="noStrike" kern="1200" cap="none" spc="0" normalizeH="0" baseline="0" noProof="0" dirty="0" err="1" smtClean="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nghĩa</a:t>
            </a:r>
            <a:endParaRPr kumimoji="0" lang="en-US" sz="4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2184353" y="2781300"/>
            <a:ext cx="13919294" cy="4114800"/>
            <a:chOff x="2693050" y="2513337"/>
            <a:chExt cx="13145362" cy="4114800"/>
          </a:xfrm>
        </p:grpSpPr>
        <p:sp>
          <p:nvSpPr>
            <p:cNvPr id="5" name="Rounded Rectangular Callout 4"/>
            <p:cNvSpPr/>
            <p:nvPr/>
          </p:nvSpPr>
          <p:spPr>
            <a:xfrm>
              <a:off x="2693050" y="2513337"/>
              <a:ext cx="13145362" cy="4114800"/>
            </a:xfrm>
            <a:prstGeom prst="wedgeRoundRectCallou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3182917" y="2648455"/>
              <a:ext cx="12247615" cy="3785652"/>
            </a:xfrm>
            <a:prstGeom prst="rect">
              <a:avLst/>
            </a:prstGeom>
          </p:spPr>
          <p:txBody>
            <a:bodyPr wrap="square">
              <a:spAutoFit/>
            </a:bodyPr>
            <a:lstStyle/>
            <a:p>
              <a:pPr lvl="0" algn="just">
                <a:lnSpc>
                  <a:spcPct val="150000"/>
                </a:lnSpc>
                <a:spcAft>
                  <a:spcPts val="800"/>
                </a:spcAft>
              </a:pPr>
              <a:r>
                <a:rPr lang="vi-VN" sz="4000" dirty="0" smtClean="0">
                  <a:solidFill>
                    <a:prstClr val="black"/>
                  </a:solidFill>
                  <a:ea typeface="Calibri" panose="020F0502020204030204" pitchFamily="34" charset="0"/>
                  <a:cs typeface="Times New Roman" panose="02020603050405020304" pitchFamily="18" charset="0"/>
                </a:rPr>
                <a:t>Trong </a:t>
              </a:r>
              <a:r>
                <a:rPr lang="vi-VN" sz="4000" dirty="0">
                  <a:solidFill>
                    <a:prstClr val="black"/>
                  </a:solidFill>
                  <a:ea typeface="Calibri" panose="020F0502020204030204" pitchFamily="34" charset="0"/>
                  <a:cs typeface="Times New Roman" panose="02020603050405020304" pitchFamily="18" charset="0"/>
                </a:rPr>
                <a:t>thực tiễn, bằng cách lấy thêm trung vị của từng dãy số liệu tách ra bởi trung vị của mẫu số liệu mà nhiều số liệu trong mẫu có sự chênh lệch lớn so với trung vị, ta nhận được tứ phân vị đại diện cho mẫu số liệu đó.</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 name="Picture 18"/>
          <p:cNvPicPr>
            <a:picLocks noChangeAspect="1"/>
          </p:cNvPicPr>
          <p:nvPr/>
        </p:nvPicPr>
        <p:blipFill>
          <a:blip r:embed="rId12"/>
          <a:srcRect/>
          <a:stretch>
            <a:fillRect/>
          </a:stretch>
        </p:blipFill>
        <p:spPr>
          <a:xfrm>
            <a:off x="14325600" y="7273570"/>
            <a:ext cx="1933518" cy="2087469"/>
          </a:xfrm>
          <a:prstGeom prst="rect">
            <a:avLst/>
          </a:prstGeom>
        </p:spPr>
      </p:pic>
    </p:spTree>
    <p:extLst>
      <p:ext uri="{BB962C8B-B14F-4D97-AF65-F5344CB8AC3E}">
        <p14:creationId xmlns:p14="http://schemas.microsoft.com/office/powerpoint/2010/main" val="1836632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189864" y="8017396"/>
            <a:ext cx="1490734" cy="2250165"/>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8"/>
              </a:ext>
            </a:extLst>
          </a:blip>
          <a:srcRect/>
          <a:stretch>
            <a:fillRect/>
          </a:stretch>
        </p:blipFill>
        <p:spPr>
          <a:xfrm>
            <a:off x="5292777" y="6667500"/>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709181" y="7951238"/>
            <a:ext cx="1974206" cy="2140061"/>
          </a:xfrm>
          <a:prstGeom prst="rect">
            <a:avLst/>
          </a:prstGeom>
        </p:spPr>
      </p:pic>
      <p:grpSp>
        <p:nvGrpSpPr>
          <p:cNvPr id="13" name="Group 12"/>
          <p:cNvGrpSpPr/>
          <p:nvPr/>
        </p:nvGrpSpPr>
        <p:grpSpPr>
          <a:xfrm>
            <a:off x="4419600" y="1487233"/>
            <a:ext cx="1976440" cy="1883404"/>
            <a:chOff x="3406404" y="3088476"/>
            <a:chExt cx="1308629" cy="1214763"/>
          </a:xfrm>
          <a:solidFill>
            <a:srgbClr val="92D050"/>
          </a:solidFill>
        </p:grpSpPr>
        <p:grpSp>
          <p:nvGrpSpPr>
            <p:cNvPr id="14" name="Group 4"/>
            <p:cNvGrpSpPr/>
            <p:nvPr/>
          </p:nvGrpSpPr>
          <p:grpSpPr>
            <a:xfrm>
              <a:off x="3406404" y="3088476"/>
              <a:ext cx="1308629" cy="1214763"/>
              <a:chOff x="240953" y="-67507"/>
              <a:chExt cx="5882262" cy="6000744"/>
            </a:xfrm>
            <a:grpFill/>
          </p:grpSpPr>
          <p:sp>
            <p:nvSpPr>
              <p:cNvPr id="16" name="Freeform 5"/>
              <p:cNvSpPr/>
              <p:nvPr/>
            </p:nvSpPr>
            <p:spPr>
              <a:xfrm>
                <a:off x="240953" y="-67507"/>
                <a:ext cx="5882262" cy="600074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56585" y="3615173"/>
              <a:ext cx="1011619" cy="393959"/>
            </a:xfrm>
            <a:prstGeom prst="rect">
              <a:avLst/>
            </a:prstGeom>
            <a:noFill/>
          </p:spPr>
          <p:txBody>
            <a:bodyPr wrap="square"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04</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7" name="Rectangle 16"/>
          <p:cNvSpPr/>
          <p:nvPr/>
        </p:nvSpPr>
        <p:spPr>
          <a:xfrm>
            <a:off x="8458200" y="3695700"/>
            <a:ext cx="2057400" cy="1592744"/>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en-US" sz="65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MỐT</a:t>
            </a:r>
            <a:endParaRPr kumimoji="0" lang="en-US" sz="6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3123692"/>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6200000">
            <a:off x="-598099" y="-445505"/>
            <a:ext cx="1196198" cy="1805582"/>
          </a:xfrm>
          <a:prstGeom prst="rect">
            <a:avLst/>
          </a:prstGeom>
        </p:spPr>
      </p:pic>
      <p:pic>
        <p:nvPicPr>
          <p:cNvPr id="19"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415262" y="107947"/>
            <a:ext cx="1869688" cy="1245679"/>
          </a:xfrm>
          <a:prstGeom prst="rect">
            <a:avLst/>
          </a:prstGeom>
        </p:spPr>
      </p:pic>
      <p:pic>
        <p:nvPicPr>
          <p:cNvPr id="8" name="Picture 7"/>
          <p:cNvPicPr>
            <a:picLocks noChangeAspect="1"/>
          </p:cNvPicPr>
          <p:nvPr/>
        </p:nvPicPr>
        <p:blipFill>
          <a:blip r:embed="rId11" cstate="print">
            <a:duotone>
              <a:prstClr val="black"/>
              <a:schemeClr val="tx1">
                <a:tint val="45000"/>
                <a:satMod val="400000"/>
              </a:schemeClr>
            </a:duotone>
            <a:extLst>
              <a:ext uri="{BEBA8EAE-BF5A-486C-A8C5-ECC9F3942E4B}">
                <a14:imgProps xmlns:a14="http://schemas.microsoft.com/office/drawing/2010/main">
                  <a14:imgLayer r:embed="rId12">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95400" y="1055385"/>
            <a:ext cx="1032846" cy="963915"/>
          </a:xfrm>
          <a:prstGeom prst="rect">
            <a:avLst/>
          </a:prstGeom>
        </p:spPr>
      </p:pic>
      <p:sp>
        <p:nvSpPr>
          <p:cNvPr id="9" name="TextBox 8"/>
          <p:cNvSpPr txBox="1"/>
          <p:nvPr/>
        </p:nvSpPr>
        <p:spPr>
          <a:xfrm>
            <a:off x="2409192" y="1238077"/>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4:</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Oval Callout 10"/>
          <p:cNvSpPr/>
          <p:nvPr/>
        </p:nvSpPr>
        <p:spPr>
          <a:xfrm>
            <a:off x="8299438" y="7200900"/>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11"/>
          <p:cNvSpPr/>
          <p:nvPr/>
        </p:nvSpPr>
        <p:spPr>
          <a:xfrm>
            <a:off x="7252962" y="154841"/>
            <a:ext cx="3807453" cy="101925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1. </a:t>
            </a:r>
            <a:r>
              <a:rPr kumimoji="0" lang="en-US" sz="45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Định</a:t>
            </a: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nghĩa</a:t>
            </a:r>
            <a:endParaRPr kumimoji="0" lang="en-US" sz="4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295400" y="1943100"/>
            <a:ext cx="16383000" cy="1846659"/>
          </a:xfrm>
          <a:prstGeom prst="rect">
            <a:avLst/>
          </a:prstGeom>
        </p:spPr>
        <p:txBody>
          <a:bodyPr wrap="square">
            <a:spAutoFit/>
          </a:bodyPr>
          <a:lstStyle/>
          <a:p>
            <a:pPr lvl="0">
              <a:lnSpc>
                <a:spcPct val="150000"/>
              </a:lnSpc>
            </a:pPr>
            <a:r>
              <a:rPr lang="vi-VN" sz="3800" dirty="0">
                <a:solidFill>
                  <a:prstClr val="black"/>
                </a:solidFill>
                <a:ea typeface="Calibri" panose="020F0502020204030204" pitchFamily="34" charset="0"/>
                <a:cs typeface="Times New Roman" panose="02020603050405020304" pitchFamily="18" charset="0"/>
              </a:rPr>
              <a:t>Bác Tâm khai trương của hàng bán áo sơ mi nam. Số áo cửa hàng đã bán ra trong tháng đầu tiên được thống kê trong bảng tần số sau:</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073558" y="8731995"/>
            <a:ext cx="1572758" cy="1212105"/>
          </a:xfrm>
          <a:prstGeom prst="rect">
            <a:avLst/>
          </a:prstGeom>
        </p:spPr>
      </p:pic>
      <p:sp>
        <p:nvSpPr>
          <p:cNvPr id="3" name="Rectangle 2"/>
          <p:cNvSpPr/>
          <p:nvPr/>
        </p:nvSpPr>
        <p:spPr>
          <a:xfrm>
            <a:off x="1295400" y="6515100"/>
            <a:ext cx="16144035" cy="390300"/>
          </a:xfrm>
          <a:prstGeom prst="rect">
            <a:avLst/>
          </a:prstGeom>
        </p:spPr>
        <p:txBody>
          <a:bodyPr wrap="none">
            <a:spAutoFit/>
          </a:bodyPr>
          <a:lstStyle/>
          <a:p>
            <a:pPr marL="30480" marR="30480" algn="just">
              <a:lnSpc>
                <a:spcPts val="1800"/>
              </a:lnSpc>
              <a:spcAft>
                <a:spcPts val="1200"/>
              </a:spcAft>
            </a:pP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Cỡ</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áo</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nào</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cửa</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hàng</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bác</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Tâm</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bán</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được</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nhiều</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nhất</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tháng</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đầu</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tiên</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5"/>
          <a:stretch>
            <a:fillRect/>
          </a:stretch>
        </p:blipFill>
        <p:spPr>
          <a:xfrm>
            <a:off x="1619250" y="3848100"/>
            <a:ext cx="15074879" cy="2291965"/>
          </a:xfrm>
          <a:prstGeom prst="rect">
            <a:avLst/>
          </a:prstGeom>
        </p:spPr>
      </p:pic>
      <p:sp>
        <p:nvSpPr>
          <p:cNvPr id="5" name="Rectangle 4"/>
          <p:cNvSpPr/>
          <p:nvPr/>
        </p:nvSpPr>
        <p:spPr>
          <a:xfrm>
            <a:off x="1295400" y="8115300"/>
            <a:ext cx="13792200" cy="1846659"/>
          </a:xfrm>
          <a:prstGeom prst="rect">
            <a:avLst/>
          </a:prstGeom>
        </p:spPr>
        <p:txBody>
          <a:bodyPr wrap="squar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Cỡ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cửa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Tâm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nhiều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40.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496148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2" grpId="0"/>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242509" y="373031"/>
            <a:ext cx="1861626" cy="1240308"/>
          </a:xfrm>
          <a:prstGeom prst="rect">
            <a:avLst/>
          </a:prstGeom>
        </p:spPr>
      </p:pic>
      <p:pic>
        <p:nvPicPr>
          <p:cNvPr id="12"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902838">
            <a:off x="608039" y="7947327"/>
            <a:ext cx="1527122" cy="1655418"/>
          </a:xfrm>
          <a:prstGeom prst="rect">
            <a:avLst/>
          </a:prstGeom>
        </p:spPr>
      </p:pic>
      <p:sp>
        <p:nvSpPr>
          <p:cNvPr id="10" name="Rectangle 9"/>
          <p:cNvSpPr/>
          <p:nvPr/>
        </p:nvSpPr>
        <p:spPr>
          <a:xfrm>
            <a:off x="6705600" y="647700"/>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KẾT LUẬN</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3" name="Group 2"/>
          <p:cNvGrpSpPr/>
          <p:nvPr/>
        </p:nvGrpSpPr>
        <p:grpSpPr>
          <a:xfrm>
            <a:off x="1714500" y="2092650"/>
            <a:ext cx="14859000" cy="2242323"/>
            <a:chOff x="1371600" y="2291577"/>
            <a:chExt cx="14859000" cy="2242323"/>
          </a:xfrm>
        </p:grpSpPr>
        <p:sp>
          <p:nvSpPr>
            <p:cNvPr id="6" name="Rounded Rectangular Callout 5"/>
            <p:cNvSpPr/>
            <p:nvPr/>
          </p:nvSpPr>
          <p:spPr>
            <a:xfrm>
              <a:off x="1371600" y="2291577"/>
              <a:ext cx="14859000" cy="2242323"/>
            </a:xfrm>
            <a:prstGeom prst="wedgeRoundRectCallout">
              <a:avLst>
                <a:gd name="adj1" fmla="val -21596"/>
                <a:gd name="adj2" fmla="val 58928"/>
                <a:gd name="adj3" fmla="val 16667"/>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976772" y="2463281"/>
              <a:ext cx="13720428" cy="1846659"/>
            </a:xfrm>
            <a:prstGeom prst="rect">
              <a:avLst/>
            </a:prstGeom>
          </p:spPr>
          <p:txBody>
            <a:bodyPr wrap="square">
              <a:spAutoFit/>
            </a:bodyPr>
            <a:lstStyle/>
            <a:p>
              <a:pPr lvl="0" algn="just">
                <a:lnSpc>
                  <a:spcPct val="150000"/>
                </a:lnSpc>
              </a:pP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Mốt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tần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lớn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nhất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bảng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phân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tần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kí</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Mo.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4" name="TextBox 13"/>
          <p:cNvSpPr txBox="1"/>
          <p:nvPr/>
        </p:nvSpPr>
        <p:spPr>
          <a:xfrm>
            <a:off x="2971800" y="5169393"/>
            <a:ext cx="3733800" cy="784830"/>
          </a:xfrm>
          <a:prstGeom prst="rect">
            <a:avLst/>
          </a:prstGeom>
          <a:noFill/>
        </p:spPr>
        <p:txBody>
          <a:bodyPr wrap="square" rtlCol="0">
            <a:spAutoFit/>
          </a:bodyPr>
          <a:lstStyle/>
          <a:p>
            <a:pPr marL="685800" indent="-685800">
              <a:buFont typeface="Arial" panose="020B0604020202020204" pitchFamily="34" charset="0"/>
              <a:buChar char="•"/>
            </a:pPr>
            <a:r>
              <a:rPr lang="en-US" sz="4500" b="1" dirty="0" err="1" smtClean="0">
                <a:solidFill>
                  <a:srgbClr val="FF0000"/>
                </a:solidFill>
                <a:latin typeface="Arial" panose="020B0604020202020204" pitchFamily="34" charset="0"/>
                <a:cs typeface="Arial" panose="020B0604020202020204" pitchFamily="34" charset="0"/>
              </a:rPr>
              <a:t>Chú</a:t>
            </a:r>
            <a:r>
              <a:rPr lang="en-US" sz="4500" b="1" dirty="0" smtClean="0">
                <a:solidFill>
                  <a:srgbClr val="FF0000"/>
                </a:solidFill>
                <a:latin typeface="Arial" panose="020B0604020202020204" pitchFamily="34" charset="0"/>
                <a:cs typeface="Arial" panose="020B0604020202020204" pitchFamily="34" charset="0"/>
              </a:rPr>
              <a:t> ý:</a:t>
            </a:r>
            <a:endParaRPr lang="en-US" sz="45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3048000" y="6438900"/>
            <a:ext cx="12006214" cy="717761"/>
          </a:xfrm>
          <a:prstGeom prst="rect">
            <a:avLst/>
          </a:prstGeom>
          <a:solidFill>
            <a:schemeClr val="bg1"/>
          </a:solidFill>
          <a:ln>
            <a:solidFill>
              <a:schemeClr val="bg1"/>
            </a:solidFill>
          </a:ln>
        </p:spPr>
        <p:txBody>
          <a:bodyPr wrap="square">
            <a:spAutoFit/>
          </a:bodyPr>
          <a:lstStyle/>
          <a:p>
            <a:pPr algn="ctr">
              <a:lnSpc>
                <a:spcPct val="107000"/>
              </a:lnSpc>
              <a:spcAft>
                <a:spcPts val="800"/>
              </a:spcAft>
            </a:pP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mẫu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liệu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hoặc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nhiều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mốt</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4" descr="https://lh6.googleusercontent.com/K-0bMIAxM5FrDXcW_RcLSp5SvRA0KKzFoOnMx8tu6gztATzRGEfEsxksr-OgBNDwSExpSAMtcyEtBuAhLWk3Ivt3h2m7qoYXXcgmDNJ4MqeMWKJpLtf54yZZoImQP0i91UvEw4_cFbeUILrqyrL7v5vU9yvewH0NQ_IABmd7oMJ_02Sdex0rrDTeFOe15hV-x6okg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116377" y="6797780"/>
            <a:ext cx="2090786" cy="292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05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38100"/>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70068">
            <a:off x="591808" y="8312730"/>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43855" y="1315628"/>
            <a:ext cx="5669496"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39394" y="987956"/>
              <a:ext cx="5348655"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tr32)</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14" name="Oval Callout 13"/>
          <p:cNvSpPr/>
          <p:nvPr/>
        </p:nvSpPr>
        <p:spPr>
          <a:xfrm>
            <a:off x="8286750" y="4577412"/>
            <a:ext cx="1714500" cy="7946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2"/>
          <p:cNvPicPr>
            <a:picLocks noChangeAspect="1"/>
          </p:cNvPicPr>
          <p:nvPr/>
        </p:nvPicPr>
        <p:blipFill rotWithShape="1">
          <a:blip r:embed="rId11"/>
          <a:srcRect t="31482"/>
          <a:stretch/>
        </p:blipFill>
        <p:spPr>
          <a:xfrm>
            <a:off x="15392400" y="7200900"/>
            <a:ext cx="1796451" cy="2695405"/>
          </a:xfrm>
          <a:prstGeom prst="rect">
            <a:avLst/>
          </a:prstGeom>
        </p:spPr>
      </p:pic>
      <p:sp>
        <p:nvSpPr>
          <p:cNvPr id="8" name="Rectangle 7"/>
          <p:cNvSpPr/>
          <p:nvPr/>
        </p:nvSpPr>
        <p:spPr>
          <a:xfrm>
            <a:off x="609600" y="2552700"/>
            <a:ext cx="17240250" cy="1846659"/>
          </a:xfrm>
          <a:prstGeom prst="rect">
            <a:avLst/>
          </a:prstGeom>
        </p:spPr>
        <p:txBody>
          <a:bodyPr wrap="square">
            <a:spAutoFit/>
          </a:bodyPr>
          <a:lstStyle/>
          <a:p>
            <a:pPr>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Mốt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thống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kê</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cửa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ở </a:t>
            </a:r>
            <a:r>
              <a:rPr lang="en-US" sz="3800" dirty="0" err="1">
                <a:latin typeface="Arial" panose="020B0604020202020204" pitchFamily="34" charset="0"/>
                <a:ea typeface="Calibri" panose="020F0502020204030204" pitchFamily="34" charset="0"/>
                <a:cs typeface="Times New Roman" panose="02020603050405020304" pitchFamily="18" charset="0"/>
              </a:rPr>
              <a:t>Hoạt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động</a:t>
            </a:r>
            <a:r>
              <a:rPr lang="en-US" sz="3800" dirty="0">
                <a:latin typeface="Arial" panose="020B0604020202020204" pitchFamily="34" charset="0"/>
                <a:ea typeface="Calibri" panose="020F0502020204030204" pitchFamily="34" charset="0"/>
                <a:cs typeface="Times New Roman" panose="02020603050405020304" pitchFamily="18" charset="0"/>
              </a:rPr>
              <a:t> 4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nhiêu</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839255" y="5677289"/>
            <a:ext cx="14391345" cy="1752211"/>
          </a:xfrm>
          <a:prstGeom prst="rect">
            <a:avLst/>
          </a:prstGeom>
        </p:spPr>
        <p:txBody>
          <a:bodyPr wrap="square">
            <a:spAutoFit/>
          </a:bodyPr>
          <a:lstStyle/>
          <a:p>
            <a:pPr algn="ctr">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Vì</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lớn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81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81 </a:t>
            </a:r>
            <a:r>
              <a:rPr lang="en-US" sz="3800" dirty="0" err="1">
                <a:latin typeface="Arial" panose="020B0604020202020204" pitchFamily="34" charset="0"/>
                <a:ea typeface="Calibri" panose="020F0502020204030204" pitchFamily="34" charset="0"/>
                <a:cs typeface="Times New Roman" panose="02020603050405020304" pitchFamily="18" charset="0"/>
              </a:rPr>
              <a:t>tương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ứng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cỗ</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40 </a:t>
            </a:r>
            <a:r>
              <a:rPr lang="en-US" sz="3800" dirty="0" err="1">
                <a:latin typeface="Arial" panose="020B0604020202020204" pitchFamily="34" charset="0"/>
                <a:ea typeface="Calibri" panose="020F0502020204030204" pitchFamily="34" charset="0"/>
                <a:cs typeface="Times New Roman" panose="02020603050405020304" pitchFamily="18" charset="0"/>
              </a:rPr>
              <a:t>nên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mốt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40.</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84450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571500"/>
            <a:ext cx="17373599" cy="907536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407591" y="7881249"/>
            <a:ext cx="1631199" cy="1768239"/>
          </a:xfrm>
          <a:prstGeom prst="rect">
            <a:avLst/>
          </a:prstGeom>
        </p:spPr>
      </p:pic>
      <p:pic>
        <p:nvPicPr>
          <p:cNvPr id="4"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087293" y="7747735"/>
            <a:ext cx="1490734" cy="2250165"/>
          </a:xfrm>
          <a:prstGeom prst="rect">
            <a:avLst/>
          </a:prstGeom>
        </p:spPr>
      </p:pic>
      <p:pic>
        <p:nvPicPr>
          <p:cNvPr id="11"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471109" y="132207"/>
            <a:ext cx="1861626" cy="1240308"/>
          </a:xfrm>
          <a:prstGeom prst="rect">
            <a:avLst/>
          </a:prstGeom>
        </p:spPr>
      </p:pic>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9241" y="148085"/>
            <a:ext cx="1274705" cy="1297410"/>
          </a:xfrm>
          <a:prstGeom prst="rect">
            <a:avLst/>
          </a:prstGeom>
        </p:spPr>
      </p:pic>
      <p:sp>
        <p:nvSpPr>
          <p:cNvPr id="30" name="Rectangle 29"/>
          <p:cNvSpPr/>
          <p:nvPr/>
        </p:nvSpPr>
        <p:spPr>
          <a:xfrm>
            <a:off x="1447800" y="952500"/>
            <a:ext cx="4741161" cy="124649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 TẬP 4</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616961" y="2247900"/>
                <a:ext cx="15392400" cy="5260864"/>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Kết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môn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lớp</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10</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như</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m>
                        <m:mPr>
                          <m:plcHide m:val="on"/>
                          <m:mcs>
                            <m:mc>
                              <m:mcPr>
                                <m:count m:val="20"/>
                                <m:mcJc m:val="center"/>
                              </m:mcPr>
                            </m:mc>
                          </m:mcs>
                          <m:ctrlPr>
                            <a:rPr lang="en-US" sz="3800" i="1">
                              <a:effectLst/>
                              <a:latin typeface="Cambria Math" panose="02040503050406030204" pitchFamily="18" charset="0"/>
                              <a:ea typeface="Calibri" panose="020F0502020204030204" pitchFamily="34" charset="0"/>
                              <a:cs typeface="Arial" panose="020B0604020202020204" pitchFamily="34" charset="0"/>
                            </a:rPr>
                          </m:ctrlPr>
                        </m:mPr>
                        <m:mr>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6</m:t>
                            </m:r>
                          </m:e>
                          <m:e>
                            <m:r>
                              <a:rPr lang="en-US" sz="3800">
                                <a:effectLst/>
                                <a:latin typeface="Cambria Math" panose="02040503050406030204" pitchFamily="18" charset="0"/>
                                <a:ea typeface="Calibri" panose="020F0502020204030204" pitchFamily="34" charset="0"/>
                                <a:cs typeface="Arial" panose="020B0604020202020204" pitchFamily="34" charset="0"/>
                              </a:rPr>
                              <m:t>7</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6</m:t>
                            </m:r>
                          </m:e>
                          <m:e>
                            <m:r>
                              <a:rPr lang="en-US" sz="3800">
                                <a:effectLst/>
                                <a:latin typeface="Cambria Math" panose="02040503050406030204" pitchFamily="18" charset="0"/>
                                <a:ea typeface="Calibri" panose="020F0502020204030204" pitchFamily="34" charset="0"/>
                                <a:cs typeface="Arial" panose="020B0604020202020204" pitchFamily="34" charset="0"/>
                              </a:rPr>
                              <m:t>9</m:t>
                            </m:r>
                          </m:e>
                          <m:e>
                            <m:r>
                              <a:rPr lang="en-US" sz="3800">
                                <a:effectLst/>
                                <a:latin typeface="Cambria Math" panose="02040503050406030204" pitchFamily="18" charset="0"/>
                                <a:ea typeface="Calibri" panose="020F0502020204030204" pitchFamily="34" charset="0"/>
                                <a:cs typeface="Arial" panose="020B0604020202020204" pitchFamily="34" charset="0"/>
                              </a:rPr>
                              <m:t>10</m:t>
                            </m:r>
                          </m:e>
                          <m:e>
                            <m:r>
                              <a:rPr lang="en-US" sz="3800">
                                <a:effectLst/>
                                <a:latin typeface="Cambria Math" panose="02040503050406030204" pitchFamily="18" charset="0"/>
                                <a:ea typeface="Calibri" panose="020F0502020204030204" pitchFamily="34" charset="0"/>
                                <a:cs typeface="Arial" panose="020B0604020202020204" pitchFamily="34" charset="0"/>
                              </a:rPr>
                              <m:t>8</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4</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4</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7</m:t>
                            </m:r>
                          </m:e>
                          <m:e>
                            <m:r>
                              <a:rPr lang="en-US" sz="3800">
                                <a:effectLst/>
                                <a:latin typeface="Cambria Math" panose="02040503050406030204" pitchFamily="18" charset="0"/>
                                <a:ea typeface="Calibri" panose="020F0502020204030204" pitchFamily="34" charset="0"/>
                                <a:cs typeface="Arial" panose="020B0604020202020204" pitchFamily="34" charset="0"/>
                              </a:rPr>
                              <m:t>4</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8</m:t>
                            </m:r>
                          </m:e>
                          <m:e>
                            <m:r>
                              <a:rPr lang="en-US" sz="3800">
                                <a:effectLst/>
                                <a:latin typeface="Cambria Math" panose="02040503050406030204" pitchFamily="18" charset="0"/>
                                <a:ea typeface="Calibri" panose="020F0502020204030204" pitchFamily="34" charset="0"/>
                                <a:cs typeface="Arial" panose="020B0604020202020204" pitchFamily="34" charset="0"/>
                              </a:rPr>
                              <m:t>9</m:t>
                            </m:r>
                          </m:e>
                          <m:e>
                            <m:r>
                              <a:rPr lang="en-US" sz="3800">
                                <a:effectLst/>
                                <a:latin typeface="Cambria Math" panose="02040503050406030204" pitchFamily="18" charset="0"/>
                                <a:ea typeface="Calibri" panose="020F0502020204030204" pitchFamily="34" charset="0"/>
                                <a:cs typeface="Arial" panose="020B0604020202020204" pitchFamily="34" charset="0"/>
                              </a:rPr>
                              <m:t>10</m:t>
                            </m:r>
                          </m:e>
                        </m:mr>
                      </m:m>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m>
                        <m:mPr>
                          <m:plcHide m:val="on"/>
                          <m:mcs>
                            <m:mc>
                              <m:mcPr>
                                <m:count m:val="20"/>
                                <m:mcJc m:val="center"/>
                              </m:mcPr>
                            </m:mc>
                          </m:mcs>
                          <m:ctrlPr>
                            <a:rPr lang="en-US" sz="3800" i="1">
                              <a:effectLst/>
                              <a:latin typeface="Cambria Math" panose="02040503050406030204" pitchFamily="18" charset="0"/>
                              <a:ea typeface="Calibri" panose="020F0502020204030204" pitchFamily="34" charset="0"/>
                              <a:cs typeface="Arial" panose="020B0604020202020204" pitchFamily="34" charset="0"/>
                            </a:rPr>
                          </m:ctrlPr>
                        </m:mPr>
                        <m:mr>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4</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6</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7</m:t>
                            </m:r>
                          </m:e>
                          <m:e>
                            <m:r>
                              <a:rPr lang="en-US" sz="3800">
                                <a:effectLst/>
                                <a:latin typeface="Cambria Math" panose="02040503050406030204" pitchFamily="18" charset="0"/>
                                <a:ea typeface="Calibri" panose="020F0502020204030204" pitchFamily="34" charset="0"/>
                                <a:cs typeface="Arial" panose="020B0604020202020204" pitchFamily="34" charset="0"/>
                              </a:rPr>
                              <m:t>   5</m:t>
                            </m:r>
                          </m:e>
                          <m:e>
                            <m:r>
                              <a:rPr lang="en-US" sz="3800">
                                <a:effectLst/>
                                <a:latin typeface="Cambria Math" panose="02040503050406030204" pitchFamily="18" charset="0"/>
                                <a:ea typeface="Calibri" panose="020F0502020204030204" pitchFamily="34" charset="0"/>
                                <a:cs typeface="Arial" panose="020B0604020202020204" pitchFamily="34" charset="0"/>
                              </a:rPr>
                              <m:t>8</m:t>
                            </m:r>
                          </m:e>
                          <m:e>
                            <m:r>
                              <a:rPr lang="en-US" sz="3800">
                                <a:effectLst/>
                                <a:latin typeface="Cambria Math" panose="02040503050406030204" pitchFamily="18" charset="0"/>
                                <a:ea typeface="Calibri" panose="020F0502020204030204" pitchFamily="34" charset="0"/>
                                <a:cs typeface="Arial" panose="020B0604020202020204" pitchFamily="34" charset="0"/>
                              </a:rPr>
                              <m:t>4</m:t>
                            </m:r>
                          </m:e>
                          <m:e>
                            <m:r>
                              <a:rPr lang="en-US" sz="3800">
                                <a:effectLst/>
                                <a:latin typeface="Cambria Math" panose="02040503050406030204" pitchFamily="18" charset="0"/>
                                <a:ea typeface="Calibri" panose="020F0502020204030204" pitchFamily="34" charset="0"/>
                                <a:cs typeface="Arial" panose="020B0604020202020204" pitchFamily="34" charset="0"/>
                              </a:rPr>
                              <m:t>9</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6</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6</m:t>
                            </m:r>
                          </m:e>
                          <m:e>
                            <m:r>
                              <a:rPr lang="en-US" sz="3800">
                                <a:effectLst/>
                                <a:latin typeface="Cambria Math" panose="02040503050406030204" pitchFamily="18" charset="0"/>
                                <a:ea typeface="Calibri" panose="020F0502020204030204" pitchFamily="34" charset="0"/>
                                <a:cs typeface="Arial" panose="020B0604020202020204" pitchFamily="34" charset="0"/>
                              </a:rPr>
                              <m:t>8</m:t>
                            </m:r>
                          </m:e>
                          <m:e>
                            <m:r>
                              <a:rPr lang="en-US" sz="3800">
                                <a:effectLst/>
                                <a:latin typeface="Cambria Math" panose="02040503050406030204" pitchFamily="18" charset="0"/>
                                <a:ea typeface="Calibri" panose="020F0502020204030204" pitchFamily="34" charset="0"/>
                                <a:cs typeface="Arial" panose="020B0604020202020204" pitchFamily="34" charset="0"/>
                              </a:rPr>
                              <m:t>8</m:t>
                            </m:r>
                          </m:e>
                          <m:e>
                            <m:r>
                              <a:rPr lang="en-US" sz="3800">
                                <a:effectLst/>
                                <a:latin typeface="Cambria Math" panose="02040503050406030204" pitchFamily="18" charset="0"/>
                                <a:ea typeface="Calibri" panose="020F0502020204030204" pitchFamily="34" charset="0"/>
                                <a:cs typeface="Arial" panose="020B0604020202020204" pitchFamily="34" charset="0"/>
                              </a:rPr>
                              <m:t>7</m:t>
                            </m:r>
                          </m:e>
                          <m:e>
                            <m:r>
                              <a:rPr lang="en-US" sz="3800">
                                <a:effectLst/>
                                <a:latin typeface="Cambria Math" panose="02040503050406030204" pitchFamily="18" charset="0"/>
                                <a:ea typeface="Calibri" panose="020F0502020204030204" pitchFamily="34" charset="0"/>
                                <a:cs typeface="Arial" panose="020B0604020202020204" pitchFamily="34" charset="0"/>
                              </a:rPr>
                              <m:t>9</m:t>
                            </m:r>
                          </m:e>
                          <m:e>
                            <m:r>
                              <a:rPr lang="en-US" sz="3800">
                                <a:effectLst/>
                                <a:latin typeface="Cambria Math" panose="02040503050406030204" pitchFamily="18" charset="0"/>
                                <a:ea typeface="Calibri" panose="020F0502020204030204" pitchFamily="34" charset="0"/>
                                <a:cs typeface="Arial" panose="020B0604020202020204" pitchFamily="34" charset="0"/>
                              </a:rPr>
                              <m:t>7</m:t>
                            </m:r>
                          </m:e>
                          <m:e>
                            <m:r>
                              <a:rPr lang="en-US" sz="3800">
                                <a:effectLst/>
                                <a:latin typeface="Cambria Math" panose="02040503050406030204" pitchFamily="18" charset="0"/>
                                <a:ea typeface="Calibri" panose="020F0502020204030204" pitchFamily="34" charset="0"/>
                                <a:cs typeface="Arial" panose="020B0604020202020204" pitchFamily="34" charset="0"/>
                              </a:rPr>
                              <m:t>9</m:t>
                            </m:r>
                          </m:e>
                        </m:mr>
                      </m:m>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Mốt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b)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tỉ</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lệ</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học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sinh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lớp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10</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đạt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từ</a:t>
                </a:r>
                <a:r>
                  <a:rPr lang="en-US" sz="3800" dirty="0">
                    <a:effectLst/>
                    <a:latin typeface="Arial" panose="020B0604020202020204" pitchFamily="34" charset="0"/>
                    <a:ea typeface="Calibri" panose="020F0502020204030204" pitchFamily="34" charset="0"/>
                    <a:cs typeface="Times New Roman" panose="02020603050405020304" pitchFamily="18" charset="0"/>
                  </a:rPr>
                  <a:t> 8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trở</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Tỉ</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lệ</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phản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ánh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gì</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16961" y="2247900"/>
                <a:ext cx="15392400" cy="5260864"/>
              </a:xfrm>
              <a:prstGeom prst="rect">
                <a:avLst/>
              </a:prstGeom>
              <a:blipFill>
                <a:blip r:embed="rId20"/>
                <a:stretch>
                  <a:fillRect l="-1307" b="-3360"/>
                </a:stretch>
              </a:blipFill>
            </p:spPr>
            <p:txBody>
              <a:bodyPr/>
              <a:lstStyle/>
              <a:p>
                <a:r>
                  <a:rPr lang="en-US">
                    <a:noFill/>
                  </a:rPr>
                  <a:t> </a:t>
                </a:r>
              </a:p>
            </p:txBody>
          </p:sp>
        </mc:Fallback>
      </mc:AlternateContent>
    </p:spTree>
    <p:extLst>
      <p:ext uri="{BB962C8B-B14F-4D97-AF65-F5344CB8AC3E}">
        <p14:creationId xmlns:p14="http://schemas.microsoft.com/office/powerpoint/2010/main" val="3883761158"/>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571500"/>
            <a:ext cx="17373599" cy="907536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90164" y="8559105"/>
            <a:ext cx="1299285" cy="1408440"/>
          </a:xfrm>
          <a:prstGeom prst="rect">
            <a:avLst/>
          </a:prstGeom>
        </p:spPr>
      </p:pic>
      <p:pic>
        <p:nvPicPr>
          <p:cNvPr id="4"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087294" y="7867798"/>
            <a:ext cx="1490734" cy="2250165"/>
          </a:xfrm>
          <a:prstGeom prst="rect">
            <a:avLst/>
          </a:prstGeom>
        </p:spPr>
      </p:pic>
      <p:pic>
        <p:nvPicPr>
          <p:cNvPr id="11"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471109" y="132207"/>
            <a:ext cx="1861626" cy="1240308"/>
          </a:xfrm>
          <a:prstGeom prst="rect">
            <a:avLst/>
          </a:prstGeom>
        </p:spPr>
      </p:pic>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9241" y="148085"/>
            <a:ext cx="1274705" cy="1297410"/>
          </a:xfrm>
          <a:prstGeom prst="rect">
            <a:avLst/>
          </a:prstGeom>
        </p:spPr>
      </p:pic>
      <p:sp>
        <p:nvSpPr>
          <p:cNvPr id="13" name="Oval Callout 12"/>
          <p:cNvSpPr/>
          <p:nvPr/>
        </p:nvSpPr>
        <p:spPr>
          <a:xfrm>
            <a:off x="8337661" y="84361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4165151"/>
              </p:ext>
            </p:extLst>
          </p:nvPr>
        </p:nvGraphicFramePr>
        <p:xfrm>
          <a:off x="3137331" y="3051080"/>
          <a:ext cx="12013336" cy="1805056"/>
        </p:xfrm>
        <a:graphic>
          <a:graphicData uri="http://schemas.openxmlformats.org/drawingml/2006/table">
            <a:tbl>
              <a:tblPr firstRow="1" firstCol="1" bandRow="1"/>
              <a:tblGrid>
                <a:gridCol w="2310256">
                  <a:extLst>
                    <a:ext uri="{9D8B030D-6E8A-4147-A177-3AD203B41FA5}">
                      <a16:colId xmlns:a16="http://schemas.microsoft.com/office/drawing/2014/main" val="1095897027"/>
                    </a:ext>
                  </a:extLst>
                </a:gridCol>
                <a:gridCol w="1747394">
                  <a:extLst>
                    <a:ext uri="{9D8B030D-6E8A-4147-A177-3AD203B41FA5}">
                      <a16:colId xmlns:a16="http://schemas.microsoft.com/office/drawing/2014/main" val="3342304015"/>
                    </a:ext>
                  </a:extLst>
                </a:gridCol>
                <a:gridCol w="1596178">
                  <a:extLst>
                    <a:ext uri="{9D8B030D-6E8A-4147-A177-3AD203B41FA5}">
                      <a16:colId xmlns:a16="http://schemas.microsoft.com/office/drawing/2014/main" val="1937778024"/>
                    </a:ext>
                  </a:extLst>
                </a:gridCol>
                <a:gridCol w="1192933">
                  <a:extLst>
                    <a:ext uri="{9D8B030D-6E8A-4147-A177-3AD203B41FA5}">
                      <a16:colId xmlns:a16="http://schemas.microsoft.com/office/drawing/2014/main" val="2756883728"/>
                    </a:ext>
                  </a:extLst>
                </a:gridCol>
                <a:gridCol w="1190131">
                  <a:extLst>
                    <a:ext uri="{9D8B030D-6E8A-4147-A177-3AD203B41FA5}">
                      <a16:colId xmlns:a16="http://schemas.microsoft.com/office/drawing/2014/main" val="3743311774"/>
                    </a:ext>
                  </a:extLst>
                </a:gridCol>
                <a:gridCol w="1220935">
                  <a:extLst>
                    <a:ext uri="{9D8B030D-6E8A-4147-A177-3AD203B41FA5}">
                      <a16:colId xmlns:a16="http://schemas.microsoft.com/office/drawing/2014/main" val="1104605814"/>
                    </a:ext>
                  </a:extLst>
                </a:gridCol>
                <a:gridCol w="1159331">
                  <a:extLst>
                    <a:ext uri="{9D8B030D-6E8A-4147-A177-3AD203B41FA5}">
                      <a16:colId xmlns:a16="http://schemas.microsoft.com/office/drawing/2014/main" val="589665701"/>
                    </a:ext>
                  </a:extLst>
                </a:gridCol>
                <a:gridCol w="1596178">
                  <a:extLst>
                    <a:ext uri="{9D8B030D-6E8A-4147-A177-3AD203B41FA5}">
                      <a16:colId xmlns:a16="http://schemas.microsoft.com/office/drawing/2014/main" val="151127564"/>
                    </a:ext>
                  </a:extLst>
                </a:gridCol>
              </a:tblGrid>
              <a:tr h="902528">
                <a:tc>
                  <a:txBody>
                    <a:bodyPr/>
                    <a:lstStyle/>
                    <a:p>
                      <a:pPr algn="ctr">
                        <a:lnSpc>
                          <a:spcPct val="150000"/>
                        </a:lnSpc>
                        <a:spcAft>
                          <a:spcPts val="0"/>
                        </a:spcAft>
                      </a:pPr>
                      <a:r>
                        <a:rPr lang="en-US" sz="3800" b="1" dirty="0" err="1">
                          <a:effectLst/>
                          <a:latin typeface="Arial" panose="020B0604020202020204" pitchFamily="34" charset="0"/>
                          <a:ea typeface="Calibri" panose="020F0502020204030204" pitchFamily="34" charset="0"/>
                          <a:cs typeface="Times New Roman" panose="02020603050405020304" pitchFamily="18" charset="0"/>
                        </a:rPr>
                        <a:t>Điểm</a:t>
                      </a:r>
                      <a:endParaRPr lang="en-US" sz="3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4</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6</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7</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dirty="0">
                          <a:effectLst/>
                          <a:latin typeface="Arial" panose="020B0604020202020204" pitchFamily="34" charset="0"/>
                          <a:ea typeface="Calibri" panose="020F0502020204030204" pitchFamily="34" charset="0"/>
                          <a:cs typeface="Times New Roman" panose="02020603050405020304" pitchFamily="18" charset="0"/>
                        </a:rPr>
                        <a:t>8</a:t>
                      </a:r>
                      <a:endParaRPr lang="en-US" sz="3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9</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10</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394597"/>
                  </a:ext>
                </a:extLst>
              </a:tr>
              <a:tr h="902528">
                <a:tc>
                  <a:txBody>
                    <a:bodyPr/>
                    <a:lstStyle/>
                    <a:p>
                      <a:pPr algn="ctr">
                        <a:lnSpc>
                          <a:spcPct val="150000"/>
                        </a:lnSpc>
                        <a:spcAft>
                          <a:spcPts val="0"/>
                        </a:spcAft>
                      </a:pPr>
                      <a:r>
                        <a:rPr lang="en-US" sz="3800" b="1" dirty="0" err="1">
                          <a:effectLst/>
                          <a:latin typeface="Arial" panose="020B0604020202020204" pitchFamily="34" charset="0"/>
                          <a:ea typeface="Calibri" panose="020F0502020204030204" pitchFamily="34" charset="0"/>
                          <a:cs typeface="Times New Roman" panose="02020603050405020304" pitchFamily="18" charset="0"/>
                        </a:rPr>
                        <a:t>Tần</a:t>
                      </a:r>
                      <a:r>
                        <a:rPr lang="en-US" sz="3800" b="1" dirty="0">
                          <a:effectLst/>
                          <a:latin typeface="Arial" panose="020B0604020202020204" pitchFamily="34" charset="0"/>
                          <a:ea typeface="Calibri" panose="020F0502020204030204" pitchFamily="34" charset="0"/>
                          <a:cs typeface="Times New Roman" panose="02020603050405020304" pitchFamily="18" charset="0"/>
                        </a:rPr>
                        <a:t> </a:t>
                      </a:r>
                      <a:r>
                        <a:rPr lang="en-US" sz="3800" b="1" dirty="0" err="1">
                          <a:effectLst/>
                          <a:latin typeface="Arial" panose="020B0604020202020204" pitchFamily="34" charset="0"/>
                          <a:ea typeface="Calibri" panose="020F0502020204030204" pitchFamily="34" charset="0"/>
                          <a:cs typeface="Times New Roman" panose="02020603050405020304" pitchFamily="18" charset="0"/>
                        </a:rPr>
                        <a:t>số</a:t>
                      </a:r>
                      <a:endParaRPr lang="en-US" sz="3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dirty="0">
                          <a:effectLst/>
                          <a:latin typeface="Arial" panose="020B0604020202020204" pitchFamily="34" charset="0"/>
                          <a:ea typeface="Calibri" panose="020F0502020204030204" pitchFamily="34" charset="0"/>
                          <a:cs typeface="Times New Roman" panose="02020603050405020304" pitchFamily="18" charset="0"/>
                        </a:rPr>
                        <a:t>13</a:t>
                      </a:r>
                      <a:endParaRPr lang="en-US" sz="3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dirty="0">
                          <a:effectLst/>
                          <a:latin typeface="Arial" panose="020B0604020202020204" pitchFamily="34" charset="0"/>
                          <a:ea typeface="Calibri" panose="020F0502020204030204" pitchFamily="34" charset="0"/>
                          <a:cs typeface="Times New Roman" panose="02020603050405020304" pitchFamily="18" charset="0"/>
                        </a:rPr>
                        <a:t>2</a:t>
                      </a:r>
                      <a:endParaRPr lang="en-US" sz="3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49644"/>
                  </a:ext>
                </a:extLst>
              </a:tr>
            </a:tbl>
          </a:graphicData>
        </a:graphic>
      </p:graphicFrame>
      <p:sp>
        <p:nvSpPr>
          <p:cNvPr id="7" name="Rectangle 1"/>
          <p:cNvSpPr>
            <a:spLocks noChangeArrowheads="1"/>
          </p:cNvSpPr>
          <p:nvPr/>
        </p:nvSpPr>
        <p:spPr bwMode="auto">
          <a:xfrm>
            <a:off x="1532020" y="1714500"/>
            <a:ext cx="4857164" cy="87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 Ta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lập</a:t>
            </a:r>
            <a:r>
              <a:rPr kumimoji="0" lang="en-US" altLang="en-US" sz="3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bảng</a:t>
            </a:r>
            <a:r>
              <a:rPr kumimoji="0" lang="en-US" altLang="en-US" sz="3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tần</a:t>
            </a:r>
            <a:r>
              <a:rPr kumimoji="0" lang="en-US" altLang="en-US" sz="3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kumimoji="0" lang="en-US" altLang="en-US" sz="3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3800" b="0" i="0" u="none" strike="noStrike" cap="none" normalizeH="0" baseline="0" dirty="0" smtClean="0">
              <a:ln>
                <a:noFill/>
              </a:ln>
              <a:solidFill>
                <a:schemeClr val="tx1"/>
              </a:solidFill>
              <a:effectLst/>
            </a:endParaRPr>
          </a:p>
        </p:txBody>
      </p:sp>
      <p:sp>
        <p:nvSpPr>
          <p:cNvPr id="9" name="Rectangle 8"/>
          <p:cNvSpPr/>
          <p:nvPr/>
        </p:nvSpPr>
        <p:spPr>
          <a:xfrm>
            <a:off x="2083022" y="5106652"/>
            <a:ext cx="13918978" cy="875048"/>
          </a:xfrm>
          <a:prstGeom prst="rect">
            <a:avLst/>
          </a:prstGeom>
        </p:spPr>
        <p:txBody>
          <a:bodyPr wrap="square">
            <a:spAutoFit/>
          </a:bodyPr>
          <a:lstStyle/>
          <a:p>
            <a:pPr lvl="0" algn="just" eaLnBrk="0" fontAlgn="base" hangingPunct="0">
              <a:lnSpc>
                <a:spcPct val="150000"/>
              </a:lnSpc>
              <a:spcBef>
                <a:spcPct val="0"/>
              </a:spcBef>
              <a:spcAft>
                <a:spcPct val="0"/>
              </a:spcAft>
            </a:pP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Từ</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bảng</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tần</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altLang="en-US" sz="38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thấy</a:t>
            </a:r>
            <a:r>
              <a:rPr lang="en-US" altLang="en-US" sz="38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mốt</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mẫu</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liệu</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trên</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n-US" sz="3800" dirty="0" err="1">
                <a:solidFill>
                  <a:prstClr val="black"/>
                </a:solidFill>
                <a:latin typeface="Calibri" panose="020F0502020204030204" pitchFamily="34" charset="0"/>
                <a:ea typeface="Calibri" panose="020F0502020204030204" pitchFamily="34" charset="0"/>
                <a:cs typeface="Arial" panose="020B0604020202020204" pitchFamily="34" charset="0"/>
              </a:rPr>
              <a:t>à</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M</a:t>
            </a:r>
            <a:r>
              <a:rPr lang="en-US" altLang="en-US" sz="38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o</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 5</a:t>
            </a:r>
            <a:r>
              <a:rPr lang="en-US" altLang="en-US" sz="38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altLang="en-US" sz="3800" dirty="0">
              <a:solidFill>
                <a:prstClr val="black"/>
              </a:solidFill>
            </a:endParaRPr>
          </a:p>
        </p:txBody>
      </p:sp>
      <p:sp>
        <p:nvSpPr>
          <p:cNvPr id="10" name="Rectangle 9"/>
          <p:cNvSpPr/>
          <p:nvPr/>
        </p:nvSpPr>
        <p:spPr>
          <a:xfrm>
            <a:off x="1613011" y="6362700"/>
            <a:ext cx="14859000" cy="2723823"/>
          </a:xfrm>
          <a:prstGeom prst="rect">
            <a:avLst/>
          </a:prstGeom>
        </p:spPr>
        <p:txBody>
          <a:bodyPr wrap="square">
            <a:spAutoFit/>
          </a:bodyPr>
          <a:lstStyle/>
          <a:p>
            <a:pPr lvl="0" eaLnBrk="0" fontAlgn="base" hangingPunct="0">
              <a:lnSpc>
                <a:spcPct val="150000"/>
              </a:lnSpc>
              <a:spcBef>
                <a:spcPct val="0"/>
              </a:spcBef>
              <a:spcAft>
                <a:spcPct val="0"/>
              </a:spcAft>
            </a:pP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học</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sinh</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lớp</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10A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đạt</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điểm</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từ</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8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trở</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lên</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n-US" sz="3800" dirty="0" err="1">
                <a:solidFill>
                  <a:prstClr val="black"/>
                </a:solidFill>
                <a:latin typeface="Calibri" panose="020F0502020204030204" pitchFamily="34" charset="0"/>
                <a:ea typeface="Calibri" panose="020F0502020204030204" pitchFamily="34" charset="0"/>
                <a:cs typeface="Arial" panose="020B0604020202020204" pitchFamily="34" charset="0"/>
              </a:rPr>
              <a:t>à</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altLang="en-US" sz="38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eaLnBrk="0" fontAlgn="base" hangingPunct="0">
              <a:lnSpc>
                <a:spcPct val="150000"/>
              </a:lnSpc>
              <a:spcBef>
                <a:spcPct val="0"/>
              </a:spcBef>
              <a:spcAft>
                <a:spcPct val="0"/>
              </a:spcAft>
            </a:pPr>
            <a:r>
              <a:rPr lang="en-US" altLang="en-US" sz="3800" dirty="0" smtClean="0">
                <a:solidFill>
                  <a:prstClr val="black"/>
                </a:solidFill>
                <a:latin typeface="Cambria Math" panose="02040503050406030204" pitchFamily="18" charset="0"/>
                <a:ea typeface="Calibri" panose="020F0502020204030204" pitchFamily="34" charset="0"/>
                <a:cs typeface="Arial" panose="020B0604020202020204" pitchFamily="34" charset="0"/>
              </a:rPr>
              <a:t>5+5+240 = 0,3 = 30</a:t>
            </a:r>
            <a:r>
              <a:rPr lang="en-US" altLang="en-US" sz="3800" dirty="0">
                <a:solidFill>
                  <a:prstClr val="black"/>
                </a:solidFill>
                <a:latin typeface="Cambria Math" panose="02040503050406030204" pitchFamily="18" charset="0"/>
                <a:ea typeface="Calibri" panose="020F0502020204030204" pitchFamily="34" charset="0"/>
                <a:cs typeface="Arial" panose="020B0604020202020204" pitchFamily="34" charset="0"/>
              </a:rPr>
              <a:t>%</a:t>
            </a:r>
            <a:endParaRPr lang="en-US" altLang="en-US" sz="3800" dirty="0">
              <a:solidFill>
                <a:prstClr val="black"/>
              </a:solidFill>
            </a:endParaRPr>
          </a:p>
          <a:p>
            <a:pPr lvl="0" algn="just" eaLnBrk="0" fontAlgn="base" hangingPunct="0">
              <a:lnSpc>
                <a:spcPct val="150000"/>
              </a:lnSpc>
              <a:spcBef>
                <a:spcPct val="0"/>
              </a:spcBef>
              <a:spcAft>
                <a:spcPct val="0"/>
              </a:spcAft>
            </a:pP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lệ</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en-US" altLang="en-US" sz="3800" dirty="0" err="1">
                <a:solidFill>
                  <a:prstClr val="black"/>
                </a:solidFill>
                <a:latin typeface="Calibri" panose="020F0502020204030204" pitchFamily="34" charset="0"/>
                <a:ea typeface="Times New Roman" panose="02020603050405020304" pitchFamily="18" charset="0"/>
                <a:cs typeface="Arial" panose="020B0604020202020204" pitchFamily="34" charset="0"/>
              </a:rPr>
              <a:t>à</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y</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cho</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thấy</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học</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sinh</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đạt</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điểm</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giỏi</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lớp</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10A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a:t>
            </a:r>
            <a:r>
              <a:rPr lang="en-US" altLang="en-US" sz="3800" dirty="0" err="1">
                <a:solidFill>
                  <a:prstClr val="black"/>
                </a:solidFill>
                <a:latin typeface="Calibri" panose="020F0502020204030204" pitchFamily="34" charset="0"/>
                <a:ea typeface="Times New Roman" panose="02020603050405020304" pitchFamily="18" charset="0"/>
                <a:cs typeface="Arial" panose="020B0604020202020204" pitchFamily="34" charset="0"/>
              </a:rPr>
              <a:t>à</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30%. </a:t>
            </a:r>
            <a:endParaRPr lang="en-US" altLang="en-US" sz="3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429228544"/>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17621" y="571500"/>
            <a:ext cx="16984579" cy="9144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810195" y="398876"/>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6200000">
            <a:off x="1500199" y="7606964"/>
            <a:ext cx="1103180" cy="1665178"/>
          </a:xfrm>
          <a:prstGeom prst="rect">
            <a:avLst/>
          </a:prstGeom>
        </p:spPr>
      </p:pic>
      <p:sp>
        <p:nvSpPr>
          <p:cNvPr id="7" name="Rectangle 6"/>
          <p:cNvSpPr/>
          <p:nvPr/>
        </p:nvSpPr>
        <p:spPr>
          <a:xfrm>
            <a:off x="7590220" y="1111173"/>
            <a:ext cx="2909771" cy="101925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2. Ý </a:t>
            </a:r>
            <a:r>
              <a:rPr kumimoji="0" lang="en-US" sz="4500" b="1" i="0" u="none" strike="noStrike" kern="1200" cap="none" spc="0" normalizeH="0" baseline="0" noProof="0" dirty="0" err="1" smtClean="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nghĩa</a:t>
            </a:r>
            <a:endParaRPr kumimoji="0" lang="en-US" sz="4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2184353" y="2781300"/>
            <a:ext cx="13919294" cy="4114800"/>
            <a:chOff x="2693050" y="2513337"/>
            <a:chExt cx="13145362" cy="4114800"/>
          </a:xfrm>
        </p:grpSpPr>
        <p:sp>
          <p:nvSpPr>
            <p:cNvPr id="5" name="Rounded Rectangular Callout 4"/>
            <p:cNvSpPr/>
            <p:nvPr/>
          </p:nvSpPr>
          <p:spPr>
            <a:xfrm>
              <a:off x="2693050" y="2513337"/>
              <a:ext cx="13145362" cy="4114800"/>
            </a:xfrm>
            <a:prstGeom prst="wedgeRoundRectCallou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3038991" y="2648455"/>
              <a:ext cx="12343610" cy="3785652"/>
            </a:xfrm>
            <a:prstGeom prst="rect">
              <a:avLst/>
            </a:prstGeom>
          </p:spPr>
          <p:txBody>
            <a:bodyPr wrap="square">
              <a:spAutoFit/>
            </a:bodyPr>
            <a:lstStyle/>
            <a:p>
              <a:pPr lvl="0" algn="just">
                <a:lnSpc>
                  <a:spcPct val="150000"/>
                </a:lnSpc>
                <a:spcAft>
                  <a:spcPts val="800"/>
                </a:spcAft>
              </a:pPr>
              <a:r>
                <a:rPr lang="vi-VN" sz="4000" dirty="0">
                  <a:solidFill>
                    <a:prstClr val="black"/>
                  </a:solidFill>
                  <a:ea typeface="Calibri" panose="020F0502020204030204" pitchFamily="34" charset="0"/>
                  <a:cs typeface="Times New Roman" panose="02020603050405020304" pitchFamily="18" charset="0"/>
                </a:rPr>
                <a:t>Mốt của một mẫu số liệu đặc trưng cho số lần lặp đi lặp lại nhiều nhất tại một vị trí của mẫu số liệu đó. Dựa vào mốt, ta có thể đưa ra những kết luận (có ích) về đối tượng thống kê. </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 name="Picture 18"/>
          <p:cNvPicPr>
            <a:picLocks noChangeAspect="1"/>
          </p:cNvPicPr>
          <p:nvPr/>
        </p:nvPicPr>
        <p:blipFill>
          <a:blip r:embed="rId12"/>
          <a:srcRect/>
          <a:stretch>
            <a:fillRect/>
          </a:stretch>
        </p:blipFill>
        <p:spPr>
          <a:xfrm>
            <a:off x="14325600" y="7273570"/>
            <a:ext cx="1933518" cy="2087469"/>
          </a:xfrm>
          <a:prstGeom prst="rect">
            <a:avLst/>
          </a:prstGeom>
        </p:spPr>
      </p:pic>
    </p:spTree>
    <p:extLst>
      <p:ext uri="{BB962C8B-B14F-4D97-AF65-F5344CB8AC3E}">
        <p14:creationId xmlns:p14="http://schemas.microsoft.com/office/powerpoint/2010/main" val="1413453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189864" y="8017396"/>
            <a:ext cx="1490734" cy="2250165"/>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8"/>
              </a:ext>
            </a:extLst>
          </a:blip>
          <a:srcRect/>
          <a:stretch>
            <a:fillRect/>
          </a:stretch>
        </p:blipFill>
        <p:spPr>
          <a:xfrm>
            <a:off x="5257800" y="6667500"/>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709181" y="7951238"/>
            <a:ext cx="1974206" cy="2140061"/>
          </a:xfrm>
          <a:prstGeom prst="rect">
            <a:avLst/>
          </a:prstGeom>
        </p:spPr>
      </p:pic>
      <p:grpSp>
        <p:nvGrpSpPr>
          <p:cNvPr id="13" name="Group 12"/>
          <p:cNvGrpSpPr/>
          <p:nvPr/>
        </p:nvGrpSpPr>
        <p:grpSpPr>
          <a:xfrm>
            <a:off x="3128960" y="1202696"/>
            <a:ext cx="1976440" cy="1883404"/>
            <a:chOff x="3406404" y="3088476"/>
            <a:chExt cx="1308629" cy="1214763"/>
          </a:xfrm>
          <a:solidFill>
            <a:srgbClr val="92D050"/>
          </a:solidFill>
        </p:grpSpPr>
        <p:grpSp>
          <p:nvGrpSpPr>
            <p:cNvPr id="14" name="Group 4"/>
            <p:cNvGrpSpPr/>
            <p:nvPr/>
          </p:nvGrpSpPr>
          <p:grpSpPr>
            <a:xfrm>
              <a:off x="3406404" y="3088476"/>
              <a:ext cx="1308629" cy="1214763"/>
              <a:chOff x="240953" y="-67507"/>
              <a:chExt cx="5882262" cy="6000744"/>
            </a:xfrm>
            <a:grpFill/>
          </p:grpSpPr>
          <p:sp>
            <p:nvSpPr>
              <p:cNvPr id="16" name="Freeform 5"/>
              <p:cNvSpPr/>
              <p:nvPr/>
            </p:nvSpPr>
            <p:spPr>
              <a:xfrm>
                <a:off x="240953" y="-67507"/>
                <a:ext cx="5882262" cy="600074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56585" y="3615173"/>
              <a:ext cx="1011619" cy="393959"/>
            </a:xfrm>
            <a:prstGeom prst="rect">
              <a:avLst/>
            </a:prstGeom>
            <a:noFill/>
          </p:spPr>
          <p:txBody>
            <a:bodyPr wrap="square"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05</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7" name="Rectangle 16"/>
          <p:cNvSpPr/>
          <p:nvPr/>
        </p:nvSpPr>
        <p:spPr>
          <a:xfrm>
            <a:off x="5638800" y="3086100"/>
            <a:ext cx="7716812" cy="2862322"/>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en-US" sz="6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6000" b="1"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HỢP LÍ CỦA SỐ LIÊỤ THỐNG KÊ</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7520937"/>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6200000">
            <a:off x="-598099" y="-445505"/>
            <a:ext cx="1196198" cy="1805582"/>
          </a:xfrm>
          <a:prstGeom prst="rect">
            <a:avLst/>
          </a:prstGeom>
        </p:spPr>
      </p:pic>
      <p:pic>
        <p:nvPicPr>
          <p:cNvPr id="19"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415262" y="107947"/>
            <a:ext cx="1869688" cy="1245679"/>
          </a:xfrm>
          <a:prstGeom prst="rect">
            <a:avLst/>
          </a:prstGeom>
        </p:spPr>
      </p:pic>
      <p:pic>
        <p:nvPicPr>
          <p:cNvPr id="8" name="Picture 7"/>
          <p:cNvPicPr>
            <a:picLocks noChangeAspect="1"/>
          </p:cNvPicPr>
          <p:nvPr/>
        </p:nvPicPr>
        <p:blipFill>
          <a:blip r:embed="rId11" cstate="print">
            <a:duotone>
              <a:prstClr val="black"/>
              <a:schemeClr val="tx1">
                <a:tint val="45000"/>
                <a:satMod val="400000"/>
              </a:schemeClr>
            </a:duotone>
            <a:extLst>
              <a:ext uri="{BEBA8EAE-BF5A-486C-A8C5-ECC9F3942E4B}">
                <a14:imgProps xmlns:a14="http://schemas.microsoft.com/office/drawing/2010/main">
                  <a14:imgLayer r:embed="rId12">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3907" y="663978"/>
            <a:ext cx="1032846" cy="963915"/>
          </a:xfrm>
          <a:prstGeom prst="rect">
            <a:avLst/>
          </a:prstGeom>
        </p:spPr>
      </p:pic>
      <p:sp>
        <p:nvSpPr>
          <p:cNvPr id="9" name="TextBox 8"/>
          <p:cNvSpPr txBox="1"/>
          <p:nvPr/>
        </p:nvSpPr>
        <p:spPr>
          <a:xfrm>
            <a:off x="2637699" y="846670"/>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5:</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1523907" y="1730425"/>
            <a:ext cx="15316293" cy="6232475"/>
          </a:xfrm>
          <a:prstGeom prst="rect">
            <a:avLst/>
          </a:prstGeom>
        </p:spPr>
        <p:txBody>
          <a:bodyPr wrap="square">
            <a:spAutoFit/>
          </a:bodyPr>
          <a:lstStyle/>
          <a:p>
            <a:pPr lvl="0" algn="just">
              <a:lnSpc>
                <a:spcPct val="150000"/>
              </a:lnSpc>
            </a:pPr>
            <a:r>
              <a:rPr lang="vi-VN" sz="3800" dirty="0">
                <a:solidFill>
                  <a:prstClr val="black"/>
                </a:solidFill>
                <a:ea typeface="Calibri" panose="020F0502020204030204" pitchFamily="34" charset="0"/>
                <a:cs typeface="Times New Roman" panose="02020603050405020304" pitchFamily="18" charset="0"/>
              </a:rPr>
              <a:t>Đọc kĩ các nội dung sau:</a:t>
            </a:r>
          </a:p>
          <a:p>
            <a:pPr lvl="0" algn="just">
              <a:lnSpc>
                <a:spcPct val="150000"/>
              </a:lnSpc>
            </a:pPr>
            <a:r>
              <a:rPr lang="vi-VN" sz="3800" dirty="0">
                <a:solidFill>
                  <a:prstClr val="black"/>
                </a:solidFill>
                <a:ea typeface="Calibri" panose="020F0502020204030204" pitchFamily="34" charset="0"/>
                <a:cs typeface="Times New Roman" panose="02020603050405020304" pitchFamily="18" charset="0"/>
              </a:rPr>
              <a:t>Sau khi thu thập, tổ chức, phân loại và biểu diễn số liệu bằng bảng hoặc biểu đồ, ta cần phân tích và xử lí các số liệu đó để xem xét tính hợp lí của số liệu thống kê, đặc biệt chỉ ra được những số liệu bất thường (hay còn gọi là dị biệt, trong tiếng Anh là Outliers). Ta có thể sử dụng các số liệu đặc trưng đo xu thế trung tâm cho mẫu số liệu không ghép nhóm để thực hiện điều đó.</a:t>
            </a:r>
          </a:p>
        </p:txBody>
      </p:sp>
      <p:pic>
        <p:nvPicPr>
          <p:cNvPr id="15"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508246" y="8558979"/>
            <a:ext cx="1572758" cy="1212105"/>
          </a:xfrm>
          <a:prstGeom prst="rect">
            <a:avLst/>
          </a:prstGeom>
        </p:spPr>
      </p:pic>
      <p:pic>
        <p:nvPicPr>
          <p:cNvPr id="13" name="Picture 5"/>
          <p:cNvPicPr>
            <a:picLocks noChangeAspect="1"/>
          </p:cNvPicPr>
          <p:nvPr/>
        </p:nvPicPr>
        <p:blipFill rotWithShape="1">
          <a:blip r:embed="rId15"/>
          <a:srcRect l="71258" t="36429"/>
          <a:stretch/>
        </p:blipFill>
        <p:spPr>
          <a:xfrm>
            <a:off x="13182600" y="7429500"/>
            <a:ext cx="1943100" cy="2618337"/>
          </a:xfrm>
          <a:prstGeom prst="rect">
            <a:avLst/>
          </a:prstGeom>
        </p:spPr>
      </p:pic>
    </p:spTree>
    <p:extLst>
      <p:ext uri="{BB962C8B-B14F-4D97-AF65-F5344CB8AC3E}">
        <p14:creationId xmlns:p14="http://schemas.microsoft.com/office/powerpoint/2010/main" val="263928993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DC3"/>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62200">
            <a:off x="15638913" y="625412"/>
            <a:ext cx="1824152" cy="224166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45858" y="688374"/>
            <a:ext cx="1930447" cy="2078544"/>
          </a:xfrm>
          <a:prstGeom prst="rect">
            <a:avLst/>
          </a:prstGeom>
        </p:spPr>
      </p:pic>
      <p:sp>
        <p:nvSpPr>
          <p:cNvPr id="8" name="TextBox 8"/>
          <p:cNvSpPr txBox="1"/>
          <p:nvPr/>
        </p:nvSpPr>
        <p:spPr>
          <a:xfrm>
            <a:off x="2126938" y="255093"/>
            <a:ext cx="13935391" cy="992708"/>
          </a:xfrm>
          <a:prstGeom prst="rect">
            <a:avLst/>
          </a:prstGeom>
        </p:spPr>
        <p:txBody>
          <a:bodyPr lIns="0" tIns="0" rIns="0" bIns="0" rtlCol="0" anchor="t">
            <a:spAutoFit/>
          </a:bodyPr>
          <a:lstStyle/>
          <a:p>
            <a:pPr algn="ctr">
              <a:lnSpc>
                <a:spcPts val="8499"/>
              </a:lnSpc>
            </a:pPr>
            <a:r>
              <a:rPr lang="en-US" sz="6000" b="1" dirty="0" smtClean="0">
                <a:solidFill>
                  <a:srgbClr val="FF0000"/>
                </a:solidFill>
                <a:latin typeface="Arial" panose="020B0604020202020204" pitchFamily="34" charset="0"/>
                <a:cs typeface="Arial" panose="020B0604020202020204" pitchFamily="34" charset="0"/>
              </a:rPr>
              <a:t>NỘI DUNG BÀI HỌC </a:t>
            </a:r>
            <a:endParaRPr lang="en-US" sz="6000" b="1" dirty="0">
              <a:solidFill>
                <a:srgbClr val="FF0000"/>
              </a:solidFill>
              <a:latin typeface="Arial" panose="020B0604020202020204" pitchFamily="34" charset="0"/>
              <a:cs typeface="Arial" panose="020B0604020202020204" pitchFamily="34" charset="0"/>
            </a:endParaRPr>
          </a:p>
        </p:txBody>
      </p:sp>
      <p:pic>
        <p:nvPicPr>
          <p:cNvPr id="9" name="Picture 2"/>
          <p:cNvPicPr>
            <a:picLocks noChangeAspect="1"/>
          </p:cNvPicPr>
          <p:nvPr/>
        </p:nvPicPr>
        <p:blipFill>
          <a:blip r:embed="rId13"/>
          <a:srcRect/>
          <a:stretch>
            <a:fillRect/>
          </a:stretch>
        </p:blipFill>
        <p:spPr>
          <a:xfrm>
            <a:off x="14963222" y="6333313"/>
            <a:ext cx="2420136" cy="3725675"/>
          </a:xfrm>
          <a:prstGeom prst="rect">
            <a:avLst/>
          </a:prstGeom>
        </p:spPr>
      </p:pic>
      <p:pic>
        <p:nvPicPr>
          <p:cNvPr id="14"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257526" y="8145834"/>
            <a:ext cx="1352199" cy="2129447"/>
          </a:xfrm>
          <a:prstGeom prst="rect">
            <a:avLst/>
          </a:prstGeom>
        </p:spPr>
      </p:pic>
      <p:grpSp>
        <p:nvGrpSpPr>
          <p:cNvPr id="10" name="Group 9"/>
          <p:cNvGrpSpPr/>
          <p:nvPr/>
        </p:nvGrpSpPr>
        <p:grpSpPr>
          <a:xfrm>
            <a:off x="3167601" y="1713891"/>
            <a:ext cx="1317192" cy="1296009"/>
            <a:chOff x="3352800" y="3102142"/>
            <a:chExt cx="1412687" cy="1285465"/>
          </a:xfrm>
        </p:grpSpPr>
        <p:grpSp>
          <p:nvGrpSpPr>
            <p:cNvPr id="11" name="Group 4"/>
            <p:cNvGrpSpPr/>
            <p:nvPr/>
          </p:nvGrpSpPr>
          <p:grpSpPr>
            <a:xfrm>
              <a:off x="3352800" y="3102142"/>
              <a:ext cx="1412687" cy="1285465"/>
              <a:chOff x="0" y="0"/>
              <a:chExt cx="6350000" cy="6350000"/>
            </a:xfrm>
          </p:grpSpPr>
          <p:sp>
            <p:nvSpPr>
              <p:cNvPr id="13"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2" name="TextBox 15"/>
            <p:cNvSpPr txBox="1"/>
            <p:nvPr/>
          </p:nvSpPr>
          <p:spPr>
            <a:xfrm>
              <a:off x="3534358" y="3579348"/>
              <a:ext cx="1043391" cy="453248"/>
            </a:xfrm>
            <a:prstGeom prst="rect">
              <a:avLst/>
            </a:prstGeom>
          </p:spPr>
          <p:txBody>
            <a:bodyPr lIns="0" tIns="0" rIns="0" bIns="0" rtlCol="0" anchor="t">
              <a:spAutoFit/>
            </a:bodyPr>
            <a:lstStyle/>
            <a:p>
              <a:pPr algn="ctr">
                <a:lnSpc>
                  <a:spcPts val="4368"/>
                </a:lnSpc>
              </a:pPr>
              <a:r>
                <a:rPr lang="en-US" sz="5000" b="1" dirty="0">
                  <a:solidFill>
                    <a:schemeClr val="tx2"/>
                  </a:solidFill>
                  <a:latin typeface="Arial" panose="020B0604020202020204" pitchFamily="34" charset="0"/>
                  <a:cs typeface="Arial" panose="020B0604020202020204" pitchFamily="34" charset="0"/>
                </a:rPr>
                <a:t>01</a:t>
              </a:r>
            </a:p>
          </p:txBody>
        </p:sp>
      </p:grpSp>
      <p:sp>
        <p:nvSpPr>
          <p:cNvPr id="16" name="Rectangle 15"/>
          <p:cNvSpPr/>
          <p:nvPr/>
        </p:nvSpPr>
        <p:spPr>
          <a:xfrm>
            <a:off x="4648200" y="1838538"/>
            <a:ext cx="14480656" cy="957506"/>
          </a:xfrm>
          <a:prstGeom prst="rect">
            <a:avLst/>
          </a:prstGeom>
        </p:spPr>
        <p:txBody>
          <a:bodyPr wrap="square">
            <a:spAutoFit/>
          </a:bodyPr>
          <a:lstStyle/>
          <a:p>
            <a:pPr algn="just">
              <a:lnSpc>
                <a:spcPct val="150000"/>
              </a:lnSpc>
              <a:tabLst>
                <a:tab pos="360045" algn="l"/>
                <a:tab pos="720090" algn="l"/>
              </a:tabLst>
            </a:pPr>
            <a:r>
              <a:rPr lang="vi-VN" sz="4200" b="1" dirty="0">
                <a:ea typeface="Calibri" panose="020F0502020204030204" pitchFamily="34" charset="0"/>
                <a:cs typeface="Arial" panose="020B0604020202020204" pitchFamily="34" charset="0"/>
              </a:rPr>
              <a:t>Số trung bình cộng (số trung bình)</a:t>
            </a:r>
            <a:endParaRPr lang="en-US" sz="4200" dirty="0"/>
          </a:p>
        </p:txBody>
      </p:sp>
      <p:grpSp>
        <p:nvGrpSpPr>
          <p:cNvPr id="27" name="Group 26"/>
          <p:cNvGrpSpPr/>
          <p:nvPr/>
        </p:nvGrpSpPr>
        <p:grpSpPr>
          <a:xfrm>
            <a:off x="3156127" y="3390291"/>
            <a:ext cx="1317192" cy="1296009"/>
            <a:chOff x="3352800" y="3102142"/>
            <a:chExt cx="1412687" cy="1285465"/>
          </a:xfrm>
        </p:grpSpPr>
        <p:grpSp>
          <p:nvGrpSpPr>
            <p:cNvPr id="28" name="Group 4"/>
            <p:cNvGrpSpPr/>
            <p:nvPr/>
          </p:nvGrpSpPr>
          <p:grpSpPr>
            <a:xfrm>
              <a:off x="3352800" y="3102142"/>
              <a:ext cx="1412687" cy="1285465"/>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9" name="TextBox 15"/>
            <p:cNvSpPr txBox="1"/>
            <p:nvPr/>
          </p:nvSpPr>
          <p:spPr>
            <a:xfrm>
              <a:off x="3534358" y="3579348"/>
              <a:ext cx="1043391" cy="564500"/>
            </a:xfrm>
            <a:prstGeom prst="rect">
              <a:avLst/>
            </a:prstGeom>
          </p:spPr>
          <p:txBody>
            <a:bodyPr lIns="0" tIns="0" rIns="0" bIns="0" rtlCol="0" anchor="t">
              <a:spAutoFit/>
            </a:bodyPr>
            <a:lstStyle/>
            <a:p>
              <a:pPr algn="ctr">
                <a:lnSpc>
                  <a:spcPts val="4368"/>
                </a:lnSpc>
              </a:pPr>
              <a:r>
                <a:rPr lang="en-US" sz="5000" b="1" dirty="0" smtClean="0">
                  <a:solidFill>
                    <a:schemeClr val="tx2"/>
                  </a:solidFill>
                  <a:latin typeface="Arial" panose="020B0604020202020204" pitchFamily="34" charset="0"/>
                  <a:cs typeface="Arial" panose="020B0604020202020204" pitchFamily="34" charset="0"/>
                </a:rPr>
                <a:t>02</a:t>
              </a:r>
              <a:endParaRPr lang="en-US" sz="5000" b="1" dirty="0">
                <a:solidFill>
                  <a:schemeClr val="tx2"/>
                </a:solidFill>
                <a:latin typeface="Arial" panose="020B0604020202020204" pitchFamily="34" charset="0"/>
                <a:cs typeface="Arial" panose="020B0604020202020204" pitchFamily="34" charset="0"/>
              </a:endParaRPr>
            </a:p>
          </p:txBody>
        </p:sp>
      </p:grpSp>
      <p:sp>
        <p:nvSpPr>
          <p:cNvPr id="24" name="Rectangle 23"/>
          <p:cNvSpPr/>
          <p:nvPr/>
        </p:nvSpPr>
        <p:spPr>
          <a:xfrm>
            <a:off x="4668253" y="3695700"/>
            <a:ext cx="2688509" cy="738664"/>
          </a:xfrm>
          <a:prstGeom prst="rect">
            <a:avLst/>
          </a:prstGeom>
        </p:spPr>
        <p:txBody>
          <a:bodyPr wrap="square">
            <a:spAutoFit/>
          </a:bodyPr>
          <a:lstStyle/>
          <a:p>
            <a:r>
              <a:rPr lang="vi-VN" sz="4200" b="1" dirty="0">
                <a:ea typeface="Calibri" panose="020F0502020204030204" pitchFamily="34" charset="0"/>
                <a:cs typeface="Arial" panose="020B0604020202020204" pitchFamily="34" charset="0"/>
              </a:rPr>
              <a:t>Trung vị</a:t>
            </a:r>
            <a:endParaRPr lang="en-US" sz="4400" dirty="0"/>
          </a:p>
        </p:txBody>
      </p:sp>
      <p:grpSp>
        <p:nvGrpSpPr>
          <p:cNvPr id="17" name="Group 16"/>
          <p:cNvGrpSpPr/>
          <p:nvPr/>
        </p:nvGrpSpPr>
        <p:grpSpPr>
          <a:xfrm>
            <a:off x="3167601" y="5006709"/>
            <a:ext cx="1317192" cy="1296009"/>
            <a:chOff x="3352800" y="3102142"/>
            <a:chExt cx="1412687" cy="1285465"/>
          </a:xfrm>
        </p:grpSpPr>
        <p:grpSp>
          <p:nvGrpSpPr>
            <p:cNvPr id="18" name="Group 4"/>
            <p:cNvGrpSpPr/>
            <p:nvPr/>
          </p:nvGrpSpPr>
          <p:grpSpPr>
            <a:xfrm>
              <a:off x="3352800" y="3102142"/>
              <a:ext cx="1412687" cy="1285465"/>
              <a:chOff x="0" y="0"/>
              <a:chExt cx="6350000" cy="6350000"/>
            </a:xfrm>
          </p:grpSpPr>
          <p:sp>
            <p:nvSpPr>
              <p:cNvPr id="2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9" name="TextBox 15"/>
            <p:cNvSpPr txBox="1"/>
            <p:nvPr/>
          </p:nvSpPr>
          <p:spPr>
            <a:xfrm>
              <a:off x="3534358" y="3579348"/>
              <a:ext cx="1043391" cy="564500"/>
            </a:xfrm>
            <a:prstGeom prst="rect">
              <a:avLst/>
            </a:prstGeom>
          </p:spPr>
          <p:txBody>
            <a:bodyPr lIns="0" tIns="0" rIns="0" bIns="0" rtlCol="0" anchor="t">
              <a:spAutoFit/>
            </a:bodyPr>
            <a:lstStyle/>
            <a:p>
              <a:pPr algn="ctr">
                <a:lnSpc>
                  <a:spcPts val="4368"/>
                </a:lnSpc>
              </a:pPr>
              <a:r>
                <a:rPr lang="en-US" sz="5000" b="1" dirty="0" smtClean="0">
                  <a:solidFill>
                    <a:schemeClr val="tx2"/>
                  </a:solidFill>
                  <a:latin typeface="Arial" panose="020B0604020202020204" pitchFamily="34" charset="0"/>
                  <a:cs typeface="Arial" panose="020B0604020202020204" pitchFamily="34" charset="0"/>
                </a:rPr>
                <a:t>03</a:t>
              </a:r>
              <a:endParaRPr lang="en-US" sz="5000" b="1" dirty="0">
                <a:solidFill>
                  <a:schemeClr val="tx2"/>
                </a:solidFill>
                <a:latin typeface="Arial" panose="020B0604020202020204" pitchFamily="34" charset="0"/>
                <a:cs typeface="Arial" panose="020B0604020202020204" pitchFamily="34" charset="0"/>
              </a:endParaRPr>
            </a:p>
          </p:txBody>
        </p:sp>
      </p:grpSp>
      <p:grpSp>
        <p:nvGrpSpPr>
          <p:cNvPr id="21" name="Group 20"/>
          <p:cNvGrpSpPr/>
          <p:nvPr/>
        </p:nvGrpSpPr>
        <p:grpSpPr>
          <a:xfrm>
            <a:off x="3206180" y="6674936"/>
            <a:ext cx="1317192" cy="1296009"/>
            <a:chOff x="3352800" y="3102142"/>
            <a:chExt cx="1412687" cy="1285465"/>
          </a:xfrm>
        </p:grpSpPr>
        <p:grpSp>
          <p:nvGrpSpPr>
            <p:cNvPr id="22" name="Group 4"/>
            <p:cNvGrpSpPr/>
            <p:nvPr/>
          </p:nvGrpSpPr>
          <p:grpSpPr>
            <a:xfrm>
              <a:off x="3352800" y="3102142"/>
              <a:ext cx="1412687" cy="1285465"/>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3" name="TextBox 15"/>
            <p:cNvSpPr txBox="1"/>
            <p:nvPr/>
          </p:nvSpPr>
          <p:spPr>
            <a:xfrm>
              <a:off x="3534358" y="3579348"/>
              <a:ext cx="1043391" cy="564500"/>
            </a:xfrm>
            <a:prstGeom prst="rect">
              <a:avLst/>
            </a:prstGeom>
          </p:spPr>
          <p:txBody>
            <a:bodyPr lIns="0" tIns="0" rIns="0" bIns="0" rtlCol="0" anchor="t">
              <a:spAutoFit/>
            </a:bodyPr>
            <a:lstStyle/>
            <a:p>
              <a:pPr algn="ctr">
                <a:lnSpc>
                  <a:spcPts val="4368"/>
                </a:lnSpc>
              </a:pPr>
              <a:r>
                <a:rPr lang="en-US" sz="5000" b="1" dirty="0" smtClean="0">
                  <a:solidFill>
                    <a:schemeClr val="tx2"/>
                  </a:solidFill>
                  <a:latin typeface="Arial" panose="020B0604020202020204" pitchFamily="34" charset="0"/>
                  <a:cs typeface="Arial" panose="020B0604020202020204" pitchFamily="34" charset="0"/>
                </a:rPr>
                <a:t>04</a:t>
              </a:r>
              <a:endParaRPr lang="en-US" sz="5000" b="1" dirty="0">
                <a:solidFill>
                  <a:schemeClr val="tx2"/>
                </a:solidFill>
                <a:latin typeface="Arial" panose="020B0604020202020204" pitchFamily="34" charset="0"/>
                <a:cs typeface="Arial" panose="020B0604020202020204" pitchFamily="34" charset="0"/>
              </a:endParaRPr>
            </a:p>
          </p:txBody>
        </p:sp>
      </p:grpSp>
      <p:sp>
        <p:nvSpPr>
          <p:cNvPr id="26" name="Rectangle 25"/>
          <p:cNvSpPr/>
          <p:nvPr/>
        </p:nvSpPr>
        <p:spPr>
          <a:xfrm>
            <a:off x="4648200" y="5319236"/>
            <a:ext cx="3596049" cy="738664"/>
          </a:xfrm>
          <a:prstGeom prst="rect">
            <a:avLst/>
          </a:prstGeom>
        </p:spPr>
        <p:txBody>
          <a:bodyPr wrap="square">
            <a:spAutoFit/>
          </a:bodyPr>
          <a:lstStyle/>
          <a:p>
            <a:r>
              <a:rPr lang="vi-VN" sz="4200" b="1" dirty="0">
                <a:ea typeface="Calibri" panose="020F0502020204030204" pitchFamily="34" charset="0"/>
                <a:cs typeface="Arial" panose="020B0604020202020204" pitchFamily="34" charset="0"/>
              </a:rPr>
              <a:t>Tứ phân vị</a:t>
            </a:r>
            <a:endParaRPr lang="en-US" sz="4400" dirty="0"/>
          </a:p>
        </p:txBody>
      </p:sp>
      <p:grpSp>
        <p:nvGrpSpPr>
          <p:cNvPr id="31" name="Group 30"/>
          <p:cNvGrpSpPr/>
          <p:nvPr/>
        </p:nvGrpSpPr>
        <p:grpSpPr>
          <a:xfrm>
            <a:off x="3221151" y="8321033"/>
            <a:ext cx="1317192" cy="1296009"/>
            <a:chOff x="3352800" y="3102142"/>
            <a:chExt cx="1412687" cy="1285465"/>
          </a:xfrm>
        </p:grpSpPr>
        <p:grpSp>
          <p:nvGrpSpPr>
            <p:cNvPr id="32" name="Group 4"/>
            <p:cNvGrpSpPr/>
            <p:nvPr/>
          </p:nvGrpSpPr>
          <p:grpSpPr>
            <a:xfrm>
              <a:off x="3352800" y="3102142"/>
              <a:ext cx="1412687" cy="1285465"/>
              <a:chOff x="0" y="0"/>
              <a:chExt cx="6350000" cy="6350000"/>
            </a:xfrm>
          </p:grpSpPr>
          <p:sp>
            <p:nvSpPr>
              <p:cNvPr id="34"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33" name="TextBox 15"/>
            <p:cNvSpPr txBox="1"/>
            <p:nvPr/>
          </p:nvSpPr>
          <p:spPr>
            <a:xfrm>
              <a:off x="3534358" y="3579348"/>
              <a:ext cx="1043391" cy="564500"/>
            </a:xfrm>
            <a:prstGeom prst="rect">
              <a:avLst/>
            </a:prstGeom>
          </p:spPr>
          <p:txBody>
            <a:bodyPr lIns="0" tIns="0" rIns="0" bIns="0" rtlCol="0" anchor="t">
              <a:spAutoFit/>
            </a:bodyPr>
            <a:lstStyle/>
            <a:p>
              <a:pPr algn="ctr">
                <a:lnSpc>
                  <a:spcPts val="4368"/>
                </a:lnSpc>
              </a:pPr>
              <a:r>
                <a:rPr lang="en-US" sz="5000" b="1" dirty="0" smtClean="0">
                  <a:solidFill>
                    <a:schemeClr val="tx2"/>
                  </a:solidFill>
                  <a:latin typeface="Arial" panose="020B0604020202020204" pitchFamily="34" charset="0"/>
                  <a:cs typeface="Arial" panose="020B0604020202020204" pitchFamily="34" charset="0"/>
                </a:rPr>
                <a:t>05</a:t>
              </a:r>
              <a:endParaRPr lang="en-US" sz="5000" b="1" dirty="0">
                <a:solidFill>
                  <a:schemeClr val="tx2"/>
                </a:solidFill>
                <a:latin typeface="Arial" panose="020B0604020202020204" pitchFamily="34" charset="0"/>
                <a:cs typeface="Arial" panose="020B0604020202020204" pitchFamily="34" charset="0"/>
              </a:endParaRPr>
            </a:p>
          </p:txBody>
        </p:sp>
      </p:grpSp>
      <p:sp>
        <p:nvSpPr>
          <p:cNvPr id="35" name="Rectangle 34"/>
          <p:cNvSpPr/>
          <p:nvPr/>
        </p:nvSpPr>
        <p:spPr>
          <a:xfrm>
            <a:off x="4724400" y="6993911"/>
            <a:ext cx="1784147" cy="738664"/>
          </a:xfrm>
          <a:prstGeom prst="rect">
            <a:avLst/>
          </a:prstGeom>
        </p:spPr>
        <p:txBody>
          <a:bodyPr wrap="square">
            <a:spAutoFit/>
          </a:bodyPr>
          <a:lstStyle/>
          <a:p>
            <a:r>
              <a:rPr lang="vi-VN" sz="4200" b="1">
                <a:ea typeface="Calibri" panose="020F0502020204030204" pitchFamily="34" charset="0"/>
                <a:cs typeface="Arial" panose="020B0604020202020204" pitchFamily="34" charset="0"/>
              </a:rPr>
              <a:t>Mốt</a:t>
            </a:r>
            <a:endParaRPr lang="en-US" sz="4400" dirty="0"/>
          </a:p>
        </p:txBody>
      </p:sp>
      <p:sp>
        <p:nvSpPr>
          <p:cNvPr id="36" name="Rectangle 35"/>
          <p:cNvSpPr/>
          <p:nvPr/>
        </p:nvSpPr>
        <p:spPr>
          <a:xfrm>
            <a:off x="4668253" y="8632619"/>
            <a:ext cx="9435613" cy="738664"/>
          </a:xfrm>
          <a:prstGeom prst="rect">
            <a:avLst/>
          </a:prstGeom>
        </p:spPr>
        <p:txBody>
          <a:bodyPr wrap="square">
            <a:spAutoFit/>
          </a:bodyPr>
          <a:lstStyle/>
          <a:p>
            <a:r>
              <a:rPr lang="vi-VN" sz="4200" b="1" dirty="0">
                <a:ea typeface="Calibri" panose="020F0502020204030204" pitchFamily="34" charset="0"/>
                <a:cs typeface="Arial" panose="020B0604020202020204" pitchFamily="34" charset="0"/>
              </a:rPr>
              <a:t>Tính hợp lí của số liệu thống kê</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anim calcmode="lin" valueType="num">
                                      <p:cBhvr>
                                        <p:cTn id="37" dur="500" fill="hold"/>
                                        <p:tgtEl>
                                          <p:spTgt spid="21"/>
                                        </p:tgtEl>
                                        <p:attrNameLst>
                                          <p:attrName>ppt_x</p:attrName>
                                        </p:attrNameLst>
                                      </p:cBhvr>
                                      <p:tavLst>
                                        <p:tav tm="0">
                                          <p:val>
                                            <p:strVal val="#ppt_x"/>
                                          </p:val>
                                        </p:tav>
                                        <p:tav tm="100000">
                                          <p:val>
                                            <p:strVal val="#ppt_x"/>
                                          </p:val>
                                        </p:tav>
                                      </p:tavLst>
                                    </p:anim>
                                    <p:anim calcmode="lin" valueType="num">
                                      <p:cBhvr>
                                        <p:cTn id="38" dur="500" fill="hold"/>
                                        <p:tgtEl>
                                          <p:spTgt spid="2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anim calcmode="lin" valueType="num">
                                      <p:cBhvr>
                                        <p:cTn id="42" dur="500" fill="hold"/>
                                        <p:tgtEl>
                                          <p:spTgt spid="35"/>
                                        </p:tgtEl>
                                        <p:attrNameLst>
                                          <p:attrName>ppt_x</p:attrName>
                                        </p:attrNameLst>
                                      </p:cBhvr>
                                      <p:tavLst>
                                        <p:tav tm="0">
                                          <p:val>
                                            <p:strVal val="#ppt_x"/>
                                          </p:val>
                                        </p:tav>
                                        <p:tav tm="100000">
                                          <p:val>
                                            <p:strVal val="#ppt_x"/>
                                          </p:val>
                                        </p:tav>
                                      </p:tavLst>
                                    </p:anim>
                                    <p:anim calcmode="lin" valueType="num">
                                      <p:cBhvr>
                                        <p:cTn id="43"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randombar(horizontal)">
                                      <p:cBhvr>
                                        <p:cTn id="48" dur="500"/>
                                        <p:tgtEl>
                                          <p:spTgt spid="36"/>
                                        </p:tgtEl>
                                      </p:cBhvr>
                                    </p:animEffect>
                                  </p:childTnLst>
                                </p:cTn>
                              </p:par>
                              <p:par>
                                <p:cTn id="49" presetID="14" presetClass="entr" presetSubtype="1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4" grpId="0"/>
      <p:bldP spid="26" grpId="0"/>
      <p:bldP spid="35"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70068">
            <a:off x="-141712" y="8297182"/>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1167687" y="1279637"/>
            <a:ext cx="5669496"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39393" y="987956"/>
              <a:ext cx="5348656"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5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tr33)</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13" name="Picture 2"/>
          <p:cNvPicPr>
            <a:picLocks noChangeAspect="1"/>
          </p:cNvPicPr>
          <p:nvPr/>
        </p:nvPicPr>
        <p:blipFill rotWithShape="1">
          <a:blip r:embed="rId11"/>
          <a:srcRect t="31482"/>
          <a:stretch/>
        </p:blipFill>
        <p:spPr>
          <a:xfrm>
            <a:off x="15879017" y="7200900"/>
            <a:ext cx="1796451" cy="2695405"/>
          </a:xfrm>
          <a:prstGeom prst="rect">
            <a:avLst/>
          </a:prstGeom>
        </p:spPr>
      </p:pic>
      <p:sp>
        <p:nvSpPr>
          <p:cNvPr id="5" name="Rectangle 4"/>
          <p:cNvSpPr/>
          <p:nvPr/>
        </p:nvSpPr>
        <p:spPr>
          <a:xfrm>
            <a:off x="1130968" y="2322597"/>
            <a:ext cx="15861632" cy="1752211"/>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nặng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40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sinh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lớp</a:t>
            </a:r>
            <a:r>
              <a:rPr lang="en-US" sz="3800" dirty="0">
                <a:latin typeface="Arial" panose="020B0604020202020204" pitchFamily="34" charset="0"/>
                <a:ea typeface="Calibri" panose="020F0502020204030204" pitchFamily="34" charset="0"/>
                <a:cs typeface="Times New Roman" panose="02020603050405020304" pitchFamily="18" charset="0"/>
              </a:rPr>
              <a:t> 10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phổ</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ki</a:t>
            </a:r>
            <a:r>
              <a:rPr lang="en-US" sz="3800" dirty="0">
                <a:latin typeface="Arial" panose="020B0604020202020204" pitchFamily="34" charset="0"/>
                <a:ea typeface="Calibri" panose="020F0502020204030204" pitchFamily="34" charset="0"/>
                <a:cs typeface="Times New Roman" panose="02020603050405020304" pitchFamily="18" charset="0"/>
              </a:rPr>
              <a:t>-</a:t>
            </a:r>
            <a:r>
              <a:rPr lang="en-US" sz="3800" dirty="0" err="1">
                <a:latin typeface="Arial" panose="020B0604020202020204" pitchFamily="34" charset="0"/>
                <a:ea typeface="Calibri" panose="020F0502020204030204" pitchFamily="34" charset="0"/>
                <a:cs typeface="Times New Roman" panose="02020603050405020304" pitchFamily="18" charset="0"/>
              </a:rPr>
              <a:t>lô</a:t>
            </a:r>
            <a:r>
              <a:rPr lang="en-US" sz="3800" dirty="0">
                <a:latin typeface="Arial" panose="020B0604020202020204" pitchFamily="34" charset="0"/>
                <a:ea typeface="Calibri" panose="020F0502020204030204" pitchFamily="34" charset="0"/>
                <a:cs typeface="Times New Roman" panose="02020603050405020304" pitchFamily="18" charset="0"/>
              </a:rPr>
              <a:t>-gam</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820985" y="3362682"/>
                <a:ext cx="9144000" cy="3379515"/>
              </a:xfrm>
              <a:prstGeom prst="rect">
                <a:avLst/>
              </a:prstGeom>
            </p:spPr>
            <p:txBody>
              <a:bodyPr>
                <a:spAutoFit/>
              </a:bodyPr>
              <a:lstStyle/>
              <a:p>
                <a:pPr lvl="0">
                  <a:lnSpc>
                    <a:spcPct val="150000"/>
                  </a:lnSpc>
                </a:pPr>
                <a14:m>
                  <m:oMathPara xmlns:m="http://schemas.openxmlformats.org/officeDocument/2006/math">
                    <m:oMathParaPr>
                      <m:jc m:val="centerGroup"/>
                    </m:oMathParaPr>
                    <m:oMath xmlns:m="http://schemas.openxmlformats.org/officeDocument/2006/math">
                      <m:m>
                        <m:mPr>
                          <m:plcHide m:val="on"/>
                          <m:mcs>
                            <m:mc>
                              <m:mcPr>
                                <m:count m:val="10"/>
                                <m:mcJc m:val="center"/>
                              </m:mcPr>
                            </m:mc>
                          </m:mcs>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mP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47</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48</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44</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44</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m:t>
                            </m:r>
                          </m:e>
                        </m:m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51</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53</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m:t>
                            </m:r>
                          </m:e>
                        </m:m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56</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57</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57</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58</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e>
                        </m:m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63,5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63</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69</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88</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72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71</m:t>
                            </m:r>
                          </m:e>
                        </m:mr>
                      </m:m>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820985" y="3362682"/>
                <a:ext cx="9144000" cy="3379515"/>
              </a:xfrm>
              <a:prstGeom prst="rect">
                <a:avLst/>
              </a:prstGeom>
              <a:blipFill>
                <a:blip r:embed="rId12"/>
                <a:stretch>
                  <a:fillRect r="-18667"/>
                </a:stretch>
              </a:blipFill>
            </p:spPr>
            <p:txBody>
              <a:bodyPr/>
              <a:lstStyle/>
              <a:p>
                <a:r>
                  <a:rPr lang="en-US">
                    <a:noFill/>
                  </a:rPr>
                  <a:t> </a:t>
                </a:r>
              </a:p>
            </p:txBody>
          </p:sp>
        </mc:Fallback>
      </mc:AlternateContent>
      <p:sp>
        <p:nvSpPr>
          <p:cNvPr id="10" name="Rectangle 9"/>
          <p:cNvSpPr/>
          <p:nvPr/>
        </p:nvSpPr>
        <p:spPr>
          <a:xfrm>
            <a:off x="1134978" y="6763077"/>
            <a:ext cx="14497005" cy="2723823"/>
          </a:xfrm>
          <a:prstGeom prst="rect">
            <a:avLst/>
          </a:prstGeom>
        </p:spPr>
        <p:txBody>
          <a:bodyPr wrap="square">
            <a:spAutoFit/>
          </a:bodyPr>
          <a:lstStyle/>
          <a:p>
            <a:pPr lvl="0">
              <a:lnSpc>
                <a:spcPct val="150000"/>
              </a:lnSpc>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Xác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định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trung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tứ</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phân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Từ</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kết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quả</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câu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bước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đầu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xác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định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những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bất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thường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8820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70068">
            <a:off x="-141712" y="8297182"/>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sp>
        <p:nvSpPr>
          <p:cNvPr id="14" name="Oval Callout 13"/>
          <p:cNvSpPr/>
          <p:nvPr/>
        </p:nvSpPr>
        <p:spPr>
          <a:xfrm>
            <a:off x="609600" y="486452"/>
            <a:ext cx="1714500" cy="7946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2"/>
          <p:cNvPicPr>
            <a:picLocks noChangeAspect="1"/>
          </p:cNvPicPr>
          <p:nvPr/>
        </p:nvPicPr>
        <p:blipFill rotWithShape="1">
          <a:blip r:embed="rId11"/>
          <a:srcRect t="31482"/>
          <a:stretch/>
        </p:blipFill>
        <p:spPr>
          <a:xfrm>
            <a:off x="15879017" y="7200900"/>
            <a:ext cx="1796451" cy="2695405"/>
          </a:xfrm>
          <a:prstGeom prst="rect">
            <a:avLst/>
          </a:prstGeom>
        </p:spPr>
      </p:pic>
      <p:sp>
        <p:nvSpPr>
          <p:cNvPr id="8" name="Rectangle 7"/>
          <p:cNvSpPr/>
          <p:nvPr/>
        </p:nvSpPr>
        <p:spPr>
          <a:xfrm>
            <a:off x="1216268" y="1333500"/>
            <a:ext cx="16459200" cy="875048"/>
          </a:xfrm>
          <a:prstGeom prst="rect">
            <a:avLst/>
          </a:prstGeom>
        </p:spPr>
        <p:txBody>
          <a:bodyPr wrap="square">
            <a:spAutoFit/>
          </a:bodyPr>
          <a:lstStyle/>
          <a:p>
            <a:pPr>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a)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tăng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như</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3505200" y="1409700"/>
                <a:ext cx="9144000" cy="3379515"/>
              </a:xfrm>
              <a:prstGeom prst="rect">
                <a:avLst/>
              </a:prstGeom>
            </p:spPr>
            <p:txBody>
              <a:bodyPr>
                <a:spAutoFit/>
              </a:bodyPr>
              <a:lstStyle/>
              <a:p>
                <a:pPr lvl="0">
                  <a:lnSpc>
                    <a:spcPct val="150000"/>
                  </a:lnSpc>
                </a:pPr>
                <a14:m>
                  <m:oMathPara xmlns:m="http://schemas.openxmlformats.org/officeDocument/2006/math">
                    <m:oMathParaPr>
                      <m:jc m:val="centerGroup"/>
                    </m:oMathParaPr>
                    <m:oMath xmlns:m="http://schemas.openxmlformats.org/officeDocument/2006/math">
                      <m:m>
                        <m:mPr>
                          <m:plcHide m:val="on"/>
                          <m:mcs>
                            <m:mc>
                              <m:mcPr>
                                <m:count m:val="10"/>
                                <m:mcJc m:val="center"/>
                              </m:mcPr>
                            </m:mc>
                          </m:mcs>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mP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44</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44</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47</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48</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m:t>
                            </m:r>
                          </m:e>
                        </m:m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51</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53</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m:t>
                            </m:r>
                          </m:e>
                        </m:m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56</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57</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57</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58</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e>
                        </m:m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63</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63,5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69</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71</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72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88</m:t>
                            </m:r>
                          </m:e>
                        </m:mr>
                      </m:m>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505200" y="1409700"/>
                <a:ext cx="9144000" cy="3379515"/>
              </a:xfrm>
              <a:prstGeom prst="rect">
                <a:avLst/>
              </a:prstGeom>
              <a:blipFill>
                <a:blip r:embed="rId12"/>
                <a:stretch>
                  <a:fillRect r="-22667"/>
                </a:stretch>
              </a:blipFill>
            </p:spPr>
            <p:txBody>
              <a:bodyPr/>
              <a:lstStyle/>
              <a:p>
                <a:r>
                  <a:rPr lang="en-US">
                    <a:noFill/>
                  </a:rPr>
                  <a:t> </a:t>
                </a:r>
              </a:p>
            </p:txBody>
          </p:sp>
        </mc:Fallback>
      </mc:AlternateContent>
      <p:sp>
        <p:nvSpPr>
          <p:cNvPr id="11" name="Rectangle 10"/>
          <p:cNvSpPr/>
          <p:nvPr/>
        </p:nvSpPr>
        <p:spPr>
          <a:xfrm>
            <a:off x="2013285" y="5088404"/>
            <a:ext cx="10668000" cy="969496"/>
          </a:xfrm>
          <a:prstGeom prst="rect">
            <a:avLst/>
          </a:prstGeom>
        </p:spPr>
        <p:txBody>
          <a:bodyPr wrap="square">
            <a:spAutoFit/>
          </a:bodyPr>
          <a:lstStyle/>
          <a:p>
            <a:pPr marL="571500" lvl="0" indent="-571500">
              <a:lnSpc>
                <a:spcPct val="150000"/>
              </a:lnSpc>
              <a:buFont typeface="Arial" panose="020B0604020202020204" pitchFamily="34" charset="0"/>
              <a:buChar char="•"/>
              <a:tabLst>
                <a:tab pos="457200" algn="l"/>
              </a:tabLst>
              <a:defRPr/>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Trung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039189" y="6324721"/>
            <a:ext cx="7724743" cy="677108"/>
          </a:xfrm>
          <a:prstGeom prst="rect">
            <a:avLst/>
          </a:prstGeom>
        </p:spPr>
        <p:txBody>
          <a:bodyPr wrap="none">
            <a:spAutoFit/>
          </a:bodyPr>
          <a:lstStyle/>
          <a:p>
            <a:pPr marL="571500" indent="-571500">
              <a:buFont typeface="Arial" panose="020B0604020202020204" pitchFamily="34" charset="0"/>
              <a:buChar char="•"/>
            </a:pP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Trung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nửa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dãy</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phía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dưới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dirty="0"/>
          </a:p>
        </p:txBody>
      </p:sp>
      <p:pic>
        <p:nvPicPr>
          <p:cNvPr id="18" name="Picture 17"/>
          <p:cNvPicPr>
            <a:picLocks noChangeAspect="1"/>
          </p:cNvPicPr>
          <p:nvPr/>
        </p:nvPicPr>
        <p:blipFill>
          <a:blip r:embed="rId13"/>
          <a:stretch>
            <a:fillRect/>
          </a:stretch>
        </p:blipFill>
        <p:spPr>
          <a:xfrm>
            <a:off x="3657600" y="7204536"/>
            <a:ext cx="11323935" cy="1215564"/>
          </a:xfrm>
          <a:prstGeom prst="rect">
            <a:avLst/>
          </a:prstGeom>
        </p:spPr>
      </p:pic>
      <p:grpSp>
        <p:nvGrpSpPr>
          <p:cNvPr id="21" name="Group 20"/>
          <p:cNvGrpSpPr/>
          <p:nvPr/>
        </p:nvGrpSpPr>
        <p:grpSpPr>
          <a:xfrm>
            <a:off x="7406863" y="8833180"/>
            <a:ext cx="3825407" cy="1187120"/>
            <a:chOff x="7459666" y="9181808"/>
            <a:chExt cx="3825407" cy="1187120"/>
          </a:xfrm>
        </p:grpSpPr>
        <p:sp>
          <p:nvSpPr>
            <p:cNvPr id="19" name="Rectangle 18"/>
            <p:cNvSpPr/>
            <p:nvPr/>
          </p:nvSpPr>
          <p:spPr>
            <a:xfrm>
              <a:off x="7459666" y="9420018"/>
              <a:ext cx="699230" cy="677108"/>
            </a:xfrm>
            <a:prstGeom prst="rect">
              <a:avLst/>
            </a:prstGeom>
          </p:spPr>
          <p:txBody>
            <a:bodyPr wrap="none">
              <a:spAutoFit/>
            </a:bodyPr>
            <a:lstStyle/>
            <a:p>
              <a:r>
                <a:rPr lang="en-US" sz="3800" dirty="0" err="1">
                  <a:latin typeface="Arial" panose="020B0604020202020204" pitchFamily="34" charset="0"/>
                  <a:ea typeface="Calibri" panose="020F0502020204030204" pitchFamily="34" charset="0"/>
                </a:rPr>
                <a:t>là</a:t>
              </a:r>
              <a:r>
                <a:rPr lang="en-US" sz="3800" dirty="0" smtClean="0">
                  <a:latin typeface="Arial" panose="020B0604020202020204" pitchFamily="34" charset="0"/>
                  <a:ea typeface="Calibri" panose="020F0502020204030204" pitchFamily="34" charset="0"/>
                </a:rPr>
                <a:t>:</a:t>
              </a:r>
              <a:endParaRPr lang="en-US" sz="3800" dirty="0"/>
            </a:p>
          </p:txBody>
        </p:sp>
        <mc:AlternateContent xmlns:mc="http://schemas.openxmlformats.org/markup-compatibility/2006" xmlns:a14="http://schemas.microsoft.com/office/drawing/2010/main">
          <mc:Choice Requires="a14">
            <p:sp>
              <p:nvSpPr>
                <p:cNvPr id="20" name="Rectangle 19"/>
                <p:cNvSpPr/>
                <p:nvPr/>
              </p:nvSpPr>
              <p:spPr>
                <a:xfrm>
                  <a:off x="8158897" y="9181808"/>
                  <a:ext cx="3126176" cy="11871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3800" i="1">
                                <a:solidFill>
                                  <a:prstClr val="black"/>
                                </a:solidFill>
                                <a:latin typeface="Cambria Math" panose="02040503050406030204" pitchFamily="18"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49+49</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m:t>
                        </m:r>
                      </m:oMath>
                    </m:oMathPara>
                  </a14:m>
                  <a:endParaRPr lang="en-US" sz="3800" dirty="0">
                    <a:solidFill>
                      <a:prstClr val="black"/>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8158897" y="9181808"/>
                  <a:ext cx="3126176" cy="1187120"/>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Rectangle 21"/>
              <p:cNvSpPr/>
              <p:nvPr/>
            </p:nvSpPr>
            <p:spPr>
              <a:xfrm>
                <a:off x="9763933" y="4596664"/>
                <a:ext cx="3494867" cy="1752339"/>
              </a:xfrm>
              <a:prstGeom prst="rect">
                <a:avLst/>
              </a:prstGeom>
            </p:spPr>
            <p:txBody>
              <a:bodyPr wrap="none">
                <a:spAutoFit/>
              </a:bodyPr>
              <a:lstStyle/>
              <a:p>
                <a:pPr lvl="0">
                  <a:lnSpc>
                    <a:spcPct val="150000"/>
                  </a:lnSpc>
                  <a:tabLst>
                    <a:tab pos="457200" algn="l"/>
                  </a:tabLst>
                  <a:defRPr/>
                </a:pPr>
                <a14:m>
                  <m:oMathPara xmlns:m="http://schemas.openxmlformats.org/officeDocument/2006/math">
                    <m:oMathParaPr>
                      <m:jc m:val="centerGroup"/>
                    </m:oMathParaPr>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54+55</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m:t>
                      </m:r>
                      <m:r>
                        <a:rPr lang="en-US" sz="3800" smtClean="0">
                          <a:solidFill>
                            <a:prstClr val="black"/>
                          </a:solidFill>
                          <a:latin typeface="Cambria Math" panose="02040503050406030204" pitchFamily="18" charset="0"/>
                          <a:ea typeface="Calibri" panose="020F0502020204030204" pitchFamily="34" charset="0"/>
                          <a:cs typeface="Arial" panose="020B0604020202020204" pitchFamily="34" charset="0"/>
                        </a:rPr>
                        <m:t>5</m:t>
                      </m:r>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9763933" y="4596664"/>
                <a:ext cx="3494867" cy="175233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557307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anim calcmode="lin" valueType="num">
                                      <p:cBhvr>
                                        <p:cTn id="38" dur="500" fill="hold"/>
                                        <p:tgtEl>
                                          <p:spTgt spid="18"/>
                                        </p:tgtEl>
                                        <p:attrNameLst>
                                          <p:attrName>ppt_x</p:attrName>
                                        </p:attrNameLst>
                                      </p:cBhvr>
                                      <p:tavLst>
                                        <p:tav tm="0">
                                          <p:val>
                                            <p:strVal val="#ppt_x"/>
                                          </p:val>
                                        </p:tav>
                                        <p:tav tm="100000">
                                          <p:val>
                                            <p:strVal val="#ppt_x"/>
                                          </p:val>
                                        </p:tav>
                                      </p:tavLst>
                                    </p:anim>
                                    <p:anim calcmode="lin" valueType="num">
                                      <p:cBhvr>
                                        <p:cTn id="39" dur="500" fill="hold"/>
                                        <p:tgtEl>
                                          <p:spTgt spid="18"/>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anim calcmode="lin" valueType="num">
                                      <p:cBhvr>
                                        <p:cTn id="43" dur="500" fill="hold"/>
                                        <p:tgtEl>
                                          <p:spTgt spid="21"/>
                                        </p:tgtEl>
                                        <p:attrNameLst>
                                          <p:attrName>ppt_x</p:attrName>
                                        </p:attrNameLst>
                                      </p:cBhvr>
                                      <p:tavLst>
                                        <p:tav tm="0">
                                          <p:val>
                                            <p:strVal val="#ppt_x"/>
                                          </p:val>
                                        </p:tav>
                                        <p:tav tm="100000">
                                          <p:val>
                                            <p:strVal val="#ppt_x"/>
                                          </p:val>
                                        </p:tav>
                                      </p:tavLst>
                                    </p:anim>
                                    <p:anim calcmode="lin" valueType="num">
                                      <p:cBhvr>
                                        <p:cTn id="44"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p:bldP spid="11" grpId="0"/>
      <p:bldP spid="12"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70068">
            <a:off x="-141712" y="8297182"/>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sp>
        <p:nvSpPr>
          <p:cNvPr id="8" name="Rectangle 7"/>
          <p:cNvSpPr/>
          <p:nvPr/>
        </p:nvSpPr>
        <p:spPr>
          <a:xfrm>
            <a:off x="838463" y="952500"/>
            <a:ext cx="16459200" cy="861133"/>
          </a:xfrm>
          <a:prstGeom prst="rect">
            <a:avLst/>
          </a:prstGeom>
        </p:spPr>
        <p:txBody>
          <a:bodyPr wrap="square">
            <a:spAutoFit/>
          </a:bodyPr>
          <a:lstStyle/>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nửa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dãy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phía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11"/>
          <a:stretch>
            <a:fillRect/>
          </a:stretch>
        </p:blipFill>
        <p:spPr>
          <a:xfrm>
            <a:off x="3748874" y="2019300"/>
            <a:ext cx="10638377" cy="1066800"/>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1481102" y="4610100"/>
                <a:ext cx="7662898" cy="969496"/>
              </a:xfrm>
              <a:prstGeom prst="rect">
                <a:avLst/>
              </a:prstGeom>
            </p:spPr>
            <p:txBody>
              <a:bodyPr wrap="square">
                <a:spAutoFit/>
              </a:bodyPr>
              <a:lstStyle/>
              <a:p>
                <a:pPr lvl="0">
                  <a:lnSpc>
                    <a:spcPct val="150000"/>
                  </a:lnSpc>
                  <a:defRPr/>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Vậy </a:t>
                </a:r>
                <a14:m>
                  <m:oMath xmlns:m="http://schemas.openxmlformats.org/officeDocument/2006/math">
                    <m:sSub>
                      <m:sSub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Q</m:t>
                        </m:r>
                      </m:e>
                      <m: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m:t>
                    </m:r>
                    <m:sSub>
                      <m:sSub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Q</m:t>
                        </m:r>
                      </m:e>
                      <m: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b>
                    </m:s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=54,5;</m:t>
                    </m:r>
                    <m:sSub>
                      <m:sSub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Q</m:t>
                        </m:r>
                      </m:e>
                      <m: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m:t>
                        </m:r>
                      </m:sub>
                    </m:s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oMath>
                </a14:m>
                <a:r>
                  <a:rPr lang="en-US" sz="38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481102" y="4610100"/>
                <a:ext cx="7662898" cy="969496"/>
              </a:xfrm>
              <a:prstGeom prst="rect">
                <a:avLst/>
              </a:prstGeom>
              <a:blipFill>
                <a:blip r:embed="rId12"/>
                <a:stretch>
                  <a:fillRect l="-2625" b="-13836"/>
                </a:stretch>
              </a:blipFill>
            </p:spPr>
            <p:txBody>
              <a:bodyPr/>
              <a:lstStyle/>
              <a:p>
                <a:r>
                  <a:rPr lang="en-US">
                    <a:noFill/>
                  </a:rPr>
                  <a:t> </a:t>
                </a:r>
              </a:p>
            </p:txBody>
          </p:sp>
        </mc:Fallback>
      </mc:AlternateContent>
      <p:grpSp>
        <p:nvGrpSpPr>
          <p:cNvPr id="11" name="Group 10"/>
          <p:cNvGrpSpPr/>
          <p:nvPr/>
        </p:nvGrpSpPr>
        <p:grpSpPr>
          <a:xfrm>
            <a:off x="1486081" y="2933700"/>
            <a:ext cx="3771719" cy="1734514"/>
            <a:chOff x="8727058" y="4170986"/>
            <a:chExt cx="3771719" cy="1734514"/>
          </a:xfrm>
        </p:grpSpPr>
        <mc:AlternateContent xmlns:mc="http://schemas.openxmlformats.org/markup-compatibility/2006" xmlns:a14="http://schemas.microsoft.com/office/drawing/2010/main">
          <mc:Choice Requires="a14">
            <p:sp>
              <p:nvSpPr>
                <p:cNvPr id="7" name="Rectangle 6"/>
                <p:cNvSpPr/>
                <p:nvPr/>
              </p:nvSpPr>
              <p:spPr>
                <a:xfrm>
                  <a:off x="9372600" y="4170986"/>
                  <a:ext cx="3126177" cy="1734514"/>
                </a:xfrm>
                <a:prstGeom prst="rect">
                  <a:avLst/>
                </a:prstGeom>
              </p:spPr>
              <p:txBody>
                <a:bodyPr wrap="none">
                  <a:spAutoFit/>
                </a:bodyPr>
                <a:lstStyle/>
                <a:p>
                  <a:pPr lvl="0">
                    <a:lnSpc>
                      <a:spcPct val="150000"/>
                    </a:lnSpc>
                    <a:defRPr/>
                  </a:pPr>
                  <a14:m>
                    <m:oMathPara xmlns:m="http://schemas.openxmlformats.org/officeDocument/2006/math">
                      <m:oMathParaPr>
                        <m:jc m:val="centerGroup"/>
                      </m:oMathParaPr>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60+60</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372600" y="4170986"/>
                  <a:ext cx="3126177" cy="1734514"/>
                </a:xfrm>
                <a:prstGeom prst="rect">
                  <a:avLst/>
                </a:prstGeom>
                <a:blipFill>
                  <a:blip r:embed="rId13"/>
                  <a:stretch>
                    <a:fillRect/>
                  </a:stretch>
                </a:blipFill>
              </p:spPr>
              <p:txBody>
                <a:bodyPr/>
                <a:lstStyle/>
                <a:p>
                  <a:r>
                    <a:rPr lang="en-US">
                      <a:noFill/>
                    </a:rPr>
                    <a:t> </a:t>
                  </a:r>
                </a:p>
              </p:txBody>
            </p:sp>
          </mc:Fallback>
        </mc:AlternateContent>
        <p:sp>
          <p:nvSpPr>
            <p:cNvPr id="10" name="Rectangle 9"/>
            <p:cNvSpPr/>
            <p:nvPr/>
          </p:nvSpPr>
          <p:spPr>
            <a:xfrm>
              <a:off x="8727058" y="4658752"/>
              <a:ext cx="833883" cy="969496"/>
            </a:xfrm>
            <a:prstGeom prst="rect">
              <a:avLst/>
            </a:prstGeom>
          </p:spPr>
          <p:txBody>
            <a:bodyPr wrap="none">
              <a:spAutoFit/>
            </a:bodyPr>
            <a:lstStyle/>
            <a:p>
              <a:pPr lvl="0">
                <a:lnSpc>
                  <a:spcPct val="150000"/>
                </a:lnSpc>
                <a:defRPr/>
              </a:pP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12" name="Rectangle 11"/>
              <p:cNvSpPr/>
              <p:nvPr/>
            </p:nvSpPr>
            <p:spPr>
              <a:xfrm>
                <a:off x="750304" y="5676900"/>
                <a:ext cx="16787391" cy="1846659"/>
              </a:xfrm>
              <a:prstGeom prst="rect">
                <a:avLst/>
              </a:prstGeom>
            </p:spPr>
            <p:txBody>
              <a:bodyPr wrap="square">
                <a:spAutoFit/>
              </a:bodyPr>
              <a:lstStyle/>
              <a:p>
                <a:pPr lvl="0" algn="ctr">
                  <a:lnSpc>
                    <a:spcPct val="150000"/>
                  </a:lnSpc>
                  <a:defRPr/>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Dựa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vào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trung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tứ</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phân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đã</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bước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đầu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ta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thể</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thấy</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những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bất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thường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m>
                      <m:mPr>
                        <m:plcHide m:val="on"/>
                        <m:mcs>
                          <m:mc>
                            <m:mcPr>
                              <m:count m:val="5"/>
                              <m:mcJc m:val="center"/>
                            </m:mcPr>
                          </m:mc>
                        </m:mcs>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mP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88</m:t>
                          </m:r>
                        </m:e>
                        <m:e/>
                      </m:mr>
                    </m:m>
                  </m:oMath>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50304" y="5676900"/>
                <a:ext cx="16787391" cy="1846659"/>
              </a:xfrm>
              <a:prstGeom prst="rect">
                <a:avLst/>
              </a:prstGeom>
              <a:blipFill>
                <a:blip r:embed="rId14"/>
                <a:stretch>
                  <a:fillRect b="-6601"/>
                </a:stretch>
              </a:blipFill>
            </p:spPr>
            <p:txBody>
              <a:bodyPr/>
              <a:lstStyle/>
              <a:p>
                <a:r>
                  <a:rPr lang="en-US">
                    <a:noFill/>
                  </a:rPr>
                  <a:t> </a:t>
                </a:r>
              </a:p>
            </p:txBody>
          </p:sp>
        </mc:Fallback>
      </mc:AlternateContent>
      <p:sp>
        <p:nvSpPr>
          <p:cNvPr id="15" name="Rectangle 14"/>
          <p:cNvSpPr/>
          <p:nvPr/>
        </p:nvSpPr>
        <p:spPr>
          <a:xfrm>
            <a:off x="1151382" y="7945041"/>
            <a:ext cx="16146018" cy="1846659"/>
          </a:xfrm>
          <a:prstGeom prst="rect">
            <a:avLst/>
          </a:prstGeom>
        </p:spPr>
        <p:txBody>
          <a:bodyPr wrap="square">
            <a:spAutoFit/>
          </a:bodyPr>
          <a:lstStyle/>
          <a:p>
            <a:pPr algn="just">
              <a:lnSpc>
                <a:spcPct val="150000"/>
              </a:lnSpc>
            </a:pPr>
            <a:r>
              <a:rPr lang="en-US" sz="3800" b="1" dirty="0" err="1">
                <a:latin typeface="Arial" panose="020B0604020202020204" pitchFamily="34" charset="0"/>
                <a:ea typeface="Calibri" panose="020F0502020204030204" pitchFamily="34" charset="0"/>
                <a:cs typeface="Times New Roman" panose="02020603050405020304" pitchFamily="18" charset="0"/>
              </a:rPr>
              <a:t>Chú</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smtClean="0">
                <a:latin typeface="Arial" panose="020B0604020202020204" pitchFamily="34" charset="0"/>
                <a:ea typeface="Calibri" panose="020F0502020204030204" pitchFamily="34" charset="0"/>
                <a:cs typeface="Times New Roman" panose="02020603050405020304" pitchFamily="18" charset="0"/>
              </a:rPr>
              <a:t>ý:</a:t>
            </a:r>
            <a:r>
              <a:rPr lang="en-US" sz="3800" dirty="0" smtClean="0">
                <a:latin typeface="Calibri" panose="020F050202020403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Trong</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thực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tiễn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những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định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những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cụ</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sâu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hơn</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5"/>
          <p:cNvPicPr>
            <a:picLocks noChangeAspect="1"/>
          </p:cNvPicPr>
          <p:nvPr/>
        </p:nvPicPr>
        <p:blipFill rotWithShape="1">
          <a:blip r:embed="rId15"/>
          <a:srcRect l="71258" t="36429"/>
          <a:stretch/>
        </p:blipFill>
        <p:spPr>
          <a:xfrm>
            <a:off x="15534039" y="3125718"/>
            <a:ext cx="1607172" cy="2093982"/>
          </a:xfrm>
          <a:prstGeom prst="rect">
            <a:avLst/>
          </a:prstGeom>
        </p:spPr>
      </p:pic>
      <p:cxnSp>
        <p:nvCxnSpPr>
          <p:cNvPr id="18" name="Straight Connector 17"/>
          <p:cNvCxnSpPr/>
          <p:nvPr/>
        </p:nvCxnSpPr>
        <p:spPr>
          <a:xfrm>
            <a:off x="228600" y="7734300"/>
            <a:ext cx="17830800"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39565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189864" y="8017396"/>
            <a:ext cx="1490734" cy="2250165"/>
          </a:xfrm>
          <a:prstGeom prst="rect">
            <a:avLst/>
          </a:prstGeom>
        </p:spPr>
      </p:pic>
      <p:sp>
        <p:nvSpPr>
          <p:cNvPr id="9" name="Rectangle 8"/>
          <p:cNvSpPr/>
          <p:nvPr/>
        </p:nvSpPr>
        <p:spPr>
          <a:xfrm>
            <a:off x="6248400" y="3550756"/>
            <a:ext cx="6154712" cy="1592744"/>
          </a:xfrm>
          <a:prstGeom prst="rect">
            <a:avLst/>
          </a:prstGeom>
        </p:spPr>
        <p:txBody>
          <a:bodyPr wrap="square">
            <a:spAutoFit/>
          </a:bodyPr>
          <a:lstStyle/>
          <a:p>
            <a:pPr algn="ctr">
              <a:lnSpc>
                <a:spcPct val="150000"/>
              </a:lnSpc>
              <a:spcBef>
                <a:spcPts val="600"/>
              </a:spcBef>
              <a:spcAft>
                <a:spcPts val="1000"/>
              </a:spcAft>
            </a:pPr>
            <a:r>
              <a:rPr lang="en-US" sz="6500" b="1" dirty="0"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en-US" sz="65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8"/>
              </a:ext>
            </a:extLst>
          </a:blip>
          <a:srcRect/>
          <a:stretch>
            <a:fillRect/>
          </a:stretch>
        </p:blipFill>
        <p:spPr>
          <a:xfrm>
            <a:off x="5046687" y="6667501"/>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709181" y="7951238"/>
            <a:ext cx="1974206" cy="2140061"/>
          </a:xfrm>
          <a:prstGeom prst="rect">
            <a:avLst/>
          </a:prstGeom>
        </p:spPr>
      </p:pic>
      <p:sp>
        <p:nvSpPr>
          <p:cNvPr id="17" name="Pentagon 16"/>
          <p:cNvSpPr/>
          <p:nvPr/>
        </p:nvSpPr>
        <p:spPr>
          <a:xfrm>
            <a:off x="762000" y="518159"/>
            <a:ext cx="2672080" cy="1447800"/>
          </a:xfrm>
          <a:prstGeom prst="homePlate">
            <a:avLst/>
          </a:prstGeom>
          <a:solidFill>
            <a:srgbClr val="EF9F5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0" b="1">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021438"/>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04800" y="133845"/>
            <a:ext cx="17617873" cy="10001763"/>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710008" y="311892"/>
            <a:ext cx="1556518" cy="103703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821249" y="8384855"/>
            <a:ext cx="1178057" cy="1778200"/>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296570" y="154350"/>
            <a:ext cx="1281917" cy="1389612"/>
          </a:xfrm>
          <a:prstGeom prst="rect">
            <a:avLst/>
          </a:prstGeom>
        </p:spPr>
      </p:pic>
      <p:grpSp>
        <p:nvGrpSpPr>
          <p:cNvPr id="14" name="Group 13"/>
          <p:cNvGrpSpPr/>
          <p:nvPr/>
        </p:nvGrpSpPr>
        <p:grpSpPr>
          <a:xfrm>
            <a:off x="1875057" y="342900"/>
            <a:ext cx="2548023" cy="931746"/>
            <a:chOff x="381000" y="60396"/>
            <a:chExt cx="5562600" cy="1196904"/>
          </a:xfrm>
        </p:grpSpPr>
        <p:sp>
          <p:nvSpPr>
            <p:cNvPr id="17" name="Rectangle 16"/>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706280" y="60396"/>
              <a:ext cx="3080282" cy="90159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0" name="Oval Callout 19"/>
          <p:cNvSpPr/>
          <p:nvPr/>
        </p:nvSpPr>
        <p:spPr>
          <a:xfrm>
            <a:off x="8515717" y="5888975"/>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821787" y="1257300"/>
            <a:ext cx="15232074" cy="4478149"/>
          </a:xfrm>
          <a:prstGeom prst="rect">
            <a:avLst/>
          </a:prstGeom>
        </p:spPr>
        <p:txBody>
          <a:bodyPr wrap="square">
            <a:spAutoFit/>
          </a:bodyPr>
          <a:lstStyle/>
          <a:p>
            <a:pPr algn="just">
              <a:lnSpc>
                <a:spcPct val="150000"/>
              </a:lnSpc>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đơn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xăng-ti-mét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các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bạn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tổ</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I ở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lớp</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10A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lần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lượt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165      155       171      167       159       175         165         160       158</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3800" dirty="0" err="1">
                <a:solidFill>
                  <a:srgbClr val="000000"/>
                </a:solidFill>
                <a:latin typeface="Arial" panose="020B0604020202020204" pitchFamily="34" charset="0"/>
                <a:ea typeface="Times New Roman" panose="02020603050405020304" pitchFamily="18" charset="0"/>
              </a:rPr>
              <a:t>Đối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với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mẫu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liệu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hãy</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tìm</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a)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trung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bình</a:t>
            </a:r>
            <a:r>
              <a:rPr lang="en-US" sz="3800" dirty="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cộng</a:t>
            </a:r>
            <a:r>
              <a:rPr lang="en-US" sz="3800" dirty="0" smtClean="0">
                <a:solidFill>
                  <a:srgbClr val="000000"/>
                </a:solidFill>
                <a:latin typeface="Arial" panose="020B0604020202020204" pitchFamily="34" charset="0"/>
                <a:ea typeface="Times New Roman" panose="02020603050405020304" pitchFamily="18" charset="0"/>
              </a:rPr>
              <a:t>;</a:t>
            </a:r>
            <a:r>
              <a:rPr lang="en-US" sz="3800" dirty="0" smtClean="0">
                <a:latin typeface="Times New Roman" panose="02020603050405020304" pitchFamily="18" charset="0"/>
                <a:ea typeface="Times New Roman" panose="02020603050405020304" pitchFamily="18" charset="0"/>
              </a:rPr>
              <a:t> 						</a:t>
            </a:r>
            <a:r>
              <a:rPr lang="en-US" sz="3800" dirty="0" smtClean="0">
                <a:solidFill>
                  <a:srgbClr val="000000"/>
                </a:solidFill>
                <a:latin typeface="Arial" panose="020B0604020202020204" pitchFamily="34" charset="0"/>
                <a:ea typeface="Times New Roman" panose="02020603050405020304" pitchFamily="18" charset="0"/>
              </a:rPr>
              <a:t>b</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Trung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vị</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c) </a:t>
            </a:r>
            <a:r>
              <a:rPr lang="en-US" sz="3800" dirty="0" err="1" smtClean="0">
                <a:solidFill>
                  <a:srgbClr val="000000"/>
                </a:solidFill>
                <a:latin typeface="Arial" panose="020B0604020202020204" pitchFamily="34" charset="0"/>
                <a:ea typeface="Times New Roman" panose="02020603050405020304" pitchFamily="18" charset="0"/>
              </a:rPr>
              <a:t>Mốt</a:t>
            </a:r>
            <a:r>
              <a:rPr lang="en-US" sz="3800" dirty="0" smtClean="0">
                <a:solidFill>
                  <a:srgbClr val="000000"/>
                </a:solidFill>
                <a:latin typeface="Arial" panose="020B0604020202020204" pitchFamily="34" charset="0"/>
                <a:ea typeface="Times New Roman" panose="02020603050405020304" pitchFamily="18" charset="0"/>
              </a:rPr>
              <a:t>;</a:t>
            </a:r>
            <a:r>
              <a:rPr lang="en-US" sz="3800" dirty="0" smtClean="0">
                <a:latin typeface="Times New Roman" panose="02020603050405020304" pitchFamily="18" charset="0"/>
                <a:ea typeface="Times New Roman" panose="02020603050405020304" pitchFamily="18" charset="0"/>
              </a:rPr>
              <a:t>										</a:t>
            </a:r>
            <a:r>
              <a:rPr lang="en-US" sz="3800" dirty="0" smtClean="0">
                <a:solidFill>
                  <a:srgbClr val="000000"/>
                </a:solidFill>
                <a:latin typeface="Arial" panose="020B0604020202020204" pitchFamily="34" charset="0"/>
                <a:ea typeface="Times New Roman" panose="02020603050405020304" pitchFamily="18" charset="0"/>
              </a:rPr>
              <a:t>d</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Tứ</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phân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vị</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257667" y="6951371"/>
                <a:ext cx="16230600" cy="2840329"/>
              </a:xfrm>
              <a:prstGeom prst="rect">
                <a:avLst/>
              </a:prstGeom>
            </p:spPr>
            <p:txBody>
              <a:bodyPr wrap="square">
                <a:spAutoFit/>
              </a:bodyPr>
              <a:lstStyle/>
              <a:p>
                <a:pPr algn="just">
                  <a:lnSpc>
                    <a:spcPct val="150000"/>
                  </a:lnSpc>
                  <a:spcBef>
                    <a:spcPts val="600"/>
                  </a:spcBef>
                  <a:spcAft>
                    <a:spcPts val="800"/>
                  </a:spcAft>
                </a:pPr>
                <a:r>
                  <a:rPr lang="nl-NL" sz="3800" dirty="0" smtClean="0">
                    <a:latin typeface="Arial" panose="020B0604020202020204" pitchFamily="34" charset="0"/>
                    <a:ea typeface="Calibri" panose="020F0502020204030204" pitchFamily="34" charset="0"/>
                    <a:cs typeface="Times New Roman" panose="02020603050405020304" pitchFamily="18" charset="0"/>
                  </a:rPr>
                  <a:t>a) </a:t>
                </a:r>
                <a:r>
                  <a:rPr lang="nl-NL" sz="3800" dirty="0">
                    <a:latin typeface="Arial" panose="020B0604020202020204" pitchFamily="34" charset="0"/>
                    <a:ea typeface="Calibri" panose="020F0502020204030204" pitchFamily="34" charset="0"/>
                    <a:cs typeface="Times New Roman" panose="02020603050405020304" pitchFamily="18" charset="0"/>
                  </a:rPr>
                  <a:t>Số trung bình cộng của mẫu số liệu trên là:</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e>
                      </m:acc>
                      <m:r>
                        <a:rPr lang="nl-NL"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nl-NL" sz="3800">
                              <a:effectLst/>
                              <a:latin typeface="Cambria Math" panose="02040503050406030204" pitchFamily="18" charset="0"/>
                              <a:ea typeface="Calibri" panose="020F0502020204030204" pitchFamily="34" charset="0"/>
                              <a:cs typeface="Arial" panose="020B0604020202020204" pitchFamily="34" charset="0"/>
                            </a:rPr>
                            <m:t>165+155+171+167+159+175+165+160+158</m:t>
                          </m:r>
                        </m:num>
                        <m:den>
                          <m:r>
                            <a:rPr lang="nl-NL" sz="3800">
                              <a:effectLst/>
                              <a:latin typeface="Cambria Math" panose="02040503050406030204" pitchFamily="18" charset="0"/>
                              <a:ea typeface="Calibri" panose="020F0502020204030204" pitchFamily="34" charset="0"/>
                              <a:cs typeface="Arial" panose="020B0604020202020204" pitchFamily="34" charset="0"/>
                            </a:rPr>
                            <m:t>9</m:t>
                          </m:r>
                        </m:den>
                      </m:f>
                      <m:r>
                        <a:rPr lang="nl-NL" sz="3800">
                          <a:effectLst/>
                          <a:latin typeface="Cambria Math" panose="02040503050406030204" pitchFamily="18" charset="0"/>
                          <a:ea typeface="Calibri" panose="020F0502020204030204" pitchFamily="34" charset="0"/>
                          <a:cs typeface="Arial" panose="020B0604020202020204" pitchFamily="34" charset="0"/>
                        </a:rPr>
                        <m:t>=163,9</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57667" y="6951371"/>
                <a:ext cx="16230600" cy="2840329"/>
              </a:xfrm>
              <a:prstGeom prst="rect">
                <a:avLst/>
              </a:prstGeom>
              <a:blipFill>
                <a:blip r:embed="rId13"/>
                <a:stretch>
                  <a:fillRect l="-1239"/>
                </a:stretch>
              </a:blipFill>
            </p:spPr>
            <p:txBody>
              <a:bodyPr/>
              <a:lstStyle/>
              <a:p>
                <a:r>
                  <a:rPr lang="en-US">
                    <a:noFill/>
                  </a:rPr>
                  <a:t> </a:t>
                </a:r>
              </a:p>
            </p:txBody>
          </p:sp>
        </mc:Fallback>
      </mc:AlternateContent>
    </p:spTree>
    <p:extLst>
      <p:ext uri="{BB962C8B-B14F-4D97-AF65-F5344CB8AC3E}">
        <p14:creationId xmlns:p14="http://schemas.microsoft.com/office/powerpoint/2010/main" val="31560520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532392"/>
            <a:ext cx="17068799"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464833" y="8240254"/>
            <a:ext cx="1178057" cy="1778200"/>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189411" y="167515"/>
            <a:ext cx="1281917" cy="138961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889558655"/>
              </p:ext>
            </p:extLst>
          </p:nvPr>
        </p:nvGraphicFramePr>
        <p:xfrm>
          <a:off x="4191000" y="4457700"/>
          <a:ext cx="10135236" cy="1550290"/>
        </p:xfrm>
        <a:graphic>
          <a:graphicData uri="http://schemas.openxmlformats.org/drawingml/2006/table">
            <a:tbl>
              <a:tblPr firstRow="1" firstCol="1" bandRow="1"/>
              <a:tblGrid>
                <a:gridCol w="1266066">
                  <a:extLst>
                    <a:ext uri="{9D8B030D-6E8A-4147-A177-3AD203B41FA5}">
                      <a16:colId xmlns:a16="http://schemas.microsoft.com/office/drawing/2014/main" val="3490727817"/>
                    </a:ext>
                  </a:extLst>
                </a:gridCol>
                <a:gridCol w="1266066">
                  <a:extLst>
                    <a:ext uri="{9D8B030D-6E8A-4147-A177-3AD203B41FA5}">
                      <a16:colId xmlns:a16="http://schemas.microsoft.com/office/drawing/2014/main" val="2170450905"/>
                    </a:ext>
                  </a:extLst>
                </a:gridCol>
                <a:gridCol w="1267184">
                  <a:extLst>
                    <a:ext uri="{9D8B030D-6E8A-4147-A177-3AD203B41FA5}">
                      <a16:colId xmlns:a16="http://schemas.microsoft.com/office/drawing/2014/main" val="275441946"/>
                    </a:ext>
                  </a:extLst>
                </a:gridCol>
                <a:gridCol w="1267184">
                  <a:extLst>
                    <a:ext uri="{9D8B030D-6E8A-4147-A177-3AD203B41FA5}">
                      <a16:colId xmlns:a16="http://schemas.microsoft.com/office/drawing/2014/main" val="1317911481"/>
                    </a:ext>
                  </a:extLst>
                </a:gridCol>
                <a:gridCol w="1267184">
                  <a:extLst>
                    <a:ext uri="{9D8B030D-6E8A-4147-A177-3AD203B41FA5}">
                      <a16:colId xmlns:a16="http://schemas.microsoft.com/office/drawing/2014/main" val="2903183691"/>
                    </a:ext>
                  </a:extLst>
                </a:gridCol>
                <a:gridCol w="1267184">
                  <a:extLst>
                    <a:ext uri="{9D8B030D-6E8A-4147-A177-3AD203B41FA5}">
                      <a16:colId xmlns:a16="http://schemas.microsoft.com/office/drawing/2014/main" val="104751050"/>
                    </a:ext>
                  </a:extLst>
                </a:gridCol>
                <a:gridCol w="1267184">
                  <a:extLst>
                    <a:ext uri="{9D8B030D-6E8A-4147-A177-3AD203B41FA5}">
                      <a16:colId xmlns:a16="http://schemas.microsoft.com/office/drawing/2014/main" val="2174712245"/>
                    </a:ext>
                  </a:extLst>
                </a:gridCol>
                <a:gridCol w="1267184">
                  <a:extLst>
                    <a:ext uri="{9D8B030D-6E8A-4147-A177-3AD203B41FA5}">
                      <a16:colId xmlns:a16="http://schemas.microsoft.com/office/drawing/2014/main" val="2206888902"/>
                    </a:ext>
                  </a:extLst>
                </a:gridCol>
              </a:tblGrid>
              <a:tr h="0">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155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dirty="0">
                          <a:effectLst/>
                          <a:latin typeface="Arial" panose="020B0604020202020204" pitchFamily="34" charset="0"/>
                          <a:ea typeface="Calibri" panose="020F0502020204030204" pitchFamily="34" charset="0"/>
                          <a:cs typeface="Times New Roman" panose="02020603050405020304" pitchFamily="18" charset="0"/>
                        </a:rPr>
                        <a:t>158</a:t>
                      </a:r>
                      <a:endParaRPr lang="en-US" sz="3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159</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160</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165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dirty="0">
                          <a:effectLst/>
                          <a:latin typeface="Arial" panose="020B0604020202020204" pitchFamily="34" charset="0"/>
                          <a:ea typeface="Calibri" panose="020F0502020204030204" pitchFamily="34" charset="0"/>
                          <a:cs typeface="Times New Roman" panose="02020603050405020304" pitchFamily="18" charset="0"/>
                        </a:rPr>
                        <a:t>167</a:t>
                      </a:r>
                      <a:endParaRPr lang="en-US" sz="3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171</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175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948812"/>
                  </a:ext>
                </a:extLst>
              </a:tr>
              <a:tr h="0">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2</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dirty="0">
                          <a:effectLst/>
                          <a:latin typeface="Arial" panose="020B0604020202020204" pitchFamily="34" charset="0"/>
                          <a:ea typeface="Calibri" panose="020F0502020204030204" pitchFamily="34" charset="0"/>
                          <a:cs typeface="Times New Roman" panose="02020603050405020304" pitchFamily="18" charset="0"/>
                        </a:rPr>
                        <a:t>1</a:t>
                      </a:r>
                      <a:endParaRPr lang="en-US" sz="3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768731"/>
                  </a:ext>
                </a:extLst>
              </a:tr>
            </a:tbl>
          </a:graphicData>
        </a:graphic>
      </p:graphicFrame>
      <p:sp>
        <p:nvSpPr>
          <p:cNvPr id="7" name="Rectangle 1"/>
          <p:cNvSpPr>
            <a:spLocks noChangeArrowheads="1"/>
          </p:cNvSpPr>
          <p:nvPr/>
        </p:nvSpPr>
        <p:spPr bwMode="auto">
          <a:xfrm>
            <a:off x="1818231" y="571500"/>
            <a:ext cx="12261690"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 Mẫu số liệu theo thứ tự không giảm l</a:t>
            </a:r>
            <a:r>
              <a:rPr kumimoji="0" lang="nl-NL" altLang="en-US" sz="3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à</a:t>
            </a:r>
            <a:r>
              <a:rPr kumimoji="0" lang="nl-NL"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3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155, 158, 159, 160, 165, 165, 167, 171, 175</a:t>
            </a:r>
            <a:endParaRPr kumimoji="0" lang="en-US" altLang="en-US" sz="3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Mẫu số liệu trên c</a:t>
            </a:r>
            <a:r>
              <a:rPr kumimoji="0" lang="nl-NL" altLang="en-US" sz="3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ó</a:t>
            </a:r>
            <a:r>
              <a:rPr kumimoji="0" lang="nl-NL"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9 số liệu nên số trung vị l</a:t>
            </a:r>
            <a:r>
              <a:rPr kumimoji="0" lang="nl-NL" altLang="en-US" sz="3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à</a:t>
            </a:r>
            <a:r>
              <a:rPr kumimoji="0" lang="nl-NL"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a:t>
            </a:r>
            <a:r>
              <a:rPr kumimoji="0" lang="nl-NL" altLang="en-US" sz="38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a:t>
            </a:r>
            <a:r>
              <a:rPr kumimoji="0" lang="nl-NL"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165.</a:t>
            </a:r>
            <a:endParaRPr kumimoji="0" lang="en-US" altLang="en-US" sz="3800" b="0" i="0" u="none" strike="noStrike" cap="none" normalizeH="0" baseline="0" dirty="0" smtClean="0">
              <a:ln>
                <a:noFill/>
              </a:ln>
              <a:solidFill>
                <a:schemeClr val="tx1"/>
              </a:solidFill>
              <a:effectLst/>
            </a:endParaRPr>
          </a:p>
        </p:txBody>
      </p:sp>
      <p:sp>
        <p:nvSpPr>
          <p:cNvPr id="9" name="Rectangle 8"/>
          <p:cNvSpPr/>
          <p:nvPr/>
        </p:nvSpPr>
        <p:spPr>
          <a:xfrm>
            <a:off x="1850314" y="3390900"/>
            <a:ext cx="15370885" cy="3600986"/>
          </a:xfrm>
          <a:prstGeom prst="rect">
            <a:avLst/>
          </a:prstGeom>
        </p:spPr>
        <p:txBody>
          <a:bodyPr wrap="square">
            <a:spAutoFit/>
          </a:bodyPr>
          <a:lstStyle/>
          <a:p>
            <a:pPr lvl="0" algn="just" eaLnBrk="0" fontAlgn="base" hangingPunct="0">
              <a:lnSpc>
                <a:spcPct val="150000"/>
              </a:lnSpc>
              <a:spcBef>
                <a:spcPct val="0"/>
              </a:spcBef>
              <a:spcAft>
                <a:spcPct val="0"/>
              </a:spcAft>
            </a:pPr>
            <a:r>
              <a:rPr lang="nl-NL"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c) Ta c</a:t>
            </a:r>
            <a:r>
              <a:rPr lang="nl-NL" altLang="en-US" sz="3800" dirty="0">
                <a:solidFill>
                  <a:prstClr val="black"/>
                </a:solidFill>
                <a:latin typeface="Calibri" panose="020F0502020204030204" pitchFamily="34" charset="0"/>
                <a:ea typeface="Times New Roman" panose="02020603050405020304" pitchFamily="18" charset="0"/>
                <a:cs typeface="Arial" panose="020B0604020202020204" pitchFamily="34" charset="0"/>
              </a:rPr>
              <a:t>ó</a:t>
            </a:r>
            <a:r>
              <a:rPr lang="nl-NL"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bảng tần số:</a:t>
            </a:r>
          </a:p>
          <a:p>
            <a:pPr lvl="0" algn="just" eaLnBrk="0" fontAlgn="base" hangingPunct="0">
              <a:lnSpc>
                <a:spcPct val="150000"/>
              </a:lnSpc>
              <a:spcBef>
                <a:spcPct val="0"/>
              </a:spcBef>
              <a:spcAft>
                <a:spcPct val="0"/>
              </a:spcAft>
            </a:pPr>
            <a:endParaRPr lang="nl-NL" altLang="en-US" sz="3800" dirty="0">
              <a:solidFill>
                <a:prstClr val="black"/>
              </a:solidFill>
              <a:latin typeface="Arial" panose="020B0604020202020204" pitchFamily="34" charset="0"/>
              <a:cs typeface="Arial" panose="020B0604020202020204" pitchFamily="34" charset="0"/>
            </a:endParaRPr>
          </a:p>
          <a:p>
            <a:pPr lvl="0" algn="just" eaLnBrk="0" fontAlgn="base" hangingPunct="0">
              <a:lnSpc>
                <a:spcPct val="150000"/>
              </a:lnSpc>
              <a:spcBef>
                <a:spcPct val="0"/>
              </a:spcBef>
              <a:spcAft>
                <a:spcPct val="0"/>
              </a:spcAft>
            </a:pPr>
            <a:endParaRPr lang="en-US" altLang="en-US" sz="3800" dirty="0">
              <a:solidFill>
                <a:prstClr val="black"/>
              </a:solidFill>
            </a:endParaRPr>
          </a:p>
          <a:p>
            <a:pPr lvl="0" algn="just" eaLnBrk="0" fontAlgn="base" hangingPunct="0">
              <a:lnSpc>
                <a:spcPct val="150000"/>
              </a:lnSpc>
              <a:spcBef>
                <a:spcPct val="0"/>
              </a:spcBef>
              <a:spcAft>
                <a:spcPct val="0"/>
              </a:spcAft>
            </a:pP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Vậy mốt của mẫu số liệu l</a:t>
            </a:r>
            <a:r>
              <a:rPr lang="nl-NL" altLang="en-US" sz="3800" dirty="0">
                <a:solidFill>
                  <a:prstClr val="black"/>
                </a:solidFill>
                <a:latin typeface="Calibri" panose="020F0502020204030204" pitchFamily="34" charset="0"/>
                <a:ea typeface="Calibri" panose="020F0502020204030204" pitchFamily="34" charset="0"/>
                <a:cs typeface="Arial" panose="020B0604020202020204" pitchFamily="34" charset="0"/>
              </a:rPr>
              <a:t>à</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M</a:t>
            </a:r>
            <a:r>
              <a:rPr lang="nl-NL" altLang="en-US" sz="38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o</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nl-NL" altLang="en-US" sz="3800" dirty="0" smtClean="0">
                <a:solidFill>
                  <a:prstClr val="black"/>
                </a:solidFill>
                <a:latin typeface="Arial" panose="020B0604020202020204" pitchFamily="34" charset="0"/>
                <a:ea typeface="Calibri" panose="020F0502020204030204" pitchFamily="34" charset="0"/>
                <a:cs typeface="Arial" panose="020B0604020202020204" pitchFamily="34" charset="0"/>
              </a:rPr>
              <a:t>165</a:t>
            </a:r>
            <a:endParaRPr lang="en-US" altLang="en-US" sz="3800" dirty="0">
              <a:solidFill>
                <a:prstClr val="black"/>
              </a:solidFill>
            </a:endParaRPr>
          </a:p>
        </p:txBody>
      </p:sp>
      <p:sp>
        <p:nvSpPr>
          <p:cNvPr id="10" name="Rectangle 9"/>
          <p:cNvSpPr/>
          <p:nvPr/>
        </p:nvSpPr>
        <p:spPr>
          <a:xfrm>
            <a:off x="1854325" y="7048500"/>
            <a:ext cx="15366873" cy="2723823"/>
          </a:xfrm>
          <a:prstGeom prst="rect">
            <a:avLst/>
          </a:prstGeom>
        </p:spPr>
        <p:txBody>
          <a:bodyPr wrap="square">
            <a:spAutoFit/>
          </a:bodyPr>
          <a:lstStyle/>
          <a:p>
            <a:pPr lvl="0" algn="just" eaLnBrk="0" fontAlgn="base" hangingPunct="0">
              <a:lnSpc>
                <a:spcPct val="150000"/>
              </a:lnSpc>
              <a:spcBef>
                <a:spcPct val="0"/>
              </a:spcBef>
              <a:spcAft>
                <a:spcPct val="0"/>
              </a:spcAft>
            </a:pP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d) Trung vị của dãy số 155, 158, 159, 160 l</a:t>
            </a:r>
            <a:r>
              <a:rPr lang="nl-NL" altLang="en-US" sz="3800" dirty="0">
                <a:solidFill>
                  <a:prstClr val="black"/>
                </a:solidFill>
                <a:latin typeface="Calibri" panose="020F0502020204030204" pitchFamily="34" charset="0"/>
                <a:ea typeface="Calibri" panose="020F0502020204030204" pitchFamily="34" charset="0"/>
                <a:cs typeface="Arial" panose="020B0604020202020204" pitchFamily="34" charset="0"/>
              </a:rPr>
              <a:t>à</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Q</a:t>
            </a:r>
            <a:r>
              <a:rPr lang="nl-NL" altLang="en-US" sz="38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1</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nl-NL" altLang="en-US" sz="3800" dirty="0">
                <a:solidFill>
                  <a:prstClr val="black"/>
                </a:solidFill>
                <a:latin typeface="Cambria Math" panose="02040503050406030204" pitchFamily="18" charset="0"/>
                <a:ea typeface="Calibri" panose="020F0502020204030204" pitchFamily="34" charset="0"/>
                <a:cs typeface="Arial" panose="020B0604020202020204" pitchFamily="34" charset="0"/>
              </a:rPr>
              <a:t>158+1592</a:t>
            </a:r>
            <a:r>
              <a:rPr lang="nl-NL"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 158,5</a:t>
            </a:r>
            <a:endParaRPr lang="en-US" altLang="en-US" sz="3800" dirty="0">
              <a:solidFill>
                <a:prstClr val="black"/>
              </a:solidFill>
            </a:endParaRPr>
          </a:p>
          <a:p>
            <a:pPr lvl="0" algn="just" eaLnBrk="0" fontAlgn="base" hangingPunct="0">
              <a:lnSpc>
                <a:spcPct val="150000"/>
              </a:lnSpc>
              <a:spcBef>
                <a:spcPct val="0"/>
              </a:spcBef>
              <a:spcAft>
                <a:spcPct val="0"/>
              </a:spcAft>
            </a:pPr>
            <a:r>
              <a:rPr lang="nl-NL"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Trung vị của dãy số 165, 167, 171, 175 l</a:t>
            </a:r>
            <a:r>
              <a:rPr lang="nl-NL" altLang="en-US" sz="3800" dirty="0">
                <a:solidFill>
                  <a:prstClr val="black"/>
                </a:solidFill>
                <a:latin typeface="Calibri" panose="020F0502020204030204" pitchFamily="34" charset="0"/>
                <a:ea typeface="Times New Roman" panose="02020603050405020304" pitchFamily="18" charset="0"/>
                <a:cs typeface="Arial" panose="020B0604020202020204" pitchFamily="34" charset="0"/>
              </a:rPr>
              <a:t>à</a:t>
            </a:r>
            <a:r>
              <a:rPr lang="nl-NL"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Q</a:t>
            </a:r>
            <a:r>
              <a:rPr lang="nl-NL" altLang="en-US" sz="38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3</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nl-NL" altLang="en-US" sz="3800" dirty="0">
                <a:solidFill>
                  <a:prstClr val="black"/>
                </a:solidFill>
                <a:latin typeface="Cambria Math" panose="02040503050406030204" pitchFamily="18" charset="0"/>
                <a:ea typeface="Calibri" panose="020F0502020204030204" pitchFamily="34" charset="0"/>
                <a:cs typeface="Arial" panose="020B0604020202020204" pitchFamily="34" charset="0"/>
              </a:rPr>
              <a:t>167+1712</a:t>
            </a:r>
            <a:r>
              <a:rPr lang="nl-NL"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 169</a:t>
            </a:r>
            <a:endParaRPr lang="en-US" altLang="en-US" sz="3800" dirty="0">
              <a:solidFill>
                <a:prstClr val="black"/>
              </a:solidFill>
            </a:endParaRPr>
          </a:p>
          <a:p>
            <a:pPr lvl="0" algn="just" eaLnBrk="0" fontAlgn="base" hangingPunct="0">
              <a:lnSpc>
                <a:spcPct val="150000"/>
              </a:lnSpc>
              <a:spcBef>
                <a:spcPct val="0"/>
              </a:spcBef>
              <a:spcAft>
                <a:spcPct val="0"/>
              </a:spcAft>
            </a:pP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Vậy Q</a:t>
            </a:r>
            <a:r>
              <a:rPr lang="nl-NL" altLang="en-US" sz="38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1</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 158,5; Q</a:t>
            </a:r>
            <a:r>
              <a:rPr lang="nl-NL" altLang="en-US" sz="38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2</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 165; Q</a:t>
            </a:r>
            <a:r>
              <a:rPr lang="nl-NL" altLang="en-US" sz="38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3</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 169.</a:t>
            </a:r>
            <a:endParaRPr lang="nl-NL" altLang="en-US" sz="3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63604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871577" y="509689"/>
            <a:ext cx="2548023" cy="998076"/>
            <a:chOff x="381000" y="102321"/>
            <a:chExt cx="5562600" cy="1154979"/>
          </a:xfrm>
        </p:grpSpPr>
        <p:sp>
          <p:nvSpPr>
            <p:cNvPr id="15" name="Rectangle 14"/>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1662637" y="102321"/>
              <a:ext cx="3080282" cy="90159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475906" y="343746"/>
            <a:ext cx="1715472" cy="1142933"/>
          </a:xfrm>
          <a:prstGeom prst="rect">
            <a:avLst/>
          </a:prstGeom>
        </p:spPr>
      </p:pic>
      <p:pic>
        <p:nvPicPr>
          <p:cNvPr id="18"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337674">
            <a:off x="16713817" y="9258518"/>
            <a:ext cx="909044" cy="1372142"/>
          </a:xfrm>
          <a:prstGeom prst="rect">
            <a:avLst/>
          </a:prstGeom>
        </p:spPr>
      </p:pic>
      <p:pic>
        <p:nvPicPr>
          <p:cNvPr id="19"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228485" y="257419"/>
            <a:ext cx="1281917" cy="1389612"/>
          </a:xfrm>
          <a:prstGeom prst="rect">
            <a:avLst/>
          </a:prstGeom>
        </p:spPr>
      </p:pic>
      <p:sp>
        <p:nvSpPr>
          <p:cNvPr id="20" name="Oval Callout 19"/>
          <p:cNvSpPr/>
          <p:nvPr/>
        </p:nvSpPr>
        <p:spPr>
          <a:xfrm>
            <a:off x="1285922" y="594901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4626119" y="96441"/>
            <a:ext cx="11375557" cy="1846659"/>
          </a:xfrm>
          <a:prstGeom prst="rect">
            <a:avLst/>
          </a:prstGeom>
        </p:spPr>
        <p:txBody>
          <a:bodyPr wrap="square">
            <a:spAutoFit/>
          </a:bodyPr>
          <a:lstStyle/>
          <a:p>
            <a:pPr marL="30480" marR="30480" algn="just">
              <a:lnSpc>
                <a:spcPct val="150000"/>
              </a:lnSpc>
            </a:pP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đôi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giày</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bán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ra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Quý</a:t>
            </a:r>
            <a:r>
              <a:rPr lang="en-US" sz="3800" dirty="0">
                <a:solidFill>
                  <a:srgbClr val="000000"/>
                </a:solidFill>
                <a:latin typeface="Arial" panose="020B0604020202020204" pitchFamily="34" charset="0"/>
                <a:ea typeface="Times New Roman" panose="02020603050405020304" pitchFamily="18" charset="0"/>
              </a:rPr>
              <a:t> IV </a:t>
            </a:r>
            <a:r>
              <a:rPr lang="en-US" sz="3800" dirty="0" err="1">
                <a:solidFill>
                  <a:srgbClr val="000000"/>
                </a:solidFill>
                <a:latin typeface="Arial" panose="020B0604020202020204" pitchFamily="34" charset="0"/>
                <a:ea typeface="Times New Roman" panose="02020603050405020304" pitchFamily="18" charset="0"/>
              </a:rPr>
              <a:t>năm</a:t>
            </a:r>
            <a:r>
              <a:rPr lang="en-US" sz="3800" dirty="0">
                <a:solidFill>
                  <a:srgbClr val="000000"/>
                </a:solidFill>
                <a:latin typeface="Arial" panose="020B0604020202020204" pitchFamily="34" charset="0"/>
                <a:ea typeface="Times New Roman" panose="02020603050405020304" pitchFamily="18" charset="0"/>
              </a:rPr>
              <a:t> 2020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một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cửa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hàng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được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thống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kê</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bảng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sau</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13"/>
          <a:stretch>
            <a:fillRect/>
          </a:stretch>
        </p:blipFill>
        <p:spPr>
          <a:xfrm>
            <a:off x="3016464" y="1911659"/>
            <a:ext cx="12534900" cy="2241241"/>
          </a:xfrm>
          <a:prstGeom prst="rect">
            <a:avLst/>
          </a:prstGeom>
        </p:spPr>
      </p:pic>
      <p:sp>
        <p:nvSpPr>
          <p:cNvPr id="7" name="Rectangle 6"/>
          <p:cNvSpPr/>
          <p:nvPr/>
        </p:nvSpPr>
        <p:spPr>
          <a:xfrm>
            <a:off x="297690" y="4000500"/>
            <a:ext cx="17958226" cy="1846659"/>
          </a:xfrm>
          <a:prstGeom prst="rect">
            <a:avLst/>
          </a:prstGeom>
        </p:spPr>
        <p:txBody>
          <a:bodyPr wrap="square">
            <a:spAutoFit/>
          </a:bodyPr>
          <a:lstStyle/>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a) </a:t>
            </a:r>
            <a:r>
              <a:rPr lang="en-US" sz="3800" dirty="0" err="1">
                <a:solidFill>
                  <a:srgbClr val="000000"/>
                </a:solidFill>
                <a:latin typeface="Arial" panose="020B0604020202020204" pitchFamily="34" charset="0"/>
                <a:ea typeface="Times New Roman" panose="02020603050405020304" pitchFamily="18" charset="0"/>
              </a:rPr>
              <a:t>Mốt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mẫu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liệu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bao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nhiêu</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b) </a:t>
            </a:r>
            <a:r>
              <a:rPr lang="en-US" sz="3800" dirty="0" err="1">
                <a:solidFill>
                  <a:srgbClr val="000000"/>
                </a:solidFill>
                <a:latin typeface="Arial" panose="020B0604020202020204" pitchFamily="34" charset="0"/>
                <a:ea typeface="Times New Roman" panose="02020603050405020304" pitchFamily="18" charset="0"/>
              </a:rPr>
              <a:t>Cửa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hàng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đó</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nhập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về</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nhiều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hơn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cỡ</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giày</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nào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để</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bán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tháng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tiếp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theo</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297690" y="6667500"/>
            <a:ext cx="17685510" cy="3600986"/>
          </a:xfrm>
          <a:prstGeom prst="rect">
            <a:avLst/>
          </a:prstGeom>
        </p:spPr>
        <p:txBody>
          <a:bodyPr wrap="square">
            <a:spAutoFit/>
          </a:bodyPr>
          <a:lstStyle/>
          <a:p>
            <a:pPr algn="just">
              <a:lnSpc>
                <a:spcPct val="150000"/>
              </a:lnSpc>
            </a:pPr>
            <a:r>
              <a:rPr lang="nl-NL" sz="3800" dirty="0" smtClean="0">
                <a:latin typeface="Arial" panose="020B0604020202020204" pitchFamily="34" charset="0"/>
                <a:ea typeface="Calibri" panose="020F0502020204030204" pitchFamily="34" charset="0"/>
                <a:cs typeface="Times New Roman" panose="02020603050405020304" pitchFamily="18" charset="0"/>
              </a:rPr>
              <a:t>a) </a:t>
            </a:r>
            <a:r>
              <a:rPr lang="nl-NL" sz="3800" dirty="0">
                <a:latin typeface="Arial" panose="020B0604020202020204" pitchFamily="34" charset="0"/>
                <a:ea typeface="Calibri" panose="020F0502020204030204" pitchFamily="34" charset="0"/>
                <a:cs typeface="Times New Roman" panose="02020603050405020304" pitchFamily="18" charset="0"/>
              </a:rPr>
              <a:t>Ta thấy tần số lớn nhất là 70 và 70 ứng với cỡ giày 40 nên mốt của mẫu số liệu là: M</a:t>
            </a:r>
            <a:r>
              <a:rPr lang="nl-NL" sz="3800" baseline="-25000" dirty="0">
                <a:latin typeface="Arial" panose="020B0604020202020204" pitchFamily="34" charset="0"/>
                <a:ea typeface="Calibri" panose="020F0502020204030204" pitchFamily="34" charset="0"/>
                <a:cs typeface="Times New Roman" panose="02020603050405020304" pitchFamily="18" charset="0"/>
              </a:rPr>
              <a:t>o</a:t>
            </a:r>
            <a:r>
              <a:rPr lang="nl-NL" sz="3800" dirty="0">
                <a:latin typeface="Arial" panose="020B0604020202020204" pitchFamily="34" charset="0"/>
                <a:ea typeface="Calibri" panose="020F0502020204030204" pitchFamily="34" charset="0"/>
                <a:cs typeface="Times New Roman" panose="02020603050405020304" pitchFamily="18" charset="0"/>
              </a:rPr>
              <a:t> = 40.</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smtClean="0">
                <a:latin typeface="Arial" panose="020B0604020202020204" pitchFamily="34" charset="0"/>
                <a:ea typeface="Calibri" panose="020F0502020204030204" pitchFamily="34" charset="0"/>
                <a:cs typeface="Times New Roman" panose="02020603050405020304" pitchFamily="18" charset="0"/>
              </a:rPr>
              <a:t>b</a:t>
            </a:r>
            <a:r>
              <a:rPr lang="nl-NL" sz="3800" dirty="0">
                <a:latin typeface="Arial" panose="020B0604020202020204" pitchFamily="34" charset="0"/>
                <a:ea typeface="Calibri" panose="020F0502020204030204" pitchFamily="34" charset="0"/>
                <a:cs typeface="Times New Roman" panose="02020603050405020304" pitchFamily="18" charset="0"/>
              </a:rPr>
              <a:t>)</a:t>
            </a:r>
            <a:r>
              <a:rPr lang="nl-NL" sz="3800" dirty="0" smtClean="0">
                <a:latin typeface="Arial" panose="020B0604020202020204" pitchFamily="34" charset="0"/>
                <a:ea typeface="Calibri" panose="020F0502020204030204" pitchFamily="34" charset="0"/>
                <a:cs typeface="Times New Roman" panose="02020603050405020304" pitchFamily="18" charset="0"/>
              </a:rPr>
              <a:t> Do </a:t>
            </a:r>
            <a:r>
              <a:rPr lang="nl-NL" sz="3800" dirty="0">
                <a:latin typeface="Arial" panose="020B0604020202020204" pitchFamily="34" charset="0"/>
                <a:ea typeface="Calibri" panose="020F0502020204030204" pitchFamily="34" charset="0"/>
                <a:cs typeface="Times New Roman" panose="02020603050405020304" pitchFamily="18" charset="0"/>
              </a:rPr>
              <a:t>mốt là 40 nên cửa hàng đó nên nhập về nhiều hơn cỡ giày 40 để bán trong tháng tiếp theo</a:t>
            </a:r>
            <a:r>
              <a:rPr lang="nl-NL" sz="3800" dirty="0">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158720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4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532392"/>
            <a:ext cx="17068799"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4449493">
            <a:off x="1257153" y="8563519"/>
            <a:ext cx="1178057" cy="177820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501500" y="232209"/>
            <a:ext cx="1281917" cy="1389612"/>
          </a:xfrm>
          <a:prstGeom prst="rect">
            <a:avLst/>
          </a:prstGeom>
        </p:spPr>
      </p:pic>
      <p:pic>
        <p:nvPicPr>
          <p:cNvPr id="18" name="Picture 6"/>
          <p:cNvPicPr>
            <a:picLocks noChangeAspect="1"/>
          </p:cNvPicPr>
          <p:nvPr/>
        </p:nvPicPr>
        <p:blipFill rotWithShape="1">
          <a:blip r:embed="rId9"/>
          <a:srcRect t="30236"/>
          <a:stretch/>
        </p:blipFill>
        <p:spPr>
          <a:xfrm>
            <a:off x="15273340" y="7972600"/>
            <a:ext cx="1832402" cy="2034515"/>
          </a:xfrm>
          <a:prstGeom prst="rect">
            <a:avLst/>
          </a:prstGeom>
        </p:spPr>
      </p:pic>
      <p:grpSp>
        <p:nvGrpSpPr>
          <p:cNvPr id="10" name="Group 9"/>
          <p:cNvGrpSpPr/>
          <p:nvPr/>
        </p:nvGrpSpPr>
        <p:grpSpPr>
          <a:xfrm>
            <a:off x="7869987" y="723900"/>
            <a:ext cx="2548023" cy="998076"/>
            <a:chOff x="381000" y="102321"/>
            <a:chExt cx="5562600" cy="1154979"/>
          </a:xfrm>
        </p:grpSpPr>
        <p:sp>
          <p:nvSpPr>
            <p:cNvPr id="12" name="Rectangle 11"/>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1662637" y="102321"/>
              <a:ext cx="3080282" cy="1043328"/>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3" name="Rectangle 2"/>
          <p:cNvSpPr/>
          <p:nvPr/>
        </p:nvSpPr>
        <p:spPr>
          <a:xfrm>
            <a:off x="2194610" y="2326022"/>
            <a:ext cx="14609128" cy="379078"/>
          </a:xfrm>
          <a:prstGeom prst="rect">
            <a:avLst/>
          </a:prstGeom>
        </p:spPr>
        <p:txBody>
          <a:bodyPr wrap="none">
            <a:spAutoFit/>
          </a:bodyPr>
          <a:lstStyle/>
          <a:p>
            <a:pPr marL="30480" marR="30480" algn="just">
              <a:lnSpc>
                <a:spcPts val="1800"/>
              </a:lnSpc>
              <a:spcAft>
                <a:spcPts val="1200"/>
              </a:spcAft>
            </a:pPr>
            <a:r>
              <a:rPr lang="en-US" sz="3800" dirty="0" err="1">
                <a:solidFill>
                  <a:srgbClr val="000000"/>
                </a:solidFill>
                <a:latin typeface="Arial" panose="020B0604020202020204" pitchFamily="34" charset="0"/>
                <a:ea typeface="Times New Roman" panose="02020603050405020304" pitchFamily="18" charset="0"/>
              </a:rPr>
              <a:t>Bảng</a:t>
            </a:r>
            <a:r>
              <a:rPr lang="en-US" sz="3800" dirty="0">
                <a:solidFill>
                  <a:srgbClr val="000000"/>
                </a:solidFill>
                <a:latin typeface="Arial" panose="020B0604020202020204" pitchFamily="34" charset="0"/>
                <a:ea typeface="Times New Roman" panose="02020603050405020304" pitchFamily="18" charset="0"/>
              </a:rPr>
              <a:t> 2 </a:t>
            </a:r>
            <a:r>
              <a:rPr lang="en-US" sz="3800" dirty="0" err="1">
                <a:solidFill>
                  <a:srgbClr val="000000"/>
                </a:solidFill>
                <a:latin typeface="Arial" panose="020B0604020202020204" pitchFamily="34" charset="0"/>
                <a:ea typeface="Times New Roman" panose="02020603050405020304" pitchFamily="18" charset="0"/>
              </a:rPr>
              <a:t>cho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biết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nhiệt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độ</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trung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bình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các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tháng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năm</a:t>
            </a:r>
            <a:r>
              <a:rPr lang="en-US" sz="3800" dirty="0">
                <a:solidFill>
                  <a:srgbClr val="000000"/>
                </a:solidFill>
                <a:latin typeface="Arial" panose="020B0604020202020204" pitchFamily="34" charset="0"/>
                <a:ea typeface="Times New Roman" panose="02020603050405020304" pitchFamily="18" charset="0"/>
              </a:rPr>
              <a:t> ở </a:t>
            </a:r>
            <a:r>
              <a:rPr lang="en-US" sz="3800" dirty="0" err="1">
                <a:solidFill>
                  <a:srgbClr val="000000"/>
                </a:solidFill>
                <a:latin typeface="Arial" panose="020B0604020202020204" pitchFamily="34" charset="0"/>
                <a:ea typeface="Times New Roman" panose="02020603050405020304" pitchFamily="18" charset="0"/>
              </a:rPr>
              <a:t>Hà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Nội</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10"/>
          <a:stretch>
            <a:fillRect/>
          </a:stretch>
        </p:blipFill>
        <p:spPr>
          <a:xfrm>
            <a:off x="3352800" y="3009900"/>
            <a:ext cx="11920540" cy="2998076"/>
          </a:xfrm>
          <a:prstGeom prst="rect">
            <a:avLst/>
          </a:prstGeom>
        </p:spPr>
      </p:pic>
      <p:sp>
        <p:nvSpPr>
          <p:cNvPr id="9" name="Rectangle 8"/>
          <p:cNvSpPr/>
          <p:nvPr/>
        </p:nvSpPr>
        <p:spPr>
          <a:xfrm>
            <a:off x="2266799" y="5924877"/>
            <a:ext cx="14192401" cy="2723823"/>
          </a:xfrm>
          <a:prstGeom prst="rect">
            <a:avLst/>
          </a:prstGeom>
        </p:spPr>
        <p:txBody>
          <a:bodyPr wrap="square">
            <a:spAutoFit/>
          </a:bodyPr>
          <a:lstStyle/>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a) </a:t>
            </a:r>
            <a:r>
              <a:rPr lang="en-US" sz="3800" dirty="0" err="1">
                <a:solidFill>
                  <a:srgbClr val="000000"/>
                </a:solidFill>
                <a:latin typeface="Arial" panose="020B0604020202020204" pitchFamily="34" charset="0"/>
                <a:ea typeface="Times New Roman" panose="02020603050405020304" pitchFamily="18" charset="0"/>
              </a:rPr>
              <a:t>Nhiệt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độ</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trung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bình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năm</a:t>
            </a:r>
            <a:r>
              <a:rPr lang="en-US" sz="3800" dirty="0">
                <a:solidFill>
                  <a:srgbClr val="000000"/>
                </a:solidFill>
                <a:latin typeface="Arial" panose="020B0604020202020204" pitchFamily="34" charset="0"/>
                <a:ea typeface="Times New Roman" panose="02020603050405020304" pitchFamily="18" charset="0"/>
              </a:rPr>
              <a:t> ở </a:t>
            </a:r>
            <a:r>
              <a:rPr lang="en-US" sz="3800" dirty="0" err="1">
                <a:solidFill>
                  <a:srgbClr val="000000"/>
                </a:solidFill>
                <a:latin typeface="Arial" panose="020B0604020202020204" pitchFamily="34" charset="0"/>
                <a:ea typeface="Times New Roman" panose="02020603050405020304" pitchFamily="18" charset="0"/>
              </a:rPr>
              <a:t>Hà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Nội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bao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nhiêu</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b) </a:t>
            </a:r>
            <a:r>
              <a:rPr lang="en-US" sz="3800" dirty="0" err="1">
                <a:solidFill>
                  <a:srgbClr val="000000"/>
                </a:solidFill>
                <a:latin typeface="Arial" panose="020B0604020202020204" pitchFamily="34" charset="0"/>
                <a:ea typeface="Times New Roman" panose="02020603050405020304" pitchFamily="18" charset="0"/>
              </a:rPr>
              <a:t>Nhiệt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độ</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trung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bình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tháng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có</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giá</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trị</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thấp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nhất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bao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nhiêu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độ</a:t>
            </a:r>
            <a:r>
              <a:rPr lang="en-US" sz="3800" dirty="0">
                <a:solidFill>
                  <a:srgbClr val="000000"/>
                </a:solidFill>
                <a:latin typeface="Arial" panose="020B0604020202020204" pitchFamily="34" charset="0"/>
                <a:ea typeface="Times New Roman" panose="02020603050405020304" pitchFamily="18" charset="0"/>
              </a:rPr>
              <a:t> C? Cao </a:t>
            </a:r>
            <a:r>
              <a:rPr lang="en-US" sz="3800" dirty="0" err="1">
                <a:solidFill>
                  <a:srgbClr val="000000"/>
                </a:solidFill>
                <a:latin typeface="Arial" panose="020B0604020202020204" pitchFamily="34" charset="0"/>
                <a:ea typeface="Times New Roman" panose="02020603050405020304" pitchFamily="18" charset="0"/>
              </a:rPr>
              <a:t>nhất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bao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nhiêu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độ</a:t>
            </a:r>
            <a:r>
              <a:rPr lang="en-US" sz="3800" dirty="0">
                <a:solidFill>
                  <a:srgbClr val="000000"/>
                </a:solidFill>
                <a:latin typeface="Arial" panose="020B0604020202020204" pitchFamily="34" charset="0"/>
                <a:ea typeface="Times New Roman" panose="02020603050405020304" pitchFamily="18" charset="0"/>
              </a:rPr>
              <a:t> C?</a:t>
            </a:r>
            <a:endParaRPr lang="en-US" sz="3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994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532392"/>
            <a:ext cx="17068799"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4449493">
            <a:off x="1257153" y="8563519"/>
            <a:ext cx="1178057" cy="177820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189411" y="167515"/>
            <a:ext cx="1281917" cy="1389612"/>
          </a:xfrm>
          <a:prstGeom prst="rect">
            <a:avLst/>
          </a:prstGeom>
        </p:spPr>
      </p:pic>
      <p:sp>
        <p:nvSpPr>
          <p:cNvPr id="15" name="Oval Callout 14"/>
          <p:cNvSpPr/>
          <p:nvPr/>
        </p:nvSpPr>
        <p:spPr>
          <a:xfrm>
            <a:off x="8286749" y="282711"/>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8616796">
            <a:off x="16108222" y="8774573"/>
            <a:ext cx="1606304" cy="107019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143001" y="1708517"/>
                <a:ext cx="15773400" cy="4196983"/>
              </a:xfrm>
              <a:prstGeom prst="rect">
                <a:avLst/>
              </a:prstGeom>
            </p:spPr>
            <p:txBody>
              <a:bodyPr wrap="square">
                <a:spAutoFit/>
              </a:bodyPr>
              <a:lstStyle/>
              <a:p>
                <a:pPr algn="just">
                  <a:lnSpc>
                    <a:spcPct val="150000"/>
                  </a:lnSpc>
                  <a:spcBef>
                    <a:spcPts val="600"/>
                  </a:spcBef>
                  <a:spcAft>
                    <a:spcPts val="800"/>
                  </a:spcAft>
                </a:pPr>
                <a:r>
                  <a:rPr lang="nl-NL" sz="3800" dirty="0" smtClean="0">
                    <a:latin typeface="Arial" panose="020B0604020202020204" pitchFamily="34" charset="0"/>
                    <a:ea typeface="Times New Roman" panose="02020603050405020304" pitchFamily="18" charset="0"/>
                    <a:cs typeface="Times New Roman" panose="02020603050405020304" pitchFamily="18" charset="0"/>
                  </a:rPr>
                  <a:t>a) </a:t>
                </a:r>
                <a:r>
                  <a:rPr lang="nl-NL" sz="3800" dirty="0">
                    <a:latin typeface="Arial" panose="020B0604020202020204" pitchFamily="34" charset="0"/>
                    <a:ea typeface="Times New Roman" panose="02020603050405020304" pitchFamily="18" charset="0"/>
                    <a:cs typeface="Times New Roman" panose="02020603050405020304" pitchFamily="18" charset="0"/>
                  </a:rPr>
                  <a:t>Nhiệt độ trung bình trong năm ở Hà Nội là:</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acc>
                        <m:accPr>
                          <m:chr m:val="̅"/>
                          <m:ctrlPr>
                            <a:rPr lang="en-US" sz="3500" i="1">
                              <a:effectLst/>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nl-NL" sz="3500">
                              <a:effectLst/>
                              <a:latin typeface="Cambria Math" panose="02040503050406030204" pitchFamily="18" charset="0"/>
                              <a:ea typeface="Times New Roman" panose="02020603050405020304" pitchFamily="18" charset="0"/>
                              <a:cs typeface="Arial" panose="020B0604020202020204" pitchFamily="34" charset="0"/>
                            </a:rPr>
                            <m:t>X</m:t>
                          </m:r>
                        </m:e>
                      </m:acc>
                      <m:r>
                        <a:rPr lang="nl-NL" sz="35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5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3500">
                              <a:effectLst/>
                              <a:latin typeface="Cambria Math" panose="02040503050406030204" pitchFamily="18" charset="0"/>
                              <a:ea typeface="Times New Roman" panose="02020603050405020304" pitchFamily="18" charset="0"/>
                              <a:cs typeface="Arial" panose="020B0604020202020204" pitchFamily="34" charset="0"/>
                            </a:rPr>
                            <m:t>16,4+17,0+20,2+23,7+27,3+28,8+28,9+28,2+27,2+24,6+21,4+18,2</m:t>
                          </m:r>
                        </m:num>
                        <m:den>
                          <m:r>
                            <a:rPr lang="nl-NL" sz="3500">
                              <a:effectLst/>
                              <a:latin typeface="Cambria Math" panose="02040503050406030204" pitchFamily="18" charset="0"/>
                              <a:ea typeface="Times New Roman" panose="02020603050405020304" pitchFamily="18" charset="0"/>
                              <a:cs typeface="Arial" panose="020B0604020202020204" pitchFamily="34" charset="0"/>
                            </a:rPr>
                            <m:t>12</m:t>
                          </m:r>
                        </m:den>
                      </m:f>
                      <m:r>
                        <a:rPr lang="nl-NL" sz="3500">
                          <a:effectLst/>
                          <a:latin typeface="Cambria Math" panose="02040503050406030204" pitchFamily="18" charset="0"/>
                          <a:ea typeface="Times New Roman" panose="02020603050405020304" pitchFamily="18" charset="0"/>
                          <a:cs typeface="Arial" panose="020B0604020202020204" pitchFamily="34" charset="0"/>
                        </a:rPr>
                        <m:t>=23,5</m:t>
                      </m:r>
                    </m:oMath>
                  </m:oMathPara>
                </a14:m>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43001" y="1708517"/>
                <a:ext cx="15773400" cy="4196983"/>
              </a:xfrm>
              <a:prstGeom prst="rect">
                <a:avLst/>
              </a:prstGeom>
              <a:blipFill>
                <a:blip r:embed="rId12"/>
                <a:stretch>
                  <a:fillRect l="-1276" r="-3479"/>
                </a:stretch>
              </a:blipFill>
            </p:spPr>
            <p:txBody>
              <a:bodyPr/>
              <a:lstStyle/>
              <a:p>
                <a:r>
                  <a:rPr lang="en-US">
                    <a:noFill/>
                  </a:rPr>
                  <a:t> </a:t>
                </a:r>
              </a:p>
            </p:txBody>
          </p:sp>
        </mc:Fallback>
      </mc:AlternateContent>
      <p:sp>
        <p:nvSpPr>
          <p:cNvPr id="5" name="Rectangle 4"/>
          <p:cNvSpPr/>
          <p:nvPr/>
        </p:nvSpPr>
        <p:spPr>
          <a:xfrm>
            <a:off x="1171075" y="6317704"/>
            <a:ext cx="14804373" cy="2026196"/>
          </a:xfrm>
          <a:prstGeom prst="rect">
            <a:avLst/>
          </a:prstGeom>
        </p:spPr>
        <p:txBody>
          <a:bodyPr wrap="square">
            <a:spAutoFit/>
          </a:bodyPr>
          <a:lstStyle/>
          <a:p>
            <a:pPr lvl="0" algn="just">
              <a:lnSpc>
                <a:spcPct val="150000"/>
              </a:lnSpc>
              <a:spcBef>
                <a:spcPts val="600"/>
              </a:spcBef>
              <a:spcAft>
                <a:spcPts val="800"/>
              </a:spcAft>
            </a:pP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b) Nhiệt độ trung bình của tháng có giá trị thấp nhất là: 16,4 (</a:t>
            </a:r>
            <a:r>
              <a:rPr lang="nl-NL" sz="3800" baseline="30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Bef>
                <a:spcPts val="600"/>
              </a:spcBef>
              <a:spcAft>
                <a:spcPts val="800"/>
              </a:spcAft>
            </a:pP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Nhiệt độ trung bình của tháng có giá trị cao nhất là: 28,9 (</a:t>
            </a:r>
            <a:r>
              <a:rPr lang="nl-NL" sz="3800" baseline="30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599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7571123" y="9135834"/>
            <a:ext cx="715507" cy="1080011"/>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17287917" y="2116545"/>
            <a:ext cx="1281917" cy="1389612"/>
          </a:xfrm>
          <a:prstGeom prst="rect">
            <a:avLst/>
          </a:prstGeom>
        </p:spPr>
      </p:pic>
      <p:grpSp>
        <p:nvGrpSpPr>
          <p:cNvPr id="9" name="Group 8"/>
          <p:cNvGrpSpPr/>
          <p:nvPr/>
        </p:nvGrpSpPr>
        <p:grpSpPr>
          <a:xfrm>
            <a:off x="272716" y="264786"/>
            <a:ext cx="2548023" cy="998076"/>
            <a:chOff x="381000" y="102321"/>
            <a:chExt cx="5562600" cy="1154979"/>
          </a:xfrm>
        </p:grpSpPr>
        <p:sp>
          <p:nvSpPr>
            <p:cNvPr id="10" name="Rectangle 9"/>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1662637" y="102321"/>
              <a:ext cx="3080282" cy="1043328"/>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4</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3" name="Rectangle 2"/>
          <p:cNvSpPr>
            <a:spLocks noChangeArrowheads="1"/>
          </p:cNvSpPr>
          <p:nvPr/>
        </p:nvSpPr>
        <p:spPr bwMode="auto">
          <a:xfrm>
            <a:off x="2939555" y="486453"/>
            <a:ext cx="15119845"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2008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2019 ở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a:t>
            </a:r>
            <a:endParaRPr kumimoji="0" lang="en-US" altLang="en-US" sz="3500" b="0" i="0" u="none" strike="noStrike" cap="none" normalizeH="0" baseline="0" dirty="0" smtClean="0">
              <a:ln>
                <a:noFill/>
              </a:ln>
              <a:solidFill>
                <a:schemeClr val="tx1"/>
              </a:solidFill>
              <a:effectLst/>
              <a:ea typeface="Times New Roman" panose="02020603050405020304" pitchFamily="18" charset="0"/>
            </a:endParaRPr>
          </a:p>
        </p:txBody>
      </p:sp>
      <p:sp>
        <p:nvSpPr>
          <p:cNvPr id="5" name="Rectangle 3"/>
          <p:cNvSpPr>
            <a:spLocks noChangeArrowheads="1"/>
          </p:cNvSpPr>
          <p:nvPr/>
        </p:nvSpPr>
        <p:spPr bwMode="auto">
          <a:xfrm>
            <a:off x="609600" y="4348773"/>
            <a:ext cx="16992600" cy="574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bình</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2008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2019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nhiêu</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35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2008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2019,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thấp</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nhiêu</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triệu</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héc</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-ta? Cao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nhiêu</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triệu</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héc</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-ta?</a:t>
            </a:r>
            <a:endParaRPr kumimoji="0" lang="en-US" altLang="en-US" sz="35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 So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2008,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lệ</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2019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lên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nhiêu</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trăm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Theo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lệ</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hay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thấp</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35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tỉnh</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gần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đây</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3500" b="0" i="0" u="none" strike="noStrike" cap="none" normalizeH="0" baseline="0" dirty="0" smtClean="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9"/>
          <a:stretch>
            <a:fillRect/>
          </a:stretch>
        </p:blipFill>
        <p:spPr>
          <a:xfrm>
            <a:off x="3733800" y="1333500"/>
            <a:ext cx="10972800" cy="3172194"/>
          </a:xfrm>
          <a:prstGeom prst="rect">
            <a:avLst/>
          </a:prstGeom>
        </p:spPr>
      </p:pic>
    </p:spTree>
    <p:extLst>
      <p:ext uri="{BB962C8B-B14F-4D97-AF65-F5344CB8AC3E}">
        <p14:creationId xmlns:p14="http://schemas.microsoft.com/office/powerpoint/2010/main" val="25342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189864" y="8017396"/>
            <a:ext cx="1490734" cy="2250165"/>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8"/>
              </a:ext>
            </a:extLst>
          </a:blip>
          <a:srcRect/>
          <a:stretch>
            <a:fillRect/>
          </a:stretch>
        </p:blipFill>
        <p:spPr>
          <a:xfrm>
            <a:off x="5064177" y="6667500"/>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709181" y="7836937"/>
            <a:ext cx="1974206" cy="2140061"/>
          </a:xfrm>
          <a:prstGeom prst="rect">
            <a:avLst/>
          </a:prstGeom>
        </p:spPr>
      </p:pic>
      <p:grpSp>
        <p:nvGrpSpPr>
          <p:cNvPr id="13" name="Group 12"/>
          <p:cNvGrpSpPr/>
          <p:nvPr/>
        </p:nvGrpSpPr>
        <p:grpSpPr>
          <a:xfrm>
            <a:off x="2514600" y="1278896"/>
            <a:ext cx="1976440" cy="1883404"/>
            <a:chOff x="3406404" y="3088476"/>
            <a:chExt cx="1308629" cy="1214763"/>
          </a:xfrm>
          <a:solidFill>
            <a:srgbClr val="92D050"/>
          </a:solidFill>
        </p:grpSpPr>
        <p:grpSp>
          <p:nvGrpSpPr>
            <p:cNvPr id="14" name="Group 4"/>
            <p:cNvGrpSpPr/>
            <p:nvPr/>
          </p:nvGrpSpPr>
          <p:grpSpPr>
            <a:xfrm>
              <a:off x="3406404" y="3088476"/>
              <a:ext cx="1308629" cy="1214763"/>
              <a:chOff x="240953" y="-67507"/>
              <a:chExt cx="5882262" cy="6000744"/>
            </a:xfrm>
            <a:grpFill/>
          </p:grpSpPr>
          <p:sp>
            <p:nvSpPr>
              <p:cNvPr id="16" name="Freeform 5"/>
              <p:cNvSpPr/>
              <p:nvPr/>
            </p:nvSpPr>
            <p:spPr>
              <a:xfrm>
                <a:off x="240953" y="-67507"/>
                <a:ext cx="5882262" cy="600074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56585" y="3615173"/>
              <a:ext cx="1011619" cy="393959"/>
            </a:xfrm>
            <a:prstGeom prst="rect">
              <a:avLst/>
            </a:prstGeom>
            <a:noFill/>
          </p:spPr>
          <p:txBody>
            <a:bodyPr wrap="square" lIns="0" tIns="0" rIns="0" bIns="0" rtlCol="0" anchor="t">
              <a:spAutoFit/>
            </a:bodyPr>
            <a:lstStyle/>
            <a:p>
              <a:pPr algn="ctr">
                <a:lnSpc>
                  <a:spcPts val="4368"/>
                </a:lnSpc>
              </a:pPr>
              <a:r>
                <a:rPr lang="en-US" sz="6000" b="1" dirty="0">
                  <a:solidFill>
                    <a:schemeClr val="bg1"/>
                  </a:solidFill>
                  <a:latin typeface="Arial" panose="020B0604020202020204" pitchFamily="34" charset="0"/>
                  <a:cs typeface="Arial" panose="020B0604020202020204" pitchFamily="34" charset="0"/>
                </a:rPr>
                <a:t>01</a:t>
              </a:r>
            </a:p>
          </p:txBody>
        </p:sp>
      </p:grpSp>
      <p:sp>
        <p:nvSpPr>
          <p:cNvPr id="18" name="Rectangle 17"/>
          <p:cNvSpPr/>
          <p:nvPr/>
        </p:nvSpPr>
        <p:spPr>
          <a:xfrm>
            <a:off x="4495800" y="3147477"/>
            <a:ext cx="9677400" cy="2862322"/>
          </a:xfrm>
          <a:prstGeom prst="rect">
            <a:avLst/>
          </a:prstGeom>
        </p:spPr>
        <p:txBody>
          <a:bodyPr wrap="square">
            <a:spAutoFit/>
          </a:bodyPr>
          <a:lstStyle/>
          <a:p>
            <a:pPr algn="ctr">
              <a:lnSpc>
                <a:spcPct val="150000"/>
              </a:lnSpc>
              <a:spcBef>
                <a:spcPts val="600"/>
              </a:spcBef>
              <a:spcAft>
                <a:spcPts val="800"/>
              </a:spcAft>
            </a:pPr>
            <a:r>
              <a:rPr lang="en-US" sz="6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SỐ TRUNG BÌNH CỘNG (SỐ TRUNG BÌNH)</a:t>
            </a:r>
            <a:endParaRPr lang="en-US" sz="6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04915132"/>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475906" y="343746"/>
            <a:ext cx="1715472" cy="1142933"/>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7454639" y="8391645"/>
            <a:ext cx="1178057" cy="1778200"/>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242471" y="-186892"/>
            <a:ext cx="1281917" cy="1389612"/>
          </a:xfrm>
          <a:prstGeom prst="rect">
            <a:avLst/>
          </a:prstGeom>
        </p:spPr>
      </p:pic>
      <p:sp>
        <p:nvSpPr>
          <p:cNvPr id="15" name="Oval Callout 14"/>
          <p:cNvSpPr/>
          <p:nvPr/>
        </p:nvSpPr>
        <p:spPr>
          <a:xfrm>
            <a:off x="8153400" y="876300"/>
            <a:ext cx="1752600" cy="7620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492178" y="2171700"/>
                <a:ext cx="17262422" cy="701531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Diện tích rừng trung bình của nước ta từ năm 2008 đến năm 2019 là:</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m:rPr>
                              <m:sty m:val="p"/>
                            </m:rPr>
                            <a:rPr kumimoji="0" lang="nl-NL"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X</m:t>
                          </m:r>
                        </m:e>
                      </m:acc>
                      <m:r>
                        <a:rPr kumimoji="0" lang="nl-NL"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13,1+13,2+13,4+13,5+13,9+14,0+13,8+14,1+14,4+14,5+14,6</m:t>
                          </m:r>
                        </m:num>
                        <m:den>
                          <m:r>
                            <a:rPr kumimoji="0" lang="nl-NL"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12</m:t>
                          </m:r>
                        </m:den>
                      </m:f>
                    </m:oMath>
                  </m:oMathPara>
                </a14:m>
                <a:endParaRPr kumimoji="0" lang="en-US" sz="3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nl-NL"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=13,9</m:t>
                      </m:r>
                    </m:oMath>
                  </m:oMathPara>
                </a14:m>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b) </a:t>
                </a:r>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Từ năm 2008 đến năm 2019, diện tích rừng của năm có giá trị thấp nhất là: 13,1 (ha).</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Từ năm 2008 đến năm 2019, diện tích rừng của năm có giá trị cao nhất: </a:t>
                </a:r>
                <a:endPar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14,6 </a:t>
                </a:r>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(ha</a:t>
                </a:r>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2178" y="2171700"/>
                <a:ext cx="17262422" cy="7015318"/>
              </a:xfrm>
              <a:prstGeom prst="rect">
                <a:avLst/>
              </a:prstGeom>
              <a:blipFill>
                <a:blip r:embed="rId13"/>
                <a:stretch>
                  <a:fillRect l="-1165" r="-1165" b="-1043"/>
                </a:stretch>
              </a:blipFill>
            </p:spPr>
            <p:txBody>
              <a:bodyPr/>
              <a:lstStyle/>
              <a:p>
                <a:r>
                  <a:rPr lang="en-US">
                    <a:noFill/>
                  </a:rPr>
                  <a:t> </a:t>
                </a:r>
              </a:p>
            </p:txBody>
          </p:sp>
        </mc:Fallback>
      </mc:AlternateContent>
    </p:spTree>
    <p:extLst>
      <p:ext uri="{BB962C8B-B14F-4D97-AF65-F5344CB8AC3E}">
        <p14:creationId xmlns:p14="http://schemas.microsoft.com/office/powerpoint/2010/main" val="89438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anim calcmode="lin" valueType="num">
                                      <p:cBhvr>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anim calcmode="lin" valueType="num">
                                      <p:cBhvr>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anim calcmode="lin" valueType="num">
                                      <p:cBhvr>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475906" y="343746"/>
            <a:ext cx="1715472" cy="1142933"/>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7493911" y="8156254"/>
            <a:ext cx="1178057" cy="1778200"/>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417644" y="41709"/>
            <a:ext cx="1281917" cy="1389612"/>
          </a:xfrm>
          <a:prstGeom prst="rect">
            <a:avLst/>
          </a:prstGeom>
        </p:spPr>
      </p:pic>
      <p:sp>
        <p:nvSpPr>
          <p:cNvPr id="15" name="Oval Callout 14"/>
          <p:cNvSpPr/>
          <p:nvPr/>
        </p:nvSpPr>
        <p:spPr>
          <a:xfrm>
            <a:off x="8096290" y="723900"/>
            <a:ext cx="1752600" cy="7620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722379" y="2095500"/>
                <a:ext cx="16500422" cy="7113807"/>
              </a:xfrm>
              <a:prstGeom prst="rect">
                <a:avLst/>
              </a:prstGeom>
            </p:spPr>
            <p:txBody>
              <a:bodyPr wrap="square">
                <a:spAutoFit/>
              </a:bodyPr>
              <a:lstStyle/>
              <a:p>
                <a:pPr algn="just">
                  <a:lnSpc>
                    <a:spcPct val="150000"/>
                  </a:lnSpc>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c</a:t>
                </a:r>
                <a:r>
                  <a:rPr lang="nl-NL" sz="3800" dirty="0" smtClean="0">
                    <a:latin typeface="Arial" panose="020B0604020202020204" pitchFamily="34" charset="0"/>
                    <a:ea typeface="Times New Roman" panose="02020603050405020304" pitchFamily="18" charset="0"/>
                    <a:cs typeface="Times New Roman" panose="02020603050405020304" pitchFamily="18" charset="0"/>
                  </a:rPr>
                  <a:t>)</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So với năm 2008, tổng diện tích rừng của nước ta năm 2019 tăng lên số héc-ta là:</a:t>
                </a:r>
                <a:r>
                  <a:rPr lang="en-US" sz="3800" dirty="0" smtClean="0">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14:m>
                  <m:oMathPara xmlns:m="http://schemas.openxmlformats.org/officeDocument/2006/math">
                    <m:oMathParaPr>
                      <m:jc m:val="centerGroup"/>
                    </m:oMathParaPr>
                    <m:oMath xmlns:m="http://schemas.openxmlformats.org/officeDocument/2006/math">
                      <m:r>
                        <a:rPr lang="nl-NL" sz="3800">
                          <a:effectLst/>
                          <a:latin typeface="Cambria Math" panose="02040503050406030204" pitchFamily="18" charset="0"/>
                          <a:ea typeface="Times New Roman" panose="02020603050405020304" pitchFamily="18" charset="0"/>
                          <a:cs typeface="Arial" panose="020B0604020202020204" pitchFamily="34" charset="0"/>
                        </a:rPr>
                        <m:t>∆=14,6</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a:effectLst/>
                          <a:latin typeface="Cambria Math" panose="02040503050406030204" pitchFamily="18" charset="0"/>
                          <a:ea typeface="Times New Roman" panose="02020603050405020304" pitchFamily="18" charset="0"/>
                          <a:cs typeface="Arial" panose="020B0604020202020204" pitchFamily="34" charset="0"/>
                        </a:rPr>
                        <m:t>13,1=1,5 (</m:t>
                      </m:r>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ha</m:t>
                      </m:r>
                      <m:r>
                        <a:rPr lang="nl-NL" sz="3800">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Vậy so với năm 2008, tỉ lệ tổng diện tích rừng của nước ta năm 2019 tăng lên được: </a:t>
                </a:r>
                <a:endParaRPr lang="nl-NL"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3800">
                              <a:effectLst/>
                              <a:latin typeface="Cambria Math" panose="02040503050406030204" pitchFamily="18" charset="0"/>
                              <a:ea typeface="Times New Roman" panose="02020603050405020304" pitchFamily="18" charset="0"/>
                              <a:cs typeface="Arial" panose="020B0604020202020204" pitchFamily="34" charset="0"/>
                            </a:rPr>
                            <m:t>1,5</m:t>
                          </m:r>
                        </m:num>
                        <m:den>
                          <m:r>
                            <a:rPr lang="nl-NL" sz="3800">
                              <a:effectLst/>
                              <a:latin typeface="Cambria Math" panose="02040503050406030204" pitchFamily="18" charset="0"/>
                              <a:ea typeface="Times New Roman" panose="02020603050405020304" pitchFamily="18" charset="0"/>
                              <a:cs typeface="Arial" panose="020B0604020202020204" pitchFamily="34" charset="0"/>
                            </a:rPr>
                            <m:t>13,1</m:t>
                          </m:r>
                        </m:den>
                      </m:f>
                      <m:r>
                        <a:rPr lang="nl-NL" sz="3800">
                          <a:effectLst/>
                          <a:latin typeface="Cambria Math" panose="02040503050406030204" pitchFamily="18" charset="0"/>
                          <a:ea typeface="Times New Roman" panose="02020603050405020304" pitchFamily="18" charset="0"/>
                          <a:cs typeface="Arial" panose="020B0604020202020204" pitchFamily="34" charset="0"/>
                        </a:rPr>
                        <m:t>=11,45%</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Vậy tỉ lệ cây tăng đó là cao.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22379" y="2095500"/>
                <a:ext cx="16500422" cy="7113807"/>
              </a:xfrm>
              <a:prstGeom prst="rect">
                <a:avLst/>
              </a:prstGeom>
              <a:blipFill>
                <a:blip r:embed="rId13"/>
                <a:stretch>
                  <a:fillRect l="-1220" r="-1220" b="-943"/>
                </a:stretch>
              </a:blipFill>
            </p:spPr>
            <p:txBody>
              <a:bodyPr/>
              <a:lstStyle/>
              <a:p>
                <a:r>
                  <a:rPr lang="en-US">
                    <a:noFill/>
                  </a:rPr>
                  <a:t> </a:t>
                </a:r>
              </a:p>
            </p:txBody>
          </p:sp>
        </mc:Fallback>
      </mc:AlternateContent>
    </p:spTree>
    <p:extLst>
      <p:ext uri="{BB962C8B-B14F-4D97-AF65-F5344CB8AC3E}">
        <p14:creationId xmlns:p14="http://schemas.microsoft.com/office/powerpoint/2010/main" val="327254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anim calcmode="lin" valueType="num">
                                      <p:cBhvr>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anim calcmode="lin" valueType="num">
                                      <p:cBhvr>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8" name="Oval 7"/>
          <p:cNvSpPr/>
          <p:nvPr/>
        </p:nvSpPr>
        <p:spPr>
          <a:xfrm>
            <a:off x="4267200" y="5999616"/>
            <a:ext cx="990600" cy="9318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582400" y="7069653"/>
            <a:ext cx="3825846" cy="3255447"/>
          </a:xfrm>
          <a:prstGeom prst="rect">
            <a:avLst/>
          </a:prstGeom>
        </p:spPr>
      </p:pic>
      <p:sp>
        <p:nvSpPr>
          <p:cNvPr id="16" name="Rectangle 15"/>
          <p:cNvSpPr/>
          <p:nvPr/>
        </p:nvSpPr>
        <p:spPr>
          <a:xfrm>
            <a:off x="2859505" y="2413296"/>
            <a:ext cx="15392400" cy="1827744"/>
          </a:xfrm>
          <a:prstGeom prst="rect">
            <a:avLst/>
          </a:prstGeom>
        </p:spPr>
        <p:txBody>
          <a:bodyPr wrap="square">
            <a:spAutoFit/>
          </a:bodyPr>
          <a:lstStyle/>
          <a:p>
            <a:pPr marL="30480" marR="30480" algn="just">
              <a:lnSpc>
                <a:spcPct val="150000"/>
              </a:lnSpc>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1. </a:t>
            </a:r>
            <a:r>
              <a:rPr lang="en-US" sz="4000" dirty="0">
                <a:latin typeface="Arial" panose="020B0604020202020204" pitchFamily="34" charset="0"/>
                <a:ea typeface="Times New Roman" panose="02020603050405020304" pitchFamily="18" charset="0"/>
              </a:rPr>
              <a:t>C</a:t>
            </a:r>
            <a:r>
              <a:rPr lang="en-US" sz="4000" dirty="0">
                <a:solidFill>
                  <a:srgbClr val="000000"/>
                </a:solidFill>
                <a:latin typeface="Arial" panose="020B0604020202020204" pitchFamily="34" charset="0"/>
                <a:ea typeface="Times New Roman" panose="02020603050405020304" pitchFamily="18" charset="0"/>
              </a:rPr>
              <a:t>ho </a:t>
            </a:r>
            <a:r>
              <a:rPr lang="en-US" sz="4000" dirty="0" err="1">
                <a:solidFill>
                  <a:srgbClr val="000000"/>
                </a:solidFill>
                <a:latin typeface="Arial" panose="020B0604020202020204" pitchFamily="34" charset="0"/>
                <a:ea typeface="Times New Roman" panose="02020603050405020304" pitchFamily="18" charset="0"/>
              </a:rPr>
              <a:t>mẫu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liệu</a:t>
            </a:r>
            <a:r>
              <a:rPr lang="en-US" sz="4000" dirty="0">
                <a:solidFill>
                  <a:srgbClr val="000000"/>
                </a:solidFill>
                <a:latin typeface="Arial" panose="020B0604020202020204" pitchFamily="34" charset="0"/>
                <a:ea typeface="Times New Roman" panose="02020603050405020304" pitchFamily="18" charset="0"/>
              </a:rPr>
              <a:t>: </a:t>
            </a:r>
            <a:r>
              <a:rPr lang="en-US" sz="4000" dirty="0" smtClean="0">
                <a:solidFill>
                  <a:srgbClr val="000000"/>
                </a:solidFill>
                <a:latin typeface="Arial" panose="020B0604020202020204" pitchFamily="34" charset="0"/>
                <a:ea typeface="Times New Roman" panose="02020603050405020304" pitchFamily="18" charset="0"/>
              </a:rPr>
              <a:t> 1    </a:t>
            </a:r>
            <a:r>
              <a:rPr lang="en-US" sz="4000" dirty="0">
                <a:solidFill>
                  <a:srgbClr val="000000"/>
                </a:solidFill>
                <a:latin typeface="Arial" panose="020B0604020202020204" pitchFamily="34" charset="0"/>
                <a:ea typeface="Times New Roman" panose="02020603050405020304" pitchFamily="18" charset="0"/>
              </a:rPr>
              <a:t>3     6   </a:t>
            </a:r>
            <a:r>
              <a:rPr lang="en-US" sz="4000" dirty="0" smtClean="0">
                <a:solidFill>
                  <a:srgbClr val="000000"/>
                </a:solidFill>
                <a:latin typeface="Arial" panose="020B0604020202020204" pitchFamily="34" charset="0"/>
                <a:ea typeface="Times New Roman" panose="02020603050405020304" pitchFamily="18" charset="0"/>
              </a:rPr>
              <a:t>  8     </a:t>
            </a:r>
            <a:r>
              <a:rPr lang="en-US" sz="4000" dirty="0">
                <a:solidFill>
                  <a:srgbClr val="000000"/>
                </a:solidFill>
                <a:latin typeface="Arial" panose="020B0604020202020204" pitchFamily="34" charset="0"/>
                <a:ea typeface="Times New Roman" panose="02020603050405020304" pitchFamily="18" charset="0"/>
              </a:rPr>
              <a:t>9     12</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latin typeface="Arial" panose="020B0604020202020204" pitchFamily="34" charset="0"/>
                <a:ea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bình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cộng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mẫu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liệu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trên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33898" y="4407098"/>
            <a:ext cx="9144000" cy="5232202"/>
          </a:xfrm>
          <a:prstGeom prst="rect">
            <a:avLst/>
          </a:prstGeom>
        </p:spPr>
        <p:txBody>
          <a:bodyPr>
            <a:spAutoFit/>
          </a:bodyPr>
          <a:lstStyle/>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A. 6.</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B. 6,5.</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C. 7.</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D. 8.</a:t>
            </a:r>
            <a:endParaRPr lang="en-US" sz="3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279693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514600" y="2230023"/>
            <a:ext cx="15544800" cy="1927515"/>
          </a:xfrm>
          <a:prstGeom prst="rect">
            <a:avLst/>
          </a:prstGeom>
        </p:spPr>
        <p:txBody>
          <a:bodyPr wrap="square">
            <a:spAutoFit/>
          </a:bodyPr>
          <a:lstStyle/>
          <a:p>
            <a:pPr lvl="0">
              <a:lnSpc>
                <a:spcPct val="150000"/>
              </a:lnSpc>
              <a:spcAft>
                <a:spcPts val="800"/>
              </a:spcAft>
            </a:pPr>
            <a:r>
              <a:rPr lang="en-US" sz="4000" b="1" dirty="0" err="1">
                <a:latin typeface="Arial" panose="020B0604020202020204" pitchFamily="34" charset="0"/>
                <a:ea typeface="Calibri" panose="020F0502020204030204" pitchFamily="34" charset="0"/>
              </a:rPr>
              <a:t>Câu</a:t>
            </a:r>
            <a:r>
              <a:rPr lang="en-US" sz="4000" b="1" dirty="0">
                <a:latin typeface="Arial" panose="020B0604020202020204" pitchFamily="34" charset="0"/>
                <a:ea typeface="Calibri" panose="020F0502020204030204" pitchFamily="34" charset="0"/>
              </a:rPr>
              <a:t> 2. </a:t>
            </a:r>
            <a:r>
              <a:rPr lang="en-US" sz="4000" dirty="0">
                <a:latin typeface="Arial" panose="020B0604020202020204" pitchFamily="34" charset="0"/>
                <a:ea typeface="Calibri" panose="020F0502020204030204" pitchFamily="34" charset="0"/>
              </a:rPr>
              <a:t>Cho </a:t>
            </a:r>
            <a:r>
              <a:rPr lang="en-US" sz="4000" dirty="0" err="1">
                <a:latin typeface="Arial" panose="020B0604020202020204" pitchFamily="34" charset="0"/>
                <a:ea typeface="Calibri" panose="020F0502020204030204" pitchFamily="34" charset="0"/>
              </a:rPr>
              <a:t>mẫu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liệu</a:t>
            </a:r>
            <a:r>
              <a:rPr lang="en-US" sz="4000" dirty="0">
                <a:latin typeface="Arial" panose="020B0604020202020204" pitchFamily="34" charset="0"/>
                <a:ea typeface="Calibri" panose="020F0502020204030204" pitchFamily="34" charset="0"/>
              </a:rPr>
              <a:t>: 1   </a:t>
            </a:r>
            <a:r>
              <a:rPr lang="en-US" sz="4000" dirty="0" smtClean="0">
                <a:latin typeface="Arial" panose="020B0604020202020204" pitchFamily="34" charset="0"/>
                <a:ea typeface="Calibri" panose="020F0502020204030204" pitchFamily="34" charset="0"/>
              </a:rPr>
              <a:t>   3      </a:t>
            </a:r>
            <a:r>
              <a:rPr lang="en-US" sz="4000" dirty="0">
                <a:latin typeface="Arial" panose="020B0604020202020204" pitchFamily="34" charset="0"/>
                <a:ea typeface="Calibri" panose="020F0502020204030204" pitchFamily="34" charset="0"/>
              </a:rPr>
              <a:t>6 </a:t>
            </a:r>
            <a:r>
              <a:rPr lang="en-US" sz="4000" dirty="0" smtClean="0">
                <a:latin typeface="Arial" panose="020B0604020202020204" pitchFamily="34" charset="0"/>
                <a:ea typeface="Calibri" panose="020F0502020204030204" pitchFamily="34" charset="0"/>
              </a:rPr>
              <a:t>     </a:t>
            </a:r>
            <a:r>
              <a:rPr lang="en-US" sz="4000" dirty="0">
                <a:latin typeface="Arial" panose="020B0604020202020204" pitchFamily="34" charset="0"/>
                <a:ea typeface="Calibri" panose="020F0502020204030204" pitchFamily="34" charset="0"/>
              </a:rPr>
              <a:t>8   </a:t>
            </a:r>
            <a:r>
              <a:rPr lang="en-US" sz="4000" dirty="0" smtClean="0">
                <a:latin typeface="Arial" panose="020B0604020202020204" pitchFamily="34" charset="0"/>
                <a:ea typeface="Calibri" panose="020F0502020204030204" pitchFamily="34" charset="0"/>
              </a:rPr>
              <a:t>   </a:t>
            </a:r>
            <a:r>
              <a:rPr lang="en-US" sz="4000" dirty="0">
                <a:latin typeface="Arial" panose="020B0604020202020204" pitchFamily="34" charset="0"/>
                <a:ea typeface="Calibri" panose="020F0502020204030204" pitchFamily="34" charset="0"/>
              </a:rPr>
              <a:t>9    </a:t>
            </a:r>
            <a:r>
              <a:rPr lang="en-US" sz="4000" dirty="0" smtClean="0">
                <a:latin typeface="Arial" panose="020B0604020202020204" pitchFamily="34" charset="0"/>
                <a:ea typeface="Calibri" panose="020F0502020204030204" pitchFamily="34" charset="0"/>
              </a:rPr>
              <a:t>  </a:t>
            </a:r>
            <a:r>
              <a:rPr lang="en-US" sz="4000" dirty="0">
                <a:latin typeface="Arial" panose="020B0604020202020204" pitchFamily="34" charset="0"/>
                <a:ea typeface="Calibri" panose="020F0502020204030204" pitchFamily="34" charset="0"/>
              </a:rPr>
              <a:t>12</a:t>
            </a:r>
          </a:p>
          <a:p>
            <a:pPr lvl="0">
              <a:lnSpc>
                <a:spcPct val="150000"/>
              </a:lnSpc>
              <a:spcAft>
                <a:spcPts val="800"/>
              </a:spcAft>
            </a:pPr>
            <a:r>
              <a:rPr lang="en-US" sz="4000" dirty="0" err="1">
                <a:latin typeface="Arial" panose="020B0604020202020204" pitchFamily="34" charset="0"/>
                <a:ea typeface="Calibri" panose="020F0502020204030204" pitchFamily="34" charset="0"/>
              </a:rPr>
              <a:t>Trung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vị</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của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mẫu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liệu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trên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a:t>
            </a:r>
          </a:p>
        </p:txBody>
      </p:sp>
      <p:sp>
        <p:nvSpPr>
          <p:cNvPr id="15" name="Oval 14"/>
          <p:cNvSpPr/>
          <p:nvPr/>
        </p:nvSpPr>
        <p:spPr>
          <a:xfrm>
            <a:off x="4343400" y="73533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192000" y="6515100"/>
            <a:ext cx="3679112" cy="3130590"/>
          </a:xfrm>
          <a:prstGeom prst="rect">
            <a:avLst/>
          </a:prstGeom>
        </p:spPr>
      </p:pic>
      <p:sp>
        <p:nvSpPr>
          <p:cNvPr id="14" name="Rectangle 13"/>
          <p:cNvSpPr/>
          <p:nvPr/>
        </p:nvSpPr>
        <p:spPr>
          <a:xfrm>
            <a:off x="4533898" y="4407098"/>
            <a:ext cx="9144000" cy="5232202"/>
          </a:xfrm>
          <a:prstGeom prst="rect">
            <a:avLst/>
          </a:prstGeom>
        </p:spPr>
        <p:txBody>
          <a:bodyPr>
            <a:spAutoFit/>
          </a:bodyPr>
          <a:lstStyle/>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A. 6.</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B. 6,5.</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C. 7.</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D. 8.</a:t>
            </a:r>
            <a:endParaRPr lang="en-US" sz="3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1915482"/>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971800" y="2095500"/>
            <a:ext cx="13487400" cy="1927515"/>
          </a:xfrm>
          <a:prstGeom prst="rect">
            <a:avLst/>
          </a:prstGeom>
        </p:spPr>
        <p:txBody>
          <a:bodyPr wrap="square">
            <a:spAutoFit/>
          </a:bodyPr>
          <a:lstStyle/>
          <a:p>
            <a:pPr lvl="0">
              <a:lnSpc>
                <a:spcPct val="150000"/>
              </a:lnSpc>
              <a:spcAft>
                <a:spcPts val="800"/>
              </a:spcAft>
            </a:pPr>
            <a:r>
              <a:rPr lang="en-US" sz="4000" b="1" dirty="0" err="1">
                <a:latin typeface="Arial" panose="020B0604020202020204" pitchFamily="34" charset="0"/>
                <a:ea typeface="Calibri" panose="020F0502020204030204" pitchFamily="34" charset="0"/>
              </a:rPr>
              <a:t>Câu</a:t>
            </a:r>
            <a:r>
              <a:rPr lang="en-US" sz="4000" b="1" dirty="0">
                <a:latin typeface="Arial" panose="020B0604020202020204" pitchFamily="34" charset="0"/>
                <a:ea typeface="Calibri" panose="020F0502020204030204" pitchFamily="34" charset="0"/>
              </a:rPr>
              <a:t> 3. </a:t>
            </a:r>
            <a:r>
              <a:rPr lang="en-US" sz="4000" dirty="0">
                <a:latin typeface="Arial" panose="020B0604020202020204" pitchFamily="34" charset="0"/>
                <a:ea typeface="Calibri" panose="020F0502020204030204" pitchFamily="34" charset="0"/>
              </a:rPr>
              <a:t>Cho </a:t>
            </a:r>
            <a:r>
              <a:rPr lang="en-US" sz="4000" dirty="0" err="1">
                <a:latin typeface="Arial" panose="020B0604020202020204" pitchFamily="34" charset="0"/>
                <a:ea typeface="Calibri" panose="020F0502020204030204" pitchFamily="34" charset="0"/>
              </a:rPr>
              <a:t>mẫu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liệu</a:t>
            </a:r>
            <a:r>
              <a:rPr lang="en-US" sz="4000" dirty="0">
                <a:latin typeface="Arial" panose="020B0604020202020204" pitchFamily="34" charset="0"/>
                <a:ea typeface="Calibri" panose="020F0502020204030204" pitchFamily="34" charset="0"/>
              </a:rPr>
              <a:t>: 1 </a:t>
            </a:r>
            <a:r>
              <a:rPr lang="en-US" sz="4000" dirty="0" smtClean="0">
                <a:latin typeface="Arial" panose="020B0604020202020204" pitchFamily="34" charset="0"/>
                <a:ea typeface="Calibri" panose="020F0502020204030204" pitchFamily="34" charset="0"/>
              </a:rPr>
              <a:t>    </a:t>
            </a:r>
            <a:r>
              <a:rPr lang="en-US" sz="4000" dirty="0">
                <a:latin typeface="Arial" panose="020B0604020202020204" pitchFamily="34" charset="0"/>
                <a:ea typeface="Calibri" panose="020F0502020204030204" pitchFamily="34" charset="0"/>
              </a:rPr>
              <a:t>3     6  </a:t>
            </a:r>
            <a:r>
              <a:rPr lang="en-US" sz="4000" dirty="0" smtClean="0">
                <a:latin typeface="Arial" panose="020B0604020202020204" pitchFamily="34" charset="0"/>
                <a:ea typeface="Calibri" panose="020F0502020204030204" pitchFamily="34" charset="0"/>
              </a:rPr>
              <a:t>   </a:t>
            </a:r>
            <a:r>
              <a:rPr lang="en-US" sz="4000" dirty="0">
                <a:latin typeface="Arial" panose="020B0604020202020204" pitchFamily="34" charset="0"/>
                <a:ea typeface="Calibri" panose="020F0502020204030204" pitchFamily="34" charset="0"/>
              </a:rPr>
              <a:t>8    </a:t>
            </a:r>
            <a:r>
              <a:rPr lang="en-US" sz="4000" dirty="0" smtClean="0">
                <a:latin typeface="Arial" panose="020B0604020202020204" pitchFamily="34" charset="0"/>
                <a:ea typeface="Calibri" panose="020F0502020204030204" pitchFamily="34" charset="0"/>
              </a:rPr>
              <a:t>  9     </a:t>
            </a:r>
            <a:r>
              <a:rPr lang="en-US" sz="4000" dirty="0">
                <a:latin typeface="Arial" panose="020B0604020202020204" pitchFamily="34" charset="0"/>
                <a:ea typeface="Calibri" panose="020F0502020204030204" pitchFamily="34" charset="0"/>
              </a:rPr>
              <a:t>12</a:t>
            </a:r>
          </a:p>
          <a:p>
            <a:pPr lvl="0">
              <a:lnSpc>
                <a:spcPct val="150000"/>
              </a:lnSpc>
              <a:spcAft>
                <a:spcPts val="800"/>
              </a:spcAft>
            </a:pPr>
            <a:r>
              <a:rPr lang="en-US" sz="4000" dirty="0" err="1">
                <a:latin typeface="Arial" panose="020B0604020202020204" pitchFamily="34" charset="0"/>
                <a:ea typeface="Calibri" panose="020F0502020204030204" pitchFamily="34" charset="0"/>
              </a:rPr>
              <a:t>Tứ</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phân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vị</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của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mẫu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liệu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trên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a:t>
            </a:r>
          </a:p>
        </p:txBody>
      </p:sp>
      <p:sp>
        <p:nvSpPr>
          <p:cNvPr id="15" name="Oval 14"/>
          <p:cNvSpPr/>
          <p:nvPr/>
        </p:nvSpPr>
        <p:spPr>
          <a:xfrm>
            <a:off x="3124200" y="850478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115800" y="7141669"/>
            <a:ext cx="3203903" cy="2726231"/>
          </a:xfrm>
          <a:prstGeom prst="rect">
            <a:avLst/>
          </a:prstGeom>
        </p:spPr>
      </p:pic>
      <p:sp>
        <p:nvSpPr>
          <p:cNvPr id="2" name="Rectangle 1"/>
          <p:cNvSpPr/>
          <p:nvPr/>
        </p:nvSpPr>
        <p:spPr>
          <a:xfrm>
            <a:off x="3429000" y="4288479"/>
            <a:ext cx="9144000" cy="5232202"/>
          </a:xfrm>
          <a:prstGeom prst="rect">
            <a:avLst/>
          </a:prstGeom>
        </p:spPr>
        <p:txBody>
          <a:bodyPr>
            <a:spAutoFit/>
          </a:bodyPr>
          <a:lstStyle/>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A. Q</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 = 3, Q</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 6,5, Q</a:t>
            </a:r>
            <a:r>
              <a:rPr lang="en-US" sz="3800" baseline="-25000" dirty="0">
                <a:solidFill>
                  <a:srgbClr val="000000"/>
                </a:solidFill>
                <a:latin typeface="Arial" panose="020B0604020202020204" pitchFamily="34" charset="0"/>
                <a:ea typeface="Times New Roman" panose="02020603050405020304" pitchFamily="18" charset="0"/>
              </a:rPr>
              <a:t>3</a:t>
            </a:r>
            <a:r>
              <a:rPr lang="en-US" sz="3800" dirty="0">
                <a:solidFill>
                  <a:srgbClr val="000000"/>
                </a:solidFill>
                <a:latin typeface="Arial" panose="020B0604020202020204" pitchFamily="34" charset="0"/>
                <a:ea typeface="Times New Roman" panose="02020603050405020304" pitchFamily="18" charset="0"/>
              </a:rPr>
              <a:t> = 9.</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B. Q</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 = 1, Q</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 6,5, Q</a:t>
            </a:r>
            <a:r>
              <a:rPr lang="en-US" sz="3800" baseline="-25000" dirty="0">
                <a:solidFill>
                  <a:srgbClr val="000000"/>
                </a:solidFill>
                <a:latin typeface="Arial" panose="020B0604020202020204" pitchFamily="34" charset="0"/>
                <a:ea typeface="Times New Roman" panose="02020603050405020304" pitchFamily="18" charset="0"/>
              </a:rPr>
              <a:t>3</a:t>
            </a:r>
            <a:r>
              <a:rPr lang="en-US" sz="3800" dirty="0">
                <a:solidFill>
                  <a:srgbClr val="000000"/>
                </a:solidFill>
                <a:latin typeface="Arial" panose="020B0604020202020204" pitchFamily="34" charset="0"/>
                <a:ea typeface="Times New Roman" panose="02020603050405020304" pitchFamily="18" charset="0"/>
              </a:rPr>
              <a:t> = 12.</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C. Q</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 = 6, Q</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 7, Q</a:t>
            </a:r>
            <a:r>
              <a:rPr lang="en-US" sz="3800" baseline="-25000" dirty="0">
                <a:solidFill>
                  <a:srgbClr val="000000"/>
                </a:solidFill>
                <a:latin typeface="Arial" panose="020B0604020202020204" pitchFamily="34" charset="0"/>
                <a:ea typeface="Times New Roman" panose="02020603050405020304" pitchFamily="18" charset="0"/>
              </a:rPr>
              <a:t>3</a:t>
            </a:r>
            <a:r>
              <a:rPr lang="en-US" sz="3800" dirty="0">
                <a:solidFill>
                  <a:srgbClr val="000000"/>
                </a:solidFill>
                <a:latin typeface="Arial" panose="020B0604020202020204" pitchFamily="34" charset="0"/>
                <a:ea typeface="Times New Roman" panose="02020603050405020304" pitchFamily="18" charset="0"/>
              </a:rPr>
              <a:t> = 9.</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D. Q</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 = 3, Q</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 7, Q</a:t>
            </a:r>
            <a:r>
              <a:rPr lang="en-US" sz="3800" baseline="-25000" dirty="0">
                <a:solidFill>
                  <a:srgbClr val="000000"/>
                </a:solidFill>
                <a:latin typeface="Arial" panose="020B0604020202020204" pitchFamily="34" charset="0"/>
                <a:ea typeface="Times New Roman" panose="02020603050405020304" pitchFamily="18" charset="0"/>
              </a:rPr>
              <a:t>3</a:t>
            </a:r>
            <a:r>
              <a:rPr lang="en-US" sz="3800" dirty="0">
                <a:solidFill>
                  <a:srgbClr val="000000"/>
                </a:solidFill>
                <a:latin typeface="Arial" panose="020B0604020202020204" pitchFamily="34" charset="0"/>
                <a:ea typeface="Times New Roman" panose="02020603050405020304" pitchFamily="18" charset="0"/>
              </a:rPr>
              <a:t> = 9.</a:t>
            </a:r>
            <a:endParaRPr lang="en-US" sz="3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503418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4859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143000" y="1485900"/>
            <a:ext cx="15887702" cy="1938992"/>
          </a:xfrm>
          <a:prstGeom prst="rect">
            <a:avLst/>
          </a:prstGeom>
        </p:spPr>
        <p:txBody>
          <a:bodyPr wrap="square">
            <a:spAutoFit/>
          </a:bodyPr>
          <a:lstStyle/>
          <a:p>
            <a:pPr algn="just">
              <a:lnSpc>
                <a:spcPct val="150000"/>
              </a:lnSpc>
              <a:spcAft>
                <a:spcPts val="800"/>
              </a:spcAft>
            </a:pPr>
            <a:r>
              <a:rPr lang="vi-VN" sz="4000" b="1" dirty="0">
                <a:ea typeface="Calibri" panose="020F0502020204030204" pitchFamily="34" charset="0"/>
                <a:cs typeface="Times New Roman" panose="02020603050405020304" pitchFamily="18" charset="0"/>
              </a:rPr>
              <a:t>Câu 4. </a:t>
            </a:r>
            <a:r>
              <a:rPr lang="vi-VN" sz="4000" dirty="0">
                <a:ea typeface="Calibri" panose="020F0502020204030204" pitchFamily="34" charset="0"/>
                <a:cs typeface="Times New Roman" panose="02020603050405020304" pitchFamily="18" charset="0"/>
              </a:rPr>
              <a:t>Tính đến ngày 19/01/2022, trong bảng xếp hạng giải bóng đá Ngoại hạng Anh (Vòng 24), số điểm của 5 đội dẫn đầu bảng như sau: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Oval 14"/>
          <p:cNvSpPr/>
          <p:nvPr/>
        </p:nvSpPr>
        <p:spPr>
          <a:xfrm>
            <a:off x="6239568" y="75057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63800" y="8338238"/>
            <a:ext cx="2603640" cy="221546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25956153"/>
              </p:ext>
            </p:extLst>
          </p:nvPr>
        </p:nvGraphicFramePr>
        <p:xfrm>
          <a:off x="2438400" y="3604260"/>
          <a:ext cx="13411200" cy="2606040"/>
        </p:xfrm>
        <a:graphic>
          <a:graphicData uri="http://schemas.openxmlformats.org/drawingml/2006/table">
            <a:tbl>
              <a:tblPr firstRow="1" firstCol="1" bandRow="1"/>
              <a:tblGrid>
                <a:gridCol w="1600200">
                  <a:extLst>
                    <a:ext uri="{9D8B030D-6E8A-4147-A177-3AD203B41FA5}">
                      <a16:colId xmlns:a16="http://schemas.microsoft.com/office/drawing/2014/main" val="808602215"/>
                    </a:ext>
                  </a:extLst>
                </a:gridCol>
                <a:gridCol w="2870200">
                  <a:extLst>
                    <a:ext uri="{9D8B030D-6E8A-4147-A177-3AD203B41FA5}">
                      <a16:colId xmlns:a16="http://schemas.microsoft.com/office/drawing/2014/main" val="2204655948"/>
                    </a:ext>
                  </a:extLst>
                </a:gridCol>
                <a:gridCol w="2235200">
                  <a:extLst>
                    <a:ext uri="{9D8B030D-6E8A-4147-A177-3AD203B41FA5}">
                      <a16:colId xmlns:a16="http://schemas.microsoft.com/office/drawing/2014/main" val="952108290"/>
                    </a:ext>
                  </a:extLst>
                </a:gridCol>
                <a:gridCol w="2235200">
                  <a:extLst>
                    <a:ext uri="{9D8B030D-6E8A-4147-A177-3AD203B41FA5}">
                      <a16:colId xmlns:a16="http://schemas.microsoft.com/office/drawing/2014/main" val="703452030"/>
                    </a:ext>
                  </a:extLst>
                </a:gridCol>
                <a:gridCol w="2235200">
                  <a:extLst>
                    <a:ext uri="{9D8B030D-6E8A-4147-A177-3AD203B41FA5}">
                      <a16:colId xmlns:a16="http://schemas.microsoft.com/office/drawing/2014/main" val="2382410494"/>
                    </a:ext>
                  </a:extLst>
                </a:gridCol>
                <a:gridCol w="2235200">
                  <a:extLst>
                    <a:ext uri="{9D8B030D-6E8A-4147-A177-3AD203B41FA5}">
                      <a16:colId xmlns:a16="http://schemas.microsoft.com/office/drawing/2014/main" val="3915913959"/>
                    </a:ext>
                  </a:extLst>
                </a:gridCol>
              </a:tblGrid>
              <a:tr h="0">
                <a:tc>
                  <a:txBody>
                    <a:bodyPr/>
                    <a:lstStyle/>
                    <a:p>
                      <a:pPr marL="30480" marR="30480" algn="ctr">
                        <a:lnSpc>
                          <a:spcPct val="150000"/>
                        </a:lnSpc>
                        <a:spcAft>
                          <a:spcPts val="1200"/>
                        </a:spcAft>
                      </a:pPr>
                      <a:r>
                        <a:rPr lang="en-US" sz="3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Đội</a:t>
                      </a:r>
                      <a:endParaRPr lang="en-US" sz="3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Manchester City</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Liverpool</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Chelsea</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 Ham</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Arsenal</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2633667"/>
                  </a:ext>
                </a:extLst>
              </a:tr>
              <a:tr h="0">
                <a:tc>
                  <a:txBody>
                    <a:bodyPr/>
                    <a:lstStyle/>
                    <a:p>
                      <a:pPr marL="30480" marR="30480" algn="ctr">
                        <a:lnSpc>
                          <a:spcPct val="150000"/>
                        </a:lnSpc>
                        <a:spcAft>
                          <a:spcPts val="1200"/>
                        </a:spcAft>
                      </a:pPr>
                      <a:r>
                        <a:rPr lang="en-US" sz="3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Điểm</a:t>
                      </a:r>
                      <a:endParaRPr lang="en-US" sz="3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499477"/>
                  </a:ext>
                </a:extLst>
              </a:tr>
            </a:tbl>
          </a:graphicData>
        </a:graphic>
      </p:graphicFrame>
      <p:sp>
        <p:nvSpPr>
          <p:cNvPr id="8" name="Rectangle 7"/>
          <p:cNvSpPr/>
          <p:nvPr/>
        </p:nvSpPr>
        <p:spPr>
          <a:xfrm>
            <a:off x="1143000" y="6667500"/>
            <a:ext cx="7125540" cy="379078"/>
          </a:xfrm>
          <a:prstGeom prst="rect">
            <a:avLst/>
          </a:prstGeom>
        </p:spPr>
        <p:txBody>
          <a:bodyPr wrap="none">
            <a:spAutoFit/>
          </a:bodyPr>
          <a:lstStyle/>
          <a:p>
            <a:pPr marR="30480" algn="just">
              <a:lnSpc>
                <a:spcPts val="1800"/>
              </a:lnSpc>
              <a:spcAft>
                <a:spcPts val="1200"/>
              </a:spcAft>
            </a:pPr>
            <a:r>
              <a:rPr lang="en-US" sz="3800" dirty="0" err="1">
                <a:solidFill>
                  <a:srgbClr val="000000"/>
                </a:solidFill>
                <a:latin typeface="Arial" panose="020B0604020202020204" pitchFamily="34" charset="0"/>
                <a:ea typeface="Times New Roman" panose="02020603050405020304" pitchFamily="18" charset="0"/>
              </a:rPr>
              <a:t>Trung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vị</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mẫu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liệu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6553200" y="7200900"/>
            <a:ext cx="5791200" cy="2585323"/>
          </a:xfrm>
          <a:prstGeom prst="rect">
            <a:avLst/>
          </a:prstGeom>
        </p:spPr>
        <p:txBody>
          <a:bodyPr wrap="square">
            <a:spAutoFit/>
          </a:bodyPr>
          <a:lstStyle/>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A. </a:t>
            </a:r>
            <a:r>
              <a:rPr lang="en-US" sz="3800" dirty="0" smtClean="0">
                <a:solidFill>
                  <a:srgbClr val="000000"/>
                </a:solidFill>
                <a:latin typeface="Arial" panose="020B0604020202020204" pitchFamily="34" charset="0"/>
                <a:ea typeface="Times New Roman" panose="02020603050405020304" pitchFamily="18" charset="0"/>
              </a:rPr>
              <a:t>43.</a:t>
            </a:r>
            <a:r>
              <a:rPr lang="en-US" sz="3800" dirty="0" smtClean="0">
                <a:latin typeface="Times New Roman" panose="02020603050405020304" pitchFamily="18" charset="0"/>
                <a:ea typeface="Times New Roman" panose="02020603050405020304" pitchFamily="18" charset="0"/>
              </a:rPr>
              <a:t> 			</a:t>
            </a:r>
            <a:r>
              <a:rPr lang="en-US" sz="3800" dirty="0" smtClean="0">
                <a:solidFill>
                  <a:srgbClr val="000000"/>
                </a:solidFill>
                <a:latin typeface="Arial" panose="020B0604020202020204" pitchFamily="34" charset="0"/>
                <a:ea typeface="Times New Roman" panose="02020603050405020304" pitchFamily="18" charset="0"/>
              </a:rPr>
              <a:t>B</a:t>
            </a:r>
            <a:r>
              <a:rPr lang="en-US" sz="3800" dirty="0">
                <a:solidFill>
                  <a:srgbClr val="000000"/>
                </a:solidFill>
                <a:latin typeface="Arial" panose="020B0604020202020204" pitchFamily="34" charset="0"/>
                <a:ea typeface="Times New Roman" panose="02020603050405020304" pitchFamily="18" charset="0"/>
              </a:rPr>
              <a:t>. 43,2.</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C. </a:t>
            </a:r>
            <a:r>
              <a:rPr lang="en-US" sz="3800" dirty="0" smtClean="0">
                <a:solidFill>
                  <a:srgbClr val="000000"/>
                </a:solidFill>
                <a:latin typeface="Arial" panose="020B0604020202020204" pitchFamily="34" charset="0"/>
                <a:ea typeface="Times New Roman" panose="02020603050405020304" pitchFamily="18" charset="0"/>
              </a:rPr>
              <a:t>44.			D</a:t>
            </a:r>
            <a:r>
              <a:rPr lang="en-US" sz="3800" dirty="0">
                <a:solidFill>
                  <a:srgbClr val="000000"/>
                </a:solidFill>
                <a:latin typeface="Arial" panose="020B0604020202020204" pitchFamily="34" charset="0"/>
                <a:ea typeface="Times New Roman" panose="02020603050405020304" pitchFamily="18" charset="0"/>
              </a:rPr>
              <a:t>. 56.</a:t>
            </a:r>
            <a:endParaRPr lang="en-US" sz="3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911151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371600" y="1618564"/>
            <a:ext cx="15316200" cy="2762936"/>
          </a:xfrm>
          <a:prstGeom prst="rect">
            <a:avLst/>
          </a:prstGeom>
        </p:spPr>
        <p:txBody>
          <a:bodyPr wrap="square">
            <a:spAutoFit/>
          </a:bodyPr>
          <a:lstStyle/>
          <a:p>
            <a:pPr algn="just">
              <a:lnSpc>
                <a:spcPct val="150000"/>
              </a:lnSpc>
              <a:spcAft>
                <a:spcPts val="800"/>
              </a:spcAft>
            </a:pPr>
            <a:r>
              <a:rPr lang="vi-VN" sz="4000" b="1" dirty="0">
                <a:ea typeface="Calibri" panose="020F0502020204030204" pitchFamily="34" charset="0"/>
                <a:cs typeface="Times New Roman" panose="02020603050405020304" pitchFamily="18" charset="0"/>
              </a:rPr>
              <a:t>Câu 5. </a:t>
            </a:r>
            <a:r>
              <a:rPr lang="vi-VN" sz="4000" dirty="0">
                <a:ea typeface="Calibri" panose="020F0502020204030204" pitchFamily="34" charset="0"/>
                <a:cs typeface="Times New Roman" panose="02020603050405020304" pitchFamily="18" charset="0"/>
              </a:rPr>
              <a:t>Tính đến ngày 19/01/2022, trong bảng xếp hạng giải bóng đá Ngoại hạng Anh (Vòng 24), số điểm của 5 đội dẫn đầu bảng như sau: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Oval 14"/>
          <p:cNvSpPr/>
          <p:nvPr/>
        </p:nvSpPr>
        <p:spPr>
          <a:xfrm>
            <a:off x="1219200" y="9002766"/>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47992637"/>
              </p:ext>
            </p:extLst>
          </p:nvPr>
        </p:nvGraphicFramePr>
        <p:xfrm>
          <a:off x="1447800" y="4533900"/>
          <a:ext cx="15240000" cy="2418970"/>
        </p:xfrm>
        <a:graphic>
          <a:graphicData uri="http://schemas.openxmlformats.org/drawingml/2006/table">
            <a:tbl>
              <a:tblPr firstRow="1" firstCol="1" bandRow="1"/>
              <a:tblGrid>
                <a:gridCol w="1828800">
                  <a:extLst>
                    <a:ext uri="{9D8B030D-6E8A-4147-A177-3AD203B41FA5}">
                      <a16:colId xmlns:a16="http://schemas.microsoft.com/office/drawing/2014/main" val="4170012760"/>
                    </a:ext>
                  </a:extLst>
                </a:gridCol>
                <a:gridCol w="3251200">
                  <a:extLst>
                    <a:ext uri="{9D8B030D-6E8A-4147-A177-3AD203B41FA5}">
                      <a16:colId xmlns:a16="http://schemas.microsoft.com/office/drawing/2014/main" val="2928939787"/>
                    </a:ext>
                  </a:extLst>
                </a:gridCol>
                <a:gridCol w="2540000">
                  <a:extLst>
                    <a:ext uri="{9D8B030D-6E8A-4147-A177-3AD203B41FA5}">
                      <a16:colId xmlns:a16="http://schemas.microsoft.com/office/drawing/2014/main" val="2904195306"/>
                    </a:ext>
                  </a:extLst>
                </a:gridCol>
                <a:gridCol w="2540000">
                  <a:extLst>
                    <a:ext uri="{9D8B030D-6E8A-4147-A177-3AD203B41FA5}">
                      <a16:colId xmlns:a16="http://schemas.microsoft.com/office/drawing/2014/main" val="3247300868"/>
                    </a:ext>
                  </a:extLst>
                </a:gridCol>
                <a:gridCol w="2540000">
                  <a:extLst>
                    <a:ext uri="{9D8B030D-6E8A-4147-A177-3AD203B41FA5}">
                      <a16:colId xmlns:a16="http://schemas.microsoft.com/office/drawing/2014/main" val="647361436"/>
                    </a:ext>
                  </a:extLst>
                </a:gridCol>
                <a:gridCol w="2540000">
                  <a:extLst>
                    <a:ext uri="{9D8B030D-6E8A-4147-A177-3AD203B41FA5}">
                      <a16:colId xmlns:a16="http://schemas.microsoft.com/office/drawing/2014/main" val="131881112"/>
                    </a:ext>
                  </a:extLst>
                </a:gridCol>
              </a:tblGrid>
              <a:tr h="1365901">
                <a:tc>
                  <a:txBody>
                    <a:bodyPr/>
                    <a:lstStyle/>
                    <a:p>
                      <a:pPr marL="30480" marR="30480" algn="ctr">
                        <a:lnSpc>
                          <a:spcPct val="150000"/>
                        </a:lnSpc>
                        <a:spcAft>
                          <a:spcPts val="0"/>
                        </a:spcAft>
                      </a:pPr>
                      <a:r>
                        <a:rPr lang="en-US" sz="3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Đội</a:t>
                      </a:r>
                      <a:endParaRPr lang="en-US" sz="3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Manchester City</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Liverpool</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Chelsea</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 Ham</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Arsenal</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6816635"/>
                  </a:ext>
                </a:extLst>
              </a:tr>
              <a:tr h="712676">
                <a:tc>
                  <a:txBody>
                    <a:bodyPr/>
                    <a:lstStyle/>
                    <a:p>
                      <a:pPr marL="30480" marR="30480" algn="ctr">
                        <a:lnSpc>
                          <a:spcPct val="150000"/>
                        </a:lnSpc>
                        <a:spcAft>
                          <a:spcPts val="0"/>
                        </a:spcAft>
                      </a:pPr>
                      <a:r>
                        <a:rPr lang="en-US" sz="3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Điểm</a:t>
                      </a:r>
                      <a:endParaRPr lang="en-US" sz="3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7044257"/>
                  </a:ext>
                </a:extLst>
              </a:tr>
            </a:tbl>
          </a:graphicData>
        </a:graphic>
      </p:graphicFrame>
      <p:sp>
        <p:nvSpPr>
          <p:cNvPr id="8" name="Rectangle 7"/>
          <p:cNvSpPr/>
          <p:nvPr/>
        </p:nvSpPr>
        <p:spPr>
          <a:xfrm>
            <a:off x="1419726" y="7124700"/>
            <a:ext cx="15115674" cy="2723823"/>
          </a:xfrm>
          <a:prstGeom prst="rect">
            <a:avLst/>
          </a:prstGeom>
        </p:spPr>
        <p:txBody>
          <a:bodyPr wrap="square">
            <a:spAutoFit/>
          </a:bodyPr>
          <a:lstStyle/>
          <a:p>
            <a:pPr marL="30480" marR="30480" algn="just">
              <a:lnSpc>
                <a:spcPct val="150000"/>
              </a:lnSpc>
            </a:pPr>
            <a:r>
              <a:rPr lang="en-US" sz="3800" dirty="0" err="1">
                <a:solidFill>
                  <a:srgbClr val="000000"/>
                </a:solidFill>
                <a:latin typeface="Arial" panose="020B0604020202020204" pitchFamily="34" charset="0"/>
                <a:ea typeface="Times New Roman" panose="02020603050405020304" pitchFamily="18" charset="0"/>
              </a:rPr>
              <a:t>Tứ</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phân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vị</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mẫu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liệu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A. Q</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 = 45, Q</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 43, Q</a:t>
            </a:r>
            <a:r>
              <a:rPr lang="en-US" sz="3800" baseline="-25000" dirty="0">
                <a:solidFill>
                  <a:srgbClr val="000000"/>
                </a:solidFill>
                <a:latin typeface="Arial" panose="020B0604020202020204" pitchFamily="34" charset="0"/>
                <a:ea typeface="Times New Roman" panose="02020603050405020304" pitchFamily="18" charset="0"/>
              </a:rPr>
              <a:t>3</a:t>
            </a:r>
            <a:r>
              <a:rPr lang="en-US" sz="3800" dirty="0">
                <a:solidFill>
                  <a:srgbClr val="000000"/>
                </a:solidFill>
                <a:latin typeface="Arial" panose="020B0604020202020204" pitchFamily="34" charset="0"/>
                <a:ea typeface="Times New Roman" panose="02020603050405020304" pitchFamily="18" charset="0"/>
              </a:rPr>
              <a:t> = </a:t>
            </a:r>
            <a:r>
              <a:rPr lang="en-US" sz="3800" dirty="0" smtClean="0">
                <a:solidFill>
                  <a:srgbClr val="000000"/>
                </a:solidFill>
                <a:latin typeface="Arial" panose="020B0604020202020204" pitchFamily="34" charset="0"/>
                <a:ea typeface="Times New Roman" panose="02020603050405020304" pitchFamily="18" charset="0"/>
              </a:rPr>
              <a:t>37.			B</a:t>
            </a:r>
            <a:r>
              <a:rPr lang="en-US" sz="3800" dirty="0">
                <a:solidFill>
                  <a:srgbClr val="000000"/>
                </a:solidFill>
                <a:latin typeface="Arial" panose="020B0604020202020204" pitchFamily="34" charset="0"/>
                <a:ea typeface="Times New Roman" panose="02020603050405020304" pitchFamily="18" charset="0"/>
              </a:rPr>
              <a:t>. Q</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 = 56, Q</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 43, Q</a:t>
            </a:r>
            <a:r>
              <a:rPr lang="en-US" sz="3800" baseline="-25000" dirty="0">
                <a:solidFill>
                  <a:srgbClr val="000000"/>
                </a:solidFill>
                <a:latin typeface="Arial" panose="020B0604020202020204" pitchFamily="34" charset="0"/>
                <a:ea typeface="Times New Roman" panose="02020603050405020304" pitchFamily="18" charset="0"/>
              </a:rPr>
              <a:t>3</a:t>
            </a:r>
            <a:r>
              <a:rPr lang="en-US" sz="3800" dirty="0">
                <a:solidFill>
                  <a:srgbClr val="000000"/>
                </a:solidFill>
                <a:latin typeface="Arial" panose="020B0604020202020204" pitchFamily="34" charset="0"/>
                <a:ea typeface="Times New Roman" panose="02020603050405020304" pitchFamily="18" charset="0"/>
              </a:rPr>
              <a:t> = 35.</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C. Q</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 = 36, Q</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 43, Q</a:t>
            </a:r>
            <a:r>
              <a:rPr lang="en-US" sz="3800" baseline="-25000" dirty="0">
                <a:solidFill>
                  <a:srgbClr val="000000"/>
                </a:solidFill>
                <a:latin typeface="Arial" panose="020B0604020202020204" pitchFamily="34" charset="0"/>
                <a:ea typeface="Times New Roman" panose="02020603050405020304" pitchFamily="18" charset="0"/>
              </a:rPr>
              <a:t>3</a:t>
            </a:r>
            <a:r>
              <a:rPr lang="en-US" sz="3800" dirty="0">
                <a:solidFill>
                  <a:srgbClr val="000000"/>
                </a:solidFill>
                <a:latin typeface="Arial" panose="020B0604020202020204" pitchFamily="34" charset="0"/>
                <a:ea typeface="Times New Roman" panose="02020603050405020304" pitchFamily="18" charset="0"/>
              </a:rPr>
              <a:t> = </a:t>
            </a:r>
            <a:r>
              <a:rPr lang="en-US" sz="3800" dirty="0" smtClean="0">
                <a:solidFill>
                  <a:srgbClr val="000000"/>
                </a:solidFill>
                <a:latin typeface="Arial" panose="020B0604020202020204" pitchFamily="34" charset="0"/>
                <a:ea typeface="Times New Roman" panose="02020603050405020304" pitchFamily="18" charset="0"/>
              </a:rPr>
              <a:t>50,5.		D</a:t>
            </a:r>
            <a:r>
              <a:rPr lang="en-US" sz="3800" dirty="0">
                <a:solidFill>
                  <a:srgbClr val="000000"/>
                </a:solidFill>
                <a:latin typeface="Arial" panose="020B0604020202020204" pitchFamily="34" charset="0"/>
                <a:ea typeface="Times New Roman" panose="02020603050405020304" pitchFamily="18" charset="0"/>
              </a:rPr>
              <a:t>. Q</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 = 50,5, Q</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 43, Q</a:t>
            </a:r>
            <a:r>
              <a:rPr lang="en-US" sz="3800" baseline="-25000" dirty="0">
                <a:solidFill>
                  <a:srgbClr val="000000"/>
                </a:solidFill>
                <a:latin typeface="Arial" panose="020B0604020202020204" pitchFamily="34" charset="0"/>
                <a:ea typeface="Times New Roman" panose="02020603050405020304" pitchFamily="18" charset="0"/>
              </a:rPr>
              <a:t>3</a:t>
            </a:r>
            <a:r>
              <a:rPr lang="en-US" sz="3800" dirty="0">
                <a:solidFill>
                  <a:srgbClr val="000000"/>
                </a:solidFill>
                <a:latin typeface="Arial" panose="020B0604020202020204" pitchFamily="34" charset="0"/>
                <a:ea typeface="Times New Roman" panose="02020603050405020304" pitchFamily="18" charset="0"/>
              </a:rPr>
              <a:t> = 36.</a:t>
            </a:r>
            <a:endParaRPr lang="en-US" sz="3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3976782"/>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189864" y="8017396"/>
            <a:ext cx="1490734" cy="2250165"/>
          </a:xfrm>
          <a:prstGeom prst="rect">
            <a:avLst/>
          </a:prstGeom>
        </p:spPr>
      </p:pic>
      <p:sp>
        <p:nvSpPr>
          <p:cNvPr id="9" name="Rectangle 8"/>
          <p:cNvSpPr/>
          <p:nvPr/>
        </p:nvSpPr>
        <p:spPr>
          <a:xfrm>
            <a:off x="6096000" y="3550756"/>
            <a:ext cx="6154712" cy="1407373"/>
          </a:xfrm>
          <a:prstGeom prst="rect">
            <a:avLst/>
          </a:prstGeom>
        </p:spPr>
        <p:txBody>
          <a:bodyPr wrap="square">
            <a:spAutoFit/>
          </a:bodyPr>
          <a:lstStyle/>
          <a:p>
            <a:pPr algn="ctr">
              <a:lnSpc>
                <a:spcPct val="150000"/>
              </a:lnSpc>
              <a:spcBef>
                <a:spcPts val="600"/>
              </a:spcBef>
              <a:spcAft>
                <a:spcPts val="1000"/>
              </a:spcAft>
            </a:pPr>
            <a:r>
              <a:rPr lang="en-US" sz="65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en-US" sz="65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8"/>
              </a:ext>
            </a:extLst>
          </a:blip>
          <a:srcRect/>
          <a:stretch>
            <a:fillRect/>
          </a:stretch>
        </p:blipFill>
        <p:spPr>
          <a:xfrm>
            <a:off x="5105400" y="6819901"/>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709181" y="7951238"/>
            <a:ext cx="1974206" cy="2140061"/>
          </a:xfrm>
          <a:prstGeom prst="rect">
            <a:avLst/>
          </a:prstGeom>
        </p:spPr>
      </p:pic>
      <p:sp>
        <p:nvSpPr>
          <p:cNvPr id="12" name="Pentagon 11"/>
          <p:cNvSpPr/>
          <p:nvPr/>
        </p:nvSpPr>
        <p:spPr>
          <a:xfrm>
            <a:off x="762000" y="518159"/>
            <a:ext cx="2672080" cy="1447800"/>
          </a:xfrm>
          <a:prstGeom prst="homePlate">
            <a:avLst/>
          </a:prstGeom>
          <a:solidFill>
            <a:srgbClr val="EF9F5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0" b="1">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620867"/>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171450"/>
            <a:ext cx="17602200" cy="1125855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0033624">
            <a:off x="16629722" y="9228669"/>
            <a:ext cx="1741705" cy="1160411"/>
          </a:xfrm>
          <a:prstGeom prst="rect">
            <a:avLst/>
          </a:prstGeom>
        </p:spPr>
      </p:pic>
      <p:pic>
        <p:nvPicPr>
          <p:cNvPr id="11"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59425">
            <a:off x="-470993" y="736108"/>
            <a:ext cx="1220059" cy="132255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101975858"/>
              </p:ext>
            </p:extLst>
          </p:nvPr>
        </p:nvGraphicFramePr>
        <p:xfrm>
          <a:off x="3219447" y="2964180"/>
          <a:ext cx="11849105" cy="1645920"/>
        </p:xfrm>
        <a:graphic>
          <a:graphicData uri="http://schemas.openxmlformats.org/drawingml/2006/table">
            <a:tbl>
              <a:tblPr firstRow="1" firstCol="1" bandRow="1"/>
              <a:tblGrid>
                <a:gridCol w="2171705">
                  <a:extLst>
                    <a:ext uri="{9D8B030D-6E8A-4147-A177-3AD203B41FA5}">
                      <a16:colId xmlns:a16="http://schemas.microsoft.com/office/drawing/2014/main" val="3119979777"/>
                    </a:ext>
                  </a:extLst>
                </a:gridCol>
                <a:gridCol w="990600">
                  <a:extLst>
                    <a:ext uri="{9D8B030D-6E8A-4147-A177-3AD203B41FA5}">
                      <a16:colId xmlns:a16="http://schemas.microsoft.com/office/drawing/2014/main" val="1464974292"/>
                    </a:ext>
                  </a:extLst>
                </a:gridCol>
                <a:gridCol w="990600">
                  <a:extLst>
                    <a:ext uri="{9D8B030D-6E8A-4147-A177-3AD203B41FA5}">
                      <a16:colId xmlns:a16="http://schemas.microsoft.com/office/drawing/2014/main" val="3244755394"/>
                    </a:ext>
                  </a:extLst>
                </a:gridCol>
                <a:gridCol w="990600">
                  <a:extLst>
                    <a:ext uri="{9D8B030D-6E8A-4147-A177-3AD203B41FA5}">
                      <a16:colId xmlns:a16="http://schemas.microsoft.com/office/drawing/2014/main" val="835641846"/>
                    </a:ext>
                  </a:extLst>
                </a:gridCol>
                <a:gridCol w="990600">
                  <a:extLst>
                    <a:ext uri="{9D8B030D-6E8A-4147-A177-3AD203B41FA5}">
                      <a16:colId xmlns:a16="http://schemas.microsoft.com/office/drawing/2014/main" val="2527015740"/>
                    </a:ext>
                  </a:extLst>
                </a:gridCol>
                <a:gridCol w="990600">
                  <a:extLst>
                    <a:ext uri="{9D8B030D-6E8A-4147-A177-3AD203B41FA5}">
                      <a16:colId xmlns:a16="http://schemas.microsoft.com/office/drawing/2014/main" val="2207305103"/>
                    </a:ext>
                  </a:extLst>
                </a:gridCol>
                <a:gridCol w="990600">
                  <a:extLst>
                    <a:ext uri="{9D8B030D-6E8A-4147-A177-3AD203B41FA5}">
                      <a16:colId xmlns:a16="http://schemas.microsoft.com/office/drawing/2014/main" val="1057295500"/>
                    </a:ext>
                  </a:extLst>
                </a:gridCol>
                <a:gridCol w="914400">
                  <a:extLst>
                    <a:ext uri="{9D8B030D-6E8A-4147-A177-3AD203B41FA5}">
                      <a16:colId xmlns:a16="http://schemas.microsoft.com/office/drawing/2014/main" val="891727504"/>
                    </a:ext>
                  </a:extLst>
                </a:gridCol>
                <a:gridCol w="914400">
                  <a:extLst>
                    <a:ext uri="{9D8B030D-6E8A-4147-A177-3AD203B41FA5}">
                      <a16:colId xmlns:a16="http://schemas.microsoft.com/office/drawing/2014/main" val="3860231293"/>
                    </a:ext>
                  </a:extLst>
                </a:gridCol>
                <a:gridCol w="990600">
                  <a:extLst>
                    <a:ext uri="{9D8B030D-6E8A-4147-A177-3AD203B41FA5}">
                      <a16:colId xmlns:a16="http://schemas.microsoft.com/office/drawing/2014/main" val="3876760151"/>
                    </a:ext>
                  </a:extLst>
                </a:gridCol>
                <a:gridCol w="914400">
                  <a:extLst>
                    <a:ext uri="{9D8B030D-6E8A-4147-A177-3AD203B41FA5}">
                      <a16:colId xmlns:a16="http://schemas.microsoft.com/office/drawing/2014/main" val="882095028"/>
                    </a:ext>
                  </a:extLst>
                </a:gridCol>
              </a:tblGrid>
              <a:tr h="0">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Bác Dũng</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2</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dirty="0">
                          <a:effectLst/>
                          <a:latin typeface="Arial" panose="020B0604020202020204" pitchFamily="34" charset="0"/>
                          <a:ea typeface="Calibri" panose="020F0502020204030204" pitchFamily="34" charset="0"/>
                          <a:cs typeface="Times New Roman" panose="02020603050405020304" pitchFamily="18" charset="0"/>
                        </a:rPr>
                        <a:t>7</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3</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6</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dirty="0">
                          <a:effectLst/>
                          <a:latin typeface="Arial" panose="020B0604020202020204" pitchFamily="34" charset="0"/>
                          <a:ea typeface="Calibri" panose="020F0502020204030204" pitchFamily="34" charset="0"/>
                          <a:cs typeface="Times New Roman" panose="02020603050405020304" pitchFamily="18" charset="0"/>
                        </a:rPr>
                        <a:t>1</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4</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1</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dirty="0">
                          <a:effectLst/>
                          <a:latin typeface="Arial" panose="020B0604020202020204" pitchFamily="34" charset="0"/>
                          <a:ea typeface="Calibri" panose="020F0502020204030204" pitchFamily="34" charset="0"/>
                          <a:cs typeface="Times New Roman" panose="02020603050405020304" pitchFamily="18" charset="0"/>
                        </a:rPr>
                        <a:t>4</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5</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1</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235005"/>
                  </a:ext>
                </a:extLst>
              </a:tr>
              <a:tr h="0">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Bác Thu</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1</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3</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dirty="0">
                          <a:effectLst/>
                          <a:latin typeface="Arial" panose="020B0604020202020204" pitchFamily="34" charset="0"/>
                          <a:ea typeface="Calibri" panose="020F0502020204030204" pitchFamily="34" charset="0"/>
                          <a:cs typeface="Times New Roman" panose="02020603050405020304" pitchFamily="18" charset="0"/>
                        </a:rPr>
                        <a:t>1</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2</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3</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4</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1</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2</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20</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dirty="0">
                          <a:effectLst/>
                          <a:latin typeface="Arial" panose="020B0604020202020204" pitchFamily="34" charset="0"/>
                          <a:ea typeface="Calibri" panose="020F0502020204030204" pitchFamily="34" charset="0"/>
                          <a:cs typeface="Times New Roman" panose="02020603050405020304" pitchFamily="18" charset="0"/>
                        </a:rPr>
                        <a:t>2</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67185"/>
                  </a:ext>
                </a:extLst>
              </a:tr>
            </a:tbl>
          </a:graphicData>
        </a:graphic>
      </p:graphicFrame>
      <p:sp>
        <p:nvSpPr>
          <p:cNvPr id="7" name="Rectangle 1"/>
          <p:cNvSpPr>
            <a:spLocks noChangeArrowheads="1"/>
          </p:cNvSpPr>
          <p:nvPr/>
        </p:nvSpPr>
        <p:spPr bwMode="auto">
          <a:xfrm>
            <a:off x="914400" y="748629"/>
            <a:ext cx="16535400" cy="165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en-US" sz="3600"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Bài</a:t>
            </a:r>
            <a:r>
              <a:rPr kumimoji="0" lang="fr-FR" altLang="en-US" sz="3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tập</a:t>
            </a:r>
            <a:r>
              <a:rPr kumimoji="0" lang="fr-FR" altLang="en-US" sz="3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1: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Bác</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Dũng</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bác</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Thu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ghi</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lại</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cuộc</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điện</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thoại</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mà</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mỗi</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người</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gọi</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mỗi</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ngày</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10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ngày</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được</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lựa</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chọn</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ngẫu</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nhiên</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từ</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tháng</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01/2021 ở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bảng</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sau</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10" name="Rectangle 9"/>
          <p:cNvSpPr/>
          <p:nvPr/>
        </p:nvSpPr>
        <p:spPr>
          <a:xfrm>
            <a:off x="914399" y="4762500"/>
            <a:ext cx="16784999" cy="5078313"/>
          </a:xfrm>
          <a:prstGeom prst="rect">
            <a:avLst/>
          </a:prstGeom>
        </p:spPr>
        <p:txBody>
          <a:bodyPr wrap="square">
            <a:spAutoFit/>
          </a:bodyPr>
          <a:lstStyle/>
          <a:p>
            <a:pPr lvl="0" algn="just" eaLnBrk="0" fontAlgn="base" hangingPunct="0">
              <a:lnSpc>
                <a:spcPct val="150000"/>
              </a:lnSpc>
              <a:spcBef>
                <a:spcPct val="0"/>
              </a:spcBef>
              <a:spcAft>
                <a:spcPct val="0"/>
              </a:spcAft>
            </a:pPr>
            <a:r>
              <a:rPr lang="fr-FR" altLang="en-US" sz="3600" dirty="0" smtClean="0">
                <a:solidFill>
                  <a:prstClr val="black"/>
                </a:solidFill>
                <a:latin typeface="Arial" panose="020B0604020202020204" pitchFamily="34" charset="0"/>
                <a:ea typeface="Calibri" panose="020F0502020204030204" pitchFamily="34" charset="0"/>
                <a:cs typeface="Arial" panose="020B0604020202020204" pitchFamily="34" charset="0"/>
              </a:rPr>
              <a:t>a</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Hãy</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tìm</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bình</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tứ</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phân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vị</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mốt</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cuộc</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điện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thoại</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mà</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bác</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gọi</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liệu</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trên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altLang="en-US" sz="3600" dirty="0">
              <a:solidFill>
                <a:prstClr val="black"/>
              </a:solidFill>
              <a:latin typeface="Arial" panose="020B0604020202020204" pitchFamily="34" charset="0"/>
              <a:cs typeface="Arial" panose="020B0604020202020204" pitchFamily="34" charset="0"/>
            </a:endParaRPr>
          </a:p>
          <a:p>
            <a:pPr lvl="0" algn="just" eaLnBrk="0" fontAlgn="base" hangingPunct="0">
              <a:lnSpc>
                <a:spcPct val="150000"/>
              </a:lnSpc>
              <a:spcBef>
                <a:spcPct val="0"/>
              </a:spcBef>
              <a:spcAft>
                <a:spcPct val="0"/>
              </a:spcAft>
            </a:pP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Nếu</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so</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sánh</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bình</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ai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nhiều</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cuộc</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điện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thoại</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hơn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altLang="en-US" sz="3600" dirty="0">
              <a:solidFill>
                <a:prstClr val="black"/>
              </a:solidFill>
              <a:latin typeface="Arial" panose="020B0604020202020204" pitchFamily="34" charset="0"/>
              <a:cs typeface="Arial" panose="020B0604020202020204" pitchFamily="34" charset="0"/>
            </a:endParaRPr>
          </a:p>
          <a:p>
            <a:pPr lvl="0" algn="just" eaLnBrk="0" fontAlgn="base" hangingPunct="0">
              <a:lnSpc>
                <a:spcPct val="150000"/>
              </a:lnSpc>
              <a:spcBef>
                <a:spcPct val="0"/>
              </a:spcBef>
              <a:spcAft>
                <a:spcPct val="0"/>
              </a:spcAft>
            </a:pP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Nếu</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so</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sánh</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vị</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ai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nhiều</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cuộc</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điện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thoại</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hơn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altLang="en-US" sz="3600" dirty="0">
              <a:solidFill>
                <a:prstClr val="black"/>
              </a:solidFill>
              <a:latin typeface="Arial" panose="020B0604020202020204" pitchFamily="34" charset="0"/>
              <a:cs typeface="Arial" panose="020B0604020202020204" pitchFamily="34" charset="0"/>
            </a:endParaRPr>
          </a:p>
          <a:p>
            <a:pPr lvl="0" algn="just" eaLnBrk="0" fontAlgn="base" hangingPunct="0">
              <a:lnSpc>
                <a:spcPct val="150000"/>
              </a:lnSpc>
              <a:spcBef>
                <a:spcPct val="0"/>
              </a:spcBef>
              <a:spcAft>
                <a:spcPct val="0"/>
              </a:spcAft>
            </a:pP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d) Theo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bạn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dùng</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bình</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hay</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vị</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so</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sánh</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xem</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ai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nhiều</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cuộc</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gọi</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điện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thoại</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hơn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ngày</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fr-FR" altLang="en-US" sz="3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10235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237" b="30237"/>
          <a:stretch>
            <a:fillRect/>
          </a:stretch>
        </p:blipFill>
        <p:spPr>
          <a:xfrm>
            <a:off x="0" y="0"/>
            <a:ext cx="18288000" cy="10287000"/>
          </a:xfrm>
          <a:prstGeom prst="rect">
            <a:avLst/>
          </a:prstGeom>
        </p:spPr>
      </p:pic>
      <p:sp>
        <p:nvSpPr>
          <p:cNvPr id="8" name="Rounded Rectangle 7"/>
          <p:cNvSpPr/>
          <p:nvPr/>
        </p:nvSpPr>
        <p:spPr>
          <a:xfrm>
            <a:off x="-685800" y="190500"/>
            <a:ext cx="20040600" cy="9906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668263" y="244296"/>
            <a:ext cx="1715472" cy="1142933"/>
          </a:xfrm>
          <a:prstGeom prst="rect">
            <a:avLst/>
          </a:prstGeom>
        </p:spPr>
      </p:pic>
      <p:pic>
        <p:nvPicPr>
          <p:cNvPr id="11"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72728" y="117909"/>
            <a:ext cx="1281917" cy="1389612"/>
          </a:xfrm>
          <a:prstGeom prst="rect">
            <a:avLst/>
          </a:prstGeom>
        </p:spPr>
      </p:pic>
      <p:sp>
        <p:nvSpPr>
          <p:cNvPr id="15" name="Oval Callout 14"/>
          <p:cNvSpPr/>
          <p:nvPr/>
        </p:nvSpPr>
        <p:spPr>
          <a:xfrm>
            <a:off x="1838284" y="523738"/>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20" name="Picture 3"/>
          <p:cNvPicPr>
            <a:picLocks noChangeAspect="1"/>
          </p:cNvPicPr>
          <p:nvPr/>
        </p:nvPicPr>
        <p:blipFill>
          <a:blip r:embed="rId12"/>
          <a:srcRect/>
          <a:stretch>
            <a:fillRect/>
          </a:stretch>
        </p:blipFill>
        <p:spPr>
          <a:xfrm>
            <a:off x="16199025" y="7741345"/>
            <a:ext cx="1367250" cy="235515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295400" y="1634686"/>
                <a:ext cx="16992600" cy="7852214"/>
              </a:xfrm>
              <a:prstGeom prst="rect">
                <a:avLst/>
              </a:prstGeom>
            </p:spPr>
            <p:txBody>
              <a:bodyPr wrap="square">
                <a:spAutoFit/>
              </a:bodyPr>
              <a:lstStyle/>
              <a:p>
                <a:pPr algn="just">
                  <a:lnSpc>
                    <a:spcPct val="150000"/>
                  </a:lnSpc>
                </a:pPr>
                <a:r>
                  <a:rPr lang="fr-FR"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a)</a:t>
                </a:r>
              </a:p>
              <a:p>
                <a:pPr algn="just">
                  <a:lnSpc>
                    <a:spcPct val="150000"/>
                  </a:lnSpc>
                </a:pPr>
                <a:r>
                  <a:rPr lang="fr-FR"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Bác</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Dũng</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bình</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x</m:t>
                        </m:r>
                      </m:e>
                    </m:acc>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2+7+3+6+1+4+1+4+5+1</m:t>
                        </m:r>
                      </m:num>
                      <m:den>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den>
                    </m:f>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=3,4</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Sắp</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xếp</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mẫu</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tự</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giảm</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 1, 1, 2, 3, 4, 4, 5, 6, 7.</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Vì</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 = 10 là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chẵn</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Q</a:t>
                </a:r>
                <a:r>
                  <a:rPr lang="fr-FR" sz="38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(3 + 4) = 3,5</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Q</a:t>
                </a:r>
                <a:r>
                  <a:rPr lang="fr-FR" sz="38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vị</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nửa</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1, 1, 2, 3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Q</a:t>
                </a:r>
                <a:r>
                  <a:rPr lang="fr-FR" sz="38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Q</a:t>
                </a:r>
                <a:r>
                  <a:rPr lang="fr-FR" sz="38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vị</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nửa</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 4, 5, 6, 7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Q</a:t>
                </a:r>
                <a:r>
                  <a:rPr lang="fr-FR" sz="38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5</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Mốt</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t>
                </a:r>
                <a:r>
                  <a:rPr lang="fr-FR" sz="38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o</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95400" y="1634686"/>
                <a:ext cx="16992600" cy="7852214"/>
              </a:xfrm>
              <a:prstGeom prst="rect">
                <a:avLst/>
              </a:prstGeom>
              <a:blipFill>
                <a:blip r:embed="rId13"/>
                <a:stretch>
                  <a:fillRect l="-1184" b="-854"/>
                </a:stretch>
              </a:blipFill>
            </p:spPr>
            <p:txBody>
              <a:bodyPr/>
              <a:lstStyle/>
              <a:p>
                <a:r>
                  <a:rPr lang="en-US">
                    <a:noFill/>
                  </a:rPr>
                  <a:t> </a:t>
                </a:r>
              </a:p>
            </p:txBody>
          </p:sp>
        </mc:Fallback>
      </mc:AlternateContent>
    </p:spTree>
    <p:extLst>
      <p:ext uri="{BB962C8B-B14F-4D97-AF65-F5344CB8AC3E}">
        <p14:creationId xmlns:p14="http://schemas.microsoft.com/office/powerpoint/2010/main" val="187202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1" y="419100"/>
            <a:ext cx="17373600"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970004" y="-16540"/>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9341">
            <a:off x="16099052" y="7993928"/>
            <a:ext cx="1103180" cy="1665178"/>
          </a:xfrm>
          <a:prstGeom prst="rect">
            <a:avLst/>
          </a:prstGeom>
        </p:spPr>
      </p:pic>
      <p:grpSp>
        <p:nvGrpSpPr>
          <p:cNvPr id="9" name="Group 8"/>
          <p:cNvGrpSpPr/>
          <p:nvPr/>
        </p:nvGrpSpPr>
        <p:grpSpPr>
          <a:xfrm>
            <a:off x="838200" y="2019300"/>
            <a:ext cx="4707423" cy="963915"/>
            <a:chOff x="1540977" y="1870857"/>
            <a:chExt cx="4707423" cy="963915"/>
          </a:xfrm>
        </p:grpSpPr>
        <p:pic>
          <p:nvPicPr>
            <p:cNvPr id="14" name="Picture 13"/>
            <p:cNvPicPr>
              <a:picLocks noChangeAspect="1"/>
            </p:cNvPicPr>
            <p:nvPr/>
          </p:nvPicPr>
          <p:blipFill>
            <a:blip r:embed="rId12" cstate="print">
              <a:duotone>
                <a:prstClr val="black"/>
                <a:schemeClr val="tx1">
                  <a:tint val="45000"/>
                  <a:satMod val="400000"/>
                </a:schemeClr>
              </a:duotone>
              <a:extLst>
                <a:ext uri="{BEBA8EAE-BF5A-486C-A8C5-ECC9F3942E4B}">
                  <a14:imgProps xmlns:a14="http://schemas.microsoft.com/office/drawing/2010/main">
                    <a14:imgLayer r:embed="rId1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0977" y="1870857"/>
              <a:ext cx="1032846" cy="963915"/>
            </a:xfrm>
            <a:prstGeom prst="rect">
              <a:avLst/>
            </a:prstGeom>
          </p:spPr>
        </p:pic>
        <p:sp>
          <p:nvSpPr>
            <p:cNvPr id="20" name="TextBox 19"/>
            <p:cNvSpPr txBox="1"/>
            <p:nvPr/>
          </p:nvSpPr>
          <p:spPr>
            <a:xfrm>
              <a:off x="2667000" y="2095500"/>
              <a:ext cx="3581400" cy="707886"/>
            </a:xfrm>
            <a:prstGeom prst="rect">
              <a:avLst/>
            </a:prstGeom>
            <a:noFill/>
          </p:spPr>
          <p:txBody>
            <a:bodyPr wrap="square" rtlCol="0">
              <a:spAutoFit/>
            </a:bodyPr>
            <a:lstStyle/>
            <a:p>
              <a:r>
                <a:rPr lang="nl-NL" sz="4000" b="1" smtClean="0">
                  <a:latin typeface="Arial" panose="020B0604020202020204" pitchFamily="34" charset="0"/>
                  <a:cs typeface="Arial" panose="020B0604020202020204" pitchFamily="34" charset="0"/>
                </a:rPr>
                <a:t>HĐ1</a:t>
              </a:r>
              <a:r>
                <a:rPr lang="nl-NL" sz="4000" b="1"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sp>
        <p:nvSpPr>
          <p:cNvPr id="7" name="Rectangle 6"/>
          <p:cNvSpPr/>
          <p:nvPr/>
        </p:nvSpPr>
        <p:spPr>
          <a:xfrm>
            <a:off x="7391400" y="783834"/>
            <a:ext cx="3807453" cy="1019253"/>
          </a:xfrm>
          <a:prstGeom prst="rect">
            <a:avLst/>
          </a:prstGeom>
        </p:spPr>
        <p:txBody>
          <a:bodyPr wrap="none">
            <a:spAutoFit/>
          </a:bodyPr>
          <a:lstStyle/>
          <a:p>
            <a:pPr>
              <a:lnSpc>
                <a:spcPct val="150000"/>
              </a:lnSpc>
              <a:spcAft>
                <a:spcPts val="800"/>
              </a:spcAft>
            </a:pPr>
            <a:r>
              <a:rPr lang="en-US" sz="45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1. </a:t>
            </a:r>
            <a:r>
              <a:rPr lang="en-US" sz="45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Định</a:t>
            </a:r>
            <a:r>
              <a:rPr lang="en-US" sz="45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nghĩa</a:t>
            </a:r>
            <a:endParaRPr lang="en-US" sz="4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420512" y="2091543"/>
            <a:ext cx="14172708" cy="2723823"/>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K</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ết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quả</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đo</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đơn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xăng-ti-mét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5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bạn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nam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tổ</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I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165         172            172           171           170</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bình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cộng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5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3352800" y="6515100"/>
                <a:ext cx="13139174" cy="2840458"/>
              </a:xfrm>
              <a:prstGeom prst="rect">
                <a:avLst/>
              </a:prstGeom>
            </p:spPr>
            <p:txBody>
              <a:bodyPr wrap="square">
                <a:spAutoFit/>
              </a:bodyPr>
              <a:lstStyle/>
              <a:p>
                <a:pPr algn="just">
                  <a:lnSpc>
                    <a:spcPct val="150000"/>
                  </a:lnSpc>
                  <a:spcAft>
                    <a:spcPts val="8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cộng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5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effectLst/>
                              <a:latin typeface="Cambria Math" panose="02040503050406030204" pitchFamily="18" charset="0"/>
                              <a:ea typeface="Calibri" panose="020F0502020204030204" pitchFamily="34" charset="0"/>
                              <a:cs typeface="Arial" panose="020B0604020202020204" pitchFamily="34" charset="0"/>
                            </a:rPr>
                            <m:t>𝑥</m:t>
                          </m:r>
                        </m:e>
                      </m:acc>
                      <m:r>
                        <a:rPr lang="en-US" sz="3800" b="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b="0" i="1">
                              <a:effectLst/>
                              <a:latin typeface="Cambria Math" panose="02040503050406030204" pitchFamily="18" charset="0"/>
                              <a:ea typeface="Calibri" panose="020F0502020204030204" pitchFamily="34" charset="0"/>
                              <a:cs typeface="Arial" panose="020B0604020202020204" pitchFamily="34" charset="0"/>
                            </a:rPr>
                            <m:t>165</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172</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172</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171</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170</m:t>
                          </m:r>
                        </m:num>
                        <m:den>
                          <m:r>
                            <a:rPr lang="en-US" sz="3800" b="0" i="1">
                              <a:effectLst/>
                              <a:latin typeface="Cambria Math" panose="02040503050406030204" pitchFamily="18" charset="0"/>
                              <a:ea typeface="Calibri" panose="020F0502020204030204" pitchFamily="34" charset="0"/>
                              <a:cs typeface="Arial" panose="020B0604020202020204" pitchFamily="34" charset="0"/>
                            </a:rPr>
                            <m:t>5</m:t>
                          </m:r>
                        </m:den>
                      </m:f>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170</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352800" y="6515100"/>
                <a:ext cx="13139174" cy="2840458"/>
              </a:xfrm>
              <a:prstGeom prst="rect">
                <a:avLst/>
              </a:prstGeom>
              <a:blipFill>
                <a:blip r:embed="rId14"/>
                <a:stretch>
                  <a:fillRect l="-1531"/>
                </a:stretch>
              </a:blipFill>
            </p:spPr>
            <p:txBody>
              <a:bodyPr/>
              <a:lstStyle/>
              <a:p>
                <a:r>
                  <a:rPr lang="en-US">
                    <a:noFill/>
                  </a:rPr>
                  <a:t> </a:t>
                </a:r>
              </a:p>
            </p:txBody>
          </p:sp>
        </mc:Fallback>
      </mc:AlternateContent>
      <p:sp>
        <p:nvSpPr>
          <p:cNvPr id="17" name="Oval Callout 16"/>
          <p:cNvSpPr/>
          <p:nvPr/>
        </p:nvSpPr>
        <p:spPr>
          <a:xfrm>
            <a:off x="8610600" y="5219700"/>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p:pic>
        <p:nvPicPr>
          <p:cNvPr id="18" name="Picture 17"/>
          <p:cNvPicPr>
            <a:picLocks noChangeAspect="1"/>
          </p:cNvPicPr>
          <p:nvPr/>
        </p:nvPicPr>
        <p:blipFill>
          <a:blip r:embed="rId15"/>
          <a:srcRect/>
          <a:stretch>
            <a:fillRect/>
          </a:stretch>
        </p:blipFill>
        <p:spPr>
          <a:xfrm>
            <a:off x="617622" y="7764592"/>
            <a:ext cx="1987194" cy="2145419"/>
          </a:xfrm>
          <a:prstGeom prst="rect">
            <a:avLst/>
          </a:prstGeom>
        </p:spPr>
      </p:pic>
    </p:spTree>
    <p:extLst>
      <p:ext uri="{BB962C8B-B14F-4D97-AF65-F5344CB8AC3E}">
        <p14:creationId xmlns:p14="http://schemas.microsoft.com/office/powerpoint/2010/main" val="2830515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237" b="30237"/>
          <a:stretch>
            <a:fillRect/>
          </a:stretch>
        </p:blipFill>
        <p:spPr>
          <a:xfrm>
            <a:off x="0" y="0"/>
            <a:ext cx="18288000" cy="10287000"/>
          </a:xfrm>
          <a:prstGeom prst="rect">
            <a:avLst/>
          </a:prstGeom>
        </p:spPr>
      </p:pic>
      <p:sp>
        <p:nvSpPr>
          <p:cNvPr id="8" name="Rounded Rectangle 7"/>
          <p:cNvSpPr/>
          <p:nvPr/>
        </p:nvSpPr>
        <p:spPr>
          <a:xfrm>
            <a:off x="-685800" y="190500"/>
            <a:ext cx="20040600" cy="9906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668263" y="244296"/>
            <a:ext cx="1715472" cy="1142933"/>
          </a:xfrm>
          <a:prstGeom prst="rect">
            <a:avLst/>
          </a:prstGeom>
        </p:spPr>
      </p:pic>
      <p:pic>
        <p:nvPicPr>
          <p:cNvPr id="11"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72728" y="117909"/>
            <a:ext cx="1281917" cy="1389612"/>
          </a:xfrm>
          <a:prstGeom prst="rect">
            <a:avLst/>
          </a:prstGeom>
        </p:spPr>
      </p:pic>
      <p:sp>
        <p:nvSpPr>
          <p:cNvPr id="15" name="Oval Callout 14"/>
          <p:cNvSpPr/>
          <p:nvPr/>
        </p:nvSpPr>
        <p:spPr>
          <a:xfrm>
            <a:off x="1905000" y="748526"/>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3"/>
          <p:cNvPicPr>
            <a:picLocks noChangeAspect="1"/>
          </p:cNvPicPr>
          <p:nvPr/>
        </p:nvPicPr>
        <p:blipFill>
          <a:blip r:embed="rId12"/>
          <a:srcRect/>
          <a:stretch>
            <a:fillRect/>
          </a:stretch>
        </p:blipFill>
        <p:spPr>
          <a:xfrm>
            <a:off x="15815207" y="7272181"/>
            <a:ext cx="1367250" cy="235515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560566" y="2195626"/>
                <a:ext cx="16992600" cy="696254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Bác</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Thu :</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bình</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m:rPr>
                            <m:sty m:val="p"/>
                          </m:rP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x</m:t>
                        </m:r>
                      </m:e>
                    </m:acc>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1+3+1+2+3+4+1+2+20+2</m:t>
                        </m:r>
                      </m:num>
                      <m:den>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=3,9</m:t>
                    </m:r>
                  </m:oMath>
                </a14:m>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Sắp</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xếp</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mẫu</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liệu</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theo</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thứ</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tự</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không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giảm</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1, 1, 1, 2, 2, 2, 3, 3, 4, 20.</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Vì</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n = 10 là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chẵn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nên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m:t>
                        </m:r>
                      </m:num>
                      <m:den>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den>
                    </m:f>
                  </m:oMath>
                </a14:m>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 + 2) = 2</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là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vị</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nửa</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liệu</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1, 1, 1, 2, 2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nên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1</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là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vị</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nửa</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liệu</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 3, 3, 4, 20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nên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Mốt</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M</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1, M</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 </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60566" y="2195626"/>
                <a:ext cx="16992600" cy="6962547"/>
              </a:xfrm>
              <a:prstGeom prst="rect">
                <a:avLst/>
              </a:prstGeom>
              <a:blipFill>
                <a:blip r:embed="rId13"/>
                <a:stretch>
                  <a:fillRect l="-1184" b="-1051"/>
                </a:stretch>
              </a:blipFill>
            </p:spPr>
            <p:txBody>
              <a:bodyPr/>
              <a:lstStyle/>
              <a:p>
                <a:r>
                  <a:rPr lang="en-US">
                    <a:noFill/>
                  </a:rPr>
                  <a:t> </a:t>
                </a:r>
              </a:p>
            </p:txBody>
          </p:sp>
        </mc:Fallback>
      </mc:AlternateContent>
    </p:spTree>
    <p:extLst>
      <p:ext uri="{BB962C8B-B14F-4D97-AF65-F5344CB8AC3E}">
        <p14:creationId xmlns:p14="http://schemas.microsoft.com/office/powerpoint/2010/main" val="413072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237" b="30237"/>
          <a:stretch>
            <a:fillRect/>
          </a:stretch>
        </p:blipFill>
        <p:spPr>
          <a:xfrm>
            <a:off x="0" y="0"/>
            <a:ext cx="18288000" cy="10287000"/>
          </a:xfrm>
          <a:prstGeom prst="rect">
            <a:avLst/>
          </a:prstGeom>
        </p:spPr>
      </p:pic>
      <p:sp>
        <p:nvSpPr>
          <p:cNvPr id="8" name="Rounded Rectangle 7"/>
          <p:cNvSpPr/>
          <p:nvPr/>
        </p:nvSpPr>
        <p:spPr>
          <a:xfrm>
            <a:off x="-685800" y="190500"/>
            <a:ext cx="20040600" cy="9906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668263" y="244296"/>
            <a:ext cx="1715472" cy="1142933"/>
          </a:xfrm>
          <a:prstGeom prst="rect">
            <a:avLst/>
          </a:prstGeom>
        </p:spPr>
      </p:pic>
      <p:pic>
        <p:nvPicPr>
          <p:cNvPr id="11"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72728" y="117909"/>
            <a:ext cx="1281917" cy="1389612"/>
          </a:xfrm>
          <a:prstGeom prst="rect">
            <a:avLst/>
          </a:prstGeom>
        </p:spPr>
      </p:pic>
      <p:sp>
        <p:nvSpPr>
          <p:cNvPr id="15" name="Oval Callout 14"/>
          <p:cNvSpPr/>
          <p:nvPr/>
        </p:nvSpPr>
        <p:spPr>
          <a:xfrm>
            <a:off x="1905000" y="748526"/>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3"/>
          <p:cNvPicPr>
            <a:picLocks noChangeAspect="1"/>
          </p:cNvPicPr>
          <p:nvPr/>
        </p:nvPicPr>
        <p:blipFill>
          <a:blip r:embed="rId12"/>
          <a:srcRect/>
          <a:stretch>
            <a:fillRect/>
          </a:stretch>
        </p:blipFill>
        <p:spPr>
          <a:xfrm>
            <a:off x="15906861" y="7826757"/>
            <a:ext cx="1367250" cy="2355155"/>
          </a:xfrm>
          <a:prstGeom prst="rect">
            <a:avLst/>
          </a:prstGeom>
        </p:spPr>
      </p:pic>
      <p:sp>
        <p:nvSpPr>
          <p:cNvPr id="4" name="Rectangle 3"/>
          <p:cNvSpPr/>
          <p:nvPr/>
        </p:nvSpPr>
        <p:spPr>
          <a:xfrm>
            <a:off x="1768642" y="2408992"/>
            <a:ext cx="15453333" cy="677108"/>
          </a:xfrm>
          <a:prstGeom prst="rect">
            <a:avLst/>
          </a:prstGeom>
        </p:spPr>
        <p:txBody>
          <a:bodyPr wrap="none">
            <a:spAutoFit/>
          </a:bodyPr>
          <a:lstStyle/>
          <a:p>
            <a:r>
              <a:rPr lang="vi-VN" sz="3800" dirty="0"/>
              <a:t>b) </a:t>
            </a:r>
            <a:r>
              <a:rPr lang="en-US" sz="3800" dirty="0" smtClean="0">
                <a:latin typeface="Arial" panose="020B0604020202020204" pitchFamily="34" charset="0"/>
                <a:cs typeface="Arial" panose="020B0604020202020204" pitchFamily="34" charset="0"/>
              </a:rPr>
              <a:t>T</a:t>
            </a:r>
            <a:r>
              <a:rPr lang="vi-VN" sz="3800" dirty="0" smtClean="0"/>
              <a:t>heo </a:t>
            </a:r>
            <a:r>
              <a:rPr lang="vi-VN" sz="3800" dirty="0"/>
              <a:t>số trung bình bac Thu có nhiều cuộc điện thoại hơn bác Dũng.</a:t>
            </a:r>
            <a:endParaRPr lang="en-US" sz="3800" dirty="0"/>
          </a:p>
        </p:txBody>
      </p:sp>
      <p:sp>
        <p:nvSpPr>
          <p:cNvPr id="5" name="Rectangle 4"/>
          <p:cNvSpPr/>
          <p:nvPr/>
        </p:nvSpPr>
        <p:spPr>
          <a:xfrm>
            <a:off x="1828799" y="3467489"/>
            <a:ext cx="15453333" cy="1752211"/>
          </a:xfrm>
          <a:prstGeom prst="rect">
            <a:avLst/>
          </a:prstGeom>
        </p:spPr>
        <p:txBody>
          <a:bodyPr wrap="square">
            <a:spAutoFit/>
          </a:bodyPr>
          <a:lstStyle/>
          <a:p>
            <a:pPr>
              <a:lnSpc>
                <a:spcPct val="150000"/>
              </a:lnSpc>
            </a:pPr>
            <a:r>
              <a:rPr lang="vi-VN" sz="3800" dirty="0"/>
              <a:t>c) So sánh theo số trung vị, bác Dũng có nhiều cuộc gọi điện thoại hơn bác Thu.</a:t>
            </a:r>
            <a:endParaRPr lang="en-US" sz="3800" dirty="0"/>
          </a:p>
        </p:txBody>
      </p:sp>
      <p:sp>
        <p:nvSpPr>
          <p:cNvPr id="7" name="Rectangle 6"/>
          <p:cNvSpPr/>
          <p:nvPr/>
        </p:nvSpPr>
        <p:spPr>
          <a:xfrm>
            <a:off x="1848851" y="5600700"/>
            <a:ext cx="15333605" cy="2723823"/>
          </a:xfrm>
          <a:prstGeom prst="rect">
            <a:avLst/>
          </a:prstGeom>
        </p:spPr>
        <p:txBody>
          <a:bodyPr wrap="square">
            <a:spAutoFit/>
          </a:bodyPr>
          <a:lstStyle/>
          <a:p>
            <a:pPr algn="just">
              <a:lnSpc>
                <a:spcPct val="150000"/>
              </a:lnSpc>
            </a:pPr>
            <a:r>
              <a:rPr lang="vi-VN" sz="3800" dirty="0">
                <a:solidFill>
                  <a:srgbClr val="000000"/>
                </a:solidFill>
              </a:rPr>
              <a:t>d) Vì trong mẫu số liệu có một ngày bác Thu có tới 20 cuộc điện thoại, lớn hơn nhiều so với các ngày khác, do đó ta nên so sánh theo số trung vị</a:t>
            </a:r>
            <a:r>
              <a:rPr lang="vi-VN" sz="3800" dirty="0" smtClean="0">
                <a:solidFill>
                  <a:srgbClr val="000000"/>
                </a:solidFill>
              </a:rPr>
              <a:t>.</a:t>
            </a:r>
            <a:endParaRPr lang="en-US" sz="3800" dirty="0"/>
          </a:p>
        </p:txBody>
      </p:sp>
    </p:spTree>
    <p:extLst>
      <p:ext uri="{BB962C8B-B14F-4D97-AF65-F5344CB8AC3E}">
        <p14:creationId xmlns:p14="http://schemas.microsoft.com/office/powerpoint/2010/main" val="145749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285464"/>
            <a:ext cx="17602200" cy="9765388"/>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7083706" y="247628"/>
            <a:ext cx="1063146" cy="708321"/>
          </a:xfrm>
          <a:prstGeom prst="rect">
            <a:avLst/>
          </a:prstGeom>
        </p:spPr>
      </p:pic>
      <p:grpSp>
        <p:nvGrpSpPr>
          <p:cNvPr id="10" name="Group 9"/>
          <p:cNvGrpSpPr/>
          <p:nvPr/>
        </p:nvGrpSpPr>
        <p:grpSpPr>
          <a:xfrm>
            <a:off x="775223" y="408718"/>
            <a:ext cx="4187671" cy="1066800"/>
            <a:chOff x="381000" y="190500"/>
            <a:chExt cx="6955005" cy="1066800"/>
          </a:xfrm>
        </p:grpSpPr>
        <p:sp>
          <p:nvSpPr>
            <p:cNvPr id="13" name="Rectangle 12"/>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588223" y="190500"/>
              <a:ext cx="6747782"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về</a:t>
              </a:r>
              <a:r>
                <a:rPr kumimoji="0" lang="en-US" sz="4000" b="1" i="0" u="none" strike="noStrike" kern="1200" cap="none" spc="0" normalizeH="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nhà</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7321607" y="8928962"/>
            <a:ext cx="624887" cy="984075"/>
          </a:xfrm>
          <a:prstGeom prst="rect">
            <a:avLst/>
          </a:prstGeom>
        </p:spPr>
      </p:pic>
      <p:sp>
        <p:nvSpPr>
          <p:cNvPr id="3" name="Rectangle 2"/>
          <p:cNvSpPr/>
          <p:nvPr/>
        </p:nvSpPr>
        <p:spPr>
          <a:xfrm>
            <a:off x="964652" y="583021"/>
            <a:ext cx="16485148" cy="1664879"/>
          </a:xfrm>
          <a:prstGeom prst="rect">
            <a:avLst/>
          </a:prstGeom>
        </p:spPr>
        <p:txBody>
          <a:bodyPr wrap="square">
            <a:spAutoFit/>
          </a:bodyPr>
          <a:lstStyle/>
          <a:p>
            <a:pPr algn="just">
              <a:lnSpc>
                <a:spcPct val="150000"/>
              </a:lnSpc>
              <a:spcBef>
                <a:spcPts val="600"/>
              </a:spcBef>
              <a:spcAft>
                <a:spcPts val="800"/>
              </a:spcAft>
            </a:pPr>
            <a:r>
              <a:rPr lang="fr-FR" sz="3600" b="1" dirty="0" smtClean="0">
                <a:latin typeface="Arial" panose="020B0604020202020204" pitchFamily="34" charset="0"/>
                <a:ea typeface="Calibri" panose="020F0502020204030204" pitchFamily="34" charset="0"/>
                <a:cs typeface="Times New Roman" panose="02020603050405020304" pitchFamily="18" charset="0"/>
              </a:rPr>
              <a:t>                         </a:t>
            </a:r>
            <a:r>
              <a:rPr lang="fr-FR" sz="3600" b="1" dirty="0" err="1" smtClean="0">
                <a:latin typeface="Arial" panose="020B0604020202020204" pitchFamily="34" charset="0"/>
                <a:ea typeface="Calibri" panose="020F0502020204030204" pitchFamily="34" charset="0"/>
                <a:cs typeface="Times New Roman" panose="02020603050405020304" pitchFamily="18" charset="0"/>
              </a:rPr>
              <a:t>Bài</a:t>
            </a:r>
            <a:r>
              <a:rPr lang="fr-FR" sz="3600" b="1" dirty="0" smtClean="0">
                <a:latin typeface="Arial" panose="020B0604020202020204" pitchFamily="34" charset="0"/>
                <a:ea typeface="Calibri" panose="020F0502020204030204" pitchFamily="34" charset="0"/>
                <a:cs typeface="Times New Roman" panose="02020603050405020304" pitchFamily="18" charset="0"/>
              </a:rPr>
              <a:t> </a:t>
            </a:r>
            <a:r>
              <a:rPr lang="fr-FR" sz="3600" b="1" dirty="0" err="1">
                <a:latin typeface="Arial" panose="020B0604020202020204" pitchFamily="34" charset="0"/>
                <a:ea typeface="Calibri" panose="020F0502020204030204" pitchFamily="34" charset="0"/>
                <a:cs typeface="Times New Roman" panose="02020603050405020304" pitchFamily="18" charset="0"/>
              </a:rPr>
              <a:t>tập</a:t>
            </a:r>
            <a:r>
              <a:rPr lang="fr-FR" sz="3600" b="1" dirty="0">
                <a:latin typeface="Arial" panose="020B0604020202020204" pitchFamily="34" charset="0"/>
                <a:ea typeface="Calibri" panose="020F0502020204030204" pitchFamily="34" charset="0"/>
                <a:cs typeface="Times New Roman" panose="02020603050405020304" pitchFamily="18" charset="0"/>
              </a:rPr>
              <a:t> 2: </a:t>
            </a:r>
            <a:r>
              <a:rPr lang="fr-FR" sz="3600" dirty="0" err="1">
                <a:latin typeface="Arial" panose="020B0604020202020204" pitchFamily="34" charset="0"/>
                <a:ea typeface="Calibri" panose="020F0502020204030204" pitchFamily="34" charset="0"/>
                <a:cs typeface="Times New Roman" panose="02020603050405020304" pitchFamily="18" charset="0"/>
              </a:rPr>
              <a:t>Tổng</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số</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điểm</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mà</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các</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thành</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viên</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đội</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tuyển</a:t>
            </a:r>
            <a:r>
              <a:rPr lang="fr-FR" sz="3600" dirty="0">
                <a:latin typeface="Arial" panose="020B0604020202020204" pitchFamily="34" charset="0"/>
                <a:ea typeface="Calibri" panose="020F0502020204030204" pitchFamily="34" charset="0"/>
                <a:cs typeface="Times New Roman" panose="02020603050405020304" pitchFamily="18" charset="0"/>
              </a:rPr>
              <a:t> Olympic </a:t>
            </a:r>
            <a:r>
              <a:rPr lang="fr-FR" sz="3600" dirty="0" err="1">
                <a:latin typeface="Arial" panose="020B0604020202020204" pitchFamily="34" charset="0"/>
                <a:ea typeface="Calibri" panose="020F0502020204030204" pitchFamily="34" charset="0"/>
                <a:cs typeface="Times New Roman" panose="02020603050405020304" pitchFamily="18" charset="0"/>
              </a:rPr>
              <a:t>Toán</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quốc</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tế</a:t>
            </a:r>
            <a:r>
              <a:rPr lang="fr-FR" sz="3600" dirty="0">
                <a:latin typeface="Arial" panose="020B0604020202020204" pitchFamily="34" charset="0"/>
                <a:ea typeface="Calibri" panose="020F0502020204030204" pitchFamily="34" charset="0"/>
                <a:cs typeface="Times New Roman" panose="02020603050405020304" pitchFamily="18" charset="0"/>
              </a:rPr>
              <a:t> (IMO) </a:t>
            </a:r>
            <a:r>
              <a:rPr lang="fr-FR" sz="3600" dirty="0" err="1">
                <a:latin typeface="Arial" panose="020B0604020202020204" pitchFamily="34" charset="0"/>
                <a:ea typeface="Calibri" panose="020F0502020204030204" pitchFamily="34" charset="0"/>
                <a:cs typeface="Times New Roman" panose="02020603050405020304" pitchFamily="18" charset="0"/>
              </a:rPr>
              <a:t>của</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Việt</a:t>
            </a:r>
            <a:r>
              <a:rPr lang="fr-FR" sz="3600" dirty="0">
                <a:latin typeface="Arial" panose="020B0604020202020204" pitchFamily="34" charset="0"/>
                <a:ea typeface="Calibri" panose="020F0502020204030204" pitchFamily="34" charset="0"/>
                <a:cs typeface="Times New Roman" panose="02020603050405020304" pitchFamily="18" charset="0"/>
              </a:rPr>
              <a:t> Nam </a:t>
            </a:r>
            <a:r>
              <a:rPr lang="fr-FR" sz="3600" dirty="0" err="1">
                <a:latin typeface="Arial" panose="020B0604020202020204" pitchFamily="34" charset="0"/>
                <a:ea typeface="Calibri" panose="020F0502020204030204" pitchFamily="34" charset="0"/>
                <a:cs typeface="Times New Roman" panose="02020603050405020304" pitchFamily="18" charset="0"/>
              </a:rPr>
              <a:t>đạt</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được</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trong</a:t>
            </a:r>
            <a:r>
              <a:rPr lang="fr-FR" sz="3600" dirty="0">
                <a:latin typeface="Arial" panose="020B0604020202020204" pitchFamily="34" charset="0"/>
                <a:ea typeface="Calibri" panose="020F0502020204030204" pitchFamily="34" charset="0"/>
                <a:cs typeface="Times New Roman" panose="02020603050405020304" pitchFamily="18" charset="0"/>
              </a:rPr>
              <a:t> 20 </a:t>
            </a:r>
            <a:r>
              <a:rPr lang="fr-FR" sz="3600" dirty="0" err="1">
                <a:latin typeface="Arial" panose="020B0604020202020204" pitchFamily="34" charset="0"/>
                <a:ea typeface="Calibri" panose="020F0502020204030204" pitchFamily="34" charset="0"/>
                <a:cs typeface="Times New Roman" panose="02020603050405020304" pitchFamily="18" charset="0"/>
              </a:rPr>
              <a:t>kì</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thi</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được</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cho</a:t>
            </a:r>
            <a:r>
              <a:rPr lang="fr-FR" sz="3600" dirty="0">
                <a:latin typeface="Arial" panose="020B0604020202020204" pitchFamily="34" charset="0"/>
                <a:ea typeface="Calibri" panose="020F0502020204030204" pitchFamily="34" charset="0"/>
                <a:cs typeface="Times New Roman" panose="02020603050405020304" pitchFamily="18" charset="0"/>
              </a:rPr>
              <a:t> ở </a:t>
            </a:r>
            <a:r>
              <a:rPr lang="fr-FR" sz="3600" dirty="0" err="1">
                <a:latin typeface="Arial" panose="020B0604020202020204" pitchFamily="34" charset="0"/>
                <a:ea typeface="Calibri" panose="020F0502020204030204" pitchFamily="34" charset="0"/>
                <a:cs typeface="Times New Roman" panose="02020603050405020304" pitchFamily="18" charset="0"/>
              </a:rPr>
              <a:t>bảng</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sau</a:t>
            </a:r>
            <a:r>
              <a:rPr lang="fr-FR"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46248682"/>
              </p:ext>
            </p:extLst>
          </p:nvPr>
        </p:nvGraphicFramePr>
        <p:xfrm>
          <a:off x="1232423" y="2628900"/>
          <a:ext cx="15913766" cy="4800600"/>
        </p:xfrm>
        <a:graphic>
          <a:graphicData uri="http://schemas.openxmlformats.org/drawingml/2006/table">
            <a:tbl>
              <a:tblPr firstRow="1" firstCol="1" bandRow="1"/>
              <a:tblGrid>
                <a:gridCol w="1511968">
                  <a:extLst>
                    <a:ext uri="{9D8B030D-6E8A-4147-A177-3AD203B41FA5}">
                      <a16:colId xmlns:a16="http://schemas.microsoft.com/office/drawing/2014/main" val="3317668541"/>
                    </a:ext>
                  </a:extLst>
                </a:gridCol>
                <a:gridCol w="2463922">
                  <a:extLst>
                    <a:ext uri="{9D8B030D-6E8A-4147-A177-3AD203B41FA5}">
                      <a16:colId xmlns:a16="http://schemas.microsoft.com/office/drawing/2014/main" val="3676534351"/>
                    </a:ext>
                  </a:extLst>
                </a:gridCol>
                <a:gridCol w="1650878">
                  <a:extLst>
                    <a:ext uri="{9D8B030D-6E8A-4147-A177-3AD203B41FA5}">
                      <a16:colId xmlns:a16="http://schemas.microsoft.com/office/drawing/2014/main" val="1656295004"/>
                    </a:ext>
                  </a:extLst>
                </a:gridCol>
                <a:gridCol w="2328414">
                  <a:extLst>
                    <a:ext uri="{9D8B030D-6E8A-4147-A177-3AD203B41FA5}">
                      <a16:colId xmlns:a16="http://schemas.microsoft.com/office/drawing/2014/main" val="985370953"/>
                    </a:ext>
                  </a:extLst>
                </a:gridCol>
                <a:gridCol w="1633986">
                  <a:extLst>
                    <a:ext uri="{9D8B030D-6E8A-4147-A177-3AD203B41FA5}">
                      <a16:colId xmlns:a16="http://schemas.microsoft.com/office/drawing/2014/main" val="245865314"/>
                    </a:ext>
                  </a:extLst>
                </a:gridCol>
                <a:gridCol w="2345306">
                  <a:extLst>
                    <a:ext uri="{9D8B030D-6E8A-4147-A177-3AD203B41FA5}">
                      <a16:colId xmlns:a16="http://schemas.microsoft.com/office/drawing/2014/main" val="620952640"/>
                    </a:ext>
                  </a:extLst>
                </a:gridCol>
                <a:gridCol w="1693294">
                  <a:extLst>
                    <a:ext uri="{9D8B030D-6E8A-4147-A177-3AD203B41FA5}">
                      <a16:colId xmlns:a16="http://schemas.microsoft.com/office/drawing/2014/main" val="161663138"/>
                    </a:ext>
                  </a:extLst>
                </a:gridCol>
                <a:gridCol w="2285998">
                  <a:extLst>
                    <a:ext uri="{9D8B030D-6E8A-4147-A177-3AD203B41FA5}">
                      <a16:colId xmlns:a16="http://schemas.microsoft.com/office/drawing/2014/main" val="1678561332"/>
                    </a:ext>
                  </a:extLst>
                </a:gridCol>
              </a:tblGrid>
              <a:tr h="0">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Năm</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dirty="0" err="1">
                          <a:effectLst/>
                          <a:latin typeface="Arial" panose="020B0604020202020204" pitchFamily="34" charset="0"/>
                          <a:ea typeface="Calibri" panose="020F0502020204030204" pitchFamily="34" charset="0"/>
                          <a:cs typeface="Times New Roman" panose="02020603050405020304" pitchFamily="18" charset="0"/>
                        </a:rPr>
                        <a:t>Tổng</a:t>
                      </a:r>
                      <a:r>
                        <a:rPr lang="fr-FR" sz="3500" b="0" dirty="0">
                          <a:effectLst/>
                          <a:latin typeface="Arial" panose="020B0604020202020204" pitchFamily="34" charset="0"/>
                          <a:ea typeface="Calibri" panose="020F0502020204030204" pitchFamily="34" charset="0"/>
                          <a:cs typeface="Times New Roman" panose="02020603050405020304" pitchFamily="18" charset="0"/>
                        </a:rPr>
                        <a:t> </a:t>
                      </a:r>
                      <a:r>
                        <a:rPr lang="fr-FR" sz="3500" b="0" dirty="0" err="1">
                          <a:effectLst/>
                          <a:latin typeface="Arial" panose="020B0604020202020204" pitchFamily="34" charset="0"/>
                          <a:ea typeface="Calibri" panose="020F0502020204030204" pitchFamily="34" charset="0"/>
                          <a:cs typeface="Times New Roman" panose="02020603050405020304" pitchFamily="18" charset="0"/>
                        </a:rPr>
                        <a:t>điểm</a:t>
                      </a:r>
                      <a:endParaRPr lang="en-US" sz="3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Năm</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Tổng điểm</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Năm</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Tổng điểm</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Năm</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Tổng điểm</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373222"/>
                  </a:ext>
                </a:extLst>
              </a:tr>
              <a:tr h="0">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2020</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150</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2015</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151</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2010</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133</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2005</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143</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196753"/>
                  </a:ext>
                </a:extLst>
              </a:tr>
              <a:tr h="0">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2019</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177</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dirty="0">
                          <a:effectLst/>
                          <a:latin typeface="Arial" panose="020B0604020202020204" pitchFamily="34" charset="0"/>
                          <a:ea typeface="Calibri" panose="020F0502020204030204" pitchFamily="34" charset="0"/>
                          <a:cs typeface="Times New Roman" panose="02020603050405020304" pitchFamily="18" charset="0"/>
                        </a:rPr>
                        <a:t>2014</a:t>
                      </a:r>
                      <a:endParaRPr lang="en-US" sz="3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157</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2009</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161</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2004</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196</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723567"/>
                  </a:ext>
                </a:extLst>
              </a:tr>
              <a:tr h="0">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2018</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148</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2013</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180</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2008</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159</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2003</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172</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509283"/>
                  </a:ext>
                </a:extLst>
              </a:tr>
              <a:tr h="0">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2017</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155</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2012</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148</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2007</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168</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2002</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166</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182841"/>
                  </a:ext>
                </a:extLst>
              </a:tr>
              <a:tr h="0">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2016</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151</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2011</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113</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2006</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131</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2001</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dirty="0">
                          <a:effectLst/>
                          <a:latin typeface="Arial" panose="020B0604020202020204" pitchFamily="34" charset="0"/>
                          <a:ea typeface="Calibri" panose="020F0502020204030204" pitchFamily="34" charset="0"/>
                          <a:cs typeface="Times New Roman" panose="02020603050405020304" pitchFamily="18" charset="0"/>
                        </a:rPr>
                        <a:t>139</a:t>
                      </a:r>
                      <a:endParaRPr lang="en-US" sz="3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810061"/>
                  </a:ext>
                </a:extLst>
              </a:tr>
            </a:tbl>
          </a:graphicData>
        </a:graphic>
      </p:graphicFrame>
      <p:sp>
        <p:nvSpPr>
          <p:cNvPr id="7" name="Rectangle 6"/>
          <p:cNvSpPr/>
          <p:nvPr/>
        </p:nvSpPr>
        <p:spPr>
          <a:xfrm>
            <a:off x="1309297" y="7505700"/>
            <a:ext cx="15835703" cy="2585323"/>
          </a:xfrm>
          <a:prstGeom prst="rect">
            <a:avLst/>
          </a:prstGeom>
        </p:spPr>
        <p:txBody>
          <a:bodyPr wrap="square">
            <a:spAutoFit/>
          </a:bodyPr>
          <a:lstStyle/>
          <a:p>
            <a:pPr algn="just">
              <a:lnSpc>
                <a:spcPct val="150000"/>
              </a:lnSpc>
            </a:pPr>
            <a:r>
              <a:rPr lang="fr-FR" sz="3600" dirty="0" err="1">
                <a:latin typeface="Arial" panose="020B0604020202020204" pitchFamily="34" charset="0"/>
                <a:ea typeface="Calibri" panose="020F0502020204030204" pitchFamily="34" charset="0"/>
                <a:cs typeface="Times New Roman" panose="02020603050405020304" pitchFamily="18" charset="0"/>
              </a:rPr>
              <a:t>Có</a:t>
            </a:r>
            <a:r>
              <a:rPr lang="fr-FR" sz="3600" dirty="0">
                <a:latin typeface="Arial" panose="020B0604020202020204" pitchFamily="34" charset="0"/>
                <a:ea typeface="Calibri" panose="020F0502020204030204" pitchFamily="34" charset="0"/>
                <a:cs typeface="Times New Roman" panose="02020603050405020304" pitchFamily="18" charset="0"/>
              </a:rPr>
              <a:t> ý </a:t>
            </a:r>
            <a:r>
              <a:rPr lang="fr-FR" sz="3600" dirty="0" err="1">
                <a:latin typeface="Arial" panose="020B0604020202020204" pitchFamily="34" charset="0"/>
                <a:ea typeface="Calibri" panose="020F0502020204030204" pitchFamily="34" charset="0"/>
                <a:cs typeface="Times New Roman" panose="02020603050405020304" pitchFamily="18" charset="0"/>
              </a:rPr>
              <a:t>kiến</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cho</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rằng</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điểm</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thi</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của</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đội</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tuyển</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giai</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đoạn</a:t>
            </a:r>
            <a:r>
              <a:rPr lang="fr-FR" sz="3600" dirty="0">
                <a:latin typeface="Arial" panose="020B0604020202020204" pitchFamily="34" charset="0"/>
                <a:ea typeface="Calibri" panose="020F0502020204030204" pitchFamily="34" charset="0"/>
                <a:cs typeface="Times New Roman" panose="02020603050405020304" pitchFamily="18" charset="0"/>
              </a:rPr>
              <a:t> 2001 – 2010 </a:t>
            </a:r>
            <a:r>
              <a:rPr lang="fr-FR" sz="3600" dirty="0" err="1">
                <a:latin typeface="Arial" panose="020B0604020202020204" pitchFamily="34" charset="0"/>
                <a:ea typeface="Calibri" panose="020F0502020204030204" pitchFamily="34" charset="0"/>
                <a:cs typeface="Times New Roman" panose="02020603050405020304" pitchFamily="18" charset="0"/>
              </a:rPr>
              <a:t>cao</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hơn</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giai</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đoạn</a:t>
            </a:r>
            <a:r>
              <a:rPr lang="fr-FR" sz="3600" dirty="0">
                <a:latin typeface="Arial" panose="020B0604020202020204" pitchFamily="34" charset="0"/>
                <a:ea typeface="Calibri" panose="020F0502020204030204" pitchFamily="34" charset="0"/>
                <a:cs typeface="Times New Roman" panose="02020603050405020304" pitchFamily="18" charset="0"/>
              </a:rPr>
              <a:t> 2011 – 2020. </a:t>
            </a:r>
            <a:r>
              <a:rPr lang="fr-FR" sz="3600" dirty="0" err="1">
                <a:latin typeface="Arial" panose="020B0604020202020204" pitchFamily="34" charset="0"/>
                <a:ea typeface="Calibri" panose="020F0502020204030204" pitchFamily="34" charset="0"/>
                <a:cs typeface="Times New Roman" panose="02020603050405020304" pitchFamily="18" charset="0"/>
              </a:rPr>
              <a:t>Hãy</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sử</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dụng</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số</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trung</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bình</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và</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trung</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vị</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để</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kiểm</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nghiệm</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xem</a:t>
            </a:r>
            <a:r>
              <a:rPr lang="fr-FR" sz="3600" dirty="0">
                <a:latin typeface="Arial" panose="020B0604020202020204" pitchFamily="34" charset="0"/>
                <a:ea typeface="Calibri" panose="020F0502020204030204" pitchFamily="34" charset="0"/>
                <a:cs typeface="Times New Roman" panose="02020603050405020304" pitchFamily="18" charset="0"/>
              </a:rPr>
              <a:t> ý </a:t>
            </a:r>
            <a:r>
              <a:rPr lang="fr-FR" sz="3600" dirty="0" err="1">
                <a:latin typeface="Arial" panose="020B0604020202020204" pitchFamily="34" charset="0"/>
                <a:ea typeface="Calibri" panose="020F0502020204030204" pitchFamily="34" charset="0"/>
                <a:cs typeface="Times New Roman" panose="02020603050405020304" pitchFamily="18" charset="0"/>
              </a:rPr>
              <a:t>kiến</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trên</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có</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đúng</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không</a:t>
            </a:r>
            <a:r>
              <a:rPr lang="fr-FR" sz="3600" dirty="0">
                <a:latin typeface="Arial" panose="020B060402020202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84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D9DDC3"/>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62200">
            <a:off x="886593" y="1043452"/>
            <a:ext cx="1824152" cy="2241661"/>
          </a:xfrm>
          <a:prstGeom prst="rect">
            <a:avLst/>
          </a:prstGeom>
        </p:spPr>
      </p:pic>
      <p:sp>
        <p:nvSpPr>
          <p:cNvPr id="8" name="TextBox 8"/>
          <p:cNvSpPr txBox="1"/>
          <p:nvPr/>
        </p:nvSpPr>
        <p:spPr>
          <a:xfrm>
            <a:off x="2176305" y="1171575"/>
            <a:ext cx="13935391" cy="992708"/>
          </a:xfrm>
          <a:prstGeom prst="rect">
            <a:avLst/>
          </a:prstGeom>
        </p:spPr>
        <p:txBody>
          <a:bodyPr lIns="0" tIns="0" rIns="0" bIns="0" rtlCol="0" anchor="t">
            <a:spAutoFit/>
          </a:bodyPr>
          <a:lstStyle/>
          <a:p>
            <a:pPr algn="ctr">
              <a:lnSpc>
                <a:spcPts val="8499"/>
              </a:lnSpc>
            </a:pPr>
            <a:r>
              <a:rPr lang="en-US" sz="6000" b="1" smtClean="0">
                <a:latin typeface="Arial" panose="020B0604020202020204" pitchFamily="34" charset="0"/>
                <a:cs typeface="Arial" panose="020B0604020202020204" pitchFamily="34" charset="0"/>
              </a:rPr>
              <a:t>HƯỚNG DẪN VỀ NHÀ</a:t>
            </a:r>
            <a:endParaRPr lang="en-US" sz="6000" b="1">
              <a:latin typeface="Arial" panose="020B0604020202020204" pitchFamily="34" charset="0"/>
              <a:cs typeface="Arial" panose="020B0604020202020204" pitchFamily="34" charset="0"/>
            </a:endParaRPr>
          </a:p>
        </p:txBody>
      </p:sp>
      <p:pic>
        <p:nvPicPr>
          <p:cNvPr id="13"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r="18941" b="23301"/>
          <a:stretch>
            <a:fillRect/>
          </a:stretch>
        </p:blipFill>
        <p:spPr>
          <a:xfrm rot="181335">
            <a:off x="15393100" y="540234"/>
            <a:ext cx="2404625" cy="2255389"/>
          </a:xfrm>
          <a:prstGeom prst="rect">
            <a:avLst/>
          </a:prstGeom>
        </p:spPr>
      </p:pic>
      <p:grpSp>
        <p:nvGrpSpPr>
          <p:cNvPr id="12" name="Group 11"/>
          <p:cNvGrpSpPr/>
          <p:nvPr/>
        </p:nvGrpSpPr>
        <p:grpSpPr>
          <a:xfrm>
            <a:off x="637809" y="3309783"/>
            <a:ext cx="5411428" cy="5024436"/>
            <a:chOff x="924909" y="3568797"/>
            <a:chExt cx="5411428" cy="4241703"/>
          </a:xfrm>
        </p:grpSpPr>
        <p:grpSp>
          <p:nvGrpSpPr>
            <p:cNvPr id="15" name="Group 3"/>
            <p:cNvGrpSpPr/>
            <p:nvPr/>
          </p:nvGrpSpPr>
          <p:grpSpPr>
            <a:xfrm>
              <a:off x="924909" y="3568797"/>
              <a:ext cx="5411428" cy="4241703"/>
              <a:chOff x="0" y="0"/>
              <a:chExt cx="3183193" cy="3101958"/>
            </a:xfrm>
          </p:grpSpPr>
          <p:sp>
            <p:nvSpPr>
              <p:cNvPr id="17"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9" name="Group 18"/>
          <p:cNvGrpSpPr/>
          <p:nvPr/>
        </p:nvGrpSpPr>
        <p:grpSpPr>
          <a:xfrm>
            <a:off x="6527710" y="3332358"/>
            <a:ext cx="5422223" cy="5001862"/>
            <a:chOff x="6840639" y="3553166"/>
            <a:chExt cx="5422223" cy="5001862"/>
          </a:xfrm>
        </p:grpSpPr>
        <p:grpSp>
          <p:nvGrpSpPr>
            <p:cNvPr id="20" name="Group 3"/>
            <p:cNvGrpSpPr/>
            <p:nvPr/>
          </p:nvGrpSpPr>
          <p:grpSpPr>
            <a:xfrm>
              <a:off x="6840639" y="3553166"/>
              <a:ext cx="5422223" cy="5001862"/>
              <a:chOff x="-3810" y="-1"/>
              <a:chExt cx="3189543" cy="3657863"/>
            </a:xfrm>
          </p:grpSpPr>
          <p:sp>
            <p:nvSpPr>
              <p:cNvPr id="22"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3"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1" name="Rectangle 20"/>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4" name="Group 23"/>
          <p:cNvGrpSpPr/>
          <p:nvPr/>
        </p:nvGrpSpPr>
        <p:grpSpPr>
          <a:xfrm>
            <a:off x="12433287" y="3306055"/>
            <a:ext cx="5422223" cy="5013607"/>
            <a:chOff x="12644694" y="3479846"/>
            <a:chExt cx="5422223" cy="4709752"/>
          </a:xfrm>
        </p:grpSpPr>
        <p:grpSp>
          <p:nvGrpSpPr>
            <p:cNvPr id="25" name="Group 3"/>
            <p:cNvGrpSpPr/>
            <p:nvPr/>
          </p:nvGrpSpPr>
          <p:grpSpPr>
            <a:xfrm>
              <a:off x="12644694" y="3479846"/>
              <a:ext cx="5422223" cy="4709752"/>
              <a:chOff x="-3810" y="0"/>
              <a:chExt cx="3189543" cy="3444242"/>
            </a:xfrm>
          </p:grpSpPr>
          <p:sp>
            <p:nvSpPr>
              <p:cNvPr id="27"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8"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6" name="Rectangle 25"/>
            <p:cNvSpPr/>
            <p:nvPr/>
          </p:nvSpPr>
          <p:spPr>
            <a:xfrm>
              <a:off x="12832875" y="3631131"/>
              <a:ext cx="5056932" cy="4423588"/>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en-US" sz="4000" b="1" kern="0" dirty="0" smtClean="0">
                  <a:latin typeface="Arial"/>
                  <a:ea typeface="Calibri" panose="020F0502020204030204" pitchFamily="34" charset="0"/>
                  <a:cs typeface="Times New Roman" panose="02020603050405020304" pitchFamily="18" charset="0"/>
                  <a:sym typeface="Arial"/>
                </a:rPr>
                <a:t>“</a:t>
              </a:r>
              <a:r>
                <a:rPr lang="vi-VN" sz="4000" b="1" kern="0" dirty="0" smtClean="0">
                  <a:latin typeface="Arial"/>
                  <a:ea typeface="Calibri" panose="020F0502020204030204" pitchFamily="34" charset="0"/>
                  <a:cs typeface="Times New Roman" panose="02020603050405020304" pitchFamily="18" charset="0"/>
                  <a:sym typeface="Arial"/>
                </a:rPr>
                <a:t>Bài </a:t>
              </a:r>
              <a:r>
                <a:rPr lang="vi-VN" sz="4000" b="1" kern="0" dirty="0">
                  <a:latin typeface="Arial"/>
                  <a:ea typeface="Calibri" panose="020F0502020204030204" pitchFamily="34" charset="0"/>
                  <a:cs typeface="Times New Roman" panose="02020603050405020304" pitchFamily="18" charset="0"/>
                  <a:sym typeface="Arial"/>
                </a:rPr>
                <a:t>3: Các số đặc trưng đo mức độ phân tán cho mẫu số liệu "</a:t>
              </a:r>
            </a:p>
          </p:txBody>
        </p:sp>
      </p:grpSp>
      <p:pic>
        <p:nvPicPr>
          <p:cNvPr id="29" name="Picture 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1194222">
            <a:off x="16012971" y="8124881"/>
            <a:ext cx="1930447" cy="2078544"/>
          </a:xfrm>
          <a:prstGeom prst="rect">
            <a:avLst/>
          </a:prstGeom>
        </p:spPr>
      </p:pic>
      <p:pic>
        <p:nvPicPr>
          <p:cNvPr id="3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90184" y="7419880"/>
            <a:ext cx="1796427" cy="2829020"/>
          </a:xfrm>
          <a:prstGeom prst="rect">
            <a:avLst/>
          </a:prstGeom>
        </p:spPr>
      </p:pic>
    </p:spTree>
    <p:extLst>
      <p:ext uri="{BB962C8B-B14F-4D97-AF65-F5344CB8AC3E}">
        <p14:creationId xmlns:p14="http://schemas.microsoft.com/office/powerpoint/2010/main" val="745582844"/>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133600" y="1253171"/>
            <a:ext cx="13749766" cy="838612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759923" y="636828"/>
            <a:ext cx="768154" cy="183439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89419">
            <a:off x="16203808" y="6526974"/>
            <a:ext cx="2110984" cy="190252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33489">
            <a:off x="199199" y="1236830"/>
            <a:ext cx="1965132" cy="1898809"/>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28700" y="7478236"/>
            <a:ext cx="2445044" cy="198354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619047" y="1706336"/>
            <a:ext cx="2129994" cy="1637433"/>
          </a:xfrm>
          <a:prstGeom prst="rect">
            <a:avLst/>
          </a:prstGeom>
        </p:spPr>
      </p:pic>
      <p:sp>
        <p:nvSpPr>
          <p:cNvPr id="9" name="TextBox 9"/>
          <p:cNvSpPr txBox="1"/>
          <p:nvPr/>
        </p:nvSpPr>
        <p:spPr>
          <a:xfrm>
            <a:off x="2225822" y="4233245"/>
            <a:ext cx="13487120" cy="3000821"/>
          </a:xfrm>
          <a:prstGeom prst="rect">
            <a:avLst/>
          </a:prstGeom>
        </p:spPr>
        <p:txBody>
          <a:bodyPr wrap="square" lIns="0" tIns="0" rIns="0" bIns="0" rtlCol="0" anchor="t">
            <a:spAutoFit/>
          </a:bodyPr>
          <a:lstStyle/>
          <a:p>
            <a:pPr algn="ctr">
              <a:lnSpc>
                <a:spcPct val="150000"/>
              </a:lnSpc>
            </a:pPr>
            <a:r>
              <a:rPr lang="en-US" sz="6500" b="1" smtClean="0">
                <a:latin typeface="Arial" panose="020B0604020202020204" pitchFamily="34" charset="0"/>
                <a:cs typeface="Arial" panose="020B0604020202020204" pitchFamily="34" charset="0"/>
              </a:rPr>
              <a:t>CẢM ƠN CÁC EM ĐÃ CHÚ Ý LẮNG NGHE BÀI GIẢNG!</a:t>
            </a:r>
            <a:endParaRPr lang="en-US" sz="6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963874"/>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66800" y="1386589"/>
            <a:ext cx="16230600" cy="758089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06838">
            <a:off x="1018468" y="7965560"/>
            <a:ext cx="1359982" cy="1474235"/>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336841" y="816095"/>
            <a:ext cx="2397119" cy="159708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1371600" y="3467100"/>
                <a:ext cx="15557926" cy="5456878"/>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bình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cộng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mẫu</a:t>
                </a:r>
                <a:r>
                  <a:rPr lang="en-US" sz="4000" dirty="0">
                    <a:latin typeface="Arial" panose="020B0604020202020204" pitchFamily="34" charset="0"/>
                    <a:ea typeface="Calibri" panose="020F0502020204030204" pitchFamily="34" charset="0"/>
                    <a:cs typeface="Times New Roman" panose="02020603050405020304" pitchFamily="18" charset="0"/>
                  </a:rPr>
                  <a:t> n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liệu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thống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kê</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bằng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tổng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liệu</a:t>
                </a:r>
                <a:r>
                  <a:rPr lang="en-US" sz="4000" dirty="0">
                    <a:latin typeface="Arial" panose="020B0604020202020204" pitchFamily="34" charset="0"/>
                    <a:ea typeface="Calibri" panose="020F0502020204030204" pitchFamily="34" charset="0"/>
                    <a:cs typeface="Times New Roman" panose="02020603050405020304" pitchFamily="18" charset="0"/>
                  </a:rPr>
                  <a:t> chia </a:t>
                </a:r>
                <a:r>
                  <a:rPr lang="en-US" sz="4000" dirty="0" err="1">
                    <a:latin typeface="Arial" panose="020B0604020202020204" pitchFamily="34" charset="0"/>
                    <a:ea typeface="Calibri" panose="020F0502020204030204" pitchFamily="34" charset="0"/>
                    <a:cs typeface="Times New Roman" panose="02020603050405020304" pitchFamily="18" charset="0"/>
                  </a:rPr>
                  <a:t>cho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liệu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bình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cộng</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effectLst/>
                            <a:latin typeface="Cambria Math" panose="02040503050406030204" pitchFamily="18" charset="0"/>
                            <a:ea typeface="Calibri" panose="020F0502020204030204" pitchFamily="34" charset="0"/>
                            <a:cs typeface="Arial" panose="020B0604020202020204" pitchFamily="34" charset="0"/>
                          </a:rPr>
                          <m:t>𝐱</m:t>
                        </m:r>
                      </m:e>
                    </m:acc>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x</a:t>
                </a:r>
                <a:r>
                  <a:rPr lang="en-US" sz="4000"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x</a:t>
                </a:r>
                <a:r>
                  <a:rPr lang="en-US" sz="40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x</a:t>
                </a:r>
                <a:r>
                  <a:rPr lang="en-US" sz="4000" baseline="-25000" dirty="0" err="1">
                    <a:effectLst/>
                    <a:latin typeface="Arial" panose="020B0604020202020204" pitchFamily="34" charset="0"/>
                    <a:ea typeface="Times New Roman" panose="02020603050405020304" pitchFamily="18" charset="0"/>
                    <a:cs typeface="Times New Roman" panose="02020603050405020304" pitchFamily="18" charset="0"/>
                  </a:rPr>
                  <a:t>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effectLst/>
                              <a:latin typeface="Cambria Math" panose="02040503050406030204" pitchFamily="18" charset="0"/>
                              <a:ea typeface="Calibri" panose="020F0502020204030204" pitchFamily="34" charset="0"/>
                              <a:cs typeface="Arial" panose="020B0604020202020204" pitchFamily="34" charset="0"/>
                            </a:rPr>
                            <m:t>𝐱</m:t>
                          </m:r>
                        </m:e>
                      </m:acc>
                      <m:r>
                        <a:rPr lang="en-US" sz="4000" b="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n-US" sz="4000" i="1">
                                  <a:effectLst/>
                                  <a:latin typeface="Cambria Math" panose="02040503050406030204" pitchFamily="18" charset="0"/>
                                  <a:ea typeface="Calibri" panose="020F0502020204030204" pitchFamily="34" charset="0"/>
                                  <a:cs typeface="Arial" panose="020B0604020202020204" pitchFamily="34" charset="0"/>
                                </a:rPr>
                              </m:ctrlPr>
                            </m:sSubPr>
                            <m:e>
                              <m:r>
                                <a:rPr lang="en-US" sz="40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4000" b="1" i="1">
                                  <a:effectLst/>
                                  <a:latin typeface="Cambria Math" panose="02040503050406030204" pitchFamily="18" charset="0"/>
                                  <a:ea typeface="Calibri" panose="020F0502020204030204" pitchFamily="34" charset="0"/>
                                  <a:cs typeface="Arial" panose="020B0604020202020204" pitchFamily="34" charset="0"/>
                                </a:rPr>
                                <m:t>𝟏</m:t>
                              </m:r>
                            </m:sub>
                          </m:sSub>
                          <m:r>
                            <a:rPr lang="en-US" sz="40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4000" i="1">
                                  <a:effectLst/>
                                  <a:latin typeface="Cambria Math" panose="02040503050406030204" pitchFamily="18" charset="0"/>
                                  <a:ea typeface="Calibri" panose="020F0502020204030204" pitchFamily="34" charset="0"/>
                                  <a:cs typeface="Arial" panose="020B0604020202020204" pitchFamily="34" charset="0"/>
                                </a:rPr>
                              </m:ctrlPr>
                            </m:sSubPr>
                            <m:e>
                              <m:r>
                                <a:rPr lang="en-US" sz="40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4000" b="1" i="1">
                                  <a:effectLst/>
                                  <a:latin typeface="Cambria Math" panose="02040503050406030204" pitchFamily="18" charset="0"/>
                                  <a:ea typeface="Calibri" panose="020F0502020204030204" pitchFamily="34" charset="0"/>
                                  <a:cs typeface="Arial" panose="020B0604020202020204" pitchFamily="34" charset="0"/>
                                </a:rPr>
                                <m:t>𝟐</m:t>
                              </m:r>
                            </m:sub>
                          </m:sSub>
                          <m:r>
                            <a:rPr lang="en-US" sz="40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4000" i="1">
                                  <a:effectLst/>
                                  <a:latin typeface="Cambria Math" panose="02040503050406030204" pitchFamily="18" charset="0"/>
                                  <a:ea typeface="Calibri" panose="020F0502020204030204" pitchFamily="34" charset="0"/>
                                  <a:cs typeface="Arial" panose="020B0604020202020204" pitchFamily="34" charset="0"/>
                                </a:rPr>
                              </m:ctrlPr>
                            </m:sSubPr>
                            <m:e>
                              <m:r>
                                <a:rPr lang="en-US" sz="40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4000" b="1" i="1">
                                  <a:effectLst/>
                                  <a:latin typeface="Cambria Math" panose="02040503050406030204" pitchFamily="18" charset="0"/>
                                  <a:ea typeface="Calibri" panose="020F0502020204030204" pitchFamily="34" charset="0"/>
                                  <a:cs typeface="Arial" panose="020B0604020202020204" pitchFamily="34" charset="0"/>
                                </a:rPr>
                                <m:t>𝐧</m:t>
                              </m:r>
                            </m:sub>
                          </m:sSub>
                        </m:num>
                        <m:den>
                          <m:r>
                            <a:rPr lang="en-US" sz="4000" b="1" i="1">
                              <a:effectLst/>
                              <a:latin typeface="Cambria Math" panose="02040503050406030204" pitchFamily="18" charset="0"/>
                              <a:ea typeface="Calibri" panose="020F0502020204030204" pitchFamily="34" charset="0"/>
                              <a:cs typeface="Arial" panose="020B0604020202020204" pitchFamily="34" charset="0"/>
                            </a:rPr>
                            <m:t>𝐧</m:t>
                          </m:r>
                        </m:den>
                      </m:f>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371600" y="3467100"/>
                <a:ext cx="15557926" cy="5456878"/>
              </a:xfrm>
              <a:prstGeom prst="rect">
                <a:avLst/>
              </a:prstGeom>
              <a:blipFill>
                <a:blip r:embed="rId11"/>
                <a:stretch>
                  <a:fillRect l="-1371" r="-1371"/>
                </a:stretch>
              </a:blipFill>
            </p:spPr>
            <p:txBody>
              <a:bodyPr/>
              <a:lstStyle/>
              <a:p>
                <a:r>
                  <a:rPr lang="en-US">
                    <a:noFill/>
                  </a:rPr>
                  <a:t> </a:t>
                </a:r>
              </a:p>
            </p:txBody>
          </p:sp>
        </mc:Fallback>
      </mc:AlternateContent>
      <p:sp>
        <p:nvSpPr>
          <p:cNvPr id="11" name="Rectangle 10"/>
          <p:cNvSpPr/>
          <p:nvPr/>
        </p:nvSpPr>
        <p:spPr>
          <a:xfrm>
            <a:off x="6858000" y="2072389"/>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5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lang="en-US" sz="5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rotWithShape="1">
          <a:blip r:embed="rId12"/>
          <a:srcRect l="31156" r="28102" b="22486"/>
          <a:stretch/>
        </p:blipFill>
        <p:spPr>
          <a:xfrm>
            <a:off x="14020800" y="5790827"/>
            <a:ext cx="2514600" cy="3010273"/>
          </a:xfrm>
          <a:prstGeom prst="rect">
            <a:avLst/>
          </a:prstGeom>
        </p:spPr>
      </p:pic>
    </p:spTree>
    <p:extLst>
      <p:ext uri="{BB962C8B-B14F-4D97-AF65-F5344CB8AC3E}">
        <p14:creationId xmlns:p14="http://schemas.microsoft.com/office/powerpoint/2010/main" val="2371625257"/>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647700"/>
            <a:ext cx="18288000" cy="90539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7121488" y="8234259"/>
            <a:ext cx="1196198" cy="18055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791200" y="16383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(SGK –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tr27)</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sp>
        <p:nvSpPr>
          <p:cNvPr id="13" name="Oval Callout 12"/>
          <p:cNvSpPr/>
          <p:nvPr/>
        </p:nvSpPr>
        <p:spPr>
          <a:xfrm>
            <a:off x="7993192" y="501462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mc:AlternateContent xmlns:mc="http://schemas.openxmlformats.org/markup-compatibility/2006" xmlns:a14="http://schemas.microsoft.com/office/drawing/2010/main">
        <mc:Choice Requires="a14">
          <p:sp>
            <p:nvSpPr>
              <p:cNvPr id="9" name="Rectangle 8"/>
              <p:cNvSpPr/>
              <p:nvPr/>
            </p:nvSpPr>
            <p:spPr>
              <a:xfrm>
                <a:off x="1744770" y="3036311"/>
                <a:ext cx="15173888" cy="1497589"/>
              </a:xfrm>
              <a:prstGeom prst="rect">
                <a:avLst/>
              </a:prstGeom>
            </p:spPr>
            <p:txBody>
              <a:bodyPr wrap="square">
                <a:spAutoFit/>
              </a:bodyPr>
              <a:lstStyle/>
              <a:p>
                <a:pPr>
                  <a:lnSpc>
                    <a:spcPct val="107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Kết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4 </a:t>
                </a:r>
                <a:r>
                  <a:rPr lang="en-US" sz="3800" dirty="0" err="1">
                    <a:latin typeface="Arial" panose="020B0604020202020204" pitchFamily="34" charset="0"/>
                    <a:ea typeface="Calibri" panose="020F0502020204030204" pitchFamily="34" charset="0"/>
                    <a:cs typeface="Times New Roman" panose="02020603050405020304" pitchFamily="18" charset="0"/>
                  </a:rPr>
                  <a:t>lần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kiểm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môn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  7     </a:t>
                </a:r>
                <a:r>
                  <a:rPr lang="en-US" sz="3800" dirty="0">
                    <a:latin typeface="Arial" panose="020B0604020202020204" pitchFamily="34" charset="0"/>
                    <a:ea typeface="Calibri" panose="020F0502020204030204" pitchFamily="34" charset="0"/>
                    <a:cs typeface="Times New Roman" panose="02020603050405020304" pitchFamily="18" charset="0"/>
                  </a:rPr>
                  <a:t>9      8      9</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cộng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x</m:t>
                        </m:r>
                      </m:e>
                    </m:acc>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744770" y="3036311"/>
                <a:ext cx="15173888" cy="1497589"/>
              </a:xfrm>
              <a:prstGeom prst="rect">
                <a:avLst/>
              </a:prstGeom>
              <a:blipFill>
                <a:blip r:embed="rId11"/>
                <a:stretch>
                  <a:fillRect l="-1326" t="-7317" b="-126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05000" y="6210300"/>
                <a:ext cx="14781142" cy="2611677"/>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cộng</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x</m:t>
                        </m:r>
                      </m:e>
                    </m:acc>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x</m:t>
                          </m:r>
                        </m:e>
                      </m:acc>
                      <m:r>
                        <a:rPr lang="en-US"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7+9+8+9</m:t>
                          </m:r>
                        </m:num>
                        <m:den>
                          <m:r>
                            <a:rPr lang="en-US" sz="3800">
                              <a:effectLst/>
                              <a:latin typeface="Cambria Math" panose="02040503050406030204" pitchFamily="18" charset="0"/>
                              <a:ea typeface="Calibri" panose="020F0502020204030204" pitchFamily="34" charset="0"/>
                              <a:cs typeface="Arial" panose="020B0604020202020204" pitchFamily="34" charset="0"/>
                            </a:rPr>
                            <m:t>4</m:t>
                          </m:r>
                        </m:den>
                      </m:f>
                      <m:r>
                        <a:rPr lang="en-US"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33</m:t>
                          </m:r>
                        </m:num>
                        <m:den>
                          <m:r>
                            <a:rPr lang="en-US" sz="3800">
                              <a:effectLst/>
                              <a:latin typeface="Cambria Math" panose="02040503050406030204" pitchFamily="18" charset="0"/>
                              <a:ea typeface="Calibri" panose="020F0502020204030204" pitchFamily="34" charset="0"/>
                              <a:cs typeface="Arial" panose="020B0604020202020204" pitchFamily="34" charset="0"/>
                            </a:rPr>
                            <m:t>4</m:t>
                          </m:r>
                        </m:den>
                      </m:f>
                      <m:r>
                        <a:rPr lang="en-US" sz="3800">
                          <a:effectLst/>
                          <a:latin typeface="Cambria Math" panose="02040503050406030204" pitchFamily="18" charset="0"/>
                          <a:ea typeface="Calibri" panose="020F0502020204030204" pitchFamily="34" charset="0"/>
                          <a:cs typeface="Arial" panose="020B0604020202020204" pitchFamily="34" charset="0"/>
                        </a:rPr>
                        <m:t>=8,25</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3800" i="1">
                          <a:effectLst/>
                          <a:latin typeface="Arial" panose="020B0604020202020204" pitchFamily="34" charset="0"/>
                          <a:ea typeface="Calibri" panose="020F0502020204030204" pitchFamily="34" charset="0"/>
                          <a:cs typeface="Times New Roman" panose="02020603050405020304" pitchFamily="18" charset="0"/>
                        </a:rPr>
                        <m:t> </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05000" y="6210300"/>
                <a:ext cx="14781142" cy="2611677"/>
              </a:xfrm>
              <a:prstGeom prst="rect">
                <a:avLst/>
              </a:prstGeom>
              <a:blipFill>
                <a:blip r:embed="rId12"/>
                <a:stretch>
                  <a:fillRect l="-1361"/>
                </a:stretch>
              </a:blipFill>
            </p:spPr>
            <p:txBody>
              <a:bodyPr/>
              <a:lstStyle/>
              <a:p>
                <a:r>
                  <a:rPr lang="en-US">
                    <a:noFill/>
                  </a:rPr>
                  <a:t> </a:t>
                </a:r>
              </a:p>
            </p:txBody>
          </p:sp>
        </mc:Fallback>
      </mc:AlternateContent>
      <p:pic>
        <p:nvPicPr>
          <p:cNvPr id="18" name="Picture 5"/>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604457" y="8017245"/>
            <a:ext cx="1671024" cy="18114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342900"/>
            <a:ext cx="17449800" cy="9622581"/>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958928" y="246687"/>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14720">
            <a:off x="16471333" y="8418500"/>
            <a:ext cx="1205203" cy="1819175"/>
          </a:xfrm>
          <a:prstGeom prst="rect">
            <a:avLst/>
          </a:prstGeom>
        </p:spPr>
      </p:pic>
      <p:pic>
        <p:nvPicPr>
          <p:cNvPr id="17"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62200">
            <a:off x="88882" y="8229789"/>
            <a:ext cx="1467444" cy="1803310"/>
          </a:xfrm>
          <a:prstGeom prst="rect">
            <a:avLst/>
          </a:prstGeom>
        </p:spPr>
      </p:pic>
      <p:sp>
        <p:nvSpPr>
          <p:cNvPr id="9" name="Rectangle 8"/>
          <p:cNvSpPr/>
          <p:nvPr/>
        </p:nvSpPr>
        <p:spPr>
          <a:xfrm>
            <a:off x="1809518" y="1525252"/>
            <a:ext cx="5490606" cy="875048"/>
          </a:xfrm>
          <a:prstGeom prst="rect">
            <a:avLst/>
          </a:prstGeom>
        </p:spPr>
        <p:txBody>
          <a:bodyPr wrap="none">
            <a:spAutoFit/>
          </a:bodyPr>
          <a:lstStyle/>
          <a:p>
            <a:pPr algn="just">
              <a:lnSpc>
                <a:spcPct val="150000"/>
              </a:lnSpc>
              <a:spcBef>
                <a:spcPts val="600"/>
              </a:spcBef>
              <a:spcAft>
                <a:spcPts val="800"/>
              </a:spcAft>
            </a:pPr>
            <a:r>
              <a:rPr lang="en-US" sz="3800" b="1" dirty="0" smtClean="0">
                <a:latin typeface="Arial" panose="020B0604020202020204" pitchFamily="34" charset="0"/>
                <a:ea typeface="Times New Roman" panose="02020603050405020304" pitchFamily="18" charset="0"/>
                <a:cs typeface="Times New Roman" panose="02020603050405020304" pitchFamily="18" charset="0"/>
              </a:rPr>
              <a:t>* </a:t>
            </a:r>
            <a:r>
              <a:rPr lang="en-US" sz="3800" b="1" dirty="0" err="1" smtClean="0">
                <a:latin typeface="Arial" panose="020B0604020202020204" pitchFamily="34" charset="0"/>
                <a:ea typeface="Times New Roman" panose="02020603050405020304" pitchFamily="18" charset="0"/>
                <a:cs typeface="Times New Roman" panose="02020603050405020304" pitchFamily="18" charset="0"/>
              </a:rPr>
              <a:t>Bảng</a:t>
            </a:r>
            <a:r>
              <a:rPr lang="en-US" sz="3800" b="1" dirty="0" smtClean="0">
                <a:latin typeface="Arial" panose="020B0604020202020204" pitchFamily="34" charset="0"/>
                <a:ea typeface="Times New Roman" panose="02020603050405020304" pitchFamily="18" charset="0"/>
                <a:cs typeface="Times New Roman" panose="02020603050405020304" pitchFamily="18" charset="0"/>
              </a:rPr>
              <a:t> </a:t>
            </a:r>
            <a:r>
              <a:rPr lang="en-US" sz="3800" b="1" dirty="0" err="1">
                <a:latin typeface="Arial" panose="020B0604020202020204" pitchFamily="34" charset="0"/>
                <a:ea typeface="Times New Roman" panose="02020603050405020304" pitchFamily="18" charset="0"/>
                <a:cs typeface="Times New Roman" panose="02020603050405020304" pitchFamily="18" charset="0"/>
              </a:rPr>
              <a:t>phân</a:t>
            </a:r>
            <a:r>
              <a:rPr lang="en-US" sz="3800" b="1" dirty="0">
                <a:latin typeface="Arial" panose="020B0604020202020204" pitchFamily="34" charset="0"/>
                <a:ea typeface="Times New Roman" panose="02020603050405020304" pitchFamily="18" charset="0"/>
                <a:cs typeface="Times New Roman" panose="02020603050405020304" pitchFamily="18" charset="0"/>
              </a:rPr>
              <a:t> </a:t>
            </a:r>
            <a:r>
              <a:rPr lang="en-US" sz="3800" b="1" dirty="0" err="1">
                <a:latin typeface="Arial" panose="020B0604020202020204" pitchFamily="34" charset="0"/>
                <a:ea typeface="Times New Roman" panose="02020603050405020304" pitchFamily="18" charset="0"/>
                <a:cs typeface="Times New Roman" panose="02020603050405020304" pitchFamily="18" charset="0"/>
              </a:rPr>
              <a:t>bố</a:t>
            </a:r>
            <a:r>
              <a:rPr lang="en-US" sz="3800" b="1" dirty="0">
                <a:latin typeface="Arial" panose="020B0604020202020204" pitchFamily="34" charset="0"/>
                <a:ea typeface="Times New Roman" panose="02020603050405020304" pitchFamily="18" charset="0"/>
                <a:cs typeface="Times New Roman" panose="02020603050405020304" pitchFamily="18" charset="0"/>
              </a:rPr>
              <a:t> </a:t>
            </a:r>
            <a:r>
              <a:rPr lang="en-US" sz="3800" b="1" dirty="0" err="1">
                <a:latin typeface="Arial" panose="020B0604020202020204" pitchFamily="34" charset="0"/>
                <a:ea typeface="Times New Roman" panose="02020603050405020304" pitchFamily="18" charset="0"/>
                <a:cs typeface="Times New Roman" panose="02020603050405020304" pitchFamily="18" charset="0"/>
              </a:rPr>
              <a:t>tần</a:t>
            </a:r>
            <a:r>
              <a:rPr lang="en-US" sz="3800" b="1" dirty="0">
                <a:latin typeface="Arial" panose="020B0604020202020204" pitchFamily="34" charset="0"/>
                <a:ea typeface="Times New Roman" panose="02020603050405020304" pitchFamily="18" charset="0"/>
                <a:cs typeface="Times New Roman" panose="02020603050405020304" pitchFamily="18" charset="0"/>
              </a:rPr>
              <a:t> </a:t>
            </a:r>
            <a:r>
              <a:rPr lang="en-US" sz="3800" b="1" dirty="0" err="1">
                <a:latin typeface="Arial" panose="020B0604020202020204" pitchFamily="34" charset="0"/>
                <a:ea typeface="Times New Roman" panose="02020603050405020304" pitchFamily="18" charset="0"/>
                <a:cs typeface="Times New Roman" panose="02020603050405020304" pitchFamily="18" charset="0"/>
              </a:rPr>
              <a:t>số</a:t>
            </a:r>
            <a:r>
              <a:rPr lang="en-US" sz="3800" b="1" dirty="0">
                <a:latin typeface="Arial" panose="020B0604020202020204" pitchFamily="34" charset="0"/>
                <a:ea typeface="Times New Roman" panose="02020603050405020304" pitchFamily="18" charset="0"/>
                <a:cs typeface="Times New Roman" panose="02020603050405020304" pitchFamily="18" charset="0"/>
              </a:rPr>
              <a:t>:</a:t>
            </a:r>
            <a:endParaRPr lang="en-US" sz="3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13"/>
          <a:stretch>
            <a:fillRect/>
          </a:stretch>
        </p:blipFill>
        <p:spPr>
          <a:xfrm>
            <a:off x="5263249" y="2629365"/>
            <a:ext cx="7467600" cy="2437935"/>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1673282" y="5178720"/>
                <a:ext cx="15357216" cy="4460580"/>
              </a:xfrm>
              <a:prstGeom prst="rect">
                <a:avLst/>
              </a:prstGeom>
            </p:spPr>
            <p:txBody>
              <a:bodyPr wrap="square">
                <a:spAutoFit/>
              </a:bodyPr>
              <a:lstStyle/>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Ta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cộng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50000"/>
                  </a:lnSpc>
                  <a:buFont typeface="Arial" panose="020B0604020202020204" pitchFamily="34" charset="0"/>
                  <a:buChar char="•"/>
                </a:pPr>
                <a:r>
                  <a:rPr lang="en-US" sz="3800" dirty="0" err="1" smtClean="0">
                    <a:effectLst/>
                    <a:latin typeface="Arial" panose="020B0604020202020204" pitchFamily="34" charset="0"/>
                    <a:ea typeface="Calibri" panose="020F0502020204030204" pitchFamily="34" charset="0"/>
                    <a:cs typeface="Times New Roman" panose="02020603050405020304" pitchFamily="18" charset="0"/>
                  </a:rPr>
                  <a:t>Số</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cộng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acc>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thống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kê</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phân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acc>
                      <m:r>
                        <a:rPr lang="en-US" sz="3800" b="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𝟏</m:t>
                              </m:r>
                            </m:sub>
                          </m:s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𝟏</m:t>
                              </m:r>
                            </m:sub>
                          </m:sSub>
                          <m:r>
                            <a:rPr lang="en-US" sz="38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𝟐</m:t>
                              </m:r>
                            </m:sub>
                          </m:s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𝟐</m:t>
                              </m:r>
                            </m:sub>
                          </m:sSub>
                          <m:r>
                            <a:rPr lang="en-US" sz="38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𝐤</m:t>
                              </m:r>
                            </m:sub>
                          </m:s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𝐤</m:t>
                              </m:r>
                            </m:sub>
                          </m:sSub>
                        </m:num>
                        <m:den>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𝟏</m:t>
                              </m:r>
                            </m:sub>
                          </m:sSub>
                          <m:r>
                            <a:rPr lang="en-US" sz="38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𝟐</m:t>
                              </m:r>
                            </m:sub>
                          </m:sSub>
                          <m:r>
                            <a:rPr lang="en-US" sz="38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𝐤</m:t>
                              </m:r>
                            </m:sub>
                          </m:sSub>
                        </m:den>
                      </m:f>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673282" y="5178720"/>
                <a:ext cx="15357216" cy="4460580"/>
              </a:xfrm>
              <a:prstGeom prst="rect">
                <a:avLst/>
              </a:prstGeom>
              <a:blipFill>
                <a:blip r:embed="rId14"/>
                <a:stretch>
                  <a:fillRect l="-1310"/>
                </a:stretch>
              </a:blipFill>
            </p:spPr>
            <p:txBody>
              <a:bodyPr/>
              <a:lstStyle/>
              <a:p>
                <a:r>
                  <a:rPr lang="en-US">
                    <a:noFill/>
                  </a:rPr>
                  <a:t> </a:t>
                </a:r>
              </a:p>
            </p:txBody>
          </p:sp>
        </mc:Fallback>
      </mc:AlternateContent>
      <p:sp>
        <p:nvSpPr>
          <p:cNvPr id="20" name="TextBox 19"/>
          <p:cNvSpPr txBox="1"/>
          <p:nvPr/>
        </p:nvSpPr>
        <p:spPr>
          <a:xfrm>
            <a:off x="7315200" y="624870"/>
            <a:ext cx="3733800" cy="784830"/>
          </a:xfrm>
          <a:prstGeom prst="rect">
            <a:avLst/>
          </a:prstGeom>
          <a:noFill/>
        </p:spPr>
        <p:txBody>
          <a:bodyPr wrap="square" rtlCol="0">
            <a:spAutoFit/>
          </a:bodyPr>
          <a:lstStyle/>
          <a:p>
            <a:pPr marL="685800" indent="-685800">
              <a:buFont typeface="Arial" panose="020B0604020202020204" pitchFamily="34" charset="0"/>
              <a:buChar char="•"/>
            </a:pPr>
            <a:r>
              <a:rPr lang="en-US" sz="4500" b="1" dirty="0" err="1" smtClean="0">
                <a:solidFill>
                  <a:srgbClr val="FF0000"/>
                </a:solidFill>
                <a:latin typeface="Arial" panose="020B0604020202020204" pitchFamily="34" charset="0"/>
                <a:cs typeface="Arial" panose="020B0604020202020204" pitchFamily="34" charset="0"/>
              </a:rPr>
              <a:t>Nhận</a:t>
            </a:r>
            <a:r>
              <a:rPr lang="en-US" sz="4500" b="1" dirty="0" smtClean="0">
                <a:solidFill>
                  <a:srgbClr val="FF0000"/>
                </a:solidFill>
                <a:latin typeface="Arial" panose="020B0604020202020204" pitchFamily="34" charset="0"/>
                <a:cs typeface="Arial" panose="020B0604020202020204" pitchFamily="34" charset="0"/>
              </a:rPr>
              <a:t> </a:t>
            </a:r>
            <a:r>
              <a:rPr lang="en-US" sz="4500" b="1" dirty="0" err="1" smtClean="0">
                <a:solidFill>
                  <a:srgbClr val="FF0000"/>
                </a:solidFill>
                <a:latin typeface="Arial" panose="020B0604020202020204" pitchFamily="34" charset="0"/>
                <a:cs typeface="Arial" panose="020B0604020202020204" pitchFamily="34" charset="0"/>
              </a:rPr>
              <a:t>xét</a:t>
            </a:r>
            <a:endParaRPr lang="en-US" sz="45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988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TotalTime>
  <Words>3239</Words>
  <PresentationFormat>Custom</PresentationFormat>
  <Paragraphs>466</Paragraphs>
  <Slides>64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Calibri</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2022-11-29T07:50:33Z</dcterms:modified>
  <dc:identifier>DAFKql8qNNg</dc:identifier>
</cp:coreProperties>
</file>