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7"/>
  </p:notesMasterIdLst>
  <p:sldIdLst>
    <p:sldId id="417" r:id="rId3"/>
    <p:sldId id="394" r:id="rId4"/>
    <p:sldId id="395" r:id="rId5"/>
    <p:sldId id="396" r:id="rId6"/>
    <p:sldId id="397"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14" r:id="rId24"/>
    <p:sldId id="415" r:id="rId25"/>
    <p:sldId id="416" r:id="rId26"/>
  </p:sldIdLst>
  <p:sldSz cx="24384000" cy="13716000"/>
  <p:notesSz cx="6858000" cy="9144000"/>
  <p:custDataLst>
    <p:tags r:id="rId28"/>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2EC"/>
    <a:srgbClr val="DDDDDD"/>
    <a:srgbClr val="242452"/>
    <a:srgbClr val="3333FF"/>
    <a:srgbClr val="E7F7FF"/>
    <a:srgbClr val="D6F7FE"/>
    <a:srgbClr val="EEF7E9"/>
    <a:srgbClr val="0000FF"/>
    <a:srgbClr val="135F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35" d="100"/>
          <a:sy n="35" d="100"/>
        </p:scale>
        <p:origin x="570" y="24"/>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10/16/2022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589172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4319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016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175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711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4267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30104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4439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07384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67828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91935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2012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3992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9626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581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0183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29024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3562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69532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3638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00576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547817"/>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7682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53284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023669"/>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7071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56053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17967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55508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41254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7042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235058"/>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5774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10/16/2022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10/16/2022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10/16/2022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10/16/2022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814" r:id="rId12"/>
    <p:sldLayoutId id="2147483813" r:id="rId13"/>
    <p:sldLayoutId id="2147483812" r:id="rId14"/>
    <p:sldLayoutId id="2147483811" r:id="rId15"/>
    <p:sldLayoutId id="2147483810" r:id="rId16"/>
    <p:sldLayoutId id="2147483809" r:id="rId17"/>
    <p:sldLayoutId id="2147483808" r:id="rId18"/>
    <p:sldLayoutId id="2147483807" r:id="rId19"/>
    <p:sldLayoutId id="2147483806" r:id="rId20"/>
    <p:sldLayoutId id="2147483805" r:id="rId21"/>
    <p:sldLayoutId id="2147483804" r:id="rId22"/>
    <p:sldLayoutId id="2147483803" r:id="rId23"/>
    <p:sldLayoutId id="2147483802" r:id="rId24"/>
    <p:sldLayoutId id="2147483801" r:id="rId25"/>
    <p:sldLayoutId id="2147483800" r:id="rId26"/>
    <p:sldLayoutId id="2147483799" r:id="rId27"/>
    <p:sldLayoutId id="2147483798" r:id="rId28"/>
    <p:sldLayoutId id="2147483797" r:id="rId29"/>
    <p:sldLayoutId id="2147483796" r:id="rId30"/>
    <p:sldLayoutId id="2147483795" r:id="rId31"/>
    <p:sldLayoutId id="2147483794" r:id="rId32"/>
    <p:sldLayoutId id="2147483793" r:id="rId33"/>
    <p:sldLayoutId id="2147483792" r:id="rId34"/>
    <p:sldLayoutId id="2147483791" r:id="rId35"/>
    <p:sldLayoutId id="2147483790" r:id="rId36"/>
    <p:sldLayoutId id="2147483789" r:id="rId37"/>
    <p:sldLayoutId id="2147483788" r:id="rId38"/>
    <p:sldLayoutId id="2147483787" r:id="rId39"/>
    <p:sldLayoutId id="2147483786" r:id="rId40"/>
    <p:sldLayoutId id="2147483785" r:id="rId41"/>
    <p:sldLayoutId id="2147483784" r:id="rId42"/>
    <p:sldLayoutId id="2147483783" r:id="rId43"/>
    <p:sldLayoutId id="2147483782" r:id="rId44"/>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9.png"/><Relationship Id="rId7" Type="http://schemas.openxmlformats.org/officeDocument/2006/relationships/image" Target="../media/image10.jpeg"/><Relationship Id="rId2" Type="http://schemas.openxmlformats.org/officeDocument/2006/relationships/image" Target="../media/image58.png"/><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61.png"/><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png"/><Relationship Id="rId7" Type="http://schemas.openxmlformats.org/officeDocument/2006/relationships/image" Target="../media/image10.jpeg"/><Relationship Id="rId2" Type="http://schemas.openxmlformats.org/officeDocument/2006/relationships/image" Target="../media/image63.png"/><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66.png"/><Relationship Id="rId4" Type="http://schemas.openxmlformats.org/officeDocument/2006/relationships/image" Target="../media/image65.png"/></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9.png"/><Relationship Id="rId7" Type="http://schemas.openxmlformats.org/officeDocument/2006/relationships/image" Target="../media/image9.png"/><Relationship Id="rId12" Type="http://schemas.openxmlformats.org/officeDocument/2006/relationships/image" Target="../media/image74.png"/><Relationship Id="rId1" Type="http://schemas.openxmlformats.org/officeDocument/2006/relationships/slideLayout" Target="../slideLayouts/slideLayout11.xml"/><Relationship Id="rId6" Type="http://schemas.openxmlformats.org/officeDocument/2006/relationships/image" Target="../media/image72.png"/><Relationship Id="rId11" Type="http://schemas.openxmlformats.org/officeDocument/2006/relationships/image" Target="../media/image73.png"/><Relationship Id="rId5" Type="http://schemas.openxmlformats.org/officeDocument/2006/relationships/image" Target="../media/image71.png"/><Relationship Id="rId10" Type="http://schemas.openxmlformats.org/officeDocument/2006/relationships/image" Target="../media/image11.wmf"/><Relationship Id="rId4" Type="http://schemas.openxmlformats.org/officeDocument/2006/relationships/image" Target="../media/image70.png"/><Relationship Id="rId9"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11.wmf"/><Relationship Id="rId7" Type="http://schemas.openxmlformats.org/officeDocument/2006/relationships/image" Target="../media/image10.jpeg"/><Relationship Id="rId2" Type="http://schemas.openxmlformats.org/officeDocument/2006/relationships/oleObject" Target="../embeddings/oleObject1.bin"/><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75.png"/><Relationship Id="rId10" Type="http://schemas.openxmlformats.org/officeDocument/2006/relationships/image" Target="../media/image78.png"/><Relationship Id="rId9" Type="http://schemas.openxmlformats.org/officeDocument/2006/relationships/image" Target="../media/image77.png"/></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9.png"/><Relationship Id="rId7" Type="http://schemas.openxmlformats.org/officeDocument/2006/relationships/image" Target="../media/image9.png"/><Relationship Id="rId12" Type="http://schemas.openxmlformats.org/officeDocument/2006/relationships/image" Target="../media/image84.png"/><Relationship Id="rId1" Type="http://schemas.openxmlformats.org/officeDocument/2006/relationships/slideLayout" Target="../slideLayouts/slideLayout11.xml"/><Relationship Id="rId6" Type="http://schemas.openxmlformats.org/officeDocument/2006/relationships/image" Target="../media/image82.png"/><Relationship Id="rId11" Type="http://schemas.openxmlformats.org/officeDocument/2006/relationships/image" Target="../media/image83.png"/><Relationship Id="rId5" Type="http://schemas.openxmlformats.org/officeDocument/2006/relationships/image" Target="../media/image81.png"/><Relationship Id="rId10" Type="http://schemas.openxmlformats.org/officeDocument/2006/relationships/image" Target="../media/image11.wmf"/><Relationship Id="rId4" Type="http://schemas.openxmlformats.org/officeDocument/2006/relationships/image" Target="../media/image80.png"/><Relationship Id="rId9"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85.png"/><Relationship Id="rId7" Type="http://schemas.openxmlformats.org/officeDocument/2006/relationships/image" Target="../media/image10.jpeg"/><Relationship Id="rId12" Type="http://schemas.openxmlformats.org/officeDocument/2006/relationships/image" Target="../media/image90.pn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89.png"/><Relationship Id="rId5" Type="http://schemas.openxmlformats.org/officeDocument/2006/relationships/image" Target="../media/image87.png"/><Relationship Id="rId10" Type="http://schemas.openxmlformats.org/officeDocument/2006/relationships/image" Target="../media/image88.png"/><Relationship Id="rId4" Type="http://schemas.openxmlformats.org/officeDocument/2006/relationships/image" Target="../media/image86.png"/><Relationship Id="rId9" Type="http://schemas.openxmlformats.org/officeDocument/2006/relationships/image" Target="../media/image11.wmf"/></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1.png"/><Relationship Id="rId7"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image" Target="../media/image94.png"/><Relationship Id="rId11" Type="http://schemas.openxmlformats.org/officeDocument/2006/relationships/image" Target="../media/image95.png"/><Relationship Id="rId5" Type="http://schemas.openxmlformats.org/officeDocument/2006/relationships/image" Target="../media/image93.png"/><Relationship Id="rId10" Type="http://schemas.openxmlformats.org/officeDocument/2006/relationships/image" Target="../media/image11.wmf"/><Relationship Id="rId4" Type="http://schemas.openxmlformats.org/officeDocument/2006/relationships/image" Target="../media/image92.png"/><Relationship Id="rId9"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6.png"/><Relationship Id="rId7"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image" Target="../media/image99.png"/><Relationship Id="rId11" Type="http://schemas.openxmlformats.org/officeDocument/2006/relationships/image" Target="../media/image100.png"/><Relationship Id="rId5" Type="http://schemas.openxmlformats.org/officeDocument/2006/relationships/image" Target="../media/image98.png"/><Relationship Id="rId10" Type="http://schemas.openxmlformats.org/officeDocument/2006/relationships/image" Target="../media/image11.wmf"/><Relationship Id="rId4" Type="http://schemas.openxmlformats.org/officeDocument/2006/relationships/image" Target="../media/image97.png"/><Relationship Id="rId9"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01.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10.jpeg"/><Relationship Id="rId7" Type="http://schemas.openxmlformats.org/officeDocument/2006/relationships/image" Target="../media/image102.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04.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05.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68.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jpeg"/><Relationship Id="rId7" Type="http://schemas.openxmlformats.org/officeDocument/2006/relationships/image" Target="../media/image106.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10.jpeg"/><Relationship Id="rId2" Type="http://schemas.openxmlformats.org/officeDocument/2006/relationships/image" Target="../media/image51.png"/><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54.png"/><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304800" y="1676400"/>
            <a:ext cx="22808128" cy="11316856"/>
            <a:chOff x="1447799" y="1793811"/>
            <a:chExt cx="22808128" cy="11316856"/>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9" y="1793811"/>
              <a:ext cx="22808128" cy="11316856"/>
              <a:chOff x="1447799" y="1793811"/>
              <a:chExt cx="22808128" cy="11316856"/>
            </a:xfrm>
          </p:grpSpPr>
          <p:grpSp>
            <p:nvGrpSpPr>
              <p:cNvPr id="69" name="Group 68"/>
              <p:cNvGrpSpPr/>
              <p:nvPr/>
            </p:nvGrpSpPr>
            <p:grpSpPr>
              <a:xfrm>
                <a:off x="1575873" y="1797127"/>
                <a:ext cx="22680054" cy="10605653"/>
                <a:chOff x="-3538955" y="3448230"/>
                <a:chExt cx="22680054" cy="10605653"/>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0605653"/>
                  <a:chOff x="-3538955" y="3448230"/>
                  <a:chExt cx="22680054" cy="10605653"/>
                </a:xfrm>
              </p:grpSpPr>
              <p:sp>
                <p:nvSpPr>
                  <p:cNvPr id="72" name="Rounded Rectangle 71"/>
                  <p:cNvSpPr/>
                  <p:nvPr/>
                </p:nvSpPr>
                <p:spPr>
                  <a:xfrm>
                    <a:off x="-3538955" y="3592713"/>
                    <a:ext cx="22680054" cy="10461170"/>
                  </a:xfrm>
                  <a:prstGeom prst="roundRect">
                    <a:avLst>
                      <a:gd name="adj" fmla="val 2127"/>
                    </a:avLst>
                  </a:prstGeom>
                  <a:solidFill>
                    <a:schemeClr val="bg1"/>
                  </a:solidFill>
                  <a:ln w="571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1"/>
                <a:ext cx="15278635"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4644170" cy="830997"/>
              </a:xfrm>
              <a:prstGeom prst="rect">
                <a:avLst/>
              </a:prstGeom>
              <a:noFill/>
            </p:spPr>
            <p:txBody>
              <a:bodyPr wrap="square" rtlCol="0">
                <a:spAutoFit/>
              </a:bodyPr>
              <a:lstStyle/>
              <a:p>
                <a:r>
                  <a:rPr lang="vi-VN" sz="4800" b="1" dirty="0">
                    <a:solidFill>
                      <a:srgbClr val="FF0000"/>
                    </a:solidFill>
                    <a:latin typeface="+mj-lt"/>
                  </a:rPr>
                  <a:t>CHƯƠNG </a:t>
                </a:r>
                <a:r>
                  <a:rPr lang="en-US" sz="4800" b="1" dirty="0">
                    <a:solidFill>
                      <a:srgbClr val="FF0000"/>
                    </a:solidFill>
                    <a:latin typeface="+mj-lt"/>
                  </a:rPr>
                  <a:t>I</a:t>
                </a:r>
                <a:r>
                  <a:rPr lang="en-US" sz="4800" b="1" dirty="0">
                    <a:solidFill>
                      <a:srgbClr val="FF0000"/>
                    </a:solidFill>
                    <a:latin typeface="Times New Roman" panose="02020603050405020304" pitchFamily="18" charset="0"/>
                    <a:cs typeface="Times New Roman" panose="02020603050405020304" pitchFamily="18" charset="0"/>
                  </a:rPr>
                  <a:t>X</a:t>
                </a:r>
                <a:r>
                  <a:rPr lang="vi-VN" sz="4800" b="1" dirty="0">
                    <a:solidFill>
                      <a:srgbClr val="FF0000"/>
                    </a:solidFill>
                    <a:latin typeface="+mj-lt"/>
                  </a:rPr>
                  <a:t>.</a:t>
                </a:r>
                <a:r>
                  <a:rPr lang="en-US" sz="4800" b="1" dirty="0">
                    <a:solidFill>
                      <a:srgbClr val="FF0000"/>
                    </a:solidFill>
                    <a:latin typeface="+mj-lt"/>
                  </a:rPr>
                  <a:t> TÍNH XÁC SUẤT THEO ĐỊNH NGHĨA CỔ ĐIỂN</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1447799" y="5783938"/>
                <a:ext cx="844854" cy="1501755"/>
                <a:chOff x="7459669" y="8063144"/>
                <a:chExt cx="837976" cy="1501927"/>
              </a:xfrm>
            </p:grpSpPr>
            <p:sp>
              <p:nvSpPr>
                <p:cNvPr id="59" name="Isosceles Triangle 44"/>
                <p:cNvSpPr/>
                <p:nvPr/>
              </p:nvSpPr>
              <p:spPr>
                <a:xfrm rot="16200000">
                  <a:off x="7469936" y="8052877"/>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790131" y="8857103"/>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76" name="Group 32"/>
              <p:cNvGrpSpPr/>
              <p:nvPr/>
            </p:nvGrpSpPr>
            <p:grpSpPr>
              <a:xfrm>
                <a:off x="1447804" y="7603998"/>
                <a:ext cx="1014913" cy="860277"/>
                <a:chOff x="7459669" y="6333639"/>
                <a:chExt cx="1006650" cy="860377"/>
              </a:xfrm>
            </p:grpSpPr>
            <p:sp>
              <p:nvSpPr>
                <p:cNvPr id="77" name="Isosceles Triangle 44"/>
                <p:cNvSpPr/>
                <p:nvPr/>
              </p:nvSpPr>
              <p:spPr>
                <a:xfrm rot="16200000">
                  <a:off x="7469936" y="6323372"/>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6486049"/>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sp>
            <p:nvSpPr>
              <p:cNvPr id="87" name="TextBox 86"/>
              <p:cNvSpPr txBox="1"/>
              <p:nvPr/>
            </p:nvSpPr>
            <p:spPr>
              <a:xfrm>
                <a:off x="1951043" y="11270142"/>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1870887" y="5919281"/>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9" name="Group 32"/>
              <p:cNvGrpSpPr/>
              <p:nvPr/>
            </p:nvGrpSpPr>
            <p:grpSpPr>
              <a:xfrm>
                <a:off x="1447803" y="9356599"/>
                <a:ext cx="1014915" cy="914400"/>
                <a:chOff x="7459669" y="6918135"/>
                <a:chExt cx="1301368" cy="914506"/>
              </a:xfrm>
            </p:grpSpPr>
            <p:sp>
              <p:nvSpPr>
                <p:cNvPr id="50" name="Isosceles Triangle 44"/>
                <p:cNvSpPr/>
                <p:nvPr/>
              </p:nvSpPr>
              <p:spPr>
                <a:xfrm rot="16200000">
                  <a:off x="7469936" y="690786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124673"/>
                  <a:ext cx="656097"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68" name="TextBox 67"/>
              <p:cNvSpPr txBox="1"/>
              <p:nvPr/>
            </p:nvSpPr>
            <p:spPr>
              <a:xfrm>
                <a:off x="2114514" y="12402780"/>
                <a:ext cx="184731" cy="707887"/>
              </a:xfrm>
              <a:prstGeom prst="rect">
                <a:avLst/>
              </a:prstGeom>
              <a:noFill/>
            </p:spPr>
            <p:txBody>
              <a:bodyPr wrap="none" rtlCol="0">
                <a:spAutoFit/>
              </a:bodyPr>
              <a:lstStyle/>
              <a:p>
                <a:pPr algn="ct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54" name="Group 53">
            <a:extLst>
              <a:ext uri="{FF2B5EF4-FFF2-40B4-BE49-F238E27FC236}">
                <a16:creationId xmlns:a16="http://schemas.microsoft.com/office/drawing/2014/main" id="{547AD325-66EE-48DB-9F8D-F8AA55258571}"/>
              </a:ext>
            </a:extLst>
          </p:cNvPr>
          <p:cNvGrpSpPr/>
          <p:nvPr/>
        </p:nvGrpSpPr>
        <p:grpSpPr>
          <a:xfrm>
            <a:off x="6300604" y="3172799"/>
            <a:ext cx="16952534" cy="3407654"/>
            <a:chOff x="53717" y="185411"/>
            <a:chExt cx="6776932" cy="824094"/>
          </a:xfrm>
        </p:grpSpPr>
        <p:pic>
          <p:nvPicPr>
            <p:cNvPr id="55" name="Picture 54">
              <a:extLst>
                <a:ext uri="{FF2B5EF4-FFF2-40B4-BE49-F238E27FC236}">
                  <a16:creationId xmlns:a16="http://schemas.microsoft.com/office/drawing/2014/main" id="{81BFECA0-0F89-4852-8E07-B5554B30DF44}"/>
                </a:ext>
              </a:extLst>
            </p:cNvPr>
            <p:cNvPicPr>
              <a:picLocks noChangeAspect="1"/>
            </p:cNvPicPr>
            <p:nvPr/>
          </p:nvPicPr>
          <p:blipFill>
            <a:blip r:embed="rId4"/>
            <a:stretch>
              <a:fillRect/>
            </a:stretch>
          </p:blipFill>
          <p:spPr>
            <a:xfrm>
              <a:off x="53717" y="185411"/>
              <a:ext cx="6776932" cy="824094"/>
            </a:xfrm>
            <a:prstGeom prst="rect">
              <a:avLst/>
            </a:prstGeom>
          </p:spPr>
        </p:pic>
        <p:sp>
          <p:nvSpPr>
            <p:cNvPr id="65" name="TextBox 321">
              <a:extLst>
                <a:ext uri="{FF2B5EF4-FFF2-40B4-BE49-F238E27FC236}">
                  <a16:creationId xmlns:a16="http://schemas.microsoft.com/office/drawing/2014/main" id="{396955DC-F71D-4106-92C3-22C6C10B7400}"/>
                </a:ext>
              </a:extLst>
            </p:cNvPr>
            <p:cNvSpPr txBox="1"/>
            <p:nvPr/>
          </p:nvSpPr>
          <p:spPr>
            <a:xfrm>
              <a:off x="366091" y="267236"/>
              <a:ext cx="715323" cy="740058"/>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Calibri" panose="020F0502020204030204" pitchFamily="34" charset="0"/>
                  <a:ea typeface="Cascadia Mono" panose="020B0609020000020004" pitchFamily="49" charset="0"/>
                  <a:cs typeface="Times New Roman" panose="02020603050405020304" pitchFamily="18" charset="0"/>
                </a:rPr>
                <a:t>2</a:t>
              </a: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6</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ectangle 4"/>
          <p:cNvSpPr/>
          <p:nvPr/>
        </p:nvSpPr>
        <p:spPr>
          <a:xfrm>
            <a:off x="9784383" y="3603183"/>
            <a:ext cx="10452560" cy="2348207"/>
          </a:xfrm>
          <a:prstGeom prst="rect">
            <a:avLst/>
          </a:prstGeom>
        </p:spPr>
        <p:txBody>
          <a:bodyPr wrap="square">
            <a:spAutoFit/>
          </a:bodyPr>
          <a:lstStyle/>
          <a:p>
            <a:pPr algn="ctr">
              <a:lnSpc>
                <a:spcPct val="106000"/>
              </a:lnSpc>
              <a:spcAft>
                <a:spcPts val="800"/>
              </a:spcAft>
            </a:pPr>
            <a:r>
              <a:rPr lang="en-US" sz="4400" b="1" dirty="0">
                <a:solidFill>
                  <a:srgbClr val="FCFFEF"/>
                </a:solidFill>
                <a:latin typeface="Times New Roman" pitchFamily="18" charset="0"/>
                <a:ea typeface="Cascadia Mono"/>
                <a:cs typeface="Times New Roman" pitchFamily="18" charset="0"/>
              </a:rPr>
              <a:t>BIẾN CỐ VÀ ĐỊNH NGHĨA CỔ ĐIỂN CỦA XÁC XUẤT </a:t>
            </a:r>
          </a:p>
          <a:p>
            <a:pPr algn="ctr">
              <a:lnSpc>
                <a:spcPct val="106000"/>
              </a:lnSpc>
              <a:spcAft>
                <a:spcPts val="800"/>
              </a:spcAft>
            </a:pPr>
            <a:r>
              <a:rPr lang="en-US" sz="4400" b="1" dirty="0">
                <a:solidFill>
                  <a:srgbClr val="FCFFEF"/>
                </a:solidFill>
                <a:effectLst/>
                <a:latin typeface="Times New Roman" pitchFamily="18" charset="0"/>
                <a:ea typeface="Calibri"/>
                <a:cs typeface="Times New Roman" pitchFamily="18" charset="0"/>
              </a:rPr>
              <a:t>( tiết 2)</a:t>
            </a:r>
            <a:endParaRPr lang="en-US" sz="4400" dirty="0">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5985966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333997"/>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𝟎</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𝟑</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3270"/>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83042"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𝟎</m:t>
                      </m:r>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m:t>
                      </m:r>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𝟐</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83042"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694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𝟎</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𝟒</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69451" y="2243792"/>
                  <a:ext cx="2468235" cy="617268"/>
                </a:xfrm>
                <a:prstGeom prst="rect">
                  <a:avLst/>
                </a:prstGeom>
                <a:blipFill>
                  <a:blip r:embed="rId4"/>
                  <a:stretch>
                    <a:fillRect b="-13270"/>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𝟎</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𝟓</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3270"/>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8737821" y="5522189"/>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dirty="0">
                <a:solidFill>
                  <a:prstClr val="white"/>
                </a:solidFill>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2</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220060" y="3484349"/>
            <a:ext cx="23304511" cy="769441"/>
          </a:xfrm>
          <a:prstGeom prst="rect">
            <a:avLst/>
          </a:prstGeom>
          <a:noFill/>
        </p:spPr>
        <p:txBody>
          <a:bodyPr wrap="square">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301566" y="7239000"/>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5" name="Rectangle 34"/>
              <p:cNvSpPr/>
              <p:nvPr/>
            </p:nvSpPr>
            <p:spPr>
              <a:xfrm>
                <a:off x="2886694" y="8336068"/>
                <a:ext cx="14298017" cy="3419847"/>
              </a:xfrm>
              <a:prstGeom prst="rect">
                <a:avLst/>
              </a:prstGeom>
            </p:spPr>
            <p:txBody>
              <a:bodyPr wrap="square">
                <a:spAutoFit/>
              </a:bodyPr>
              <a:lstStyle/>
              <a:p>
                <a:pPr marL="629920">
                  <a:lnSpc>
                    <a:spcPct val="107000"/>
                  </a:lnSpc>
                  <a:spcAft>
                    <a:spcPts val="0"/>
                  </a:spcAft>
                  <a:tabLst>
                    <a:tab pos="629920" algn="l"/>
                    <a:tab pos="3599815" algn="l"/>
                    <a:tab pos="5039995" algn="l"/>
                  </a:tabLst>
                </a:pP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Chọn D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Không gian mẫu:</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Biến cố xuất hiện mặt chẵn: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d>
                      </m:num>
                      <m:den>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e>
                        </m:d>
                      </m:den>
                    </m:f>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2886694" y="8336068"/>
                <a:ext cx="14298017" cy="3419847"/>
              </a:xfrm>
              <a:prstGeom prst="rect">
                <a:avLst/>
              </a:prstGeom>
              <a:blipFill>
                <a:blip r:embed="rId8"/>
                <a:stretch>
                  <a:fillRect t="-4100" b="-713"/>
                </a:stretch>
              </a:blipFill>
            </p:spPr>
            <p:txBody>
              <a:bodyPr/>
              <a:lstStyle/>
              <a:p>
                <a:r>
                  <a:rPr lang="en-US">
                    <a:noFill/>
                  </a:rPr>
                  <a:t> </a:t>
                </a:r>
              </a:p>
            </p:txBody>
          </p:sp>
        </mc:Fallback>
      </mc:AlternateContent>
      <p:sp>
        <p:nvSpPr>
          <p:cNvPr id="37" name="Rectangle 36"/>
          <p:cNvSpPr/>
          <p:nvPr/>
        </p:nvSpPr>
        <p:spPr>
          <a:xfrm>
            <a:off x="1638004" y="3692502"/>
            <a:ext cx="21395847" cy="986360"/>
          </a:xfrm>
          <a:prstGeom prst="rect">
            <a:avLst/>
          </a:prstGeom>
        </p:spPr>
        <p:txBody>
          <a:bodyPr wrap="square">
            <a:spAutoFit/>
          </a:bodyPr>
          <a:lstStyle/>
          <a:p>
            <a:pPr lvl="0" algn="just">
              <a:lnSpc>
                <a:spcPct val="150000"/>
              </a:lnSpc>
              <a:spcAft>
                <a:spcPts val="0"/>
              </a:spcAft>
              <a:buClr>
                <a:srgbClr val="0000FF"/>
              </a:buClr>
              <a:tabLst>
                <a:tab pos="629920" algn="l"/>
              </a:tabLst>
            </a:pPr>
            <a:r>
              <a:rPr lang="vi-VN" sz="4400" b="1" dirty="0">
                <a:latin typeface="Tahoma" panose="020B0604030504040204" pitchFamily="34" charset="0"/>
                <a:ea typeface="Tahoma" panose="020B0604030504040204" pitchFamily="34" charset="0"/>
                <a:cs typeface="Tahoma" panose="020B0604030504040204" pitchFamily="34" charset="0"/>
              </a:rPr>
              <a:t>Gieo một con súc sắc. Xác suất để mặt chấm chẵn xuất hiện là</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61044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333997"/>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5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𝟏</m:t>
                          </m:r>
                        </m:num>
                        <m:den>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𝟔</m:t>
                          </m:r>
                        </m:den>
                      </m:f>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t="-948" b="-12322"/>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83042"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ctrlPr>
                        </m:fPr>
                        <m:num>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𝟓</m:t>
                          </m:r>
                        </m:num>
                        <m:den>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𝟑𝟔</m:t>
                          </m:r>
                        </m:den>
                      </m:f>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83042" y="2243792"/>
                  <a:ext cx="2468235" cy="617268"/>
                </a:xfrm>
                <a:prstGeom prst="rect">
                  <a:avLst/>
                </a:prstGeom>
                <a:blipFill>
                  <a:blip r:embed="rId3"/>
                  <a:stretch>
                    <a:fillRect b="-5687"/>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m:t>
                          </m:r>
                        </m:num>
                        <m:den>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𝟐</m:t>
                          </m:r>
                        </m:den>
                      </m:f>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t="-3318" b="-9953"/>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𝟏</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3270"/>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6758342" y="5415142"/>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dirty="0">
                <a:solidFill>
                  <a:prstClr val="white"/>
                </a:solidFill>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99625" y="2067866"/>
            <a:ext cx="23943880" cy="2930898"/>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3</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4311712" y="1772309"/>
            <a:ext cx="19773298" cy="1310674"/>
            <a:chOff x="-288924" y="1365649"/>
            <a:chExt cx="19776874" cy="1310672"/>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421879"/>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204837" y="136564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220060" y="3484349"/>
            <a:ext cx="23304511" cy="769441"/>
          </a:xfrm>
          <a:prstGeom prst="rect">
            <a:avLst/>
          </a:prstGeom>
          <a:noFill/>
        </p:spPr>
        <p:txBody>
          <a:bodyPr wrap="square">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301566" y="7239000"/>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3" name="Rectangle 32"/>
          <p:cNvSpPr/>
          <p:nvPr/>
        </p:nvSpPr>
        <p:spPr>
          <a:xfrm>
            <a:off x="220060" y="3097237"/>
            <a:ext cx="23304511" cy="2123658"/>
          </a:xfrm>
          <a:prstGeom prst="rect">
            <a:avLst/>
          </a:prstGeom>
        </p:spPr>
        <p:txBody>
          <a:bodyPr wrap="square">
            <a:spAutoFit/>
          </a:bodyPr>
          <a:lstStyle/>
          <a:p>
            <a:pPr lvl="0" algn="just">
              <a:lnSpc>
                <a:spcPct val="150000"/>
              </a:lnSpc>
              <a:spcAft>
                <a:spcPts val="0"/>
              </a:spcAft>
              <a:buClr>
                <a:srgbClr val="0000FF"/>
              </a:buClr>
              <a:tabLst>
                <a:tab pos="629920" algn="l"/>
              </a:tabLst>
            </a:pPr>
            <a:r>
              <a:rPr lang="vi-VN" sz="4400" b="1" dirty="0">
                <a:latin typeface="Tahoma" panose="020B0604030504040204" pitchFamily="34" charset="0"/>
                <a:ea typeface="Tahoma" panose="020B0604030504040204" pitchFamily="34" charset="0"/>
                <a:cs typeface="Tahoma" panose="020B0604030504040204" pitchFamily="34" charset="0"/>
              </a:rPr>
              <a:t>Gieo ngẫu nhiên hai con súc sắc cân đối và đồng chất. Xác suất để sau hai lần gieo kết quả như nhau là</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7" name="Rectangle 36"/>
              <p:cNvSpPr/>
              <p:nvPr/>
            </p:nvSpPr>
            <p:spPr>
              <a:xfrm>
                <a:off x="1296416" y="8562610"/>
                <a:ext cx="23216610" cy="3419847"/>
              </a:xfrm>
              <a:prstGeom prst="rect">
                <a:avLst/>
              </a:prstGeom>
            </p:spPr>
            <p:txBody>
              <a:bodyPr wrap="square">
                <a:spAutoFit/>
              </a:bodyPr>
              <a:lstStyle/>
              <a:p>
                <a:pPr marL="629920">
                  <a:lnSpc>
                    <a:spcPct val="107000"/>
                  </a:lnSpc>
                  <a:spcAft>
                    <a:spcPts val="0"/>
                  </a:spcAft>
                  <a:tabLst>
                    <a:tab pos="629920" algn="l"/>
                    <a:tab pos="3599815" algn="l"/>
                    <a:tab pos="5039995" algn="l"/>
                  </a:tabLst>
                </a:pP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Chọn B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Số phần tử của không gian mẫu:</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𝟑𝟔</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Biến cố xuất hiện hai lần như nhau: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e>
                        </m:d>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d>
                      </m:num>
                      <m:den>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e>
                        </m:d>
                      </m:den>
                    </m:f>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num>
                      <m:den>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𝟑𝟔</m:t>
                        </m:r>
                      </m:den>
                    </m:f>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den>
                    </m:f>
                  </m:oMath>
                </a14:m>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1296416" y="8562610"/>
                <a:ext cx="23216610" cy="3419847"/>
              </a:xfrm>
              <a:prstGeom prst="rect">
                <a:avLst/>
              </a:prstGeom>
              <a:blipFill>
                <a:blip r:embed="rId8"/>
                <a:stretch>
                  <a:fillRect t="-4278" b="-713"/>
                </a:stretch>
              </a:blipFill>
            </p:spPr>
            <p:txBody>
              <a:bodyPr/>
              <a:lstStyle/>
              <a:p>
                <a:r>
                  <a:rPr lang="en-US">
                    <a:noFill/>
                  </a:rPr>
                  <a:t> </a:t>
                </a:r>
              </a:p>
            </p:txBody>
          </p:sp>
        </mc:Fallback>
      </mc:AlternateContent>
    </p:spTree>
    <p:extLst>
      <p:ext uri="{BB962C8B-B14F-4D97-AF65-F5344CB8AC3E}">
        <p14:creationId xmlns:p14="http://schemas.microsoft.com/office/powerpoint/2010/main" val="21189794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arn(inVertical)">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3"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07475" y="5130834"/>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5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𝟏</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𝟓</m:t>
                          </m:r>
                        </m:num>
                        <m:den>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𝟐𝟏𝟔</m:t>
                          </m:r>
                        </m:den>
                      </m:f>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3"/>
                  <a:stretch>
                    <a:fillRect t="-476" b="-13333"/>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83042"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ctrlPr>
                        </m:fPr>
                        <m:num>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𝟏𝟎</m:t>
                          </m:r>
                        </m:num>
                        <m:den>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𝟐𝟏𝟔</m:t>
                          </m:r>
                        </m:den>
                      </m:f>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83042" y="2243792"/>
                  <a:ext cx="2468235" cy="617268"/>
                </a:xfrm>
                <a:prstGeom prst="rect">
                  <a:avLst/>
                </a:prstGeom>
                <a:blipFill>
                  <a:blip r:embed="rId4"/>
                  <a:stretch>
                    <a:fillRect b="-5714"/>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𝟏𝟔</m:t>
                          </m:r>
                        </m:num>
                        <m:den>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𝟐𝟏𝟔</m:t>
                          </m:r>
                        </m:den>
                      </m:f>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5"/>
                  <a:stretch>
                    <a:fillRect t="-3333" b="-10476"/>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ctrlPr>
                        </m:fPr>
                        <m:num>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𝟏𝟐</m:t>
                          </m:r>
                        </m:num>
                        <m:den>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𝟐𝟏𝟔</m:t>
                          </m:r>
                        </m:den>
                      </m:f>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t="-952" b="-12857"/>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6416506" y="532228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49584" y="2359008"/>
            <a:ext cx="23594672" cy="2610492"/>
            <a:chOff x="1272212" y="3763445"/>
            <a:chExt cx="23594672" cy="1892161"/>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2" y="3763445"/>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1362045" y="3952141"/>
              <a:ext cx="3503060" cy="938548"/>
              <a:chOff x="1362045" y="3952141"/>
              <a:chExt cx="3503060" cy="938548"/>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56327"/>
                <a:ext cx="3503060" cy="834362"/>
                <a:chOff x="2028795" y="4418277"/>
                <a:chExt cx="3503060" cy="834362"/>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619197" y="4452420"/>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4</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599" t="21515" r="9759" b="14519"/>
              <a:stretch/>
            </p:blipFill>
            <p:spPr>
              <a:xfrm>
                <a:off x="1362045" y="3952141"/>
                <a:ext cx="1076356" cy="793554"/>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3" name="TextBox 22">
            <a:extLst>
              <a:ext uri="{FF2B5EF4-FFF2-40B4-BE49-F238E27FC236}">
                <a16:creationId xmlns:a16="http://schemas.microsoft.com/office/drawing/2014/main" id="{84E53EB0-6D81-C9D0-3480-AE8B3EDD8E39}"/>
              </a:ext>
            </a:extLst>
          </p:cNvPr>
          <p:cNvSpPr txBox="1"/>
          <p:nvPr/>
        </p:nvSpPr>
        <p:spPr>
          <a:xfrm>
            <a:off x="220060" y="3484349"/>
            <a:ext cx="23304511" cy="769441"/>
          </a:xfrm>
          <a:prstGeom prst="rect">
            <a:avLst/>
          </a:prstGeom>
          <a:noFill/>
        </p:spPr>
        <p:txBody>
          <a:bodyPr wrap="square">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469033" y="6735663"/>
            <a:ext cx="23862374" cy="7023412"/>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32" name="Object 31"/>
          <p:cNvGraphicFramePr>
            <a:graphicFrameLocks noChangeAspect="1"/>
          </p:cNvGraphicFramePr>
          <p:nvPr/>
        </p:nvGraphicFramePr>
        <p:xfrm>
          <a:off x="0" y="457200"/>
          <a:ext cx="114300" cy="182563"/>
        </p:xfrm>
        <a:graphic>
          <a:graphicData uri="http://schemas.openxmlformats.org/presentationml/2006/ole">
            <mc:AlternateContent xmlns:mc="http://schemas.openxmlformats.org/markup-compatibility/2006">
              <mc:Choice xmlns:v="urn:schemas-microsoft-com:vml" Requires="v">
                <p:oleObj name="Equation" r:id="rId9" imgW="114102" imgH="177492" progId="Equation.DSMT4">
                  <p:embed/>
                </p:oleObj>
              </mc:Choice>
              <mc:Fallback>
                <p:oleObj name="Equation" r:id="rId9" imgW="114102" imgH="177492" progId="Equation.DSMT4">
                  <p:embed/>
                  <p:pic>
                    <p:nvPicPr>
                      <p:cNvPr id="32" name="Object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57200"/>
                        <a:ext cx="114300" cy="18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6" name="Rectangle 35"/>
              <p:cNvSpPr/>
              <p:nvPr/>
            </p:nvSpPr>
            <p:spPr>
              <a:xfrm>
                <a:off x="484273" y="7852394"/>
                <a:ext cx="24106790" cy="5601598"/>
              </a:xfrm>
              <a:prstGeom prst="rect">
                <a:avLst/>
              </a:prstGeom>
            </p:spPr>
            <p:txBody>
              <a:bodyPr wrap="square">
                <a:spAutoFit/>
              </a:bodyPr>
              <a:lstStyle/>
              <a:p>
                <a:pPr marL="629920" marR="0" lvl="0" indent="0" algn="l" defTabSz="2177278" rtl="0" eaLnBrk="1" fontAlgn="auto" latinLnBrk="0" hangingPunct="1">
                  <a:lnSpc>
                    <a:spcPct val="107000"/>
                  </a:lnSpc>
                  <a:spcBef>
                    <a:spcPts val="0"/>
                  </a:spcBef>
                  <a:spcAft>
                    <a:spcPts val="0"/>
                  </a:spcAft>
                  <a:buClrTx/>
                  <a:buSzTx/>
                  <a:buFontTx/>
                  <a:buNone/>
                  <a:tabLst>
                    <a:tab pos="629920" algn="l"/>
                    <a:tab pos="3599815" algn="l"/>
                    <a:tab pos="5039995" algn="l"/>
                  </a:tabLst>
                  <a:defRPr/>
                </a:pPr>
                <a:r>
                  <a:rPr kumimoji="0" lang="vi-VN" sz="4400" b="1"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Chọn B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629920" marR="0" lvl="0" indent="0" algn="l" defTabSz="2177278" rtl="0" eaLnBrk="1" fontAlgn="auto" latinLnBrk="0" hangingPunct="1">
                  <a:lnSpc>
                    <a:spcPct val="107000"/>
                  </a:lnSpc>
                  <a:spcBef>
                    <a:spcPts val="0"/>
                  </a:spcBef>
                  <a:spcAft>
                    <a:spcPts val="0"/>
                  </a:spcAft>
                  <a:buClrTx/>
                  <a:buSzTx/>
                  <a:buFontTx/>
                  <a:buNone/>
                  <a:tabLst>
                    <a:tab pos="629920" algn="l"/>
                    <a:tab pos="3599815" algn="l"/>
                    <a:tab pos="5039995" algn="l"/>
                  </a:tabLst>
                  <a:defRPr/>
                </a:pPr>
                <a:r>
                  <a:rPr kumimoji="0" lang="vi-VN" sz="4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Số phần tử không gian mẫu:</a:t>
                </a:r>
                <a:r>
                  <a:rPr kumimoji="0" lang="en-US" sz="4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𝒏</m:t>
                    </m:r>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𝜴</m:t>
                        </m:r>
                      </m:e>
                    </m:d>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e>
                      <m:sup>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𝟓</m:t>
                        </m:r>
                      </m:sup>
                    </m:sSup>
                  </m:oMath>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629920" marR="0" lvl="0" indent="0" algn="l" defTabSz="2177278" rtl="0" eaLnBrk="1" fontAlgn="auto" latinLnBrk="0" hangingPunct="1">
                  <a:lnSpc>
                    <a:spcPct val="107000"/>
                  </a:lnSpc>
                  <a:spcBef>
                    <a:spcPts val="0"/>
                  </a:spcBef>
                  <a:spcAft>
                    <a:spcPts val="0"/>
                  </a:spcAft>
                  <a:buClrTx/>
                  <a:buSzTx/>
                  <a:buFontTx/>
                  <a:buNone/>
                  <a:tabLst>
                    <a:tab pos="629920" algn="l"/>
                    <a:tab pos="3599815" algn="l"/>
                    <a:tab pos="5039995" algn="l"/>
                  </a:tabLst>
                  <a:defRPr/>
                </a:pPr>
                <a:r>
                  <a:rPr kumimoji="0" lang="vi-VN" sz="4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Bộ kết quả của </a:t>
                </a:r>
                <a14:m>
                  <m:oMath xmlns:m="http://schemas.openxmlformats.org/officeDocument/2006/math">
                    <m:r>
                      <a:rPr kumimoji="0" lang="vi-VN"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oMath>
                </a14:m>
                <a:r>
                  <a:rPr kumimoji="0" lang="vi-VN" sz="4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lần gieo thỏa yêu cầu là: </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629920" marR="0" lvl="0" indent="0" algn="l" defTabSz="2177278" rtl="0" eaLnBrk="1" fontAlgn="auto" latinLnBrk="0" hangingPunct="1">
                  <a:lnSpc>
                    <a:spcPct val="107000"/>
                  </a:lnSpc>
                  <a:spcBef>
                    <a:spcPts val="0"/>
                  </a:spcBef>
                  <a:spcAft>
                    <a:spcPts val="0"/>
                  </a:spcAft>
                  <a:buClrTx/>
                  <a:buSzTx/>
                  <a:buFontTx/>
                  <a:buNone/>
                  <a:tabLst>
                    <a:tab pos="629920" algn="l"/>
                    <a:tab pos="3599815" algn="l"/>
                    <a:tab pos="5039995" algn="l"/>
                  </a:tabLst>
                  <a:defRPr/>
                </a:pPr>
                <a14:m>
                  <m:oMathPara xmlns:m="http://schemas.openxmlformats.org/officeDocument/2006/math">
                    <m:oMathParaPr>
                      <m:jc m:val="centerGroup"/>
                    </m:oMathParaPr>
                    <m:oMath xmlns:m="http://schemas.openxmlformats.org/officeDocument/2006/math">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e>
                      </m:d>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e>
                      </m:d>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e>
                      </m:d>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e>
                      </m:d>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e>
                      </m:d>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e>
                      </m:d>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 xmlns:m="http://schemas.openxmlformats.org/officeDocument/2006/math">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𝟓</m:t>
                          </m:r>
                        </m:e>
                      </m:d>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𝟓</m:t>
                          </m:r>
                        </m:e>
                      </m:d>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𝟓</m:t>
                          </m:r>
                        </m:e>
                      </m:d>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𝟓</m:t>
                          </m:r>
                        </m:e>
                      </m:d>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𝟓</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e>
                      </m:d>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𝟓</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e>
                      </m:d>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 xmlns:m="http://schemas.openxmlformats.org/officeDocument/2006/math">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e>
                      </m:d>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e>
                      </m:d>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e>
                      </m:d>
                    </m:oMath>
                  </m:oMathPara>
                </a14:m>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629920" marR="0" lvl="0" indent="0" algn="l" defTabSz="2177278" rtl="0" eaLnBrk="1" fontAlgn="auto" latinLnBrk="0" hangingPunct="1">
                  <a:lnSpc>
                    <a:spcPct val="107000"/>
                  </a:lnSpc>
                  <a:spcBef>
                    <a:spcPts val="0"/>
                  </a:spcBef>
                  <a:spcAft>
                    <a:spcPts val="0"/>
                  </a:spcAft>
                  <a:buClrTx/>
                  <a:buSzTx/>
                  <a:buFontTx/>
                  <a:buNone/>
                  <a:tabLst>
                    <a:tab pos="629920" algn="l"/>
                    <a:tab pos="3599815" algn="l"/>
                    <a:tab pos="5039995" algn="l"/>
                  </a:tabLst>
                  <a:defRPr/>
                </a:pPr>
                <a:r>
                  <a:rPr kumimoji="0" lang="vi-VN" sz="4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Nên </a:t>
                </a:r>
                <a14:m>
                  <m:oMath xmlns:m="http://schemas.openxmlformats.org/officeDocument/2006/math">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𝒏</m:t>
                    </m:r>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𝑨</m:t>
                        </m:r>
                      </m:e>
                    </m:d>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𝟏𝟓</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oMath>
                </a14:m>
                <a:r>
                  <a:rPr kumimoji="0" lang="vi-VN" sz="4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US" sz="4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𝑷</m:t>
                    </m:r>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𝑨</m:t>
                        </m:r>
                      </m:e>
                    </m:d>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𝒏</m:t>
                        </m:r>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𝑨</m:t>
                            </m:r>
                          </m:e>
                        </m:d>
                      </m:num>
                      <m:den>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𝒏</m:t>
                        </m:r>
                        <m:d>
                          <m:d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𝜴</m:t>
                            </m:r>
                          </m:e>
                        </m:d>
                      </m:den>
                    </m:f>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𝟏𝟓</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num>
                      <m:den>
                        <m:sSup>
                          <m:sSup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e>
                          <m:sup>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𝟓</m:t>
                            </m:r>
                          </m:sup>
                        </m:sSup>
                      </m:den>
                    </m:f>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𝟏𝟓</m:t>
                        </m:r>
                      </m:num>
                      <m:den>
                        <m:r>
                          <a:rPr kumimoji="0" lang="en-US" sz="4400" b="1"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𝟐𝟏𝟔</m:t>
                        </m:r>
                      </m:den>
                    </m:f>
                  </m:oMath>
                </a14:m>
                <a:r>
                  <a:rPr kumimoji="0" lang="vi-VN" sz="4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6" name="Rectangle 35"/>
              <p:cNvSpPr>
                <a:spLocks noRot="1" noChangeAspect="1" noMove="1" noResize="1" noEditPoints="1" noAdjustHandles="1" noChangeArrowheads="1" noChangeShapeType="1" noTextEdit="1"/>
              </p:cNvSpPr>
              <p:nvPr/>
            </p:nvSpPr>
            <p:spPr>
              <a:xfrm>
                <a:off x="484273" y="7852394"/>
                <a:ext cx="24106790" cy="5601598"/>
              </a:xfrm>
              <a:prstGeom prst="rect">
                <a:avLst/>
              </a:prstGeom>
              <a:blipFill>
                <a:blip r:embed="rId11"/>
                <a:stretch>
                  <a:fillRect t="-2503" b="-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4098172" y="2663242"/>
                <a:ext cx="19714594" cy="2002023"/>
              </a:xfrm>
              <a:prstGeom prst="rect">
                <a:avLst/>
              </a:prstGeom>
            </p:spPr>
            <p:txBody>
              <a:bodyPr wrap="square">
                <a:spAutoFit/>
              </a:bodyPr>
              <a:lstStyle/>
              <a:p>
                <a:pPr marL="0" marR="0" lvl="0" indent="0" algn="just" defTabSz="2177278" rtl="0" eaLnBrk="1" fontAlgn="auto" latinLnBrk="0" hangingPunct="1">
                  <a:lnSpc>
                    <a:spcPct val="150000"/>
                  </a:lnSpc>
                  <a:spcBef>
                    <a:spcPts val="0"/>
                  </a:spcBef>
                  <a:spcAft>
                    <a:spcPts val="0"/>
                  </a:spcAft>
                  <a:buClr>
                    <a:srgbClr val="0000FF"/>
                  </a:buClr>
                  <a:buSzTx/>
                  <a:buFontTx/>
                  <a:buNone/>
                  <a:tabLst>
                    <a:tab pos="629920" algn="l"/>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 con súc sắc cân đối đồng chất được gieo </a:t>
                </a:r>
                <a14:m>
                  <m:oMath xmlns:m="http://schemas.openxmlformats.org/officeDocument/2006/math">
                    <m:r>
                      <a:rPr kumimoji="0" lang="en-US" sz="44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𝟓</m:t>
                    </m:r>
                  </m:oMath>
                </a14:m>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lần. Xác suất để tổng số chấm ở hai lần gieo đầu bằng số chấm ở lần gieo thứ ba</a:t>
                </a: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là</a:t>
                </a:r>
              </a:p>
            </p:txBody>
          </p:sp>
        </mc:Choice>
        <mc:Fallback xmlns="">
          <p:sp>
            <p:nvSpPr>
              <p:cNvPr id="39" name="Rectangle 38"/>
              <p:cNvSpPr>
                <a:spLocks noRot="1" noChangeAspect="1" noMove="1" noResize="1" noEditPoints="1" noAdjustHandles="1" noChangeArrowheads="1" noChangeShapeType="1" noTextEdit="1"/>
              </p:cNvSpPr>
              <p:nvPr/>
            </p:nvSpPr>
            <p:spPr>
              <a:xfrm>
                <a:off x="4098172" y="2663242"/>
                <a:ext cx="19714594" cy="2002023"/>
              </a:xfrm>
              <a:prstGeom prst="rect">
                <a:avLst/>
              </a:prstGeom>
              <a:blipFill>
                <a:blip r:embed="rId12"/>
                <a:stretch>
                  <a:fillRect l="-1237" r="-1268" b="-13110"/>
                </a:stretch>
              </a:blipFill>
            </p:spPr>
            <p:txBody>
              <a:bodyPr/>
              <a:lstStyle/>
              <a:p>
                <a:r>
                  <a:rPr lang="en-US">
                    <a:noFill/>
                  </a:rPr>
                  <a:t> </a:t>
                </a:r>
              </a:p>
            </p:txBody>
          </p:sp>
        </mc:Fallback>
      </mc:AlternateContent>
    </p:spTree>
    <p:extLst>
      <p:ext uri="{BB962C8B-B14F-4D97-AF65-F5344CB8AC3E}">
        <p14:creationId xmlns:p14="http://schemas.microsoft.com/office/powerpoint/2010/main" val="15353508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6"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p:cNvGraphicFramePr>
            <a:graphicFrameLocks noChangeAspect="1"/>
          </p:cNvGraphicFramePr>
          <p:nvPr/>
        </p:nvGraphicFramePr>
        <p:xfrm>
          <a:off x="0" y="457200"/>
          <a:ext cx="114300" cy="182563"/>
        </p:xfrm>
        <a:graphic>
          <a:graphicData uri="http://schemas.openxmlformats.org/presentationml/2006/ole">
            <mc:AlternateContent xmlns:mc="http://schemas.openxmlformats.org/markup-compatibility/2006">
              <mc:Choice xmlns:v="urn:schemas-microsoft-com:vml" Requires="v">
                <p:oleObj name="Equation" r:id="rId2" imgW="114102" imgH="177492" progId="Equation.DSMT4">
                  <p:embed/>
                </p:oleObj>
              </mc:Choice>
              <mc:Fallback>
                <p:oleObj name="Equation" r:id="rId2" imgW="114102" imgH="177492" progId="Equation.DSMT4">
                  <p:embed/>
                  <p:pic>
                    <p:nvPicPr>
                      <p:cNvPr id="32" name="Object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114300" cy="18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1" name="Group 30">
            <a:extLst>
              <a:ext uri="{FF2B5EF4-FFF2-40B4-BE49-F238E27FC236}">
                <a16:creationId xmlns:a16="http://schemas.microsoft.com/office/drawing/2014/main" id="{4CAE1B80-235C-FCB0-7C49-00665B98DC46}"/>
              </a:ext>
            </a:extLst>
          </p:cNvPr>
          <p:cNvGrpSpPr/>
          <p:nvPr/>
        </p:nvGrpSpPr>
        <p:grpSpPr>
          <a:xfrm>
            <a:off x="699203" y="5313979"/>
            <a:ext cx="23556178" cy="1324666"/>
            <a:chOff x="241306" y="2233783"/>
            <a:chExt cx="11778089" cy="662333"/>
          </a:xfrm>
          <a:solidFill>
            <a:srgbClr val="327E3B"/>
          </a:solidFill>
        </p:grpSpPr>
        <p:sp>
          <p:nvSpPr>
            <p:cNvPr id="33" name="Rectangle 32">
              <a:extLst>
                <a:ext uri="{FF2B5EF4-FFF2-40B4-BE49-F238E27FC236}">
                  <a16:creationId xmlns:a16="http://schemas.microsoft.com/office/drawing/2014/main" id="{B48428A4-F198-A003-78D9-31DE63E551FE}"/>
                </a:ext>
              </a:extLst>
            </p:cNvPr>
            <p:cNvSpPr/>
            <p:nvPr/>
          </p:nvSpPr>
          <p:spPr>
            <a:xfrm>
              <a:off x="3588565" y="2233783"/>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34" name="Oval 3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81EF2102-63C4-8277-3E8F-BA8CDFDCDD1C}"/>
                    </a:ext>
                  </a:extLst>
                </p:cNvPr>
                <p:cNvSpPr/>
                <p:nvPr/>
              </p:nvSpPr>
              <p:spPr>
                <a:xfrm>
                  <a:off x="729199" y="2278848"/>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3600" b="1" dirty="0">
                      <a:effectLst/>
                      <a:latin typeface="Tahoma" panose="020B0604030504040204" pitchFamily="34" charset="0"/>
                      <a:ea typeface="Tahoma" panose="020B0604030504040204" pitchFamily="34" charset="0"/>
                      <a:cs typeface="Tahoma" panose="020B0604030504040204" pitchFamily="34" charset="0"/>
                    </a:rPr>
                    <a:t> là số lớn hơn 0.</a:t>
                  </a:r>
                  <a:endParaRPr kumimoji="0" lang="en-US" sz="3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5" name="Rectangle 3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729199" y="2278848"/>
                  <a:ext cx="2468235" cy="617268"/>
                </a:xfrm>
                <a:prstGeom prst="rect">
                  <a:avLst/>
                </a:prstGeom>
                <a:blipFill>
                  <a:blip r:embed="rId5"/>
                  <a:stretch>
                    <a:fillRect r="-1711"/>
                  </a:stretch>
                </a:blipFill>
                <a:ln w="19050">
                  <a:solidFill>
                    <a:schemeClr val="bg1"/>
                  </a:solidFill>
                </a:ln>
              </p:spPr>
              <p:txBody>
                <a:bodyPr/>
                <a:lstStyle/>
                <a:p>
                  <a:r>
                    <a:rPr lang="en-US">
                      <a:noFill/>
                    </a:rPr>
                    <a:t> </a:t>
                  </a:r>
                </a:p>
              </p:txBody>
            </p:sp>
          </mc:Fallback>
        </mc:AlternateContent>
        <p:sp>
          <p:nvSpPr>
            <p:cNvPr id="37" name="Oval 36">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Oval 39">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2" name="Oval 41">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3" name="Oval 42">
            <a:extLst>
              <a:ext uri="{FF2B5EF4-FFF2-40B4-BE49-F238E27FC236}">
                <a16:creationId xmlns:a16="http://schemas.microsoft.com/office/drawing/2014/main" id="{E5D913EC-0752-FE03-22AC-1A64D3990366}"/>
              </a:ext>
            </a:extLst>
          </p:cNvPr>
          <p:cNvSpPr/>
          <p:nvPr/>
        </p:nvSpPr>
        <p:spPr>
          <a:xfrm>
            <a:off x="6758342" y="5415142"/>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4" name="Group 43">
            <a:extLst>
              <a:ext uri="{FF2B5EF4-FFF2-40B4-BE49-F238E27FC236}">
                <a16:creationId xmlns:a16="http://schemas.microsoft.com/office/drawing/2014/main" id="{9155F507-DD34-3FE0-680C-9586B8AE806D}"/>
              </a:ext>
            </a:extLst>
          </p:cNvPr>
          <p:cNvGrpSpPr/>
          <p:nvPr/>
        </p:nvGrpSpPr>
        <p:grpSpPr>
          <a:xfrm>
            <a:off x="-99625" y="2750160"/>
            <a:ext cx="23943880" cy="2401467"/>
            <a:chOff x="923003" y="3917552"/>
            <a:chExt cx="23943880" cy="2401466"/>
          </a:xfrm>
        </p:grpSpPr>
        <p:sp>
          <p:nvSpPr>
            <p:cNvPr id="45"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6" name="Group 45">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47" name="Group 46">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49"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50" name="TextBox 49">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5</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48" name="Picture 47">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51" name="Group 50">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52"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4" name="TextBox 53">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55" name="TextBox 54">
            <a:extLst>
              <a:ext uri="{FF2B5EF4-FFF2-40B4-BE49-F238E27FC236}">
                <a16:creationId xmlns:a16="http://schemas.microsoft.com/office/drawing/2014/main" id="{84E53EB0-6D81-C9D0-3480-AE8B3EDD8E39}"/>
              </a:ext>
            </a:extLst>
          </p:cNvPr>
          <p:cNvSpPr txBox="1"/>
          <p:nvPr/>
        </p:nvSpPr>
        <p:spPr>
          <a:xfrm>
            <a:off x="220060" y="3484349"/>
            <a:ext cx="23304511" cy="769441"/>
          </a:xfrm>
          <a:prstGeom prst="rect">
            <a:avLst/>
          </a:prstGeom>
          <a:noFill/>
        </p:spPr>
        <p:txBody>
          <a:bodyPr wrap="square">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6" name="Group 55">
            <a:extLst>
              <a:ext uri="{FF2B5EF4-FFF2-40B4-BE49-F238E27FC236}">
                <a16:creationId xmlns:a16="http://schemas.microsoft.com/office/drawing/2014/main" id="{C37EE2FA-AEC6-92CF-2594-955CAB62A19A}"/>
              </a:ext>
            </a:extLst>
          </p:cNvPr>
          <p:cNvGrpSpPr/>
          <p:nvPr/>
        </p:nvGrpSpPr>
        <p:grpSpPr>
          <a:xfrm>
            <a:off x="474011" y="7543800"/>
            <a:ext cx="23909989" cy="5897344"/>
            <a:chOff x="48567" y="4381499"/>
            <a:chExt cx="23064704" cy="5897343"/>
          </a:xfrm>
          <a:solidFill>
            <a:srgbClr val="DAE3F3"/>
          </a:solidFill>
        </p:grpSpPr>
        <p:sp>
          <p:nvSpPr>
            <p:cNvPr id="57" name="Rounded Rectangle 52">
              <a:extLst>
                <a:ext uri="{FF2B5EF4-FFF2-40B4-BE49-F238E27FC236}">
                  <a16:creationId xmlns:a16="http://schemas.microsoft.com/office/drawing/2014/main" id="{E7544F39-6343-495F-6150-CB95CB1743DD}"/>
                </a:ext>
              </a:extLst>
            </p:cNvPr>
            <p:cNvSpPr/>
            <p:nvPr/>
          </p:nvSpPr>
          <p:spPr>
            <a:xfrm>
              <a:off x="431244" y="5122650"/>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8" name="Group 57">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59"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61" name="Picture 60">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62" name="Rectangle 61"/>
          <p:cNvSpPr/>
          <p:nvPr/>
        </p:nvSpPr>
        <p:spPr>
          <a:xfrm>
            <a:off x="339666" y="3778210"/>
            <a:ext cx="24006483" cy="1107996"/>
          </a:xfrm>
          <a:prstGeom prst="rect">
            <a:avLst/>
          </a:prstGeom>
        </p:spPr>
        <p:txBody>
          <a:bodyPr wrap="square">
            <a:spAutoFit/>
          </a:bodyPr>
          <a:lstStyle/>
          <a:p>
            <a:pPr lvl="0" algn="just">
              <a:lnSpc>
                <a:spcPct val="150000"/>
              </a:lnSpc>
              <a:spcAft>
                <a:spcPts val="0"/>
              </a:spcAft>
              <a:buClr>
                <a:srgbClr val="0000FF"/>
              </a:buClr>
              <a:tabLst>
                <a:tab pos="629920" algn="l"/>
              </a:tabLst>
            </a:pPr>
            <a:r>
              <a:rPr lang="nl-NL" sz="4400" b="1" dirty="0">
                <a:latin typeface="Tahoma" panose="020B0604030504040204" pitchFamily="34" charset="0"/>
                <a:ea typeface="Tahoma" panose="020B0604030504040204" pitchFamily="34" charset="0"/>
                <a:cs typeface="Tahoma" panose="020B0604030504040204" pitchFamily="34" charset="0"/>
              </a:rPr>
              <a:t>Cho A là một biến cố liên quan phép thử T. Mệnh đề nào sau đây là mệnh đề đúng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63" name="Rectangle 62"/>
              <p:cNvSpPr/>
              <p:nvPr/>
            </p:nvSpPr>
            <p:spPr>
              <a:xfrm>
                <a:off x="7892691" y="5539294"/>
                <a:ext cx="4340997" cy="816827"/>
              </a:xfrm>
              <a:prstGeom prst="rect">
                <a:avLst/>
              </a:prstGeom>
            </p:spPr>
            <p:txBody>
              <a:bodyPr wrap="none">
                <a:spAutoFit/>
              </a:bodyPr>
              <a:lstStyle/>
              <a:p>
                <a:pPr marL="629920">
                  <a:lnSpc>
                    <a:spcPct val="107000"/>
                  </a:lnSpc>
                  <a:spcAft>
                    <a:spcPts val="0"/>
                  </a:spcAft>
                  <a:tabLst>
                    <a:tab pos="629920" algn="l"/>
                    <a:tab pos="3599815" algn="l"/>
                    <a:tab pos="5039995" algn="l"/>
                  </a:tabLst>
                </a:pPr>
                <a14:m>
                  <m:oMath xmlns:m="http://schemas.openxmlformats.org/officeDocument/2006/math">
                    <m:r>
                      <a:rPr lang="en-US" sz="4400" b="1" i="0"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𝟎</m:t>
                    </m:r>
                    <m:r>
                      <a:rPr lang="en-US" sz="4400" b="1" i="0"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0"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𝐏</m:t>
                    </m:r>
                    <m:r>
                      <a:rPr lang="en-US" sz="4400" b="1" i="0"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0"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𝐀</m:t>
                    </m:r>
                    <m:r>
                      <a:rPr lang="en-US" sz="4400" b="1" i="0"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0"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𝟏</m:t>
                    </m:r>
                  </m:oMath>
                </a14:m>
                <a:r>
                  <a:rPr lang="fr-FR" sz="4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3" name="Rectangle 62"/>
              <p:cNvSpPr>
                <a:spLocks noRot="1" noChangeAspect="1" noMove="1" noResize="1" noEditPoints="1" noAdjustHandles="1" noChangeArrowheads="1" noChangeShapeType="1" noTextEdit="1"/>
              </p:cNvSpPr>
              <p:nvPr/>
            </p:nvSpPr>
            <p:spPr>
              <a:xfrm>
                <a:off x="7892691" y="5539294"/>
                <a:ext cx="4340997" cy="816827"/>
              </a:xfrm>
              <a:prstGeom prst="rect">
                <a:avLst/>
              </a:prstGeom>
              <a:blipFill>
                <a:blip r:embed="rId8"/>
                <a:stretch>
                  <a:fillRect t="-15672" r="-4073" b="-291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13635975" y="5627820"/>
                <a:ext cx="4334841" cy="769441"/>
              </a:xfrm>
              <a:prstGeom prst="rect">
                <a:avLst/>
              </a:prstGeom>
            </p:spPr>
            <p:txBody>
              <a:bodyPr wrap="none">
                <a:spAutoFit/>
              </a:bodyPr>
              <a:lstStyle/>
              <a:p>
                <a:r>
                  <a:rPr lang="en-US" sz="4400" b="1" dirty="0">
                    <a:solidFill>
                      <a:schemeClr val="bg1"/>
                    </a:solidFill>
                    <a:latin typeface="Times New Roman" panose="02020603050405020304" pitchFamily="18" charset="0"/>
                    <a:ea typeface="Calibri" panose="020F0502020204030204" pitchFamily="34" charset="0"/>
                  </a:rPr>
                  <a:t> </a:t>
                </a:r>
                <a14:m>
                  <m:oMath xmlns:m="http://schemas.openxmlformats.org/officeDocument/2006/math">
                    <m:r>
                      <a:rPr lang="en-US" sz="36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𝑷</m:t>
                    </m:r>
                    <m:r>
                      <a:rPr lang="en-US" sz="36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𝑨</m:t>
                    </m:r>
                    <m:r>
                      <a:rPr lang="en-US" sz="36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36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𝑨</m:t>
                    </m:r>
                    <m:r>
                      <a:rPr lang="en-US" sz="36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𝜴</m:t>
                    </m:r>
                  </m:oMath>
                </a14:m>
                <a:r>
                  <a:rPr lang="fr-FR" sz="36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4" name="Rectangle 63"/>
              <p:cNvSpPr>
                <a:spLocks noRot="1" noChangeAspect="1" noMove="1" noResize="1" noEditPoints="1" noAdjustHandles="1" noChangeArrowheads="1" noChangeShapeType="1" noTextEdit="1"/>
              </p:cNvSpPr>
              <p:nvPr/>
            </p:nvSpPr>
            <p:spPr>
              <a:xfrm>
                <a:off x="13635975" y="5627820"/>
                <a:ext cx="4334841" cy="769441"/>
              </a:xfrm>
              <a:prstGeom prst="rect">
                <a:avLst/>
              </a:prstGeom>
              <a:blipFill>
                <a:blip r:embed="rId9"/>
                <a:stretch>
                  <a:fillRect t="-794" r="-3235" b="-246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19909262" y="5330896"/>
                <a:ext cx="4346119" cy="1200329"/>
              </a:xfrm>
              <a:prstGeom prst="rect">
                <a:avLst/>
              </a:prstGeom>
            </p:spPr>
            <p:txBody>
              <a:bodyPr wrap="square">
                <a:spAutoFit/>
              </a:bodyPr>
              <a:lstStyle/>
              <a:p>
                <a:pPr algn="ctr"/>
                <a14:m>
                  <m:oMath xmlns:m="http://schemas.openxmlformats.org/officeDocument/2006/math">
                    <m:r>
                      <a:rPr lang="en-US" sz="36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𝑷</m:t>
                    </m:r>
                    <m:r>
                      <a:rPr lang="en-US" sz="36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36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𝑨</m:t>
                    </m:r>
                    <m:r>
                      <a:rPr lang="en-US" sz="36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6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fr-FR" sz="36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là số nhỏ hơn 1.</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5" name="Rectangle 64"/>
              <p:cNvSpPr>
                <a:spLocks noRot="1" noChangeAspect="1" noMove="1" noResize="1" noEditPoints="1" noAdjustHandles="1" noChangeArrowheads="1" noChangeShapeType="1" noTextEdit="1"/>
              </p:cNvSpPr>
              <p:nvPr/>
            </p:nvSpPr>
            <p:spPr>
              <a:xfrm>
                <a:off x="19909262" y="5330896"/>
                <a:ext cx="4346119" cy="1200329"/>
              </a:xfrm>
              <a:prstGeom prst="rect">
                <a:avLst/>
              </a:prstGeom>
              <a:blipFill>
                <a:blip r:embed="rId10"/>
                <a:stretch>
                  <a:fillRect t="-8122" b="-18274"/>
                </a:stretch>
              </a:blipFill>
            </p:spPr>
            <p:txBody>
              <a:bodyPr/>
              <a:lstStyle/>
              <a:p>
                <a:r>
                  <a:rPr lang="en-US">
                    <a:noFill/>
                  </a:rPr>
                  <a:t> </a:t>
                </a:r>
              </a:p>
            </p:txBody>
          </p:sp>
        </mc:Fallback>
      </mc:AlternateContent>
      <p:sp>
        <p:nvSpPr>
          <p:cNvPr id="19" name="TextBox 18"/>
          <p:cNvSpPr txBox="1"/>
          <p:nvPr/>
        </p:nvSpPr>
        <p:spPr>
          <a:xfrm>
            <a:off x="2513228" y="8790808"/>
            <a:ext cx="5409943" cy="754053"/>
          </a:xfrm>
          <a:prstGeom prst="rect">
            <a:avLst/>
          </a:prstGeom>
          <a:noFill/>
        </p:spPr>
        <p:txBody>
          <a:bodyPr wrap="square" rtlCol="0">
            <a:spAutoFit/>
          </a:bodyPr>
          <a:lstStyle/>
          <a:p>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Chọn B</a:t>
            </a:r>
          </a:p>
        </p:txBody>
      </p:sp>
    </p:spTree>
    <p:extLst>
      <p:ext uri="{BB962C8B-B14F-4D97-AF65-F5344CB8AC3E}">
        <p14:creationId xmlns:p14="http://schemas.microsoft.com/office/powerpoint/2010/main" val="15894626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barn(inVertical)">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up)">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2"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07475" y="5130834"/>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𝟐𝟏</m:t>
                          </m:r>
                        </m:num>
                        <m:den>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𝟑𝟐</m:t>
                          </m:r>
                        </m:den>
                      </m:f>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3"/>
                  <a:stretch>
                    <a:fillRect t="-952" b="-12857"/>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83042"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ctrlPr>
                        </m:fPr>
                        <m:num>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𝟑𝟏</m:t>
                          </m:r>
                        </m:num>
                        <m:den>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𝟑𝟐</m:t>
                          </m:r>
                        </m:den>
                      </m:f>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83042" y="2243792"/>
                  <a:ext cx="2468235" cy="617268"/>
                </a:xfrm>
                <a:prstGeom prst="rect">
                  <a:avLst/>
                </a:prstGeom>
                <a:blipFill>
                  <a:blip r:embed="rId4"/>
                  <a:stretch>
                    <a:fillRect b="-5714"/>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𝟏𝟏</m:t>
                          </m:r>
                        </m:num>
                        <m:den>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𝟑𝟐</m:t>
                          </m:r>
                        </m:den>
                      </m:f>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5"/>
                  <a:stretch>
                    <a:fillRect t="-3333" b="-10476"/>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ctrlPr>
                        </m:fPr>
                        <m:num>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𝟏</m:t>
                          </m:r>
                        </m:num>
                        <m:den>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𝟑𝟐</m:t>
                          </m:r>
                        </m:den>
                      </m:f>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t="-952" b="-12857"/>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405675" y="530338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dirty="0">
                <a:solidFill>
                  <a:prstClr val="white"/>
                </a:solidFill>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49584" y="2359008"/>
            <a:ext cx="23594672" cy="2610492"/>
            <a:chOff x="1272212" y="3763445"/>
            <a:chExt cx="23594672" cy="1892161"/>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2" y="3763445"/>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1362045" y="3952141"/>
              <a:ext cx="3503060" cy="936290"/>
              <a:chOff x="1362045" y="3952141"/>
              <a:chExt cx="3503060" cy="936290"/>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56327"/>
                <a:ext cx="3503060" cy="832104"/>
                <a:chOff x="2028795" y="4418277"/>
                <a:chExt cx="3503060" cy="832104"/>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619197" y="4452420"/>
                  <a:ext cx="2895398" cy="580022"/>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6</a:t>
                  </a: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599" t="21515" r="9759" b="14519"/>
              <a:stretch/>
            </p:blipFill>
            <p:spPr>
              <a:xfrm>
                <a:off x="1362045" y="3952141"/>
                <a:ext cx="1076356" cy="793554"/>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3" name="TextBox 22">
            <a:extLst>
              <a:ext uri="{FF2B5EF4-FFF2-40B4-BE49-F238E27FC236}">
                <a16:creationId xmlns:a16="http://schemas.microsoft.com/office/drawing/2014/main" id="{84E53EB0-6D81-C9D0-3480-AE8B3EDD8E39}"/>
              </a:ext>
            </a:extLst>
          </p:cNvPr>
          <p:cNvSpPr txBox="1"/>
          <p:nvPr/>
        </p:nvSpPr>
        <p:spPr>
          <a:xfrm>
            <a:off x="220060" y="3484349"/>
            <a:ext cx="23304511" cy="769441"/>
          </a:xfrm>
          <a:prstGeom prst="rect">
            <a:avLst/>
          </a:prstGeom>
          <a:noFill/>
        </p:spPr>
        <p:txBody>
          <a:bodyPr wrap="square">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469033" y="6735663"/>
            <a:ext cx="23862374" cy="7023412"/>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32" name="Object 31"/>
          <p:cNvGraphicFramePr>
            <a:graphicFrameLocks noChangeAspect="1"/>
          </p:cNvGraphicFramePr>
          <p:nvPr/>
        </p:nvGraphicFramePr>
        <p:xfrm>
          <a:off x="0" y="457200"/>
          <a:ext cx="114300" cy="182563"/>
        </p:xfrm>
        <a:graphic>
          <a:graphicData uri="http://schemas.openxmlformats.org/presentationml/2006/ole">
            <mc:AlternateContent xmlns:mc="http://schemas.openxmlformats.org/markup-compatibility/2006">
              <mc:Choice xmlns:v="urn:schemas-microsoft-com:vml" Requires="v">
                <p:oleObj name="Equation" r:id="rId9" imgW="114102" imgH="177492" progId="Equation.DSMT4">
                  <p:embed/>
                </p:oleObj>
              </mc:Choice>
              <mc:Fallback>
                <p:oleObj name="Equation" r:id="rId9" imgW="114102" imgH="177492" progId="Equation.DSMT4">
                  <p:embed/>
                  <p:pic>
                    <p:nvPicPr>
                      <p:cNvPr id="32" name="Object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57200"/>
                        <a:ext cx="114300" cy="18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0" name="Rectangle 19"/>
              <p:cNvSpPr/>
              <p:nvPr/>
            </p:nvSpPr>
            <p:spPr>
              <a:xfrm>
                <a:off x="1487475" y="8213652"/>
                <a:ext cx="22739626" cy="4962320"/>
              </a:xfrm>
              <a:prstGeom prst="rect">
                <a:avLst/>
              </a:prstGeom>
            </p:spPr>
            <p:txBody>
              <a:bodyPr wrap="square">
                <a:spAutoFit/>
              </a:bodyPr>
              <a:lstStyle/>
              <a:p>
                <a:pPr marL="629920">
                  <a:lnSpc>
                    <a:spcPct val="107000"/>
                  </a:lnSpc>
                  <a:spcAft>
                    <a:spcPts val="0"/>
                  </a:spcAft>
                  <a:tabLst>
                    <a:tab pos="629920" algn="l"/>
                    <a:tab pos="3599815" algn="l"/>
                    <a:tab pos="5039995" algn="l"/>
                  </a:tabLst>
                </a:pPr>
                <a:r>
                  <a:rPr lang="fr-FR" sz="4400" b="1" dirty="0">
                    <a:solidFill>
                      <a:srgbClr val="0000FF"/>
                    </a:solidFill>
                    <a:latin typeface="Tahoma" panose="020B0604030504040204" pitchFamily="34" charset="0"/>
                    <a:ea typeface="Tahoma" panose="020B0604030504040204" pitchFamily="34" charset="0"/>
                    <a:cs typeface="Tahoma" panose="020B0604030504040204" pitchFamily="34" charset="0"/>
                  </a:rPr>
                  <a:t>Chọn A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Phép thử: Gieo đồng tiền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lần cân đối và đồng chất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e>
                      <m:sup>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sup>
                    </m:sSup>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𝟑𝟐</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Biến cố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oMath>
                </a14:m>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Được ít nhất một lần xuất hiện mặt sấp</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14:m>
                  <m:oMath xmlns:m="http://schemas.openxmlformats.org/officeDocument/2006/math">
                    <m:bar>
                      <m:barPr>
                        <m:pos m:val="top"/>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bar>
                  </m:oMath>
                </a14:m>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Tất cả đều là mặt ngửa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acc>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acc>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𝟑𝟏</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r>
                      <a:rPr lang="en-US" sz="4400" b="1" i="1" smtClean="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𝑷</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d>
                      </m:num>
                      <m:den>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e>
                        </m:d>
                      </m:den>
                    </m:f>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𝟑𝟏</m:t>
                        </m:r>
                      </m:num>
                      <m:den>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𝟑𝟐</m:t>
                        </m:r>
                      </m:den>
                    </m:f>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487475" y="8213652"/>
                <a:ext cx="22739626" cy="4962320"/>
              </a:xfrm>
              <a:prstGeom prst="rect">
                <a:avLst/>
              </a:prstGeom>
              <a:blipFill>
                <a:blip r:embed="rId11"/>
                <a:stretch>
                  <a:fillRect t="-2826" b="-4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4344876" y="2548574"/>
                <a:ext cx="18996980" cy="2123658"/>
              </a:xfrm>
              <a:prstGeom prst="rect">
                <a:avLst/>
              </a:prstGeom>
            </p:spPr>
            <p:txBody>
              <a:bodyPr wrap="square">
                <a:spAutoFit/>
              </a:bodyPr>
              <a:lstStyle/>
              <a:p>
                <a:pPr lvl="0" algn="just">
                  <a:lnSpc>
                    <a:spcPct val="150000"/>
                  </a:lnSpc>
                  <a:spcAft>
                    <a:spcPts val="0"/>
                  </a:spcAft>
                  <a:buClr>
                    <a:srgbClr val="0000FF"/>
                  </a:buClr>
                  <a:tabLst>
                    <a:tab pos="629920" algn="l"/>
                  </a:tabLst>
                </a:pPr>
                <a:r>
                  <a:rPr lang="fr-FR" sz="4400" b="1" dirty="0">
                    <a:latin typeface="Tahoma" panose="020B0604030504040204" pitchFamily="34" charset="0"/>
                    <a:ea typeface="Tahoma" panose="020B0604030504040204" pitchFamily="34" charset="0"/>
                    <a:cs typeface="Tahoma" panose="020B0604030504040204" pitchFamily="34" charset="0"/>
                  </a:rPr>
                  <a:t>Gieo đồng tiền </a:t>
                </a:r>
                <a14:m>
                  <m:oMath xmlns:m="http://schemas.openxmlformats.org/officeDocument/2006/math">
                    <m:r>
                      <a:rPr lang="en-US" sz="4400" b="1" i="1">
                        <a:effectLst/>
                        <a:latin typeface="Cambria Math" panose="02040503050406030204" pitchFamily="18" charset="0"/>
                        <a:ea typeface="Calibri" panose="020F0502020204030204" pitchFamily="34" charset="0"/>
                      </a:rPr>
                      <m:t>𝟓</m:t>
                    </m:r>
                  </m:oMath>
                </a14:m>
                <a:r>
                  <a:rPr lang="fr-FR" sz="4400" b="1" dirty="0">
                    <a:effectLst/>
                    <a:latin typeface="Tahoma" panose="020B0604030504040204" pitchFamily="34" charset="0"/>
                    <a:ea typeface="Tahoma" panose="020B0604030504040204" pitchFamily="34" charset="0"/>
                    <a:cs typeface="Tahoma" panose="020B0604030504040204" pitchFamily="34" charset="0"/>
                  </a:rPr>
                  <a:t> lần cân đối và đồng chất. Xác suất để được ít nhất một lần xuất hiện mặt sấp là</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344876" y="2548574"/>
                <a:ext cx="18996980" cy="2123658"/>
              </a:xfrm>
              <a:prstGeom prst="rect">
                <a:avLst/>
              </a:prstGeom>
              <a:blipFill>
                <a:blip r:embed="rId12"/>
                <a:stretch>
                  <a:fillRect l="-1316" r="-1284" b="-6609"/>
                </a:stretch>
              </a:blipFill>
            </p:spPr>
            <p:txBody>
              <a:bodyPr/>
              <a:lstStyle/>
              <a:p>
                <a:r>
                  <a:rPr lang="en-US">
                    <a:noFill/>
                  </a:rPr>
                  <a:t> </a:t>
                </a:r>
              </a:p>
            </p:txBody>
          </p:sp>
        </mc:Fallback>
      </mc:AlternateContent>
    </p:spTree>
    <p:extLst>
      <p:ext uri="{BB962C8B-B14F-4D97-AF65-F5344CB8AC3E}">
        <p14:creationId xmlns:p14="http://schemas.microsoft.com/office/powerpoint/2010/main" val="2688317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07475" y="5130834"/>
            <a:ext cx="23556178" cy="1294126"/>
            <a:chOff x="241306" y="2243792"/>
            <a:chExt cx="11778089" cy="647063"/>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smtClean="0">
                          <a:solidFill>
                            <a:schemeClr val="bg1"/>
                          </a:solidFill>
                          <a:latin typeface="Cambria Math" panose="02040503050406030204" pitchFamily="18" charset="0"/>
                        </a:rPr>
                        <m:t>𝑷</m:t>
                      </m:r>
                      <m:r>
                        <a:rPr lang="en-US" sz="5400" b="1">
                          <a:solidFill>
                            <a:schemeClr val="bg1"/>
                          </a:solidFill>
                          <a:latin typeface="Cambria Math" panose="02040503050406030204" pitchFamily="18" charset="0"/>
                        </a:rPr>
                        <m:t>(</m:t>
                      </m:r>
                      <m:r>
                        <a:rPr lang="en-US" sz="5400" b="1" i="1">
                          <a:solidFill>
                            <a:schemeClr val="bg1"/>
                          </a:solidFill>
                          <a:latin typeface="Cambria Math" panose="02040503050406030204" pitchFamily="18" charset="0"/>
                        </a:rPr>
                        <m:t>𝑨</m:t>
                      </m:r>
                      <m:r>
                        <a:rPr lang="en-US" sz="5400" b="1">
                          <a:solidFill>
                            <a:schemeClr val="bg1"/>
                          </a:solidFill>
                          <a:latin typeface="Cambria Math" panose="02040503050406030204" pitchFamily="18" charset="0"/>
                        </a:rPr>
                        <m:t>)=</m:t>
                      </m:r>
                      <m:f>
                        <m:fPr>
                          <m:ctrlPr>
                            <a:rPr lang="en-US" sz="5400" b="1" i="1">
                              <a:solidFill>
                                <a:schemeClr val="bg1"/>
                              </a:solidFill>
                              <a:latin typeface="Cambria Math" panose="02040503050406030204" pitchFamily="18" charset="0"/>
                            </a:rPr>
                          </m:ctrlPr>
                        </m:fPr>
                        <m:num>
                          <m:r>
                            <a:rPr lang="en-US" sz="5400" b="1" i="1" smtClean="0">
                              <a:solidFill>
                                <a:schemeClr val="bg1"/>
                              </a:solidFill>
                              <a:latin typeface="Cambria Math" panose="02040503050406030204" pitchFamily="18" charset="0"/>
                            </a:rPr>
                            <m:t>𝟑</m:t>
                          </m:r>
                        </m:num>
                        <m:den>
                          <m:r>
                            <a:rPr lang="en-US" sz="5400" b="1" i="1" smtClean="0">
                              <a:solidFill>
                                <a:schemeClr val="bg1"/>
                              </a:solidFill>
                              <a:latin typeface="Cambria Math" panose="02040503050406030204" pitchFamily="18" charset="0"/>
                            </a:rPr>
                            <m:t>𝟖</m:t>
                          </m:r>
                        </m:den>
                      </m:f>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3"/>
                  <a:stretch>
                    <a:fillRect t="-952" b="-12857"/>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1EF2102-63C4-8277-3E8F-BA8CDFDCDD1C}"/>
                </a:ext>
              </a:extLst>
            </p:cNvPr>
            <p:cNvSpPr/>
            <p:nvPr/>
          </p:nvSpPr>
          <p:spPr>
            <a:xfrm>
              <a:off x="583042"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58261" cy="62627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solidFill>
                            <a:schemeClr val="bg1"/>
                          </a:solidFill>
                          <a:latin typeface="Cambria Math" panose="02040503050406030204" pitchFamily="18" charset="0"/>
                        </a:rPr>
                        <m:t>𝑷</m:t>
                      </m:r>
                      <m:r>
                        <a:rPr lang="en-US" sz="4800" b="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𝑨</m:t>
                      </m:r>
                      <m:r>
                        <a:rPr lang="en-US" sz="4800" b="1">
                          <a:solidFill>
                            <a:schemeClr val="bg1"/>
                          </a:solidFill>
                          <a:latin typeface="Cambria Math" panose="02040503050406030204" pitchFamily="18" charset="0"/>
                        </a:rPr>
                        <m:t>)=</m:t>
                      </m:r>
                      <m:f>
                        <m:fPr>
                          <m:ctrlPr>
                            <a:rPr lang="en-US" sz="4800" b="1" i="1">
                              <a:solidFill>
                                <a:schemeClr val="bg1"/>
                              </a:solidFill>
                              <a:latin typeface="Cambria Math" panose="02040503050406030204" pitchFamily="18" charset="0"/>
                            </a:rPr>
                          </m:ctrlPr>
                        </m:fPr>
                        <m:num>
                          <m:r>
                            <a:rPr lang="en-US" sz="4800" b="1" i="1" smtClean="0">
                              <a:solidFill>
                                <a:schemeClr val="bg1"/>
                              </a:solidFill>
                              <a:latin typeface="Cambria Math" panose="02040503050406030204" pitchFamily="18" charset="0"/>
                            </a:rPr>
                            <m:t>𝟕</m:t>
                          </m:r>
                        </m:num>
                        <m:den>
                          <m:r>
                            <a:rPr lang="en-US" sz="4800" b="1" i="1" smtClean="0">
                              <a:solidFill>
                                <a:schemeClr val="bg1"/>
                              </a:solidFill>
                              <a:latin typeface="Cambria Math" panose="02040503050406030204" pitchFamily="18" charset="0"/>
                            </a:rPr>
                            <m:t>𝟖</m:t>
                          </m:r>
                        </m:den>
                      </m:f>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58261" cy="626275"/>
                </a:xfrm>
                <a:prstGeom prst="rect">
                  <a:avLst/>
                </a:prstGeom>
                <a:blipFill>
                  <a:blip r:embed="rId4"/>
                  <a:stretch>
                    <a:fillRect t="-2347" b="-9859"/>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4706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𝑷</m:t>
                        </m:r>
                        <m:d>
                          <m:dPr>
                            <m:ctrlPr>
                              <a:rPr lang="en-US" sz="4800" b="1" i="1">
                                <a:solidFill>
                                  <a:schemeClr val="bg1"/>
                                </a:solidFill>
                                <a:latin typeface="Cambria Math" panose="02040503050406030204" pitchFamily="18" charset="0"/>
                              </a:rPr>
                            </m:ctrlPr>
                          </m:dPr>
                          <m:e>
                            <m:r>
                              <a:rPr lang="en-US" sz="4800" b="1" i="1">
                                <a:solidFill>
                                  <a:schemeClr val="bg1"/>
                                </a:solidFill>
                                <a:latin typeface="Cambria Math" panose="02040503050406030204" pitchFamily="18" charset="0"/>
                              </a:rPr>
                              <m:t>𝑨</m:t>
                            </m:r>
                          </m:e>
                        </m:d>
                        <m:r>
                          <a:rPr lang="en-US" sz="4800" b="1">
                            <a:solidFill>
                              <a:schemeClr val="bg1"/>
                            </a:solidFill>
                            <a:latin typeface="Cambria Math" panose="02040503050406030204" pitchFamily="18" charset="0"/>
                          </a:rPr>
                          <m:t>=</m:t>
                        </m:r>
                        <m:f>
                          <m:fPr>
                            <m:ctrlPr>
                              <a:rPr lang="en-US" sz="4800" b="1" i="1">
                                <a:solidFill>
                                  <a:schemeClr val="bg1"/>
                                </a:solidFill>
                                <a:latin typeface="Cambria Math" panose="02040503050406030204" pitchFamily="18" charset="0"/>
                              </a:rPr>
                            </m:ctrlPr>
                          </m:fPr>
                          <m:num>
                            <m:r>
                              <a:rPr lang="en-US" sz="4800" b="1">
                                <a:solidFill>
                                  <a:schemeClr val="bg1"/>
                                </a:solidFill>
                                <a:latin typeface="Cambria Math" panose="02040503050406030204" pitchFamily="18" charset="0"/>
                              </a:rPr>
                              <m:t>𝟏</m:t>
                            </m:r>
                          </m:num>
                          <m:den>
                            <m:r>
                              <a:rPr lang="en-US" sz="4800" b="1" i="1" smtClean="0">
                                <a:solidFill>
                                  <a:schemeClr val="bg1"/>
                                </a:solidFill>
                                <a:latin typeface="Cambria Math" panose="02040503050406030204" pitchFamily="18" charset="0"/>
                              </a:rPr>
                              <m:t>𝟒</m:t>
                            </m:r>
                          </m:den>
                        </m:f>
                        <m:r>
                          <a:rPr lang="en-US" sz="4800" b="1" i="1" smtClean="0">
                            <a:solidFill>
                              <a:schemeClr val="bg1"/>
                            </a:solidFill>
                            <a:latin typeface="Cambria Math" panose="02040503050406030204" pitchFamily="18" charset="0"/>
                          </a:rPr>
                          <m:t>.</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47063"/>
                </a:xfrm>
                <a:prstGeom prst="rect">
                  <a:avLst/>
                </a:prstGeom>
                <a:blipFill>
                  <a:blip r:embed="rId5"/>
                  <a:stretch>
                    <a:fillRect b="-1364"/>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2433219" y="5280127"/>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noProof="0" dirty="0">
                <a:solidFill>
                  <a:prstClr val="white"/>
                </a:solidFill>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49584" y="2359008"/>
            <a:ext cx="23594672" cy="2610492"/>
            <a:chOff x="1272212" y="3763445"/>
            <a:chExt cx="23594672" cy="1892161"/>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2" y="3763445"/>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1362045" y="3952141"/>
              <a:ext cx="3503060" cy="936290"/>
              <a:chOff x="1362045" y="3952141"/>
              <a:chExt cx="3503060" cy="936290"/>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56327"/>
                <a:ext cx="3503060" cy="832104"/>
                <a:chOff x="2028795" y="4418277"/>
                <a:chExt cx="3503060" cy="832104"/>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619197" y="4452420"/>
                  <a:ext cx="2895398" cy="580022"/>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8</a:t>
                  </a: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1362045" y="3952141"/>
                <a:ext cx="1076356" cy="793554"/>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3" name="TextBox 22">
            <a:extLst>
              <a:ext uri="{FF2B5EF4-FFF2-40B4-BE49-F238E27FC236}">
                <a16:creationId xmlns:a16="http://schemas.microsoft.com/office/drawing/2014/main" id="{84E53EB0-6D81-C9D0-3480-AE8B3EDD8E39}"/>
              </a:ext>
            </a:extLst>
          </p:cNvPr>
          <p:cNvSpPr txBox="1"/>
          <p:nvPr/>
        </p:nvSpPr>
        <p:spPr>
          <a:xfrm>
            <a:off x="220060" y="3484349"/>
            <a:ext cx="23304511" cy="769441"/>
          </a:xfrm>
          <a:prstGeom prst="rect">
            <a:avLst/>
          </a:prstGeom>
          <a:noFill/>
        </p:spPr>
        <p:txBody>
          <a:bodyPr wrap="square">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469033" y="6735663"/>
            <a:ext cx="23862374" cy="7023412"/>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32" name="Object 31"/>
          <p:cNvGraphicFramePr>
            <a:graphicFrameLocks noChangeAspect="1"/>
          </p:cNvGraphicFramePr>
          <p:nvPr/>
        </p:nvGraphicFramePr>
        <p:xfrm>
          <a:off x="0" y="457200"/>
          <a:ext cx="114300" cy="182563"/>
        </p:xfrm>
        <a:graphic>
          <a:graphicData uri="http://schemas.openxmlformats.org/presentationml/2006/ole">
            <mc:AlternateContent xmlns:mc="http://schemas.openxmlformats.org/markup-compatibility/2006">
              <mc:Choice xmlns:v="urn:schemas-microsoft-com:vml" Requires="v">
                <p:oleObj name="Equation" r:id="rId8" imgW="114102" imgH="177492" progId="Equation.DSMT4">
                  <p:embed/>
                </p:oleObj>
              </mc:Choice>
              <mc:Fallback>
                <p:oleObj name="Equation" r:id="rId8" imgW="114102" imgH="177492" progId="Equation.DSMT4">
                  <p:embed/>
                  <p:pic>
                    <p:nvPicPr>
                      <p:cNvPr id="32"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57200"/>
                        <a:ext cx="114300" cy="18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1" name="Rectangle 20"/>
              <p:cNvSpPr/>
              <p:nvPr/>
            </p:nvSpPr>
            <p:spPr>
              <a:xfrm>
                <a:off x="4284242" y="2532328"/>
                <a:ext cx="18813804" cy="2123658"/>
              </a:xfrm>
              <a:prstGeom prst="rect">
                <a:avLst/>
              </a:prstGeom>
            </p:spPr>
            <p:txBody>
              <a:bodyPr wrap="square">
                <a:spAutoFit/>
              </a:bodyPr>
              <a:lstStyle/>
              <a:p>
                <a:pPr lvl="0">
                  <a:lnSpc>
                    <a:spcPct val="150000"/>
                  </a:lnSpc>
                  <a:buClr>
                    <a:srgbClr val="0000FF"/>
                  </a:buClr>
                </a:pPr>
                <a:r>
                  <a:rPr lang="vi-VN" sz="4400" b="1" dirty="0">
                    <a:latin typeface="Tahoma" panose="020B0604030504040204" pitchFamily="34" charset="0"/>
                    <a:ea typeface="Tahoma" panose="020B0604030504040204" pitchFamily="34" charset="0"/>
                    <a:cs typeface="Tahoma" panose="020B0604030504040204" pitchFamily="34" charset="0"/>
                  </a:rPr>
                  <a:t>Gieo một đồng tiền liên tiếp 3 lần. Tính xác suất của biến cố </a:t>
                </a:r>
                <a14:m>
                  <m:oMath xmlns:m="http://schemas.openxmlformats.org/officeDocument/2006/math">
                    <m:r>
                      <a:rPr lang="en-US" sz="4400" b="1" i="1">
                        <a:effectLst/>
                        <a:latin typeface="Cambria Math" panose="02040503050406030204" pitchFamily="18" charset="0"/>
                        <a:ea typeface="Calibri" panose="020F0502020204030204" pitchFamily="34" charset="0"/>
                      </a:rPr>
                      <m:t>𝑨</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r>
                  <a:rPr lang="en-US" sz="4400" b="1" dirty="0">
                    <a:effectLst/>
                    <a:latin typeface="Tahoma" panose="020B0604030504040204" pitchFamily="34" charset="0"/>
                    <a:ea typeface="Tahoma" panose="020B0604030504040204" pitchFamily="34" charset="0"/>
                    <a:cs typeface="Tahoma" panose="020B0604030504040204" pitchFamily="34" charset="0"/>
                  </a:rPr>
                  <a:t>Í</a:t>
                </a:r>
                <a:r>
                  <a:rPr lang="vi-VN" sz="4400" b="1" dirty="0">
                    <a:effectLst/>
                    <a:latin typeface="Tahoma" panose="020B0604030504040204" pitchFamily="34" charset="0"/>
                    <a:ea typeface="Tahoma" panose="020B0604030504040204" pitchFamily="34" charset="0"/>
                    <a:cs typeface="Tahoma" panose="020B0604030504040204" pitchFamily="34" charset="0"/>
                  </a:rPr>
                  <a:t>t nhất một lần xuất hiện mặt sấp”</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1" name="Rectangle 20"/>
              <p:cNvSpPr>
                <a:spLocks noRot="1" noChangeAspect="1" noMove="1" noResize="1" noEditPoints="1" noAdjustHandles="1" noChangeArrowheads="1" noChangeShapeType="1" noTextEdit="1"/>
              </p:cNvSpPr>
              <p:nvPr/>
            </p:nvSpPr>
            <p:spPr>
              <a:xfrm>
                <a:off x="4284242" y="2532328"/>
                <a:ext cx="18813804" cy="2123658"/>
              </a:xfrm>
              <a:prstGeom prst="rect">
                <a:avLst/>
              </a:prstGeom>
              <a:blipFill>
                <a:blip r:embed="rId10"/>
                <a:stretch>
                  <a:fillRect l="-1329" r="-130" b="-6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2028542" y="5093762"/>
                <a:ext cx="2802306" cy="13311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panose="02040503050406030204" pitchFamily="18" charset="0"/>
                        </a:rPr>
                        <m:t>𝑷</m:t>
                      </m:r>
                      <m:d>
                        <m:dPr>
                          <m:ctrlPr>
                            <a:rPr lang="en-US" b="1" i="1" smtClean="0">
                              <a:solidFill>
                                <a:schemeClr val="bg1"/>
                              </a:solidFill>
                              <a:latin typeface="Cambria Math" panose="02040503050406030204" pitchFamily="18" charset="0"/>
                            </a:rPr>
                          </m:ctrlPr>
                        </m:dPr>
                        <m:e>
                          <m:r>
                            <a:rPr lang="en-US" b="1" i="1">
                              <a:solidFill>
                                <a:schemeClr val="bg1"/>
                              </a:solidFill>
                              <a:latin typeface="Cambria Math" panose="02040503050406030204" pitchFamily="18" charset="0"/>
                            </a:rPr>
                            <m:t>𝑨</m:t>
                          </m:r>
                        </m:e>
                      </m:d>
                      <m:r>
                        <a:rPr lang="en-US" b="1" i="0">
                          <a:solidFill>
                            <a:schemeClr val="bg1"/>
                          </a:solidFill>
                          <a:latin typeface="Cambria Math" panose="02040503050406030204" pitchFamily="18" charset="0"/>
                        </a:rPr>
                        <m:t>=</m:t>
                      </m:r>
                      <m:f>
                        <m:fPr>
                          <m:ctrlPr>
                            <a:rPr lang="en-US" b="1" i="1">
                              <a:solidFill>
                                <a:schemeClr val="bg1"/>
                              </a:solidFill>
                              <a:latin typeface="Cambria Math" panose="02040503050406030204" pitchFamily="18" charset="0"/>
                            </a:rPr>
                          </m:ctrlPr>
                        </m:fPr>
                        <m:num>
                          <m:r>
                            <a:rPr lang="en-US" b="1" i="0">
                              <a:solidFill>
                                <a:schemeClr val="bg1"/>
                              </a:solidFill>
                              <a:latin typeface="Cambria Math" panose="02040503050406030204" pitchFamily="18" charset="0"/>
                            </a:rPr>
                            <m:t>𝟏</m:t>
                          </m:r>
                        </m:num>
                        <m:den>
                          <m:r>
                            <a:rPr lang="en-US" b="1" i="0">
                              <a:solidFill>
                                <a:schemeClr val="bg1"/>
                              </a:solidFill>
                              <a:latin typeface="Cambria Math" panose="02040503050406030204" pitchFamily="18" charset="0"/>
                            </a:rPr>
                            <m:t>𝟐</m:t>
                          </m:r>
                        </m:den>
                      </m:f>
                      <m:r>
                        <a:rPr lang="en-US" b="1" i="1" smtClean="0">
                          <a:solidFill>
                            <a:schemeClr val="bg1"/>
                          </a:solidFill>
                          <a:latin typeface="Cambria Math" panose="02040503050406030204" pitchFamily="18" charset="0"/>
                        </a:rPr>
                        <m:t>.</m:t>
                      </m:r>
                    </m:oMath>
                  </m:oMathPara>
                </a14:m>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028542" y="5093762"/>
                <a:ext cx="2802306" cy="133119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2150056" y="8233684"/>
                <a:ext cx="19575702" cy="3291157"/>
              </a:xfrm>
              <a:prstGeom prst="rect">
                <a:avLst/>
              </a:prstGeom>
            </p:spPr>
            <p:txBody>
              <a:bodyPr wrap="square">
                <a:spAutoFit/>
              </a:bodyPr>
              <a:lstStyle/>
              <a:p>
                <a:pPr marL="629920">
                  <a:lnSpc>
                    <a:spcPct val="107000"/>
                  </a:lnSpc>
                  <a:spcAft>
                    <a:spcPts val="0"/>
                  </a:spcAft>
                  <a:tabLst>
                    <a:tab pos="629920" algn="l"/>
                    <a:tab pos="3599815" algn="l"/>
                    <a:tab pos="5039995" algn="l"/>
                  </a:tabLst>
                </a:pP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Chọn C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532765" indent="97155">
                  <a:lnSpc>
                    <a:spcPct val="107000"/>
                  </a:lnSpc>
                  <a:spcAft>
                    <a:spcPts val="0"/>
                  </a:spcAft>
                </a:pP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𝑨</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{SSN; SNS; SNN; SSS; NSN; NNS; NSS}</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𝟕</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tabLst>
                    <a:tab pos="629920" algn="l"/>
                    <a:tab pos="3599815" algn="l"/>
                    <a:tab pos="5039995" algn="l"/>
                  </a:tabLst>
                </a:pP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Vậy: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𝑷</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𝟕</m:t>
                        </m:r>
                      </m:num>
                      <m:den>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2150056" y="8233684"/>
                <a:ext cx="19575702" cy="3291157"/>
              </a:xfrm>
              <a:prstGeom prst="rect">
                <a:avLst/>
              </a:prstGeom>
              <a:blipFill>
                <a:blip r:embed="rId12"/>
                <a:stretch>
                  <a:fillRect t="-4444" b="-3333"/>
                </a:stretch>
              </a:blipFill>
            </p:spPr>
            <p:txBody>
              <a:bodyPr/>
              <a:lstStyle/>
              <a:p>
                <a:r>
                  <a:rPr lang="en-US">
                    <a:noFill/>
                  </a:rPr>
                  <a:t> </a:t>
                </a:r>
              </a:p>
            </p:txBody>
          </p:sp>
        </mc:Fallback>
      </mc:AlternateContent>
    </p:spTree>
    <p:extLst>
      <p:ext uri="{BB962C8B-B14F-4D97-AF65-F5344CB8AC3E}">
        <p14:creationId xmlns:p14="http://schemas.microsoft.com/office/powerpoint/2010/main" val="35966483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76522" y="5248964"/>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𝟏𝟏</m:t>
                          </m:r>
                        </m:num>
                        <m:den>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𝟏𝟐</m:t>
                          </m:r>
                        </m:den>
                      </m:f>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3"/>
                  <a:stretch>
                    <a:fillRect t="-474" b="-12796"/>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83042"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ctrlPr>
                        </m:fPr>
                        <m:num>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𝟗</m:t>
                          </m:r>
                        </m:num>
                        <m:den>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𝟏𝟎</m:t>
                          </m:r>
                        </m:den>
                      </m:f>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83042" y="2243792"/>
                  <a:ext cx="2468235" cy="617268"/>
                </a:xfrm>
                <a:prstGeom prst="rect">
                  <a:avLst/>
                </a:prstGeom>
                <a:blipFill>
                  <a:blip r:embed="rId4"/>
                  <a:stretch>
                    <a:fillRect b="-5213"/>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𝟏𝟏</m:t>
                          </m:r>
                        </m:num>
                        <m:den>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𝟏𝟔</m:t>
                          </m:r>
                        </m:den>
                      </m:f>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5"/>
                  <a:stretch>
                    <a:fillRect t="-3318" b="-9953"/>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ctrlPr>
                        </m:fPr>
                        <m:num>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𝟏𝟏</m:t>
                          </m:r>
                        </m:num>
                        <m:den>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𝟏𝟓</m:t>
                          </m:r>
                        </m:den>
                      </m:f>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t="-948" b="-12322"/>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2528408" y="5326232"/>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noProof="0" dirty="0">
                <a:solidFill>
                  <a:prstClr val="white"/>
                </a:solidFill>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49584" y="2359008"/>
            <a:ext cx="23594672" cy="2610492"/>
            <a:chOff x="1272212" y="3763445"/>
            <a:chExt cx="23594672" cy="1892161"/>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2" y="3763445"/>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1362045" y="3952141"/>
              <a:ext cx="3503060" cy="936290"/>
              <a:chOff x="1362045" y="3952141"/>
              <a:chExt cx="3503060" cy="936290"/>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56327"/>
                <a:ext cx="3503060" cy="832104"/>
                <a:chOff x="2028795" y="4418277"/>
                <a:chExt cx="3503060" cy="832104"/>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619197" y="4452420"/>
                  <a:ext cx="2895398" cy="580022"/>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9</a:t>
                  </a: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599" t="21515" r="9759" b="14519"/>
              <a:stretch/>
            </p:blipFill>
            <p:spPr>
              <a:xfrm>
                <a:off x="1362045" y="3952141"/>
                <a:ext cx="1076356" cy="793554"/>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3" name="TextBox 22">
            <a:extLst>
              <a:ext uri="{FF2B5EF4-FFF2-40B4-BE49-F238E27FC236}">
                <a16:creationId xmlns:a16="http://schemas.microsoft.com/office/drawing/2014/main" id="{84E53EB0-6D81-C9D0-3480-AE8B3EDD8E39}"/>
              </a:ext>
            </a:extLst>
          </p:cNvPr>
          <p:cNvSpPr txBox="1"/>
          <p:nvPr/>
        </p:nvSpPr>
        <p:spPr>
          <a:xfrm>
            <a:off x="220060" y="3484349"/>
            <a:ext cx="23304511" cy="769441"/>
          </a:xfrm>
          <a:prstGeom prst="rect">
            <a:avLst/>
          </a:prstGeom>
          <a:noFill/>
        </p:spPr>
        <p:txBody>
          <a:bodyPr wrap="square">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476522" y="6817383"/>
            <a:ext cx="23862374" cy="7023412"/>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32" name="Object 31"/>
          <p:cNvGraphicFramePr>
            <a:graphicFrameLocks noChangeAspect="1"/>
          </p:cNvGraphicFramePr>
          <p:nvPr/>
        </p:nvGraphicFramePr>
        <p:xfrm>
          <a:off x="0" y="457200"/>
          <a:ext cx="114300" cy="182563"/>
        </p:xfrm>
        <a:graphic>
          <a:graphicData uri="http://schemas.openxmlformats.org/presentationml/2006/ole">
            <mc:AlternateContent xmlns:mc="http://schemas.openxmlformats.org/markup-compatibility/2006">
              <mc:Choice xmlns:v="urn:schemas-microsoft-com:vml" Requires="v">
                <p:oleObj name="Equation" r:id="rId9" imgW="114102" imgH="177492" progId="Equation.DSMT4">
                  <p:embed/>
                </p:oleObj>
              </mc:Choice>
              <mc:Fallback>
                <p:oleObj name="Equation" r:id="rId9" imgW="114102" imgH="177492" progId="Equation.DSMT4">
                  <p:embed/>
                  <p:pic>
                    <p:nvPicPr>
                      <p:cNvPr id="32" name="Object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57200"/>
                        <a:ext cx="114300" cy="18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3"/>
          <p:cNvSpPr/>
          <p:nvPr/>
        </p:nvSpPr>
        <p:spPr>
          <a:xfrm>
            <a:off x="4415619" y="2609391"/>
            <a:ext cx="18215781" cy="2002023"/>
          </a:xfrm>
          <a:prstGeom prst="rect">
            <a:avLst/>
          </a:prstGeom>
        </p:spPr>
        <p:txBody>
          <a:bodyPr wrap="square">
            <a:spAutoFit/>
          </a:bodyPr>
          <a:lstStyle/>
          <a:p>
            <a:pPr lvl="0" algn="just">
              <a:lnSpc>
                <a:spcPct val="150000"/>
              </a:lnSpc>
              <a:spcAft>
                <a:spcPts val="0"/>
              </a:spcAft>
              <a:buClr>
                <a:srgbClr val="0000FF"/>
              </a:buClr>
              <a:tabLst>
                <a:tab pos="629920" algn="l"/>
              </a:tabLst>
            </a:pPr>
            <a:r>
              <a:rPr lang="vi-VN" sz="4400" b="1" dirty="0">
                <a:latin typeface="Tahoma" panose="020B0604030504040204" pitchFamily="34" charset="0"/>
                <a:ea typeface="Tahoma" panose="020B0604030504040204" pitchFamily="34" charset="0"/>
                <a:cs typeface="Tahoma" panose="020B0604030504040204" pitchFamily="34" charset="0"/>
              </a:rPr>
              <a:t>Gieo ngẫu nhiên đồng thời bốn đồng xu. Tính xác xuất để ít nhất hai đồng xu </a:t>
            </a:r>
            <a:r>
              <a:rPr lang="en-US" sz="4400" b="1" dirty="0">
                <a:latin typeface="Tahoma" panose="020B0604030504040204" pitchFamily="34" charset="0"/>
                <a:ea typeface="Tahoma" panose="020B0604030504040204" pitchFamily="34" charset="0"/>
                <a:cs typeface="Tahoma" panose="020B0604030504040204" pitchFamily="34" charset="0"/>
              </a:rPr>
              <a:t>xuất hiện mặt </a:t>
            </a:r>
            <a:r>
              <a:rPr lang="vi-VN" sz="4400" b="1" dirty="0">
                <a:latin typeface="Tahoma" panose="020B0604030504040204" pitchFamily="34" charset="0"/>
                <a:ea typeface="Tahoma" panose="020B0604030504040204" pitchFamily="34" charset="0"/>
                <a:cs typeface="Tahoma" panose="020B0604030504040204" pitchFamily="34" charset="0"/>
              </a:rPr>
              <a:t> ngửa</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3" name="Rectangle 42"/>
              <p:cNvSpPr/>
              <p:nvPr/>
            </p:nvSpPr>
            <p:spPr>
              <a:xfrm>
                <a:off x="272274" y="8141992"/>
                <a:ext cx="23839449" cy="5655907"/>
              </a:xfrm>
              <a:prstGeom prst="rect">
                <a:avLst/>
              </a:prstGeom>
            </p:spPr>
            <p:txBody>
              <a:bodyPr wrap="square">
                <a:spAutoFit/>
              </a:bodyPr>
              <a:lstStyle/>
              <a:p>
                <a:pPr marL="629920">
                  <a:lnSpc>
                    <a:spcPct val="107000"/>
                  </a:lnSpc>
                  <a:spcAft>
                    <a:spcPts val="0"/>
                  </a:spcAft>
                  <a:tabLst>
                    <a:tab pos="629920" algn="l"/>
                    <a:tab pos="3599815" algn="l"/>
                    <a:tab pos="5039995" algn="l"/>
                  </a:tabLst>
                </a:pPr>
                <a:r>
                  <a:rPr lang="vi-VN"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Do mỗi đồng xu có một mặt sấp và một mặt ngửa nên </a:t>
                </a:r>
                <a14:m>
                  <m:oMath xmlns:m="http://schemas.openxmlformats.org/officeDocument/2006/math">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𝟏𝟔</m:t>
                    </m:r>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r>
                  <a:rPr lang="vi-VN"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oMath>
                </a14:m>
                <a:r>
                  <a:rPr lang="vi-VN"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là biến cố: “</a:t>
                </a:r>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Ít</a:t>
                </a:r>
                <a:r>
                  <a:rPr lang="vi-VN"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nhất </a:t>
                </a:r>
                <a:r>
                  <a:rPr lang="vi-VN" sz="4000" b="1" dirty="0">
                    <a:effectLst/>
                    <a:latin typeface="Tahoma" panose="020B0604030504040204" pitchFamily="34" charset="0"/>
                    <a:ea typeface="Tahoma" panose="020B0604030504040204" pitchFamily="34" charset="0"/>
                    <a:cs typeface="Tahoma" panose="020B0604030504040204" pitchFamily="34" charset="0"/>
                  </a:rPr>
                  <a:t>hai đồng xu </a:t>
                </a:r>
                <a:r>
                  <a:rPr lang="en-US" sz="4000" b="1" dirty="0">
                    <a:effectLst/>
                    <a:latin typeface="Tahoma" panose="020B0604030504040204" pitchFamily="34" charset="0"/>
                    <a:ea typeface="Tahoma" panose="020B0604030504040204" pitchFamily="34" charset="0"/>
                    <a:cs typeface="Tahoma" panose="020B0604030504040204" pitchFamily="34" charset="0"/>
                  </a:rPr>
                  <a:t>xuất hiện mặt </a:t>
                </a:r>
                <a:r>
                  <a:rPr lang="vi-VN" sz="4000" b="1" dirty="0">
                    <a:effectLst/>
                    <a:latin typeface="Tahoma" panose="020B0604030504040204" pitchFamily="34" charset="0"/>
                    <a:ea typeface="Tahoma" panose="020B0604030504040204" pitchFamily="34" charset="0"/>
                    <a:cs typeface="Tahoma" panose="020B0604030504040204" pitchFamily="34" charset="0"/>
                  </a:rPr>
                  <a:t> ngửa</a:t>
                </a:r>
                <a:r>
                  <a:rPr lang="vi-VN"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 </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Biến cố </a:t>
                </a:r>
                <a14:m>
                  <m:oMath xmlns:m="http://schemas.openxmlformats.org/officeDocument/2006/math">
                    <m:acc>
                      <m:accPr>
                        <m:chr m:val="̄"/>
                        <m:ctrlP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acc>
                  </m:oMath>
                </a14:m>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“Chỉ có một đồng xu xuất hiện mặt ngửa hoặc không có đồng xu nào xuất hiện mặt ngửa”</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r>
                  <a:rPr lang="vi-VN"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Khi đó, ta có hai trường hợp</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r>
                  <a:rPr lang="vi-VN"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Trường hợp </a:t>
                </a:r>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1</a:t>
                </a:r>
                <a:r>
                  <a:rPr lang="vi-VN"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Chỉ c</a:t>
                </a:r>
                <a:r>
                  <a:rPr lang="vi-VN"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ó một đồng xu </a:t>
                </a:r>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xuất hiện mặt</a:t>
                </a:r>
                <a:r>
                  <a:rPr lang="vi-VN"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ngửa </a:t>
                </a:r>
                <a14:m>
                  <m:oMath xmlns:m="http://schemas.openxmlformats.org/officeDocument/2006/math">
                    <m:r>
                      <a:rPr lang="en-US" sz="4000" b="1"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oMath>
                </a14:m>
                <a:r>
                  <a:rPr lang="vi-VN"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có bốn kết quả.</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tabLst>
                    <a:tab pos="629920" algn="l"/>
                    <a:tab pos="3599815" algn="l"/>
                    <a:tab pos="5039995" algn="l"/>
                  </a:tabLst>
                </a:pPr>
                <a:r>
                  <a:rPr lang="vi-VN"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Trường hợp </a:t>
                </a:r>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2</a:t>
                </a:r>
                <a:r>
                  <a:rPr lang="vi-VN"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Không có đồng xu nào </a:t>
                </a:r>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xuất hiện mặt</a:t>
                </a:r>
                <a:r>
                  <a:rPr lang="vi-VN"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ngửa </a:t>
                </a:r>
                <a14:m>
                  <m:oMath xmlns:m="http://schemas.openxmlformats.org/officeDocument/2006/math">
                    <m:r>
                      <a:rPr lang="en-US" sz="4000" b="1" i="1">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m:t>⇒</m:t>
                    </m:r>
                  </m:oMath>
                </a14:m>
                <a:r>
                  <a:rPr lang="vi-VN"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có một kết quả. </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tabLst>
                    <a:tab pos="629920" algn="l"/>
                    <a:tab pos="3599815" algn="l"/>
                    <a:tab pos="5039995" algn="l"/>
                  </a:tabLst>
                </a:pPr>
                <a:r>
                  <a:rPr lang="vi-VN"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acc>
                      </m:e>
                    </m:d>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Suy ra </a:t>
                </a:r>
                <a14:m>
                  <m:oMath xmlns:m="http://schemas.openxmlformats.org/officeDocument/2006/math">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𝟏𝟔</m:t>
                    </m:r>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𝟏𝟏</m:t>
                    </m:r>
                  </m:oMath>
                </a14:m>
                <a:r>
                  <a:rPr lang="en-US"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sz="4000" b="1"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000" b="1"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000" b="1"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b="1"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𝟏𝟏</m:t>
                        </m:r>
                      </m:num>
                      <m:den>
                        <m:r>
                          <a:rPr lang="en-US" sz="4000" b="1"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𝟏𝟔</m:t>
                        </m:r>
                      </m:den>
                    </m:f>
                    <m:r>
                      <a:rPr lang="en-US" sz="4000" b="1"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272274" y="8141992"/>
                <a:ext cx="23839449" cy="5655907"/>
              </a:xfrm>
              <a:prstGeom prst="rect">
                <a:avLst/>
              </a:prstGeom>
              <a:blipFill>
                <a:blip r:embed="rId11"/>
                <a:stretch>
                  <a:fillRect t="-2265" r="-128" b="-971"/>
                </a:stretch>
              </a:blipFill>
            </p:spPr>
            <p:txBody>
              <a:bodyPr/>
              <a:lstStyle/>
              <a:p>
                <a:r>
                  <a:rPr lang="en-US">
                    <a:noFill/>
                  </a:rPr>
                  <a:t> </a:t>
                </a:r>
              </a:p>
            </p:txBody>
          </p:sp>
        </mc:Fallback>
      </mc:AlternateContent>
      <p:sp>
        <p:nvSpPr>
          <p:cNvPr id="44" name="Rectangle 43"/>
          <p:cNvSpPr/>
          <p:nvPr/>
        </p:nvSpPr>
        <p:spPr>
          <a:xfrm>
            <a:off x="4835754" y="7389256"/>
            <a:ext cx="2973571" cy="816827"/>
          </a:xfrm>
          <a:prstGeom prst="rect">
            <a:avLst/>
          </a:prstGeom>
        </p:spPr>
        <p:txBody>
          <a:bodyPr wrap="none">
            <a:spAutoFit/>
          </a:bodyPr>
          <a:lstStyle/>
          <a:p>
            <a:pPr marL="629920" lvl="0">
              <a:lnSpc>
                <a:spcPct val="107000"/>
              </a:lnSpc>
              <a:tabLst>
                <a:tab pos="629920" algn="l"/>
                <a:tab pos="3599815" algn="l"/>
                <a:tab pos="5039995" algn="l"/>
              </a:tabLst>
            </a:pP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Chọn C </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2599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arn(inVertic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07475" y="5130834"/>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m:t>
                          </m:r>
                        </m:num>
                        <m:den>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𝟐𝟏𝟔</m:t>
                          </m:r>
                        </m:den>
                      </m:f>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3"/>
                  <a:stretch>
                    <a:fillRect t="-952" b="-12857"/>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83042"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ctrlPr>
                        </m:fPr>
                        <m:num>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𝟓</m:t>
                          </m:r>
                        </m:num>
                        <m:den>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𝟕𝟐</m:t>
                          </m:r>
                        </m:den>
                      </m:f>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83042" y="2243792"/>
                  <a:ext cx="2468235" cy="617268"/>
                </a:xfrm>
                <a:prstGeom prst="rect">
                  <a:avLst/>
                </a:prstGeom>
                <a:blipFill>
                  <a:blip r:embed="rId4"/>
                  <a:stretch>
                    <a:fillRect b="-6190"/>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m:t>
                          </m:r>
                        </m:num>
                        <m:den>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𝟕𝟐</m:t>
                          </m:r>
                        </m:den>
                      </m:f>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5"/>
                  <a:stretch>
                    <a:fillRect t="-3333" b="-10476"/>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ctrlPr>
                        </m:fPr>
                        <m:num>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𝟐𝟏𝟓</m:t>
                          </m:r>
                        </m:num>
                        <m:den>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𝟐𝟏𝟔</m:t>
                          </m:r>
                        </m:den>
                      </m:f>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6"/>
                  <a:stretch>
                    <a:fillRect t="-476" b="-13333"/>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8446093" y="528162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dirty="0">
                <a:solidFill>
                  <a:prstClr val="white"/>
                </a:solidFill>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49584" y="2359008"/>
            <a:ext cx="23594672" cy="2610492"/>
            <a:chOff x="1272212" y="3763445"/>
            <a:chExt cx="23594672" cy="1892161"/>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2" y="3763445"/>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1362045" y="3952141"/>
              <a:ext cx="3503060" cy="936290"/>
              <a:chOff x="1362045" y="3952141"/>
              <a:chExt cx="3503060" cy="936290"/>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56327"/>
                <a:ext cx="3503060" cy="832104"/>
                <a:chOff x="2028795" y="4418277"/>
                <a:chExt cx="3503060" cy="832104"/>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619197" y="4452420"/>
                  <a:ext cx="2895398" cy="580022"/>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10</a:t>
                  </a: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599" t="21515" r="9759" b="14519"/>
              <a:stretch/>
            </p:blipFill>
            <p:spPr>
              <a:xfrm>
                <a:off x="1362045" y="3952141"/>
                <a:ext cx="1076356" cy="793554"/>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3" name="TextBox 22">
            <a:extLst>
              <a:ext uri="{FF2B5EF4-FFF2-40B4-BE49-F238E27FC236}">
                <a16:creationId xmlns:a16="http://schemas.microsoft.com/office/drawing/2014/main" id="{84E53EB0-6D81-C9D0-3480-AE8B3EDD8E39}"/>
              </a:ext>
            </a:extLst>
          </p:cNvPr>
          <p:cNvSpPr txBox="1"/>
          <p:nvPr/>
        </p:nvSpPr>
        <p:spPr>
          <a:xfrm>
            <a:off x="220060" y="3484349"/>
            <a:ext cx="23304511" cy="769441"/>
          </a:xfrm>
          <a:prstGeom prst="rect">
            <a:avLst/>
          </a:prstGeom>
          <a:noFill/>
        </p:spPr>
        <p:txBody>
          <a:bodyPr wrap="square">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469033" y="6735663"/>
            <a:ext cx="23862374" cy="7023412"/>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32" name="Object 31"/>
          <p:cNvGraphicFramePr>
            <a:graphicFrameLocks noChangeAspect="1"/>
          </p:cNvGraphicFramePr>
          <p:nvPr/>
        </p:nvGraphicFramePr>
        <p:xfrm>
          <a:off x="0" y="457200"/>
          <a:ext cx="114300" cy="182563"/>
        </p:xfrm>
        <a:graphic>
          <a:graphicData uri="http://schemas.openxmlformats.org/presentationml/2006/ole">
            <mc:AlternateContent xmlns:mc="http://schemas.openxmlformats.org/markup-compatibility/2006">
              <mc:Choice xmlns:v="urn:schemas-microsoft-com:vml" Requires="v">
                <p:oleObj name="Equation" r:id="rId9" imgW="114102" imgH="177492" progId="Equation.DSMT4">
                  <p:embed/>
                </p:oleObj>
              </mc:Choice>
              <mc:Fallback>
                <p:oleObj name="Equation" r:id="rId9" imgW="114102" imgH="177492" progId="Equation.DSMT4">
                  <p:embed/>
                  <p:pic>
                    <p:nvPicPr>
                      <p:cNvPr id="32" name="Object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57200"/>
                        <a:ext cx="114300" cy="18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3"/>
          <p:cNvSpPr/>
          <p:nvPr/>
        </p:nvSpPr>
        <p:spPr>
          <a:xfrm>
            <a:off x="3985167" y="2753519"/>
            <a:ext cx="19548034" cy="969946"/>
          </a:xfrm>
          <a:prstGeom prst="rect">
            <a:avLst/>
          </a:prstGeom>
        </p:spPr>
        <p:txBody>
          <a:bodyPr wrap="square">
            <a:spAutoFit/>
          </a:bodyPr>
          <a:lstStyle/>
          <a:p>
            <a:pPr lvl="0" algn="just">
              <a:lnSpc>
                <a:spcPct val="150000"/>
              </a:lnSpc>
              <a:spcAft>
                <a:spcPts val="0"/>
              </a:spcAft>
              <a:buClr>
                <a:srgbClr val="0000FF"/>
              </a:buClr>
              <a:tabLst>
                <a:tab pos="629920" algn="l"/>
              </a:tabLst>
            </a:pPr>
            <a:r>
              <a:rPr lang="nl-NL" sz="4400" b="1" dirty="0">
                <a:latin typeface="Tahoma" panose="020B0604030504040204" pitchFamily="34" charset="0"/>
                <a:ea typeface="Tahoma" panose="020B0604030504040204" pitchFamily="34" charset="0"/>
                <a:cs typeface="Tahoma" panose="020B0604030504040204" pitchFamily="34" charset="0"/>
              </a:rPr>
              <a:t>Gieo ba con súc sắ</a:t>
            </a:r>
            <a:r>
              <a:rPr lang="vi-VN" sz="4400" b="1" dirty="0">
                <a:latin typeface="Tahoma" panose="020B0604030504040204" pitchFamily="34" charset="0"/>
                <a:ea typeface="Tahoma" panose="020B0604030504040204" pitchFamily="34" charset="0"/>
                <a:cs typeface="Tahoma" panose="020B0604030504040204" pitchFamily="34" charset="0"/>
              </a:rPr>
              <a:t>c</a:t>
            </a:r>
            <a:r>
              <a:rPr lang="nl-NL" sz="4400" b="1" dirty="0">
                <a:latin typeface="Tahoma" panose="020B0604030504040204" pitchFamily="34" charset="0"/>
                <a:ea typeface="Tahoma" panose="020B0604030504040204" pitchFamily="34" charset="0"/>
                <a:cs typeface="Tahoma" panose="020B0604030504040204" pitchFamily="34" charset="0"/>
              </a:rPr>
              <a:t>. Xác suất để được nhiều nhất hai mặt 5 là</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Rectangle 30"/>
              <p:cNvSpPr/>
              <p:nvPr/>
            </p:nvSpPr>
            <p:spPr>
              <a:xfrm>
                <a:off x="2743199" y="8407000"/>
                <a:ext cx="20781371" cy="3355919"/>
              </a:xfrm>
              <a:prstGeom prst="rect">
                <a:avLst/>
              </a:prstGeom>
            </p:spPr>
            <p:txBody>
              <a:bodyPr wrap="square">
                <a:spAutoFit/>
              </a:bodyPr>
              <a:lstStyle/>
              <a:p>
                <a:pPr marL="629920">
                  <a:lnSpc>
                    <a:spcPct val="107000"/>
                  </a:lnSpc>
                  <a:spcAft>
                    <a:spcPts val="0"/>
                  </a:spcAft>
                  <a:tabLst>
                    <a:tab pos="629920" algn="l"/>
                    <a:tab pos="3599815" algn="l"/>
                    <a:tab pos="5039995" algn="l"/>
                  </a:tabLst>
                </a:pP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Chọn D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Số phần tử của không gian mẫu là: </a:t>
                </a:r>
                <a14:m>
                  <m:oMath xmlns:m="http://schemas.openxmlformats.org/officeDocument/2006/math">
                    <m:d>
                      <m:dPr>
                        <m:begChr m:val="|"/>
                        <m:endChr m:val="|"/>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e>
                    </m:d>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e>
                      <m:sup>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sup>
                    </m:sSup>
                  </m:oMath>
                </a14:m>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Số phần tử của không gian thuận lợi là: </a:t>
                </a:r>
                <a14:m>
                  <m:oMath xmlns:m="http://schemas.openxmlformats.org/officeDocument/2006/math">
                    <m:d>
                      <m:dPr>
                        <m:begChr m:val="|"/>
                        <m:endChr m:val="|"/>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e>
                          <m:sub>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sub>
                        </m:sSub>
                      </m:e>
                    </m:d>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e>
                      <m:sup>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sup>
                    </m:sSup>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𝟐𝟏𝟓</m:t>
                    </m:r>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Xác suất biến cố </a:t>
                </a:r>
                <a14:m>
                  <m:oMath xmlns:m="http://schemas.openxmlformats.org/officeDocument/2006/math">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oMath>
                </a14:m>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d>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𝟐𝟏𝟓</m:t>
                        </m:r>
                      </m:num>
                      <m:den>
                        <m:r>
                          <a:rPr lang="vi-VN"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𝟐𝟏𝟔</m:t>
                        </m:r>
                      </m:den>
                    </m:f>
                  </m:oMath>
                </a14:m>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743199" y="8407000"/>
                <a:ext cx="20781371" cy="3355919"/>
              </a:xfrm>
              <a:prstGeom prst="rect">
                <a:avLst/>
              </a:prstGeom>
              <a:blipFill>
                <a:blip r:embed="rId11"/>
                <a:stretch>
                  <a:fillRect t="-4174" b="-2722"/>
                </a:stretch>
              </a:blipFill>
            </p:spPr>
            <p:txBody>
              <a:bodyPr/>
              <a:lstStyle/>
              <a:p>
                <a:r>
                  <a:rPr lang="en-US">
                    <a:noFill/>
                  </a:rPr>
                  <a:t> </a:t>
                </a:r>
              </a:p>
            </p:txBody>
          </p:sp>
        </mc:Fallback>
      </mc:AlternateContent>
    </p:spTree>
    <p:extLst>
      <p:ext uri="{BB962C8B-B14F-4D97-AF65-F5344CB8AC3E}">
        <p14:creationId xmlns:p14="http://schemas.microsoft.com/office/powerpoint/2010/main" val="18437016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73C2D5-CA9B-47BC-9AD0-ECA015C1C325}"/>
              </a:ext>
            </a:extLst>
          </p:cNvPr>
          <p:cNvGrpSpPr/>
          <p:nvPr/>
        </p:nvGrpSpPr>
        <p:grpSpPr>
          <a:xfrm>
            <a:off x="839679" y="5486579"/>
            <a:ext cx="22172722" cy="2701196"/>
            <a:chOff x="839787" y="6087168"/>
            <a:chExt cx="22175609" cy="2701548"/>
          </a:xfrm>
        </p:grpSpPr>
        <p:sp>
          <p:nvSpPr>
            <p:cNvPr id="3" name="Freeform 71">
              <a:extLst>
                <a:ext uri="{FF2B5EF4-FFF2-40B4-BE49-F238E27FC236}">
                  <a16:creationId xmlns:a16="http://schemas.microsoft.com/office/drawing/2014/main"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71">
              <a:extLst>
                <a:ext uri="{FF2B5EF4-FFF2-40B4-BE49-F238E27FC236}">
                  <a16:creationId xmlns:a16="http://schemas.microsoft.com/office/drawing/2014/main"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 name="Oval 72">
              <a:extLst>
                <a:ext uri="{FF2B5EF4-FFF2-40B4-BE49-F238E27FC236}">
                  <a16:creationId xmlns:a16="http://schemas.microsoft.com/office/drawing/2014/main"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3">
              <a:extLst>
                <a:ext uri="{FF2B5EF4-FFF2-40B4-BE49-F238E27FC236}">
                  <a16:creationId xmlns:a16="http://schemas.microsoft.com/office/drawing/2014/main"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4">
              <a:extLst>
                <a:ext uri="{FF2B5EF4-FFF2-40B4-BE49-F238E27FC236}">
                  <a16:creationId xmlns:a16="http://schemas.microsoft.com/office/drawing/2014/main"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75">
              <a:extLst>
                <a:ext uri="{FF2B5EF4-FFF2-40B4-BE49-F238E27FC236}">
                  <a16:creationId xmlns:a16="http://schemas.microsoft.com/office/drawing/2014/main"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76">
              <a:extLst>
                <a:ext uri="{FF2B5EF4-FFF2-40B4-BE49-F238E27FC236}">
                  <a16:creationId xmlns:a16="http://schemas.microsoft.com/office/drawing/2014/main"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77">
              <a:extLst>
                <a:ext uri="{FF2B5EF4-FFF2-40B4-BE49-F238E27FC236}">
                  <a16:creationId xmlns:a16="http://schemas.microsoft.com/office/drawing/2014/main"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78">
              <a:extLst>
                <a:ext uri="{FF2B5EF4-FFF2-40B4-BE49-F238E27FC236}">
                  <a16:creationId xmlns:a16="http://schemas.microsoft.com/office/drawing/2014/main"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9">
              <a:extLst>
                <a:ext uri="{FF2B5EF4-FFF2-40B4-BE49-F238E27FC236}">
                  <a16:creationId xmlns:a16="http://schemas.microsoft.com/office/drawing/2014/main"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80">
              <a:extLst>
                <a:ext uri="{FF2B5EF4-FFF2-40B4-BE49-F238E27FC236}">
                  <a16:creationId xmlns:a16="http://schemas.microsoft.com/office/drawing/2014/main"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81">
              <a:extLst>
                <a:ext uri="{FF2B5EF4-FFF2-40B4-BE49-F238E27FC236}">
                  <a16:creationId xmlns:a16="http://schemas.microsoft.com/office/drawing/2014/main"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82">
              <a:extLst>
                <a:ext uri="{FF2B5EF4-FFF2-40B4-BE49-F238E27FC236}">
                  <a16:creationId xmlns:a16="http://schemas.microsoft.com/office/drawing/2014/main"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91CDE3B4-A1DE-4B75-9DCD-FB34DD583B3E}"/>
                </a:ext>
              </a:extLst>
            </p:cNvPr>
            <p:cNvSpPr txBox="1"/>
            <p:nvPr/>
          </p:nvSpPr>
          <p:spPr>
            <a:xfrm>
              <a:off x="4760377" y="6624160"/>
              <a:ext cx="18255019" cy="1692771"/>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10399"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rPr>
                <a:t>BÀI TẬP </a:t>
              </a:r>
              <a:r>
                <a:rPr lang="en-US" sz="103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VẬN DỤNG</a:t>
              </a:r>
              <a:endParaRPr kumimoji="0" lang="en-US" sz="10399" b="1" i="0" u="none" strike="noStrike" kern="1200" cap="none" spc="0" normalizeH="0" baseline="0" noProof="0" dirty="0">
                <a:ln>
                  <a:solidFill>
                    <a:srgbClr val="008000"/>
                  </a:solidFill>
                </a:ln>
                <a:solidFill>
                  <a:srgbClr val="008000"/>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8386876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01085" y="1904999"/>
            <a:ext cx="23594672" cy="3259391"/>
            <a:chOff x="1272212" y="3763445"/>
            <a:chExt cx="23594672" cy="1892161"/>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2" y="3763445"/>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1362045" y="3952141"/>
              <a:ext cx="3503060" cy="936290"/>
              <a:chOff x="1362045" y="3952141"/>
              <a:chExt cx="3503060" cy="936290"/>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56327"/>
                <a:ext cx="3503060" cy="832104"/>
                <a:chOff x="2028795" y="4418277"/>
                <a:chExt cx="3503060" cy="832104"/>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619197" y="4452420"/>
                  <a:ext cx="2895398" cy="580022"/>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1</a:t>
                  </a: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1362045" y="3952141"/>
                <a:ext cx="1076356" cy="793554"/>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3" name="TextBox 22">
            <a:extLst>
              <a:ext uri="{FF2B5EF4-FFF2-40B4-BE49-F238E27FC236}">
                <a16:creationId xmlns:a16="http://schemas.microsoft.com/office/drawing/2014/main" id="{84E53EB0-6D81-C9D0-3480-AE8B3EDD8E39}"/>
              </a:ext>
            </a:extLst>
          </p:cNvPr>
          <p:cNvSpPr txBox="1"/>
          <p:nvPr/>
        </p:nvSpPr>
        <p:spPr>
          <a:xfrm>
            <a:off x="3502424" y="2342225"/>
            <a:ext cx="19905018" cy="2123658"/>
          </a:xfrm>
          <a:prstGeom prst="rect">
            <a:avLst/>
          </a:prstGeom>
          <a:noFill/>
        </p:spPr>
        <p:txBody>
          <a:bodyPr wrap="square">
            <a:spAutoFit/>
          </a:bodyPr>
          <a:lstStyle/>
          <a:p>
            <a:pPr lvl="0" algn="just">
              <a:lnSpc>
                <a:spcPct val="150000"/>
              </a:lnSpc>
              <a:spcAft>
                <a:spcPts val="0"/>
              </a:spcAft>
              <a:buClr>
                <a:srgbClr val="0000FF"/>
              </a:buClr>
            </a:pP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Có 9 tấm thẻ đánh số từ 1 đến 9. Chọn ngẫu nhiên ra 2 tấm thẻ. Tính xác suất để tích của 2 số trên 2 tấm thẻ là một số chẵn.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469033" y="5036420"/>
            <a:ext cx="23862374" cy="8222380"/>
            <a:chOff x="48567" y="4381499"/>
            <a:chExt cx="23018772" cy="5388402"/>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48567" y="5125814"/>
              <a:ext cx="23018772" cy="4644087"/>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32" name="Object 31"/>
          <p:cNvGraphicFramePr>
            <a:graphicFrameLocks noChangeAspect="1"/>
          </p:cNvGraphicFramePr>
          <p:nvPr/>
        </p:nvGraphicFramePr>
        <p:xfrm>
          <a:off x="0" y="457200"/>
          <a:ext cx="114300" cy="182563"/>
        </p:xfrm>
        <a:graphic>
          <a:graphicData uri="http://schemas.openxmlformats.org/presentationml/2006/ole">
            <mc:AlternateContent xmlns:mc="http://schemas.openxmlformats.org/markup-compatibility/2006">
              <mc:Choice xmlns:v="urn:schemas-microsoft-com:vml" Requires="v">
                <p:oleObj name="Equation" r:id="rId4" imgW="114102" imgH="177492" progId="Equation.DSMT4">
                  <p:embed/>
                </p:oleObj>
              </mc:Choice>
              <mc:Fallback>
                <p:oleObj name="Equation" r:id="rId4" imgW="114102" imgH="177492" progId="Equation.DSMT4">
                  <p:embed/>
                  <p:pic>
                    <p:nvPicPr>
                      <p:cNvPr id="32"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14300" cy="18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4" name="Rectangle 33"/>
              <p:cNvSpPr/>
              <p:nvPr/>
            </p:nvSpPr>
            <p:spPr>
              <a:xfrm>
                <a:off x="479150" y="6891487"/>
                <a:ext cx="23852257" cy="6213239"/>
              </a:xfrm>
              <a:prstGeom prst="rect">
                <a:avLst/>
              </a:prstGeom>
            </p:spPr>
            <p:txBody>
              <a:bodyPr wrap="square">
                <a:spAutoFit/>
              </a:bodyPr>
              <a:lstStyle/>
              <a:p>
                <a:pPr marL="629920" algn="just">
                  <a:lnSpc>
                    <a:spcPct val="107000"/>
                  </a:lnSpc>
                  <a:spcAft>
                    <a:spcPts val="0"/>
                  </a:spcAft>
                  <a:tabLst>
                    <a:tab pos="629920" algn="l"/>
                    <a:tab pos="3599815" algn="l"/>
                    <a:tab pos="5039995" algn="l"/>
                  </a:tabLst>
                </a:pP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Số phần tử của không gian mẫu là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𝟗</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𝟑𝟔</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algn="just">
                  <a:lnSpc>
                    <a:spcPct val="107000"/>
                  </a:lnSpc>
                  <a:spcAft>
                    <a:spcPts val="0"/>
                  </a:spcAft>
                  <a:tabLst>
                    <a:tab pos="629920" algn="l"/>
                    <a:tab pos="3599815" algn="l"/>
                    <a:tab pos="5039995" algn="l"/>
                  </a:tabLst>
                </a:pPr>
                <a:r>
                  <a:rPr lang="en-US" sz="4400" b="1" dirty="0">
                    <a:effectLst/>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là biến cố “</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tích của 2 số trên 2 tấm thẻ lấy ra là một số chẵn”.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0"/>
                  </a:spcAft>
                  <a:tabLst>
                    <a:tab pos="629920" algn="l"/>
                    <a:tab pos="3599815" algn="l"/>
                    <a:tab pos="5039995" algn="l"/>
                  </a:tabLst>
                </a:pPr>
                <a:r>
                  <a:rPr lang="en-US" sz="4400" b="1" dirty="0">
                    <a:effectLst/>
                    <a:latin typeface="Tahoma" panose="020B0604030504040204" pitchFamily="34" charset="0"/>
                    <a:ea typeface="Tahoma" panose="020B0604030504040204" pitchFamily="34" charset="0"/>
                    <a:cs typeface="Tahoma" panose="020B0604030504040204" pitchFamily="34" charset="0"/>
                  </a:rPr>
                  <a:t>Trường hợp 1: Cả hai thẻ lấy ra đều mang số chẵn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cách chọn.</a:t>
                </a:r>
              </a:p>
              <a:p>
                <a:pPr marL="629920" algn="just">
                  <a:lnSpc>
                    <a:spcPct val="107000"/>
                  </a:lnSpc>
                  <a:spcAft>
                    <a:spcPts val="0"/>
                  </a:spcAft>
                  <a:tabLst>
                    <a:tab pos="629920" algn="l"/>
                    <a:tab pos="3599815" algn="l"/>
                    <a:tab pos="5039995" algn="l"/>
                  </a:tabLst>
                </a:pPr>
                <a:r>
                  <a:rPr lang="en-US" sz="4400" b="1" dirty="0">
                    <a:effectLst/>
                    <a:latin typeface="Tahoma" panose="020B0604030504040204" pitchFamily="34" charset="0"/>
                    <a:ea typeface="Tahoma" panose="020B0604030504040204" pitchFamily="34" charset="0"/>
                    <a:cs typeface="Tahoma" panose="020B0604030504040204" pitchFamily="34" charset="0"/>
                  </a:rPr>
                  <a:t>Trường hợp 2: Hai thẻ lấy ra có một thẻ mang số chẵn, một thẻ mang số lẻ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cách chọn.</a:t>
                </a:r>
              </a:p>
              <a:p>
                <a:pPr marL="629920" algn="just">
                  <a:lnSpc>
                    <a:spcPct val="107000"/>
                  </a:lnSpc>
                  <a:spcAft>
                    <a:spcPts val="0"/>
                  </a:spcAft>
                  <a:tabLst>
                    <a:tab pos="629920" algn="l"/>
                    <a:tab pos="3599815" algn="l"/>
                    <a:tab pos="5039995" algn="l"/>
                  </a:tabLst>
                </a:pPr>
                <a:r>
                  <a:rPr lang="en-US" sz="4400" b="1" dirty="0">
                    <a:effectLst/>
                    <a:latin typeface="Tahoma" panose="020B0604030504040204" pitchFamily="34" charset="0"/>
                    <a:ea typeface="Tahoma" panose="020B0604030504040204" pitchFamily="34" charset="0"/>
                    <a:cs typeface="Tahoma" panose="020B0604030504040204" pitchFamily="34" charset="0"/>
                  </a:rPr>
                  <a:t>Số phần tử của biến cố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𝟐𝟔</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algn="just">
                  <a:lnSpc>
                    <a:spcPct val="150000"/>
                  </a:lnSpc>
                  <a:spcAft>
                    <a:spcPts val="0"/>
                  </a:spcAft>
                  <a:tabLst>
                    <a:tab pos="629920" algn="l"/>
                    <a:tab pos="3599815" algn="l"/>
                    <a:tab pos="5039995" algn="l"/>
                  </a:tabLst>
                </a:pPr>
                <a:r>
                  <a:rPr lang="en-US" sz="4400" b="1" dirty="0">
                    <a:effectLst/>
                    <a:latin typeface="Tahoma" panose="020B0604030504040204" pitchFamily="34" charset="0"/>
                    <a:ea typeface="Tahoma" panose="020B0604030504040204" pitchFamily="34" charset="0"/>
                    <a:cs typeface="Tahoma" panose="020B0604030504040204" pitchFamily="34" charset="0"/>
                  </a:rPr>
                  <a:t>Vậy xác suất cần tìm là </a:t>
                </a:r>
                <a14:m>
                  <m:oMath xmlns:m="http://schemas.openxmlformats.org/officeDocument/2006/math">
                    <m:r>
                      <a:rPr lang="en-US" sz="4400" b="1" i="1">
                        <a:effectLst/>
                        <a:latin typeface="Cambria Math" panose="02040503050406030204" pitchFamily="18" charset="0"/>
                        <a:ea typeface="Calibri" panose="020F0502020204030204" pitchFamily="34" charset="0"/>
                      </a:rPr>
                      <m:t>𝑷</m:t>
                    </m:r>
                    <m:d>
                      <m:dPr>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𝑨</m:t>
                        </m:r>
                      </m:e>
                    </m:d>
                    <m:r>
                      <a:rPr lang="en-US" sz="4400" b="1" i="1">
                        <a:effectLst/>
                        <a:latin typeface="Cambria Math" panose="02040503050406030204" pitchFamily="18" charset="0"/>
                        <a:ea typeface="Calibri" panose="020F0502020204030204" pitchFamily="34" charset="0"/>
                      </a:rPr>
                      <m:t>=</m:t>
                    </m:r>
                    <m:f>
                      <m:fPr>
                        <m:ctrlPr>
                          <a:rPr lang="en-US" sz="4400" b="1" i="1">
                            <a:effectLst/>
                            <a:latin typeface="Cambria Math" panose="02040503050406030204" pitchFamily="18" charset="0"/>
                            <a:ea typeface="Calibri" panose="020F0502020204030204" pitchFamily="34" charset="0"/>
                          </a:rPr>
                        </m:ctrlPr>
                      </m:fPr>
                      <m:num>
                        <m:r>
                          <a:rPr lang="en-US" sz="4400" b="1" i="1">
                            <a:effectLst/>
                            <a:latin typeface="Cambria Math" panose="02040503050406030204" pitchFamily="18" charset="0"/>
                            <a:ea typeface="Calibri" panose="020F0502020204030204" pitchFamily="34" charset="0"/>
                          </a:rPr>
                          <m:t>𝒏</m:t>
                        </m:r>
                        <m:d>
                          <m:dPr>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𝑨</m:t>
                            </m:r>
                          </m:e>
                        </m:d>
                      </m:num>
                      <m:den>
                        <m:r>
                          <a:rPr lang="en-US" sz="4400" b="1" i="1">
                            <a:effectLst/>
                            <a:latin typeface="Cambria Math" panose="02040503050406030204" pitchFamily="18" charset="0"/>
                            <a:ea typeface="Calibri" panose="020F0502020204030204" pitchFamily="34" charset="0"/>
                          </a:rPr>
                          <m:t>𝒏</m:t>
                        </m:r>
                        <m:d>
                          <m:dPr>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𝜴</m:t>
                            </m:r>
                          </m:e>
                        </m:d>
                      </m:den>
                    </m:f>
                    <m:r>
                      <a:rPr lang="en-US" sz="4400" b="1" i="1">
                        <a:effectLst/>
                        <a:latin typeface="Cambria Math" panose="02040503050406030204" pitchFamily="18" charset="0"/>
                        <a:ea typeface="Calibri" panose="020F0502020204030204" pitchFamily="34" charset="0"/>
                      </a:rPr>
                      <m:t>=</m:t>
                    </m:r>
                    <m:f>
                      <m:fPr>
                        <m:ctrlPr>
                          <a:rPr lang="en-US" sz="4400" b="1" i="1">
                            <a:effectLst/>
                            <a:latin typeface="Cambria Math" panose="02040503050406030204" pitchFamily="18" charset="0"/>
                            <a:ea typeface="Calibri" panose="020F0502020204030204" pitchFamily="34" charset="0"/>
                          </a:rPr>
                        </m:ctrlPr>
                      </m:fPr>
                      <m:num>
                        <m:r>
                          <a:rPr lang="en-US" sz="4400" b="1" i="1">
                            <a:effectLst/>
                            <a:latin typeface="Cambria Math" panose="02040503050406030204" pitchFamily="18" charset="0"/>
                            <a:ea typeface="Calibri" panose="020F0502020204030204" pitchFamily="34" charset="0"/>
                          </a:rPr>
                          <m:t>𝟐𝟔</m:t>
                        </m:r>
                      </m:num>
                      <m:den>
                        <m:r>
                          <a:rPr lang="en-US" sz="4400" b="1" i="1">
                            <a:effectLst/>
                            <a:latin typeface="Cambria Math" panose="02040503050406030204" pitchFamily="18" charset="0"/>
                            <a:ea typeface="Calibri" panose="020F0502020204030204" pitchFamily="34" charset="0"/>
                          </a:rPr>
                          <m:t>𝟑𝟔</m:t>
                        </m:r>
                      </m:den>
                    </m:f>
                    <m:r>
                      <a:rPr lang="en-US" sz="4400" b="1" i="1">
                        <a:effectLst/>
                        <a:latin typeface="Cambria Math" panose="02040503050406030204" pitchFamily="18" charset="0"/>
                        <a:ea typeface="Calibri" panose="020F0502020204030204" pitchFamily="34" charset="0"/>
                      </a:rPr>
                      <m:t>=</m:t>
                    </m:r>
                    <m:f>
                      <m:fPr>
                        <m:ctrlPr>
                          <a:rPr lang="en-US" sz="4400" b="1" i="1">
                            <a:effectLst/>
                            <a:latin typeface="Cambria Math" panose="02040503050406030204" pitchFamily="18" charset="0"/>
                            <a:ea typeface="Calibri" panose="020F0502020204030204" pitchFamily="34" charset="0"/>
                          </a:rPr>
                        </m:ctrlPr>
                      </m:fPr>
                      <m:num>
                        <m:r>
                          <a:rPr lang="en-US" sz="4400" b="1" i="1">
                            <a:effectLst/>
                            <a:latin typeface="Cambria Math" panose="02040503050406030204" pitchFamily="18" charset="0"/>
                            <a:ea typeface="Calibri" panose="020F0502020204030204" pitchFamily="34" charset="0"/>
                          </a:rPr>
                          <m:t>𝟏𝟑</m:t>
                        </m:r>
                      </m:num>
                      <m:den>
                        <m:r>
                          <a:rPr lang="en-US" sz="4400" b="1" i="1">
                            <a:effectLst/>
                            <a:latin typeface="Cambria Math" panose="02040503050406030204" pitchFamily="18" charset="0"/>
                            <a:ea typeface="Calibri" panose="020F0502020204030204" pitchFamily="34" charset="0"/>
                          </a:rPr>
                          <m:t>𝟏𝟖</m:t>
                        </m:r>
                      </m:den>
                    </m:f>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4" name="Rectangle 33"/>
              <p:cNvSpPr>
                <a:spLocks noRot="1" noChangeAspect="1" noMove="1" noResize="1" noEditPoints="1" noAdjustHandles="1" noChangeArrowheads="1" noChangeShapeType="1" noTextEdit="1"/>
              </p:cNvSpPr>
              <p:nvPr/>
            </p:nvSpPr>
            <p:spPr>
              <a:xfrm>
                <a:off x="479150" y="6891487"/>
                <a:ext cx="23852257" cy="6213239"/>
              </a:xfrm>
              <a:prstGeom prst="rect">
                <a:avLst/>
              </a:prstGeom>
              <a:blipFill>
                <a:blip r:embed="rId7"/>
                <a:stretch>
                  <a:fillRect t="-1667" r="-1048"/>
                </a:stretch>
              </a:blipFill>
            </p:spPr>
            <p:txBody>
              <a:bodyPr/>
              <a:lstStyle/>
              <a:p>
                <a:r>
                  <a:rPr lang="en-US">
                    <a:noFill/>
                  </a:rPr>
                  <a:t> </a:t>
                </a:r>
              </a:p>
            </p:txBody>
          </p:sp>
        </mc:Fallback>
      </mc:AlternateContent>
    </p:spTree>
    <p:extLst>
      <p:ext uri="{BB962C8B-B14F-4D97-AF65-F5344CB8AC3E}">
        <p14:creationId xmlns:p14="http://schemas.microsoft.com/office/powerpoint/2010/main" val="2607392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73C2D5-CA9B-47BC-9AD0-ECA015C1C325}"/>
              </a:ext>
            </a:extLst>
          </p:cNvPr>
          <p:cNvGrpSpPr/>
          <p:nvPr/>
        </p:nvGrpSpPr>
        <p:grpSpPr>
          <a:xfrm>
            <a:off x="839679" y="5486579"/>
            <a:ext cx="22172722" cy="2701196"/>
            <a:chOff x="839787" y="6087168"/>
            <a:chExt cx="22175609" cy="2701548"/>
          </a:xfrm>
        </p:grpSpPr>
        <p:sp>
          <p:nvSpPr>
            <p:cNvPr id="3" name="Freeform 71">
              <a:extLst>
                <a:ext uri="{FF2B5EF4-FFF2-40B4-BE49-F238E27FC236}">
                  <a16:creationId xmlns:a16="http://schemas.microsoft.com/office/drawing/2014/main"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a16="http://schemas.microsoft.com/office/drawing/2014/main"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a16="http://schemas.microsoft.com/office/drawing/2014/main"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a16="http://schemas.microsoft.com/office/drawing/2014/main"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a16="http://schemas.microsoft.com/office/drawing/2014/main"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a16="http://schemas.microsoft.com/office/drawing/2014/main"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a16="http://schemas.microsoft.com/office/drawing/2014/main"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a16="http://schemas.microsoft.com/office/drawing/2014/main"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a16="http://schemas.microsoft.com/office/drawing/2014/main"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a16="http://schemas.microsoft.com/office/drawing/2014/main"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a16="http://schemas.microsoft.com/office/drawing/2014/main"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a16="http://schemas.microsoft.com/office/drawing/2014/main"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a16="http://schemas.microsoft.com/office/drawing/2014/main"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91CDE3B4-A1DE-4B75-9DCD-FB34DD583B3E}"/>
                </a:ext>
              </a:extLst>
            </p:cNvPr>
            <p:cNvSpPr txBox="1"/>
            <p:nvPr/>
          </p:nvSpPr>
          <p:spPr>
            <a:xfrm>
              <a:off x="4760377" y="6624160"/>
              <a:ext cx="18255019" cy="1692771"/>
            </a:xfrm>
            <a:prstGeom prst="rect">
              <a:avLst/>
            </a:prstGeom>
            <a:noFill/>
          </p:spPr>
          <p:txBody>
            <a:bodyPr wrap="square" rtlCol="0">
              <a:spAutoFit/>
            </a:bodyPr>
            <a:lstStyle/>
            <a:p>
              <a:r>
                <a:rPr lang="en-US" sz="103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LUYỆN TẬP</a:t>
              </a:r>
            </a:p>
          </p:txBody>
        </p:sp>
      </p:grpSp>
    </p:spTree>
    <p:extLst>
      <p:ext uri="{BB962C8B-B14F-4D97-AF65-F5344CB8AC3E}">
        <p14:creationId xmlns:p14="http://schemas.microsoft.com/office/powerpoint/2010/main" val="1161736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01085" y="1752599"/>
            <a:ext cx="23594672" cy="3411791"/>
            <a:chOff x="1272212" y="3763445"/>
            <a:chExt cx="23594672" cy="1892161"/>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2" y="3763445"/>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1362045" y="3952141"/>
              <a:ext cx="3503060" cy="936290"/>
              <a:chOff x="1362045" y="3952141"/>
              <a:chExt cx="3503060" cy="936290"/>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56327"/>
                <a:ext cx="3503060" cy="832104"/>
                <a:chOff x="2028795" y="4418277"/>
                <a:chExt cx="3503060" cy="832104"/>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619197" y="4452420"/>
                  <a:ext cx="2895398" cy="580022"/>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2</a:t>
                  </a: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1362045" y="3952141"/>
                <a:ext cx="1076356" cy="793554"/>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id="{C37EE2FA-AEC6-92CF-2594-955CAB62A19A}"/>
              </a:ext>
            </a:extLst>
          </p:cNvPr>
          <p:cNvGrpSpPr/>
          <p:nvPr/>
        </p:nvGrpSpPr>
        <p:grpSpPr>
          <a:xfrm>
            <a:off x="114300" y="5036420"/>
            <a:ext cx="24217107" cy="8722655"/>
            <a:chOff x="-293625" y="4381499"/>
            <a:chExt cx="23360964"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293625" y="5194641"/>
              <a:ext cx="23360964" cy="4903107"/>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32" name="Object 31"/>
          <p:cNvGraphicFramePr>
            <a:graphicFrameLocks noChangeAspect="1"/>
          </p:cNvGraphicFramePr>
          <p:nvPr/>
        </p:nvGraphicFramePr>
        <p:xfrm>
          <a:off x="0" y="457200"/>
          <a:ext cx="114300" cy="182563"/>
        </p:xfrm>
        <a:graphic>
          <a:graphicData uri="http://schemas.openxmlformats.org/presentationml/2006/ole">
            <mc:AlternateContent xmlns:mc="http://schemas.openxmlformats.org/markup-compatibility/2006">
              <mc:Choice xmlns:v="urn:schemas-microsoft-com:vml" Requires="v">
                <p:oleObj name="Equation" r:id="rId4" imgW="114102" imgH="177492" progId="Equation.DSMT4">
                  <p:embed/>
                </p:oleObj>
              </mc:Choice>
              <mc:Fallback>
                <p:oleObj name="Equation" r:id="rId4" imgW="114102" imgH="177492" progId="Equation.DSMT4">
                  <p:embed/>
                  <p:pic>
                    <p:nvPicPr>
                      <p:cNvPr id="32"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14300" cy="18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7" name="Rectangle 6"/>
              <p:cNvSpPr/>
              <p:nvPr/>
            </p:nvSpPr>
            <p:spPr>
              <a:xfrm>
                <a:off x="3781178" y="1961071"/>
                <a:ext cx="19980997" cy="3139321"/>
              </a:xfrm>
              <a:prstGeom prst="rect">
                <a:avLst/>
              </a:prstGeom>
            </p:spPr>
            <p:txBody>
              <a:bodyPr wrap="square">
                <a:spAutoFit/>
              </a:bodyPr>
              <a:lstStyle/>
              <a:p>
                <a:pPr lvl="0" algn="just">
                  <a:lnSpc>
                    <a:spcPct val="150000"/>
                  </a:lnSpc>
                  <a:spcAft>
                    <a:spcPts val="0"/>
                  </a:spcAft>
                  <a:buClr>
                    <a:srgbClr val="0000FF"/>
                  </a:buClr>
                </a:pPr>
                <a:r>
                  <a:rPr lang="en-US" sz="4400" b="1" dirty="0">
                    <a:latin typeface="Tahoma" panose="020B0604030504040204" pitchFamily="34" charset="0"/>
                    <a:ea typeface="Tahoma" panose="020B0604030504040204" pitchFamily="34" charset="0"/>
                    <a:cs typeface="Tahoma" panose="020B0604030504040204" pitchFamily="34" charset="0"/>
                  </a:rPr>
                  <a:t>Năm đoạn thẳng có độ dài </a:t>
                </a:r>
                <a14:m>
                  <m:oMath xmlns:m="http://schemas.openxmlformats.org/officeDocument/2006/math">
                    <m:r>
                      <a:rPr lang="en-US" sz="4400" b="1" i="1">
                        <a:effectLst/>
                        <a:latin typeface="Cambria Math" panose="02040503050406030204" pitchFamily="18" charset="0"/>
                        <a:ea typeface="Calibri" panose="020F0502020204030204" pitchFamily="34" charset="0"/>
                      </a:rPr>
                      <m:t>𝟏</m:t>
                    </m:r>
                    <m:r>
                      <a:rPr lang="en-US" sz="4400" b="1" i="1">
                        <a:effectLst/>
                        <a:latin typeface="Cambria Math" panose="02040503050406030204" pitchFamily="18" charset="0"/>
                        <a:ea typeface="Calibri" panose="020F0502020204030204" pitchFamily="34" charset="0"/>
                      </a:rPr>
                      <m:t>𝒄𝒎</m:t>
                    </m:r>
                    <m:r>
                      <a:rPr lang="en-US" sz="4400" b="1" i="1">
                        <a:effectLst/>
                        <a:latin typeface="Cambria Math" panose="02040503050406030204" pitchFamily="18" charset="0"/>
                        <a:ea typeface="Calibri" panose="020F0502020204030204" pitchFamily="34"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effectLst/>
                        <a:latin typeface="Cambria Math" panose="02040503050406030204" pitchFamily="18" charset="0"/>
                        <a:ea typeface="Calibri" panose="020F0502020204030204" pitchFamily="34" charset="0"/>
                      </a:rPr>
                      <m:t>𝟑</m:t>
                    </m:r>
                    <m:r>
                      <a:rPr lang="fr-FR" sz="4400" b="1" i="1">
                        <a:effectLst/>
                        <a:latin typeface="Cambria Math" panose="02040503050406030204" pitchFamily="18" charset="0"/>
                        <a:ea typeface="Calibri" panose="020F0502020204030204" pitchFamily="34" charset="0"/>
                      </a:rPr>
                      <m:t>𝒄𝒎</m:t>
                    </m:r>
                    <m:r>
                      <a:rPr lang="fr-FR" sz="4400" b="1" i="1">
                        <a:effectLst/>
                        <a:latin typeface="Cambria Math" panose="02040503050406030204" pitchFamily="18" charset="0"/>
                        <a:ea typeface="Calibri" panose="020F0502020204030204" pitchFamily="34" charset="0"/>
                      </a:rPr>
                      <m:t>;</m:t>
                    </m:r>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effectLst/>
                        <a:latin typeface="Cambria Math" panose="02040503050406030204" pitchFamily="18" charset="0"/>
                        <a:ea typeface="Calibri" panose="020F0502020204030204" pitchFamily="34" charset="0"/>
                      </a:rPr>
                      <m:t>𝟓</m:t>
                    </m:r>
                    <m:r>
                      <a:rPr lang="fr-FR" sz="4400" b="1" i="1">
                        <a:effectLst/>
                        <a:latin typeface="Cambria Math" panose="02040503050406030204" pitchFamily="18" charset="0"/>
                        <a:ea typeface="Calibri" panose="020F0502020204030204" pitchFamily="34" charset="0"/>
                      </a:rPr>
                      <m:t>𝒄𝒎</m:t>
                    </m:r>
                    <m:r>
                      <a:rPr lang="fr-FR" sz="4400" b="1" i="1">
                        <a:effectLst/>
                        <a:latin typeface="Cambria Math" panose="02040503050406030204" pitchFamily="18" charset="0"/>
                        <a:ea typeface="Calibri" panose="020F0502020204030204" pitchFamily="34" charset="0"/>
                      </a:rPr>
                      <m:t>;</m:t>
                    </m:r>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effectLst/>
                        <a:latin typeface="Cambria Math" panose="02040503050406030204" pitchFamily="18" charset="0"/>
                        <a:ea typeface="Calibri" panose="020F0502020204030204" pitchFamily="34" charset="0"/>
                      </a:rPr>
                      <m:t>𝟕</m:t>
                    </m:r>
                    <m:r>
                      <a:rPr lang="fr-FR" sz="4400" b="1" i="1">
                        <a:effectLst/>
                        <a:latin typeface="Cambria Math" panose="02040503050406030204" pitchFamily="18" charset="0"/>
                        <a:ea typeface="Calibri" panose="020F0502020204030204" pitchFamily="34" charset="0"/>
                      </a:rPr>
                      <m:t>𝒄𝒎</m:t>
                    </m:r>
                    <m:r>
                      <a:rPr lang="fr-FR" sz="4400" b="1" i="1">
                        <a:effectLst/>
                        <a:latin typeface="Cambria Math" panose="02040503050406030204" pitchFamily="18" charset="0"/>
                        <a:ea typeface="Calibri" panose="020F0502020204030204" pitchFamily="34" charset="0"/>
                      </a:rPr>
                      <m:t>;</m:t>
                    </m:r>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effectLst/>
                        <a:latin typeface="Cambria Math" panose="02040503050406030204" pitchFamily="18" charset="0"/>
                        <a:ea typeface="Calibri" panose="020F0502020204030204" pitchFamily="34" charset="0"/>
                      </a:rPr>
                      <m:t>𝟗</m:t>
                    </m:r>
                    <m:r>
                      <a:rPr lang="fr-FR" sz="4400" b="1" i="1">
                        <a:effectLst/>
                        <a:latin typeface="Cambria Math" panose="02040503050406030204" pitchFamily="18" charset="0"/>
                        <a:ea typeface="Calibri" panose="020F0502020204030204" pitchFamily="34" charset="0"/>
                      </a:rPr>
                      <m:t>𝒄𝒎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Lấy ngẫu nhiên ba đoạn thẳng trong năm đoạn thẳng trên. Tính xác suất để ba đoạn thẳng lấy ra có thể tạo thành 1 tam giác.</a:t>
                </a:r>
              </a:p>
            </p:txBody>
          </p:sp>
        </mc:Choice>
        <mc:Fallback xmlns="">
          <p:sp>
            <p:nvSpPr>
              <p:cNvPr id="7" name="Rectangle 6"/>
              <p:cNvSpPr>
                <a:spLocks noRot="1" noChangeAspect="1" noMove="1" noResize="1" noEditPoints="1" noAdjustHandles="1" noChangeArrowheads="1" noChangeShapeType="1" noTextEdit="1"/>
              </p:cNvSpPr>
              <p:nvPr/>
            </p:nvSpPr>
            <p:spPr>
              <a:xfrm>
                <a:off x="3781178" y="1961071"/>
                <a:ext cx="19980997" cy="3139321"/>
              </a:xfrm>
              <a:prstGeom prst="rect">
                <a:avLst/>
              </a:prstGeom>
              <a:blipFill>
                <a:blip r:embed="rId7"/>
                <a:stretch>
                  <a:fillRect l="-1220" r="-1251" b="-40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14300" y="6807532"/>
                <a:ext cx="23994991" cy="6718121"/>
              </a:xfrm>
              <a:prstGeom prst="rect">
                <a:avLst/>
              </a:prstGeom>
            </p:spPr>
            <p:txBody>
              <a:bodyPr wrap="square">
                <a:spAutoFit/>
              </a:bodyPr>
              <a:lstStyle/>
              <a:p>
                <a:pPr marL="629920" algn="just">
                  <a:spcAft>
                    <a:spcPts val="0"/>
                  </a:spcAft>
                  <a:tabLst>
                    <a:tab pos="629920" algn="l"/>
                    <a:tab pos="3599815" algn="l"/>
                    <a:tab pos="5039995" algn="l"/>
                  </a:tabLst>
                </a:pPr>
                <a:r>
                  <a:rPr lang="en-US" sz="4400" b="1" dirty="0">
                    <a:latin typeface="Tahoma" panose="020B0604030504040204" pitchFamily="34" charset="0"/>
                    <a:ea typeface="Tahoma" panose="020B0604030504040204" pitchFamily="34" charset="0"/>
                    <a:cs typeface="Tahoma" panose="020B0604030504040204" pitchFamily="34" charset="0"/>
                  </a:rPr>
                  <a:t>Ba đoạn thẳng với chiều dài </a:t>
                </a:r>
                <a14:m>
                  <m:oMath xmlns:m="http://schemas.openxmlformats.org/officeDocument/2006/math">
                    <m:r>
                      <a:rPr lang="en-US" sz="4400" b="1" i="1">
                        <a:effectLst/>
                        <a:latin typeface="Cambria Math" panose="02040503050406030204" pitchFamily="18" charset="0"/>
                        <a:ea typeface="Calibri" panose="020F0502020204030204" pitchFamily="34" charset="0"/>
                      </a:rPr>
                      <m:t>𝒂</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𝒃</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𝒄</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có thể là </a:t>
                </a:r>
                <a14:m>
                  <m:oMath xmlns:m="http://schemas.openxmlformats.org/officeDocument/2006/math">
                    <m:r>
                      <a:rPr lang="en-US" sz="4400" b="1" i="1">
                        <a:effectLst/>
                        <a:latin typeface="Cambria Math" panose="02040503050406030204" pitchFamily="18" charset="0"/>
                        <a:ea typeface="Calibri" panose="020F0502020204030204" pitchFamily="34" charset="0"/>
                      </a:rPr>
                      <m:t>𝟑</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cạnh của một tam giác khi và chỉ khi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rPr>
                        </m:ctrlPr>
                      </m:dPr>
                      <m:e>
                        <m:eqArr>
                          <m:eqArrPr>
                            <m:ctrlPr>
                              <a:rPr lang="en-US" sz="4400" b="1" i="1">
                                <a:effectLst/>
                                <a:latin typeface="Cambria Math" panose="02040503050406030204" pitchFamily="18" charset="0"/>
                                <a:ea typeface="Calibri" panose="020F0502020204030204" pitchFamily="34" charset="0"/>
                              </a:rPr>
                            </m:ctrlPr>
                          </m:eqArrPr>
                          <m:e>
                            <m:r>
                              <a:rPr lang="en-US" sz="4400" b="1" i="1">
                                <a:effectLst/>
                                <a:latin typeface="Cambria Math" panose="02040503050406030204" pitchFamily="18" charset="0"/>
                                <a:ea typeface="Calibri" panose="020F0502020204030204" pitchFamily="34" charset="0"/>
                              </a:rPr>
                              <m:t>&amp;</m:t>
                            </m:r>
                            <m:r>
                              <a:rPr lang="en-US" sz="4400" b="1" i="1">
                                <a:effectLst/>
                                <a:latin typeface="Cambria Math" panose="02040503050406030204" pitchFamily="18" charset="0"/>
                                <a:ea typeface="Calibri" panose="020F0502020204030204" pitchFamily="34" charset="0"/>
                              </a:rPr>
                              <m:t>𝒂</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𝒃</m:t>
                            </m:r>
                            <m:r>
                              <a:rPr lang="en-US" sz="4400" b="1" i="1">
                                <a:effectLst/>
                                <a:latin typeface="Cambria Math" panose="02040503050406030204" pitchFamily="18" charset="0"/>
                                <a:ea typeface="Calibri" panose="020F0502020204030204" pitchFamily="34" charset="0"/>
                              </a:rPr>
                              <m:t>&gt;</m:t>
                            </m:r>
                            <m:r>
                              <a:rPr lang="en-US" sz="4400" b="1" i="1">
                                <a:effectLst/>
                                <a:latin typeface="Cambria Math" panose="02040503050406030204" pitchFamily="18" charset="0"/>
                                <a:ea typeface="Calibri" panose="020F0502020204030204" pitchFamily="34" charset="0"/>
                              </a:rPr>
                              <m:t>𝒄</m:t>
                            </m:r>
                          </m:e>
                          <m:e>
                            <m:r>
                              <a:rPr lang="en-US" sz="4400" b="1" i="1">
                                <a:effectLst/>
                                <a:latin typeface="Cambria Math" panose="02040503050406030204" pitchFamily="18" charset="0"/>
                                <a:ea typeface="Calibri" panose="020F0502020204030204" pitchFamily="34" charset="0"/>
                              </a:rPr>
                              <m:t>&amp;</m:t>
                            </m:r>
                            <m:r>
                              <a:rPr lang="en-US" sz="4400" b="1" i="1">
                                <a:effectLst/>
                                <a:latin typeface="Cambria Math" panose="02040503050406030204" pitchFamily="18" charset="0"/>
                                <a:ea typeface="Calibri" panose="020F0502020204030204" pitchFamily="34" charset="0"/>
                              </a:rPr>
                              <m:t>𝒂</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𝒄</m:t>
                            </m:r>
                            <m:r>
                              <a:rPr lang="en-US" sz="4400" b="1" i="1">
                                <a:effectLst/>
                                <a:latin typeface="Cambria Math" panose="02040503050406030204" pitchFamily="18" charset="0"/>
                                <a:ea typeface="Calibri" panose="020F0502020204030204" pitchFamily="34" charset="0"/>
                              </a:rPr>
                              <m:t>&gt;</m:t>
                            </m:r>
                            <m:r>
                              <a:rPr lang="en-US" sz="4400" b="1" i="1">
                                <a:effectLst/>
                                <a:latin typeface="Cambria Math" panose="02040503050406030204" pitchFamily="18" charset="0"/>
                                <a:ea typeface="Calibri" panose="020F0502020204030204" pitchFamily="34" charset="0"/>
                              </a:rPr>
                              <m:t>𝒃</m:t>
                            </m:r>
                          </m:e>
                          <m:e>
                            <m:r>
                              <a:rPr lang="en-US" sz="4400" b="1" i="1">
                                <a:effectLst/>
                                <a:latin typeface="Cambria Math" panose="02040503050406030204" pitchFamily="18" charset="0"/>
                                <a:ea typeface="Calibri" panose="020F0502020204030204" pitchFamily="34" charset="0"/>
                              </a:rPr>
                              <m:t>&amp;</m:t>
                            </m:r>
                            <m:r>
                              <a:rPr lang="en-US" sz="4400" b="1" i="1">
                                <a:effectLst/>
                                <a:latin typeface="Cambria Math" panose="02040503050406030204" pitchFamily="18" charset="0"/>
                                <a:ea typeface="Calibri" panose="020F0502020204030204" pitchFamily="34" charset="0"/>
                              </a:rPr>
                              <m:t>𝒃</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𝒄</m:t>
                            </m:r>
                            <m:r>
                              <a:rPr lang="en-US" sz="4400" b="1" i="1">
                                <a:effectLst/>
                                <a:latin typeface="Cambria Math" panose="02040503050406030204" pitchFamily="18" charset="0"/>
                                <a:ea typeface="Calibri" panose="020F0502020204030204" pitchFamily="34" charset="0"/>
                              </a:rPr>
                              <m:t>&gt;</m:t>
                            </m:r>
                            <m:r>
                              <a:rPr lang="en-US" sz="4400" b="1" i="1">
                                <a:effectLst/>
                                <a:latin typeface="Cambria Math" panose="02040503050406030204" pitchFamily="18" charset="0"/>
                                <a:ea typeface="Calibri" panose="020F0502020204030204" pitchFamily="34" charset="0"/>
                              </a:rPr>
                              <m:t>𝒂</m:t>
                            </m:r>
                          </m:e>
                        </m:eqAr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Số phần tử của không gian mẫu là: </a:t>
                </a:r>
                <a14:m>
                  <m:oMath xmlns:m="http://schemas.openxmlformats.org/officeDocument/2006/math">
                    <m:r>
                      <a:rPr lang="en-US" sz="4400" b="1" i="1">
                        <a:effectLst/>
                        <a:latin typeface="Cambria Math" panose="02040503050406030204" pitchFamily="18" charset="0"/>
                        <a:ea typeface="Calibri" panose="020F0502020204030204" pitchFamily="34" charset="0"/>
                      </a:rPr>
                      <m:t>𝒏</m:t>
                    </m:r>
                    <m:d>
                      <m:dPr>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𝑨</m:t>
                        </m:r>
                      </m:e>
                    </m:d>
                    <m:r>
                      <a:rPr lang="en-US" sz="4400" b="1" i="1">
                        <a:effectLst/>
                        <a:latin typeface="Cambria Math" panose="02040503050406030204" pitchFamily="18" charset="0"/>
                        <a:ea typeface="Calibri" panose="020F0502020204030204" pitchFamily="34" charset="0"/>
                      </a:rPr>
                      <m:t>=</m:t>
                    </m:r>
                    <m:sSubSup>
                      <m:sSubSupPr>
                        <m:ctrlPr>
                          <a:rPr lang="en-US" sz="4400" b="1" i="1">
                            <a:effectLst/>
                            <a:latin typeface="Cambria Math" panose="02040503050406030204" pitchFamily="18" charset="0"/>
                            <a:ea typeface="Calibri" panose="020F0502020204030204" pitchFamily="34" charset="0"/>
                          </a:rPr>
                        </m:ctrlPr>
                      </m:sSubSupPr>
                      <m:e>
                        <m:r>
                          <a:rPr lang="en-US" sz="4400" b="1" i="1">
                            <a:effectLst/>
                            <a:latin typeface="Cambria Math" panose="02040503050406030204" pitchFamily="18" charset="0"/>
                            <a:ea typeface="Calibri" panose="020F0502020204030204" pitchFamily="34" charset="0"/>
                          </a:rPr>
                          <m:t>𝑪</m:t>
                        </m:r>
                      </m:e>
                      <m:sub>
                        <m:r>
                          <a:rPr lang="en-US" sz="4400" b="1" i="1">
                            <a:effectLst/>
                            <a:latin typeface="Cambria Math" panose="02040503050406030204" pitchFamily="18" charset="0"/>
                            <a:ea typeface="Calibri" panose="020F0502020204030204" pitchFamily="34" charset="0"/>
                          </a:rPr>
                          <m:t>𝟓</m:t>
                        </m:r>
                      </m:sub>
                      <m:sup>
                        <m:r>
                          <a:rPr lang="en-US" sz="4400" b="1" i="1">
                            <a:effectLst/>
                            <a:latin typeface="Cambria Math" panose="02040503050406030204" pitchFamily="18" charset="0"/>
                            <a:ea typeface="Calibri" panose="020F0502020204030204" pitchFamily="34" charset="0"/>
                          </a:rPr>
                          <m:t>𝟑</m:t>
                        </m:r>
                      </m:sup>
                    </m:sSubSup>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𝟏𝟎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algn="just">
                  <a:spcAft>
                    <a:spcPts val="0"/>
                  </a:spcAft>
                  <a:tabLst>
                    <a:tab pos="629920" algn="l"/>
                    <a:tab pos="3599815" algn="l"/>
                    <a:tab pos="5039995" algn="l"/>
                  </a:tabLst>
                </a:pPr>
                <a:r>
                  <a:rPr lang="en-US" sz="4400" b="1" dirty="0">
                    <a:effectLst/>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sz="4400" b="1" i="1">
                        <a:effectLst/>
                        <a:latin typeface="Cambria Math" panose="02040503050406030204" pitchFamily="18" charset="0"/>
                        <a:ea typeface="Calibri" panose="020F0502020204030204" pitchFamily="34"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là biến cố “ ba đoạn thẳng lấy ra có thể tạo thành một tam giác”</a:t>
                </a:r>
              </a:p>
              <a:p>
                <a:pPr marL="629920" algn="just">
                  <a:spcAft>
                    <a:spcPts val="0"/>
                  </a:spcAft>
                  <a:tabLst>
                    <a:tab pos="629920" algn="l"/>
                    <a:tab pos="3599815" algn="l"/>
                    <a:tab pos="5039995" algn="l"/>
                  </a:tabLst>
                </a:pPr>
                <a:r>
                  <a:rPr lang="en-US" sz="4400" b="1" dirty="0">
                    <a:effectLst/>
                    <a:latin typeface="Tahoma" panose="020B0604030504040204" pitchFamily="34" charset="0"/>
                    <a:ea typeface="Tahoma" panose="020B0604030504040204" pitchFamily="34" charset="0"/>
                    <a:cs typeface="Tahoma" panose="020B0604030504040204" pitchFamily="34" charset="0"/>
                  </a:rPr>
                  <a:t>Các khả năng chọn được ba đoạn thẳng lập thành một tam giác là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𝟑</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𝟓</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𝟕</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𝟑</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𝟕</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𝟗</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𝟓</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𝟕</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𝟗</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algn="just">
                  <a:spcAft>
                    <a:spcPts val="0"/>
                  </a:spcAft>
                  <a:tabLst>
                    <a:tab pos="629920" algn="l"/>
                    <a:tab pos="3599815" algn="l"/>
                    <a:tab pos="5039995" algn="l"/>
                  </a:tabLst>
                </a:pPr>
                <a:r>
                  <a:rPr lang="en-US" sz="4400" b="1" dirty="0">
                    <a:effectLst/>
                    <a:latin typeface="Tahoma" panose="020B0604030504040204" pitchFamily="34" charset="0"/>
                    <a:ea typeface="Tahoma" panose="020B0604030504040204" pitchFamily="34" charset="0"/>
                    <a:cs typeface="Tahoma" panose="020B0604030504040204" pitchFamily="34" charset="0"/>
                  </a:rPr>
                  <a:t>Số phần tử của biến cố </a:t>
                </a:r>
                <a14:m>
                  <m:oMath xmlns:m="http://schemas.openxmlformats.org/officeDocument/2006/math">
                    <m:r>
                      <a:rPr lang="en-US" sz="4400" b="1" i="1">
                        <a:effectLst/>
                        <a:latin typeface="Cambria Math" panose="02040503050406030204" pitchFamily="18" charset="0"/>
                        <a:ea typeface="Calibri" panose="020F0502020204030204" pitchFamily="34"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400" b="1" i="1">
                        <a:effectLst/>
                        <a:latin typeface="Cambria Math" panose="02040503050406030204" pitchFamily="18" charset="0"/>
                        <a:ea typeface="Calibri" panose="020F0502020204030204" pitchFamily="34" charset="0"/>
                      </a:rPr>
                      <m:t>𝒏</m:t>
                    </m:r>
                    <m:d>
                      <m:dPr>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𝑨</m:t>
                        </m:r>
                      </m:e>
                    </m:d>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𝟑</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algn="just">
                  <a:spcAft>
                    <a:spcPts val="0"/>
                  </a:spcAft>
                  <a:tabLst>
                    <a:tab pos="629920" algn="l"/>
                    <a:tab pos="3599815" algn="l"/>
                    <a:tab pos="5039995" algn="l"/>
                  </a:tabLst>
                </a:pPr>
                <a:r>
                  <a:rPr lang="en-US" sz="4400" b="1" dirty="0">
                    <a:effectLst/>
                    <a:latin typeface="Tahoma" panose="020B0604030504040204" pitchFamily="34" charset="0"/>
                    <a:ea typeface="Tahoma" panose="020B0604030504040204" pitchFamily="34" charset="0"/>
                    <a:cs typeface="Tahoma" panose="020B0604030504040204" pitchFamily="34" charset="0"/>
                  </a:rPr>
                  <a:t>Suy ra xác suất của biến cố </a:t>
                </a:r>
                <a14:m>
                  <m:oMath xmlns:m="http://schemas.openxmlformats.org/officeDocument/2006/math">
                    <m:r>
                      <a:rPr lang="en-US" sz="4400" b="1" i="1">
                        <a:effectLst/>
                        <a:latin typeface="Cambria Math" panose="02040503050406030204" pitchFamily="18" charset="0"/>
                        <a:ea typeface="Calibri" panose="020F0502020204030204" pitchFamily="34"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400" b="1" i="1">
                        <a:effectLst/>
                        <a:latin typeface="Cambria Math" panose="02040503050406030204" pitchFamily="18" charset="0"/>
                        <a:ea typeface="Calibri" panose="020F0502020204030204" pitchFamily="34" charset="0"/>
                      </a:rPr>
                      <m:t>𝑷</m:t>
                    </m:r>
                    <m:d>
                      <m:dPr>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𝑨</m:t>
                        </m:r>
                      </m:e>
                    </m:d>
                    <m:r>
                      <a:rPr lang="en-US" sz="4400" b="1" i="1">
                        <a:effectLst/>
                        <a:latin typeface="Cambria Math" panose="02040503050406030204" pitchFamily="18" charset="0"/>
                        <a:ea typeface="Calibri" panose="020F0502020204030204" pitchFamily="34" charset="0"/>
                      </a:rPr>
                      <m:t>=</m:t>
                    </m:r>
                    <m:f>
                      <m:fPr>
                        <m:ctrlPr>
                          <a:rPr lang="en-US" sz="4400" b="1" i="1">
                            <a:effectLst/>
                            <a:latin typeface="Cambria Math" panose="02040503050406030204" pitchFamily="18" charset="0"/>
                            <a:ea typeface="Calibri" panose="020F0502020204030204" pitchFamily="34" charset="0"/>
                          </a:rPr>
                        </m:ctrlPr>
                      </m:fPr>
                      <m:num>
                        <m:r>
                          <a:rPr lang="en-US" sz="4400" b="1" i="1">
                            <a:effectLst/>
                            <a:latin typeface="Cambria Math" panose="02040503050406030204" pitchFamily="18" charset="0"/>
                            <a:ea typeface="Calibri" panose="020F0502020204030204" pitchFamily="34" charset="0"/>
                          </a:rPr>
                          <m:t>𝒏</m:t>
                        </m:r>
                        <m:d>
                          <m:dPr>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𝑨</m:t>
                            </m:r>
                          </m:e>
                        </m:d>
                      </m:num>
                      <m:den>
                        <m:r>
                          <a:rPr lang="en-US" sz="4400" b="1" i="1">
                            <a:effectLst/>
                            <a:latin typeface="Cambria Math" panose="02040503050406030204" pitchFamily="18" charset="0"/>
                            <a:ea typeface="Calibri" panose="020F0502020204030204" pitchFamily="34" charset="0"/>
                          </a:rPr>
                          <m:t>𝒏</m:t>
                        </m:r>
                        <m:d>
                          <m:dPr>
                            <m:ctrlPr>
                              <a:rPr lang="en-US" sz="4400" b="1" i="1">
                                <a:effectLst/>
                                <a:latin typeface="Cambria Math" panose="02040503050406030204" pitchFamily="18" charset="0"/>
                                <a:ea typeface="Calibri" panose="020F0502020204030204" pitchFamily="34" charset="0"/>
                              </a:rPr>
                            </m:ctrlPr>
                          </m:dPr>
                          <m:e>
                            <m:r>
                              <a:rPr lang="en-US" sz="4400" b="1" i="1">
                                <a:effectLst/>
                                <a:latin typeface="Cambria Math" panose="02040503050406030204" pitchFamily="18" charset="0"/>
                                <a:ea typeface="Calibri" panose="020F0502020204030204" pitchFamily="34" charset="0"/>
                              </a:rPr>
                              <m:t>𝜴</m:t>
                            </m:r>
                          </m:e>
                        </m:d>
                      </m:den>
                    </m:f>
                    <m:r>
                      <a:rPr lang="en-US" sz="4400" b="1" i="1">
                        <a:effectLst/>
                        <a:latin typeface="Cambria Math" panose="02040503050406030204" pitchFamily="18" charset="0"/>
                        <a:ea typeface="Calibri" panose="020F0502020204030204" pitchFamily="34" charset="0"/>
                      </a:rPr>
                      <m:t>=</m:t>
                    </m:r>
                    <m:f>
                      <m:fPr>
                        <m:ctrlPr>
                          <a:rPr lang="en-US" sz="4400" b="1" i="1">
                            <a:effectLst/>
                            <a:latin typeface="Cambria Math" panose="02040503050406030204" pitchFamily="18" charset="0"/>
                            <a:ea typeface="Calibri" panose="020F0502020204030204" pitchFamily="34" charset="0"/>
                          </a:rPr>
                        </m:ctrlPr>
                      </m:fPr>
                      <m:num>
                        <m:r>
                          <a:rPr lang="en-US" sz="4400" b="1" i="1">
                            <a:effectLst/>
                            <a:latin typeface="Cambria Math" panose="02040503050406030204" pitchFamily="18" charset="0"/>
                            <a:ea typeface="Calibri" panose="020F0502020204030204" pitchFamily="34" charset="0"/>
                          </a:rPr>
                          <m:t>𝟑</m:t>
                        </m:r>
                      </m:num>
                      <m:den>
                        <m:r>
                          <a:rPr lang="en-US" sz="4400" b="1" i="1">
                            <a:effectLst/>
                            <a:latin typeface="Cambria Math" panose="02040503050406030204" pitchFamily="18" charset="0"/>
                            <a:ea typeface="Calibri" panose="020F0502020204030204" pitchFamily="34" charset="0"/>
                          </a:rPr>
                          <m:t>𝟏𝟎</m:t>
                        </m:r>
                      </m:den>
                    </m:f>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1" name="Rectangle 20"/>
              <p:cNvSpPr>
                <a:spLocks noRot="1" noChangeAspect="1" noMove="1" noResize="1" noEditPoints="1" noAdjustHandles="1" noChangeArrowheads="1" noChangeShapeType="1" noTextEdit="1"/>
              </p:cNvSpPr>
              <p:nvPr/>
            </p:nvSpPr>
            <p:spPr>
              <a:xfrm>
                <a:off x="114300" y="6807532"/>
                <a:ext cx="23994991" cy="6718121"/>
              </a:xfrm>
              <a:prstGeom prst="rect">
                <a:avLst/>
              </a:prstGeom>
              <a:blipFill>
                <a:blip r:embed="rId8"/>
                <a:stretch>
                  <a:fillRect t="-1996" r="-1016"/>
                </a:stretch>
              </a:blipFill>
            </p:spPr>
            <p:txBody>
              <a:bodyPr/>
              <a:lstStyle/>
              <a:p>
                <a:r>
                  <a:rPr lang="en-US">
                    <a:noFill/>
                  </a:rPr>
                  <a:t> </a:t>
                </a:r>
              </a:p>
            </p:txBody>
          </p:sp>
        </mc:Fallback>
      </mc:AlternateContent>
    </p:spTree>
    <p:extLst>
      <p:ext uri="{BB962C8B-B14F-4D97-AF65-F5344CB8AC3E}">
        <p14:creationId xmlns:p14="http://schemas.microsoft.com/office/powerpoint/2010/main" val="11101615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13855" y="1828801"/>
            <a:ext cx="23594672" cy="2514600"/>
            <a:chOff x="1272212" y="3763445"/>
            <a:chExt cx="23594672" cy="1892161"/>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2" y="3763445"/>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1362045" y="3952141"/>
              <a:ext cx="3503060" cy="936290"/>
              <a:chOff x="1362045" y="3952141"/>
              <a:chExt cx="3503060" cy="936290"/>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56327"/>
                <a:ext cx="3503060" cy="832104"/>
                <a:chOff x="2028795" y="4418277"/>
                <a:chExt cx="3503060" cy="832104"/>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619197" y="4452420"/>
                  <a:ext cx="2895398" cy="580022"/>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3</a:t>
                  </a: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1362045" y="3952141"/>
                <a:ext cx="1076356" cy="793554"/>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id="{C37EE2FA-AEC6-92CF-2594-955CAB62A19A}"/>
              </a:ext>
            </a:extLst>
          </p:cNvPr>
          <p:cNvGrpSpPr/>
          <p:nvPr/>
        </p:nvGrpSpPr>
        <p:grpSpPr>
          <a:xfrm>
            <a:off x="469033" y="3614956"/>
            <a:ext cx="23862374" cy="10144119"/>
            <a:chOff x="48567" y="4381500"/>
            <a:chExt cx="23018772" cy="5716248"/>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500"/>
              <a:ext cx="3991940" cy="1079473"/>
              <a:chOff x="410517" y="4648200"/>
              <a:chExt cx="3991940" cy="1079473"/>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574141" y="3703966"/>
                <a:ext cx="660228"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314187" y="4872054"/>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32" name="Object 31"/>
          <p:cNvGraphicFramePr>
            <a:graphicFrameLocks noChangeAspect="1"/>
          </p:cNvGraphicFramePr>
          <p:nvPr/>
        </p:nvGraphicFramePr>
        <p:xfrm>
          <a:off x="0" y="457200"/>
          <a:ext cx="114300" cy="182563"/>
        </p:xfrm>
        <a:graphic>
          <a:graphicData uri="http://schemas.openxmlformats.org/presentationml/2006/ole">
            <mc:AlternateContent xmlns:mc="http://schemas.openxmlformats.org/markup-compatibility/2006">
              <mc:Choice xmlns:v="urn:schemas-microsoft-com:vml" Requires="v">
                <p:oleObj name="Equation" r:id="rId4" imgW="114102" imgH="177492" progId="Equation.DSMT4">
                  <p:embed/>
                </p:oleObj>
              </mc:Choice>
              <mc:Fallback>
                <p:oleObj name="Equation" r:id="rId4" imgW="114102" imgH="177492" progId="Equation.DSMT4">
                  <p:embed/>
                  <p:pic>
                    <p:nvPicPr>
                      <p:cNvPr id="32"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14300" cy="18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3579038" y="1926934"/>
            <a:ext cx="19738162" cy="2123658"/>
          </a:xfrm>
          <a:prstGeom prst="rect">
            <a:avLst/>
          </a:prstGeom>
        </p:spPr>
        <p:txBody>
          <a:bodyPr wrap="square">
            <a:spAutoFit/>
          </a:bodyPr>
          <a:lstStyle/>
          <a:p>
            <a:pPr lvl="0" algn="just">
              <a:spcAft>
                <a:spcPts val="0"/>
              </a:spcAft>
              <a:buClr>
                <a:srgbClr val="0000FF"/>
              </a:buClr>
            </a:pPr>
            <a:r>
              <a:rPr lang="en-US" sz="4400" b="1" dirty="0">
                <a:latin typeface="Tahoma" panose="020B0604030504040204" pitchFamily="34" charset="0"/>
                <a:ea typeface="Tahoma" panose="020B0604030504040204" pitchFamily="34" charset="0"/>
                <a:cs typeface="Tahoma" panose="020B0604030504040204" pitchFamily="34" charset="0"/>
              </a:rPr>
              <a:t>Bốn</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bạn nam và bốn bạn nữ được xếp ngồi ngẫu nhiên vào 8 cái ghế xếp thành hàng ngang. Tính xác suất sao cho nam nữ ngồi xen kẽ nhau.</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831974" y="5267776"/>
                <a:ext cx="22485226" cy="8491299"/>
              </a:xfrm>
              <a:prstGeom prst="rect">
                <a:avLst/>
              </a:prstGeom>
            </p:spPr>
            <p:txBody>
              <a:bodyPr wrap="square">
                <a:spAutoFit/>
              </a:bodyPr>
              <a:lstStyle/>
              <a:p>
                <a:pPr marL="629920" algn="just">
                  <a:lnSpc>
                    <a:spcPct val="107000"/>
                  </a:lnSpc>
                  <a:spcAft>
                    <a:spcPts val="0"/>
                  </a:spcAft>
                  <a:tabLst>
                    <a:tab pos="629920" algn="l"/>
                    <a:tab pos="3599815" algn="l"/>
                    <a:tab pos="5039995" algn="l"/>
                  </a:tabLst>
                </a:pPr>
                <a:r>
                  <a:rPr lang="en-US" sz="4400" b="1"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là biến cố “N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am nữ ngồi xen kẽ nhau”.</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0"/>
                  </a:spcAft>
                  <a:tabLst>
                    <a:tab pos="629920" algn="l"/>
                    <a:tab pos="3599815" algn="l"/>
                    <a:tab pos="5039995" algn="l"/>
                  </a:tabLst>
                </a:pPr>
                <a:r>
                  <a:rPr lang="en-US" sz="4400" b="1" dirty="0">
                    <a:effectLst/>
                    <a:latin typeface="Tahoma" panose="020B0604030504040204" pitchFamily="34" charset="0"/>
                    <a:ea typeface="Tahoma" panose="020B0604030504040204" pitchFamily="34" charset="0"/>
                    <a:cs typeface="Tahoma" panose="020B0604030504040204" pitchFamily="34" charset="0"/>
                  </a:rPr>
                  <a:t>Không gian mẫu là số cách xếp ngẫu nhiên 8 bạn vào 8 cái ghế nên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algn="just">
                  <a:lnSpc>
                    <a:spcPct val="107000"/>
                  </a:lnSpc>
                  <a:spcAft>
                    <a:spcPts val="0"/>
                  </a:spcAft>
                  <a:tabLst>
                    <a:tab pos="629920" algn="l"/>
                    <a:tab pos="3599815" algn="l"/>
                    <a:tab pos="5039995" algn="l"/>
                  </a:tabLst>
                </a:pPr>
                <a:r>
                  <a:rPr lang="en-US" sz="4400" b="1" dirty="0">
                    <a:effectLst/>
                    <a:latin typeface="Tahoma" panose="020B0604030504040204" pitchFamily="34" charset="0"/>
                    <a:ea typeface="Tahoma" panose="020B0604030504040204" pitchFamily="34" charset="0"/>
                    <a:cs typeface="Tahoma" panose="020B0604030504040204" pitchFamily="34" charset="0"/>
                  </a:rPr>
                  <a:t>Giả sử các ghế được đánh thứ tự từ 1 đến 8 tính từ trái sang phải.</a:t>
                </a:r>
              </a:p>
              <a:p>
                <a:pPr marL="629920" algn="just">
                  <a:lnSpc>
                    <a:spcPct val="107000"/>
                  </a:lnSpc>
                  <a:spcAft>
                    <a:spcPts val="0"/>
                  </a:spcAft>
                  <a:tabLst>
                    <a:tab pos="629920" algn="l"/>
                    <a:tab pos="3599815" algn="l"/>
                    <a:tab pos="5039995" algn="l"/>
                  </a:tabLst>
                </a:pPr>
                <a:r>
                  <a:rPr lang="en-US" sz="4400" b="1" dirty="0">
                    <a:effectLst/>
                    <a:latin typeface="Tahoma" panose="020B0604030504040204" pitchFamily="34" charset="0"/>
                    <a:ea typeface="Tahoma" panose="020B0604030504040204" pitchFamily="34" charset="0"/>
                    <a:cs typeface="Tahoma" panose="020B0604030504040204" pitchFamily="34" charset="0"/>
                  </a:rPr>
                  <a:t>Trường hợp 1: Nếu các bạn nam ngồi các ghế ghi số lẻ, thì các bạn nữ phải ngồi các ghế ghi số chẵn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Suy </a:t>
                </a:r>
                <a:r>
                  <a:rPr lang="en-US" sz="4400" b="1" dirty="0">
                    <a:effectLst/>
                    <a:latin typeface="Tahoma" panose="020B0604030504040204" pitchFamily="34" charset="0"/>
                    <a:ea typeface="Tahoma" panose="020B0604030504040204" pitchFamily="34" charset="0"/>
                    <a:cs typeface="Tahoma" panose="020B0604030504040204" pitchFamily="34" charset="0"/>
                  </a:rPr>
                  <a:t>ra có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cách xếp các bạn nam và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cách xếp các bạn nữ. Vậy có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cách xếp.</a:t>
                </a:r>
              </a:p>
              <a:p>
                <a:pPr marL="629920" algn="just">
                  <a:lnSpc>
                    <a:spcPct val="107000"/>
                  </a:lnSpc>
                  <a:spcAft>
                    <a:spcPts val="0"/>
                  </a:spcAft>
                  <a:tabLst>
                    <a:tab pos="629920" algn="l"/>
                    <a:tab pos="3599815" algn="l"/>
                    <a:tab pos="5039995" algn="l"/>
                  </a:tabLst>
                </a:pPr>
                <a:r>
                  <a:rPr lang="en-US" sz="4400" b="1" dirty="0">
                    <a:effectLst/>
                    <a:latin typeface="Tahoma" panose="020B0604030504040204" pitchFamily="34" charset="0"/>
                    <a:ea typeface="Tahoma" panose="020B0604030504040204" pitchFamily="34" charset="0"/>
                    <a:cs typeface="Tahoma" panose="020B0604030504040204" pitchFamily="34" charset="0"/>
                  </a:rPr>
                  <a:t>Trường hợp 2: Nếu các bạn nam ngồi các ghế ghi số chẵn, thì các bạn nữ phải ngồi các ghế ghi số lẻ. Suy ra có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cách xếp các bạn nam và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cách xếp các bạn nữ. Vậy có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cách xếp.</a:t>
                </a:r>
              </a:p>
              <a:p>
                <a:pPr marL="629920" algn="just">
                  <a:lnSpc>
                    <a:spcPct val="107000"/>
                  </a:lnSpc>
                  <a:spcAft>
                    <a:spcPts val="0"/>
                  </a:spcAft>
                  <a:tabLst>
                    <a:tab pos="629920" algn="l"/>
                    <a:tab pos="3599815" algn="l"/>
                    <a:tab pos="5039995" algn="l"/>
                  </a:tabLst>
                </a:pPr>
                <a:r>
                  <a:rPr lang="en-US" sz="4400" b="1" dirty="0">
                    <a:effectLst/>
                    <a:latin typeface="Tahoma" panose="020B0604030504040204" pitchFamily="34" charset="0"/>
                    <a:ea typeface="Tahoma" panose="020B0604030504040204" pitchFamily="34" charset="0"/>
                    <a:cs typeface="Tahoma" panose="020B0604030504040204" pitchFamily="34" charset="0"/>
                  </a:rPr>
                  <a:t>Suy ra số phần tử của biến cố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𝟏𝟏𝟓𝟐</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algn="just">
                  <a:lnSpc>
                    <a:spcPct val="107000"/>
                  </a:lnSpc>
                  <a:spcAft>
                    <a:spcPts val="0"/>
                  </a:spcAft>
                  <a:tabLst>
                    <a:tab pos="629920" algn="l"/>
                    <a:tab pos="3599815" algn="l"/>
                    <a:tab pos="5039995" algn="l"/>
                  </a:tabLst>
                </a:pPr>
                <a:r>
                  <a:rPr lang="en-US" sz="4400" b="1" dirty="0">
                    <a:effectLst/>
                    <a:latin typeface="Tahoma" panose="020B0604030504040204" pitchFamily="34" charset="0"/>
                    <a:ea typeface="Tahoma" panose="020B0604030504040204" pitchFamily="34" charset="0"/>
                    <a:cs typeface="Tahoma" panose="020B0604030504040204" pitchFamily="34" charset="0"/>
                  </a:rPr>
                  <a:t>Vậy xác suất cần tìm là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d>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𝜴</m:t>
                            </m:r>
                          </m:e>
                        </m:d>
                      </m:den>
                    </m:f>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𝟏𝟏𝟓𝟐</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en>
                    </m:f>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𝟑𝟓</m:t>
                        </m:r>
                      </m:den>
                    </m:f>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831974" y="5267776"/>
                <a:ext cx="22485226" cy="8491299"/>
              </a:xfrm>
              <a:prstGeom prst="rect">
                <a:avLst/>
              </a:prstGeom>
              <a:blipFill>
                <a:blip r:embed="rId7"/>
                <a:stretch>
                  <a:fillRect t="-1651" r="-1084"/>
                </a:stretch>
              </a:blipFill>
            </p:spPr>
            <p:txBody>
              <a:bodyPr/>
              <a:lstStyle/>
              <a:p>
                <a:r>
                  <a:rPr lang="en-US">
                    <a:noFill/>
                  </a:rPr>
                  <a:t> </a:t>
                </a:r>
              </a:p>
            </p:txBody>
          </p:sp>
        </mc:Fallback>
      </mc:AlternateContent>
    </p:spTree>
    <p:extLst>
      <p:ext uri="{BB962C8B-B14F-4D97-AF65-F5344CB8AC3E}">
        <p14:creationId xmlns:p14="http://schemas.microsoft.com/office/powerpoint/2010/main" val="14438016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121227" y="1874392"/>
            <a:ext cx="23594672" cy="2610492"/>
            <a:chOff x="1272212" y="3763445"/>
            <a:chExt cx="23594672" cy="1892161"/>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2" y="3763445"/>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1362045" y="3952141"/>
              <a:ext cx="3503060" cy="936290"/>
              <a:chOff x="1362045" y="3952141"/>
              <a:chExt cx="3503060" cy="936290"/>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56327"/>
                <a:ext cx="3503060" cy="832104"/>
                <a:chOff x="2028795" y="4418277"/>
                <a:chExt cx="3503060" cy="832104"/>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619197" y="4452420"/>
                  <a:ext cx="2895398" cy="580022"/>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4</a:t>
                  </a: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1362045" y="3952141"/>
                <a:ext cx="1076356" cy="793554"/>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id="{C37EE2FA-AEC6-92CF-2594-955CAB62A19A}"/>
              </a:ext>
            </a:extLst>
          </p:cNvPr>
          <p:cNvGrpSpPr/>
          <p:nvPr/>
        </p:nvGrpSpPr>
        <p:grpSpPr>
          <a:xfrm>
            <a:off x="469033" y="5036420"/>
            <a:ext cx="23862374" cy="8722655"/>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32" name="Object 31"/>
          <p:cNvGraphicFramePr>
            <a:graphicFrameLocks noChangeAspect="1"/>
          </p:cNvGraphicFramePr>
          <p:nvPr/>
        </p:nvGraphicFramePr>
        <p:xfrm>
          <a:off x="0" y="457200"/>
          <a:ext cx="114300" cy="182563"/>
        </p:xfrm>
        <a:graphic>
          <a:graphicData uri="http://schemas.openxmlformats.org/presentationml/2006/ole">
            <mc:AlternateContent xmlns:mc="http://schemas.openxmlformats.org/markup-compatibility/2006">
              <mc:Choice xmlns:v="urn:schemas-microsoft-com:vml" Requires="v">
                <p:oleObj name="Equation" r:id="rId4" imgW="114102" imgH="177492" progId="Equation.DSMT4">
                  <p:embed/>
                </p:oleObj>
              </mc:Choice>
              <mc:Fallback>
                <p:oleObj name="Equation" r:id="rId4" imgW="114102" imgH="177492" progId="Equation.DSMT4">
                  <p:embed/>
                  <p:pic>
                    <p:nvPicPr>
                      <p:cNvPr id="32"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14300" cy="18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3803953" y="2209686"/>
            <a:ext cx="19428637" cy="2123658"/>
          </a:xfrm>
          <a:prstGeom prst="rect">
            <a:avLst/>
          </a:prstGeom>
        </p:spPr>
        <p:txBody>
          <a:bodyPr wrap="square">
            <a:spAutoFit/>
          </a:bodyPr>
          <a:lstStyle/>
          <a:p>
            <a:pPr lvl="0" algn="just">
              <a:lnSpc>
                <a:spcPct val="150000"/>
              </a:lnSpc>
              <a:spcAft>
                <a:spcPts val="0"/>
              </a:spcAft>
              <a:buClr>
                <a:srgbClr val="0000FF"/>
              </a:buClr>
            </a:pPr>
            <a:r>
              <a:rPr lang="vi-VN" sz="4400" b="1" dirty="0">
                <a:latin typeface="Tahoma" panose="020B0604030504040204" pitchFamily="34" charset="0"/>
                <a:ea typeface="Tahoma" panose="020B0604030504040204" pitchFamily="34" charset="0"/>
                <a:cs typeface="Tahoma" panose="020B0604030504040204" pitchFamily="34" charset="0"/>
              </a:rPr>
              <a:t>Xếp 10 viên bi giống nhau vào 3 hộp khác nhau. Tính xác suất để hộp nào cũng có bi.</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742311" y="7105194"/>
                <a:ext cx="23589096" cy="4241354"/>
              </a:xfrm>
              <a:prstGeom prst="rect">
                <a:avLst/>
              </a:prstGeom>
            </p:spPr>
            <p:txBody>
              <a:bodyPr wrap="square">
                <a:spAutoFit/>
              </a:bodyPr>
              <a:lstStyle/>
              <a:p>
                <a:pPr marL="629920" algn="just">
                  <a:lnSpc>
                    <a:spcPct val="107000"/>
                  </a:lnSpc>
                  <a:spcAft>
                    <a:spcPts val="0"/>
                  </a:spcAft>
                  <a:tabLst>
                    <a:tab pos="629920" algn="l"/>
                    <a:tab pos="3599815" algn="l"/>
                    <a:tab pos="5039995" algn="l"/>
                  </a:tabLst>
                </a:pPr>
                <a:r>
                  <a:rPr lang="vi-VN" sz="4400" b="1"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𝑨</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là biến cố “hộp nào cũng có bi”.</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0"/>
                  </a:spcAft>
                  <a:tabLst>
                    <a:tab pos="629920" algn="l"/>
                    <a:tab pos="3599815" algn="l"/>
                    <a:tab pos="5039995" algn="l"/>
                  </a:tabLst>
                </a:pPr>
                <a:r>
                  <a:rPr lang="vi-VN" sz="4400" b="1" dirty="0">
                    <a:effectLst/>
                    <a:latin typeface="Tahoma" panose="020B0604030504040204" pitchFamily="34" charset="0"/>
                    <a:ea typeface="Tahoma" panose="020B0604030504040204" pitchFamily="34" charset="0"/>
                    <a:cs typeface="Tahoma" panose="020B0604030504040204" pitchFamily="34" charset="0"/>
                  </a:rPr>
                  <a:t>Bài toán tương đương chọn hai vị trí chia ba hộp trên dãy 10 bi xếp hàng ngang.</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0"/>
                  </a:spcAft>
                  <a:tabLst>
                    <a:tab pos="629920" algn="l"/>
                    <a:tab pos="3599815" algn="l"/>
                    <a:tab pos="5039995" algn="l"/>
                  </a:tabLst>
                </a:pPr>
                <a:r>
                  <a:rPr lang="vi-VN" sz="4400" b="1" dirty="0">
                    <a:effectLst/>
                    <a:latin typeface="Tahoma" panose="020B0604030504040204" pitchFamily="34" charset="0"/>
                    <a:ea typeface="Tahoma" panose="020B0604030504040204" pitchFamily="34" charset="0"/>
                    <a:cs typeface="Tahoma" panose="020B0604030504040204" pitchFamily="34" charset="0"/>
                  </a:rPr>
                  <a:t>Số phần tử của không gian mẫu là </a:t>
                </a:r>
                <a14:m>
                  <m:oMath xmlns:m="http://schemas.openxmlformats.org/officeDocument/2006/math">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𝒏</m:t>
                    </m:r>
                    <m:d>
                      <m:dPr>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𝜴</m:t>
                        </m:r>
                      </m:e>
                    </m:d>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𝑪</m:t>
                        </m:r>
                      </m:e>
                      <m:sub>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𝟏𝟐</m:t>
                        </m:r>
                      </m:sub>
                      <m:sup>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bSup>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𝟔𝟔</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0"/>
                  </a:spcAft>
                  <a:tabLst>
                    <a:tab pos="629920" algn="l"/>
                    <a:tab pos="3599815" algn="l"/>
                    <a:tab pos="5039995" algn="l"/>
                  </a:tabLst>
                </a:pPr>
                <a:r>
                  <a:rPr lang="vi-VN" sz="4400" b="1" dirty="0">
                    <a:effectLst/>
                    <a:latin typeface="Tahoma" panose="020B0604030504040204" pitchFamily="34" charset="0"/>
                    <a:ea typeface="Tahoma" panose="020B0604030504040204" pitchFamily="34" charset="0"/>
                    <a:cs typeface="Tahoma" panose="020B0604030504040204" pitchFamily="34" charset="0"/>
                  </a:rPr>
                  <a:t>Số phần tử của biến cố là </a:t>
                </a:r>
                <a14:m>
                  <m:oMath xmlns:m="http://schemas.openxmlformats.org/officeDocument/2006/math">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𝒏</m:t>
                    </m:r>
                    <m:d>
                      <m:dPr>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𝑨</m:t>
                        </m:r>
                      </m:e>
                    </m:d>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𝑪</m:t>
                        </m:r>
                      </m:e>
                      <m:sub>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𝟗</m:t>
                        </m:r>
                      </m:sub>
                      <m:sup>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bSup>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𝟑𝟔</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0"/>
                  </a:spcAft>
                  <a:tabLst>
                    <a:tab pos="629920" algn="l"/>
                    <a:tab pos="3599815" algn="l"/>
                    <a:tab pos="5039995" algn="l"/>
                  </a:tabLst>
                </a:pPr>
                <a:r>
                  <a:rPr lang="vi-VN" sz="4400" b="1" dirty="0">
                    <a:effectLst/>
                    <a:latin typeface="Tahoma" panose="020B0604030504040204" pitchFamily="34" charset="0"/>
                    <a:ea typeface="Tahoma" panose="020B0604030504040204" pitchFamily="34" charset="0"/>
                    <a:cs typeface="Tahoma" panose="020B0604030504040204" pitchFamily="34" charset="0"/>
                  </a:rPr>
                  <a:t>Vậy xác suất của biến cố </a:t>
                </a:r>
                <a14:m>
                  <m:oMath xmlns:m="http://schemas.openxmlformats.org/officeDocument/2006/math">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𝑨</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𝑷</m:t>
                    </m:r>
                    <m:d>
                      <m:dPr>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𝑨</m:t>
                        </m:r>
                      </m:e>
                    </m:d>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𝒏</m:t>
                        </m:r>
                        <m:d>
                          <m:dPr>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𝑨</m:t>
                            </m:r>
                          </m:e>
                        </m:d>
                      </m:num>
                      <m:den>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𝒏</m:t>
                        </m:r>
                        <m:d>
                          <m:dPr>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𝜴</m:t>
                            </m:r>
                          </m:e>
                        </m:d>
                      </m:den>
                    </m:f>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𝟔</m:t>
                        </m:r>
                      </m:num>
                      <m:den>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𝟏𝟏</m:t>
                        </m:r>
                      </m:den>
                    </m:f>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42311" y="7105194"/>
                <a:ext cx="23589096" cy="4241354"/>
              </a:xfrm>
              <a:prstGeom prst="rect">
                <a:avLst/>
              </a:prstGeom>
              <a:blipFill>
                <a:blip r:embed="rId7"/>
                <a:stretch>
                  <a:fillRect t="-3453" b="-432"/>
                </a:stretch>
              </a:blipFill>
            </p:spPr>
            <p:txBody>
              <a:bodyPr/>
              <a:lstStyle/>
              <a:p>
                <a:r>
                  <a:rPr lang="en-US">
                    <a:noFill/>
                  </a:rPr>
                  <a:t> </a:t>
                </a:r>
              </a:p>
            </p:txBody>
          </p:sp>
        </mc:Fallback>
      </mc:AlternateContent>
    </p:spTree>
    <p:extLst>
      <p:ext uri="{BB962C8B-B14F-4D97-AF65-F5344CB8AC3E}">
        <p14:creationId xmlns:p14="http://schemas.microsoft.com/office/powerpoint/2010/main" val="15013073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01085" y="2553899"/>
            <a:ext cx="23594672" cy="2610492"/>
            <a:chOff x="1272212" y="3763445"/>
            <a:chExt cx="23594672" cy="1892161"/>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2" y="3763445"/>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1362045" y="3952141"/>
              <a:ext cx="3503060" cy="936290"/>
              <a:chOff x="1362045" y="3952141"/>
              <a:chExt cx="3503060" cy="936290"/>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56327"/>
                <a:ext cx="3503060" cy="832104"/>
                <a:chOff x="2028795" y="4418277"/>
                <a:chExt cx="3503060" cy="832104"/>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619197" y="4452420"/>
                  <a:ext cx="2895398" cy="580022"/>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5</a:t>
                  </a: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1362045" y="3952141"/>
                <a:ext cx="1076356" cy="793554"/>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25" name="Group 24">
            <a:extLst>
              <a:ext uri="{FF2B5EF4-FFF2-40B4-BE49-F238E27FC236}">
                <a16:creationId xmlns:a16="http://schemas.microsoft.com/office/drawing/2014/main" id="{C37EE2FA-AEC6-92CF-2594-955CAB62A19A}"/>
              </a:ext>
            </a:extLst>
          </p:cNvPr>
          <p:cNvGrpSpPr/>
          <p:nvPr/>
        </p:nvGrpSpPr>
        <p:grpSpPr>
          <a:xfrm>
            <a:off x="469033" y="5036420"/>
            <a:ext cx="23862374" cy="8722655"/>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32" name="Object 31"/>
          <p:cNvGraphicFramePr>
            <a:graphicFrameLocks noChangeAspect="1"/>
          </p:cNvGraphicFramePr>
          <p:nvPr/>
        </p:nvGraphicFramePr>
        <p:xfrm>
          <a:off x="0" y="457200"/>
          <a:ext cx="114300" cy="182563"/>
        </p:xfrm>
        <a:graphic>
          <a:graphicData uri="http://schemas.openxmlformats.org/presentationml/2006/ole">
            <mc:AlternateContent xmlns:mc="http://schemas.openxmlformats.org/markup-compatibility/2006">
              <mc:Choice xmlns:v="urn:schemas-microsoft-com:vml" Requires="v">
                <p:oleObj name="Equation" r:id="rId4" imgW="114102" imgH="177492" progId="Equation.DSMT4">
                  <p:embed/>
                </p:oleObj>
              </mc:Choice>
              <mc:Fallback>
                <p:oleObj name="Equation" r:id="rId4" imgW="114102" imgH="177492" progId="Equation.DSMT4">
                  <p:embed/>
                  <p:pic>
                    <p:nvPicPr>
                      <p:cNvPr id="32"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14300" cy="18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3374548" y="2553899"/>
            <a:ext cx="19639962" cy="2123658"/>
          </a:xfrm>
          <a:prstGeom prst="rect">
            <a:avLst/>
          </a:prstGeom>
        </p:spPr>
        <p:txBody>
          <a:bodyPr wrap="square">
            <a:spAutoFit/>
          </a:bodyPr>
          <a:lstStyle/>
          <a:p>
            <a:pPr lvl="0" algn="just">
              <a:lnSpc>
                <a:spcPct val="150000"/>
              </a:lnSpc>
              <a:spcAft>
                <a:spcPts val="0"/>
              </a:spcAft>
              <a:buClr>
                <a:srgbClr val="0000FF"/>
              </a:buClr>
            </a:pPr>
            <a:r>
              <a:rPr lang="vi-VN" sz="4400" b="1" dirty="0">
                <a:latin typeface="Tahoma" panose="020B0604030504040204" pitchFamily="34" charset="0"/>
                <a:ea typeface="Tahoma" panose="020B0604030504040204" pitchFamily="34" charset="0"/>
                <a:cs typeface="Tahoma" panose="020B0604030504040204" pitchFamily="34" charset="0"/>
              </a:rPr>
              <a:t>Từ các chữ số 1, 2, 3, 4, 5, 6 lập các số có 4 chữ số. Tính xác suất lấy được một số có 4 chữ số khác nhau trong các số vừa lập ở trên.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784591" y="6872827"/>
                <a:ext cx="22428483" cy="5966954"/>
              </a:xfrm>
              <a:prstGeom prst="rect">
                <a:avLst/>
              </a:prstGeom>
            </p:spPr>
            <p:txBody>
              <a:bodyPr wrap="square">
                <a:spAutoFit/>
              </a:bodyPr>
              <a:lstStyle/>
              <a:p>
                <a:pPr marL="629920" algn="just">
                  <a:lnSpc>
                    <a:spcPct val="107000"/>
                  </a:lnSpc>
                  <a:spcAft>
                    <a:spcPts val="0"/>
                  </a:spcAft>
                  <a:tabLst>
                    <a:tab pos="629920" algn="l"/>
                    <a:tab pos="3599815" algn="l"/>
                    <a:tab pos="5039995" algn="l"/>
                  </a:tabLst>
                </a:pPr>
                <a:r>
                  <a:rPr lang="en-US" sz="4000" b="1" dirty="0">
                    <a:latin typeface="Tahoma" panose="020B0604030504040204" pitchFamily="34" charset="0"/>
                    <a:ea typeface="Tahoma" panose="020B0604030504040204" pitchFamily="34" charset="0"/>
                    <a:cs typeface="Tahoma" panose="020B0604030504040204" pitchFamily="34" charset="0"/>
                  </a:rPr>
                  <a:t>Gọi A là biến cố “lấy được một số có 4 chữ số khác nhau trong các số có 4 chữ số lập được”. </a:t>
                </a:r>
              </a:p>
              <a:p>
                <a:pPr marL="629920" algn="just">
                  <a:lnSpc>
                    <a:spcPct val="107000"/>
                  </a:lnSpc>
                  <a:spcAft>
                    <a:spcPts val="0"/>
                  </a:spcAft>
                  <a:tabLst>
                    <a:tab pos="629920" algn="l"/>
                    <a:tab pos="3599815" algn="l"/>
                    <a:tab pos="5039995" algn="l"/>
                  </a:tabLst>
                </a:pPr>
                <a:r>
                  <a:rPr lang="en-US" sz="4000" b="1" dirty="0">
                    <a:effectLst/>
                    <a:latin typeface="Tahoma" panose="020B0604030504040204" pitchFamily="34" charset="0"/>
                    <a:ea typeface="Tahoma" panose="020B0604030504040204" pitchFamily="34" charset="0"/>
                    <a:cs typeface="Tahoma" panose="020B0604030504040204" pitchFamily="34" charset="0"/>
                  </a:rPr>
                  <a:t>Ta có: Từ các chữ số 1, 2, 3, 4, 5, 6 lập được số các số có 4 chữ số là:</a:t>
                </a:r>
                <a14:m>
                  <m:oMath xmlns:m="http://schemas.openxmlformats.org/officeDocument/2006/math">
                    <m:r>
                      <a:rPr lang="en-US" sz="4000" b="1" i="1">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4000" b="1" i="1" dirty="0">
                  <a:effectLst/>
                  <a:latin typeface="Cambria Math" panose="02040503050406030204" pitchFamily="18" charset="0"/>
                  <a:ea typeface="Calibri" panose="020F0502020204030204" pitchFamily="34" charset="0"/>
                  <a:cs typeface="Times New Roman" panose="02020603050405020304" pitchFamily="18" charset="0"/>
                </a:endParaRPr>
              </a:p>
              <a:p>
                <a:pPr marL="629920" algn="just">
                  <a:lnSpc>
                    <a:spcPct val="107000"/>
                  </a:lnSpc>
                  <a:spcAft>
                    <a:spcPts val="0"/>
                  </a:spcAft>
                  <a:tabLst>
                    <a:tab pos="629920" algn="l"/>
                    <a:tab pos="3599815" algn="l"/>
                    <a:tab pos="5039995" algn="l"/>
                  </a:tabLst>
                </a:pPr>
                <a14:m>
                  <m:oMath xmlns:m="http://schemas.openxmlformats.org/officeDocument/2006/math">
                    <m:r>
                      <a:rPr lang="en-US" sz="4000" b="1" i="1">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Ω</m:t>
                        </m:r>
                      </m:e>
                    </m:d>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𝟔</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𝟒</m:t>
                        </m:r>
                      </m:sup>
                    </m:s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𝟏𝟐𝟗𝟔</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 ( </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𝒔</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ố)</m:t>
                    </m:r>
                  </m:oMath>
                </a14:m>
                <a:r>
                  <a:rPr lang="en-US" sz="4000" b="1" dirty="0">
                    <a:effectLst/>
                    <a:latin typeface="Tahoma" panose="020B0604030504040204" pitchFamily="34" charset="0"/>
                    <a:ea typeface="Tahoma" panose="020B0604030504040204" pitchFamily="34" charset="0"/>
                    <a:cs typeface="Tahoma" panose="020B0604030504040204" pitchFamily="34" charset="0"/>
                  </a:rPr>
                  <a:t>.</a:t>
                </a:r>
              </a:p>
              <a:p>
                <a:pPr marL="629920" algn="just">
                  <a:lnSpc>
                    <a:spcPct val="107000"/>
                  </a:lnSpc>
                  <a:spcAft>
                    <a:spcPts val="0"/>
                  </a:spcAft>
                  <a:tabLst>
                    <a:tab pos="629920" algn="l"/>
                    <a:tab pos="3599815" algn="l"/>
                    <a:tab pos="5039995" algn="l"/>
                  </a:tabLst>
                </a:pPr>
                <a:r>
                  <a:rPr lang="en-US" sz="4000" b="1" dirty="0">
                    <a:effectLst/>
                    <a:latin typeface="Tahoma" panose="020B0604030504040204" pitchFamily="34" charset="0"/>
                    <a:ea typeface="Tahoma" panose="020B0604030504040204" pitchFamily="34" charset="0"/>
                    <a:cs typeface="Tahoma" panose="020B0604030504040204" pitchFamily="34" charset="0"/>
                  </a:rPr>
                  <a:t>Từ các chữ số 1, 2, 3, 4, 5, 6 lập được số các số có 4 chữ số khác nhau là: </a:t>
                </a:r>
                <a14:m>
                  <m:oMath xmlns:m="http://schemas.openxmlformats.org/officeDocument/2006/math">
                    <m:r>
                      <a:rPr lang="en-US" sz="4000" b="1" i="1">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𝟓</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𝟑𝟔𝟎</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 ( </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𝒔</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ố)</m:t>
                    </m:r>
                  </m:oMath>
                </a14:m>
                <a:r>
                  <a:rPr lang="en-US" sz="4000" b="1" dirty="0">
                    <a:effectLst/>
                    <a:latin typeface="Tahoma" panose="020B0604030504040204" pitchFamily="34" charset="0"/>
                    <a:ea typeface="Tahoma" panose="020B0604030504040204" pitchFamily="34" charset="0"/>
                    <a:cs typeface="Tahoma" panose="020B0604030504040204" pitchFamily="34" charset="0"/>
                  </a:rPr>
                  <a:t>.</a:t>
                </a:r>
              </a:p>
              <a:p>
                <a:pPr marL="629920" algn="just">
                  <a:lnSpc>
                    <a:spcPct val="107000"/>
                  </a:lnSpc>
                  <a:spcAft>
                    <a:spcPts val="0"/>
                  </a:spcAft>
                  <a:tabLst>
                    <a:tab pos="629920" algn="l"/>
                    <a:tab pos="3599815" algn="l"/>
                    <a:tab pos="5039995" algn="l"/>
                  </a:tabLst>
                </a:pPr>
                <a:r>
                  <a:rPr lang="en-US" sz="4000" b="1" dirty="0">
                    <a:effectLst/>
                    <a:latin typeface="Tahoma" panose="020B0604030504040204" pitchFamily="34" charset="0"/>
                    <a:ea typeface="Tahoma" panose="020B0604030504040204" pitchFamily="34" charset="0"/>
                    <a:cs typeface="Tahoma" panose="020B0604030504040204" pitchFamily="34" charset="0"/>
                  </a:rPr>
                  <a:t>Vậy xác suất lấy được một số có 4 chữ số khác nhau trong các số vừa lập ở trên là:</a:t>
                </a:r>
              </a:p>
              <a:p>
                <a:pPr marL="629920" algn="just">
                  <a:lnSpc>
                    <a:spcPct val="107000"/>
                  </a:lnSpc>
                  <a:spcAft>
                    <a:spcPts val="0"/>
                  </a:spcAft>
                  <a:tabLst>
                    <a:tab pos="629920" algn="l"/>
                    <a:tab pos="3599815" algn="l"/>
                    <a:tab pos="5039995" algn="l"/>
                  </a:tabLst>
                </a:pPr>
                <a14:m>
                  <m:oMathPara xmlns:m="http://schemas.openxmlformats.org/officeDocument/2006/math">
                    <m:oMathParaPr>
                      <m:jc m:val="centerGroup"/>
                    </m:oMathParaPr>
                    <m:oMath xmlns:m="http://schemas.openxmlformats.org/officeDocument/2006/math">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Calibri" panose="020F0502020204030204" pitchFamily="34" charset="0"/>
                              <a:cs typeface="Times New Roman" panose="02020603050405020304" pitchFamily="18" charset="0"/>
                            </a:rPr>
                            <m:t>𝟑𝟔𝟎</m:t>
                          </m:r>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𝟏𝟐𝟗𝟔</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𝟏𝟖</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84591" y="6872827"/>
                <a:ext cx="22428483" cy="5966954"/>
              </a:xfrm>
              <a:prstGeom prst="rect">
                <a:avLst/>
              </a:prstGeom>
              <a:blipFill>
                <a:blip r:embed="rId7"/>
                <a:stretch>
                  <a:fillRect t="-2145" r="-951"/>
                </a:stretch>
              </a:blipFill>
            </p:spPr>
            <p:txBody>
              <a:bodyPr/>
              <a:lstStyle/>
              <a:p>
                <a:r>
                  <a:rPr lang="en-US">
                    <a:noFill/>
                  </a:rPr>
                  <a:t> </a:t>
                </a:r>
              </a:p>
            </p:txBody>
          </p:sp>
        </mc:Fallback>
      </mc:AlternateContent>
    </p:spTree>
    <p:extLst>
      <p:ext uri="{BB962C8B-B14F-4D97-AF65-F5344CB8AC3E}">
        <p14:creationId xmlns:p14="http://schemas.microsoft.com/office/powerpoint/2010/main" val="1930016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01085" y="1752599"/>
            <a:ext cx="23594672" cy="3411791"/>
            <a:chOff x="1272212" y="3763445"/>
            <a:chExt cx="23594672" cy="1892161"/>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2" y="3763445"/>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1362045" y="3952141"/>
              <a:ext cx="3503060" cy="936290"/>
              <a:chOff x="1362045" y="3952141"/>
              <a:chExt cx="3503060" cy="936290"/>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56327"/>
                <a:ext cx="3503060" cy="832104"/>
                <a:chOff x="2028795" y="4418277"/>
                <a:chExt cx="3503060" cy="832104"/>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619197" y="4452420"/>
                  <a:ext cx="2895398" cy="580022"/>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6</a:t>
                  </a: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1362045" y="3952141"/>
                <a:ext cx="1076356" cy="793554"/>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3" name="TextBox 22">
            <a:extLst>
              <a:ext uri="{FF2B5EF4-FFF2-40B4-BE49-F238E27FC236}">
                <a16:creationId xmlns:a16="http://schemas.microsoft.com/office/drawing/2014/main" id="{84E53EB0-6D81-C9D0-3480-AE8B3EDD8E39}"/>
              </a:ext>
            </a:extLst>
          </p:cNvPr>
          <p:cNvSpPr txBox="1"/>
          <p:nvPr/>
        </p:nvSpPr>
        <p:spPr>
          <a:xfrm>
            <a:off x="220060" y="3484349"/>
            <a:ext cx="23304511" cy="769441"/>
          </a:xfrm>
          <a:prstGeom prst="rect">
            <a:avLst/>
          </a:prstGeom>
          <a:noFill/>
        </p:spPr>
        <p:txBody>
          <a:bodyPr wrap="square">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469033" y="5036420"/>
            <a:ext cx="23862374" cy="8722655"/>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32" name="Object 31"/>
          <p:cNvGraphicFramePr>
            <a:graphicFrameLocks noChangeAspect="1"/>
          </p:cNvGraphicFramePr>
          <p:nvPr/>
        </p:nvGraphicFramePr>
        <p:xfrm>
          <a:off x="0" y="457200"/>
          <a:ext cx="114300" cy="182563"/>
        </p:xfrm>
        <a:graphic>
          <a:graphicData uri="http://schemas.openxmlformats.org/presentationml/2006/ole">
            <mc:AlternateContent xmlns:mc="http://schemas.openxmlformats.org/markup-compatibility/2006">
              <mc:Choice xmlns:v="urn:schemas-microsoft-com:vml" Requires="v">
                <p:oleObj name="Equation" r:id="rId4" imgW="114102" imgH="177492" progId="Equation.DSMT4">
                  <p:embed/>
                </p:oleObj>
              </mc:Choice>
              <mc:Fallback>
                <p:oleObj name="Equation" r:id="rId4" imgW="114102" imgH="177492" progId="Equation.DSMT4">
                  <p:embed/>
                  <p:pic>
                    <p:nvPicPr>
                      <p:cNvPr id="32"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14300" cy="18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 name="Rectangle 2"/>
              <p:cNvSpPr/>
              <p:nvPr/>
            </p:nvSpPr>
            <p:spPr>
              <a:xfrm>
                <a:off x="3481641" y="2032146"/>
                <a:ext cx="18999724" cy="3139321"/>
              </a:xfrm>
              <a:prstGeom prst="rect">
                <a:avLst/>
              </a:prstGeom>
            </p:spPr>
            <p:txBody>
              <a:bodyPr wrap="square">
                <a:spAutoFit/>
              </a:bodyPr>
              <a:lstStyle/>
              <a:p>
                <a:pPr lvl="0" algn="just">
                  <a:lnSpc>
                    <a:spcPct val="150000"/>
                  </a:lnSpc>
                  <a:spcAft>
                    <a:spcPts val="0"/>
                  </a:spcAft>
                  <a:buClr>
                    <a:srgbClr val="0000FF"/>
                  </a:buClr>
                </a:pPr>
                <a:r>
                  <a:rPr lang="en-US" sz="4400" b="1" dirty="0">
                    <a:latin typeface="Tahoma" panose="020B0604030504040204" pitchFamily="34" charset="0"/>
                    <a:ea typeface="Tahoma" panose="020B0604030504040204" pitchFamily="34" charset="0"/>
                    <a:cs typeface="Tahoma" panose="020B0604030504040204" pitchFamily="34" charset="0"/>
                  </a:rPr>
                  <a:t>Từ các chữ số </a:t>
                </a:r>
                <a14:m>
                  <m:oMath xmlns:m="http://schemas.openxmlformats.org/officeDocument/2006/math">
                    <m:r>
                      <a:rPr lang="es-ES" sz="4400" b="1" i="1">
                        <a:effectLst/>
                        <a:latin typeface="Cambria Math" panose="02040503050406030204" pitchFamily="18" charset="0"/>
                        <a:ea typeface="Calibri" panose="020F0502020204030204" pitchFamily="34" charset="0"/>
                      </a:rPr>
                      <m:t>𝟏</m:t>
                    </m:r>
                    <m:r>
                      <a:rPr lang="es-ES" sz="4400" b="1" i="1">
                        <a:effectLst/>
                        <a:latin typeface="Cambria Math" panose="02040503050406030204" pitchFamily="18" charset="0"/>
                        <a:ea typeface="Calibri" panose="020F0502020204030204" pitchFamily="34" charset="0"/>
                      </a:rPr>
                      <m:t>,</m:t>
                    </m:r>
                    <m:r>
                      <a:rPr lang="es-ES" sz="4400" b="1" i="1">
                        <a:effectLst/>
                        <a:latin typeface="Cambria Math" panose="02040503050406030204" pitchFamily="18" charset="0"/>
                        <a:ea typeface="Calibri" panose="020F0502020204030204" pitchFamily="34" charset="0"/>
                      </a:rPr>
                      <m:t>𝟐</m:t>
                    </m:r>
                    <m:r>
                      <a:rPr lang="es-ES" sz="4400" b="1" i="1">
                        <a:effectLst/>
                        <a:latin typeface="Cambria Math" panose="02040503050406030204" pitchFamily="18" charset="0"/>
                        <a:ea typeface="Calibri" panose="020F0502020204030204" pitchFamily="34" charset="0"/>
                      </a:rPr>
                      <m:t>, </m:t>
                    </m:r>
                    <m:r>
                      <a:rPr lang="es-ES" sz="4400" b="1" i="1">
                        <a:effectLst/>
                        <a:latin typeface="Cambria Math" panose="02040503050406030204" pitchFamily="18" charset="0"/>
                        <a:ea typeface="Calibri" panose="020F0502020204030204" pitchFamily="34" charset="0"/>
                      </a:rPr>
                      <m:t>𝟑</m:t>
                    </m:r>
                    <m:r>
                      <a:rPr lang="es-ES" sz="4400" b="1" i="1">
                        <a:effectLst/>
                        <a:latin typeface="Cambria Math" panose="02040503050406030204" pitchFamily="18" charset="0"/>
                        <a:ea typeface="Calibri" panose="020F0502020204030204" pitchFamily="34" charset="0"/>
                      </a:rPr>
                      <m:t>, </m:t>
                    </m:r>
                    <m:r>
                      <a:rPr lang="es-ES" sz="4400" b="1" i="1">
                        <a:effectLst/>
                        <a:latin typeface="Cambria Math" panose="02040503050406030204" pitchFamily="18" charset="0"/>
                        <a:ea typeface="Calibri" panose="020F0502020204030204" pitchFamily="34" charset="0"/>
                      </a:rPr>
                      <m:t>𝟒</m:t>
                    </m:r>
                    <m:r>
                      <a:rPr lang="es-ES" sz="4400" b="1" i="1">
                        <a:effectLst/>
                        <a:latin typeface="Cambria Math" panose="02040503050406030204" pitchFamily="18" charset="0"/>
                        <a:ea typeface="Calibri" panose="020F0502020204030204" pitchFamily="34" charset="0"/>
                      </a:rPr>
                      <m:t>, </m:t>
                    </m:r>
                    <m:r>
                      <a:rPr lang="es-ES" sz="4400" b="1" i="1">
                        <a:effectLst/>
                        <a:latin typeface="Cambria Math" panose="02040503050406030204" pitchFamily="18" charset="0"/>
                        <a:ea typeface="Calibri" panose="020F0502020204030204" pitchFamily="34" charset="0"/>
                      </a:rPr>
                      <m:t>𝟓</m:t>
                    </m:r>
                    <m:r>
                      <a:rPr lang="es-ES" sz="4400" b="1" i="1">
                        <a:effectLst/>
                        <a:latin typeface="Cambria Math" panose="02040503050406030204" pitchFamily="18" charset="0"/>
                        <a:ea typeface="Calibri" panose="020F0502020204030204" pitchFamily="34" charset="0"/>
                      </a:rPr>
                      <m:t>,</m:t>
                    </m:r>
                    <m:r>
                      <a:rPr lang="es-ES" sz="4400" b="1" i="1">
                        <a:effectLst/>
                        <a:latin typeface="Cambria Math" panose="02040503050406030204" pitchFamily="18" charset="0"/>
                        <a:ea typeface="Calibri" panose="020F0502020204030204" pitchFamily="34" charset="0"/>
                      </a:rPr>
                      <m:t>𝟔</m:t>
                    </m:r>
                    <m:r>
                      <a:rPr lang="es-ES" sz="4400" b="1" i="1">
                        <a:effectLst/>
                        <a:latin typeface="Cambria Math" panose="02040503050406030204" pitchFamily="18" charset="0"/>
                        <a:ea typeface="Calibri" panose="020F0502020204030204" pitchFamily="34" charset="0"/>
                      </a:rPr>
                      <m:t>, </m:t>
                    </m:r>
                    <m:r>
                      <a:rPr lang="es-ES" sz="4400" b="1" i="1">
                        <a:effectLst/>
                        <a:latin typeface="Cambria Math" panose="02040503050406030204" pitchFamily="18" charset="0"/>
                        <a:ea typeface="Calibri" panose="020F0502020204030204" pitchFamily="34" charset="0"/>
                      </a:rPr>
                      <m:t>𝟕</m:t>
                    </m:r>
                    <m:r>
                      <a:rPr lang="es-ES" sz="4400" b="1" i="1">
                        <a:effectLst/>
                        <a:latin typeface="Cambria Math" panose="02040503050406030204" pitchFamily="18" charset="0"/>
                        <a:ea typeface="Calibri" panose="020F0502020204030204" pitchFamily="34" charset="0"/>
                      </a:rPr>
                      <m:t>,</m:t>
                    </m:r>
                    <m:r>
                      <a:rPr lang="es-ES" sz="4400" b="1" i="1">
                        <a:effectLst/>
                        <a:latin typeface="Cambria Math" panose="02040503050406030204" pitchFamily="18" charset="0"/>
                        <a:ea typeface="Calibri" panose="020F0502020204030204" pitchFamily="34" charset="0"/>
                      </a:rPr>
                      <m:t>𝟖</m:t>
                    </m:r>
                    <m:r>
                      <a:rPr lang="es-ES" sz="4400" b="1" i="1">
                        <a:effectLst/>
                        <a:latin typeface="Cambria Math" panose="02040503050406030204" pitchFamily="18" charset="0"/>
                        <a:ea typeface="Calibri" panose="020F0502020204030204" pitchFamily="34" charset="0"/>
                      </a:rPr>
                      <m:t>, </m:t>
                    </m:r>
                    <m:r>
                      <a:rPr lang="es-ES" sz="4400" b="1" i="1">
                        <a:effectLst/>
                        <a:latin typeface="Cambria Math" panose="02040503050406030204" pitchFamily="18" charset="0"/>
                        <a:ea typeface="Calibri" panose="020F0502020204030204" pitchFamily="34" charset="0"/>
                      </a:rPr>
                      <m:t>𝟗</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S là tập hợp các số tự nhiên có ba chữ số đôi một khác nhau. Chọn ngẫu nhiên một số từ S</a:t>
                </a:r>
                <a:r>
                  <a:rPr lang="en-US" sz="4400" b="1" dirty="0">
                    <a:effectLst/>
                    <a:latin typeface="Tahoma" panose="020B0604030504040204" pitchFamily="34" charset="0"/>
                    <a:ea typeface="Tahoma" panose="020B0604030504040204" pitchFamily="34" charset="0"/>
                    <a:cs typeface="Tahoma" panose="020B0604030504040204" pitchFamily="34" charset="0"/>
                  </a:rPr>
                  <a:t>,</a:t>
                </a:r>
                <a:r>
                  <a:rPr lang="vi-VN" sz="4400" b="1" dirty="0">
                    <a:effectLst/>
                    <a:latin typeface="Tahoma" panose="020B0604030504040204" pitchFamily="34" charset="0"/>
                    <a:ea typeface="Tahoma" panose="020B0604030504040204" pitchFamily="34" charset="0"/>
                    <a:cs typeface="Tahoma" panose="020B0604030504040204" pitchFamily="34" charset="0"/>
                  </a:rPr>
                  <a:t> tính xác suất để số chọn được là một số chia hết cho 5</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3481641" y="2032146"/>
                <a:ext cx="18999724" cy="3139321"/>
              </a:xfrm>
              <a:prstGeom prst="rect">
                <a:avLst/>
              </a:prstGeom>
              <a:blipFill>
                <a:blip r:embed="rId7"/>
                <a:stretch>
                  <a:fillRect l="-1283" r="-1315" b="-40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566789" y="6853737"/>
                <a:ext cx="19646946" cy="5588518"/>
              </a:xfrm>
              <a:prstGeom prst="rect">
                <a:avLst/>
              </a:prstGeom>
            </p:spPr>
            <p:txBody>
              <a:bodyPr wrap="square">
                <a:spAutoFit/>
              </a:bodyPr>
              <a:lstStyle/>
              <a:p>
                <a:pPr marL="629920" algn="just">
                  <a:lnSpc>
                    <a:spcPct val="107000"/>
                  </a:lnSpc>
                  <a:spcAft>
                    <a:spcPts val="0"/>
                  </a:spcAft>
                  <a:tabLst>
                    <a:tab pos="629920" algn="l"/>
                    <a:tab pos="3599815" algn="l"/>
                    <a:tab pos="5039995" algn="l"/>
                  </a:tabLst>
                </a:pPr>
                <a:r>
                  <a:rPr lang="vi-VN" sz="4400" b="1" dirty="0">
                    <a:latin typeface="Tahoma" panose="020B0604030504040204" pitchFamily="34" charset="0"/>
                    <a:ea typeface="Tahoma" panose="020B0604030504040204" pitchFamily="34" charset="0"/>
                    <a:cs typeface="Tahoma" panose="020B0604030504040204" pitchFamily="34" charset="0"/>
                  </a:rPr>
                  <a:t>Số phần tử của không gian mẫu</a:t>
                </a:r>
                <a14:m>
                  <m:oMath xmlns:m="http://schemas.openxmlformats.org/officeDocument/2006/math">
                    <m:r>
                      <a:rPr lang="vi-VN" sz="44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Ω</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𝟗</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𝟓𝟎𝟒</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algn="just">
                  <a:lnSpc>
                    <a:spcPct val="107000"/>
                  </a:lnSpc>
                  <a:spcAft>
                    <a:spcPts val="0"/>
                  </a:spcAft>
                  <a:tabLst>
                    <a:tab pos="629920" algn="l"/>
                    <a:tab pos="3599815" algn="l"/>
                    <a:tab pos="5039995" algn="l"/>
                  </a:tabLst>
                </a:pP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Gọi A </a:t>
                </a:r>
                <a:r>
                  <a:rPr lang="vi-VN" sz="4400" b="1" dirty="0">
                    <a:effectLst/>
                    <a:latin typeface="Tahoma" panose="020B0604030504040204" pitchFamily="34" charset="0"/>
                    <a:ea typeface="Tahoma" panose="020B0604030504040204" pitchFamily="34" charset="0"/>
                    <a:cs typeface="Tahoma" panose="020B0604030504040204" pitchFamily="34" charset="0"/>
                  </a:rPr>
                  <a:t>là biến </a:t>
                </a:r>
                <a:r>
                  <a:rPr lang="en-US" sz="4400" b="1" dirty="0">
                    <a:effectLst/>
                    <a:latin typeface="Tahoma" panose="020B0604030504040204" pitchFamily="34" charset="0"/>
                    <a:ea typeface="Tahoma" panose="020B0604030504040204" pitchFamily="34" charset="0"/>
                    <a:cs typeface="Tahoma" panose="020B0604030504040204" pitchFamily="34" charset="0"/>
                  </a:rPr>
                  <a:t>cố</a:t>
                </a:r>
                <a:r>
                  <a:rPr lang="pt-B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"Số </a:t>
                </a:r>
                <a:r>
                  <a:rPr lang="vi-VN" sz="4400" b="1" dirty="0">
                    <a:effectLst/>
                    <a:latin typeface="Tahoma" panose="020B0604030504040204" pitchFamily="34" charset="0"/>
                    <a:ea typeface="Tahoma" panose="020B0604030504040204" pitchFamily="34" charset="0"/>
                    <a:cs typeface="Tahoma" panose="020B0604030504040204" pitchFamily="34" charset="0"/>
                  </a:rPr>
                  <a:t>chọn được là một số chia hết cho 5</a:t>
                </a:r>
                <a:r>
                  <a:rPr lang="es-E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0"/>
                  </a:spcAft>
                  <a:tabLst>
                    <a:tab pos="629920" algn="l"/>
                    <a:tab pos="3599815" algn="l"/>
                    <a:tab pos="5039995" algn="l"/>
                  </a:tabLst>
                </a:pPr>
                <a:r>
                  <a:rPr lang="es-ES" sz="4400" b="1" dirty="0">
                    <a:effectLst/>
                    <a:latin typeface="Tahoma" panose="020B0604030504040204" pitchFamily="34" charset="0"/>
                    <a:ea typeface="Tahoma" panose="020B0604030504040204" pitchFamily="34" charset="0"/>
                    <a:cs typeface="Tahoma" panose="020B0604030504040204" pitchFamily="34" charset="0"/>
                  </a:rPr>
                  <a:t>Số chia hết cho 5 lập từ các chữ số trên có dang  </a:t>
                </a:r>
                <a14:m>
                  <m:oMath xmlns:m="http://schemas.openxmlformats.org/officeDocument/2006/math">
                    <m:acc>
                      <m:accPr>
                        <m:chr m:val="̅"/>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s-ES" sz="4400" b="1" i="1">
                            <a:effectLst/>
                            <a:latin typeface="Cambria Math" panose="02040503050406030204" pitchFamily="18" charset="0"/>
                            <a:ea typeface="Times New Roman" panose="02020603050405020304" pitchFamily="18" charset="0"/>
                            <a:cs typeface="Times New Roman" panose="02020603050405020304" pitchFamily="18" charset="0"/>
                          </a:rPr>
                          <m:t>𝒂𝒃</m:t>
                        </m:r>
                        <m:r>
                          <a:rPr lang="es-ES" sz="4400" b="1" i="1">
                            <a:effectLst/>
                            <a:latin typeface="Cambria Math" panose="02040503050406030204" pitchFamily="18" charset="0"/>
                            <a:ea typeface="Times New Roman" panose="02020603050405020304" pitchFamily="18" charset="0"/>
                            <a:cs typeface="Times New Roman" panose="02020603050405020304" pitchFamily="18" charset="0"/>
                          </a:rPr>
                          <m:t>𝟓</m:t>
                        </m:r>
                      </m:e>
                    </m:acc>
                  </m:oMath>
                </a14:m>
                <a:r>
                  <a:rPr lang="es-ES"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spcAft>
                    <a:spcPts val="0"/>
                  </a:spcAft>
                  <a:tabLst>
                    <a:tab pos="629920" algn="l"/>
                    <a:tab pos="3599815" algn="l"/>
                    <a:tab pos="5039995" algn="l"/>
                  </a:tabLst>
                </a:pPr>
                <a:r>
                  <a:rPr lang="es-ES" b="1" dirty="0">
                    <a:effectLst/>
                    <a:latin typeface="Tahoma" panose="020B0604030504040204" pitchFamily="34" charset="0"/>
                    <a:ea typeface="Tahoma" panose="020B0604030504040204" pitchFamily="34" charset="0"/>
                    <a:cs typeface="Tahoma" panose="020B0604030504040204" pitchFamily="34" charset="0"/>
                  </a:rPr>
                  <a:t>Số cách chọn hai số </a:t>
                </a:r>
                <a14:m>
                  <m:oMath xmlns:m="http://schemas.openxmlformats.org/officeDocument/2006/math">
                    <m:r>
                      <a:rPr lang="es-ES" b="1" i="1">
                        <a:effectLst/>
                        <a:latin typeface="Cambria Math" panose="02040503050406030204" pitchFamily="18" charset="0"/>
                        <a:ea typeface="Calibri" panose="020F0502020204030204" pitchFamily="34" charset="0"/>
                        <a:cs typeface="Times New Roman" panose="02020603050405020304" pitchFamily="18" charset="0"/>
                      </a:rPr>
                      <m:t>𝒂</m:t>
                    </m:r>
                    <m:r>
                      <a:rPr lang="es-ES" b="1" i="1">
                        <a:effectLst/>
                        <a:latin typeface="Cambria Math" panose="02040503050406030204" pitchFamily="18" charset="0"/>
                        <a:ea typeface="Calibri" panose="020F0502020204030204" pitchFamily="34" charset="0"/>
                        <a:cs typeface="Times New Roman" panose="02020603050405020304" pitchFamily="18" charset="0"/>
                      </a:rPr>
                      <m:t>, </m:t>
                    </m:r>
                    <m:r>
                      <a:rPr lang="es-ES" b="1" i="1">
                        <a:effectLst/>
                        <a:latin typeface="Cambria Math" panose="02040503050406030204" pitchFamily="18" charset="0"/>
                        <a:ea typeface="Calibri" panose="020F0502020204030204" pitchFamily="34" charset="0"/>
                        <a:cs typeface="Times New Roman" panose="02020603050405020304" pitchFamily="18" charset="0"/>
                      </a:rPr>
                      <m:t>𝒃</m:t>
                    </m:r>
                  </m:oMath>
                </a14:m>
                <a:r>
                  <a:rPr lang="es-ES" b="1" dirty="0">
                    <a:effectLst/>
                    <a:latin typeface="Tahoma" panose="020B0604030504040204" pitchFamily="34" charset="0"/>
                    <a:ea typeface="Tahoma" panose="020B0604030504040204" pitchFamily="34" charset="0"/>
                    <a:cs typeface="Tahoma" panose="020B0604030504040204" pitchFamily="34" charset="0"/>
                  </a:rPr>
                  <a:t> từ các chữ số </a:t>
                </a:r>
                <a14:m>
                  <m:oMath xmlns:m="http://schemas.openxmlformats.org/officeDocument/2006/math">
                    <m:r>
                      <a:rPr lang="es-ES" b="1" i="1">
                        <a:effectLst/>
                        <a:latin typeface="Cambria Math" panose="02040503050406030204" pitchFamily="18" charset="0"/>
                        <a:ea typeface="Calibri" panose="020F0502020204030204" pitchFamily="34" charset="0"/>
                        <a:cs typeface="Times New Roman" panose="02020603050405020304" pitchFamily="18" charset="0"/>
                      </a:rPr>
                      <m:t>𝟏</m:t>
                    </m:r>
                    <m:r>
                      <a:rPr lang="es-ES" b="1" i="1">
                        <a:effectLst/>
                        <a:latin typeface="Cambria Math" panose="02040503050406030204" pitchFamily="18" charset="0"/>
                        <a:ea typeface="Calibri" panose="020F0502020204030204" pitchFamily="34" charset="0"/>
                        <a:cs typeface="Times New Roman" panose="02020603050405020304" pitchFamily="18" charset="0"/>
                      </a:rPr>
                      <m:t>,</m:t>
                    </m:r>
                    <m:r>
                      <a:rPr lang="es-ES" b="1" i="1">
                        <a:effectLst/>
                        <a:latin typeface="Cambria Math" panose="02040503050406030204" pitchFamily="18" charset="0"/>
                        <a:ea typeface="Calibri" panose="020F0502020204030204" pitchFamily="34" charset="0"/>
                        <a:cs typeface="Times New Roman" panose="02020603050405020304" pitchFamily="18" charset="0"/>
                      </a:rPr>
                      <m:t>𝟐</m:t>
                    </m:r>
                    <m:r>
                      <a:rPr lang="es-ES" b="1" i="1">
                        <a:effectLst/>
                        <a:latin typeface="Cambria Math" panose="02040503050406030204" pitchFamily="18" charset="0"/>
                        <a:ea typeface="Calibri" panose="020F0502020204030204" pitchFamily="34" charset="0"/>
                        <a:cs typeface="Times New Roman" panose="02020603050405020304" pitchFamily="18" charset="0"/>
                      </a:rPr>
                      <m:t>, </m:t>
                    </m:r>
                    <m:r>
                      <a:rPr lang="es-ES" b="1" i="1">
                        <a:effectLst/>
                        <a:latin typeface="Cambria Math" panose="02040503050406030204" pitchFamily="18" charset="0"/>
                        <a:ea typeface="Calibri" panose="020F0502020204030204" pitchFamily="34" charset="0"/>
                        <a:cs typeface="Times New Roman" panose="02020603050405020304" pitchFamily="18" charset="0"/>
                      </a:rPr>
                      <m:t>𝟑</m:t>
                    </m:r>
                    <m:r>
                      <a:rPr lang="es-ES" b="1" i="1">
                        <a:effectLst/>
                        <a:latin typeface="Cambria Math" panose="02040503050406030204" pitchFamily="18" charset="0"/>
                        <a:ea typeface="Calibri" panose="020F0502020204030204" pitchFamily="34" charset="0"/>
                        <a:cs typeface="Times New Roman" panose="02020603050405020304" pitchFamily="18" charset="0"/>
                      </a:rPr>
                      <m:t>, </m:t>
                    </m:r>
                    <m:r>
                      <a:rPr lang="es-ES" b="1" i="1">
                        <a:effectLst/>
                        <a:latin typeface="Cambria Math" panose="02040503050406030204" pitchFamily="18" charset="0"/>
                        <a:ea typeface="Calibri" panose="020F0502020204030204" pitchFamily="34" charset="0"/>
                        <a:cs typeface="Times New Roman" panose="02020603050405020304" pitchFamily="18" charset="0"/>
                      </a:rPr>
                      <m:t>𝟒</m:t>
                    </m:r>
                    <m:r>
                      <a:rPr lang="es-ES" b="1" i="1">
                        <a:effectLst/>
                        <a:latin typeface="Cambria Math" panose="02040503050406030204" pitchFamily="18" charset="0"/>
                        <a:ea typeface="Calibri" panose="020F0502020204030204" pitchFamily="34" charset="0"/>
                        <a:cs typeface="Times New Roman" panose="02020603050405020304" pitchFamily="18" charset="0"/>
                      </a:rPr>
                      <m:t>, </m:t>
                    </m:r>
                    <m:r>
                      <a:rPr lang="es-ES" b="1" i="1">
                        <a:effectLst/>
                        <a:latin typeface="Cambria Math" panose="02040503050406030204" pitchFamily="18" charset="0"/>
                        <a:ea typeface="Calibri" panose="020F0502020204030204" pitchFamily="34" charset="0"/>
                        <a:cs typeface="Times New Roman" panose="02020603050405020304" pitchFamily="18" charset="0"/>
                      </a:rPr>
                      <m:t>𝟓</m:t>
                    </m:r>
                    <m:r>
                      <a:rPr lang="es-ES" b="1" i="1">
                        <a:effectLst/>
                        <a:latin typeface="Cambria Math" panose="02040503050406030204" pitchFamily="18" charset="0"/>
                        <a:ea typeface="Calibri" panose="020F0502020204030204" pitchFamily="34" charset="0"/>
                        <a:cs typeface="Times New Roman" panose="02020603050405020304" pitchFamily="18" charset="0"/>
                      </a:rPr>
                      <m:t>,</m:t>
                    </m:r>
                    <m:r>
                      <a:rPr lang="es-ES" b="1" i="1">
                        <a:effectLst/>
                        <a:latin typeface="Cambria Math" panose="02040503050406030204" pitchFamily="18" charset="0"/>
                        <a:ea typeface="Calibri" panose="020F0502020204030204" pitchFamily="34" charset="0"/>
                        <a:cs typeface="Times New Roman" panose="02020603050405020304" pitchFamily="18" charset="0"/>
                      </a:rPr>
                      <m:t>𝟔</m:t>
                    </m:r>
                    <m:r>
                      <a:rPr lang="es-ES" b="1" i="1">
                        <a:effectLst/>
                        <a:latin typeface="Cambria Math" panose="02040503050406030204" pitchFamily="18" charset="0"/>
                        <a:ea typeface="Calibri" panose="020F0502020204030204" pitchFamily="34" charset="0"/>
                        <a:cs typeface="Times New Roman" panose="02020603050405020304" pitchFamily="18" charset="0"/>
                      </a:rPr>
                      <m:t>, </m:t>
                    </m:r>
                    <m:r>
                      <a:rPr lang="es-ES" b="1" i="1">
                        <a:effectLst/>
                        <a:latin typeface="Cambria Math" panose="02040503050406030204" pitchFamily="18" charset="0"/>
                        <a:ea typeface="Calibri" panose="020F0502020204030204" pitchFamily="34" charset="0"/>
                        <a:cs typeface="Times New Roman" panose="02020603050405020304" pitchFamily="18" charset="0"/>
                      </a:rPr>
                      <m:t>𝟕</m:t>
                    </m:r>
                    <m:r>
                      <a:rPr lang="es-ES" b="1" i="1">
                        <a:effectLst/>
                        <a:latin typeface="Cambria Math" panose="02040503050406030204" pitchFamily="18" charset="0"/>
                        <a:ea typeface="Calibri" panose="020F0502020204030204" pitchFamily="34" charset="0"/>
                        <a:cs typeface="Times New Roman" panose="02020603050405020304" pitchFamily="18" charset="0"/>
                      </a:rPr>
                      <m:t>,</m:t>
                    </m:r>
                    <m:r>
                      <a:rPr lang="es-ES" b="1" i="1">
                        <a:effectLst/>
                        <a:latin typeface="Cambria Math" panose="02040503050406030204" pitchFamily="18" charset="0"/>
                        <a:ea typeface="Calibri" panose="020F0502020204030204" pitchFamily="34" charset="0"/>
                        <a:cs typeface="Times New Roman" panose="02020603050405020304" pitchFamily="18" charset="0"/>
                      </a:rPr>
                      <m:t>𝟖</m:t>
                    </m:r>
                    <m:r>
                      <a:rPr lang="es-ES" b="1" i="1">
                        <a:effectLst/>
                        <a:latin typeface="Cambria Math" panose="02040503050406030204" pitchFamily="18" charset="0"/>
                        <a:ea typeface="Calibri" panose="020F0502020204030204" pitchFamily="34" charset="0"/>
                        <a:cs typeface="Times New Roman" panose="02020603050405020304" pitchFamily="18" charset="0"/>
                      </a:rPr>
                      <m:t>, </m:t>
                    </m:r>
                    <m:r>
                      <a:rPr lang="es-ES" b="1" i="1">
                        <a:effectLst/>
                        <a:latin typeface="Cambria Math" panose="02040503050406030204" pitchFamily="18" charset="0"/>
                        <a:ea typeface="Calibri" panose="020F0502020204030204" pitchFamily="34" charset="0"/>
                        <a:cs typeface="Times New Roman" panose="02020603050405020304" pitchFamily="18" charset="0"/>
                      </a:rPr>
                      <m:t>𝟗</m:t>
                    </m:r>
                  </m:oMath>
                </a14:m>
                <a:r>
                  <a:rPr lang="es-ES" b="1" dirty="0">
                    <a:effectLst/>
                    <a:latin typeface="Tahoma" panose="020B0604030504040204" pitchFamily="34" charset="0"/>
                    <a:ea typeface="Tahoma" panose="020B0604030504040204" pitchFamily="34" charset="0"/>
                    <a:cs typeface="Tahoma" panose="020B0604030504040204" pitchFamily="34" charset="0"/>
                  </a:rPr>
                  <a:t> là một chỉnh hợp chập 2 của 8 phần tử. </a:t>
                </a:r>
                <a:endParaRPr lang="en-US"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Aft>
                    <a:spcPts val="0"/>
                  </a:spcAft>
                  <a:tabLst>
                    <a:tab pos="629920" algn="l"/>
                    <a:tab pos="3599815" algn="l"/>
                    <a:tab pos="5039995" algn="l"/>
                  </a:tabLst>
                </a:pPr>
                <a:r>
                  <a:rPr lang="es-ES" sz="4400" b="1" dirty="0">
                    <a:effectLst/>
                    <a:latin typeface="Tahoma" panose="020B0604030504040204" pitchFamily="34" charset="0"/>
                    <a:ea typeface="Tahoma" panose="020B0604030504040204" pitchFamily="34" charset="0"/>
                    <a:cs typeface="Tahoma" panose="020B0604030504040204" pitchFamily="34" charset="0"/>
                  </a:rPr>
                  <a:t>Số cách lập là   </a:t>
                </a:r>
                <a:r>
                  <a:rPr lang="en-US" sz="4400" b="1" dirty="0">
                    <a:effectLst/>
                    <a:latin typeface="Tahoma" panose="020B0604030504040204" pitchFamily="34" charset="0"/>
                    <a:ea typeface="Tahoma" panose="020B0604030504040204" pitchFamily="34" charset="0"/>
                    <a:cs typeface="Tahoma" panose="020B0604030504040204" pitchFamily="34" charset="0"/>
                  </a:rPr>
                  <a:t>n</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Ω</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algn="just">
                  <a:lnSpc>
                    <a:spcPct val="107000"/>
                  </a:lnSpc>
                  <a:spcAft>
                    <a:spcPts val="0"/>
                  </a:spcAft>
                  <a:tabLst>
                    <a:tab pos="629920" algn="l"/>
                    <a:tab pos="3599815" algn="l"/>
                    <a:tab pos="5039995" algn="l"/>
                  </a:tabLst>
                </a:pPr>
                <a:r>
                  <a:rPr lang="es-E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Vậy xác suất cần tính là</a:t>
                </a:r>
                <a14:m>
                  <m:oMath xmlns:m="http://schemas.openxmlformats.org/officeDocument/2006/math">
                    <m:r>
                      <a:rPr lang="es-E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s-E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𝑷</m:t>
                    </m:r>
                    <m:d>
                      <m:dPr>
                        <m:ctrlPr>
                          <a:rPr lang="en-U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𝑨</m:t>
                        </m:r>
                      </m:e>
                    </m:d>
                    <m:r>
                      <a:rPr lang="es-E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𝒏</m:t>
                        </m:r>
                        <m:r>
                          <a:rPr lang="es-E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𝑨</m:t>
                        </m:r>
                        <m:r>
                          <a:rPr lang="es-E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s-E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𝒏</m:t>
                        </m:r>
                        <m:r>
                          <a:rPr lang="es-E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(Ω)</m:t>
                        </m:r>
                      </m:den>
                    </m:f>
                    <m:r>
                      <a:rPr lang="es-E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s-ES" sz="4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𝟗</m:t>
                        </m:r>
                      </m:den>
                    </m:f>
                  </m:oMath>
                </a14:m>
                <a:r>
                  <a:rPr lang="es-E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566789" y="6853737"/>
                <a:ext cx="19646946" cy="5588518"/>
              </a:xfrm>
              <a:prstGeom prst="rect">
                <a:avLst/>
              </a:prstGeom>
              <a:blipFill>
                <a:blip r:embed="rId8"/>
                <a:stretch>
                  <a:fillRect t="-1745" r="-1241"/>
                </a:stretch>
              </a:blipFill>
            </p:spPr>
            <p:txBody>
              <a:bodyPr/>
              <a:lstStyle/>
              <a:p>
                <a:r>
                  <a:rPr lang="en-US">
                    <a:noFill/>
                  </a:rPr>
                  <a:t> </a:t>
                </a:r>
              </a:p>
            </p:txBody>
          </p:sp>
        </mc:Fallback>
      </mc:AlternateContent>
    </p:spTree>
    <p:extLst>
      <p:ext uri="{BB962C8B-B14F-4D97-AF65-F5344CB8AC3E}">
        <p14:creationId xmlns:p14="http://schemas.microsoft.com/office/powerpoint/2010/main" val="7174133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352800" y="35814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
          <p:cNvSpPr>
            <a:spLocks noChangeArrowheads="1"/>
          </p:cNvSpPr>
          <p:nvPr/>
        </p:nvSpPr>
        <p:spPr bwMode="auto">
          <a:xfrm>
            <a:off x="526633" y="2615267"/>
            <a:ext cx="23774400" cy="2985433"/>
          </a:xfrm>
          <a:prstGeom prst="rect">
            <a:avLst/>
          </a:prstGeom>
          <a:gradFill>
            <a:gsLst>
              <a:gs pos="100000">
                <a:schemeClr val="accent6">
                  <a:lumMod val="40000"/>
                  <a:lumOff val="60000"/>
                </a:schemeClr>
              </a:gs>
              <a:gs pos="87000">
                <a:schemeClr val="accent1">
                  <a:lumMod val="45000"/>
                  <a:lumOff val="55000"/>
                </a:schemeClr>
              </a:gs>
              <a:gs pos="40000">
                <a:schemeClr val="accent6">
                  <a:lumMod val="20000"/>
                  <a:lumOff val="80000"/>
                </a:schemeClr>
              </a:gs>
              <a:gs pos="100000">
                <a:schemeClr val="accent1">
                  <a:lumMod val="30000"/>
                  <a:lumOff val="70000"/>
                </a:schemeClr>
              </a:gs>
            </a:gsLst>
            <a:lin ang="5400000" scaled="1"/>
          </a:gra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30238"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30238"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30238"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30238"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30238"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30238"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30238"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30238" algn="l"/>
              </a:tabLst>
            </a:pPr>
            <a:endParaRPr kumimoji="0" lang="nl-NL" altLang="en-US" sz="1200" b="1" i="0" u="none" strike="noStrike" cap="none" normalizeH="0" baseline="0" dirty="0">
              <a:ln>
                <a:noFill/>
              </a:ln>
              <a:solidFill>
                <a:srgbClr val="0033CC"/>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r>
              <a:rPr lang="en-US" sz="4400" b="1" dirty="0">
                <a:latin typeface="Tahoma" panose="020B0604030504040204" pitchFamily="34" charset="0"/>
                <a:ea typeface="Tahoma" panose="020B0604030504040204" pitchFamily="34" charset="0"/>
                <a:cs typeface="Tahoma" panose="020B0604030504040204" pitchFamily="34" charset="0"/>
              </a:rPr>
              <a:t>Chọn ngẫu nhiên một số nguyên dương không lớn hơn 30.</a:t>
            </a: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r>
              <a:rPr kumimoji="0" lang="nl-NL"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 Mô tả không gian mẫu.</a:t>
            </a:r>
            <a:endPar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r>
              <a:rPr kumimoji="0" lang="nl-NL"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 Gọi </a:t>
            </a:r>
            <a:r>
              <a:rPr kumimoji="0" lang="nl-NL" altLang="en-US" sz="4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a:t>
            </a:r>
            <a:r>
              <a:rPr kumimoji="0" lang="nl-NL"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là biến cố: “Số được chọn là số nguyên tố”. Các biến cố </a:t>
            </a:r>
            <a:r>
              <a:rPr kumimoji="0" lang="nl-NL" altLang="en-US" sz="4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a:t>
            </a:r>
            <a:r>
              <a:rPr kumimoji="0" lang="nl-NL"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và </a:t>
            </a:r>
            <a:r>
              <a:rPr kumimoji="0" lang="nl-NL" altLang="en-US" sz="4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a:t>
            </a:r>
            <a:r>
              <a:rPr kumimoji="0" lang="nl-NL"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là tập con nào của không gian mẫu?</a:t>
            </a:r>
          </a:p>
        </p:txBody>
      </p:sp>
      <p:grpSp>
        <p:nvGrpSpPr>
          <p:cNvPr id="10" name="Group 57"/>
          <p:cNvGrpSpPr>
            <a:grpSpLocks/>
          </p:cNvGrpSpPr>
          <p:nvPr/>
        </p:nvGrpSpPr>
        <p:grpSpPr bwMode="auto">
          <a:xfrm>
            <a:off x="304800" y="2000135"/>
            <a:ext cx="4191000" cy="878618"/>
            <a:chOff x="224" y="592"/>
            <a:chExt cx="11374" cy="1326"/>
          </a:xfrm>
        </p:grpSpPr>
        <p:grpSp>
          <p:nvGrpSpPr>
            <p:cNvPr id="11" name="Group 24"/>
            <p:cNvGrpSpPr>
              <a:grpSpLocks/>
            </p:cNvGrpSpPr>
            <p:nvPr/>
          </p:nvGrpSpPr>
          <p:grpSpPr bwMode="auto">
            <a:xfrm>
              <a:off x="224" y="592"/>
              <a:ext cx="11374" cy="1326"/>
              <a:chOff x="315" y="602"/>
              <a:chExt cx="16002" cy="1640"/>
            </a:xfrm>
          </p:grpSpPr>
          <p:sp>
            <p:nvSpPr>
              <p:cNvPr id="13"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5"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2" name="TextBox 56"/>
            <p:cNvSpPr txBox="1">
              <a:spLocks noChangeArrowheads="1"/>
            </p:cNvSpPr>
            <p:nvPr/>
          </p:nvSpPr>
          <p:spPr bwMode="auto">
            <a:xfrm>
              <a:off x="2292" y="724"/>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Câu 9.1</a:t>
              </a: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mc:Choice xmlns:a14="http://schemas.microsoft.com/office/drawing/2010/main" Requires="a14">
          <p:sp>
            <p:nvSpPr>
              <p:cNvPr id="17" name="Rectangle 16"/>
              <p:cNvSpPr/>
              <p:nvPr/>
            </p:nvSpPr>
            <p:spPr>
              <a:xfrm>
                <a:off x="526633" y="5600700"/>
                <a:ext cx="23400167" cy="6633739"/>
              </a:xfrm>
              <a:prstGeom prst="rect">
                <a:avLst/>
              </a:prstGeom>
            </p:spPr>
            <p:txBody>
              <a:bodyPr wrap="square">
                <a:spAutoFit/>
              </a:bodyPr>
              <a:lstStyle/>
              <a:p>
                <a:pPr algn="ctr">
                  <a:lnSpc>
                    <a:spcPct val="107000"/>
                  </a:lnSpc>
                  <a:spcAft>
                    <a:spcPts val="0"/>
                  </a:spcAft>
                </a:pPr>
                <a:r>
                  <a:rPr lang="nl-NL" sz="4400"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endPar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 a) Chọn ngẫu nhiên một số nguyên dương không lớn hơn 30, không gian mẫu là:</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14:m>
                  <m:oMathPara xmlns:m="http://schemas.openxmlformats.org/officeDocument/2006/math">
                    <m:oMathParaPr>
                      <m:jc m:val="centerGroup"/>
                    </m:oMathParaPr>
                    <m:oMath xmlns:m="http://schemas.openxmlformats.org/officeDocument/2006/math">
                      <m:r>
                        <a:rPr lang="nl-NL" sz="4400" b="1" i="1" smtClean="0">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nl-NL" sz="4400" b="1" i="1">
                                  <a:effectLst/>
                                  <a:latin typeface="Cambria Math" panose="02040503050406030204" pitchFamily="18" charset="0"/>
                                  <a:ea typeface="Calibri" panose="020F0502020204030204" pitchFamily="34" charset="0"/>
                                  <a:cs typeface="Times New Roman" panose="02020603050405020304" pitchFamily="18" charset="0"/>
                                </a:rPr>
                              </m:ctrlPr>
                            </m:eqArr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𝟖</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𝟗</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𝟏𝟎</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𝟏𝟐</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𝟏𝟒</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𝟏𝟕</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𝟏𝟖</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𝟏𝟗</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𝟐𝟎</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𝟐𝟐</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e>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𝟐𝟒</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𝟐𝟔</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𝟐𝟕</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𝟐𝟖</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𝟐𝟗</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𝟑𝟎</m:t>
                              </m:r>
                            </m:e>
                          </m:eqArr>
                        </m:e>
                      </m:d>
                    </m:oMath>
                  </m:oMathPara>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𝟑𝟎</m:t>
                        </m:r>
                      </m:e>
                    </m:d>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b) </a:t>
                </a:r>
                <a:r>
                  <a:rPr lang="nl-NL" sz="4400" b="1" i="1" dirty="0">
                    <a:effectLst/>
                    <a:latin typeface="Tahoma" panose="020B0604030504040204" pitchFamily="34" charset="0"/>
                    <a:ea typeface="Tahoma" panose="020B0604030504040204" pitchFamily="34" charset="0"/>
                    <a:cs typeface="Tahoma" panose="020B0604030504040204" pitchFamily="34" charset="0"/>
                  </a:rPr>
                  <a:t>A</a:t>
                </a:r>
                <a:r>
                  <a:rPr lang="nl-NL" sz="4400" b="1" dirty="0">
                    <a:effectLst/>
                    <a:latin typeface="Tahoma" panose="020B0604030504040204" pitchFamily="34" charset="0"/>
                    <a:ea typeface="Tahoma" panose="020B0604030504040204" pitchFamily="34" charset="0"/>
                    <a:cs typeface="Tahoma" panose="020B0604030504040204" pitchFamily="34" charset="0"/>
                  </a:rPr>
                  <a:t> là biến cố: “Số được chọn là số nguyên tố”, ta có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𝑨</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𝟏𝟕</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𝟏𝟗</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𝟐𝟗</m:t>
                        </m:r>
                      </m:e>
                    </m:d>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0"/>
                  </a:spcAft>
                </a:pP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𝑨</m:t>
                        </m:r>
                      </m:e>
                    </m:bar>
                  </m:oMath>
                </a14:m>
                <a:r>
                  <a:rPr lang="nl-NL" sz="4400" b="1" dirty="0">
                    <a:effectLst/>
                    <a:latin typeface="Tahoma" panose="020B0604030504040204" pitchFamily="34" charset="0"/>
                    <a:ea typeface="Tahoma" panose="020B0604030504040204" pitchFamily="34" charset="0"/>
                    <a:cs typeface="Tahoma" panose="020B0604030504040204" pitchFamily="34" charset="0"/>
                  </a:rPr>
                  <a:t> là biến cố: “Số được chọn không phải là số nguyên tố”, ta có</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30555">
                  <a:lnSpc>
                    <a:spcPct val="107000"/>
                  </a:lnSpc>
                  <a:spcAft>
                    <a:spcPts val="0"/>
                  </a:spcAft>
                </a:pP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𝑨</m:t>
                        </m:r>
                      </m:e>
                    </m:ba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𝑨</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𝟖</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𝟗</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𝟏𝟎</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𝟏𝟐</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𝟏𝟒</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𝟏𝟖</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𝟐𝟎</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𝟐𝟐</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𝟐𝟒</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𝟐𝟔</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𝟐𝟕</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𝟐𝟖</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𝟑𝟎</m:t>
                        </m:r>
                      </m:e>
                    </m:d>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526633" y="5600700"/>
                <a:ext cx="23400167" cy="6633739"/>
              </a:xfrm>
              <a:prstGeom prst="rect">
                <a:avLst/>
              </a:prstGeom>
              <a:blipFill>
                <a:blip r:embed="rId2"/>
                <a:stretch>
                  <a:fillRect l="-1042" t="-2206" b="-2114"/>
                </a:stretch>
              </a:blipFill>
            </p:spPr>
            <p:txBody>
              <a:bodyPr/>
              <a:lstStyle/>
              <a:p>
                <a:r>
                  <a:rPr lang="en-US">
                    <a:noFill/>
                  </a:rPr>
                  <a:t> </a:t>
                </a:r>
              </a:p>
            </p:txBody>
          </p:sp>
        </mc:Fallback>
      </mc:AlternateContent>
    </p:spTree>
    <p:extLst>
      <p:ext uri="{BB962C8B-B14F-4D97-AF65-F5344CB8AC3E}">
        <p14:creationId xmlns:p14="http://schemas.microsoft.com/office/powerpoint/2010/main" val="2196040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304800" y="2869476"/>
                <a:ext cx="23789640" cy="3070777"/>
              </a:xfrm>
              <a:prstGeom prst="rect">
                <a:avLst/>
              </a:prstGeom>
              <a:gradFill>
                <a:gsLst>
                  <a:gs pos="100000">
                    <a:schemeClr val="accent6">
                      <a:lumMod val="40000"/>
                      <a:lumOff val="60000"/>
                    </a:schemeClr>
                  </a:gs>
                  <a:gs pos="87000">
                    <a:schemeClr val="accent1">
                      <a:lumMod val="45000"/>
                      <a:lumOff val="55000"/>
                    </a:schemeClr>
                  </a:gs>
                  <a:gs pos="40000">
                    <a:schemeClr val="accent6">
                      <a:lumMod val="20000"/>
                      <a:lumOff val="80000"/>
                    </a:schemeClr>
                  </a:gs>
                  <a:gs pos="100000">
                    <a:schemeClr val="accent1">
                      <a:lumMod val="30000"/>
                      <a:lumOff val="70000"/>
                    </a:schemeClr>
                  </a:gs>
                </a:gsLst>
                <a:lin ang="5400000" scaled="1"/>
              </a:gradFill>
            </p:spPr>
            <p:txBody>
              <a:bodyPr wrap="square">
                <a:spAutoFit/>
              </a:bodyPr>
              <a:lstStyle/>
              <a:p>
                <a:pPr indent="635">
                  <a:lnSpc>
                    <a:spcPct val="107000"/>
                  </a:lnSpc>
                </a:pPr>
                <a:r>
                  <a:rPr lang="en-US" sz="4400" b="1" dirty="0">
                    <a:latin typeface="Tahoma" panose="020B0604030504040204" pitchFamily="34" charset="0"/>
                    <a:ea typeface="Tahoma" panose="020B0604030504040204" pitchFamily="34" charset="0"/>
                    <a:cs typeface="Tahoma" panose="020B0604030504040204" pitchFamily="34" charset="0"/>
                  </a:rPr>
                  <a:t>Chọn ngẫu nhiên một số nguyên dương không lớn hơn 22.</a:t>
                </a:r>
                <a:endParaRPr lang="nl-NL" sz="4400" b="1" dirty="0">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a) Mô tả không gian mẫu.</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b) Gọi </a:t>
                </a:r>
                <a:r>
                  <a:rPr lang="nl-NL" sz="4400" b="1" i="1" dirty="0">
                    <a:effectLst/>
                    <a:latin typeface="Tahoma" panose="020B0604030504040204" pitchFamily="34" charset="0"/>
                    <a:ea typeface="Tahoma" panose="020B0604030504040204" pitchFamily="34" charset="0"/>
                    <a:cs typeface="Tahoma" panose="020B0604030504040204" pitchFamily="34" charset="0"/>
                  </a:rPr>
                  <a:t>B</a:t>
                </a:r>
                <a:r>
                  <a:rPr lang="nl-NL" sz="4400" b="1" dirty="0">
                    <a:effectLst/>
                    <a:latin typeface="Tahoma" panose="020B0604030504040204" pitchFamily="34" charset="0"/>
                    <a:ea typeface="Tahoma" panose="020B0604030504040204" pitchFamily="34" charset="0"/>
                    <a:cs typeface="Tahoma" panose="020B0604030504040204" pitchFamily="34" charset="0"/>
                  </a:rPr>
                  <a:t> là biến cố: “Số được chọn chia hết cho 3”. Các biến cố </a:t>
                </a:r>
                <a:r>
                  <a:rPr lang="nl-NL" sz="4400" b="1" i="1" dirty="0">
                    <a:effectLst/>
                    <a:latin typeface="Tahoma" panose="020B0604030504040204" pitchFamily="34" charset="0"/>
                    <a:ea typeface="Tahoma" panose="020B0604030504040204" pitchFamily="34" charset="0"/>
                    <a:cs typeface="Tahoma" panose="020B0604030504040204" pitchFamily="34" charset="0"/>
                  </a:rPr>
                  <a:t>B</a:t>
                </a:r>
                <a:r>
                  <a:rPr lang="nl-NL" sz="4400" b="1" dirty="0">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𝑩</m:t>
                        </m:r>
                      </m:e>
                    </m:bar>
                  </m:oMath>
                </a14:m>
                <a:r>
                  <a:rPr lang="nl-NL" sz="4400" b="1" dirty="0">
                    <a:effectLst/>
                    <a:latin typeface="Tahoma" panose="020B0604030504040204" pitchFamily="34" charset="0"/>
                    <a:ea typeface="Tahoma" panose="020B0604030504040204" pitchFamily="34" charset="0"/>
                    <a:cs typeface="Tahoma" panose="020B0604030504040204" pitchFamily="34" charset="0"/>
                  </a:rPr>
                  <a:t> là các tập con nào của không gian mẫu?</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304800" y="2869476"/>
                <a:ext cx="23789640" cy="3070777"/>
              </a:xfrm>
              <a:prstGeom prst="rect">
                <a:avLst/>
              </a:prstGeom>
              <a:blipFill>
                <a:blip r:embed="rId2"/>
                <a:stretch>
                  <a:fillRect l="-1025" t="-4771" r="-1127" b="-6561"/>
                </a:stretch>
              </a:blipFill>
            </p:spPr>
            <p:txBody>
              <a:bodyPr/>
              <a:lstStyle/>
              <a:p>
                <a:r>
                  <a:rPr lang="en-US">
                    <a:noFill/>
                  </a:rPr>
                  <a:t> </a:t>
                </a:r>
              </a:p>
            </p:txBody>
          </p:sp>
        </mc:Fallback>
      </mc:AlternateContent>
      <p:grpSp>
        <p:nvGrpSpPr>
          <p:cNvPr id="7" name="Group 57"/>
          <p:cNvGrpSpPr>
            <a:grpSpLocks/>
          </p:cNvGrpSpPr>
          <p:nvPr/>
        </p:nvGrpSpPr>
        <p:grpSpPr bwMode="auto">
          <a:xfrm>
            <a:off x="304800" y="2000135"/>
            <a:ext cx="3886200" cy="878618"/>
            <a:chOff x="224" y="592"/>
            <a:chExt cx="11374" cy="1326"/>
          </a:xfrm>
        </p:grpSpPr>
        <p:grpSp>
          <p:nvGrpSpPr>
            <p:cNvPr id="8" name="Group 24"/>
            <p:cNvGrpSpPr>
              <a:grpSpLocks/>
            </p:cNvGrpSpPr>
            <p:nvPr/>
          </p:nvGrpSpPr>
          <p:grpSpPr bwMode="auto">
            <a:xfrm>
              <a:off x="224" y="592"/>
              <a:ext cx="11374" cy="1326"/>
              <a:chOff x="315" y="602"/>
              <a:chExt cx="16002" cy="1640"/>
            </a:xfrm>
          </p:grpSpPr>
          <p:sp>
            <p:nvSpPr>
              <p:cNvPr id="10"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9" name="TextBox 56"/>
            <p:cNvSpPr txBox="1">
              <a:spLocks noChangeArrowheads="1"/>
            </p:cNvSpPr>
            <p:nvPr/>
          </p:nvSpPr>
          <p:spPr bwMode="auto">
            <a:xfrm>
              <a:off x="2292" y="724"/>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Câu 9.2</a:t>
              </a: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8" name="Rectangle 17"/>
              <p:cNvSpPr/>
              <p:nvPr/>
            </p:nvSpPr>
            <p:spPr>
              <a:xfrm>
                <a:off x="480021" y="5909773"/>
                <a:ext cx="23218180" cy="6697859"/>
              </a:xfrm>
              <a:prstGeom prst="rect">
                <a:avLst/>
              </a:prstGeom>
            </p:spPr>
            <p:txBody>
              <a:bodyPr wrap="square">
                <a:spAutoFit/>
              </a:bodyPr>
              <a:lstStyle/>
              <a:p>
                <a:pPr indent="635" algn="ctr">
                  <a:lnSpc>
                    <a:spcPct val="107000"/>
                  </a:lnSpc>
                  <a:spcAft>
                    <a:spcPts val="0"/>
                  </a:spcAft>
                </a:pPr>
                <a:r>
                  <a:rPr lang="nl-NL" sz="4400"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endPar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 a) Chọn ngẫu nhiên một số nguyên dương không lớn hơn 22, có không gian mẫu là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𝟖</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𝟗</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𝟏𝟎</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𝟏𝟐</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𝟏𝟒</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𝟏𝟕</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𝟏𝟖</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𝟏𝟗</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𝟐𝟎</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𝟐𝟐</m:t>
                        </m:r>
                      </m:e>
                    </m:d>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𝟐𝟐</m:t>
                        </m:r>
                      </m:e>
                    </m:d>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b) </a:t>
                </a:r>
                <a:r>
                  <a:rPr lang="nl-NL" sz="4400" b="1" i="1" dirty="0">
                    <a:effectLst/>
                    <a:latin typeface="Tahoma" panose="020B0604030504040204" pitchFamily="34" charset="0"/>
                    <a:ea typeface="Tahoma" panose="020B0604030504040204" pitchFamily="34" charset="0"/>
                    <a:cs typeface="Tahoma" panose="020B0604030504040204" pitchFamily="34" charset="0"/>
                  </a:rPr>
                  <a:t>B</a:t>
                </a:r>
                <a:r>
                  <a:rPr lang="nl-NL" sz="4400" b="1" dirty="0">
                    <a:effectLst/>
                    <a:latin typeface="Tahoma" panose="020B0604030504040204" pitchFamily="34" charset="0"/>
                    <a:ea typeface="Tahoma" panose="020B0604030504040204" pitchFamily="34" charset="0"/>
                    <a:cs typeface="Tahoma" panose="020B0604030504040204" pitchFamily="34" charset="0"/>
                  </a:rPr>
                  <a:t> là biến cố: “Số được chọn chia hết cho 3”, ta có:</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𝑩</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𝟗</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𝟏𝟐</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𝟏𝟖</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𝑩</m:t>
                        </m:r>
                      </m:e>
                    </m:bar>
                  </m:oMath>
                </a14:m>
                <a:r>
                  <a:rPr lang="nl-NL" sz="4400" b="1" dirty="0">
                    <a:effectLst/>
                    <a:latin typeface="Tahoma" panose="020B0604030504040204" pitchFamily="34" charset="0"/>
                    <a:ea typeface="Tahoma" panose="020B0604030504040204" pitchFamily="34" charset="0"/>
                    <a:cs typeface="Tahoma" panose="020B0604030504040204" pitchFamily="34" charset="0"/>
                  </a:rPr>
                  <a:t> là biến cố: “Số được chọn không chia hết cho 3”, ta có:</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𝑩</m:t>
                        </m:r>
                      </m:e>
                    </m:ba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𝑩</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𝟖</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𝟏𝟎</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𝟏𝟒</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𝟏𝟕</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𝟏𝟗</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𝟐𝟎</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𝟐𝟐</m:t>
                        </m:r>
                      </m:e>
                    </m:d>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80021" y="5909773"/>
                <a:ext cx="23218180" cy="6697859"/>
              </a:xfrm>
              <a:prstGeom prst="rect">
                <a:avLst/>
              </a:prstGeom>
              <a:blipFill>
                <a:blip r:embed="rId3"/>
                <a:stretch>
                  <a:fillRect l="-1076" t="-2093" r="-53" b="-3276"/>
                </a:stretch>
              </a:blipFill>
            </p:spPr>
            <p:txBody>
              <a:bodyPr/>
              <a:lstStyle/>
              <a:p>
                <a:r>
                  <a:rPr lang="en-US">
                    <a:noFill/>
                  </a:rPr>
                  <a:t> </a:t>
                </a:r>
              </a:p>
            </p:txBody>
          </p:sp>
        </mc:Fallback>
      </mc:AlternateContent>
    </p:spTree>
    <p:extLst>
      <p:ext uri="{BB962C8B-B14F-4D97-AF65-F5344CB8AC3E}">
        <p14:creationId xmlns:p14="http://schemas.microsoft.com/office/powerpoint/2010/main" val="30538148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42900" y="2956038"/>
                <a:ext cx="8953500" cy="10255243"/>
              </a:xfrm>
              <a:prstGeom prst="rect">
                <a:avLst/>
              </a:prstGeom>
              <a:gradFill>
                <a:gsLst>
                  <a:gs pos="100000">
                    <a:schemeClr val="accent6">
                      <a:lumMod val="40000"/>
                      <a:lumOff val="60000"/>
                    </a:schemeClr>
                  </a:gs>
                  <a:gs pos="87000">
                    <a:schemeClr val="accent1">
                      <a:lumMod val="45000"/>
                      <a:lumOff val="55000"/>
                    </a:schemeClr>
                  </a:gs>
                  <a:gs pos="40000">
                    <a:schemeClr val="accent6">
                      <a:lumMod val="20000"/>
                      <a:lumOff val="80000"/>
                    </a:schemeClr>
                  </a:gs>
                  <a:gs pos="100000">
                    <a:schemeClr val="accent1">
                      <a:lumMod val="30000"/>
                      <a:lumOff val="70000"/>
                    </a:schemeClr>
                  </a:gs>
                </a:gsLst>
                <a:lin ang="5400000" scaled="1"/>
              </a:gradFill>
            </p:spPr>
            <p:txBody>
              <a:bodyPr wrap="square">
                <a:spAutoFit/>
              </a:bodyPr>
              <a:lstStyle/>
              <a:p>
                <a:pPr indent="635">
                  <a:lnSpc>
                    <a:spcPct val="107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Gieo đồng thời một con xúc xắc và một đồng xu </a:t>
                </a:r>
                <a:endParaRPr lang="nl-NL" sz="4400" b="1" dirty="0">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a) Mô tả không gian mẫu.</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b) Xét các biến cố sau :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400" b="1" i="1" dirty="0">
                    <a:effectLst/>
                    <a:latin typeface="Tahoma" panose="020B0604030504040204" pitchFamily="34" charset="0"/>
                    <a:ea typeface="Tahoma" panose="020B0604030504040204" pitchFamily="34" charset="0"/>
                    <a:cs typeface="Tahoma" panose="020B0604030504040204" pitchFamily="34" charset="0"/>
                  </a:rPr>
                  <a:t>C </a:t>
                </a:r>
                <a:r>
                  <a:rPr lang="nl-NL" sz="4400" b="1" dirty="0">
                    <a:effectLst/>
                    <a:latin typeface="Tahoma" panose="020B0604030504040204" pitchFamily="34" charset="0"/>
                    <a:ea typeface="Tahoma" panose="020B0604030504040204" pitchFamily="34" charset="0"/>
                    <a:cs typeface="Tahoma" panose="020B0604030504040204" pitchFamily="34" charset="0"/>
                  </a:rPr>
                  <a:t>: “Đồng xu xuất hiện mặt sấp”;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400" b="1" i="1" dirty="0">
                    <a:effectLst/>
                    <a:latin typeface="Tahoma" panose="020B0604030504040204" pitchFamily="34" charset="0"/>
                    <a:ea typeface="Tahoma" panose="020B0604030504040204" pitchFamily="34" charset="0"/>
                    <a:cs typeface="Tahoma" panose="020B0604030504040204" pitchFamily="34" charset="0"/>
                  </a:rPr>
                  <a:t>D </a:t>
                </a:r>
                <a:r>
                  <a:rPr lang="nl-NL" sz="4400" b="1" dirty="0">
                    <a:effectLst/>
                    <a:latin typeface="Tahoma" panose="020B0604030504040204" pitchFamily="34" charset="0"/>
                    <a:ea typeface="Tahoma" panose="020B0604030504040204" pitchFamily="34" charset="0"/>
                    <a:cs typeface="Tahoma" panose="020B0604030504040204" pitchFamily="34" charset="0"/>
                  </a:rPr>
                  <a:t>: “Đồng xu xuất hiện mặt ngửa hoặc số chấm xuất hiện trên con xúc xắc là 5”.</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Các biến cố </a:t>
                </a:r>
                <a:r>
                  <a:rPr lang="nl-NL" sz="4400" b="1" i="1" dirty="0">
                    <a:effectLst/>
                    <a:latin typeface="Tahoma" panose="020B0604030504040204" pitchFamily="34" charset="0"/>
                    <a:ea typeface="Tahoma" panose="020B0604030504040204" pitchFamily="34" charset="0"/>
                    <a:cs typeface="Tahoma" panose="020B0604030504040204" pitchFamily="34" charset="0"/>
                  </a:rPr>
                  <a:t>C</a:t>
                </a:r>
                <a:r>
                  <a:rPr lang="nl-NL"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𝑪</m:t>
                        </m:r>
                      </m:e>
                    </m:bar>
                  </m:oMath>
                </a14:m>
                <a:r>
                  <a:rPr lang="nl-NL" sz="4400" b="1" dirty="0">
                    <a:effectLst/>
                    <a:latin typeface="Tahoma" panose="020B0604030504040204" pitchFamily="34" charset="0"/>
                    <a:ea typeface="Tahoma" panose="020B0604030504040204" pitchFamily="34" charset="0"/>
                    <a:cs typeface="Tahoma" panose="020B0604030504040204" pitchFamily="34" charset="0"/>
                  </a:rPr>
                  <a:t>, </a:t>
                </a:r>
                <a:r>
                  <a:rPr lang="nl-NL" sz="4400" b="1" i="1" dirty="0">
                    <a:effectLst/>
                    <a:latin typeface="Tahoma" panose="020B0604030504040204" pitchFamily="34" charset="0"/>
                    <a:ea typeface="Tahoma" panose="020B0604030504040204" pitchFamily="34" charset="0"/>
                    <a:cs typeface="Tahoma" panose="020B0604030504040204" pitchFamily="34" charset="0"/>
                  </a:rPr>
                  <a:t>D</a:t>
                </a:r>
                <a:r>
                  <a:rPr lang="nl-NL" sz="4400" b="1" dirty="0">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𝑫</m:t>
                        </m:r>
                      </m:e>
                    </m:bar>
                  </m:oMath>
                </a14:m>
                <a:r>
                  <a:rPr lang="nl-NL" sz="4400" b="1" dirty="0">
                    <a:effectLst/>
                    <a:latin typeface="Tahoma" panose="020B0604030504040204" pitchFamily="34" charset="0"/>
                    <a:ea typeface="Tahoma" panose="020B0604030504040204" pitchFamily="34" charset="0"/>
                    <a:cs typeface="Tahoma" panose="020B0604030504040204" pitchFamily="34" charset="0"/>
                  </a:rPr>
                  <a:t> là các tập con nào của không gian mẫu?</a:t>
                </a:r>
              </a:p>
              <a:p>
                <a:pPr indent="635">
                  <a:lnSpc>
                    <a:spcPct val="107000"/>
                  </a:lnSpc>
                  <a:spcAft>
                    <a:spcPts val="0"/>
                  </a:spcAft>
                </a:pPr>
                <a:endParaRPr lang="nl-NL" sz="4400" b="1" dirty="0">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42900" y="2956038"/>
                <a:ext cx="8953500" cy="10255243"/>
              </a:xfrm>
              <a:prstGeom prst="rect">
                <a:avLst/>
              </a:prstGeom>
              <a:blipFill>
                <a:blip r:embed="rId2"/>
                <a:stretch>
                  <a:fillRect l="-2723" t="-1427" r="-1498"/>
                </a:stretch>
              </a:blipFill>
            </p:spPr>
            <p:txBody>
              <a:bodyPr/>
              <a:lstStyle/>
              <a:p>
                <a:r>
                  <a:rPr lang="en-US">
                    <a:noFill/>
                  </a:rPr>
                  <a:t> </a:t>
                </a:r>
              </a:p>
            </p:txBody>
          </p:sp>
        </mc:Fallback>
      </mc:AlternateContent>
      <p:grpSp>
        <p:nvGrpSpPr>
          <p:cNvPr id="5" name="Group 57"/>
          <p:cNvGrpSpPr>
            <a:grpSpLocks/>
          </p:cNvGrpSpPr>
          <p:nvPr/>
        </p:nvGrpSpPr>
        <p:grpSpPr bwMode="auto">
          <a:xfrm>
            <a:off x="304800" y="2000135"/>
            <a:ext cx="3886200" cy="878618"/>
            <a:chOff x="224" y="592"/>
            <a:chExt cx="11374" cy="1326"/>
          </a:xfrm>
        </p:grpSpPr>
        <p:grpSp>
          <p:nvGrpSpPr>
            <p:cNvPr id="6" name="Group 24"/>
            <p:cNvGrpSpPr>
              <a:grpSpLocks/>
            </p:cNvGrpSpPr>
            <p:nvPr/>
          </p:nvGrpSpPr>
          <p:grpSpPr bwMode="auto">
            <a:xfrm>
              <a:off x="224" y="592"/>
              <a:ext cx="11374" cy="1326"/>
              <a:chOff x="315" y="602"/>
              <a:chExt cx="16002" cy="1640"/>
            </a:xfrm>
          </p:grpSpPr>
          <p:sp>
            <p:nvSpPr>
              <p:cNvPr id="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7" name="TextBox 56"/>
            <p:cNvSpPr txBox="1">
              <a:spLocks noChangeArrowheads="1"/>
            </p:cNvSpPr>
            <p:nvPr/>
          </p:nvSpPr>
          <p:spPr bwMode="auto">
            <a:xfrm>
              <a:off x="2292" y="724"/>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Câu 9.3</a:t>
              </a: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2" name="Rectangle 11"/>
              <p:cNvSpPr/>
              <p:nvPr/>
            </p:nvSpPr>
            <p:spPr>
              <a:xfrm>
                <a:off x="9510842" y="1600200"/>
                <a:ext cx="14873157" cy="11713143"/>
              </a:xfrm>
              <a:prstGeom prst="rect">
                <a:avLst/>
              </a:prstGeom>
              <a:blipFill>
                <a:blip r:embed="rId3"/>
                <a:tile tx="0" ty="0" sx="100000" sy="100000" flip="none" algn="tl"/>
              </a:blipFill>
            </p:spPr>
            <p:txBody>
              <a:bodyPr wrap="square">
                <a:spAutoFit/>
              </a:bodyPr>
              <a:lstStyle/>
              <a:p>
                <a:pPr indent="635" algn="ctr">
                  <a:lnSpc>
                    <a:spcPct val="107000"/>
                  </a:lnSpc>
                  <a:spcAft>
                    <a:spcPts val="0"/>
                  </a:spcAft>
                </a:pPr>
                <a:r>
                  <a:rPr lang="nl-NL"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Lời giải</a:t>
                </a:r>
                <a:endParaRPr lang="en-US" sz="4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635">
                  <a:lnSpc>
                    <a:spcPct val="107000"/>
                  </a:lnSpc>
                  <a:spcAft>
                    <a:spcPts val="0"/>
                  </a:spcAft>
                </a:pPr>
                <a:r>
                  <a:rPr lang="nl-NL"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4400" b="1" dirty="0">
                    <a:effectLst/>
                    <a:latin typeface="Tahoma" panose="020B0604030504040204" pitchFamily="34" charset="0"/>
                    <a:ea typeface="Tahoma" panose="020B0604030504040204" pitchFamily="34" charset="0"/>
                    <a:cs typeface="Tahoma" panose="020B0604030504040204" pitchFamily="34" charset="0"/>
                  </a:rPr>
                  <a:t>a) Gieo đồng thời một con xúc xắc và một đồng xu, có không gian mẫu là</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eqArrPr>
                          <m:e>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e>
                          <m:e>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𝑵</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𝑵</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𝑵</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𝑵</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𝑵</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𝑵</m:t>
                                </m:r>
                              </m:e>
                            </m:d>
                          </m:e>
                        </m:eqArr>
                      </m:e>
                    </m:d>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b)</a:t>
                </a:r>
                <a:r>
                  <a:rPr lang="nl-NL" sz="4400" b="1" i="1" dirty="0">
                    <a:effectLst/>
                    <a:latin typeface="Tahoma" panose="020B0604030504040204" pitchFamily="34" charset="0"/>
                    <a:ea typeface="Tahoma" panose="020B0604030504040204" pitchFamily="34" charset="0"/>
                    <a:cs typeface="Tahoma" panose="020B0604030504040204" pitchFamily="34" charset="0"/>
                  </a:rPr>
                  <a:t> C </a:t>
                </a:r>
                <a:r>
                  <a:rPr lang="nl-NL" sz="4400" b="1" dirty="0">
                    <a:effectLst/>
                    <a:latin typeface="Tahoma" panose="020B0604030504040204" pitchFamily="34" charset="0"/>
                    <a:ea typeface="Tahoma" panose="020B0604030504040204" pitchFamily="34" charset="0"/>
                    <a:cs typeface="Tahoma" panose="020B0604030504040204" pitchFamily="34" charset="0"/>
                  </a:rPr>
                  <a:t>là biến cố: “Đồng xu xuất hiện mặt sấp”, ta có:</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𝑪</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e>
                        </m:d>
                      </m:e>
                    </m:d>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𝑪</m:t>
                        </m:r>
                      </m:e>
                    </m:bar>
                  </m:oMath>
                </a14:m>
                <a:r>
                  <a:rPr lang="nl-NL" sz="4400" b="1" dirty="0">
                    <a:effectLst/>
                    <a:latin typeface="Tahoma" panose="020B0604030504040204" pitchFamily="34" charset="0"/>
                    <a:ea typeface="Tahoma" panose="020B0604030504040204" pitchFamily="34" charset="0"/>
                    <a:cs typeface="Tahoma" panose="020B0604030504040204" pitchFamily="34" charset="0"/>
                  </a:rPr>
                  <a:t> là biến cố: “Đồng xu xuất hiện mặt ngửa”, ta có:</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𝑪</m:t>
                        </m:r>
                      </m:e>
                    </m:ba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𝑪</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𝑵</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𝑵</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𝑵</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𝑵</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𝑵</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𝑵</m:t>
                            </m:r>
                          </m:e>
                        </m:d>
                      </m:e>
                    </m:d>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400" b="1" i="1" dirty="0">
                    <a:effectLst/>
                    <a:latin typeface="Tahoma" panose="020B0604030504040204" pitchFamily="34" charset="0"/>
                    <a:ea typeface="Tahoma" panose="020B0604030504040204" pitchFamily="34" charset="0"/>
                    <a:cs typeface="Tahoma" panose="020B0604030504040204" pitchFamily="34" charset="0"/>
                  </a:rPr>
                  <a:t>D </a:t>
                </a:r>
                <a:r>
                  <a:rPr lang="nl-NL" sz="4400" b="1" dirty="0">
                    <a:effectLst/>
                    <a:latin typeface="Tahoma" panose="020B0604030504040204" pitchFamily="34" charset="0"/>
                    <a:ea typeface="Tahoma" panose="020B0604030504040204" pitchFamily="34" charset="0"/>
                    <a:cs typeface="Tahoma" panose="020B0604030504040204" pitchFamily="34" charset="0"/>
                  </a:rPr>
                  <a:t>là biến cố: “Đồng xu xuất hiện mặt ngửa hoặc số chấm xuất hiện trên con xúc xắc là 5”, ta có:</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𝑫</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𝑵</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𝑵</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𝑵</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𝑵</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𝑵</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𝑵</m:t>
                            </m:r>
                          </m:e>
                        </m:d>
                      </m:e>
                    </m:d>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𝑫</m:t>
                        </m:r>
                      </m:e>
                    </m:bar>
                  </m:oMath>
                </a14:m>
                <a:r>
                  <a:rPr lang="nl-NL" sz="4400" b="1" i="1" dirty="0">
                    <a:effectLst/>
                    <a:latin typeface="Tahoma" panose="020B0604030504040204" pitchFamily="34" charset="0"/>
                    <a:ea typeface="Tahoma" panose="020B0604030504040204" pitchFamily="34" charset="0"/>
                    <a:cs typeface="Tahoma" panose="020B0604030504040204" pitchFamily="34" charset="0"/>
                  </a:rPr>
                  <a:t> </a:t>
                </a:r>
                <a:r>
                  <a:rPr lang="nl-NL" sz="4400" b="1" dirty="0">
                    <a:effectLst/>
                    <a:latin typeface="Tahoma" panose="020B0604030504040204" pitchFamily="34" charset="0"/>
                    <a:ea typeface="Tahoma" panose="020B0604030504040204" pitchFamily="34" charset="0"/>
                    <a:cs typeface="Tahoma" panose="020B0604030504040204" pitchFamily="34" charset="0"/>
                  </a:rPr>
                  <a:t>là biến cố: “Đồng xu xuất hiện mặt sấp và số chấm xuất hiện trên con xúc xắc khác 5”, ta có:</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𝑫</m:t>
                        </m:r>
                      </m:e>
                    </m:ba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𝑫</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𝑺</m:t>
                            </m:r>
                          </m:e>
                        </m:d>
                      </m:e>
                    </m:d>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9510842" y="1600200"/>
                <a:ext cx="14873157" cy="11713143"/>
              </a:xfrm>
              <a:prstGeom prst="rect">
                <a:avLst/>
              </a:prstGeom>
              <a:blipFill>
                <a:blip r:embed="rId4"/>
                <a:stretch>
                  <a:fillRect l="-1639" t="-1093" r="-861"/>
                </a:stretch>
              </a:blipFill>
            </p:spPr>
            <p:txBody>
              <a:bodyPr/>
              <a:lstStyle/>
              <a:p>
                <a:r>
                  <a:rPr lang="en-US">
                    <a:noFill/>
                  </a:rPr>
                  <a:t> </a:t>
                </a:r>
              </a:p>
            </p:txBody>
          </p:sp>
        </mc:Fallback>
      </mc:AlternateContent>
    </p:spTree>
    <p:extLst>
      <p:ext uri="{BB962C8B-B14F-4D97-AF65-F5344CB8AC3E}">
        <p14:creationId xmlns:p14="http://schemas.microsoft.com/office/powerpoint/2010/main" val="42817565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a:grpSpLocks/>
          </p:cNvGrpSpPr>
          <p:nvPr/>
        </p:nvGrpSpPr>
        <p:grpSpPr bwMode="auto">
          <a:xfrm>
            <a:off x="228600" y="1752600"/>
            <a:ext cx="3886200" cy="958131"/>
            <a:chOff x="224" y="592"/>
            <a:chExt cx="11374" cy="1446"/>
          </a:xfrm>
        </p:grpSpPr>
        <p:grpSp>
          <p:nvGrpSpPr>
            <p:cNvPr id="3" name="Group 24"/>
            <p:cNvGrpSpPr>
              <a:grpSpLocks/>
            </p:cNvGrpSpPr>
            <p:nvPr/>
          </p:nvGrpSpPr>
          <p:grpSpPr bwMode="auto">
            <a:xfrm>
              <a:off x="224" y="592"/>
              <a:ext cx="11374" cy="1326"/>
              <a:chOff x="315" y="602"/>
              <a:chExt cx="16002" cy="1640"/>
            </a:xfrm>
          </p:grpSpPr>
          <p:sp>
            <p:nvSpPr>
              <p:cNvPr id="5"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7"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4" name="TextBox 56"/>
            <p:cNvSpPr txBox="1">
              <a:spLocks noChangeArrowheads="1"/>
            </p:cNvSpPr>
            <p:nvPr/>
          </p:nvSpPr>
          <p:spPr bwMode="auto">
            <a:xfrm>
              <a:off x="2175" y="858"/>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Câu 9.4</a:t>
              </a: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474311" y="2652628"/>
                <a:ext cx="23568700" cy="4491422"/>
              </a:xfrm>
              <a:prstGeom prst="rect">
                <a:avLst/>
              </a:prstGeom>
              <a:gradFill>
                <a:gsLst>
                  <a:gs pos="100000">
                    <a:schemeClr val="accent6">
                      <a:lumMod val="40000"/>
                      <a:lumOff val="60000"/>
                    </a:schemeClr>
                  </a:gs>
                  <a:gs pos="87000">
                    <a:schemeClr val="accent1">
                      <a:lumMod val="45000"/>
                      <a:lumOff val="55000"/>
                    </a:schemeClr>
                  </a:gs>
                  <a:gs pos="40000">
                    <a:schemeClr val="accent6">
                      <a:lumMod val="20000"/>
                      <a:lumOff val="80000"/>
                    </a:schemeClr>
                  </a:gs>
                  <a:gs pos="100000">
                    <a:schemeClr val="accent1">
                      <a:lumMod val="30000"/>
                      <a:lumOff val="70000"/>
                    </a:schemeClr>
                  </a:gs>
                </a:gsLst>
                <a:lin ang="5400000" scaled="1"/>
              </a:gradFill>
            </p:spPr>
            <p:txBody>
              <a:bodyPr wrap="square">
                <a:spAutoFit/>
              </a:bodyPr>
              <a:lstStyle/>
              <a:p>
                <a:pPr indent="635">
                  <a:lnSpc>
                    <a:spcPct val="107000"/>
                  </a:lnSpc>
                  <a:spcAft>
                    <a:spcPts val="0"/>
                  </a:spcAft>
                </a:pPr>
                <a:r>
                  <a:rPr lang="en-US" b="1" dirty="0">
                    <a:latin typeface="Tahoma" panose="020B0604030504040204" pitchFamily="34" charset="0"/>
                    <a:ea typeface="Tahoma" panose="020B0604030504040204" pitchFamily="34" charset="0"/>
                    <a:cs typeface="Tahoma" panose="020B0604030504040204" pitchFamily="34" charset="0"/>
                  </a:rPr>
                  <a:t>Một túi có chứa một số bi xanh, bi đỏ, bi đen và bi trắng. Lấy ngẫu nhiên một viên bi từ trong túi</a:t>
                </a:r>
                <a:endParaRPr lang="nl-NL" sz="4400" b="1" dirty="0">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a) Gọi </a:t>
                </a:r>
                <a:r>
                  <a:rPr lang="nl-NL" sz="4400" b="1" i="1" dirty="0">
                    <a:effectLst/>
                    <a:latin typeface="Tahoma" panose="020B0604030504040204" pitchFamily="34" charset="0"/>
                    <a:ea typeface="Tahoma" panose="020B0604030504040204" pitchFamily="34" charset="0"/>
                    <a:cs typeface="Tahoma" panose="020B0604030504040204" pitchFamily="34" charset="0"/>
                  </a:rPr>
                  <a:t>H</a:t>
                </a:r>
                <a:r>
                  <a:rPr lang="nl-NL" sz="4400" b="1" dirty="0">
                    <a:effectLst/>
                    <a:latin typeface="Tahoma" panose="020B0604030504040204" pitchFamily="34" charset="0"/>
                    <a:ea typeface="Tahoma" panose="020B0604030504040204" pitchFamily="34" charset="0"/>
                    <a:cs typeface="Tahoma" panose="020B0604030504040204" pitchFamily="34" charset="0"/>
                  </a:rPr>
                  <a:t> là biến cố: “Bi lấy ra có màu đỏ”. Biến cố: “Bi lấy ra có màu xanh hoặc màu đen hoặc trắng” có phải là biến cố </a:t>
                </a: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𝑯</m:t>
                        </m:r>
                      </m:e>
                    </m:bar>
                  </m:oMath>
                </a14:m>
                <a:r>
                  <a:rPr lang="nl-NL" sz="4400" b="1" dirty="0">
                    <a:effectLst/>
                    <a:latin typeface="Tahoma" panose="020B0604030504040204" pitchFamily="34" charset="0"/>
                    <a:ea typeface="Tahoma" panose="020B0604030504040204" pitchFamily="34" charset="0"/>
                    <a:cs typeface="Tahoma" panose="020B0604030504040204" pitchFamily="34" charset="0"/>
                  </a:rPr>
                  <a:t> hay không?</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b) Gọi </a:t>
                </a:r>
                <a:r>
                  <a:rPr lang="nl-NL" sz="4400" b="1" i="1" dirty="0">
                    <a:effectLst/>
                    <a:latin typeface="Tahoma" panose="020B0604030504040204" pitchFamily="34" charset="0"/>
                    <a:ea typeface="Tahoma" panose="020B0604030504040204" pitchFamily="34" charset="0"/>
                    <a:cs typeface="Tahoma" panose="020B0604030504040204" pitchFamily="34" charset="0"/>
                  </a:rPr>
                  <a:t>K</a:t>
                </a:r>
                <a:r>
                  <a:rPr lang="nl-NL" sz="4400" b="1" dirty="0">
                    <a:effectLst/>
                    <a:latin typeface="Tahoma" panose="020B0604030504040204" pitchFamily="34" charset="0"/>
                    <a:ea typeface="Tahoma" panose="020B0604030504040204" pitchFamily="34" charset="0"/>
                    <a:cs typeface="Tahoma" panose="020B0604030504040204" pitchFamily="34" charset="0"/>
                  </a:rPr>
                  <a:t> là biến cố: “Bi lấy ra có màu xanh hoặc màu trắng”. Biến cố: “Bi lấy ra màu đen” có phải là biến cố </a:t>
                </a: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nl-NL" sz="4400" b="1" i="1">
                            <a:effectLst/>
                            <a:latin typeface="Cambria Math" panose="02040503050406030204" pitchFamily="18" charset="0"/>
                            <a:ea typeface="Calibri" panose="020F0502020204030204" pitchFamily="34" charset="0"/>
                            <a:cs typeface="Times New Roman" panose="02020603050405020304" pitchFamily="18" charset="0"/>
                          </a:rPr>
                          <m:t>𝑲</m:t>
                        </m:r>
                      </m:e>
                    </m:bar>
                  </m:oMath>
                </a14:m>
                <a:r>
                  <a:rPr lang="nl-NL" sz="4400" b="1" dirty="0">
                    <a:effectLst/>
                    <a:latin typeface="Tahoma" panose="020B0604030504040204" pitchFamily="34" charset="0"/>
                    <a:ea typeface="Tahoma" panose="020B0604030504040204" pitchFamily="34" charset="0"/>
                    <a:cs typeface="Tahoma" panose="020B0604030504040204" pitchFamily="34" charset="0"/>
                  </a:rPr>
                  <a:t> hay không?</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74311" y="2652628"/>
                <a:ext cx="23568700" cy="4491422"/>
              </a:xfrm>
              <a:prstGeom prst="rect">
                <a:avLst/>
              </a:prstGeom>
              <a:blipFill>
                <a:blip r:embed="rId2"/>
                <a:stretch>
                  <a:fillRect l="-1061" t="-3121" r="-1319" b="-5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24943" y="7165460"/>
                <a:ext cx="23659057" cy="5647380"/>
              </a:xfrm>
              <a:prstGeom prst="rect">
                <a:avLst/>
              </a:prstGeom>
            </p:spPr>
            <p:txBody>
              <a:bodyPr wrap="square">
                <a:spAutoFit/>
              </a:bodyPr>
              <a:lstStyle/>
              <a:p>
                <a:pPr indent="635" algn="ctr">
                  <a:lnSpc>
                    <a:spcPct val="107000"/>
                  </a:lnSpc>
                  <a:spcAft>
                    <a:spcPts val="0"/>
                  </a:spcAft>
                </a:pPr>
                <a:r>
                  <a:rPr lang="nl-NL" sz="4400"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endPar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000" b="1" dirty="0">
                    <a:effectLst/>
                    <a:latin typeface="Tahoma" panose="020B0604030504040204" pitchFamily="34" charset="0"/>
                    <a:ea typeface="Tahoma" panose="020B0604030504040204" pitchFamily="34" charset="0"/>
                    <a:cs typeface="Tahoma" panose="020B0604030504040204" pitchFamily="34" charset="0"/>
                  </a:rPr>
                  <a:t>Lấy ngẫu nhiên một viên bi từ trong túi chứa một số bi xanh, bi đỏ, bi đen và bi trắng.</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000" b="1" dirty="0">
                    <a:effectLst/>
                    <a:latin typeface="Tahoma" panose="020B0604030504040204" pitchFamily="34" charset="0"/>
                    <a:ea typeface="Tahoma" panose="020B0604030504040204" pitchFamily="34" charset="0"/>
                    <a:cs typeface="Tahoma" panose="020B0604030504040204" pitchFamily="34" charset="0"/>
                  </a:rPr>
                  <a:t>a) </a:t>
                </a:r>
                <a:r>
                  <a:rPr lang="nl-NL" sz="4000" b="1" i="1" dirty="0">
                    <a:effectLst/>
                    <a:latin typeface="Tahoma" panose="020B0604030504040204" pitchFamily="34" charset="0"/>
                    <a:ea typeface="Tahoma" panose="020B0604030504040204" pitchFamily="34" charset="0"/>
                    <a:cs typeface="Tahoma" panose="020B0604030504040204" pitchFamily="34" charset="0"/>
                  </a:rPr>
                  <a:t>H</a:t>
                </a:r>
                <a:r>
                  <a:rPr lang="nl-NL" sz="4000" b="1" dirty="0">
                    <a:effectLst/>
                    <a:latin typeface="Tahoma" panose="020B0604030504040204" pitchFamily="34" charset="0"/>
                    <a:ea typeface="Tahoma" panose="020B0604030504040204" pitchFamily="34" charset="0"/>
                    <a:cs typeface="Tahoma" panose="020B0604030504040204" pitchFamily="34" charset="0"/>
                  </a:rPr>
                  <a:t> là biến cố: “Bi lấy ra có màu đỏ” suy ra biến cố “Bi lấy ra có màu xanh hoặc màu đen hoặc trắng” nghĩa là biến cố “Bi lấy ra không phải màu đỏ” do đó biến cố nêu trên là biến cố </a:t>
                </a:r>
                <a14:m>
                  <m:oMath xmlns:m="http://schemas.openxmlformats.org/officeDocument/2006/math">
                    <m:bar>
                      <m:barPr>
                        <m:pos m:val="top"/>
                        <m:ctrlPr>
                          <a:rPr lang="en-US" sz="40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nl-NL" sz="4000" b="1" i="1">
                            <a:effectLst/>
                            <a:latin typeface="Cambria Math" panose="02040503050406030204" pitchFamily="18" charset="0"/>
                            <a:ea typeface="Calibri" panose="020F0502020204030204" pitchFamily="34" charset="0"/>
                            <a:cs typeface="Times New Roman" panose="02020603050405020304" pitchFamily="18" charset="0"/>
                          </a:rPr>
                          <m:t>𝑯</m:t>
                        </m:r>
                      </m:e>
                    </m:bar>
                  </m:oMath>
                </a14:m>
                <a:r>
                  <a:rPr lang="nl-NL" sz="4000" b="1" dirty="0">
                    <a:effectLst/>
                    <a:latin typeface="Tahoma" panose="020B0604030504040204" pitchFamily="34" charset="0"/>
                    <a:ea typeface="Tahoma" panose="020B0604030504040204" pitchFamily="34" charset="0"/>
                    <a:cs typeface="Tahoma" panose="020B0604030504040204" pitchFamily="34" charset="0"/>
                  </a:rPr>
                  <a:t>.</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000" b="1" dirty="0">
                    <a:effectLst/>
                    <a:latin typeface="Tahoma" panose="020B0604030504040204" pitchFamily="34" charset="0"/>
                    <a:ea typeface="Tahoma" panose="020B0604030504040204" pitchFamily="34" charset="0"/>
                    <a:cs typeface="Tahoma" panose="020B0604030504040204" pitchFamily="34" charset="0"/>
                  </a:rPr>
                  <a:t>b) </a:t>
                </a:r>
                <a:r>
                  <a:rPr lang="nl-NL" sz="4000" b="1" i="1" dirty="0">
                    <a:effectLst/>
                    <a:latin typeface="Tahoma" panose="020B0604030504040204" pitchFamily="34" charset="0"/>
                    <a:ea typeface="Tahoma" panose="020B0604030504040204" pitchFamily="34" charset="0"/>
                    <a:cs typeface="Tahoma" panose="020B0604030504040204" pitchFamily="34" charset="0"/>
                  </a:rPr>
                  <a:t>K</a:t>
                </a:r>
                <a:r>
                  <a:rPr lang="nl-NL" sz="4000" b="1" dirty="0">
                    <a:effectLst/>
                    <a:latin typeface="Tahoma" panose="020B0604030504040204" pitchFamily="34" charset="0"/>
                    <a:ea typeface="Tahoma" panose="020B0604030504040204" pitchFamily="34" charset="0"/>
                    <a:cs typeface="Tahoma" panose="020B0604030504040204" pitchFamily="34" charset="0"/>
                  </a:rPr>
                  <a:t> là biến cố: “Bi lấy ra có màu xanh hoặc màu trắng” suy ra </a:t>
                </a:r>
                <a14:m>
                  <m:oMath xmlns:m="http://schemas.openxmlformats.org/officeDocument/2006/math">
                    <m:bar>
                      <m:barPr>
                        <m:pos m:val="top"/>
                        <m:ctrlPr>
                          <a:rPr lang="en-US" sz="40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nl-NL" sz="4000" b="1" i="1">
                            <a:effectLst/>
                            <a:latin typeface="Cambria Math" panose="02040503050406030204" pitchFamily="18" charset="0"/>
                            <a:ea typeface="Calibri" panose="020F0502020204030204" pitchFamily="34" charset="0"/>
                            <a:cs typeface="Times New Roman" panose="02020603050405020304" pitchFamily="18" charset="0"/>
                          </a:rPr>
                          <m:t>𝑲</m:t>
                        </m:r>
                      </m:e>
                    </m:bar>
                  </m:oMath>
                </a14:m>
                <a:r>
                  <a:rPr lang="nl-NL" sz="4000" b="1" dirty="0">
                    <a:effectLst/>
                    <a:latin typeface="Tahoma" panose="020B0604030504040204" pitchFamily="34" charset="0"/>
                    <a:ea typeface="Tahoma" panose="020B0604030504040204" pitchFamily="34" charset="0"/>
                    <a:cs typeface="Tahoma" panose="020B0604030504040204" pitchFamily="34" charset="0"/>
                  </a:rPr>
                  <a:t> là biến cố: “Bi lấy ra có màu đen hoặc màu đỏ”.</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000" b="1" dirty="0">
                    <a:effectLst/>
                    <a:latin typeface="Tahoma" panose="020B0604030504040204" pitchFamily="34" charset="0"/>
                    <a:ea typeface="Tahoma" panose="020B0604030504040204" pitchFamily="34" charset="0"/>
                    <a:cs typeface="Tahoma" panose="020B0604030504040204" pitchFamily="34" charset="0"/>
                  </a:rPr>
                  <a:t>Do đó biến cố: “Bi lấy ra màu đen” không phải là biến cố </a:t>
                </a:r>
                <a14:m>
                  <m:oMath xmlns:m="http://schemas.openxmlformats.org/officeDocument/2006/math">
                    <m:bar>
                      <m:barPr>
                        <m:pos m:val="top"/>
                        <m:ctrlPr>
                          <a:rPr lang="en-US" sz="40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nl-NL" sz="4000" b="1" i="1">
                            <a:effectLst/>
                            <a:latin typeface="Cambria Math" panose="02040503050406030204" pitchFamily="18" charset="0"/>
                            <a:ea typeface="Calibri" panose="020F0502020204030204" pitchFamily="34" charset="0"/>
                            <a:cs typeface="Times New Roman" panose="02020603050405020304" pitchFamily="18" charset="0"/>
                          </a:rPr>
                          <m:t>𝑲</m:t>
                        </m:r>
                      </m:e>
                    </m:bar>
                  </m:oMath>
                </a14:m>
                <a:r>
                  <a:rPr lang="nl-NL" sz="4000" b="1" dirty="0">
                    <a:effectLst/>
                    <a:latin typeface="Tahoma" panose="020B0604030504040204" pitchFamily="34" charset="0"/>
                    <a:ea typeface="Tahoma" panose="020B0604030504040204" pitchFamily="34" charset="0"/>
                    <a:cs typeface="Tahoma" panose="020B0604030504040204" pitchFamily="34" charset="0"/>
                  </a:rPr>
                  <a:t>.</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24943" y="7165460"/>
                <a:ext cx="23659057" cy="5647380"/>
              </a:xfrm>
              <a:prstGeom prst="rect">
                <a:avLst/>
              </a:prstGeom>
              <a:blipFill>
                <a:blip r:embed="rId3"/>
                <a:stretch>
                  <a:fillRect l="-928" t="-2481" r="-1082" b="-2265"/>
                </a:stretch>
              </a:blipFill>
            </p:spPr>
            <p:txBody>
              <a:bodyPr/>
              <a:lstStyle/>
              <a:p>
                <a:r>
                  <a:rPr lang="en-US">
                    <a:noFill/>
                  </a:rPr>
                  <a:t> </a:t>
                </a:r>
              </a:p>
            </p:txBody>
          </p:sp>
        </mc:Fallback>
      </mc:AlternateContent>
    </p:spTree>
    <p:extLst>
      <p:ext uri="{BB962C8B-B14F-4D97-AF65-F5344CB8AC3E}">
        <p14:creationId xmlns:p14="http://schemas.microsoft.com/office/powerpoint/2010/main" val="22901546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a:grpSpLocks/>
          </p:cNvGrpSpPr>
          <p:nvPr/>
        </p:nvGrpSpPr>
        <p:grpSpPr bwMode="auto">
          <a:xfrm>
            <a:off x="228600" y="1708314"/>
            <a:ext cx="3886200" cy="606222"/>
            <a:chOff x="224" y="592"/>
            <a:chExt cx="11374" cy="1326"/>
          </a:xfrm>
        </p:grpSpPr>
        <p:grpSp>
          <p:nvGrpSpPr>
            <p:cNvPr id="3" name="Group 24"/>
            <p:cNvGrpSpPr>
              <a:grpSpLocks/>
            </p:cNvGrpSpPr>
            <p:nvPr/>
          </p:nvGrpSpPr>
          <p:grpSpPr bwMode="auto">
            <a:xfrm>
              <a:off x="224" y="592"/>
              <a:ext cx="11374" cy="1326"/>
              <a:chOff x="315" y="602"/>
              <a:chExt cx="16002" cy="1640"/>
            </a:xfrm>
          </p:grpSpPr>
          <p:sp>
            <p:nvSpPr>
              <p:cNvPr id="5"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4400" b="0" i="0" u="none" strike="noStrike" cap="none" normalizeH="0" baseline="0">
                  <a:ln>
                    <a:noFill/>
                  </a:ln>
                  <a:solidFill>
                    <a:schemeClr val="tx1"/>
                  </a:solidFill>
                  <a:effectLst/>
                  <a:latin typeface="Arial" pitchFamily="34" charset="0"/>
                  <a:cs typeface="Arial" pitchFamily="34" charset="0"/>
                </a:endParaRPr>
              </a:p>
            </p:txBody>
          </p:sp>
          <p:sp>
            <p:nvSpPr>
              <p:cNvPr id="6"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a:p>
            </p:txBody>
          </p:sp>
          <p:sp>
            <p:nvSpPr>
              <p:cNvPr id="7"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a:p>
            </p:txBody>
          </p:sp>
        </p:grpSp>
        <p:sp>
          <p:nvSpPr>
            <p:cNvPr id="4" name="TextBox 56"/>
            <p:cNvSpPr txBox="1">
              <a:spLocks noChangeArrowheads="1"/>
            </p:cNvSpPr>
            <p:nvPr/>
          </p:nvSpPr>
          <p:spPr bwMode="auto">
            <a:xfrm>
              <a:off x="2292" y="724"/>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Câu 9.5</a:t>
              </a: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
        <p:nvSpPr>
          <p:cNvPr id="9" name="Rectangle 8"/>
          <p:cNvSpPr/>
          <p:nvPr/>
        </p:nvSpPr>
        <p:spPr>
          <a:xfrm>
            <a:off x="228600" y="2495542"/>
            <a:ext cx="23850600" cy="3326167"/>
          </a:xfrm>
          <a:prstGeom prst="rect">
            <a:avLst/>
          </a:prstGeom>
          <a:gradFill>
            <a:gsLst>
              <a:gs pos="100000">
                <a:schemeClr val="accent6">
                  <a:lumMod val="40000"/>
                  <a:lumOff val="60000"/>
                </a:schemeClr>
              </a:gs>
              <a:gs pos="87000">
                <a:schemeClr val="accent1">
                  <a:lumMod val="45000"/>
                  <a:lumOff val="55000"/>
                </a:schemeClr>
              </a:gs>
              <a:gs pos="40000">
                <a:schemeClr val="accent6">
                  <a:lumMod val="20000"/>
                  <a:lumOff val="80000"/>
                </a:schemeClr>
              </a:gs>
              <a:gs pos="100000">
                <a:schemeClr val="accent1">
                  <a:lumMod val="30000"/>
                  <a:lumOff val="70000"/>
                </a:schemeClr>
              </a:gs>
            </a:gsLst>
            <a:lin ang="5400000" scaled="1"/>
          </a:gradFill>
        </p:spPr>
        <p:txBody>
          <a:bodyPr wrap="square">
            <a:spAutoFit/>
          </a:bodyPr>
          <a:lstStyle/>
          <a:p>
            <a:pPr indent="635">
              <a:lnSpc>
                <a:spcPct val="107000"/>
              </a:lnSpc>
            </a:pPr>
            <a:r>
              <a:rPr lang="en-US" sz="4000" b="1" dirty="0">
                <a:latin typeface="Tahoma" panose="020B0604030504040204" pitchFamily="34" charset="0"/>
                <a:ea typeface="Tahoma" panose="020B0604030504040204" pitchFamily="34" charset="0"/>
                <a:cs typeface="Tahoma" panose="020B0604030504040204" pitchFamily="34" charset="0"/>
              </a:rPr>
              <a:t>Hai bạn An và Bình mỗi người gieo một con xúc xắc cân đối. Tính xác suất để:</a:t>
            </a:r>
          </a:p>
          <a:p>
            <a:pPr indent="635">
              <a:lnSpc>
                <a:spcPct val="107000"/>
              </a:lnSpc>
              <a:spcAft>
                <a:spcPts val="0"/>
              </a:spcAft>
            </a:pPr>
            <a:r>
              <a:rPr lang="nl-NL" sz="4000" b="1" dirty="0">
                <a:latin typeface="Tahoma" panose="020B0604030504040204" pitchFamily="34" charset="0"/>
                <a:ea typeface="Tahoma" panose="020B0604030504040204" pitchFamily="34" charset="0"/>
                <a:cs typeface="Tahoma" panose="020B0604030504040204" pitchFamily="34" charset="0"/>
              </a:rPr>
              <a:t>a) Số chấm xuất hiện trên hai con xúc sắc bé hơn 3;</a:t>
            </a:r>
            <a:endParaRPr lang="en-US" sz="4000" b="1" dirty="0">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000" b="1" dirty="0">
                <a:latin typeface="Tahoma" panose="020B0604030504040204" pitchFamily="34" charset="0"/>
                <a:ea typeface="Tahoma" panose="020B0604030504040204" pitchFamily="34" charset="0"/>
                <a:cs typeface="Tahoma" panose="020B0604030504040204" pitchFamily="34" charset="0"/>
              </a:rPr>
              <a:t>b) Số chấm xuất hiện trên con xúc xắc mà An gieo lớn hơn hoặc bằng 5;</a:t>
            </a:r>
            <a:endParaRPr lang="en-US" sz="4000" b="1" dirty="0">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000" b="1" dirty="0">
                <a:latin typeface="Tahoma" panose="020B0604030504040204" pitchFamily="34" charset="0"/>
                <a:ea typeface="Tahoma" panose="020B0604030504040204" pitchFamily="34" charset="0"/>
                <a:cs typeface="Tahoma" panose="020B0604030504040204" pitchFamily="34" charset="0"/>
              </a:rPr>
              <a:t>c) Tích hai số chấm xuất hiện trên hai con xúc xắc bé hơn 6;</a:t>
            </a:r>
            <a:endParaRPr lang="en-US" sz="4000" b="1" dirty="0">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000" b="1" dirty="0">
                <a:latin typeface="Tahoma" panose="020B0604030504040204" pitchFamily="34" charset="0"/>
                <a:ea typeface="Tahoma" panose="020B0604030504040204" pitchFamily="34" charset="0"/>
                <a:cs typeface="Tahoma" panose="020B0604030504040204" pitchFamily="34" charset="0"/>
              </a:rPr>
              <a:t>d) Tổng hai số chấm xuất hiện trên hai con xúc xắc là một số nguyên tố. </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205740" y="5750064"/>
                <a:ext cx="23843020" cy="7593361"/>
              </a:xfrm>
              <a:prstGeom prst="rect">
                <a:avLst/>
              </a:prstGeom>
            </p:spPr>
            <p:txBody>
              <a:bodyPr wrap="square">
                <a:spAutoFit/>
              </a:bodyPr>
              <a:lstStyle/>
              <a:p>
                <a:pPr indent="635" algn="ctr">
                  <a:spcAft>
                    <a:spcPts val="0"/>
                  </a:spcAft>
                </a:pPr>
                <a:r>
                  <a:rPr lang="nl-NL" sz="4000"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endParaRPr lang="en-US" sz="40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457200" indent="635" algn="just">
                  <a:spcAft>
                    <a:spcPts val="0"/>
                  </a:spcAft>
                </a:pPr>
                <a:r>
                  <a:rPr lang="nl-NL" sz="4000" b="1" dirty="0">
                    <a:effectLst/>
                    <a:latin typeface="Tahoma" panose="020B0604030504040204" pitchFamily="34" charset="0"/>
                    <a:ea typeface="Tahoma" panose="020B0604030504040204" pitchFamily="34" charset="0"/>
                    <a:cs typeface="Tahoma" panose="020B0604030504040204" pitchFamily="34" charset="0"/>
                  </a:rPr>
                  <a:t>Hai bạn An và Bình mỗi người gieo một con xúc xắc cân đối, có không gian mẫu là:</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marL="457200" indent="635" algn="just">
                  <a:spcAft>
                    <a:spcPts val="0"/>
                  </a:spcAft>
                </a:pPr>
                <a14:m>
                  <m:oMath xmlns:m="http://schemas.openxmlformats.org/officeDocument/2006/math">
                    <m:r>
                      <a:rPr lang="nl-NL" sz="4000" b="1" i="1">
                        <a:effectLst/>
                        <a:latin typeface="Cambria Math" panose="02040503050406030204" pitchFamily="18" charset="0"/>
                        <a:ea typeface="Calibri" panose="020F0502020204030204" pitchFamily="34" charset="0"/>
                      </a:rPr>
                      <m:t>𝜴</m:t>
                    </m:r>
                    <m:r>
                      <a:rPr lang="nl-NL" sz="4000" b="1" i="1">
                        <a:effectLst/>
                        <a:latin typeface="Cambria Math" panose="02040503050406030204" pitchFamily="18" charset="0"/>
                        <a:ea typeface="Calibri" panose="020F0502020204030204" pitchFamily="34" charset="0"/>
                      </a:rPr>
                      <m:t>=</m:t>
                    </m:r>
                    <m:d>
                      <m:dPr>
                        <m:begChr m:val="{"/>
                        <m:endChr m:val="}"/>
                        <m:ctrlPr>
                          <a:rPr lang="en-US" sz="4000" b="1" i="1">
                            <a:effectLst/>
                            <a:latin typeface="Cambria Math" panose="02040503050406030204" pitchFamily="18" charset="0"/>
                            <a:ea typeface="Calibri" panose="020F0502020204030204" pitchFamily="34" charset="0"/>
                          </a:rPr>
                        </m:ctrlPr>
                      </m:dPr>
                      <m:e>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𝒊</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𝒋</m:t>
                            </m:r>
                          </m:e>
                        </m:d>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𝒊</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𝒋</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ℕ</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𝟏</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𝒊</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𝒋</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𝟔</m:t>
                        </m:r>
                      </m:e>
                    </m:d>
                  </m:oMath>
                </a14:m>
                <a:r>
                  <a:rPr lang="nl-NL" sz="4000" b="1" dirty="0">
                    <a:effectLst/>
                    <a:latin typeface="Tahoma" panose="020B0604030504040204" pitchFamily="34" charset="0"/>
                    <a:ea typeface="Tahoma" panose="020B0604030504040204" pitchFamily="34" charset="0"/>
                    <a:cs typeface="Tahoma" panose="020B0604030504040204" pitchFamily="34" charset="0"/>
                  </a:rPr>
                  <a:t> với i là số chấm xuất hiện trên con xúc xắc của bạn An, j là số chấm xuất hiện trên con xúc xắc của bạn Bình. Suy ra </a:t>
                </a:r>
                <a14:m>
                  <m:oMath xmlns:m="http://schemas.openxmlformats.org/officeDocument/2006/math">
                    <m:r>
                      <a:rPr lang="nl-NL" sz="4000" b="1" i="1">
                        <a:effectLst/>
                        <a:latin typeface="Cambria Math" panose="02040503050406030204" pitchFamily="18" charset="0"/>
                        <a:ea typeface="Calibri" panose="020F0502020204030204" pitchFamily="34" charset="0"/>
                      </a:rPr>
                      <m:t>𝒏</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𝜴</m:t>
                        </m:r>
                      </m:e>
                    </m:d>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𝟑𝟔</m:t>
                    </m:r>
                  </m:oMath>
                </a14:m>
                <a:r>
                  <a:rPr lang="nl-NL" sz="4000" b="1" dirty="0">
                    <a:effectLst/>
                    <a:latin typeface="Tahoma" panose="020B0604030504040204" pitchFamily="34" charset="0"/>
                    <a:ea typeface="Tahoma" panose="020B0604030504040204" pitchFamily="34" charset="0"/>
                    <a:cs typeface="Tahoma" panose="020B0604030504040204" pitchFamily="34" charset="0"/>
                  </a:rPr>
                  <a:t>.</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marL="457200" indent="635" algn="just">
                  <a:spcAft>
                    <a:spcPts val="0"/>
                  </a:spcAft>
                </a:pPr>
                <a:r>
                  <a:rPr lang="nl-NL" sz="4000" b="1" dirty="0">
                    <a:effectLst/>
                    <a:latin typeface="Tahoma" panose="020B0604030504040204" pitchFamily="34" charset="0"/>
                    <a:ea typeface="Tahoma" panose="020B0604030504040204" pitchFamily="34" charset="0"/>
                    <a:cs typeface="Tahoma" panose="020B0604030504040204" pitchFamily="34" charset="0"/>
                  </a:rPr>
                  <a:t>a) Gọi </a:t>
                </a:r>
                <a:r>
                  <a:rPr lang="nl-NL" sz="4000" b="1" i="1" dirty="0">
                    <a:effectLst/>
                    <a:latin typeface="Tahoma" panose="020B0604030504040204" pitchFamily="34" charset="0"/>
                    <a:ea typeface="Tahoma" panose="020B0604030504040204" pitchFamily="34" charset="0"/>
                    <a:cs typeface="Tahoma" panose="020B0604030504040204" pitchFamily="34" charset="0"/>
                  </a:rPr>
                  <a:t>C</a:t>
                </a:r>
                <a:r>
                  <a:rPr lang="nl-NL" sz="4000" b="1" dirty="0">
                    <a:effectLst/>
                    <a:latin typeface="Tahoma" panose="020B0604030504040204" pitchFamily="34" charset="0"/>
                    <a:ea typeface="Tahoma" panose="020B0604030504040204" pitchFamily="34" charset="0"/>
                    <a:cs typeface="Tahoma" panose="020B0604030504040204" pitchFamily="34" charset="0"/>
                  </a:rPr>
                  <a:t> là biến cố: “Số chấm xuất hiện trên hai con xúc sắc bé hơn 3”, ta có </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marL="457200" indent="635" algn="just">
                  <a:spcAft>
                    <a:spcPts val="0"/>
                  </a:spcAft>
                </a:pPr>
                <a14:m>
                  <m:oMath xmlns:m="http://schemas.openxmlformats.org/officeDocument/2006/math">
                    <m:r>
                      <a:rPr lang="nl-NL" sz="4000" b="1" i="1">
                        <a:effectLst/>
                        <a:latin typeface="Cambria Math" panose="02040503050406030204" pitchFamily="18" charset="0"/>
                        <a:ea typeface="Calibri" panose="020F0502020204030204" pitchFamily="34" charset="0"/>
                      </a:rPr>
                      <m:t>𝑪</m:t>
                    </m:r>
                    <m:r>
                      <a:rPr lang="nl-NL" sz="4000" b="1" i="1">
                        <a:effectLst/>
                        <a:latin typeface="Cambria Math" panose="02040503050406030204" pitchFamily="18" charset="0"/>
                        <a:ea typeface="Calibri" panose="020F0502020204030204" pitchFamily="34" charset="0"/>
                      </a:rPr>
                      <m:t>=</m:t>
                    </m:r>
                    <m:d>
                      <m:dPr>
                        <m:begChr m:val="{"/>
                        <m:endChr m:val="}"/>
                        <m:ctrlPr>
                          <a:rPr lang="en-US" sz="4000" b="1" i="1">
                            <a:effectLst/>
                            <a:latin typeface="Cambria Math" panose="02040503050406030204" pitchFamily="18" charset="0"/>
                            <a:ea typeface="Calibri" panose="020F0502020204030204" pitchFamily="34" charset="0"/>
                          </a:rPr>
                        </m:ctrlPr>
                      </m:dPr>
                      <m:e>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𝒊</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𝒋</m:t>
                            </m:r>
                          </m:e>
                        </m:d>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𝒊</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𝒋</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ℕ</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𝟏</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𝒊</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𝒋</m:t>
                        </m:r>
                        <m:r>
                          <a:rPr lang="nl-NL" sz="4000" b="1" i="1">
                            <a:effectLst/>
                            <a:latin typeface="Cambria Math" panose="02040503050406030204" pitchFamily="18" charset="0"/>
                            <a:ea typeface="Calibri" panose="020F0502020204030204" pitchFamily="34" charset="0"/>
                          </a:rPr>
                          <m:t>&lt;</m:t>
                        </m:r>
                        <m:r>
                          <a:rPr lang="nl-NL" sz="4000" b="1" i="1">
                            <a:effectLst/>
                            <a:latin typeface="Cambria Math" panose="02040503050406030204" pitchFamily="18" charset="0"/>
                            <a:ea typeface="Calibri" panose="020F0502020204030204" pitchFamily="34" charset="0"/>
                          </a:rPr>
                          <m:t>𝟑</m:t>
                        </m:r>
                      </m:e>
                    </m:d>
                    <m:r>
                      <a:rPr lang="nl-NL" sz="4000" b="1" i="1">
                        <a:effectLst/>
                        <a:latin typeface="Cambria Math" panose="02040503050406030204" pitchFamily="18" charset="0"/>
                        <a:ea typeface="Calibri" panose="020F0502020204030204" pitchFamily="34" charset="0"/>
                      </a:rPr>
                      <m:t>=</m:t>
                    </m:r>
                    <m:d>
                      <m:dPr>
                        <m:begChr m:val="{"/>
                        <m:endChr m:val="}"/>
                        <m:ctrlPr>
                          <a:rPr lang="en-US" sz="4000" b="1" i="1">
                            <a:effectLst/>
                            <a:latin typeface="Cambria Math" panose="02040503050406030204" pitchFamily="18" charset="0"/>
                            <a:ea typeface="Calibri" panose="020F0502020204030204" pitchFamily="34" charset="0"/>
                          </a:rPr>
                        </m:ctrlPr>
                      </m:dPr>
                      <m:e>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𝟏</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𝟏</m:t>
                            </m:r>
                          </m:e>
                        </m:d>
                        <m:r>
                          <a:rPr lang="nl-NL" sz="4000" b="1" i="1">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𝟏</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𝟐</m:t>
                            </m:r>
                          </m:e>
                        </m:d>
                        <m:r>
                          <a:rPr lang="nl-NL" sz="4000" b="1" i="1">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𝟐</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𝟏</m:t>
                            </m:r>
                          </m:e>
                        </m:d>
                        <m:r>
                          <a:rPr lang="nl-NL" sz="4000" b="1" i="1">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𝟐</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𝟐</m:t>
                            </m:r>
                          </m:e>
                        </m:d>
                      </m:e>
                    </m:d>
                  </m:oMath>
                </a14:m>
                <a:r>
                  <a:rPr lang="nl-NL" sz="4000" b="1"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nl-NL" sz="4000" b="1" i="1">
                        <a:effectLst/>
                        <a:latin typeface="Cambria Math" panose="02040503050406030204" pitchFamily="18" charset="0"/>
                        <a:ea typeface="Calibri" panose="020F0502020204030204" pitchFamily="34" charset="0"/>
                        <a:cs typeface="Cambria Math" panose="02040503050406030204" pitchFamily="18" charset="0"/>
                      </a:rPr>
                      <m:t>⇒</m:t>
                    </m:r>
                    <m:r>
                      <a:rPr lang="nl-NL" sz="4000" b="1" i="1">
                        <a:effectLst/>
                        <a:latin typeface="Cambria Math" panose="02040503050406030204" pitchFamily="18" charset="0"/>
                        <a:ea typeface="Calibri" panose="020F0502020204030204" pitchFamily="34" charset="0"/>
                      </a:rPr>
                      <m:t>𝒏</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𝑪</m:t>
                        </m:r>
                      </m:e>
                    </m:d>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𝟒</m:t>
                    </m:r>
                  </m:oMath>
                </a14:m>
                <a:r>
                  <a:rPr lang="nl-NL" sz="4000" b="1" dirty="0">
                    <a:effectLst/>
                    <a:latin typeface="Tahoma" panose="020B0604030504040204" pitchFamily="34" charset="0"/>
                    <a:ea typeface="Tahoma" panose="020B0604030504040204" pitchFamily="34" charset="0"/>
                    <a:cs typeface="Tahoma" panose="020B0604030504040204" pitchFamily="34" charset="0"/>
                  </a:rPr>
                  <a:t>. </a:t>
                </a:r>
              </a:p>
              <a:p>
                <a:pPr marL="457200" indent="635" algn="just">
                  <a:spcAft>
                    <a:spcPts val="0"/>
                  </a:spcAft>
                </a:pPr>
                <a:r>
                  <a:rPr lang="nl-NL" sz="4000" b="1" dirty="0">
                    <a:effectLst/>
                    <a:latin typeface="Tahoma" panose="020B0604030504040204" pitchFamily="34" charset="0"/>
                    <a:ea typeface="Tahoma" panose="020B0604030504040204" pitchFamily="34" charset="0"/>
                    <a:cs typeface="Tahoma" panose="020B0604030504040204" pitchFamily="34" charset="0"/>
                  </a:rPr>
                  <a:t>Xác suất </a:t>
                </a:r>
                <a14:m>
                  <m:oMath xmlns:m="http://schemas.openxmlformats.org/officeDocument/2006/math">
                    <m:r>
                      <a:rPr lang="nl-NL" sz="4000" b="1" i="1">
                        <a:effectLst/>
                        <a:latin typeface="Cambria Math" panose="02040503050406030204" pitchFamily="18" charset="0"/>
                        <a:ea typeface="Calibri" panose="020F0502020204030204" pitchFamily="34" charset="0"/>
                      </a:rPr>
                      <m:t>𝑷</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𝑪</m:t>
                        </m:r>
                      </m:e>
                    </m:d>
                    <m:r>
                      <a:rPr lang="nl-NL" sz="4000" b="1" i="1">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nl-NL" sz="4000" b="1" i="1">
                            <a:effectLst/>
                            <a:latin typeface="Cambria Math" panose="02040503050406030204" pitchFamily="18" charset="0"/>
                            <a:ea typeface="Calibri" panose="020F0502020204030204" pitchFamily="34" charset="0"/>
                          </a:rPr>
                          <m:t>𝒏</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𝑪</m:t>
                            </m:r>
                          </m:e>
                        </m:d>
                      </m:num>
                      <m:den>
                        <m:r>
                          <a:rPr lang="nl-NL" sz="4000" b="1" i="1">
                            <a:effectLst/>
                            <a:latin typeface="Cambria Math" panose="02040503050406030204" pitchFamily="18" charset="0"/>
                            <a:ea typeface="Calibri" panose="020F0502020204030204" pitchFamily="34" charset="0"/>
                          </a:rPr>
                          <m:t>𝒏</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𝜴</m:t>
                            </m:r>
                          </m:e>
                        </m:d>
                      </m:den>
                    </m:f>
                    <m:r>
                      <a:rPr lang="nl-NL" sz="4000" b="1" i="1">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nl-NL" sz="4000" b="1" i="1">
                            <a:effectLst/>
                            <a:latin typeface="Cambria Math" panose="02040503050406030204" pitchFamily="18" charset="0"/>
                            <a:ea typeface="Calibri" panose="020F0502020204030204" pitchFamily="34" charset="0"/>
                          </a:rPr>
                          <m:t>𝟒</m:t>
                        </m:r>
                      </m:num>
                      <m:den>
                        <m:r>
                          <a:rPr lang="nl-NL" sz="4000" b="1" i="1">
                            <a:effectLst/>
                            <a:latin typeface="Cambria Math" panose="02040503050406030204" pitchFamily="18" charset="0"/>
                            <a:ea typeface="Calibri" panose="020F0502020204030204" pitchFamily="34" charset="0"/>
                          </a:rPr>
                          <m:t>𝟑𝟔</m:t>
                        </m:r>
                      </m:den>
                    </m:f>
                    <m:r>
                      <a:rPr lang="nl-NL" sz="4000" b="1" i="1">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nl-NL" sz="4000" b="1" i="1">
                            <a:effectLst/>
                            <a:latin typeface="Cambria Math" panose="02040503050406030204" pitchFamily="18" charset="0"/>
                            <a:ea typeface="Calibri" panose="020F0502020204030204" pitchFamily="34" charset="0"/>
                          </a:rPr>
                          <m:t>𝟏</m:t>
                        </m:r>
                      </m:num>
                      <m:den>
                        <m:r>
                          <a:rPr lang="nl-NL" sz="4000" b="1" i="1">
                            <a:effectLst/>
                            <a:latin typeface="Cambria Math" panose="02040503050406030204" pitchFamily="18" charset="0"/>
                            <a:ea typeface="Calibri" panose="020F0502020204030204" pitchFamily="34" charset="0"/>
                          </a:rPr>
                          <m:t>𝟗</m:t>
                        </m:r>
                      </m:den>
                    </m:f>
                  </m:oMath>
                </a14:m>
                <a:r>
                  <a:rPr lang="nl-NL" sz="4000" b="1" dirty="0">
                    <a:effectLst/>
                    <a:latin typeface="Tahoma" panose="020B0604030504040204" pitchFamily="34" charset="0"/>
                    <a:ea typeface="Tahoma" panose="020B0604030504040204" pitchFamily="34" charset="0"/>
                    <a:cs typeface="Tahoma" panose="020B0604030504040204" pitchFamily="34" charset="0"/>
                  </a:rPr>
                  <a:t>. </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marL="457200" indent="635" algn="just">
                  <a:spcAft>
                    <a:spcPts val="0"/>
                  </a:spcAft>
                </a:pPr>
                <a:r>
                  <a:rPr lang="nl-NL" sz="4000" b="1" dirty="0">
                    <a:effectLst/>
                    <a:latin typeface="Tahoma" panose="020B0604030504040204" pitchFamily="34" charset="0"/>
                    <a:ea typeface="Tahoma" panose="020B0604030504040204" pitchFamily="34" charset="0"/>
                    <a:cs typeface="Tahoma" panose="020B0604030504040204" pitchFamily="34" charset="0"/>
                  </a:rPr>
                  <a:t>b) Gọi </a:t>
                </a:r>
                <a:r>
                  <a:rPr lang="nl-NL" sz="4000" b="1" i="1" dirty="0">
                    <a:effectLst/>
                    <a:latin typeface="Tahoma" panose="020B0604030504040204" pitchFamily="34" charset="0"/>
                    <a:ea typeface="Tahoma" panose="020B0604030504040204" pitchFamily="34" charset="0"/>
                    <a:cs typeface="Tahoma" panose="020B0604030504040204" pitchFamily="34" charset="0"/>
                  </a:rPr>
                  <a:t>D</a:t>
                </a:r>
                <a:r>
                  <a:rPr lang="nl-NL" sz="4000" b="1" dirty="0">
                    <a:effectLst/>
                    <a:latin typeface="Tahoma" panose="020B0604030504040204" pitchFamily="34" charset="0"/>
                    <a:ea typeface="Tahoma" panose="020B0604030504040204" pitchFamily="34" charset="0"/>
                    <a:cs typeface="Tahoma" panose="020B0604030504040204" pitchFamily="34" charset="0"/>
                  </a:rPr>
                  <a:t> là biến cố: “Số chấm xuất hiện trên con xúc xắc mà An gieo lớn hơn hoặc bằng 5”, ta có: </a:t>
                </a:r>
                <a14:m>
                  <m:oMath xmlns:m="http://schemas.openxmlformats.org/officeDocument/2006/math">
                    <m:r>
                      <a:rPr lang="en-US" sz="4000" b="1" i="0" smtClean="0">
                        <a:effectLst/>
                        <a:latin typeface="Cambria Math" panose="02040503050406030204" pitchFamily="18" charset="0"/>
                        <a:ea typeface="Calibri" panose="020F0502020204030204" pitchFamily="34" charset="0"/>
                      </a:rPr>
                      <m:t>        </m:t>
                    </m:r>
                    <m:r>
                      <a:rPr lang="nl-NL" sz="4000" b="1" i="1">
                        <a:effectLst/>
                        <a:latin typeface="Cambria Math" panose="02040503050406030204" pitchFamily="18" charset="0"/>
                        <a:ea typeface="Calibri" panose="020F0502020204030204" pitchFamily="34" charset="0"/>
                      </a:rPr>
                      <m:t>𝑫</m:t>
                    </m:r>
                    <m:r>
                      <a:rPr lang="nl-NL" sz="4000" b="1" i="1">
                        <a:effectLst/>
                        <a:latin typeface="Cambria Math" panose="02040503050406030204" pitchFamily="18" charset="0"/>
                        <a:ea typeface="Calibri" panose="020F0502020204030204" pitchFamily="34" charset="0"/>
                      </a:rPr>
                      <m:t>=</m:t>
                    </m:r>
                    <m:d>
                      <m:dPr>
                        <m:begChr m:val="{"/>
                        <m:endChr m:val="}"/>
                        <m:ctrlPr>
                          <a:rPr lang="en-US" sz="4000" b="1" i="1">
                            <a:effectLst/>
                            <a:latin typeface="Cambria Math" panose="02040503050406030204" pitchFamily="18" charset="0"/>
                            <a:ea typeface="Calibri" panose="020F0502020204030204" pitchFamily="34" charset="0"/>
                          </a:rPr>
                        </m:ctrlPr>
                      </m:dPr>
                      <m:e>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𝒊</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𝒋</m:t>
                            </m:r>
                          </m:e>
                        </m:d>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𝒊</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𝒋</m:t>
                        </m:r>
                        <m:r>
                          <a:rPr lang="nl-NL" sz="4000" b="1" i="1">
                            <a:effectLst/>
                            <a:latin typeface="Cambria Math" panose="02040503050406030204" pitchFamily="18" charset="0"/>
                            <a:ea typeface="Calibri" panose="020F0502020204030204" pitchFamily="34" charset="0"/>
                            <a:cs typeface="Cambria Math" panose="02040503050406030204" pitchFamily="18" charset="0"/>
                          </a:rPr>
                          <m:t>∈</m:t>
                        </m:r>
                        <m:r>
                          <a:rPr lang="nl-NL" sz="4000" b="1" i="1">
                            <a:effectLst/>
                            <a:latin typeface="Cambria Math" panose="02040503050406030204" pitchFamily="18" charset="0"/>
                            <a:ea typeface="Calibri" panose="020F0502020204030204" pitchFamily="34" charset="0"/>
                          </a:rPr>
                          <m:t>ℕ</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𝟓</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𝒊</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𝟏</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𝒋</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𝟔</m:t>
                        </m:r>
                      </m:e>
                    </m:d>
                  </m:oMath>
                </a14:m>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marL="457200" indent="635" algn="just">
                  <a:spcAft>
                    <a:spcPts val="0"/>
                  </a:spcAft>
                </a:pPr>
                <a14:m>
                  <m:oMath xmlns:m="http://schemas.openxmlformats.org/officeDocument/2006/math">
                    <m:r>
                      <a:rPr lang="nl-NL" sz="4000" b="1" i="1">
                        <a:effectLst/>
                        <a:latin typeface="Cambria Math" panose="02040503050406030204" pitchFamily="18" charset="0"/>
                        <a:ea typeface="Calibri" panose="020F0502020204030204" pitchFamily="34" charset="0"/>
                      </a:rPr>
                      <m:t>=</m:t>
                    </m:r>
                    <m:d>
                      <m:dPr>
                        <m:begChr m:val="{"/>
                        <m:endChr m:val="}"/>
                        <m:ctrlPr>
                          <a:rPr lang="en-US" sz="4000" b="1" i="1">
                            <a:effectLst/>
                            <a:latin typeface="Cambria Math" panose="02040503050406030204" pitchFamily="18" charset="0"/>
                            <a:ea typeface="Calibri" panose="020F0502020204030204" pitchFamily="34" charset="0"/>
                          </a:rPr>
                        </m:ctrlPr>
                      </m:dPr>
                      <m:e>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𝟓</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𝟏</m:t>
                            </m:r>
                          </m:e>
                        </m:d>
                        <m:r>
                          <a:rPr lang="nl-NL" sz="4000" b="1" i="1">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𝟓</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𝟐</m:t>
                            </m:r>
                          </m:e>
                        </m:d>
                        <m:r>
                          <a:rPr lang="nl-NL" sz="4000" b="1" i="1">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𝟓</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𝟑</m:t>
                            </m:r>
                          </m:e>
                        </m:d>
                        <m:r>
                          <a:rPr lang="nl-NL" sz="4000" b="1" i="1">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𝟓</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𝟒</m:t>
                            </m:r>
                          </m:e>
                        </m:d>
                        <m:r>
                          <a:rPr lang="nl-NL" sz="4000" b="1" i="1">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𝟓</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𝟓</m:t>
                            </m:r>
                          </m:e>
                        </m:d>
                        <m:r>
                          <a:rPr lang="nl-NL" sz="4000" b="1" i="1">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𝟓</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𝟔</m:t>
                            </m:r>
                          </m:e>
                        </m:d>
                        <m:r>
                          <a:rPr lang="nl-NL" sz="4000" b="1" i="1">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𝟔</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𝟏</m:t>
                            </m:r>
                          </m:e>
                        </m:d>
                        <m:r>
                          <a:rPr lang="nl-NL" sz="4000" b="1" i="1">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𝟔</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𝟐</m:t>
                            </m:r>
                          </m:e>
                        </m:d>
                        <m:r>
                          <a:rPr lang="nl-NL" sz="4000" b="1" i="1">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𝟔</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𝟑</m:t>
                            </m:r>
                          </m:e>
                        </m:d>
                        <m:r>
                          <a:rPr lang="nl-NL" sz="4000" b="1" i="1">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𝟔</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𝟒</m:t>
                            </m:r>
                          </m:e>
                        </m:d>
                        <m:r>
                          <a:rPr lang="nl-NL" sz="4000" b="1" i="1">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𝟔</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𝟓</m:t>
                            </m:r>
                          </m:e>
                        </m:d>
                        <m:r>
                          <a:rPr lang="nl-NL" sz="4000" b="1" i="1">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𝟔</m:t>
                            </m:r>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𝟔</m:t>
                            </m:r>
                          </m:e>
                        </m:d>
                      </m:e>
                    </m:d>
                  </m:oMath>
                </a14:m>
                <a:r>
                  <a:rPr lang="nl-NL" sz="4000" b="1"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nl-NL" sz="4000" b="1" i="1">
                        <a:effectLst/>
                        <a:latin typeface="Cambria Math" panose="02040503050406030204" pitchFamily="18" charset="0"/>
                        <a:ea typeface="Calibri" panose="020F0502020204030204" pitchFamily="34" charset="0"/>
                        <a:cs typeface="Cambria Math" panose="02040503050406030204" pitchFamily="18" charset="0"/>
                      </a:rPr>
                      <m:t>⇒</m:t>
                    </m:r>
                    <m:r>
                      <a:rPr lang="nl-NL" sz="4000" b="1" i="1">
                        <a:effectLst/>
                        <a:latin typeface="Cambria Math" panose="02040503050406030204" pitchFamily="18" charset="0"/>
                        <a:ea typeface="Calibri" panose="020F0502020204030204" pitchFamily="34" charset="0"/>
                      </a:rPr>
                      <m:t>𝒏</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𝑫</m:t>
                        </m:r>
                      </m:e>
                    </m:d>
                    <m:r>
                      <a:rPr lang="nl-NL" sz="4000" b="1" i="1">
                        <a:effectLst/>
                        <a:latin typeface="Cambria Math" panose="02040503050406030204" pitchFamily="18" charset="0"/>
                        <a:ea typeface="Calibri" panose="020F0502020204030204" pitchFamily="34" charset="0"/>
                      </a:rPr>
                      <m:t>=</m:t>
                    </m:r>
                    <m:r>
                      <a:rPr lang="nl-NL" sz="4000" b="1" i="1">
                        <a:effectLst/>
                        <a:latin typeface="Cambria Math" panose="02040503050406030204" pitchFamily="18" charset="0"/>
                        <a:ea typeface="Calibri" panose="020F0502020204030204" pitchFamily="34" charset="0"/>
                      </a:rPr>
                      <m:t>𝟏𝟐</m:t>
                    </m:r>
                  </m:oMath>
                </a14:m>
                <a:r>
                  <a:rPr lang="nl-NL" sz="4000" b="1" dirty="0">
                    <a:effectLst/>
                    <a:latin typeface="Tahoma" panose="020B0604030504040204" pitchFamily="34" charset="0"/>
                    <a:ea typeface="Tahoma" panose="020B0604030504040204" pitchFamily="34" charset="0"/>
                    <a:cs typeface="Tahoma" panose="020B0604030504040204" pitchFamily="34" charset="0"/>
                  </a:rPr>
                  <a:t>.</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marL="457200" indent="635" algn="just">
                  <a:spcAft>
                    <a:spcPts val="0"/>
                  </a:spcAft>
                </a:pPr>
                <a:r>
                  <a:rPr lang="nl-NL" sz="4000" b="1" dirty="0">
                    <a:effectLst/>
                    <a:latin typeface="Tahoma" panose="020B0604030504040204" pitchFamily="34" charset="0"/>
                    <a:ea typeface="Tahoma" panose="020B0604030504040204" pitchFamily="34" charset="0"/>
                    <a:cs typeface="Tahoma" panose="020B0604030504040204" pitchFamily="34" charset="0"/>
                  </a:rPr>
                  <a:t>Xác suất </a:t>
                </a:r>
                <a14:m>
                  <m:oMath xmlns:m="http://schemas.openxmlformats.org/officeDocument/2006/math">
                    <m:r>
                      <a:rPr lang="nl-NL" sz="4000" b="1" i="1">
                        <a:effectLst/>
                        <a:latin typeface="Cambria Math" panose="02040503050406030204" pitchFamily="18" charset="0"/>
                        <a:ea typeface="Calibri" panose="020F0502020204030204" pitchFamily="34" charset="0"/>
                      </a:rPr>
                      <m:t>𝑷</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𝑫</m:t>
                        </m:r>
                      </m:e>
                    </m:d>
                    <m:r>
                      <a:rPr lang="nl-NL" sz="4000" b="1" i="1">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nl-NL" sz="4000" b="1" i="1">
                            <a:effectLst/>
                            <a:latin typeface="Cambria Math" panose="02040503050406030204" pitchFamily="18" charset="0"/>
                            <a:ea typeface="Calibri" panose="020F0502020204030204" pitchFamily="34" charset="0"/>
                          </a:rPr>
                          <m:t>𝒏</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𝑫</m:t>
                            </m:r>
                          </m:e>
                        </m:d>
                      </m:num>
                      <m:den>
                        <m:r>
                          <a:rPr lang="nl-NL" sz="4000" b="1" i="1">
                            <a:effectLst/>
                            <a:latin typeface="Cambria Math" panose="02040503050406030204" pitchFamily="18" charset="0"/>
                            <a:ea typeface="Calibri" panose="020F0502020204030204" pitchFamily="34" charset="0"/>
                          </a:rPr>
                          <m:t>𝒏</m:t>
                        </m:r>
                        <m:d>
                          <m:dPr>
                            <m:ctrlPr>
                              <a:rPr lang="en-US" sz="4000" b="1" i="1">
                                <a:effectLst/>
                                <a:latin typeface="Cambria Math" panose="02040503050406030204" pitchFamily="18" charset="0"/>
                                <a:ea typeface="Calibri" panose="020F0502020204030204" pitchFamily="34" charset="0"/>
                              </a:rPr>
                            </m:ctrlPr>
                          </m:dPr>
                          <m:e>
                            <m:r>
                              <a:rPr lang="nl-NL" sz="4000" b="1" i="1">
                                <a:effectLst/>
                                <a:latin typeface="Cambria Math" panose="02040503050406030204" pitchFamily="18" charset="0"/>
                                <a:ea typeface="Calibri" panose="020F0502020204030204" pitchFamily="34" charset="0"/>
                              </a:rPr>
                              <m:t>𝜴</m:t>
                            </m:r>
                          </m:e>
                        </m:d>
                      </m:den>
                    </m:f>
                    <m:r>
                      <a:rPr lang="nl-NL" sz="4000" b="1" i="1">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nl-NL" sz="4000" b="1" i="1">
                            <a:effectLst/>
                            <a:latin typeface="Cambria Math" panose="02040503050406030204" pitchFamily="18" charset="0"/>
                            <a:ea typeface="Calibri" panose="020F0502020204030204" pitchFamily="34" charset="0"/>
                          </a:rPr>
                          <m:t>𝟏𝟐</m:t>
                        </m:r>
                      </m:num>
                      <m:den>
                        <m:r>
                          <a:rPr lang="nl-NL" sz="4000" b="1" i="1">
                            <a:effectLst/>
                            <a:latin typeface="Cambria Math" panose="02040503050406030204" pitchFamily="18" charset="0"/>
                            <a:ea typeface="Calibri" panose="020F0502020204030204" pitchFamily="34" charset="0"/>
                          </a:rPr>
                          <m:t>𝟑𝟔</m:t>
                        </m:r>
                      </m:den>
                    </m:f>
                    <m:r>
                      <a:rPr lang="nl-NL" sz="4000" b="1" i="1">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nl-NL" sz="4000" b="1" i="1">
                            <a:effectLst/>
                            <a:latin typeface="Cambria Math" panose="02040503050406030204" pitchFamily="18" charset="0"/>
                            <a:ea typeface="Calibri" panose="020F0502020204030204" pitchFamily="34" charset="0"/>
                          </a:rPr>
                          <m:t>𝟏</m:t>
                        </m:r>
                      </m:num>
                      <m:den>
                        <m:r>
                          <a:rPr lang="nl-NL" sz="4000" b="1" i="1">
                            <a:effectLst/>
                            <a:latin typeface="Cambria Math" panose="02040503050406030204" pitchFamily="18" charset="0"/>
                            <a:ea typeface="Calibri" panose="020F0502020204030204" pitchFamily="34" charset="0"/>
                          </a:rPr>
                          <m:t>𝟑</m:t>
                        </m:r>
                      </m:den>
                    </m:f>
                  </m:oMath>
                </a14:m>
                <a:r>
                  <a:rPr lang="nl-NL" sz="4000" b="1" dirty="0">
                    <a:effectLst/>
                    <a:latin typeface="Tahoma" panose="020B0604030504040204" pitchFamily="34" charset="0"/>
                    <a:ea typeface="Tahoma" panose="020B0604030504040204" pitchFamily="34" charset="0"/>
                    <a:cs typeface="Tahoma" panose="020B0604030504040204" pitchFamily="34" charset="0"/>
                  </a:rPr>
                  <a:t>. </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05740" y="5750064"/>
                <a:ext cx="23843020" cy="7593361"/>
              </a:xfrm>
              <a:prstGeom prst="rect">
                <a:avLst/>
              </a:prstGeom>
              <a:blipFill>
                <a:blip r:embed="rId2"/>
                <a:stretch>
                  <a:fillRect t="-1445" r="-895"/>
                </a:stretch>
              </a:blipFill>
            </p:spPr>
            <p:txBody>
              <a:bodyPr/>
              <a:lstStyle/>
              <a:p>
                <a:r>
                  <a:rPr lang="en-US">
                    <a:noFill/>
                  </a:rPr>
                  <a:t> </a:t>
                </a:r>
              </a:p>
            </p:txBody>
          </p:sp>
        </mc:Fallback>
      </mc:AlternateContent>
    </p:spTree>
    <p:extLst>
      <p:ext uri="{BB962C8B-B14F-4D97-AF65-F5344CB8AC3E}">
        <p14:creationId xmlns:p14="http://schemas.microsoft.com/office/powerpoint/2010/main" val="17408827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28600" y="6858000"/>
                <a:ext cx="23164800" cy="6429068"/>
              </a:xfrm>
              <a:prstGeom prst="rect">
                <a:avLst/>
              </a:prstGeom>
            </p:spPr>
            <p:txBody>
              <a:bodyPr wrap="square">
                <a:spAutoFit/>
              </a:bodyPr>
              <a:lstStyle/>
              <a:p>
                <a:pPr indent="635" algn="ctr">
                  <a:lnSpc>
                    <a:spcPct val="107000"/>
                  </a:lnSpc>
                  <a:spcAft>
                    <a:spcPts val="0"/>
                  </a:spcAft>
                </a:pPr>
                <a:r>
                  <a:rPr lang="nl-NL" sz="4400" b="1" i="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endParaRPr lang="en-US" sz="4400" b="1" i="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457200" indent="635" algn="just">
                  <a:spcAft>
                    <a:spcPts val="0"/>
                  </a:spcAft>
                </a:pPr>
                <a:r>
                  <a:rPr lang="nl-NL" sz="4000" b="1" dirty="0">
                    <a:effectLst/>
                    <a:latin typeface="Tahoma" panose="020B0604030504040204" pitchFamily="34" charset="0"/>
                    <a:ea typeface="Tahoma" panose="020B0604030504040204" pitchFamily="34" charset="0"/>
                    <a:cs typeface="Tahoma" panose="020B0604030504040204" pitchFamily="34" charset="0"/>
                  </a:rPr>
                  <a:t>c) Gọi E là biến cố: “Tích hai số chấm xuất hiện trên hai con xúc xắc bé hơn 6”, ta có </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marL="457200" indent="635" algn="just">
                  <a:spcAft>
                    <a:spcPts val="0"/>
                  </a:spcAft>
                </a:pPr>
                <a14:m>
                  <m:oMath xmlns:m="http://schemas.openxmlformats.org/officeDocument/2006/math">
                    <m:r>
                      <a:rPr lang="nl-NL" sz="4000" b="1" i="0">
                        <a:effectLst/>
                        <a:latin typeface="Cambria Math" panose="02040503050406030204" pitchFamily="18" charset="0"/>
                        <a:ea typeface="Calibri" panose="020F0502020204030204" pitchFamily="34" charset="0"/>
                      </a:rPr>
                      <m:t>𝐄</m:t>
                    </m:r>
                    <m:r>
                      <a:rPr lang="nl-NL" sz="4000" b="1" i="0">
                        <a:effectLst/>
                        <a:latin typeface="Cambria Math" panose="02040503050406030204" pitchFamily="18" charset="0"/>
                        <a:ea typeface="Calibri" panose="020F0502020204030204" pitchFamily="34" charset="0"/>
                      </a:rPr>
                      <m:t>=</m:t>
                    </m:r>
                    <m:d>
                      <m:dPr>
                        <m:begChr m:val="{"/>
                        <m:endChr m:val="}"/>
                        <m:ctrlPr>
                          <a:rPr lang="en-US" sz="4000" b="1" i="1">
                            <a:effectLst/>
                            <a:latin typeface="Cambria Math" panose="02040503050406030204" pitchFamily="18" charset="0"/>
                            <a:ea typeface="Calibri" panose="020F0502020204030204" pitchFamily="34" charset="0"/>
                          </a:rPr>
                        </m:ctrlPr>
                      </m:dPr>
                      <m:e>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𝐢</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𝐣</m:t>
                            </m:r>
                          </m:e>
                        </m:d>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𝐢</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𝐣</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ℕ</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𝐢</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𝐣</m:t>
                        </m:r>
                        <m:r>
                          <a:rPr lang="nl-NL" sz="4000" b="1" i="0">
                            <a:effectLst/>
                            <a:latin typeface="Cambria Math" panose="02040503050406030204" pitchFamily="18" charset="0"/>
                            <a:ea typeface="Calibri" panose="020F0502020204030204" pitchFamily="34" charset="0"/>
                          </a:rPr>
                          <m:t>&lt;</m:t>
                        </m:r>
                        <m:r>
                          <a:rPr lang="nl-NL" sz="4000" b="1" i="0">
                            <a:effectLst/>
                            <a:latin typeface="Cambria Math" panose="02040503050406030204" pitchFamily="18" charset="0"/>
                            <a:ea typeface="Calibri" panose="020F0502020204030204" pitchFamily="34" charset="0"/>
                          </a:rPr>
                          <m:t>𝟔</m:t>
                        </m:r>
                      </m:e>
                    </m:d>
                    <m:r>
                      <a:rPr lang="nl-NL" sz="4000" b="1" i="0">
                        <a:effectLst/>
                        <a:latin typeface="Cambria Math" panose="02040503050406030204" pitchFamily="18" charset="0"/>
                        <a:ea typeface="Calibri" panose="020F0502020204030204" pitchFamily="34" charset="0"/>
                      </a:rPr>
                      <m:t>=</m:t>
                    </m:r>
                    <m:d>
                      <m:dPr>
                        <m:begChr m:val="{"/>
                        <m:endChr m:val="}"/>
                        <m:ctrlPr>
                          <a:rPr lang="en-US" sz="4000" b="1" i="1">
                            <a:effectLst/>
                            <a:latin typeface="Cambria Math" panose="02040503050406030204" pitchFamily="18" charset="0"/>
                            <a:ea typeface="Calibri" panose="020F0502020204030204" pitchFamily="34" charset="0"/>
                          </a:rPr>
                        </m:ctrlPr>
                      </m:dPr>
                      <m:e>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𝟏</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𝟏</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𝟏</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𝟐</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𝟏</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𝟑</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𝟏</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𝟒</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𝟏</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𝟓</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𝟐</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𝟏</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𝟐</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𝟐</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𝟑</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𝟏</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𝟒</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𝟏</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𝟓</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𝟏</m:t>
                            </m:r>
                          </m:e>
                        </m:d>
                      </m:e>
                    </m:d>
                  </m:oMath>
                </a14:m>
                <a:r>
                  <a:rPr lang="nl-NL" sz="4000" b="1" dirty="0">
                    <a:effectLst/>
                    <a:latin typeface="Tahoma" panose="020B0604030504040204" pitchFamily="34" charset="0"/>
                    <a:ea typeface="Tahoma" panose="020B0604030504040204" pitchFamily="34" charset="0"/>
                    <a:cs typeface="Tahoma" panose="020B0604030504040204" pitchFamily="34" charset="0"/>
                  </a:rPr>
                  <a:t>.</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marL="457200" indent="635" algn="just">
                  <a:spcAft>
                    <a:spcPts val="0"/>
                  </a:spcAft>
                </a:pPr>
                <a14:m>
                  <m:oMath xmlns:m="http://schemas.openxmlformats.org/officeDocument/2006/math">
                    <m:r>
                      <a:rPr lang="nl-NL" sz="4000" b="1" i="0">
                        <a:effectLst/>
                        <a:latin typeface="Cambria Math" panose="02040503050406030204" pitchFamily="18" charset="0"/>
                        <a:ea typeface="Calibri" panose="020F0502020204030204" pitchFamily="34" charset="0"/>
                        <a:cs typeface="Cambria Math" panose="02040503050406030204" pitchFamily="18" charset="0"/>
                      </a:rPr>
                      <m:t>⇒</m:t>
                    </m:r>
                    <m:r>
                      <a:rPr lang="nl-NL" sz="4000" b="1" i="0">
                        <a:effectLst/>
                        <a:latin typeface="Cambria Math" panose="02040503050406030204" pitchFamily="18" charset="0"/>
                        <a:ea typeface="Calibri" panose="020F0502020204030204" pitchFamily="34" charset="0"/>
                      </a:rPr>
                      <m:t>𝐧</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𝐄</m:t>
                        </m:r>
                      </m:e>
                    </m:d>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𝟏𝟎</m:t>
                    </m:r>
                  </m:oMath>
                </a14:m>
                <a:r>
                  <a:rPr lang="nl-NL" sz="4000" b="1" dirty="0">
                    <a:effectLst/>
                    <a:latin typeface="Tahoma" panose="020B0604030504040204" pitchFamily="34" charset="0"/>
                    <a:ea typeface="Tahoma" panose="020B0604030504040204" pitchFamily="34" charset="0"/>
                    <a:cs typeface="Tahoma" panose="020B0604030504040204" pitchFamily="34" charset="0"/>
                  </a:rPr>
                  <a:t>.  Xác suất  </a:t>
                </a:r>
                <a14:m>
                  <m:oMath xmlns:m="http://schemas.openxmlformats.org/officeDocument/2006/math">
                    <m:r>
                      <a:rPr lang="nl-NL" sz="4000" b="1" i="0">
                        <a:effectLst/>
                        <a:latin typeface="Cambria Math" panose="02040503050406030204" pitchFamily="18" charset="0"/>
                        <a:ea typeface="Calibri" panose="020F0502020204030204" pitchFamily="34" charset="0"/>
                      </a:rPr>
                      <m:t>𝐏</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𝐄</m:t>
                        </m:r>
                      </m:e>
                    </m:d>
                    <m:r>
                      <a:rPr lang="nl-NL" sz="4000" b="1" i="0">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nl-NL" sz="4000" b="1" i="0">
                            <a:effectLst/>
                            <a:latin typeface="Cambria Math" panose="02040503050406030204" pitchFamily="18" charset="0"/>
                            <a:ea typeface="Calibri" panose="020F0502020204030204" pitchFamily="34" charset="0"/>
                          </a:rPr>
                          <m:t>𝐧</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𝐄</m:t>
                            </m:r>
                          </m:e>
                        </m:d>
                      </m:num>
                      <m:den>
                        <m:r>
                          <a:rPr lang="nl-NL" sz="4000" b="1" i="0">
                            <a:effectLst/>
                            <a:latin typeface="Cambria Math" panose="02040503050406030204" pitchFamily="18" charset="0"/>
                            <a:ea typeface="Calibri" panose="020F0502020204030204" pitchFamily="34" charset="0"/>
                          </a:rPr>
                          <m:t>𝐧</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𝛀</m:t>
                            </m:r>
                          </m:e>
                        </m:d>
                      </m:den>
                    </m:f>
                    <m:r>
                      <a:rPr lang="nl-NL" sz="4000" b="1" i="0">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nl-NL" sz="4000" b="1" i="0">
                            <a:effectLst/>
                            <a:latin typeface="Cambria Math" panose="02040503050406030204" pitchFamily="18" charset="0"/>
                            <a:ea typeface="Calibri" panose="020F0502020204030204" pitchFamily="34" charset="0"/>
                          </a:rPr>
                          <m:t>𝟏𝟎</m:t>
                        </m:r>
                      </m:num>
                      <m:den>
                        <m:r>
                          <a:rPr lang="nl-NL" sz="4000" b="1" i="0">
                            <a:effectLst/>
                            <a:latin typeface="Cambria Math" panose="02040503050406030204" pitchFamily="18" charset="0"/>
                            <a:ea typeface="Calibri" panose="020F0502020204030204" pitchFamily="34" charset="0"/>
                          </a:rPr>
                          <m:t>𝟑𝟔</m:t>
                        </m:r>
                      </m:den>
                    </m:f>
                    <m:r>
                      <a:rPr lang="nl-NL" sz="4000" b="1" i="0">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nl-NL" sz="4000" b="1" i="0">
                            <a:effectLst/>
                            <a:latin typeface="Cambria Math" panose="02040503050406030204" pitchFamily="18" charset="0"/>
                            <a:ea typeface="Calibri" panose="020F0502020204030204" pitchFamily="34" charset="0"/>
                          </a:rPr>
                          <m:t>𝟓</m:t>
                        </m:r>
                      </m:num>
                      <m:den>
                        <m:r>
                          <a:rPr lang="nl-NL" sz="4000" b="1" i="0">
                            <a:effectLst/>
                            <a:latin typeface="Cambria Math" panose="02040503050406030204" pitchFamily="18" charset="0"/>
                            <a:ea typeface="Calibri" panose="020F0502020204030204" pitchFamily="34" charset="0"/>
                          </a:rPr>
                          <m:t>𝟏𝟖</m:t>
                        </m:r>
                      </m:den>
                    </m:f>
                  </m:oMath>
                </a14:m>
                <a:r>
                  <a:rPr lang="nl-NL" sz="4000" b="1" dirty="0">
                    <a:effectLst/>
                    <a:latin typeface="Tahoma" panose="020B0604030504040204" pitchFamily="34" charset="0"/>
                    <a:ea typeface="Tahoma" panose="020B0604030504040204" pitchFamily="34" charset="0"/>
                    <a:cs typeface="Tahoma" panose="020B0604030504040204" pitchFamily="34" charset="0"/>
                  </a:rPr>
                  <a:t>.</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marL="457200" indent="635" algn="just">
                  <a:spcAft>
                    <a:spcPts val="0"/>
                  </a:spcAft>
                </a:pPr>
                <a:r>
                  <a:rPr lang="nl-NL" sz="4000" b="1" dirty="0">
                    <a:effectLst/>
                    <a:latin typeface="Tahoma" panose="020B0604030504040204" pitchFamily="34" charset="0"/>
                    <a:ea typeface="Tahoma" panose="020B0604030504040204" pitchFamily="34" charset="0"/>
                    <a:cs typeface="Tahoma" panose="020B0604030504040204" pitchFamily="34" charset="0"/>
                  </a:rPr>
                  <a:t>d) Gọi F là biến cố: “Tổng hai số chấm xuất hiện trên hai con xúc xắc là một số nguyên tố”, ta có </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marL="457200" indent="635" algn="just">
                  <a:spcAft>
                    <a:spcPts val="0"/>
                  </a:spcAft>
                </a:pPr>
                <a14:m>
                  <m:oMath xmlns:m="http://schemas.openxmlformats.org/officeDocument/2006/math">
                    <m:r>
                      <a:rPr lang="nl-NL" sz="4000" b="1" i="0">
                        <a:effectLst/>
                        <a:latin typeface="Cambria Math" panose="02040503050406030204" pitchFamily="18" charset="0"/>
                        <a:ea typeface="Calibri" panose="020F0502020204030204" pitchFamily="34" charset="0"/>
                      </a:rPr>
                      <m:t>𝐅</m:t>
                    </m:r>
                    <m:r>
                      <a:rPr lang="nl-NL" sz="4000" b="1" i="0">
                        <a:effectLst/>
                        <a:latin typeface="Cambria Math" panose="02040503050406030204" pitchFamily="18" charset="0"/>
                        <a:ea typeface="Calibri" panose="020F0502020204030204" pitchFamily="34" charset="0"/>
                      </a:rPr>
                      <m:t>=</m:t>
                    </m:r>
                    <m:d>
                      <m:dPr>
                        <m:begChr m:val="{"/>
                        <m:endChr m:val="}"/>
                        <m:ctrlPr>
                          <a:rPr lang="en-US" sz="4000" b="1" i="1">
                            <a:effectLst/>
                            <a:latin typeface="Cambria Math" panose="02040503050406030204" pitchFamily="18" charset="0"/>
                            <a:ea typeface="Calibri" panose="020F0502020204030204" pitchFamily="34" charset="0"/>
                          </a:rPr>
                        </m:ctrlPr>
                      </m:dPr>
                      <m:e>
                        <m:eqArr>
                          <m:eqArrPr>
                            <m:ctrlPr>
                              <a:rPr lang="en-US" sz="4000" b="1" i="1">
                                <a:effectLst/>
                                <a:latin typeface="Cambria Math" panose="02040503050406030204" pitchFamily="18" charset="0"/>
                                <a:ea typeface="Calibri" panose="020F0502020204030204" pitchFamily="34" charset="0"/>
                              </a:rPr>
                            </m:ctrlPr>
                          </m:eqArrPr>
                          <m:e>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𝟏</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𝟏</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𝟏</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𝟐</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𝟏</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𝟒</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𝟏</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𝟔</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𝟐</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𝟏</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𝟐</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𝟑</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𝟐</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𝟓</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𝟑</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𝟐</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𝟑</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𝟒</m:t>
                                </m:r>
                              </m:e>
                            </m:d>
                            <m:r>
                              <a:rPr lang="nl-NL" sz="4000" b="1" i="0">
                                <a:effectLst/>
                                <a:latin typeface="Cambria Math" panose="02040503050406030204" pitchFamily="18" charset="0"/>
                                <a:ea typeface="Calibri" panose="020F0502020204030204" pitchFamily="34" charset="0"/>
                              </a:rPr>
                              <m:t>;</m:t>
                            </m:r>
                          </m:e>
                          <m:e>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𝟒</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𝟏</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𝟒</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𝟑</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𝟓</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𝟐</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𝟓</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𝟔</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𝟔</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𝟏</m:t>
                                </m:r>
                              </m:e>
                            </m:d>
                            <m:r>
                              <a:rPr lang="nl-NL" sz="4000" b="1" i="0">
                                <a:effectLst/>
                                <a:latin typeface="Cambria Math" panose="02040503050406030204" pitchFamily="18" charset="0"/>
                                <a:ea typeface="Calibri" panose="020F0502020204030204" pitchFamily="34" charset="0"/>
                              </a:rPr>
                              <m:t>;</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𝟔</m:t>
                                </m:r>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𝟓</m:t>
                                </m:r>
                              </m:e>
                            </m:d>
                          </m:e>
                        </m:eqArr>
                      </m:e>
                    </m:d>
                  </m:oMath>
                </a14:m>
                <a:r>
                  <a:rPr lang="nl-NL" sz="4000" b="1"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nl-NL" sz="4000" b="1" i="0">
                        <a:effectLst/>
                        <a:latin typeface="Cambria Math" panose="02040503050406030204" pitchFamily="18" charset="0"/>
                        <a:ea typeface="Calibri" panose="020F0502020204030204" pitchFamily="34" charset="0"/>
                        <a:cs typeface="Cambria Math" panose="02040503050406030204" pitchFamily="18" charset="0"/>
                      </a:rPr>
                      <m:t>⇒</m:t>
                    </m:r>
                    <m:r>
                      <a:rPr lang="nl-NL" sz="4000" b="1" i="0">
                        <a:effectLst/>
                        <a:latin typeface="Cambria Math" panose="02040503050406030204" pitchFamily="18" charset="0"/>
                        <a:ea typeface="Calibri" panose="020F0502020204030204" pitchFamily="34" charset="0"/>
                      </a:rPr>
                      <m:t>𝐧</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𝐅</m:t>
                        </m:r>
                      </m:e>
                    </m:d>
                    <m:r>
                      <a:rPr lang="nl-NL" sz="4000" b="1" i="0">
                        <a:effectLst/>
                        <a:latin typeface="Cambria Math" panose="02040503050406030204" pitchFamily="18" charset="0"/>
                        <a:ea typeface="Calibri" panose="020F0502020204030204" pitchFamily="34" charset="0"/>
                      </a:rPr>
                      <m:t>=</m:t>
                    </m:r>
                    <m:r>
                      <a:rPr lang="nl-NL" sz="4000" b="1" i="0">
                        <a:effectLst/>
                        <a:latin typeface="Cambria Math" panose="02040503050406030204" pitchFamily="18" charset="0"/>
                        <a:ea typeface="Calibri" panose="020F0502020204030204" pitchFamily="34" charset="0"/>
                      </a:rPr>
                      <m:t>𝟏𝟓</m:t>
                    </m:r>
                  </m:oMath>
                </a14:m>
                <a:r>
                  <a:rPr lang="nl-NL" sz="4000" b="1" dirty="0">
                    <a:effectLst/>
                    <a:latin typeface="Tahoma" panose="020B0604030504040204" pitchFamily="34" charset="0"/>
                    <a:ea typeface="Tahoma" panose="020B0604030504040204" pitchFamily="34" charset="0"/>
                    <a:cs typeface="Tahoma" panose="020B0604030504040204" pitchFamily="34" charset="0"/>
                  </a:rPr>
                  <a:t>.</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a:p>
                <a:pPr marL="457200" indent="635" algn="just">
                  <a:spcAft>
                    <a:spcPts val="0"/>
                  </a:spcAft>
                </a:pPr>
                <a:r>
                  <a:rPr lang="nl-NL" sz="4000" b="1" dirty="0">
                    <a:effectLst/>
                    <a:latin typeface="Tahoma" panose="020B0604030504040204" pitchFamily="34" charset="0"/>
                    <a:ea typeface="Tahoma" panose="020B0604030504040204" pitchFamily="34" charset="0"/>
                    <a:cs typeface="Tahoma" panose="020B0604030504040204" pitchFamily="34" charset="0"/>
                  </a:rPr>
                  <a:t>Xác suất </a:t>
                </a:r>
                <a14:m>
                  <m:oMath xmlns:m="http://schemas.openxmlformats.org/officeDocument/2006/math">
                    <m:r>
                      <a:rPr lang="nl-NL" sz="4000" b="1" i="0">
                        <a:effectLst/>
                        <a:latin typeface="Cambria Math" panose="02040503050406030204" pitchFamily="18" charset="0"/>
                        <a:ea typeface="Calibri" panose="020F0502020204030204" pitchFamily="34" charset="0"/>
                      </a:rPr>
                      <m:t>𝐏</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𝐅</m:t>
                        </m:r>
                      </m:e>
                    </m:d>
                    <m:r>
                      <a:rPr lang="nl-NL" sz="4000" b="1" i="0">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nl-NL" sz="4000" b="1" i="0">
                            <a:effectLst/>
                            <a:latin typeface="Cambria Math" panose="02040503050406030204" pitchFamily="18" charset="0"/>
                            <a:ea typeface="Calibri" panose="020F0502020204030204" pitchFamily="34" charset="0"/>
                          </a:rPr>
                          <m:t>𝐧</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𝐅</m:t>
                            </m:r>
                          </m:e>
                        </m:d>
                      </m:num>
                      <m:den>
                        <m:r>
                          <a:rPr lang="nl-NL" sz="4000" b="1" i="0">
                            <a:effectLst/>
                            <a:latin typeface="Cambria Math" panose="02040503050406030204" pitchFamily="18" charset="0"/>
                            <a:ea typeface="Calibri" panose="020F0502020204030204" pitchFamily="34" charset="0"/>
                          </a:rPr>
                          <m:t>𝐧</m:t>
                        </m:r>
                        <m:d>
                          <m:dPr>
                            <m:ctrlPr>
                              <a:rPr lang="en-US" sz="4000" b="1" i="1">
                                <a:effectLst/>
                                <a:latin typeface="Cambria Math" panose="02040503050406030204" pitchFamily="18" charset="0"/>
                                <a:ea typeface="Calibri" panose="020F0502020204030204" pitchFamily="34" charset="0"/>
                              </a:rPr>
                            </m:ctrlPr>
                          </m:dPr>
                          <m:e>
                            <m:r>
                              <a:rPr lang="nl-NL" sz="4000" b="1" i="0">
                                <a:effectLst/>
                                <a:latin typeface="Cambria Math" panose="02040503050406030204" pitchFamily="18" charset="0"/>
                                <a:ea typeface="Calibri" panose="020F0502020204030204" pitchFamily="34" charset="0"/>
                              </a:rPr>
                              <m:t>𝛀</m:t>
                            </m:r>
                          </m:e>
                        </m:d>
                      </m:den>
                    </m:f>
                    <m:r>
                      <a:rPr lang="nl-NL" sz="4000" b="1" i="0">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nl-NL" sz="4000" b="1" i="0">
                            <a:effectLst/>
                            <a:latin typeface="Cambria Math" panose="02040503050406030204" pitchFamily="18" charset="0"/>
                            <a:ea typeface="Calibri" panose="020F0502020204030204" pitchFamily="34" charset="0"/>
                          </a:rPr>
                          <m:t>𝟏𝟓</m:t>
                        </m:r>
                      </m:num>
                      <m:den>
                        <m:r>
                          <a:rPr lang="nl-NL" sz="4000" b="1" i="0">
                            <a:effectLst/>
                            <a:latin typeface="Cambria Math" panose="02040503050406030204" pitchFamily="18" charset="0"/>
                            <a:ea typeface="Calibri" panose="020F0502020204030204" pitchFamily="34" charset="0"/>
                          </a:rPr>
                          <m:t>𝟑𝟔</m:t>
                        </m:r>
                      </m:den>
                    </m:f>
                    <m:r>
                      <a:rPr lang="nl-NL" sz="4000" b="1" i="0">
                        <a:effectLst/>
                        <a:latin typeface="Cambria Math" panose="02040503050406030204" pitchFamily="18" charset="0"/>
                        <a:ea typeface="Calibri" panose="020F0502020204030204" pitchFamily="34" charset="0"/>
                      </a:rPr>
                      <m:t>=</m:t>
                    </m:r>
                    <m:f>
                      <m:fPr>
                        <m:ctrlPr>
                          <a:rPr lang="en-US" sz="4000" b="1" i="1">
                            <a:effectLst/>
                            <a:latin typeface="Cambria Math" panose="02040503050406030204" pitchFamily="18" charset="0"/>
                            <a:ea typeface="Calibri" panose="020F0502020204030204" pitchFamily="34" charset="0"/>
                          </a:rPr>
                        </m:ctrlPr>
                      </m:fPr>
                      <m:num>
                        <m:r>
                          <a:rPr lang="nl-NL" sz="4000" b="1" i="0">
                            <a:effectLst/>
                            <a:latin typeface="Cambria Math" panose="02040503050406030204" pitchFamily="18" charset="0"/>
                            <a:ea typeface="Calibri" panose="020F0502020204030204" pitchFamily="34" charset="0"/>
                          </a:rPr>
                          <m:t>𝟓</m:t>
                        </m:r>
                      </m:num>
                      <m:den>
                        <m:r>
                          <a:rPr lang="nl-NL" sz="4000" b="1" i="0">
                            <a:effectLst/>
                            <a:latin typeface="Cambria Math" panose="02040503050406030204" pitchFamily="18" charset="0"/>
                            <a:ea typeface="Calibri" panose="020F0502020204030204" pitchFamily="34" charset="0"/>
                          </a:rPr>
                          <m:t>𝟏𝟐</m:t>
                        </m:r>
                      </m:den>
                    </m:f>
                  </m:oMath>
                </a14:m>
                <a:r>
                  <a:rPr lang="nl-NL" sz="4000" b="1" dirty="0">
                    <a:effectLst/>
                    <a:latin typeface="Tahoma" panose="020B0604030504040204" pitchFamily="34" charset="0"/>
                    <a:ea typeface="Tahoma" panose="020B0604030504040204" pitchFamily="34" charset="0"/>
                    <a:cs typeface="Tahoma" panose="020B0604030504040204" pitchFamily="34" charset="0"/>
                  </a:rPr>
                  <a:t>.</a:t>
                </a:r>
                <a:endParaRPr lang="en-US" sz="40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 y="6858000"/>
                <a:ext cx="23164800" cy="6429068"/>
              </a:xfrm>
              <a:prstGeom prst="rect">
                <a:avLst/>
              </a:prstGeom>
              <a:blipFill>
                <a:blip r:embed="rId2"/>
                <a:stretch>
                  <a:fillRect t="-2180" r="-921"/>
                </a:stretch>
              </a:blipFill>
            </p:spPr>
            <p:txBody>
              <a:bodyPr/>
              <a:lstStyle/>
              <a:p>
                <a:r>
                  <a:rPr lang="en-US">
                    <a:noFill/>
                  </a:rPr>
                  <a:t> </a:t>
                </a:r>
              </a:p>
            </p:txBody>
          </p:sp>
        </mc:Fallback>
      </mc:AlternateContent>
      <p:sp>
        <p:nvSpPr>
          <p:cNvPr id="4" name="Rectangle 3"/>
          <p:cNvSpPr/>
          <p:nvPr/>
        </p:nvSpPr>
        <p:spPr>
          <a:xfrm>
            <a:off x="450623" y="2872040"/>
            <a:ext cx="23552377" cy="3698320"/>
          </a:xfrm>
          <a:prstGeom prst="rect">
            <a:avLst/>
          </a:prstGeom>
          <a:gradFill>
            <a:gsLst>
              <a:gs pos="100000">
                <a:schemeClr val="accent6">
                  <a:lumMod val="40000"/>
                  <a:lumOff val="60000"/>
                </a:schemeClr>
              </a:gs>
              <a:gs pos="87000">
                <a:schemeClr val="accent1">
                  <a:lumMod val="45000"/>
                  <a:lumOff val="55000"/>
                </a:schemeClr>
              </a:gs>
              <a:gs pos="40000">
                <a:schemeClr val="accent6">
                  <a:lumMod val="20000"/>
                  <a:lumOff val="80000"/>
                </a:schemeClr>
              </a:gs>
              <a:gs pos="100000">
                <a:schemeClr val="accent1">
                  <a:lumMod val="30000"/>
                  <a:lumOff val="70000"/>
                </a:schemeClr>
              </a:gs>
            </a:gsLst>
            <a:lin ang="5400000" scaled="1"/>
          </a:gradFill>
        </p:spPr>
        <p:txBody>
          <a:bodyPr wrap="square">
            <a:spAutoFit/>
          </a:bodyPr>
          <a:lstStyle/>
          <a:p>
            <a:pPr indent="635">
              <a:lnSpc>
                <a:spcPct val="107000"/>
              </a:lnSpc>
            </a:pPr>
            <a:r>
              <a:rPr lang="en-US" b="1" dirty="0">
                <a:latin typeface="Tahoma" panose="020B0604030504040204" pitchFamily="34" charset="0"/>
                <a:ea typeface="Tahoma" panose="020B0604030504040204" pitchFamily="34" charset="0"/>
                <a:cs typeface="Tahoma" panose="020B0604030504040204" pitchFamily="34" charset="0"/>
              </a:rPr>
              <a:t>Hai bạn An và Bình mỗi người gieo một con xúc xắc cân đối. Tính xác suất để:</a:t>
            </a:r>
          </a:p>
          <a:p>
            <a:pPr indent="635">
              <a:lnSpc>
                <a:spcPct val="107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a) Số chấm xuất hiện trên hai con xúc sắc bé hơn 3;</a:t>
            </a:r>
            <a:endParaRPr lang="en-US" sz="4400" b="1" dirty="0">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b) Số chấm xuất hiện trên con xúc xắc mà An gieo lớn hơn hoặc bằng 5;</a:t>
            </a:r>
            <a:endParaRPr lang="en-US" sz="4400" b="1" dirty="0">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c) Tích hai số chấm xuất hiện trên hai con xúc xắc bé hơn 6;</a:t>
            </a:r>
            <a:endParaRPr lang="en-US" sz="4400" b="1" dirty="0">
              <a:latin typeface="Tahoma" panose="020B0604030504040204" pitchFamily="34" charset="0"/>
              <a:ea typeface="Tahoma" panose="020B0604030504040204" pitchFamily="34" charset="0"/>
              <a:cs typeface="Tahoma" panose="020B0604030504040204" pitchFamily="34" charset="0"/>
            </a:endParaRPr>
          </a:p>
          <a:p>
            <a:pPr indent="635">
              <a:lnSpc>
                <a:spcPct val="107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d) Tổng hai số chấm xuất hiện trên hai con xúc xắc là một số nguyên tố.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5" name="Group 57"/>
          <p:cNvGrpSpPr>
            <a:grpSpLocks/>
          </p:cNvGrpSpPr>
          <p:nvPr/>
        </p:nvGrpSpPr>
        <p:grpSpPr bwMode="auto">
          <a:xfrm>
            <a:off x="30480" y="1984578"/>
            <a:ext cx="3886200" cy="606222"/>
            <a:chOff x="224" y="592"/>
            <a:chExt cx="11374" cy="1326"/>
          </a:xfrm>
        </p:grpSpPr>
        <p:grpSp>
          <p:nvGrpSpPr>
            <p:cNvPr id="6" name="Group 24"/>
            <p:cNvGrpSpPr>
              <a:grpSpLocks/>
            </p:cNvGrpSpPr>
            <p:nvPr/>
          </p:nvGrpSpPr>
          <p:grpSpPr bwMode="auto">
            <a:xfrm>
              <a:off x="224" y="592"/>
              <a:ext cx="11374" cy="1326"/>
              <a:chOff x="315" y="602"/>
              <a:chExt cx="16002" cy="1640"/>
            </a:xfrm>
          </p:grpSpPr>
          <p:sp>
            <p:nvSpPr>
              <p:cNvPr id="8" name="Arrow: Pentagon 25"/>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4400" b="0" i="0" u="none" strike="noStrike" cap="none" normalizeH="0" baseline="0">
                  <a:ln>
                    <a:noFill/>
                  </a:ln>
                  <a:solidFill>
                    <a:schemeClr val="tx1"/>
                  </a:solidFill>
                  <a:effectLst/>
                  <a:latin typeface="Arial" pitchFamily="34" charset="0"/>
                  <a:cs typeface="Arial" pitchFamily="34" charset="0"/>
                </a:endParaRPr>
              </a:p>
            </p:txBody>
          </p:sp>
          <p:sp>
            <p:nvSpPr>
              <p:cNvPr id="9" name="Arrow: Chevron 26"/>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a:p>
            </p:txBody>
          </p:sp>
          <p:sp>
            <p:nvSpPr>
              <p:cNvPr id="10" name="Arrow: Chevron 27"/>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4400"/>
              </a:p>
            </p:txBody>
          </p:sp>
        </p:grpSp>
        <p:sp>
          <p:nvSpPr>
            <p:cNvPr id="7" name="TextBox 56"/>
            <p:cNvSpPr txBox="1">
              <a:spLocks noChangeArrowheads="1"/>
            </p:cNvSpPr>
            <p:nvPr/>
          </p:nvSpPr>
          <p:spPr bwMode="auto">
            <a:xfrm>
              <a:off x="2292" y="724"/>
              <a:ext cx="9306"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Câu 9.5</a:t>
              </a: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8508109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333997"/>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5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5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𝟏</m:t>
                          </m:r>
                        </m:num>
                        <m:den>
                          <m:r>
                            <a:rPr kumimoji="0" lang="en-US" sz="5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𝟐</m:t>
                          </m:r>
                        </m:den>
                      </m:f>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t="-474" b="-12796"/>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83042"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ctrlPr>
                        </m:fPr>
                        <m:num>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𝟏</m:t>
                          </m:r>
                        </m:num>
                        <m:den>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itchFamily="34" charset="0"/>
                              <a:cs typeface="Tahoma" pitchFamily="34" charset="0"/>
                            </a:rPr>
                            <m:t>𝟒</m:t>
                          </m:r>
                        </m:den>
                      </m:f>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83042" y="2243792"/>
                  <a:ext cx="2468235" cy="617268"/>
                </a:xfrm>
                <a:prstGeom prst="rect">
                  <a:avLst/>
                </a:prstGeom>
                <a:blipFill>
                  <a:blip r:embed="rId3"/>
                  <a:stretch>
                    <a:fillRect b="-5213"/>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𝟑</m:t>
                          </m:r>
                        </m:num>
                        <m:den>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𝟒</m:t>
                          </m:r>
                        </m:den>
                      </m:f>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t="-3318" b="-9953"/>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m:t>
                          </m:r>
                        </m:num>
                        <m:den>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𝟑</m:t>
                          </m:r>
                        </m:den>
                      </m:f>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t="-948" b="-12322"/>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2735744" y="550654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noProof="0" dirty="0">
                <a:solidFill>
                  <a:prstClr val="white"/>
                </a:solidFill>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136595" y="2584676"/>
            <a:ext cx="23943880" cy="2216296"/>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1</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220060" y="3484349"/>
            <a:ext cx="23304511" cy="769441"/>
          </a:xfrm>
          <a:prstGeom prst="rect">
            <a:avLst/>
          </a:prstGeom>
          <a:noFill/>
        </p:spPr>
        <p:txBody>
          <a:bodyPr wrap="square">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301566" y="7239000"/>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1" name="TextBox 30">
            <a:extLst>
              <a:ext uri="{FF2B5EF4-FFF2-40B4-BE49-F238E27FC236}">
                <a16:creationId xmlns:a16="http://schemas.microsoft.com/office/drawing/2014/main" id="{1E67763E-6CAA-4BD1-433D-E7474479ED46}"/>
              </a:ext>
            </a:extLst>
          </p:cNvPr>
          <p:cNvSpPr txBox="1"/>
          <p:nvPr/>
        </p:nvSpPr>
        <p:spPr>
          <a:xfrm>
            <a:off x="427499" y="8139012"/>
            <a:ext cx="18891412" cy="830997"/>
          </a:xfrm>
          <a:prstGeom prst="rect">
            <a:avLst/>
          </a:prstGeom>
          <a:noFill/>
        </p:spPr>
        <p:txBody>
          <a:bodyPr wrap="square">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Chọn </a:t>
            </a:r>
            <a:r>
              <a:rPr lang="en-US" sz="4800" b="1" dirty="0">
                <a:solidFill>
                  <a:srgbClr val="0000FF"/>
                </a:solidFill>
                <a:latin typeface="Tahoma" panose="020B0604030504040204" pitchFamily="34" charset="0"/>
                <a:ea typeface="Tahoma" panose="020B0604030504040204" pitchFamily="34" charset="0"/>
                <a:cs typeface="Tahoma" panose="020B0604030504040204" pitchFamily="34" charset="0"/>
              </a:rPr>
              <a:t>C</a:t>
            </a:r>
            <a:endParaRPr kumimoji="0" lang="en-US" sz="4800" b="1"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427499" y="2685689"/>
            <a:ext cx="24076393" cy="2123658"/>
          </a:xfrm>
          <a:prstGeom prst="rect">
            <a:avLst/>
          </a:prstGeom>
        </p:spPr>
        <p:txBody>
          <a:bodyPr wrap="square">
            <a:spAutoFit/>
          </a:bodyPr>
          <a:lstStyle/>
          <a:p>
            <a:pPr lvl="0">
              <a:lnSpc>
                <a:spcPct val="150000"/>
              </a:lnSpc>
              <a:buClr>
                <a:srgbClr val="0000FF"/>
              </a:buClr>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Gieo đồng tiền hai lần. Xác suất để sau hai lần gieo thì mặt sấp xuất hiện ít nhất một lần</a:t>
            </a:r>
            <a:r>
              <a:rPr lang="en-US" sz="4400" b="1" dirty="0">
                <a:latin typeface="Tahoma" panose="020B0604030504040204" pitchFamily="34" charset="0"/>
                <a:ea typeface="Tahoma" panose="020B0604030504040204" pitchFamily="34" charset="0"/>
                <a:cs typeface="Tahoma" panose="020B0604030504040204" pitchFamily="34" charset="0"/>
              </a:rPr>
              <a:t> là</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4" name="Rectangle 33"/>
              <p:cNvSpPr/>
              <p:nvPr/>
            </p:nvSpPr>
            <p:spPr>
              <a:xfrm>
                <a:off x="2367849" y="9325247"/>
                <a:ext cx="18747827" cy="2695353"/>
              </a:xfrm>
              <a:prstGeom prst="rect">
                <a:avLst/>
              </a:prstGeom>
            </p:spPr>
            <p:txBody>
              <a:bodyPr wrap="square">
                <a:spAutoFit/>
              </a:bodyPr>
              <a:lstStyle/>
              <a:p>
                <a:pPr marL="629920">
                  <a:lnSpc>
                    <a:spcPct val="107000"/>
                  </a:lnSpc>
                  <a:spcAft>
                    <a:spcPts val="0"/>
                  </a:spcAft>
                  <a:tabLst>
                    <a:tab pos="629920" algn="l"/>
                    <a:tab pos="3599815" algn="l"/>
                    <a:tab pos="5039995" algn="l"/>
                  </a:tabLst>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Số phần tử không gian mẫu:</a:t>
                </a:r>
                <a14:m>
                  <m:oMath xmlns:m="http://schemas.openxmlformats.org/officeDocument/2006/math">
                    <m:r>
                      <a:rPr lang="en-US" sz="4400" b="1"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Biến cố xuất hiện mặt sấp ít nhất một lần: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𝑺𝑵</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𝑵𝑺</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𝑺𝑺</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0"/>
                  </a:spcAft>
                  <a:tabLst>
                    <a:tab pos="629920" algn="l"/>
                    <a:tab pos="3599815" algn="l"/>
                    <a:tab pos="5039995" algn="l"/>
                  </a:tabLst>
                </a:pP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d>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𝑨</m:t>
                            </m:r>
                          </m:e>
                        </m:d>
                      </m:num>
                      <m:den>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𝜴</m:t>
                            </m:r>
                          </m:e>
                        </m:d>
                      </m:den>
                    </m:f>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den>
                    </m:f>
                  </m:oMath>
                </a14:m>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2367849" y="9325247"/>
                <a:ext cx="18747827" cy="2695353"/>
              </a:xfrm>
              <a:prstGeom prst="rect">
                <a:avLst/>
              </a:prstGeom>
              <a:blipFill>
                <a:blip r:embed="rId8"/>
                <a:stretch>
                  <a:fillRect t="-5430" b="-1131"/>
                </a:stretch>
              </a:blipFill>
            </p:spPr>
            <p:txBody>
              <a:bodyPr/>
              <a:lstStyle/>
              <a:p>
                <a:r>
                  <a:rPr lang="en-US">
                    <a:noFill/>
                  </a:rPr>
                  <a:t> </a:t>
                </a:r>
              </a:p>
            </p:txBody>
          </p:sp>
        </mc:Fallback>
      </mc:AlternateContent>
    </p:spTree>
    <p:extLst>
      <p:ext uri="{BB962C8B-B14F-4D97-AF65-F5344CB8AC3E}">
        <p14:creationId xmlns:p14="http://schemas.microsoft.com/office/powerpoint/2010/main" val="3868507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barn(inVertical)">
                                      <p:cBhvr>
                                        <p:cTn id="32" dur="500"/>
                                        <p:tgtEl>
                                          <p:spTgt spid="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barn(inVertical)">
                                      <p:cBhvr>
                                        <p:cTn id="37" dur="500"/>
                                        <p:tgtEl>
                                          <p:spTgt spid="34">
                                            <p:txEl>
                                              <p:pRg st="0" end="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4">
                                            <p:txEl>
                                              <p:pRg st="1" end="1"/>
                                            </p:txEl>
                                          </p:spTgt>
                                        </p:tgtEl>
                                        <p:attrNameLst>
                                          <p:attrName>style.visibility</p:attrName>
                                        </p:attrNameLst>
                                      </p:cBhvr>
                                      <p:to>
                                        <p:strVal val="visible"/>
                                      </p:to>
                                    </p:set>
                                    <p:animEffect transition="in" filter="barn(inVertical)">
                                      <p:cBhvr>
                                        <p:cTn id="40" dur="500"/>
                                        <p:tgtEl>
                                          <p:spTgt spid="34">
                                            <p:txEl>
                                              <p:pRg st="1" end="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4">
                                            <p:txEl>
                                              <p:pRg st="2" end="2"/>
                                            </p:txEl>
                                          </p:spTgt>
                                        </p:tgtEl>
                                        <p:attrNameLst>
                                          <p:attrName>style.visibility</p:attrName>
                                        </p:attrNameLst>
                                      </p:cBhvr>
                                      <p:to>
                                        <p:strVal val="visible"/>
                                      </p:to>
                                    </p:set>
                                    <p:animEffect transition="in" filter="barn(inVertical)">
                                      <p:cBhvr>
                                        <p:cTn id="43"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4237534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5904</TotalTime>
  <Words>3228</Words>
  <PresentationFormat>Custom</PresentationFormat>
  <Paragraphs>347</Paragraphs>
  <Slides>24</Slides>
  <Notes>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6"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2022-10-16T15:47:16Z</dcterms:modified>
</cp:coreProperties>
</file>