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69" r:id="rId4"/>
    <p:sldId id="320" r:id="rId5"/>
    <p:sldId id="370" r:id="rId6"/>
    <p:sldId id="372" r:id="rId7"/>
    <p:sldId id="371" r:id="rId8"/>
    <p:sldId id="373" r:id="rId9"/>
    <p:sldId id="374" r:id="rId10"/>
    <p:sldId id="319" r:id="rId11"/>
    <p:sldId id="354" r:id="rId12"/>
    <p:sldId id="355" r:id="rId13"/>
    <p:sldId id="356" r:id="rId14"/>
    <p:sldId id="358" r:id="rId15"/>
    <p:sldId id="357" r:id="rId16"/>
    <p:sldId id="359" r:id="rId17"/>
    <p:sldId id="375" r:id="rId18"/>
    <p:sldId id="326" r:id="rId19"/>
    <p:sldId id="327" r:id="rId20"/>
    <p:sldId id="328" r:id="rId21"/>
    <p:sldId id="376" r:id="rId22"/>
    <p:sldId id="377" r:id="rId23"/>
    <p:sldId id="378" r:id="rId24"/>
    <p:sldId id="379" r:id="rId25"/>
    <p:sldId id="380" r:id="rId26"/>
    <p:sldId id="332" r:id="rId27"/>
    <p:sldId id="381" r:id="rId28"/>
    <p:sldId id="382" r:id="rId29"/>
    <p:sldId id="383" r:id="rId30"/>
    <p:sldId id="384" r:id="rId31"/>
    <p:sldId id="385" r:id="rId32"/>
    <p:sldId id="386" r:id="rId33"/>
    <p:sldId id="387" r:id="rId34"/>
    <p:sldId id="388" r:id="rId35"/>
    <p:sldId id="292" r:id="rId36"/>
    <p:sldId id="333" r:id="rId37"/>
    <p:sldId id="306" r:id="rId38"/>
    <p:sldId id="389" r:id="rId39"/>
    <p:sldId id="390" r:id="rId40"/>
    <p:sldId id="391" r:id="rId41"/>
    <p:sldId id="392" r:id="rId42"/>
    <p:sldId id="307" r:id="rId43"/>
    <p:sldId id="269" r:id="rId44"/>
    <p:sldId id="340" r:id="rId45"/>
    <p:sldId id="294" r:id="rId46"/>
    <p:sldId id="393" r:id="rId47"/>
    <p:sldId id="394" r:id="rId48"/>
    <p:sldId id="395" r:id="rId49"/>
    <p:sldId id="345" r:id="rId50"/>
    <p:sldId id="271" r:id="rId51"/>
    <p:sldId id="396" r:id="rId52"/>
    <p:sldId id="276" r:id="rId53"/>
    <p:sldId id="39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9" d="100"/>
          <a:sy n="99" d="100"/>
        </p:scale>
        <p:origin x="40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a:t>
            </a:r>
            <a:r>
              <a:rPr lang="en-US" sz="2400" b="1">
                <a:solidFill>
                  <a:srgbClr val="FF0000"/>
                </a:solidFill>
                <a:latin typeface="Times New Roman" panose="02020603050405020304" pitchFamily="18" charset="0"/>
                <a:cs typeface="Times New Roman" panose="02020603050405020304" pitchFamily="18" charset="0"/>
              </a:rPr>
              <a:t>1.  </a:t>
            </a:r>
            <a:r>
              <a:rPr lang="vi-VN" sz="2400" b="1">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08" y="644012"/>
            <a:ext cx="11430000" cy="5967803"/>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a:t>
            </a:r>
            <a:r>
              <a:rPr lang="en-US" sz="2400" b="1">
                <a:solidFill>
                  <a:srgbClr val="FF0000"/>
                </a:solidFill>
                <a:latin typeface="Times New Roman" panose="02020603050405020304" pitchFamily="18" charset="0"/>
                <a:cs typeface="Times New Roman" panose="02020603050405020304" pitchFamily="18" charset="0"/>
              </a:rPr>
              <a:t>1.  </a:t>
            </a:r>
            <a:r>
              <a:rPr lang="vi-VN" sz="2400" b="1">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341632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1.Công tắc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a.Chức năng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là thiết bị dùng để đóng cắt dòng điện cho các đồ dùng, thiết bị điện trong gia đình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b. Cấu tạo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Công tắc điện gồm các bộ phận chính: vỏ, nút bật tắt và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c.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Dòng điện định mức(A)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1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
        <p:nvSpPr>
          <p:cNvPr id="2" name="Rectangle 1"/>
          <p:cNvSpPr/>
          <p:nvPr/>
        </p:nvSpPr>
        <p:spPr>
          <a:xfrm>
            <a:off x="2992016" y="5037272"/>
            <a:ext cx="8783217" cy="46166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1.Cầu dao </a:t>
            </a:r>
            <a:r>
              <a:rPr lang="en-US" sz="2400">
                <a:solidFill>
                  <a:srgbClr val="FF0000"/>
                </a:solidFill>
                <a:latin typeface="Times New Roman" panose="02020603050405020304" pitchFamily="18" charset="0"/>
                <a:ea typeface="Times New Roman" panose="02020603050405020304" pitchFamily="18" charset="0"/>
              </a:rPr>
              <a:t>gồm các bộ phận chính: </a:t>
            </a:r>
            <a:r>
              <a:rPr lang="vi-VN" sz="2400">
                <a:solidFill>
                  <a:srgbClr val="FF0000"/>
                </a:solidFill>
                <a:latin typeface="Times New Roman" panose="02020603050405020304" pitchFamily="18" charset="0"/>
                <a:ea typeface="Times New Roman" panose="02020603050405020304" pitchFamily="18" charset="0"/>
              </a:rPr>
              <a:t>cần đóng cắt, các cực nối điện, vỏ</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0473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52" y="249115"/>
            <a:ext cx="1035238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cần đóng cắt hoặc vỏ của câu dao có ghi 15 A - 600 V. Hãy giải thích ý nghĩa thông số kĩ thuật đó.</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469797" y="1408631"/>
            <a:ext cx="7058382" cy="3051402"/>
          </a:xfrm>
          <a:prstGeom prst="rect">
            <a:avLst/>
          </a:prstGeom>
          <a:noFill/>
          <a:ln>
            <a:noFill/>
          </a:ln>
        </p:spPr>
      </p:pic>
    </p:spTree>
    <p:extLst>
      <p:ext uri="{BB962C8B-B14F-4D97-AF65-F5344CB8AC3E}">
        <p14:creationId xmlns:p14="http://schemas.microsoft.com/office/powerpoint/2010/main" val="59757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7152" y="249115"/>
            <a:ext cx="1035238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Trên cần đóng cắt hoặc vỏ của câu dao có ghi 15 A - 600 V. Hãy giải thích ý nghĩa thông số kĩ thuật đó.</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469797" y="1408631"/>
            <a:ext cx="7058382" cy="3051402"/>
          </a:xfrm>
          <a:prstGeom prst="rect">
            <a:avLst/>
          </a:prstGeom>
          <a:noFill/>
          <a:ln>
            <a:noFill/>
          </a:ln>
        </p:spPr>
      </p:pic>
      <p:sp>
        <p:nvSpPr>
          <p:cNvPr id="2" name="Rectangle 1"/>
          <p:cNvSpPr/>
          <p:nvPr/>
        </p:nvSpPr>
        <p:spPr>
          <a:xfrm>
            <a:off x="2917372" y="4887982"/>
            <a:ext cx="6096000" cy="830997"/>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2. 15</a:t>
            </a:r>
            <a:r>
              <a:rPr lang="en-US" sz="2400">
                <a:solidFill>
                  <a:srgbClr val="FF0000"/>
                </a:solidFill>
                <a:latin typeface="Times New Roman" panose="02020603050405020304" pitchFamily="18" charset="0"/>
                <a:ea typeface="Times New Roman" panose="02020603050405020304" pitchFamily="18" charset="0"/>
              </a:rPr>
              <a:t>A: Dòng điện định mức.</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600</a:t>
            </a:r>
            <a:r>
              <a:rPr lang="en-US" sz="2400">
                <a:solidFill>
                  <a:srgbClr val="FF0000"/>
                </a:solidFill>
                <a:latin typeface="Times New Roman" panose="02020603050405020304" pitchFamily="18" charset="0"/>
                <a:ea typeface="Times New Roman" panose="02020603050405020304" pitchFamily="18" charset="0"/>
              </a:rPr>
              <a:t>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5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Tree>
    <p:extLst>
      <p:ext uri="{BB962C8B-B14F-4D97-AF65-F5344CB8AC3E}">
        <p14:creationId xmlns:p14="http://schemas.microsoft.com/office/powerpoint/2010/main" val="274014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1416" y="239877"/>
            <a:ext cx="10411825" cy="461665"/>
          </a:xfrm>
          <a:prstGeom prst="rect">
            <a:avLst/>
          </a:prstGeom>
        </p:spPr>
        <p:txBody>
          <a:bodyPr wrap="non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Quan sát Hình 1.3 và cho biết: Cầu dao có cấu tạo gồm những bộ phận nào?</a:t>
            </a:r>
          </a:p>
        </p:txBody>
      </p:sp>
      <p:pic>
        <p:nvPicPr>
          <p:cNvPr id="6" name="Picture 5" descr="C:\Users\DELL\Downloads\image_271.png"/>
          <p:cNvPicPr/>
          <p:nvPr/>
        </p:nvPicPr>
        <p:blipFill>
          <a:blip r:embed="rId2">
            <a:extLst>
              <a:ext uri="{28A0092B-C50C-407E-A947-70E740481C1C}">
                <a14:useLocalDpi xmlns:a14="http://schemas.microsoft.com/office/drawing/2010/main" val="0"/>
              </a:ext>
            </a:extLst>
          </a:blip>
          <a:srcRect/>
          <a:stretch>
            <a:fillRect/>
          </a:stretch>
        </p:blipFill>
        <p:spPr bwMode="auto">
          <a:xfrm>
            <a:off x="1563103" y="988753"/>
            <a:ext cx="7058382" cy="3051402"/>
          </a:xfrm>
          <a:prstGeom prst="rect">
            <a:avLst/>
          </a:prstGeom>
          <a:noFill/>
          <a:ln>
            <a:noFill/>
          </a:ln>
        </p:spPr>
      </p:pic>
      <p:sp>
        <p:nvSpPr>
          <p:cNvPr id="2" name="Rectangle 1"/>
          <p:cNvSpPr/>
          <p:nvPr/>
        </p:nvSpPr>
        <p:spPr>
          <a:xfrm>
            <a:off x="3197290" y="5419827"/>
            <a:ext cx="7467600"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Tay cần và vỏ cách điện làm bằng vật liệu gì? Các cực nối điện được làm bằng vật liệu gì?</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812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  </a:t>
            </a:r>
            <a:r>
              <a:rPr lang="vi-VN" sz="2400" b="1">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 Thiết bị đóng cắt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1. Cầu dao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Cầu dao là thiết bị dùng để đóng cắt nguồn điện bằng tay</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Cầu dao gồm các bộ phận chính: cần đóng cắt, các cực nối điện, vỏ cầu dao.</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Cường độ dòng điện định mức(A): 10A, 25A..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 250V, 500V...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51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6448" y="389015"/>
            <a:ext cx="10257845" cy="2410169"/>
          </a:xfrm>
          <a:prstGeom prst="rect">
            <a:avLst/>
          </a:prstGeom>
        </p:spPr>
      </p:pic>
    </p:spTree>
    <p:extLst>
      <p:ext uri="{BB962C8B-B14F-4D97-AF65-F5344CB8AC3E}">
        <p14:creationId xmlns:p14="http://schemas.microsoft.com/office/powerpoint/2010/main" val="23229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609023" y="1458867"/>
            <a:ext cx="4933361" cy="4691969"/>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5899483" y="1458867"/>
            <a:ext cx="5754452" cy="4601993"/>
          </a:xfrm>
          <a:prstGeom prst="rect">
            <a:avLst/>
          </a:prstGeom>
          <a:noFill/>
          <a:ln>
            <a:noFill/>
          </a:ln>
        </p:spPr>
      </p:pic>
    </p:spTree>
    <p:extLst>
      <p:ext uri="{BB962C8B-B14F-4D97-AF65-F5344CB8AC3E}">
        <p14:creationId xmlns:p14="http://schemas.microsoft.com/office/powerpoint/2010/main" val="22807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69" y="258538"/>
            <a:ext cx="9722499" cy="120032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 </a:t>
            </a:r>
            <a:r>
              <a:rPr lang="en-US" sz="2400" b="1">
                <a:solidFill>
                  <a:srgbClr val="0000FF"/>
                </a:solidFill>
                <a:latin typeface="Times New Roman" panose="02020603050405020304" pitchFamily="18" charset="0"/>
                <a:cs typeface="Times New Roman" panose="02020603050405020304" pitchFamily="18" charset="0"/>
              </a:rPr>
              <a:t>So sánh chức năng của aptomat với cầu dao. Từ đó, nêu ưu điểm của aptomat.</a:t>
            </a:r>
          </a:p>
          <a:p>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6" name="Picture 5" descr="C:\Users\DELL\Downloads\image_27379.png"/>
          <p:cNvPicPr/>
          <p:nvPr/>
        </p:nvPicPr>
        <p:blipFill>
          <a:blip r:embed="rId2">
            <a:extLst>
              <a:ext uri="{28A0092B-C50C-407E-A947-70E740481C1C}">
                <a14:useLocalDpi xmlns:a14="http://schemas.microsoft.com/office/drawing/2010/main" val="0"/>
              </a:ext>
            </a:extLst>
          </a:blip>
          <a:srcRect/>
          <a:stretch>
            <a:fillRect/>
          </a:stretch>
        </p:blipFill>
        <p:spPr bwMode="auto">
          <a:xfrm>
            <a:off x="254457" y="1113634"/>
            <a:ext cx="4933361" cy="2497313"/>
          </a:xfrm>
          <a:prstGeom prst="rect">
            <a:avLst/>
          </a:prstGeom>
          <a:noFill/>
          <a:ln>
            <a:noFill/>
          </a:ln>
        </p:spPr>
      </p:pic>
      <p:pic>
        <p:nvPicPr>
          <p:cNvPr id="4" name="Picture 3" descr="C:\Users\DELL\Downloads\image_27381.png"/>
          <p:cNvPicPr/>
          <p:nvPr/>
        </p:nvPicPr>
        <p:blipFill>
          <a:blip r:embed="rId3">
            <a:extLst>
              <a:ext uri="{28A0092B-C50C-407E-A947-70E740481C1C}">
                <a14:useLocalDpi xmlns:a14="http://schemas.microsoft.com/office/drawing/2010/main" val="0"/>
              </a:ext>
            </a:extLst>
          </a:blip>
          <a:srcRect/>
          <a:stretch>
            <a:fillRect/>
          </a:stretch>
        </p:blipFill>
        <p:spPr bwMode="auto">
          <a:xfrm>
            <a:off x="254457" y="3732245"/>
            <a:ext cx="5008008" cy="2780221"/>
          </a:xfrm>
          <a:prstGeom prst="rect">
            <a:avLst/>
          </a:prstGeom>
          <a:noFill/>
          <a:ln>
            <a:noFill/>
          </a:ln>
        </p:spPr>
      </p:pic>
      <p:sp>
        <p:nvSpPr>
          <p:cNvPr id="2" name="Rectangle 1"/>
          <p:cNvSpPr/>
          <p:nvPr/>
        </p:nvSpPr>
        <p:spPr>
          <a:xfrm>
            <a:off x="5402425" y="781485"/>
            <a:ext cx="6438122" cy="5016758"/>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Cầu dao điện là thiết bị đóng cắt điện bằng tay có tác dụng đóng ngắt dòng điện khi mạch điện bị quá tải hoặc gặp phải tình trạng ngắn mạch. Chính vì vậy nhiệm vụ của nó chủ yếu là phát hiện ra các lỗi xuất hiện trong mạch điện và ngắt mạch điện ngay khi tìm ra dấu hiệu lỗi đó.</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Aptomat cũng là một loại sản phẩm của cầu dao điện. Tuy nhiên, aptomat là dạng thiết bị đóng cắt tự động khi sự cố mạch điện xảy ra trong hệ thống điện mà nó quản lý. Với aptomat, đây là sản phẩm sở hữu tính năng vượt trội hơn hẳn cầu dao. Nó khắc phục hoàn toàn nhược điểm của cầu dao, đó là có thể tự động đóng ngắt khi không may xảy ra các sự cố về điện trong mạch điện. Không như cầu dao, aptomat còn có khả năng khắc phục hiện tượng cháy nổ ở các thiết bị điện. Chính vì vậy, sản phẩm được lựa chọn sử dụng rộng rãi và phổ biến nhiều công trình xây dựng khác nhau từ nhà ở, chung cư đến công ty, khu công nghiệp.</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99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513247" y="389859"/>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kể tên các thiết bị đóng cắt và lấy điện.   </a:t>
            </a:r>
            <a:r>
              <a:rPr lang="en-US"/>
              <a:t>  </a:t>
            </a:r>
          </a:p>
        </p:txBody>
      </p:sp>
      <p:pic>
        <p:nvPicPr>
          <p:cNvPr id="5" name="Picture 4" descr="C:\Users\DELL\Desktop\video\image_278.png"/>
          <p:cNvPicPr/>
          <p:nvPr/>
        </p:nvPicPr>
        <p:blipFill>
          <a:blip r:embed="rId2">
            <a:extLst>
              <a:ext uri="{28A0092B-C50C-407E-A947-70E740481C1C}">
                <a14:useLocalDpi xmlns:a14="http://schemas.microsoft.com/office/drawing/2010/main" val="0"/>
              </a:ext>
            </a:extLst>
          </a:blip>
          <a:srcRect/>
          <a:stretch>
            <a:fillRect/>
          </a:stretch>
        </p:blipFill>
        <p:spPr bwMode="auto">
          <a:xfrm>
            <a:off x="1232194" y="1342854"/>
            <a:ext cx="5669768" cy="3264316"/>
          </a:xfrm>
          <a:prstGeom prst="rect">
            <a:avLst/>
          </a:prstGeom>
          <a:noFill/>
          <a:ln>
            <a:noFill/>
          </a:ln>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Bộ phận nào của aptomat thực hiện chức năng đóng, cắt nguồn điện bằng tay?</a:t>
            </a:r>
          </a:p>
        </p:txBody>
      </p:sp>
      <p:pic>
        <p:nvPicPr>
          <p:cNvPr id="2" name="Picture 1"/>
          <p:cNvPicPr>
            <a:picLocks noChangeAspect="1"/>
          </p:cNvPicPr>
          <p:nvPr/>
        </p:nvPicPr>
        <p:blipFill>
          <a:blip r:embed="rId2"/>
          <a:stretch>
            <a:fillRect/>
          </a:stretch>
        </p:blipFill>
        <p:spPr>
          <a:xfrm>
            <a:off x="832047" y="924738"/>
            <a:ext cx="7430144" cy="4981539"/>
          </a:xfrm>
          <a:prstGeom prst="rect">
            <a:avLst/>
          </a:prstGeom>
        </p:spPr>
      </p:pic>
    </p:spTree>
    <p:extLst>
      <p:ext uri="{BB962C8B-B14F-4D97-AF65-F5344CB8AC3E}">
        <p14:creationId xmlns:p14="http://schemas.microsoft.com/office/powerpoint/2010/main" val="25546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Bộ phận nào của aptomat thực hiện chức năng đóng, cắt nguồn điện bằng tay?</a:t>
            </a:r>
          </a:p>
        </p:txBody>
      </p:sp>
      <p:pic>
        <p:nvPicPr>
          <p:cNvPr id="2" name="Picture 1"/>
          <p:cNvPicPr>
            <a:picLocks noChangeAspect="1"/>
          </p:cNvPicPr>
          <p:nvPr/>
        </p:nvPicPr>
        <p:blipFill>
          <a:blip r:embed="rId2"/>
          <a:stretch>
            <a:fillRect/>
          </a:stretch>
        </p:blipFill>
        <p:spPr>
          <a:xfrm>
            <a:off x="393508" y="1046036"/>
            <a:ext cx="6445831" cy="4123123"/>
          </a:xfrm>
          <a:prstGeom prst="rect">
            <a:avLst/>
          </a:prstGeom>
        </p:spPr>
      </p:pic>
      <p:sp>
        <p:nvSpPr>
          <p:cNvPr id="3" name="Rectangle 2"/>
          <p:cNvSpPr/>
          <p:nvPr/>
        </p:nvSpPr>
        <p:spPr>
          <a:xfrm>
            <a:off x="7153469" y="1277035"/>
            <a:ext cx="4397829"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Bộ phận thực hiện chức năng đóng, cắt nguồn điện bằng tay trên aptomat là tay gạt.</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844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6774026"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a:t>
            </a:r>
            <a:r>
              <a:rPr lang="vi-VN" sz="2400" b="1">
                <a:solidFill>
                  <a:srgbClr val="0000FF"/>
                </a:solidFill>
                <a:latin typeface="Times New Roman" panose="02020603050405020304" pitchFamily="18" charset="0"/>
                <a:cs typeface="Times New Roman" panose="02020603050405020304" pitchFamily="18" charset="0"/>
              </a:rPr>
              <a:t>hình dưới đây </a:t>
            </a:r>
            <a:r>
              <a:rPr lang="en-US" sz="2400" b="1">
                <a:solidFill>
                  <a:srgbClr val="0000FF"/>
                </a:solidFill>
                <a:latin typeface="Times New Roman" panose="02020603050405020304" pitchFamily="18" charset="0"/>
                <a:cs typeface="Times New Roman" panose="02020603050405020304" pitchFamily="18" charset="0"/>
              </a:rPr>
              <a:t>và mô tả cấu tạo </a:t>
            </a:r>
            <a:r>
              <a:rPr lang="vi-VN" sz="2400" b="1">
                <a:solidFill>
                  <a:srgbClr val="0000FF"/>
                </a:solidFill>
                <a:latin typeface="Times New Roman" panose="02020603050405020304" pitchFamily="18" charset="0"/>
                <a:cs typeface="Times New Roman" panose="02020603050405020304" pitchFamily="18" charset="0"/>
              </a:rPr>
              <a:t>Aptomat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32047" y="924739"/>
            <a:ext cx="5624737" cy="4020486"/>
          </a:xfrm>
          <a:prstGeom prst="rect">
            <a:avLst/>
          </a:prstGeom>
        </p:spPr>
      </p:pic>
    </p:spTree>
    <p:extLst>
      <p:ext uri="{BB962C8B-B14F-4D97-AF65-F5344CB8AC3E}">
        <p14:creationId xmlns:p14="http://schemas.microsoft.com/office/powerpoint/2010/main" val="34753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6774026"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a:t>
            </a:r>
            <a:r>
              <a:rPr lang="vi-VN" sz="2400" b="1">
                <a:solidFill>
                  <a:srgbClr val="0000FF"/>
                </a:solidFill>
                <a:latin typeface="Times New Roman" panose="02020603050405020304" pitchFamily="18" charset="0"/>
                <a:cs typeface="Times New Roman" panose="02020603050405020304" pitchFamily="18" charset="0"/>
              </a:rPr>
              <a:t>hình dưới đây </a:t>
            </a:r>
            <a:r>
              <a:rPr lang="en-US" sz="2400" b="1">
                <a:solidFill>
                  <a:srgbClr val="0000FF"/>
                </a:solidFill>
                <a:latin typeface="Times New Roman" panose="02020603050405020304" pitchFamily="18" charset="0"/>
                <a:cs typeface="Times New Roman" panose="02020603050405020304" pitchFamily="18" charset="0"/>
              </a:rPr>
              <a:t>và mô tả cấu tạo </a:t>
            </a:r>
            <a:r>
              <a:rPr lang="vi-VN" sz="2400" b="1">
                <a:solidFill>
                  <a:srgbClr val="0000FF"/>
                </a:solidFill>
                <a:latin typeface="Times New Roman" panose="02020603050405020304" pitchFamily="18" charset="0"/>
                <a:cs typeface="Times New Roman" panose="02020603050405020304" pitchFamily="18" charset="0"/>
              </a:rPr>
              <a:t>Aptomat</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32047" y="924739"/>
            <a:ext cx="5624737" cy="4020486"/>
          </a:xfrm>
          <a:prstGeom prst="rect">
            <a:avLst/>
          </a:prstGeom>
        </p:spPr>
      </p:pic>
      <p:sp>
        <p:nvSpPr>
          <p:cNvPr id="3" name="Rectangle 2"/>
          <p:cNvSpPr/>
          <p:nvPr/>
        </p:nvSpPr>
        <p:spPr>
          <a:xfrm>
            <a:off x="6948196" y="1146406"/>
            <a:ext cx="4556449" cy="120032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Aptomat  cấu tạo gồm các bộ phận: vỏ aptomat, cần đóng cắt, các cực nối điện</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243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Trên vỏ của aptomat có ghi 10 A - 240 V, giải thích ý nghĩa thông số kĩ thuật đó. </a:t>
            </a:r>
          </a:p>
        </p:txBody>
      </p:sp>
      <p:pic>
        <p:nvPicPr>
          <p:cNvPr id="2" name="Picture 1"/>
          <p:cNvPicPr>
            <a:picLocks noChangeAspect="1"/>
          </p:cNvPicPr>
          <p:nvPr/>
        </p:nvPicPr>
        <p:blipFill>
          <a:blip r:embed="rId2"/>
          <a:stretch>
            <a:fillRect/>
          </a:stretch>
        </p:blipFill>
        <p:spPr>
          <a:xfrm>
            <a:off x="832047" y="924739"/>
            <a:ext cx="5092892" cy="3927180"/>
          </a:xfrm>
          <a:prstGeom prst="rect">
            <a:avLst/>
          </a:prstGeom>
        </p:spPr>
      </p:pic>
    </p:spTree>
    <p:extLst>
      <p:ext uri="{BB962C8B-B14F-4D97-AF65-F5344CB8AC3E}">
        <p14:creationId xmlns:p14="http://schemas.microsoft.com/office/powerpoint/2010/main" val="4935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Trên vỏ của aptomat có ghi 10 A - 240 V, giải thích ý nghĩa thông số kĩ thuật đó. </a:t>
            </a:r>
          </a:p>
        </p:txBody>
      </p:sp>
      <p:pic>
        <p:nvPicPr>
          <p:cNvPr id="2" name="Picture 1"/>
          <p:cNvPicPr>
            <a:picLocks noChangeAspect="1"/>
          </p:cNvPicPr>
          <p:nvPr/>
        </p:nvPicPr>
        <p:blipFill>
          <a:blip r:embed="rId2"/>
          <a:stretch>
            <a:fillRect/>
          </a:stretch>
        </p:blipFill>
        <p:spPr>
          <a:xfrm>
            <a:off x="832047" y="924739"/>
            <a:ext cx="5092892" cy="3927180"/>
          </a:xfrm>
          <a:prstGeom prst="rect">
            <a:avLst/>
          </a:prstGeom>
        </p:spPr>
      </p:pic>
      <p:sp>
        <p:nvSpPr>
          <p:cNvPr id="3" name="Rectangle 2"/>
          <p:cNvSpPr/>
          <p:nvPr/>
        </p:nvSpPr>
        <p:spPr>
          <a:xfrm>
            <a:off x="6117771" y="924739"/>
            <a:ext cx="5601477" cy="1938992"/>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Dòng điện định mức là 10 A, khi dòng điện vượt quá dòng điện định mức thì aptomat tự động cắt dòng điện để bảo vệ mạch điện, thiết bị và đồ dùng điện không bị hỏng.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Điện áp định mức là 240 V.</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2121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a:t>
            </a:r>
            <a:r>
              <a:rPr lang="en-US" sz="2400" b="1">
                <a:solidFill>
                  <a:srgbClr val="FF0000"/>
                </a:solidFill>
                <a:latin typeface="Times New Roman" panose="02020603050405020304" pitchFamily="18" charset="0"/>
                <a:cs typeface="Times New Roman" panose="02020603050405020304" pitchFamily="18" charset="0"/>
              </a:rPr>
              <a:t>1.  </a:t>
            </a:r>
            <a:r>
              <a:rPr lang="vi-VN" sz="2400" b="1">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2. Aptomat</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Aptomat là thiết bị dùng để đóng cắt nguồn điện bằng tay hoặc tự động cắt nguồn điện khi xảy ra sự cố như quá tải hoặc ngắn mạch.</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Aptomat gồm các bộ phận chính: Vỏ Aptomat, cần đóng cắt,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 Cường độ dòng điện định mức(A): 10A. 20A, 30A, 40A...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 220V, 400V...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6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83363" y="326571"/>
            <a:ext cx="7710252" cy="3896238"/>
          </a:xfrm>
          <a:prstGeom prst="rect">
            <a:avLst/>
          </a:prstGeom>
        </p:spPr>
      </p:pic>
    </p:spTree>
    <p:extLst>
      <p:ext uri="{BB962C8B-B14F-4D97-AF65-F5344CB8AC3E}">
        <p14:creationId xmlns:p14="http://schemas.microsoft.com/office/powerpoint/2010/main" val="22569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1.</a:t>
            </a:r>
            <a:r>
              <a:rPr lang="vi-VN" sz="2400" b="1">
                <a:solidFill>
                  <a:srgbClr val="0000FF"/>
                </a:solidFill>
                <a:latin typeface="Times New Roman" panose="02020603050405020304" pitchFamily="18" charset="0"/>
                <a:cs typeface="Times New Roman" panose="02020603050405020304" pitchFamily="18" charset="0"/>
              </a:rPr>
              <a:t>5</a:t>
            </a:r>
            <a:r>
              <a:rPr lang="en-US" sz="2400" b="1">
                <a:solidFill>
                  <a:srgbClr val="0000FF"/>
                </a:solidFill>
                <a:latin typeface="Times New Roman" panose="02020603050405020304" pitchFamily="18" charset="0"/>
                <a:cs typeface="Times New Roman" panose="02020603050405020304" pitchFamily="18" charset="0"/>
              </a:rPr>
              <a:t> và mô tả cấu tạo công tắc. </a:t>
            </a:r>
          </a:p>
        </p:txBody>
      </p:sp>
      <p:pic>
        <p:nvPicPr>
          <p:cNvPr id="3" name="Picture 2"/>
          <p:cNvPicPr>
            <a:picLocks noChangeAspect="1"/>
          </p:cNvPicPr>
          <p:nvPr/>
        </p:nvPicPr>
        <p:blipFill>
          <a:blip r:embed="rId2"/>
          <a:stretch>
            <a:fillRect/>
          </a:stretch>
        </p:blipFill>
        <p:spPr>
          <a:xfrm>
            <a:off x="587829" y="962799"/>
            <a:ext cx="7277678" cy="4010418"/>
          </a:xfrm>
          <a:prstGeom prst="rect">
            <a:avLst/>
          </a:prstGeom>
        </p:spPr>
      </p:pic>
    </p:spTree>
    <p:extLst>
      <p:ext uri="{BB962C8B-B14F-4D97-AF65-F5344CB8AC3E}">
        <p14:creationId xmlns:p14="http://schemas.microsoft.com/office/powerpoint/2010/main" val="187318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Quan sát Hình 1.</a:t>
            </a:r>
            <a:r>
              <a:rPr lang="vi-VN" sz="2400" b="1">
                <a:solidFill>
                  <a:srgbClr val="0000FF"/>
                </a:solidFill>
                <a:latin typeface="Times New Roman" panose="02020603050405020304" pitchFamily="18" charset="0"/>
                <a:cs typeface="Times New Roman" panose="02020603050405020304" pitchFamily="18" charset="0"/>
              </a:rPr>
              <a:t>5</a:t>
            </a:r>
            <a:r>
              <a:rPr lang="en-US" sz="2400" b="1">
                <a:solidFill>
                  <a:srgbClr val="0000FF"/>
                </a:solidFill>
                <a:latin typeface="Times New Roman" panose="02020603050405020304" pitchFamily="18" charset="0"/>
                <a:cs typeface="Times New Roman" panose="02020603050405020304" pitchFamily="18" charset="0"/>
              </a:rPr>
              <a:t> và mô tả cấu tạo công tắc. </a:t>
            </a:r>
          </a:p>
        </p:txBody>
      </p:sp>
      <p:pic>
        <p:nvPicPr>
          <p:cNvPr id="3" name="Picture 2"/>
          <p:cNvPicPr>
            <a:picLocks noChangeAspect="1"/>
          </p:cNvPicPr>
          <p:nvPr/>
        </p:nvPicPr>
        <p:blipFill>
          <a:blip r:embed="rId2"/>
          <a:stretch>
            <a:fillRect/>
          </a:stretch>
        </p:blipFill>
        <p:spPr>
          <a:xfrm>
            <a:off x="587829" y="962799"/>
            <a:ext cx="7277678" cy="4010418"/>
          </a:xfrm>
          <a:prstGeom prst="rect">
            <a:avLst/>
          </a:prstGeom>
        </p:spPr>
      </p:pic>
      <p:sp>
        <p:nvSpPr>
          <p:cNvPr id="2" name="Rectangle 1"/>
          <p:cNvSpPr/>
          <p:nvPr/>
        </p:nvSpPr>
        <p:spPr>
          <a:xfrm>
            <a:off x="2254898" y="5215813"/>
            <a:ext cx="8811208" cy="1200329"/>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Công tắc gồm các bộ phận chính: vỏ, nút bật tắt và các cực nối điện. Vỏ và nút bật tắt của công tắc thường được làm bằng nhựa, các cực nối điện được làm bằng đồng.</a:t>
            </a:r>
            <a:r>
              <a:rPr lang="en-US" sz="2400" b="1">
                <a:solidFill>
                  <a:srgbClr val="FF0000"/>
                </a:solidFill>
                <a:latin typeface="Times New Roman" panose="02020603050405020304" pitchFamily="18" charset="0"/>
                <a:ea typeface="Times New Roman" panose="02020603050405020304" pitchFamily="18" charset="0"/>
              </a:rPr>
              <a:t> </a:t>
            </a:r>
            <a:endParaRPr lang="en-US" sz="2400">
              <a:solidFill>
                <a:srgbClr val="FF0000"/>
              </a:solidFill>
            </a:endParaRPr>
          </a:p>
        </p:txBody>
      </p:sp>
    </p:spTree>
    <p:extLst>
      <p:ext uri="{BB962C8B-B14F-4D97-AF65-F5344CB8AC3E}">
        <p14:creationId xmlns:p14="http://schemas.microsoft.com/office/powerpoint/2010/main" val="362947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12429" y="0"/>
            <a:ext cx="3485322"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1.1 và kể tên các thiết bị đóng cắt và lấy điện.   </a:t>
            </a:r>
            <a:r>
              <a:rPr lang="en-US"/>
              <a:t>  </a:t>
            </a:r>
          </a:p>
        </p:txBody>
      </p:sp>
      <p:pic>
        <p:nvPicPr>
          <p:cNvPr id="5" name="Picture 4" descr="C:\Users\DELL\Desktop\video\image_278.png"/>
          <p:cNvPicPr/>
          <p:nvPr/>
        </p:nvPicPr>
        <p:blipFill>
          <a:blip r:embed="rId2">
            <a:extLst>
              <a:ext uri="{28A0092B-C50C-407E-A947-70E740481C1C}">
                <a14:useLocalDpi xmlns:a14="http://schemas.microsoft.com/office/drawing/2010/main" val="0"/>
              </a:ext>
            </a:extLst>
          </a:blip>
          <a:srcRect/>
          <a:stretch>
            <a:fillRect/>
          </a:stretch>
        </p:blipFill>
        <p:spPr bwMode="auto">
          <a:xfrm>
            <a:off x="540472" y="137932"/>
            <a:ext cx="5669768" cy="3264316"/>
          </a:xfrm>
          <a:prstGeom prst="rect">
            <a:avLst/>
          </a:prstGeom>
          <a:noFill/>
          <a:ln>
            <a:noFill/>
          </a:ln>
        </p:spPr>
      </p:pic>
      <p:sp>
        <p:nvSpPr>
          <p:cNvPr id="3" name="Rectangle 2"/>
          <p:cNvSpPr/>
          <p:nvPr/>
        </p:nvSpPr>
        <p:spPr>
          <a:xfrm>
            <a:off x="351454" y="3774090"/>
            <a:ext cx="9875914" cy="286232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đóng cắt: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Công tắc 1 chiều: Dùng để đóng/cắt mạch điện cho một bóng đèn hoặc nhóm bóng đèn.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Công tắc 2 chiều: Dùng để điều khiển một bóng đèn hoặc nhóm bóng đèn từ hai vị trí khác nhau.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Cầu dao: Dùng để đóng/cắt mạch điện cho một khu vực hoặc toàn bộ nhà.</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MCB (miniature circuit breaker): Dùng để bảo vệ mạch điện khỏi quá tải và ngắn mạch.</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lấy điện: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Ổ cắm điện: Dùng để cấp điện cho các thiết bị điện như quạt, tivi, tủ lạnh,...</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Phích cắm điện: Dùng để kết nối các thiết bị điện với ổ cắm điện.</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906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Trên vỏ công tắc có ghi 6 A - 250 V. Hãy giải thích ý nghĩa thông số kĩ thuật đó.</a:t>
            </a:r>
          </a:p>
        </p:txBody>
      </p:sp>
      <p:pic>
        <p:nvPicPr>
          <p:cNvPr id="3" name="Picture 2"/>
          <p:cNvPicPr>
            <a:picLocks noChangeAspect="1"/>
          </p:cNvPicPr>
          <p:nvPr/>
        </p:nvPicPr>
        <p:blipFill>
          <a:blip r:embed="rId2"/>
          <a:stretch>
            <a:fillRect/>
          </a:stretch>
        </p:blipFill>
        <p:spPr>
          <a:xfrm>
            <a:off x="587829" y="962799"/>
            <a:ext cx="7277678" cy="4010418"/>
          </a:xfrm>
          <a:prstGeom prst="rect">
            <a:avLst/>
          </a:prstGeom>
        </p:spPr>
      </p:pic>
    </p:spTree>
    <p:extLst>
      <p:ext uri="{BB962C8B-B14F-4D97-AF65-F5344CB8AC3E}">
        <p14:creationId xmlns:p14="http://schemas.microsoft.com/office/powerpoint/2010/main" val="40486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Trên vỏ công tắc có ghi 6 A - 250 V. Hãy giải thích ý nghĩa thông số kĩ thuật đó.</a:t>
            </a:r>
          </a:p>
        </p:txBody>
      </p:sp>
      <p:pic>
        <p:nvPicPr>
          <p:cNvPr id="3" name="Picture 2"/>
          <p:cNvPicPr>
            <a:picLocks noChangeAspect="1"/>
          </p:cNvPicPr>
          <p:nvPr/>
        </p:nvPicPr>
        <p:blipFill>
          <a:blip r:embed="rId2"/>
          <a:stretch>
            <a:fillRect/>
          </a:stretch>
        </p:blipFill>
        <p:spPr>
          <a:xfrm>
            <a:off x="587829" y="962799"/>
            <a:ext cx="7277678" cy="4010418"/>
          </a:xfrm>
          <a:prstGeom prst="rect">
            <a:avLst/>
          </a:prstGeom>
        </p:spPr>
      </p:pic>
      <p:sp>
        <p:nvSpPr>
          <p:cNvPr id="2" name="Rectangle 1"/>
          <p:cNvSpPr/>
          <p:nvPr/>
        </p:nvSpPr>
        <p:spPr>
          <a:xfrm>
            <a:off x="2180253" y="5531794"/>
            <a:ext cx="6096000" cy="830997"/>
          </a:xfrm>
          <a:prstGeom prst="rect">
            <a:avLst/>
          </a:prstGeom>
        </p:spPr>
        <p:txBody>
          <a:bodyPr>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6A: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 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9577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1477328"/>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Bộ phận nào của công tắc có chức năng đóng, cắt dòng điện đi qua bóng đèn?</a:t>
            </a:r>
            <a:r>
              <a:rPr lang="vi-VN" sz="2400" b="1">
                <a:solidFill>
                  <a:srgbClr val="0000FF"/>
                </a:solidFill>
                <a:latin typeface="Times New Roman" panose="02020603050405020304" pitchFamily="18" charset="0"/>
                <a:cs typeface="Times New Roman" panose="02020603050405020304" pitchFamily="18" charset="0"/>
              </a:rPr>
              <a:t>. Vỏ và nút công tắc thường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a:p>
            <a:endParaRPr lang="en-US"/>
          </a:p>
        </p:txBody>
      </p:sp>
      <p:pic>
        <p:nvPicPr>
          <p:cNvPr id="3" name="Picture 2"/>
          <p:cNvPicPr>
            <a:picLocks noChangeAspect="1"/>
          </p:cNvPicPr>
          <p:nvPr/>
        </p:nvPicPr>
        <p:blipFill>
          <a:blip r:embed="rId2"/>
          <a:stretch>
            <a:fillRect/>
          </a:stretch>
        </p:blipFill>
        <p:spPr>
          <a:xfrm>
            <a:off x="466532" y="1503975"/>
            <a:ext cx="7277678" cy="4010418"/>
          </a:xfrm>
          <a:prstGeom prst="rect">
            <a:avLst/>
          </a:prstGeom>
        </p:spPr>
      </p:pic>
    </p:spTree>
    <p:extLst>
      <p:ext uri="{BB962C8B-B14F-4D97-AF65-F5344CB8AC3E}">
        <p14:creationId xmlns:p14="http://schemas.microsoft.com/office/powerpoint/2010/main" val="376850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6570" y="258538"/>
            <a:ext cx="11224728" cy="1477328"/>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Bộ phận nào của công tắc có chức năng đóng, cắt dòng điện đi qua bóng đèn?</a:t>
            </a:r>
            <a:r>
              <a:rPr lang="vi-VN" sz="2400" b="1">
                <a:solidFill>
                  <a:srgbClr val="0000FF"/>
                </a:solidFill>
                <a:latin typeface="Times New Roman" panose="02020603050405020304" pitchFamily="18" charset="0"/>
                <a:cs typeface="Times New Roman" panose="02020603050405020304" pitchFamily="18" charset="0"/>
              </a:rPr>
              <a:t>. Vỏ và nút công tắc thường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a:p>
            <a:endParaRPr lang="en-US"/>
          </a:p>
        </p:txBody>
      </p:sp>
      <p:pic>
        <p:nvPicPr>
          <p:cNvPr id="3" name="Picture 2"/>
          <p:cNvPicPr>
            <a:picLocks noChangeAspect="1"/>
          </p:cNvPicPr>
          <p:nvPr/>
        </p:nvPicPr>
        <p:blipFill>
          <a:blip r:embed="rId2"/>
          <a:stretch>
            <a:fillRect/>
          </a:stretch>
        </p:blipFill>
        <p:spPr>
          <a:xfrm>
            <a:off x="466532" y="1503975"/>
            <a:ext cx="7277678" cy="4010418"/>
          </a:xfrm>
          <a:prstGeom prst="rect">
            <a:avLst/>
          </a:prstGeom>
        </p:spPr>
      </p:pic>
      <p:sp>
        <p:nvSpPr>
          <p:cNvPr id="2" name="Rectangle 1"/>
          <p:cNvSpPr/>
          <p:nvPr/>
        </p:nvSpPr>
        <p:spPr>
          <a:xfrm>
            <a:off x="466532" y="5682612"/>
            <a:ext cx="11196734" cy="1077218"/>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Bộ phận có chức năng đóng, cắt dòng điện đi qua bóng đèn trong công tắc là cực tiếp điểm.</a:t>
            </a:r>
            <a:r>
              <a:rPr lang="vi-VN" sz="2400">
                <a:solidFill>
                  <a:srgbClr val="FF0000"/>
                </a:solidFill>
                <a:latin typeface="Times New Roman" panose="02020603050405020304" pitchFamily="18" charset="0"/>
                <a:cs typeface="Times New Roman" panose="02020603050405020304" pitchFamily="18" charset="0"/>
              </a:rPr>
              <a:t> Vỏ và nút công tắc thường làm bằng nhựa, Các cực nối điện được làm bằng đồng.</a:t>
            </a:r>
            <a:endParaRPr lang="en-US" sz="2400">
              <a:solidFill>
                <a:srgbClr val="FF0000"/>
              </a:solidFill>
              <a:latin typeface="Times New Roman" panose="02020603050405020304" pitchFamily="18" charset="0"/>
              <a:cs typeface="Times New Roman" panose="02020603050405020304" pitchFamily="18" charset="0"/>
            </a:endParaRPr>
          </a:p>
          <a:p>
            <a:pPr>
              <a:spcAft>
                <a:spcPts val="0"/>
              </a:spcAft>
            </a:pP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642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a:t>
            </a:r>
            <a:r>
              <a:rPr lang="en-US" sz="2400" b="1">
                <a:solidFill>
                  <a:srgbClr val="FF0000"/>
                </a:solidFill>
                <a:latin typeface="Times New Roman" panose="02020603050405020304" pitchFamily="18" charset="0"/>
                <a:cs typeface="Times New Roman" panose="02020603050405020304" pitchFamily="18" charset="0"/>
              </a:rPr>
              <a:t>1.  </a:t>
            </a:r>
            <a:r>
              <a:rPr lang="vi-VN" sz="2400" b="1">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3. Công tắc</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tắc là thiết bị dùng để đóng cắt bằng tay dòng điện qua bóng đền để điểu khiển bóng đèn sáng, tắt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Công tắc gồm các bộ phận chính: vỏ công tắc, nút bật tắt và các cực nối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 Cường độ dòng điện định mức(A): 10A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 250V...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65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3184947"/>
          </a:xfrm>
          <a:prstGeom prst="rect">
            <a:avLst/>
          </a:prstGeom>
        </p:spPr>
      </p:pic>
      <p:pic>
        <p:nvPicPr>
          <p:cNvPr id="6" name="Picture 5"/>
          <p:cNvPicPr>
            <a:picLocks noChangeAspect="1"/>
          </p:cNvPicPr>
          <p:nvPr/>
        </p:nvPicPr>
        <p:blipFill>
          <a:blip r:embed="rId3"/>
          <a:stretch>
            <a:fillRect/>
          </a:stretch>
        </p:blipFill>
        <p:spPr>
          <a:xfrm>
            <a:off x="3470986" y="248719"/>
            <a:ext cx="4040157" cy="301699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820" y="3685592"/>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772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249" y="248718"/>
            <a:ext cx="2939143" cy="2849045"/>
          </a:xfrm>
          <a:prstGeom prst="rect">
            <a:avLst/>
          </a:prstGeom>
        </p:spPr>
      </p:pic>
      <p:pic>
        <p:nvPicPr>
          <p:cNvPr id="6" name="Picture 5"/>
          <p:cNvPicPr>
            <a:picLocks noChangeAspect="1"/>
          </p:cNvPicPr>
          <p:nvPr/>
        </p:nvPicPr>
        <p:blipFill>
          <a:blip r:embed="rId3"/>
          <a:stretch>
            <a:fillRect/>
          </a:stretch>
        </p:blipFill>
        <p:spPr>
          <a:xfrm>
            <a:off x="3470986" y="248719"/>
            <a:ext cx="3060443" cy="24944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249" y="3423534"/>
            <a:ext cx="3976396" cy="2967135"/>
          </a:xfrm>
          <a:prstGeom prst="rect">
            <a:avLst/>
          </a:prstGeom>
        </p:spPr>
      </p:pic>
      <p:sp>
        <p:nvSpPr>
          <p:cNvPr id="8" name="Rectangle 7"/>
          <p:cNvSpPr/>
          <p:nvPr/>
        </p:nvSpPr>
        <p:spPr>
          <a:xfrm>
            <a:off x="7753737" y="248718"/>
            <a:ext cx="3670040"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Kể tên một số đồ dùng điện trong gia đình thường lấy điện qua ổ cắm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4531566" y="2827176"/>
            <a:ext cx="7660433" cy="3477875"/>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Dưới đây là một số đồ dùng điện trong gia đình thường lấy điện qua ổ cắm điện: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Đèn điện: Các đèn trong nhà, bàn làm việc, đèn ngủ, đèn chùm,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Tivi và thiết bị giải trí: TV, loa, máy nghe nhạc,...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Điện gia dụng như tủ lạnh: Tủ lạnh, máy giặt, máy sấy, máy hút bụi, quạt,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nhà bếp: Bếp điện, lò vi sóng, lò nướng, ấm đun nước, máy xay sinh tố,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nấu ăn: Nồi cơm điện, ấm đun nước, lò vi sóng, lò nướng, vv.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làm việc từ xa: Máy tính, máy in, máy quét,...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Thiết bị cá nhân: Sấy tóc, ủi, máy cạo râu, máy làm tóc, vv.</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958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Bộ phận nào của ổ cắm điện có chức năng cung cấp nguồn cho đồ dùng điện?</a:t>
            </a:r>
          </a:p>
        </p:txBody>
      </p:sp>
      <p:pic>
        <p:nvPicPr>
          <p:cNvPr id="3" name="Picture 2"/>
          <p:cNvPicPr>
            <a:picLocks noChangeAspect="1"/>
          </p:cNvPicPr>
          <p:nvPr/>
        </p:nvPicPr>
        <p:blipFill>
          <a:blip r:embed="rId2"/>
          <a:stretch>
            <a:fillRect/>
          </a:stretch>
        </p:blipFill>
        <p:spPr>
          <a:xfrm>
            <a:off x="746448" y="795079"/>
            <a:ext cx="8985381" cy="3394366"/>
          </a:xfrm>
          <a:prstGeom prst="rect">
            <a:avLst/>
          </a:prstGeom>
        </p:spPr>
      </p:pic>
    </p:spTree>
    <p:extLst>
      <p:ext uri="{BB962C8B-B14F-4D97-AF65-F5344CB8AC3E}">
        <p14:creationId xmlns:p14="http://schemas.microsoft.com/office/powerpoint/2010/main" val="261635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Bộ phận nào của ổ cắm điện có chức năng cung cấp nguồn cho đồ dùng điện?</a:t>
            </a:r>
          </a:p>
        </p:txBody>
      </p:sp>
      <p:pic>
        <p:nvPicPr>
          <p:cNvPr id="3" name="Picture 2"/>
          <p:cNvPicPr>
            <a:picLocks noChangeAspect="1"/>
          </p:cNvPicPr>
          <p:nvPr/>
        </p:nvPicPr>
        <p:blipFill>
          <a:blip r:embed="rId2"/>
          <a:stretch>
            <a:fillRect/>
          </a:stretch>
        </p:blipFill>
        <p:spPr>
          <a:xfrm>
            <a:off x="746448" y="795079"/>
            <a:ext cx="8985381" cy="3394366"/>
          </a:xfrm>
          <a:prstGeom prst="rect">
            <a:avLst/>
          </a:prstGeom>
        </p:spPr>
      </p:pic>
      <p:sp>
        <p:nvSpPr>
          <p:cNvPr id="4" name="Rectangle 3"/>
          <p:cNvSpPr/>
          <p:nvPr/>
        </p:nvSpPr>
        <p:spPr>
          <a:xfrm>
            <a:off x="1321836" y="4525548"/>
            <a:ext cx="9949543" cy="1200329"/>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Bộ phận cung cấp nguồn cho đồ dùng điện trong ổ cắm điện là chấu tiếp điểm. Ổ cắm điện thường có 2 hoặc 3 chấu tiếp điểm, được làm bằng kim loại, có khả năng dẫn điện tốt.</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60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Trên vỏ ổ cắm điện kéo dài có ghi 15 A - 250 V, giải thích ý nghĩa thông số kĩ thuật đó.</a:t>
            </a:r>
          </a:p>
        </p:txBody>
      </p:sp>
      <p:pic>
        <p:nvPicPr>
          <p:cNvPr id="3" name="Picture 2"/>
          <p:cNvPicPr>
            <a:picLocks noChangeAspect="1"/>
          </p:cNvPicPr>
          <p:nvPr/>
        </p:nvPicPr>
        <p:blipFill>
          <a:blip r:embed="rId2"/>
          <a:stretch>
            <a:fillRect/>
          </a:stretch>
        </p:blipFill>
        <p:spPr>
          <a:xfrm>
            <a:off x="746448" y="795079"/>
            <a:ext cx="8985381" cy="3394366"/>
          </a:xfrm>
          <a:prstGeom prst="rect">
            <a:avLst/>
          </a:prstGeom>
        </p:spPr>
      </p:pic>
    </p:spTree>
    <p:extLst>
      <p:ext uri="{BB962C8B-B14F-4D97-AF65-F5344CB8AC3E}">
        <p14:creationId xmlns:p14="http://schemas.microsoft.com/office/powerpoint/2010/main" val="339670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869" y="157756"/>
            <a:ext cx="10210084"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Cầu dao có những chức năng nào? Hãy kể tên các bộ phận chính của cầu dao ở Hình 1.2.</a:t>
            </a:r>
          </a:p>
        </p:txBody>
      </p:sp>
      <p:pic>
        <p:nvPicPr>
          <p:cNvPr id="5" name="Picture 4" descr="C:\Users\DELL\Desktop\video\image_280.png"/>
          <p:cNvPicPr/>
          <p:nvPr/>
        </p:nvPicPr>
        <p:blipFill>
          <a:blip r:embed="rId2">
            <a:extLst>
              <a:ext uri="{28A0092B-C50C-407E-A947-70E740481C1C}">
                <a14:useLocalDpi xmlns:a14="http://schemas.microsoft.com/office/drawing/2010/main" val="0"/>
              </a:ext>
            </a:extLst>
          </a:blip>
          <a:srcRect/>
          <a:stretch>
            <a:fillRect/>
          </a:stretch>
        </p:blipFill>
        <p:spPr bwMode="auto">
          <a:xfrm>
            <a:off x="682320" y="1272896"/>
            <a:ext cx="6810162" cy="3569692"/>
          </a:xfrm>
          <a:prstGeom prst="rect">
            <a:avLst/>
          </a:prstGeom>
          <a:noFill/>
          <a:ln>
            <a:noFill/>
          </a:ln>
        </p:spPr>
      </p:pic>
    </p:spTree>
    <p:extLst>
      <p:ext uri="{BB962C8B-B14F-4D97-AF65-F5344CB8AC3E}">
        <p14:creationId xmlns:p14="http://schemas.microsoft.com/office/powerpoint/2010/main" val="420242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783" y="120039"/>
            <a:ext cx="11414450"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Trên vỏ ổ cắm điện kéo dài có ghi 15 A - 250 V, giải thích ý nghĩa thông số kĩ thuật đó.</a:t>
            </a:r>
          </a:p>
        </p:txBody>
      </p:sp>
      <p:pic>
        <p:nvPicPr>
          <p:cNvPr id="3" name="Picture 2"/>
          <p:cNvPicPr>
            <a:picLocks noChangeAspect="1"/>
          </p:cNvPicPr>
          <p:nvPr/>
        </p:nvPicPr>
        <p:blipFill>
          <a:blip r:embed="rId2"/>
          <a:stretch>
            <a:fillRect/>
          </a:stretch>
        </p:blipFill>
        <p:spPr>
          <a:xfrm>
            <a:off x="746448" y="795079"/>
            <a:ext cx="8985381" cy="3394366"/>
          </a:xfrm>
          <a:prstGeom prst="rect">
            <a:avLst/>
          </a:prstGeom>
        </p:spPr>
      </p:pic>
      <p:sp>
        <p:nvSpPr>
          <p:cNvPr id="4" name="Rectangle 3"/>
          <p:cNvSpPr/>
          <p:nvPr/>
        </p:nvSpPr>
        <p:spPr>
          <a:xfrm>
            <a:off x="2506824" y="4505427"/>
            <a:ext cx="6096000" cy="830997"/>
          </a:xfrm>
          <a:prstGeom prst="rect">
            <a:avLst/>
          </a:prstGeom>
        </p:spPr>
        <p:txBody>
          <a:bodyPr>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15A: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673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2696" y="182347"/>
            <a:ext cx="10296939" cy="461665"/>
          </a:xfrm>
          <a:prstGeom prst="rect">
            <a:avLst/>
          </a:prstGeom>
        </p:spPr>
        <p:txBody>
          <a:bodyPr wrap="square">
            <a:spAutoFit/>
          </a:bodyPr>
          <a:lstStyle/>
          <a:p>
            <a:r>
              <a:rPr lang="vi-VN" sz="2400" b="1">
                <a:solidFill>
                  <a:srgbClr val="FF0000"/>
                </a:solidFill>
                <a:latin typeface="Times New Roman" panose="02020603050405020304" pitchFamily="18" charset="0"/>
                <a:cs typeface="Times New Roman" panose="02020603050405020304" pitchFamily="18" charset="0"/>
              </a:rPr>
              <a:t>CHỦ ĐỀ </a:t>
            </a:r>
            <a:r>
              <a:rPr lang="en-US" sz="2400" b="1">
                <a:solidFill>
                  <a:srgbClr val="FF0000"/>
                </a:solidFill>
                <a:latin typeface="Times New Roman" panose="02020603050405020304" pitchFamily="18" charset="0"/>
                <a:cs typeface="Times New Roman" panose="02020603050405020304" pitchFamily="18" charset="0"/>
              </a:rPr>
              <a:t>1.  </a:t>
            </a:r>
            <a:r>
              <a:rPr lang="vi-VN" sz="2400" b="1">
                <a:solidFill>
                  <a:srgbClr val="FF0000"/>
                </a:solidFill>
                <a:latin typeface="Times New Roman" panose="02020603050405020304" pitchFamily="18" charset="0"/>
                <a:cs typeface="Times New Roman" panose="02020603050405020304" pitchFamily="18" charset="0"/>
              </a:rPr>
              <a:t>THIẾT BỊ ĐÓNG CẮT VÀ LẤY ĐIỆN TRONG GIA ĐÌNH</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91411" y="811392"/>
            <a:ext cx="10686661" cy="2677656"/>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 Thiết bị lấy điện </a:t>
            </a:r>
            <a:endParaRPr lang="en-US" sz="2400" b="1">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1. Ổ cắm điện</a:t>
            </a:r>
            <a:endParaRPr lang="en-US" sz="2400" b="1">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Ổ cắm điện là thiết bị lấy điện để cung cấp cho các đồ dùng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Ổ cắm điện gồm các bộ phận chính: vỏ ổ cắm điện và các cực tiếp điện.</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Thông số kĩ thuật</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Cường độ dòng điện định mức(A): 10A</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Điện áp định mức(V): 220V</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84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499" y="884505"/>
            <a:ext cx="10263672" cy="4042058"/>
          </a:xfrm>
          <a:prstGeom prst="rect">
            <a:avLst/>
          </a:prstGeom>
        </p:spPr>
      </p:pic>
    </p:spTree>
    <p:extLst>
      <p:ext uri="{BB962C8B-B14F-4D97-AF65-F5344CB8AC3E}">
        <p14:creationId xmlns:p14="http://schemas.microsoft.com/office/powerpoint/2010/main" val="346979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53" y="1118311"/>
            <a:ext cx="7381876" cy="4573361"/>
          </a:xfrm>
          <a:prstGeom prst="rect">
            <a:avLst/>
          </a:prstGeom>
        </p:spPr>
      </p:pic>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2" name="Rectangle 1"/>
          <p:cNvSpPr/>
          <p:nvPr/>
        </p:nvSpPr>
        <p:spPr>
          <a:xfrm>
            <a:off x="230155" y="176023"/>
            <a:ext cx="11125200"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Tại sao không nối quạt để bàn trực tiếp với nguồn điện mà phải nối với phích cắm điện để lấy điện?</a:t>
            </a:r>
            <a:endParaRPr lang="en-US" sz="2400" b="1">
              <a:solidFill>
                <a:srgbClr val="0000FF"/>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5" y="1118311"/>
            <a:ext cx="6441233" cy="4573361"/>
          </a:xfrm>
          <a:prstGeom prst="rect">
            <a:avLst/>
          </a:prstGeom>
        </p:spPr>
      </p:pic>
      <p:sp>
        <p:nvSpPr>
          <p:cNvPr id="4" name="Rectangle 3"/>
          <p:cNvSpPr/>
          <p:nvPr/>
        </p:nvSpPr>
        <p:spPr>
          <a:xfrm>
            <a:off x="6932645" y="1118311"/>
            <a:ext cx="4963886" cy="4154984"/>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Nếu nối thiết bị sử dụng điện trực tiếp vào đường dây điện thì các thiết bị này hoạt động 24/24 sẽ gây nguy hiểm. </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Quạt để bàn thường được di chuyển chỗ theo yêu cầu của người sử dụng. Nếu chúng ta mắc cố định vào mạch điện thì không thuận tiện trong sử dụng, do vậy ổ điện được dùng nhằm cung cấp điện ở nhiều vị trí khác nhau để thuận tiện khi sử dụng.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8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208" y="306651"/>
            <a:ext cx="1068355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Bộ phận nào của phích cắm điện có chức năng lấy điện ra từ ổ cắm điện cho đồ dùng điện?</a:t>
            </a:r>
          </a:p>
        </p:txBody>
      </p:sp>
      <p:pic>
        <p:nvPicPr>
          <p:cNvPr id="3" name="Picture 2"/>
          <p:cNvPicPr>
            <a:picLocks noChangeAspect="1"/>
          </p:cNvPicPr>
          <p:nvPr/>
        </p:nvPicPr>
        <p:blipFill>
          <a:blip r:embed="rId2"/>
          <a:stretch>
            <a:fillRect/>
          </a:stretch>
        </p:blipFill>
        <p:spPr>
          <a:xfrm>
            <a:off x="429208" y="1349247"/>
            <a:ext cx="8440140" cy="3642631"/>
          </a:xfrm>
          <a:prstGeom prst="rect">
            <a:avLst/>
          </a:prstGeom>
        </p:spPr>
      </p:pic>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208" y="306651"/>
            <a:ext cx="10683551"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Bộ phận nào của phích cắm điện có chức năng lấy điện ra từ ổ cắm điện cho đồ dùng điện?</a:t>
            </a:r>
          </a:p>
        </p:txBody>
      </p:sp>
      <p:pic>
        <p:nvPicPr>
          <p:cNvPr id="3" name="Picture 2"/>
          <p:cNvPicPr>
            <a:picLocks noChangeAspect="1"/>
          </p:cNvPicPr>
          <p:nvPr/>
        </p:nvPicPr>
        <p:blipFill>
          <a:blip r:embed="rId2"/>
          <a:stretch>
            <a:fillRect/>
          </a:stretch>
        </p:blipFill>
        <p:spPr>
          <a:xfrm>
            <a:off x="429208" y="1349247"/>
            <a:ext cx="8440140" cy="3642631"/>
          </a:xfrm>
          <a:prstGeom prst="rect">
            <a:avLst/>
          </a:prstGeom>
        </p:spPr>
      </p:pic>
      <p:sp>
        <p:nvSpPr>
          <p:cNvPr id="2" name="Rectangle 1"/>
          <p:cNvSpPr/>
          <p:nvPr/>
        </p:nvSpPr>
        <p:spPr>
          <a:xfrm>
            <a:off x="1601278" y="5383964"/>
            <a:ext cx="10127302" cy="1200329"/>
          </a:xfrm>
          <a:prstGeom prst="rect">
            <a:avLst/>
          </a:prstGeom>
        </p:spPr>
        <p:txBody>
          <a:bodyPr wrap="square">
            <a:spAutoFit/>
          </a:bodyPr>
          <a:lstStyle/>
          <a:p>
            <a:r>
              <a:rPr lang="en-US" sz="2400">
                <a:solidFill>
                  <a:srgbClr val="FF0000"/>
                </a:solidFill>
                <a:latin typeface="Times New Roman" panose="02020603050405020304" pitchFamily="18" charset="0"/>
                <a:ea typeface="Times New Roman" panose="02020603050405020304" pitchFamily="18" charset="0"/>
              </a:rPr>
              <a:t>Bộ phận lấy điện ra từ ổ cắm điện cho đồ dùng điện trong phích cắm điện là chấu cắm. Phích cắm điện thường có 2 hoặc 3 chấu cắm, được làm bằng kim loại, có khả năng dẫn điện tốt.</a:t>
            </a:r>
            <a:endParaRPr lang="en-US" sz="2400">
              <a:solidFill>
                <a:srgbClr val="FF0000"/>
              </a:solidFill>
            </a:endParaRPr>
          </a:p>
        </p:txBody>
      </p:sp>
    </p:spTree>
    <p:extLst>
      <p:ext uri="{BB962C8B-B14F-4D97-AF65-F5344CB8AC3E}">
        <p14:creationId xmlns:p14="http://schemas.microsoft.com/office/powerpoint/2010/main" val="220193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208" y="306651"/>
            <a:ext cx="10683551"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3" name="Picture 2"/>
          <p:cNvPicPr>
            <a:picLocks noChangeAspect="1"/>
          </p:cNvPicPr>
          <p:nvPr/>
        </p:nvPicPr>
        <p:blipFill>
          <a:blip r:embed="rId2"/>
          <a:stretch>
            <a:fillRect/>
          </a:stretch>
        </p:blipFill>
        <p:spPr>
          <a:xfrm>
            <a:off x="429208" y="1349247"/>
            <a:ext cx="8440140" cy="3642631"/>
          </a:xfrm>
          <a:prstGeom prst="rect">
            <a:avLst/>
          </a:prstGeom>
        </p:spPr>
      </p:pic>
    </p:spTree>
    <p:extLst>
      <p:ext uri="{BB962C8B-B14F-4D97-AF65-F5344CB8AC3E}">
        <p14:creationId xmlns:p14="http://schemas.microsoft.com/office/powerpoint/2010/main" val="19828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9208" y="306651"/>
            <a:ext cx="10683551"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Giải thích ý nghĩa thông số 10 A - 250 V ghi trên vỏ phích cắm điện.</a:t>
            </a:r>
          </a:p>
        </p:txBody>
      </p:sp>
      <p:pic>
        <p:nvPicPr>
          <p:cNvPr id="3" name="Picture 2"/>
          <p:cNvPicPr>
            <a:picLocks noChangeAspect="1"/>
          </p:cNvPicPr>
          <p:nvPr/>
        </p:nvPicPr>
        <p:blipFill>
          <a:blip r:embed="rId2"/>
          <a:stretch>
            <a:fillRect/>
          </a:stretch>
        </p:blipFill>
        <p:spPr>
          <a:xfrm>
            <a:off x="429208" y="1349247"/>
            <a:ext cx="8440140" cy="3642631"/>
          </a:xfrm>
          <a:prstGeom prst="rect">
            <a:avLst/>
          </a:prstGeom>
        </p:spPr>
      </p:pic>
      <p:sp>
        <p:nvSpPr>
          <p:cNvPr id="2" name="Rectangle 1"/>
          <p:cNvSpPr/>
          <p:nvPr/>
        </p:nvSpPr>
        <p:spPr>
          <a:xfrm>
            <a:off x="3103984" y="5249643"/>
            <a:ext cx="6096000" cy="830997"/>
          </a:xfrm>
          <a:prstGeom prst="rect">
            <a:avLst/>
          </a:prstGeom>
        </p:spPr>
        <p:txBody>
          <a:bodyPr>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10</a:t>
            </a:r>
            <a:r>
              <a:rPr lang="en-US" sz="2400">
                <a:solidFill>
                  <a:srgbClr val="FF0000"/>
                </a:solidFill>
                <a:latin typeface="Times New Roman" panose="02020603050405020304" pitchFamily="18" charset="0"/>
                <a:ea typeface="Times New Roman" panose="02020603050405020304" pitchFamily="18" charset="0"/>
              </a:rPr>
              <a:t>A: Dòng điện định mức</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250V: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16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7745" y="599807"/>
            <a:ext cx="10047651" cy="5446430"/>
          </a:xfrm>
          <a:prstGeom prst="rect">
            <a:avLst/>
          </a:prstGeom>
        </p:spPr>
      </p:pic>
    </p:spTree>
    <p:extLst>
      <p:ext uri="{BB962C8B-B14F-4D97-AF65-F5344CB8AC3E}">
        <p14:creationId xmlns:p14="http://schemas.microsoft.com/office/powerpoint/2010/main" val="200809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869" y="157756"/>
            <a:ext cx="10210084"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Cầu dao có những chức năng nào? Hãy kể tên các bộ phận chính của cầu dao ở Hình 1.2.</a:t>
            </a:r>
          </a:p>
        </p:txBody>
      </p:sp>
      <p:pic>
        <p:nvPicPr>
          <p:cNvPr id="5" name="Picture 4" descr="C:\Users\DELL\Desktop\video\image_280.png"/>
          <p:cNvPicPr/>
          <p:nvPr/>
        </p:nvPicPr>
        <p:blipFill>
          <a:blip r:embed="rId2">
            <a:extLst>
              <a:ext uri="{28A0092B-C50C-407E-A947-70E740481C1C}">
                <a14:useLocalDpi xmlns:a14="http://schemas.microsoft.com/office/drawing/2010/main" val="0"/>
              </a:ext>
            </a:extLst>
          </a:blip>
          <a:srcRect/>
          <a:stretch>
            <a:fillRect/>
          </a:stretch>
        </p:blipFill>
        <p:spPr bwMode="auto">
          <a:xfrm>
            <a:off x="281103" y="1282227"/>
            <a:ext cx="4337550" cy="3569692"/>
          </a:xfrm>
          <a:prstGeom prst="rect">
            <a:avLst/>
          </a:prstGeom>
          <a:noFill/>
          <a:ln>
            <a:noFill/>
          </a:ln>
        </p:spPr>
      </p:pic>
      <p:sp>
        <p:nvSpPr>
          <p:cNvPr id="2" name="Rectangle 1"/>
          <p:cNvSpPr/>
          <p:nvPr/>
        </p:nvSpPr>
        <p:spPr>
          <a:xfrm>
            <a:off x="4497355" y="640837"/>
            <a:ext cx="7436498" cy="5940088"/>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Cầu dao có 3 chức năng chính:</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Đóng/cắt mạch điện: Cầu dao có thể được sử dụng để đóng hoặc cắt mạch điện thủ công. Khi cần sửa chữa hoặc bảo trì hệ thống điện, việc cắt cầu dao sẽ giúp đảm bảo an toàn cho người thực hiện.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Bảo vệ mạch điện: Cầu dao có thể được trang bị cơ cấu tự ngắt khi xảy ra sự cố quá tải hoặc ngắn mạch. Khi dòng điện vượt quá mức cho phép, cầu dao sẽ tự động ngắt để bảo vệ các thiết bị điện và hệ thống dây dẫn khỏi hư hỏng.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Chỉ báo trạng thái: Cầu dao thường có tay gạt hoặc đèn báo để hiển thị trạng thái đóng/mở của mạch điện.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Các bộ phận chính của cầu dao (Hình 1.2):</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Cần đóng cắt: Dùng để đóng hoặc cắt mạch điện thủ công.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Vỏ cầu dao: Làm bằng nhựa hoặc kim loại, có tác dụng bảo vệ các bộ phận bên trong khỏi bụi bẩn và ẩm ướt.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Các cực nối điện: Dùng để kết nối cầu dao với dây dẫn điện.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Cơ cấu tự ngắt: Giúp cầu dao tự động ngắt khi xảy ra sự cố quá tải hoặc ngắn mạch.</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Thanh kẹp: Giúp cố định dây dẫn điện vào cầu dao.</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Lò xo: Giúp giữ cần đóng cắt ở vị trí đóng hoặc mở.</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78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1938992"/>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Nêu tên bộ phận thực hiện chức năng đóng, cắt nguồn điện của cầu dao.</a:t>
            </a:r>
          </a:p>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Ngoài chức năng đóng, cắt nguồn điện bằng tay, aptomat còn có những chức năng nào?</a:t>
            </a:r>
          </a:p>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Em hãy đọc giá trị điện áp và cường độ dòng điện định mức của ổ cắm điện và phích cắm diện sử dụng trong gia đình</a:t>
            </a:r>
          </a:p>
        </p:txBody>
      </p:sp>
      <p:sp>
        <p:nvSpPr>
          <p:cNvPr id="5" name="TextBox 4">
            <a:extLst>
              <a:ext uri="{FF2B5EF4-FFF2-40B4-BE49-F238E27FC236}">
                <a16:creationId xmlns:a16="http://schemas.microsoft.com/office/drawing/2014/main" id="{FA9C764D-57E9-62F6-5B74-E47024F38F85}"/>
              </a:ext>
            </a:extLst>
          </p:cNvPr>
          <p:cNvSpPr txBox="1"/>
          <p:nvPr/>
        </p:nvSpPr>
        <p:spPr>
          <a:xfrm>
            <a:off x="3048000" y="3072564"/>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2" name="Rectangle 1"/>
          <p:cNvSpPr/>
          <p:nvPr/>
        </p:nvSpPr>
        <p:spPr>
          <a:xfrm>
            <a:off x="289249" y="466530"/>
            <a:ext cx="11756571" cy="1938992"/>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1.</a:t>
            </a:r>
            <a:r>
              <a:rPr lang="en-US" sz="2400" b="1">
                <a:solidFill>
                  <a:srgbClr val="0000FF"/>
                </a:solidFill>
                <a:latin typeface="Times New Roman" panose="02020603050405020304" pitchFamily="18" charset="0"/>
                <a:cs typeface="Times New Roman" panose="02020603050405020304" pitchFamily="18" charset="0"/>
              </a:rPr>
              <a:t>Nêu tên bộ phận thực hiện chức năng đóng, cắt nguồn điện của cầu dao.</a:t>
            </a:r>
          </a:p>
          <a:p>
            <a:r>
              <a:rPr lang="vi-VN" sz="2400" b="1">
                <a:solidFill>
                  <a:srgbClr val="0000FF"/>
                </a:solidFill>
                <a:latin typeface="Times New Roman" panose="02020603050405020304" pitchFamily="18" charset="0"/>
                <a:cs typeface="Times New Roman" panose="02020603050405020304" pitchFamily="18" charset="0"/>
              </a:rPr>
              <a:t>2.</a:t>
            </a:r>
            <a:r>
              <a:rPr lang="en-US" sz="2400" b="1">
                <a:solidFill>
                  <a:srgbClr val="0000FF"/>
                </a:solidFill>
                <a:latin typeface="Times New Roman" panose="02020603050405020304" pitchFamily="18" charset="0"/>
                <a:cs typeface="Times New Roman" panose="02020603050405020304" pitchFamily="18" charset="0"/>
              </a:rPr>
              <a:t> Ngoài chức năng đóng, cắt nguồn điện bằng tay, aptomat còn có những chức năng nào?</a:t>
            </a:r>
          </a:p>
          <a:p>
            <a:r>
              <a:rPr lang="vi-VN" sz="2400" b="1">
                <a:solidFill>
                  <a:srgbClr val="0000FF"/>
                </a:solidFill>
                <a:latin typeface="Times New Roman" panose="02020603050405020304" pitchFamily="18" charset="0"/>
                <a:cs typeface="Times New Roman" panose="02020603050405020304" pitchFamily="18" charset="0"/>
              </a:rPr>
              <a:t>3.</a:t>
            </a:r>
            <a:r>
              <a:rPr lang="en-US" sz="2400" b="1">
                <a:solidFill>
                  <a:srgbClr val="0000FF"/>
                </a:solidFill>
                <a:latin typeface="Times New Roman" panose="02020603050405020304" pitchFamily="18" charset="0"/>
                <a:cs typeface="Times New Roman" panose="02020603050405020304" pitchFamily="18" charset="0"/>
              </a:rPr>
              <a:t> Em hãy đọc giá trị điện áp và cường độ dòng điện định mức của ổ cắm điện và phích cắm diện sử dụng trong gia đình</a:t>
            </a:r>
          </a:p>
        </p:txBody>
      </p:sp>
      <p:sp>
        <p:nvSpPr>
          <p:cNvPr id="4" name="Rectangle 3"/>
          <p:cNvSpPr/>
          <p:nvPr/>
        </p:nvSpPr>
        <p:spPr>
          <a:xfrm>
            <a:off x="1965649" y="2633781"/>
            <a:ext cx="9632302" cy="3785652"/>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Bộ phận thực hiện chức năng đóng, cắt nguồn điện của cầu dao là tay gạt.</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2.</a:t>
            </a:r>
            <a:r>
              <a:rPr lang="en-US" sz="2400">
                <a:solidFill>
                  <a:srgbClr val="FF0000"/>
                </a:solidFill>
                <a:latin typeface="Times New Roman" panose="02020603050405020304" pitchFamily="18" charset="0"/>
                <a:ea typeface="Times New Roman" panose="02020603050405020304" pitchFamily="18" charset="0"/>
              </a:rPr>
              <a:t> - Ngoài chức năng đóng, cắt nguồn điện bằng tay, aptomat còn có các chức năng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Bảo vệ quá tải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Bảo vệ ngắn mạch</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Bảo vệ chống giật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Chỉ báo trạng thái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Tính thẩm mỹ</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3.</a:t>
            </a:r>
            <a:r>
              <a:rPr lang="en-US" sz="2400">
                <a:solidFill>
                  <a:srgbClr val="FF0000"/>
                </a:solidFill>
                <a:latin typeface="Times New Roman" panose="02020603050405020304" pitchFamily="18" charset="0"/>
                <a:ea typeface="Times New Roman" panose="02020603050405020304" pitchFamily="18" charset="0"/>
              </a:rPr>
              <a:t> - Ổ cắm điện: 220V ~ 10A</a:t>
            </a:r>
          </a:p>
          <a:p>
            <a:r>
              <a:rPr lang="en-US" sz="2400">
                <a:solidFill>
                  <a:srgbClr val="FF0000"/>
                </a:solidFill>
                <a:latin typeface="Times New Roman" panose="02020603050405020304" pitchFamily="18" charset="0"/>
                <a:ea typeface="Times New Roman" panose="02020603050405020304" pitchFamily="18" charset="0"/>
              </a:rPr>
              <a:t>- Phích cắm điện: 250V ~ 16A</a:t>
            </a:r>
            <a:endParaRPr lang="en-US" sz="2400">
              <a:solidFill>
                <a:srgbClr val="FF0000"/>
              </a:solidFill>
            </a:endParaRPr>
          </a:p>
        </p:txBody>
      </p:sp>
    </p:spTree>
    <p:extLst>
      <p:ext uri="{BB962C8B-B14F-4D97-AF65-F5344CB8AC3E}">
        <p14:creationId xmlns:p14="http://schemas.microsoft.com/office/powerpoint/2010/main" val="121677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arn(inVertical)">
                                      <p:cBhvr>
                                        <p:cTn id="22" dur="500"/>
                                        <p:tgtEl>
                                          <p:spTgt spid="4">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barn(inVertical)">
                                      <p:cBhvr>
                                        <p:cTn id="28" dur="500"/>
                                        <p:tgtEl>
                                          <p:spTgt spid="4">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barn(inVertical)">
                                      <p:cBhvr>
                                        <p:cTn id="31"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và cho biết aptomat chống giật thường được lắp đặt ở những nơi nào trong mạng điện gia đình? Vì </a:t>
            </a:r>
            <a:r>
              <a:rPr lang="vi-VN" sz="2400" b="1">
                <a:solidFill>
                  <a:srgbClr val="0000FF"/>
                </a:solidFill>
                <a:latin typeface="Times New Roman" panose="02020603050405020304" pitchFamily="18" charset="0"/>
                <a:cs typeface="Times New Roman" panose="02020603050405020304" pitchFamily="18" charset="0"/>
              </a:rPr>
              <a:t>sao?</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3155906" y="1965461"/>
            <a:ext cx="4010004" cy="3558261"/>
          </a:xfrm>
          <a:prstGeom prst="rect">
            <a:avLst/>
          </a:prstGeom>
          <a:noFill/>
          <a:ln>
            <a:noFill/>
          </a:ln>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Em hãy tìm hiểu và cho biết aptomat chống giật thường được lắp đặt ở những nơi nào trong mạng điện gia đình? Vì </a:t>
            </a:r>
            <a:r>
              <a:rPr lang="vi-VN" sz="2400" b="1">
                <a:solidFill>
                  <a:srgbClr val="0000FF"/>
                </a:solidFill>
                <a:latin typeface="Times New Roman" panose="02020603050405020304" pitchFamily="18" charset="0"/>
                <a:cs typeface="Times New Roman" panose="02020603050405020304" pitchFamily="18" charset="0"/>
              </a:rPr>
              <a:t>sao?</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image_27383.png"/>
          <p:cNvPicPr/>
          <p:nvPr/>
        </p:nvPicPr>
        <p:blipFill>
          <a:blip r:embed="rId3">
            <a:extLst>
              <a:ext uri="{28A0092B-C50C-407E-A947-70E740481C1C}">
                <a14:useLocalDpi xmlns:a14="http://schemas.microsoft.com/office/drawing/2010/main" val="0"/>
              </a:ext>
            </a:extLst>
          </a:blip>
          <a:srcRect/>
          <a:stretch>
            <a:fillRect/>
          </a:stretch>
        </p:blipFill>
        <p:spPr bwMode="auto">
          <a:xfrm>
            <a:off x="552666" y="1415772"/>
            <a:ext cx="4010004" cy="3558261"/>
          </a:xfrm>
          <a:prstGeom prst="rect">
            <a:avLst/>
          </a:prstGeom>
          <a:noFill/>
          <a:ln>
            <a:noFill/>
          </a:ln>
        </p:spPr>
      </p:pic>
      <p:sp>
        <p:nvSpPr>
          <p:cNvPr id="2" name="Rectangle 1"/>
          <p:cNvSpPr/>
          <p:nvPr/>
        </p:nvSpPr>
        <p:spPr>
          <a:xfrm>
            <a:off x="4914122" y="1169550"/>
            <a:ext cx="6096000" cy="5632311"/>
          </a:xfrm>
          <a:prstGeom prst="rect">
            <a:avLst/>
          </a:prstGeom>
        </p:spPr>
        <p:txBody>
          <a:bodyPr>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 Aptomat chống giật thường được lắp đặt ở những nơi sau trong mạng điện gia đình:</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Phòng tắm</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Phòng bếp</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Phòng ngủ</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Nơi đặt các thiết bị điện có nguy cơ rò điện cao</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Aptomat chống giật được lắp đặt ở những nơi có nguy cơ rò điện cao vì những lý do sau:</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Bảo vệ người sử dụng khỏi nguy cơ bị điện giật: Rò điện là hiện tượng dòng điện bị rò rỉ ra khỏi dây dẫn điện. Khi người sử dụng chạm vào dây điện bị rò điện, họ sẽ có nguy cơ bị điện giật. Aptomat chống giật sẽ tự động ngắt nguồn điện khi có dòng điện rò rỉ, giúp bảo vệ người sử dụng khỏi nguy cơ bị điện giật.</a:t>
            </a:r>
            <a:endParaRPr lang="en-US" sz="1600">
              <a:solidFill>
                <a:srgbClr val="FF0000"/>
              </a:solidFill>
              <a:latin typeface="Times New Roman" panose="02020603050405020304" pitchFamily="18" charset="0"/>
              <a:ea typeface="Times New Roman" panose="02020603050405020304" pitchFamily="18" charset="0"/>
            </a:endParaRPr>
          </a:p>
          <a:p>
            <a:pPr>
              <a:spcAft>
                <a:spcPts val="0"/>
              </a:spcAft>
            </a:pPr>
            <a:r>
              <a:rPr lang="en-US">
                <a:solidFill>
                  <a:srgbClr val="FF0000"/>
                </a:solidFill>
                <a:latin typeface="Times New Roman" panose="02020603050405020304" pitchFamily="18" charset="0"/>
                <a:ea typeface="Times New Roman" panose="02020603050405020304" pitchFamily="18" charset="0"/>
              </a:rPr>
              <a:t>+ Bảo vệ các thiết bị điện: Rò điện có thể làm hỏng các thiết bị điện. Aptomat chống giật sẽ tự động ngắt nguồn điện khi có dòng điện rò rỉ, giúp bảo vệ các thiết bị điện khỏi bị hư hỏng.</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Giảm nguy cơ cháy nổ: Rò điện có thể gây ra cháy nổ. Aptomat chống giật sẽ tự động ngắt nguồn điện khi có dòng điện rò rỉ, giúp giảm nguy cơ cháy nổ.</a:t>
            </a:r>
            <a:endParaRPr lang="en-US">
              <a:solidFill>
                <a:srgbClr val="FF0000"/>
              </a:solidFill>
            </a:endParaRPr>
          </a:p>
        </p:txBody>
      </p:sp>
    </p:spTree>
    <p:extLst>
      <p:ext uri="{BB962C8B-B14F-4D97-AF65-F5344CB8AC3E}">
        <p14:creationId xmlns:p14="http://schemas.microsoft.com/office/powerpoint/2010/main" val="9550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869" y="157756"/>
            <a:ext cx="10210084"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Trên cần đóng cắt hoặc vỏ của câu dao có ghi 15 A - 600 V. Hãy giải thích ý nghĩa thông số kĩ thuật đó.</a:t>
            </a:r>
          </a:p>
        </p:txBody>
      </p:sp>
      <p:pic>
        <p:nvPicPr>
          <p:cNvPr id="5" name="Picture 4" descr="C:\Users\DELL\Desktop\video\image_280.png"/>
          <p:cNvPicPr/>
          <p:nvPr/>
        </p:nvPicPr>
        <p:blipFill>
          <a:blip r:embed="rId2">
            <a:extLst>
              <a:ext uri="{28A0092B-C50C-407E-A947-70E740481C1C}">
                <a14:useLocalDpi xmlns:a14="http://schemas.microsoft.com/office/drawing/2010/main" val="0"/>
              </a:ext>
            </a:extLst>
          </a:blip>
          <a:srcRect/>
          <a:stretch>
            <a:fillRect/>
          </a:stretch>
        </p:blipFill>
        <p:spPr bwMode="auto">
          <a:xfrm>
            <a:off x="700981" y="1114276"/>
            <a:ext cx="6810162" cy="3569692"/>
          </a:xfrm>
          <a:prstGeom prst="rect">
            <a:avLst/>
          </a:prstGeom>
          <a:noFill/>
          <a:ln>
            <a:noFill/>
          </a:ln>
        </p:spPr>
      </p:pic>
    </p:spTree>
    <p:extLst>
      <p:ext uri="{BB962C8B-B14F-4D97-AF65-F5344CB8AC3E}">
        <p14:creationId xmlns:p14="http://schemas.microsoft.com/office/powerpoint/2010/main" val="115401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869" y="157756"/>
            <a:ext cx="10210084"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Trên cần đóng cắt hoặc vỏ của câu dao có ghi 15 A - 600 V. Hãy giải thích ý nghĩa thông số kĩ thuật đó.</a:t>
            </a:r>
          </a:p>
        </p:txBody>
      </p:sp>
      <p:pic>
        <p:nvPicPr>
          <p:cNvPr id="5" name="Picture 4" descr="C:\Users\DELL\Desktop\video\image_280.png"/>
          <p:cNvPicPr/>
          <p:nvPr/>
        </p:nvPicPr>
        <p:blipFill>
          <a:blip r:embed="rId2">
            <a:extLst>
              <a:ext uri="{28A0092B-C50C-407E-A947-70E740481C1C}">
                <a14:useLocalDpi xmlns:a14="http://schemas.microsoft.com/office/drawing/2010/main" val="0"/>
              </a:ext>
            </a:extLst>
          </a:blip>
          <a:srcRect/>
          <a:stretch>
            <a:fillRect/>
          </a:stretch>
        </p:blipFill>
        <p:spPr bwMode="auto">
          <a:xfrm>
            <a:off x="700981" y="1114276"/>
            <a:ext cx="6810162" cy="3569692"/>
          </a:xfrm>
          <a:prstGeom prst="rect">
            <a:avLst/>
          </a:prstGeom>
          <a:noFill/>
          <a:ln>
            <a:noFill/>
          </a:ln>
        </p:spPr>
      </p:pic>
      <p:sp>
        <p:nvSpPr>
          <p:cNvPr id="2" name="Rectangle 1"/>
          <p:cNvSpPr/>
          <p:nvPr/>
        </p:nvSpPr>
        <p:spPr>
          <a:xfrm>
            <a:off x="3281265" y="5018611"/>
            <a:ext cx="4229878" cy="830997"/>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15</a:t>
            </a:r>
            <a:r>
              <a:rPr lang="en-US" sz="2400">
                <a:solidFill>
                  <a:srgbClr val="FF0000"/>
                </a:solidFill>
                <a:latin typeface="Times New Roman" panose="02020603050405020304" pitchFamily="18" charset="0"/>
                <a:ea typeface="Times New Roman" panose="02020603050405020304" pitchFamily="18" charset="0"/>
              </a:rPr>
              <a:t>A: Dòng điện định mức.</a:t>
            </a:r>
          </a:p>
          <a:p>
            <a:pPr>
              <a:spcAft>
                <a:spcPts val="0"/>
              </a:spcAft>
            </a:pPr>
            <a:r>
              <a:rPr lang="vi-VN" sz="2400">
                <a:solidFill>
                  <a:srgbClr val="FF0000"/>
                </a:solidFill>
                <a:latin typeface="Times New Roman" panose="02020603050405020304" pitchFamily="18" charset="0"/>
                <a:ea typeface="Times New Roman" panose="02020603050405020304" pitchFamily="18" charset="0"/>
              </a:rPr>
              <a:t>600</a:t>
            </a:r>
            <a:r>
              <a:rPr lang="en-US" sz="2400">
                <a:solidFill>
                  <a:srgbClr val="FF0000"/>
                </a:solidFill>
                <a:latin typeface="Times New Roman" panose="02020603050405020304" pitchFamily="18" charset="0"/>
                <a:ea typeface="Times New Roman" panose="02020603050405020304" pitchFamily="18" charset="0"/>
              </a:rPr>
              <a:t>0 V: Điện áp định mức.</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217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869" y="157756"/>
            <a:ext cx="1021008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Tay cần và vỏ cách điện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video\image_280.png"/>
          <p:cNvPicPr/>
          <p:nvPr/>
        </p:nvPicPr>
        <p:blipFill>
          <a:blip r:embed="rId2">
            <a:extLst>
              <a:ext uri="{28A0092B-C50C-407E-A947-70E740481C1C}">
                <a14:useLocalDpi xmlns:a14="http://schemas.microsoft.com/office/drawing/2010/main" val="0"/>
              </a:ext>
            </a:extLst>
          </a:blip>
          <a:srcRect/>
          <a:stretch>
            <a:fillRect/>
          </a:stretch>
        </p:blipFill>
        <p:spPr bwMode="auto">
          <a:xfrm>
            <a:off x="700981" y="1114276"/>
            <a:ext cx="6810162" cy="3569692"/>
          </a:xfrm>
          <a:prstGeom prst="rect">
            <a:avLst/>
          </a:prstGeom>
          <a:noFill/>
          <a:ln>
            <a:noFill/>
          </a:ln>
        </p:spPr>
      </p:pic>
    </p:spTree>
    <p:extLst>
      <p:ext uri="{BB962C8B-B14F-4D97-AF65-F5344CB8AC3E}">
        <p14:creationId xmlns:p14="http://schemas.microsoft.com/office/powerpoint/2010/main" val="15541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7869" y="157756"/>
            <a:ext cx="10210084"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Tay cần và vỏ cách điện làm bằng vật liệu gì? Các cực nối điện được làm bằng vật liệu gì?</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5" name="Picture 4" descr="C:\Users\DELL\Desktop\video\image_280.png"/>
          <p:cNvPicPr/>
          <p:nvPr/>
        </p:nvPicPr>
        <p:blipFill>
          <a:blip r:embed="rId2">
            <a:extLst>
              <a:ext uri="{28A0092B-C50C-407E-A947-70E740481C1C}">
                <a14:useLocalDpi xmlns:a14="http://schemas.microsoft.com/office/drawing/2010/main" val="0"/>
              </a:ext>
            </a:extLst>
          </a:blip>
          <a:srcRect/>
          <a:stretch>
            <a:fillRect/>
          </a:stretch>
        </p:blipFill>
        <p:spPr bwMode="auto">
          <a:xfrm>
            <a:off x="700981" y="1114276"/>
            <a:ext cx="6810162" cy="3569692"/>
          </a:xfrm>
          <a:prstGeom prst="rect">
            <a:avLst/>
          </a:prstGeom>
          <a:noFill/>
          <a:ln>
            <a:noFill/>
          </a:ln>
        </p:spPr>
      </p:pic>
      <p:sp>
        <p:nvSpPr>
          <p:cNvPr id="2" name="Rectangle 1"/>
          <p:cNvSpPr/>
          <p:nvPr/>
        </p:nvSpPr>
        <p:spPr>
          <a:xfrm>
            <a:off x="1184987" y="5466480"/>
            <a:ext cx="10599576" cy="461665"/>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Tay cần và vỏ cách điện làm bằng bằng nhựa, Các cực nối điện được làm bằng đồng.</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8636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342</TotalTime>
  <Words>3126</Words>
  <Application>Microsoft Office PowerPoint</Application>
  <PresentationFormat>Widescreen</PresentationFormat>
  <Paragraphs>163</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2023-06-21T22:05:51Z</dcterms:created>
  <dcterms:modified xsi:type="dcterms:W3CDTF">2024-10-11T02:14:14Z</dcterms:modified>
</cp:coreProperties>
</file>