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302" r:id="rId3"/>
    <p:sldId id="256" r:id="rId4"/>
    <p:sldId id="279" r:id="rId5"/>
    <p:sldId id="394" r:id="rId6"/>
    <p:sldId id="388" r:id="rId7"/>
    <p:sldId id="389" r:id="rId8"/>
    <p:sldId id="354" r:id="rId9"/>
    <p:sldId id="390" r:id="rId10"/>
    <p:sldId id="391" r:id="rId11"/>
    <p:sldId id="382" r:id="rId12"/>
    <p:sldId id="316" r:id="rId13"/>
    <p:sldId id="383" r:id="rId14"/>
    <p:sldId id="385" r:id="rId15"/>
    <p:sldId id="283" r:id="rId16"/>
    <p:sldId id="276" r:id="rId17"/>
    <p:sldId id="348" r:id="rId18"/>
    <p:sldId id="393" r:id="rId19"/>
    <p:sldId id="313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87B2"/>
    <a:srgbClr val="F26648"/>
    <a:srgbClr val="FEE3AF"/>
    <a:srgbClr val="F8B417"/>
    <a:srgbClr val="0070C0"/>
    <a:srgbClr val="6D9FB1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0724" autoAdjust="0"/>
  </p:normalViewPr>
  <p:slideViewPr>
    <p:cSldViewPr snapToGrid="0" showGuides="1">
      <p:cViewPr varScale="1">
        <p:scale>
          <a:sx n="69" d="100"/>
          <a:sy n="69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defea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ictionary.cambridge.org/vi/dictionary/english/dealing" TargetMode="External"/><Relationship Id="rId5" Type="http://schemas.openxmlformats.org/officeDocument/2006/relationships/hyperlink" Target="https://dictionary.cambridge.org/vi/dictionary/english/controlling" TargetMode="External"/><Relationship Id="rId4" Type="http://schemas.openxmlformats.org/officeDocument/2006/relationships/hyperlink" Target="https://dictionary.cambridge.org/vi/dictionary/english/succeed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vi/dictionary/english/happ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ictionary.cambridge.org/vi/dictionary/english/gratefu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Praise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say that you approve of and admire somebody/something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Overcome (v):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to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defeat"/>
              </a:rPr>
              <a:t>defeat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succeed"/>
              </a:rPr>
              <a:t>succeed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5" tooltip="controlling"/>
              </a:rPr>
              <a:t>controlling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6" tooltip="dealing"/>
              </a:rPr>
              <a:t>dealing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with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Thankful (a): 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3" tooltip="happy"/>
              </a:rPr>
              <a:t>happy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 tooltip="grateful"/>
              </a:rPr>
              <a:t>grateful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because of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nflowerstorytime.com/2015/04/28/feelings-fac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dynamitenews.com/story/teachers-praise-boost-good-behaviour-in-students" TargetMode="Externa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shawnennis.com/challenges-addressed-by-machine-learning-with-ai/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openclipart.org/detail/296354/prayer-of-gratitude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lustrationsource.com/stock/image/75829/boy-standing-in-front-of-class-giving-a-spee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78827" y="1905292"/>
            <a:ext cx="8325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2: </a:t>
            </a:r>
            <a:r>
              <a:rPr lang="en-US" sz="3000" dirty="0">
                <a:latin typeface="+mj-lt"/>
              </a:rPr>
              <a:t>A stranger asks you the way to the nearest bus station, but you can’t hear what he / she says.</a:t>
            </a: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A: Excuse me. Could you tell me the way to the nearest bus station, please?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B: I beg your pardon.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A: Could you tell me the way to the nearest bus station, please?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872263" y="136912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 WORD 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096000" y="1218477"/>
            <a:ext cx="601227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T writes down a list of </a:t>
            </a:r>
            <a:r>
              <a:rPr lang="en-US" sz="2500" b="1" dirty="0">
                <a:latin typeface="+mj-lt"/>
              </a:rPr>
              <a:t>emotion words </a:t>
            </a:r>
            <a:r>
              <a:rPr lang="en-US" sz="2500" dirty="0">
                <a:latin typeface="+mj-lt"/>
              </a:rPr>
              <a:t>on the board.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Each student receives a small piece of paper and </a:t>
            </a:r>
            <a:r>
              <a:rPr lang="en-US" sz="2500" b="1" dirty="0">
                <a:latin typeface="+mj-lt"/>
              </a:rPr>
              <a:t>write down an emotion word </a:t>
            </a:r>
            <a:r>
              <a:rPr lang="en-US" sz="2500" dirty="0">
                <a:latin typeface="+mj-lt"/>
              </a:rPr>
              <a:t>from the list </a:t>
            </a:r>
            <a:r>
              <a:rPr lang="en-US" sz="2500" b="1" u="sng" dirty="0">
                <a:latin typeface="+mj-lt"/>
              </a:rPr>
              <a:t>without showing it to anyone.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Ss write 1-2 short sentences about a </a:t>
            </a:r>
            <a:r>
              <a:rPr lang="en-US" sz="2500" b="1" dirty="0">
                <a:latin typeface="+mj-lt"/>
              </a:rPr>
              <a:t>school-related experience </a:t>
            </a:r>
            <a:r>
              <a:rPr lang="en-US" sz="2500" dirty="0">
                <a:latin typeface="+mj-lt"/>
              </a:rPr>
              <a:t>that made them feel that particular emotion.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>
                <a:latin typeface="+mj-lt"/>
              </a:rPr>
              <a:t>Collect the pieces of paper and mix them up. Read each sentence out loud one by one without revealing the emotion word and have Ss try to </a:t>
            </a:r>
            <a:r>
              <a:rPr lang="en-US" sz="2500" b="1" dirty="0">
                <a:latin typeface="+mj-lt"/>
              </a:rPr>
              <a:t>guess which emotion </a:t>
            </a:r>
            <a:r>
              <a:rPr lang="en-US" sz="2500" dirty="0">
                <a:latin typeface="+mj-lt"/>
              </a:rPr>
              <a:t>word matches each sentence.</a:t>
            </a:r>
          </a:p>
        </p:txBody>
      </p:sp>
      <p:pic>
        <p:nvPicPr>
          <p:cNvPr id="4" name="Picture 3" descr="A group of colorful faces&#10;&#10;Description automatically generated">
            <a:extLst>
              <a:ext uri="{FF2B5EF4-FFF2-40B4-BE49-F238E27FC236}">
                <a16:creationId xmlns:a16="http://schemas.microsoft.com/office/drawing/2014/main" id="{6FBC16F9-1902-FB27-51C5-5E4A8DA53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972" y="1885048"/>
            <a:ext cx="5566519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38099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praise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khen</a:t>
            </a:r>
            <a:r>
              <a:rPr lang="en-US" sz="4800" dirty="0"/>
              <a:t>, ca </a:t>
            </a:r>
            <a:r>
              <a:rPr lang="en-US" sz="4800" dirty="0" err="1"/>
              <a:t>ngợi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51353" y="2999868"/>
            <a:ext cx="2152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preɪz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828" y="147468"/>
            <a:ext cx="110928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hild reading a book in a classroom&#10;&#10;Description automatically generated">
            <a:extLst>
              <a:ext uri="{FF2B5EF4-FFF2-40B4-BE49-F238E27FC236}">
                <a16:creationId xmlns:a16="http://schemas.microsoft.com/office/drawing/2014/main" id="{EA053BD2-EC1C-8033-4E4C-7DA2038B0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21778" y="2186165"/>
            <a:ext cx="6191250" cy="4124325"/>
          </a:xfrm>
          <a:prstGeom prst="rect">
            <a:avLst/>
          </a:prstGeom>
        </p:spPr>
      </p:pic>
      <p:pic>
        <p:nvPicPr>
          <p:cNvPr id="8" name="praise">
            <a:hlinkClick r:id="" action="ppaction://media"/>
            <a:extLst>
              <a:ext uri="{FF2B5EF4-FFF2-40B4-BE49-F238E27FC236}">
                <a16:creationId xmlns:a16="http://schemas.microsoft.com/office/drawing/2014/main" id="{F94E4A8B-E7EB-CC35-68F2-5DAF140F5F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1537" y="1885194"/>
            <a:ext cx="781148" cy="7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82551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58067" y="1271010"/>
            <a:ext cx="61392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overcome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6" y="3846446"/>
            <a:ext cx="46821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dirty="0" err="1"/>
              <a:t>đánh</a:t>
            </a:r>
            <a:r>
              <a:rPr lang="en-US" sz="4500" dirty="0"/>
              <a:t> </a:t>
            </a:r>
            <a:r>
              <a:rPr lang="en-US" sz="4500" dirty="0" err="1"/>
              <a:t>bại</a:t>
            </a:r>
            <a:r>
              <a:rPr lang="en-US" sz="4500" dirty="0"/>
              <a:t>, </a:t>
            </a:r>
            <a:r>
              <a:rPr lang="en-US" sz="4500" dirty="0" err="1"/>
              <a:t>vượt</a:t>
            </a:r>
            <a:r>
              <a:rPr lang="en-US" sz="4500" dirty="0"/>
              <a:t> qua</a:t>
            </a:r>
          </a:p>
        </p:txBody>
      </p:sp>
      <p:sp>
        <p:nvSpPr>
          <p:cNvPr id="2" name="Rectangle 1"/>
          <p:cNvSpPr/>
          <p:nvPr/>
        </p:nvSpPr>
        <p:spPr>
          <a:xfrm>
            <a:off x="886597" y="2691063"/>
            <a:ext cx="3709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əʊ.vəˈkʌm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35939"/>
            <a:ext cx="10790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5" name="Picture 4" descr="A cartoon of a person running over obstacles&#10;&#10;Description automatically generated">
            <a:extLst>
              <a:ext uri="{FF2B5EF4-FFF2-40B4-BE49-F238E27FC236}">
                <a16:creationId xmlns:a16="http://schemas.microsoft.com/office/drawing/2014/main" id="{2824FA53-ABDA-4CFF-5178-D9EC8D841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6171" y="2841052"/>
            <a:ext cx="6270177" cy="3580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A3AA-99A3-7E17-0C02-88EEA45D3606}"/>
              </a:ext>
            </a:extLst>
          </p:cNvPr>
          <p:cNvSpPr txBox="1"/>
          <p:nvPr/>
        </p:nvSpPr>
        <p:spPr>
          <a:xfrm>
            <a:off x="3048000" y="3236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10" name="overcome">
            <a:hlinkClick r:id="" action="ppaction://media"/>
            <a:extLst>
              <a:ext uri="{FF2B5EF4-FFF2-40B4-BE49-F238E27FC236}">
                <a16:creationId xmlns:a16="http://schemas.microsoft.com/office/drawing/2014/main" id="{52A53C96-8922-CDF4-1B67-5B95A167E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4725" y="1662275"/>
            <a:ext cx="905952" cy="9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969446" y="15151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thankful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0996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82834" y="2989150"/>
            <a:ext cx="3289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æŋk.fəl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35939"/>
            <a:ext cx="114133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5" name="Picture 4" descr="A cartoon of a child with food on a tray&#10;&#10;Description automatically generated">
            <a:extLst>
              <a:ext uri="{FF2B5EF4-FFF2-40B4-BE49-F238E27FC236}">
                <a16:creationId xmlns:a16="http://schemas.microsoft.com/office/drawing/2014/main" id="{EE9A310C-3AF5-AC7D-1012-B814B902B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7093" y="1635753"/>
            <a:ext cx="4552796" cy="4368787"/>
          </a:xfrm>
          <a:prstGeom prst="rect">
            <a:avLst/>
          </a:prstGeom>
        </p:spPr>
      </p:pic>
      <p:pic>
        <p:nvPicPr>
          <p:cNvPr id="8" name="thankful">
            <a:hlinkClick r:id="" action="ppaction://media"/>
            <a:extLst>
              <a:ext uri="{FF2B5EF4-FFF2-40B4-BE49-F238E27FC236}">
                <a16:creationId xmlns:a16="http://schemas.microsoft.com/office/drawing/2014/main" id="{4E333248-2B19-F46E-891E-A07297CE7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70" y="1530793"/>
            <a:ext cx="1138863" cy="1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03561"/>
              </p:ext>
            </p:extLst>
          </p:nvPr>
        </p:nvGraphicFramePr>
        <p:xfrm>
          <a:off x="1022555" y="1105744"/>
          <a:ext cx="10953135" cy="3172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praise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preɪz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khen</a:t>
                      </a:r>
                      <a:r>
                        <a:rPr lang="en-US" sz="3200" dirty="0"/>
                        <a:t>, ca </a:t>
                      </a:r>
                      <a:r>
                        <a:rPr lang="en-US" sz="3200" dirty="0" err="1"/>
                        <a:t>ngợi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overcome 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/ˌ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əʊ.vəˈkʌm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đánh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vượt</a:t>
                      </a:r>
                      <a:r>
                        <a:rPr lang="en-US" sz="3200" dirty="0"/>
                        <a:t> qua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thankful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el-GR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ˈθ</a:t>
                      </a:r>
                      <a:r>
                        <a:rPr lang="en-US" sz="32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æŋk.fəl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3200" dirty="0" err="1"/>
                        <a:t>biết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ơn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106696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3" name="praise">
            <a:hlinkClick r:id="" action="ppaction://media"/>
            <a:extLst>
              <a:ext uri="{FF2B5EF4-FFF2-40B4-BE49-F238E27FC236}">
                <a16:creationId xmlns:a16="http://schemas.microsoft.com/office/drawing/2014/main" id="{1B86DE33-923D-8423-16E0-7182F0607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10" y="2056765"/>
            <a:ext cx="487363" cy="487363"/>
          </a:xfrm>
          <a:prstGeom prst="rect">
            <a:avLst/>
          </a:prstGeom>
        </p:spPr>
      </p:pic>
      <p:pic>
        <p:nvPicPr>
          <p:cNvPr id="12" name="overcome">
            <a:hlinkClick r:id="" action="ppaction://media"/>
            <a:extLst>
              <a:ext uri="{FF2B5EF4-FFF2-40B4-BE49-F238E27FC236}">
                <a16:creationId xmlns:a16="http://schemas.microsoft.com/office/drawing/2014/main" id="{9727FDC6-9366-2043-981A-9168F4438B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309" y="2863691"/>
            <a:ext cx="487363" cy="487363"/>
          </a:xfrm>
          <a:prstGeom prst="rect">
            <a:avLst/>
          </a:prstGeom>
        </p:spPr>
      </p:pic>
      <p:pic>
        <p:nvPicPr>
          <p:cNvPr id="13" name="praise">
            <a:hlinkClick r:id="" action="ppaction://media"/>
            <a:extLst>
              <a:ext uri="{FF2B5EF4-FFF2-40B4-BE49-F238E27FC236}">
                <a16:creationId xmlns:a16="http://schemas.microsoft.com/office/drawing/2014/main" id="{0242F0D9-EF44-02A1-6591-F610A43E0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085" y="3611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5243" y="974853"/>
            <a:ext cx="1060969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116212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73" y="1806612"/>
            <a:ext cx="4631526" cy="245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43" y="4307655"/>
            <a:ext cx="4525956" cy="1939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324" y="1778335"/>
            <a:ext cx="5140315" cy="2228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638" y="4212114"/>
            <a:ext cx="4775689" cy="22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4006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2911518" y="286890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219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112683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4932" y="2436857"/>
            <a:ext cx="6392812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8" y="2436857"/>
            <a:ext cx="4851882" cy="30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 your tips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16" y="133442"/>
            <a:ext cx="103612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BEING HAPPY ON SCHOOL DAYS</a:t>
            </a:r>
          </a:p>
        </p:txBody>
      </p:sp>
      <p:pic>
        <p:nvPicPr>
          <p:cNvPr id="8" name="Picture 7" descr="A cartoon of people in a lecture hall&#10;&#10;Description automatically generated">
            <a:extLst>
              <a:ext uri="{FF2B5EF4-FFF2-40B4-BE49-F238E27FC236}">
                <a16:creationId xmlns:a16="http://schemas.microsoft.com/office/drawing/2014/main" id="{A0CF9AE3-2176-20AF-D765-A4ECFC63F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21120" y="1537820"/>
            <a:ext cx="3968750" cy="50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76995" y="229259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4812" y="3793646"/>
            <a:ext cx="2504611" cy="868290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TIPS FOR BEING HAPPY ON SCHOOL DAYS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Watch a video. Fill in the blanks.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15251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conversations. Pay attention to the highlighted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pairs. Make similar conversations for the following situations.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3618271"/>
            <a:ext cx="5755112" cy="161991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text and complete each sentence that follows with a suitable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Write tips for one of the following situations.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 your tips to the class.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89877" cy="88344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601400"/>
            <a:ext cx="789877" cy="119224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160454" y="4702417"/>
            <a:ext cx="435723" cy="92200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92924" y="5602803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4222" y="5550069"/>
            <a:ext cx="5740800" cy="48419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79082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243042"/>
            <a:ext cx="8961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have we learnt in this lesson?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Ask for repetition and respond.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Learn about tips to make students feel happy on school days.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Further develop their reading skill for specific information (scanning).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/>
              <a:t>Give </a:t>
            </a:r>
            <a:r>
              <a:rPr lang="en-US" sz="3000" dirty="0"/>
              <a:t>presentation of </a:t>
            </a:r>
            <a:r>
              <a:rPr lang="en-US" sz="3000"/>
              <a:t>the tips. </a:t>
            </a:r>
            <a:endParaRPr lang="en-US" sz="3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1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31621E-A3CA-F5A5-9365-909594F118B2}"/>
              </a:ext>
            </a:extLst>
          </p:cNvPr>
          <p:cNvSpPr txBox="1"/>
          <p:nvPr/>
        </p:nvSpPr>
        <p:spPr>
          <a:xfrm>
            <a:off x="1998741" y="2916073"/>
            <a:ext cx="8461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ENGLISH: Asking for repetition </a:t>
            </a:r>
            <a:r>
              <a:rPr lang="en-US" sz="40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4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responding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90405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177378" y="1075689"/>
            <a:ext cx="6013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 you're saying.</a:t>
            </a:r>
          </a:p>
        </p:txBody>
      </p:sp>
      <p:pic>
        <p:nvPicPr>
          <p:cNvPr id="3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85" y="2939845"/>
            <a:ext cx="8643428" cy="3918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83722" y="1148857"/>
            <a:ext cx="6099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226D6F-F96B-6F06-44E2-905FB880D683}"/>
              </a:ext>
            </a:extLst>
          </p:cNvPr>
          <p:cNvCxnSpPr/>
          <p:nvPr/>
        </p:nvCxnSpPr>
        <p:spPr>
          <a:xfrm>
            <a:off x="6053553" y="1162047"/>
            <a:ext cx="0" cy="17373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0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 a video and fill in each blank with ONE word.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1717040" y="2042937"/>
            <a:ext cx="10391238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_____________ that.</a:t>
            </a:r>
          </a:p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_____________ that again?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_____________ that.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_____________ more time?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_____________ you're saying.</a:t>
            </a:r>
          </a:p>
          <a:p>
            <a:endParaRPr lang="en-US" sz="3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7351960" y="1968741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2954847" y="364337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6648499" y="4234574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5058094" y="2527685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7298739" y="3104897"/>
            <a:ext cx="2455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0983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160084" y="12737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43446" y="1784029"/>
            <a:ext cx="869218" cy="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3691"/>
              </p:ext>
            </p:extLst>
          </p:nvPr>
        </p:nvGraphicFramePr>
        <p:xfrm>
          <a:off x="2310581" y="1695553"/>
          <a:ext cx="9155140" cy="4170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175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127965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34520"/>
            <a:ext cx="2149055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8841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7867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1: </a:t>
            </a:r>
            <a:r>
              <a:rPr lang="en-US" sz="3000" dirty="0">
                <a:latin typeface="+mj-lt"/>
              </a:rPr>
              <a:t>You ask your friend to pass the book, but he / she can’t hear what you say.</a:t>
            </a: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B: Sorry?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book, please?</a:t>
            </a:r>
          </a:p>
          <a:p>
            <a:pPr marL="1943100" indent="-1943100"/>
            <a:endParaRPr lang="en-US" sz="3000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endParaRPr lang="en-US" sz="3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9A28C-B891-717B-FAAD-AE8F7CA29E8A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239E364E-B7DB-AE6E-C133-1855CEA206C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06526DFC-02D7-7075-2294-0219CC685A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DCC08E7C-C0CE-AB7E-FCFA-9C1C6ED1CDB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76DE693-327B-DEF3-1A93-B512D4BA66C2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4956</TotalTime>
  <Words>1135</Words>
  <PresentationFormat>Widescreen</PresentationFormat>
  <Paragraphs>171</Paragraphs>
  <Slides>22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Jost Medium</vt:lpstr>
      <vt:lpstr>Myriad Pro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2024-01-22T08:07:00Z</dcterms:modified>
</cp:coreProperties>
</file>