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99" r:id="rId3"/>
    <p:sldMasterId id="2147483711" r:id="rId4"/>
  </p:sldMasterIdLst>
  <p:notesMasterIdLst>
    <p:notesMasterId r:id="rId26"/>
  </p:notesMasterIdLst>
  <p:sldIdLst>
    <p:sldId id="272" r:id="rId5"/>
    <p:sldId id="258" r:id="rId6"/>
    <p:sldId id="273" r:id="rId7"/>
    <p:sldId id="274" r:id="rId8"/>
    <p:sldId id="261" r:id="rId9"/>
    <p:sldId id="275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63" r:id="rId18"/>
    <p:sldId id="264" r:id="rId19"/>
    <p:sldId id="276" r:id="rId20"/>
    <p:sldId id="266" r:id="rId21"/>
    <p:sldId id="277" r:id="rId22"/>
    <p:sldId id="268" r:id="rId23"/>
    <p:sldId id="269" r:id="rId24"/>
    <p:sldId id="296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atrick Hand" panose="00000500000000000000" pitchFamily="2" charset="0"/>
      <p:regular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  <p:embeddedFont>
      <p:font typeface="Showcard Gothic" panose="04020904020102020604" pitchFamily="8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6fepUnXV8DUKjPZxWX9nxwrg4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CBABF9-EF7A-4E35-972D-E65FCF0FBF77}">
  <a:tblStyle styleId="{28CBABF9-EF7A-4E35-972D-E65FCF0FBF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232CDA-F670-4099-9A78-CB6E77EC632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720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BCCAC8-EBA7-4FC3-9B2A-D6AFE4D9EF7D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458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51145-8039-41FA-896E-F9A4BCAED468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7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F6173-652C-47F8-813F-16C9448B64B0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560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16F3B-15E6-4D3A-80E8-33B8B4B36521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2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63720-CA8D-46C7-9F5F-918E2C7C4A23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662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462D-40B4-491C-869A-516B56D11AC2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04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1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26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2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8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91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3BA82-881F-4EEE-9AD4-9A83B48DA99D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AACA86-2B88-485C-820D-358E951FDD2D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4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A4012-4CDB-4087-BC2D-D237F7D563EF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253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ABD56-BEC9-4650-92EB-CFF574A16B35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1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2847B-9619-47E8-B5D4-FAFFAC952A2E}" type="slidenum">
              <a:rPr kumimoji="0" lang="hu-H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>
              <a:latin typeface="Arial" panose="020B0604020202020204" pitchFamily="34" charset="0"/>
            </a:endParaRPr>
          </a:p>
        </p:txBody>
      </p:sp>
      <p:sp>
        <p:nvSpPr>
          <p:cNvPr id="2355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0C449-D5FD-47AA-BCF1-8F376367E294}" type="slidenum"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7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85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" name="Google Shape;75;p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6" name="Google Shape;76;p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527767" y="3327133"/>
            <a:ext cx="47044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4516800" cy="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446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6" name="Google Shape;126;p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6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10" name="Google Shape;210;p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6" name="Google Shape;226;p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27" name="Google Shape;227;p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46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42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76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" name="Google Shape;372;p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73" name="Google Shape;373;p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60133" y="4184800"/>
            <a:ext cx="51360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 txBox="1">
            <a:spLocks noGrp="1"/>
          </p:cNvSpPr>
          <p:nvPr>
            <p:ph type="subTitle" idx="1"/>
          </p:nvPr>
        </p:nvSpPr>
        <p:spPr>
          <a:xfrm>
            <a:off x="960000" y="5539133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1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>
            <a:spLocks noGrp="1"/>
          </p:cNvSpPr>
          <p:nvPr>
            <p:ph type="title"/>
          </p:nvPr>
        </p:nvSpPr>
        <p:spPr>
          <a:xfrm>
            <a:off x="960000" y="5432617"/>
            <a:ext cx="10272000" cy="705200"/>
          </a:xfrm>
          <a:prstGeom prst="rect">
            <a:avLst/>
          </a:prstGeom>
          <a:solidFill>
            <a:srgbClr val="FFFFFF">
              <a:alpha val="81780"/>
            </a:srgb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98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07" name="Google Shape;407;p1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1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24" name="Google Shape;424;p1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11"/>
          <p:cNvSpPr txBox="1">
            <a:spLocks noGrp="1"/>
          </p:cNvSpPr>
          <p:nvPr>
            <p:ph type="title" hasCustomPrompt="1"/>
          </p:nvPr>
        </p:nvSpPr>
        <p:spPr>
          <a:xfrm>
            <a:off x="2569867" y="1825633"/>
            <a:ext cx="7052000" cy="21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2569900" y="3883333"/>
            <a:ext cx="705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61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4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4" name="Google Shape;504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7" name="Google Shape;50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8" name="Google Shape;50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6" name="Google Shape;516;p13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7" name="Google Shape;517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571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23" name="Google Shape;523;p1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9" name="Google Shape;539;p1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4"/>
          <p:cNvSpPr txBox="1">
            <a:spLocks noGrp="1"/>
          </p:cNvSpPr>
          <p:nvPr>
            <p:ph type="subTitle" idx="1"/>
          </p:nvPr>
        </p:nvSpPr>
        <p:spPr>
          <a:xfrm>
            <a:off x="1315585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0" name="Google Shape;570;p14"/>
          <p:cNvSpPr txBox="1">
            <a:spLocks noGrp="1"/>
          </p:cNvSpPr>
          <p:nvPr>
            <p:ph type="title" idx="2"/>
          </p:nvPr>
        </p:nvSpPr>
        <p:spPr>
          <a:xfrm>
            <a:off x="1315585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1" name="Google Shape;571;p14"/>
          <p:cNvSpPr txBox="1">
            <a:spLocks noGrp="1"/>
          </p:cNvSpPr>
          <p:nvPr>
            <p:ph type="subTitle" idx="3"/>
          </p:nvPr>
        </p:nvSpPr>
        <p:spPr>
          <a:xfrm>
            <a:off x="8398127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2" name="Google Shape;572;p14"/>
          <p:cNvSpPr txBox="1">
            <a:spLocks noGrp="1"/>
          </p:cNvSpPr>
          <p:nvPr>
            <p:ph type="title" idx="4"/>
          </p:nvPr>
        </p:nvSpPr>
        <p:spPr>
          <a:xfrm>
            <a:off x="8398120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5"/>
          </p:nvPr>
        </p:nvSpPr>
        <p:spPr>
          <a:xfrm>
            <a:off x="4856856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 idx="6"/>
          </p:nvPr>
        </p:nvSpPr>
        <p:spPr>
          <a:xfrm>
            <a:off x="4856853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9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185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26" name="Google Shape;626;p1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1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643" name="Google Shape;643;p1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71" name="Google Shape;67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2" name="Google Shape;672;p16"/>
          <p:cNvSpPr txBox="1">
            <a:spLocks noGrp="1"/>
          </p:cNvSpPr>
          <p:nvPr>
            <p:ph type="subTitle" idx="1"/>
          </p:nvPr>
        </p:nvSpPr>
        <p:spPr>
          <a:xfrm>
            <a:off x="1260500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title" idx="2"/>
          </p:nvPr>
        </p:nvSpPr>
        <p:spPr>
          <a:xfrm>
            <a:off x="126050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3"/>
          </p:nvPr>
        </p:nvSpPr>
        <p:spPr>
          <a:xfrm>
            <a:off x="470193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4"/>
          </p:nvPr>
        </p:nvSpPr>
        <p:spPr>
          <a:xfrm>
            <a:off x="4701929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5"/>
          </p:nvPr>
        </p:nvSpPr>
        <p:spPr>
          <a:xfrm>
            <a:off x="814336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6"/>
          </p:nvPr>
        </p:nvSpPr>
        <p:spPr>
          <a:xfrm>
            <a:off x="814336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7"/>
          </p:nvPr>
        </p:nvSpPr>
        <p:spPr>
          <a:xfrm>
            <a:off x="1260500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title" idx="8"/>
          </p:nvPr>
        </p:nvSpPr>
        <p:spPr>
          <a:xfrm>
            <a:off x="126050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9"/>
          </p:nvPr>
        </p:nvSpPr>
        <p:spPr>
          <a:xfrm>
            <a:off x="470193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title" idx="13"/>
          </p:nvPr>
        </p:nvSpPr>
        <p:spPr>
          <a:xfrm>
            <a:off x="4701929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14"/>
          </p:nvPr>
        </p:nvSpPr>
        <p:spPr>
          <a:xfrm>
            <a:off x="814336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15"/>
          </p:nvPr>
        </p:nvSpPr>
        <p:spPr>
          <a:xfrm>
            <a:off x="814336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667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86" name="Google Shape;686;p1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1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03" name="Google Shape;703;p1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31" name="Google Shape;73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529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72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82" name="Google Shape;782;p1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8" name="Google Shape;798;p1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99" name="Google Shape;799;p1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27" name="Google Shape;82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52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20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541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85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03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132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23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01366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676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20" name="Google Shape;1220;p2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6" name="Google Shape;1236;p2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37" name="Google Shape;1237;p2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6733533" y="3949067"/>
            <a:ext cx="44984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6" name="Google Shape;1266;p28"/>
          <p:cNvSpPr txBox="1">
            <a:spLocks noGrp="1"/>
          </p:cNvSpPr>
          <p:nvPr>
            <p:ph type="body" idx="1"/>
          </p:nvPr>
        </p:nvSpPr>
        <p:spPr>
          <a:xfrm>
            <a:off x="6733600" y="5077041"/>
            <a:ext cx="4498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7" name="Google Shape;1267;p28"/>
          <p:cNvSpPr txBox="1">
            <a:spLocks noGrp="1"/>
          </p:cNvSpPr>
          <p:nvPr>
            <p:ph type="title" idx="2" hasCustomPrompt="1"/>
          </p:nvPr>
        </p:nvSpPr>
        <p:spPr>
          <a:xfrm>
            <a:off x="9280067" y="2541167"/>
            <a:ext cx="1761200" cy="1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47778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70" name="Google Shape;1270;p2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6" name="Google Shape;1286;p2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87" name="Google Shape;1287;p2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15" name="Google Shape;1315;p29"/>
          <p:cNvSpPr txBox="1">
            <a:spLocks noGrp="1"/>
          </p:cNvSpPr>
          <p:nvPr>
            <p:ph type="title" hasCustomPrompt="1"/>
          </p:nvPr>
        </p:nvSpPr>
        <p:spPr>
          <a:xfrm>
            <a:off x="1207720" y="862733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6" name="Google Shape;1316;p29"/>
          <p:cNvSpPr txBox="1">
            <a:spLocks noGrp="1"/>
          </p:cNvSpPr>
          <p:nvPr>
            <p:ph type="subTitle" idx="1"/>
          </p:nvPr>
        </p:nvSpPr>
        <p:spPr>
          <a:xfrm>
            <a:off x="1207661" y="2042000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17" name="Google Shape;1317;p29"/>
          <p:cNvSpPr txBox="1">
            <a:spLocks noGrp="1"/>
          </p:cNvSpPr>
          <p:nvPr>
            <p:ph type="title" idx="2" hasCustomPrompt="1"/>
          </p:nvPr>
        </p:nvSpPr>
        <p:spPr>
          <a:xfrm>
            <a:off x="1207789" y="2550749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8" name="Google Shape;1318;p29"/>
          <p:cNvSpPr txBox="1">
            <a:spLocks noGrp="1"/>
          </p:cNvSpPr>
          <p:nvPr>
            <p:ph type="subTitle" idx="3"/>
          </p:nvPr>
        </p:nvSpPr>
        <p:spPr>
          <a:xfrm>
            <a:off x="1207633" y="3730017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19" name="Google Shape;1319;p29"/>
          <p:cNvSpPr txBox="1">
            <a:spLocks noGrp="1"/>
          </p:cNvSpPr>
          <p:nvPr>
            <p:ph type="title" idx="4" hasCustomPrompt="1"/>
          </p:nvPr>
        </p:nvSpPr>
        <p:spPr>
          <a:xfrm>
            <a:off x="1207789" y="4238764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20" name="Google Shape;1320;p29"/>
          <p:cNvSpPr txBox="1">
            <a:spLocks noGrp="1"/>
          </p:cNvSpPr>
          <p:nvPr>
            <p:ph type="subTitle" idx="5"/>
          </p:nvPr>
        </p:nvSpPr>
        <p:spPr>
          <a:xfrm>
            <a:off x="1207661" y="5418033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242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23" name="Google Shape;1323;p3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9" name="Google Shape;1339;p3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40" name="Google Shape;1340;p3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3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3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3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3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3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3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3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3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3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3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3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3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3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3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3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3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3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3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3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3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3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3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3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3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3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3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8" name="Google Shape;1368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69" name="Google Shape;1369;p30"/>
          <p:cNvSpPr txBox="1">
            <a:spLocks noGrp="1"/>
          </p:cNvSpPr>
          <p:nvPr>
            <p:ph type="subTitle" idx="1"/>
          </p:nvPr>
        </p:nvSpPr>
        <p:spPr>
          <a:xfrm>
            <a:off x="2505857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 idx="2"/>
          </p:nvPr>
        </p:nvSpPr>
        <p:spPr>
          <a:xfrm>
            <a:off x="2505745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1" name="Google Shape;1371;p30"/>
          <p:cNvSpPr txBox="1">
            <a:spLocks noGrp="1"/>
          </p:cNvSpPr>
          <p:nvPr>
            <p:ph type="subTitle" idx="3"/>
          </p:nvPr>
        </p:nvSpPr>
        <p:spPr>
          <a:xfrm>
            <a:off x="7108253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2" name="Google Shape;1372;p30"/>
          <p:cNvSpPr txBox="1">
            <a:spLocks noGrp="1"/>
          </p:cNvSpPr>
          <p:nvPr>
            <p:ph type="title" idx="4"/>
          </p:nvPr>
        </p:nvSpPr>
        <p:spPr>
          <a:xfrm>
            <a:off x="7108164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3" name="Google Shape;1373;p30"/>
          <p:cNvSpPr txBox="1">
            <a:spLocks noGrp="1"/>
          </p:cNvSpPr>
          <p:nvPr>
            <p:ph type="subTitle" idx="5"/>
          </p:nvPr>
        </p:nvSpPr>
        <p:spPr>
          <a:xfrm>
            <a:off x="2505732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6"/>
          </p:nvPr>
        </p:nvSpPr>
        <p:spPr>
          <a:xfrm>
            <a:off x="2505745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7"/>
          </p:nvPr>
        </p:nvSpPr>
        <p:spPr>
          <a:xfrm>
            <a:off x="7108100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8"/>
          </p:nvPr>
        </p:nvSpPr>
        <p:spPr>
          <a:xfrm>
            <a:off x="7108133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381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923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50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26" name="Google Shape;1526;p3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2" name="Google Shape;1542;p3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43" name="Google Shape;1543;p3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71" name="Google Shape;1571;p34"/>
          <p:cNvSpPr txBox="1">
            <a:spLocks noGrp="1"/>
          </p:cNvSpPr>
          <p:nvPr>
            <p:ph type="title"/>
          </p:nvPr>
        </p:nvSpPr>
        <p:spPr>
          <a:xfrm>
            <a:off x="3276400" y="2118484"/>
            <a:ext cx="5639200" cy="1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subTitle" idx="1"/>
          </p:nvPr>
        </p:nvSpPr>
        <p:spPr>
          <a:xfrm>
            <a:off x="3399200" y="3946051"/>
            <a:ext cx="53936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456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54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3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24" name="Google Shape;1624;p3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3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3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3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3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3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41" name="Google Shape;1641;p3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69" name="Google Shape;1669;p3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36"/>
          <p:cNvSpPr txBox="1">
            <a:spLocks noGrp="1"/>
          </p:cNvSpPr>
          <p:nvPr>
            <p:ph type="subTitle" idx="1"/>
          </p:nvPr>
        </p:nvSpPr>
        <p:spPr>
          <a:xfrm>
            <a:off x="2465325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1" name="Google Shape;1671;p36"/>
          <p:cNvSpPr txBox="1">
            <a:spLocks noGrp="1"/>
          </p:cNvSpPr>
          <p:nvPr>
            <p:ph type="title" idx="2"/>
          </p:nvPr>
        </p:nvSpPr>
        <p:spPr>
          <a:xfrm>
            <a:off x="2465325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72" name="Google Shape;1672;p36"/>
          <p:cNvSpPr txBox="1">
            <a:spLocks noGrp="1"/>
          </p:cNvSpPr>
          <p:nvPr>
            <p:ph type="subTitle" idx="3"/>
          </p:nvPr>
        </p:nvSpPr>
        <p:spPr>
          <a:xfrm>
            <a:off x="6428159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3" name="Google Shape;1673;p36"/>
          <p:cNvSpPr txBox="1">
            <a:spLocks noGrp="1"/>
          </p:cNvSpPr>
          <p:nvPr>
            <p:ph type="title" idx="4"/>
          </p:nvPr>
        </p:nvSpPr>
        <p:spPr>
          <a:xfrm>
            <a:off x="6428157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733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132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30" name="Google Shape;1730;p3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3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3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3" name="Google Shape;1733;p3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3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5" name="Google Shape;1735;p3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6" name="Google Shape;1736;p3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3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3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9" name="Google Shape;1739;p3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0" name="Google Shape;1740;p3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1" name="Google Shape;1741;p3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2" name="Google Shape;1742;p3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3" name="Google Shape;1743;p3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4" name="Google Shape;1744;p3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5" name="Google Shape;1745;p3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6" name="Google Shape;1746;p3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47" name="Google Shape;1747;p3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8" name="Google Shape;1748;p3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9" name="Google Shape;1749;p3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0" name="Google Shape;1750;p3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3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3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3" name="Google Shape;1753;p3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3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3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3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3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3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3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3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75" name="Google Shape;1775;p38"/>
          <p:cNvSpPr txBox="1">
            <a:spLocks noGrp="1"/>
          </p:cNvSpPr>
          <p:nvPr>
            <p:ph type="subTitle" idx="1"/>
          </p:nvPr>
        </p:nvSpPr>
        <p:spPr>
          <a:xfrm>
            <a:off x="3523767" y="2342633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76" name="Google Shape;1776;p38"/>
          <p:cNvSpPr txBox="1">
            <a:spLocks noGrp="1"/>
          </p:cNvSpPr>
          <p:nvPr>
            <p:ph type="ctrTitle"/>
          </p:nvPr>
        </p:nvSpPr>
        <p:spPr>
          <a:xfrm flipH="1">
            <a:off x="3521843" y="1228633"/>
            <a:ext cx="5136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77" name="Google Shape;1777;p38"/>
          <p:cNvSpPr txBox="1"/>
          <p:nvPr/>
        </p:nvSpPr>
        <p:spPr>
          <a:xfrm>
            <a:off x="4008367" y="4771433"/>
            <a:ext cx="41752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,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 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9E206D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755960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87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E391231-76D9-4A42-A3B7-7D06C9113B4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00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8D8BCEE-B006-45E1-B601-A7EE7EA28C0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32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FE7900B-E31A-4CB1-9431-D629FCC14F2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857401B-6690-4818-B623-0B1A8AAC9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287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B067CE4-020D-4017-B902-A08C26B7CE3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39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DF08337-00BB-476D-AC46-680B659457B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16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EEE7DF3-9FDD-49FB-97C1-DE8F2AB2DF5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77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D4AD656-3476-44D1-A8AE-D0EEC6B21FC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4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BA24E15-0631-4558-BEFF-21A3FE128B2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50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5D38598-5C3D-4103-AC9A-1AD73D32B97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48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B3AB35A-70CD-4B52-BD47-B30F5647F59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94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9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7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6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5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2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8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3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1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3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3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3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0534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8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A6F3A21-B110-48CA-A243-2C572D4A504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360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Aweo-74k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pencolleges.edu.au/careers/career-qui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Gender Equality</a:t>
            </a:r>
          </a:p>
        </p:txBody>
      </p:sp>
      <p:sp>
        <p:nvSpPr>
          <p:cNvPr id="2042" name="Google Shape;2042;p43"/>
          <p:cNvSpPr txBox="1">
            <a:spLocks noGrp="1"/>
          </p:cNvSpPr>
          <p:nvPr>
            <p:ph type="subTitle" idx="1"/>
          </p:nvPr>
        </p:nvSpPr>
        <p:spPr>
          <a:xfrm>
            <a:off x="3134887" y="5685102"/>
            <a:ext cx="5694800" cy="72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2400" b="1" i="1" dirty="0"/>
              <a:t>Career choices</a:t>
            </a:r>
          </a:p>
        </p:txBody>
      </p:sp>
      <p:sp>
        <p:nvSpPr>
          <p:cNvPr id="2043" name="Google Shape;2043;p43"/>
          <p:cNvSpPr txBox="1">
            <a:spLocks noGrp="1"/>
          </p:cNvSpPr>
          <p:nvPr>
            <p:ph type="subTitle" idx="1"/>
          </p:nvPr>
        </p:nvSpPr>
        <p:spPr>
          <a:xfrm>
            <a:off x="8789274" y="879494"/>
            <a:ext cx="2524400" cy="6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sz="4400" b="1" dirty="0">
                <a:solidFill>
                  <a:schemeClr val="lt1"/>
                </a:solidFill>
              </a:rPr>
              <a:t>Unit 6</a:t>
            </a:r>
            <a:endParaRPr sz="4400" b="1" dirty="0">
              <a:solidFill>
                <a:schemeClr val="lt1"/>
              </a:solidFill>
            </a:endParaRPr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8568940" y="452530"/>
            <a:ext cx="2965069" cy="1456097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663735" y="4862484"/>
            <a:ext cx="1280803" cy="1353349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10150087" y="5257058"/>
            <a:ext cx="1280805" cy="958769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3792867" y="4543917"/>
            <a:ext cx="4606312" cy="95876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8317335" y="4404082"/>
            <a:ext cx="399592" cy="1263021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766850" y="1356934"/>
            <a:ext cx="2398385" cy="1021892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43"/>
          <p:cNvSpPr/>
          <p:nvPr/>
        </p:nvSpPr>
        <p:spPr>
          <a:xfrm>
            <a:off x="2150583" y="602218"/>
            <a:ext cx="942728" cy="799663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658000" y="520769"/>
            <a:ext cx="1306597" cy="893312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3093446" y="520757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82291" y="476497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83F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Lesson 4</a:t>
            </a:r>
            <a:r>
              <a:rPr lang="en-US" sz="2400" b="1" dirty="0">
                <a:solidFill>
                  <a:srgbClr val="E83FA7"/>
                </a:solidFill>
              </a:rPr>
              <a:t>: Speaking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58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3068639"/>
            <a:ext cx="2952750" cy="574675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surgeon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32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surgeon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2276476"/>
            <a:ext cx="2952750" cy="576263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treat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equal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51989" y="6308725"/>
            <a:ext cx="720725" cy="395288"/>
          </a:xfrm>
          <a:prstGeom prst="actionButtonForwardNext">
            <a:avLst/>
          </a:prstGeom>
          <a:solidFill>
            <a:srgbClr val="6633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62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0" name="Google Shape;2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038" y="2260478"/>
            <a:ext cx="4004526" cy="4597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6479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3789364"/>
            <a:ext cx="2952750" cy="574675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medical school 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32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medical school 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3068638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gender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2276476"/>
            <a:ext cx="2952750" cy="576263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hu-HU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treat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51989" y="6308725"/>
            <a:ext cx="720725" cy="395288"/>
          </a:xfrm>
          <a:prstGeom prst="actionButtonForwardNext">
            <a:avLst/>
          </a:prstGeom>
          <a:solidFill>
            <a:srgbClr val="6633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86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80013" y="2644920"/>
            <a:ext cx="3306387" cy="3789704"/>
            <a:chOff x="7444740" y="892684"/>
            <a:chExt cx="4747260" cy="5965315"/>
          </a:xfrm>
        </p:grpSpPr>
        <p:pic>
          <p:nvPicPr>
            <p:cNvPr id="11" name="Google Shape;232;p15" descr="human heart illustration"/>
            <p:cNvPicPr preferRelativeResize="0"/>
            <p:nvPr/>
          </p:nvPicPr>
          <p:blipFill rotWithShape="1">
            <a:blip r:embed="rId3"/>
            <a:srcRect t="10463"/>
            <a:stretch/>
          </p:blipFill>
          <p:spPr>
            <a:xfrm>
              <a:off x="7444740" y="892684"/>
              <a:ext cx="4747260" cy="2835120"/>
            </a:xfrm>
            <a:prstGeom prst="rect">
              <a:avLst/>
            </a:prstGeom>
          </p:spPr>
        </p:pic>
        <p:pic>
          <p:nvPicPr>
            <p:cNvPr id="12" name="Google Shape;233;p15" descr="group of fresh graduates students throwing their academic hat in the air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7444740" y="3691576"/>
              <a:ext cx="4747260" cy="316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1747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2276476"/>
            <a:ext cx="2952750" cy="574675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gender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32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gender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3068638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kindergarten</a:t>
            </a:r>
            <a:endParaRPr lang="pt-PT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treat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51989" y="6308725"/>
            <a:ext cx="720725" cy="395288"/>
          </a:xfrm>
          <a:prstGeom prst="actionButtonForwardNext">
            <a:avLst/>
          </a:prstGeom>
          <a:solidFill>
            <a:srgbClr val="6633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10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63" y="3754175"/>
            <a:ext cx="4265901" cy="27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3068639"/>
            <a:ext cx="2952750" cy="574675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kern="1200" dirty="0">
                <a:solidFill>
                  <a:srgbClr val="FFFF00"/>
                </a:solidFill>
                <a:latin typeface="Calibri" pitchFamily="34" charset="0"/>
              </a:rPr>
              <a:t>pilot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pilot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2276476"/>
            <a:ext cx="2952750" cy="576263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kindergarten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surgeon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234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0" name="Google Shape;245;p16" descr="man in blue shirt driving car during day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056" y="2165639"/>
            <a:ext cx="4142508" cy="488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0507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/>
        </p:nvSpPr>
        <p:spPr>
          <a:xfrm>
            <a:off x="897983" y="1080260"/>
            <a:ext cx="1039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Decide which jobs are traditionally done by men or women. Use the expressions given to help you. 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2790598" y="361717"/>
            <a:ext cx="664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96619" y="2127982"/>
          <a:ext cx="4999950" cy="4261800"/>
        </p:xfrm>
        <a:graphic>
          <a:graphicData uri="http://schemas.openxmlformats.org/drawingml/2006/table">
            <a:tbl>
              <a:tblPr firstRow="1" bandRow="1">
                <a:noFill/>
                <a:tableStyleId>{28CBABF9-EF7A-4E35-972D-E65FCF0FBF77}</a:tableStyleId>
              </a:tblPr>
              <a:tblGrid>
                <a:gridCol w="259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 dirty="0"/>
                        <a:t>Jobs</a:t>
                      </a:r>
                      <a:endParaRPr dirty="0"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Men</a:t>
                      </a:r>
                      <a:endParaRPr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Women</a:t>
                      </a:r>
                      <a:endParaRPr/>
                    </a:p>
                  </a:txBody>
                  <a:tcPr marL="88750" marR="88750" marT="44375" marB="44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strike="noStrike" cap="none" dirty="0"/>
                        <a:t>1. Surgeons</a:t>
                      </a:r>
                      <a:endParaRPr sz="1700" u="none" strike="noStrike" cap="none" dirty="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2. Shop assistants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3. Nurses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4. Airplane pilots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5. Firefighters 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6. Kindergarten teachers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7. Engineers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8. Secretaries </a:t>
                      </a:r>
                      <a:endParaRPr sz="1700" dirty="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0" name="Google Shape;180;p8"/>
          <p:cNvSpPr/>
          <p:nvPr/>
        </p:nvSpPr>
        <p:spPr>
          <a:xfrm>
            <a:off x="5951220" y="2127978"/>
            <a:ext cx="5240482" cy="415847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expressions: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think / I believe (that)…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more male (surgeons)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female (surgeons).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/ Women traditionally work 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(firefighters) …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(Nursing) jobs are done by men / women.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(nurse's) job is traditionally done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men / women.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395377" y="121648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425549" y="1148131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oogle Shape;2201;p45"/>
          <p:cNvGrpSpPr/>
          <p:nvPr/>
        </p:nvGrpSpPr>
        <p:grpSpPr>
          <a:xfrm>
            <a:off x="203966" y="50545"/>
            <a:ext cx="1425885" cy="1158005"/>
            <a:chOff x="2914750" y="806019"/>
            <a:chExt cx="530516" cy="430848"/>
          </a:xfrm>
        </p:grpSpPr>
        <p:sp>
          <p:nvSpPr>
            <p:cNvPr id="10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2232;p45"/>
          <p:cNvGrpSpPr/>
          <p:nvPr/>
        </p:nvGrpSpPr>
        <p:grpSpPr>
          <a:xfrm>
            <a:off x="10376752" y="159029"/>
            <a:ext cx="1879488" cy="1380289"/>
            <a:chOff x="3765486" y="1507629"/>
            <a:chExt cx="586753" cy="430946"/>
          </a:xfrm>
        </p:grpSpPr>
        <p:sp>
          <p:nvSpPr>
            <p:cNvPr id="41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2265;p45"/>
          <p:cNvGrpSpPr/>
          <p:nvPr/>
        </p:nvGrpSpPr>
        <p:grpSpPr>
          <a:xfrm>
            <a:off x="1631842" y="65667"/>
            <a:ext cx="447572" cy="377920"/>
            <a:chOff x="3950662" y="2808665"/>
            <a:chExt cx="123862" cy="104621"/>
          </a:xfrm>
        </p:grpSpPr>
        <p:sp>
          <p:nvSpPr>
            <p:cNvPr id="74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83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2296;p45"/>
          <p:cNvSpPr/>
          <p:nvPr/>
        </p:nvSpPr>
        <p:spPr>
          <a:xfrm>
            <a:off x="11362485" y="572049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1356360" y="1017463"/>
            <a:ext cx="103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Discuss why the jobs in Task 1 are traditionally done by men or women. Use the ideas below to help you.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3589900" y="222403"/>
            <a:ext cx="650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9"/>
          <p:cNvGraphicFramePr/>
          <p:nvPr>
            <p:extLst>
              <p:ext uri="{D42A27DB-BD31-4B8C-83A1-F6EECF244321}">
                <p14:modId xmlns:p14="http://schemas.microsoft.com/office/powerpoint/2010/main" val="78110297"/>
              </p:ext>
            </p:extLst>
          </p:nvPr>
        </p:nvGraphicFramePr>
        <p:xfrm>
          <a:off x="2401799" y="2252227"/>
          <a:ext cx="7772400" cy="3796900"/>
        </p:xfrm>
        <a:graphic>
          <a:graphicData uri="http://schemas.openxmlformats.org/drawingml/2006/table">
            <a:tbl>
              <a:tblPr firstRow="1" bandRow="1">
                <a:tableStyleId>{E4232CDA-F670-4099-9A78-CB6E77EC632B}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SUGGESTED IDEAS</a:t>
                      </a: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3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Good physical strength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Good communication skills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Ability to work well under pressure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/>
                        <a:t>Being kind, gentle and caring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dirty="0"/>
                        <a:t>Ability to work long hours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dirty="0"/>
                        <a:t>Good persuasion skills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dirty="0"/>
                        <a:t>Flexible working schedule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dirty="0"/>
                        <a:t>More time to take care of their families</a:t>
                      </a:r>
                      <a:endParaRPr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Google Shape;192;p9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8" name="Google Shape;2201;p45"/>
          <p:cNvGrpSpPr/>
          <p:nvPr/>
        </p:nvGrpSpPr>
        <p:grpSpPr>
          <a:xfrm>
            <a:off x="274086" y="60290"/>
            <a:ext cx="1425885" cy="1158005"/>
            <a:chOff x="2914750" y="806019"/>
            <a:chExt cx="530516" cy="430848"/>
          </a:xfrm>
        </p:grpSpPr>
        <p:sp>
          <p:nvSpPr>
            <p:cNvPr id="9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30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2232;p45"/>
          <p:cNvGrpSpPr/>
          <p:nvPr/>
        </p:nvGrpSpPr>
        <p:grpSpPr>
          <a:xfrm>
            <a:off x="10751183" y="-106541"/>
            <a:ext cx="1879488" cy="1380289"/>
            <a:chOff x="3765486" y="1507629"/>
            <a:chExt cx="586753" cy="430946"/>
          </a:xfrm>
        </p:grpSpPr>
        <p:sp>
          <p:nvSpPr>
            <p:cNvPr id="40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2265;p45"/>
          <p:cNvGrpSpPr/>
          <p:nvPr/>
        </p:nvGrpSpPr>
        <p:grpSpPr>
          <a:xfrm>
            <a:off x="1631842" y="65667"/>
            <a:ext cx="447572" cy="377920"/>
            <a:chOff x="3950662" y="2808665"/>
            <a:chExt cx="123862" cy="104621"/>
          </a:xfrm>
        </p:grpSpPr>
        <p:sp>
          <p:nvSpPr>
            <p:cNvPr id="73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82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2296;p45"/>
          <p:cNvSpPr/>
          <p:nvPr/>
        </p:nvSpPr>
        <p:spPr>
          <a:xfrm>
            <a:off x="11320937" y="586115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080749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/>
              <a:t>Free practice</a:t>
            </a:r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20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1345737" y="1113110"/>
            <a:ext cx="91347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 of three. Talk about your career choice(s).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4254220" y="20892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PRACTICE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807719" y="1937033"/>
            <a:ext cx="102108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think I'll work as a shop assistant because people often say that I have good persuasion skills.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Good for you. I'd like to be a nurse because I enjoy helping people.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Sounds great. I'd like to be a surgeon. I believe I can work well under pressure and don't mind working long hours. 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grpSp>
        <p:nvGrpSpPr>
          <p:cNvPr id="8" name="Google Shape;2201;p45"/>
          <p:cNvGrpSpPr/>
          <p:nvPr/>
        </p:nvGrpSpPr>
        <p:grpSpPr>
          <a:xfrm>
            <a:off x="230755" y="73833"/>
            <a:ext cx="1425885" cy="1158005"/>
            <a:chOff x="2914750" y="806019"/>
            <a:chExt cx="530516" cy="430848"/>
          </a:xfrm>
        </p:grpSpPr>
        <p:sp>
          <p:nvSpPr>
            <p:cNvPr id="9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30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2232;p45"/>
          <p:cNvGrpSpPr/>
          <p:nvPr/>
        </p:nvGrpSpPr>
        <p:grpSpPr>
          <a:xfrm>
            <a:off x="10376752" y="159029"/>
            <a:ext cx="1879488" cy="1380289"/>
            <a:chOff x="3765486" y="1507629"/>
            <a:chExt cx="586753" cy="430946"/>
          </a:xfrm>
        </p:grpSpPr>
        <p:sp>
          <p:nvSpPr>
            <p:cNvPr id="40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2265;p45"/>
          <p:cNvGrpSpPr/>
          <p:nvPr/>
        </p:nvGrpSpPr>
        <p:grpSpPr>
          <a:xfrm>
            <a:off x="1631842" y="65667"/>
            <a:ext cx="447572" cy="377920"/>
            <a:chOff x="3950662" y="2808665"/>
            <a:chExt cx="123862" cy="104621"/>
          </a:xfrm>
        </p:grpSpPr>
        <p:sp>
          <p:nvSpPr>
            <p:cNvPr id="73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82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2296;p45"/>
          <p:cNvSpPr/>
          <p:nvPr/>
        </p:nvSpPr>
        <p:spPr>
          <a:xfrm>
            <a:off x="11362485" y="572049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71381" y="3176089"/>
            <a:ext cx="6238460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Consolidation</a:t>
            </a:r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50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3941163" y="26131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CONSOLIDATION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1358390" y="2317712"/>
            <a:ext cx="9382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endParaRPr/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https://www.youtube.com/watch?v=G3Aweo-74kY</a:t>
            </a:r>
            <a:endParaRPr sz="320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2201;p45"/>
          <p:cNvGrpSpPr/>
          <p:nvPr/>
        </p:nvGrpSpPr>
        <p:grpSpPr>
          <a:xfrm>
            <a:off x="260337" y="-78084"/>
            <a:ext cx="1425885" cy="1158005"/>
            <a:chOff x="2914750" y="806019"/>
            <a:chExt cx="530516" cy="430848"/>
          </a:xfrm>
        </p:grpSpPr>
        <p:sp>
          <p:nvSpPr>
            <p:cNvPr id="9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30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2232;p45"/>
          <p:cNvGrpSpPr/>
          <p:nvPr/>
        </p:nvGrpSpPr>
        <p:grpSpPr>
          <a:xfrm>
            <a:off x="10376752" y="159029"/>
            <a:ext cx="1879488" cy="1380289"/>
            <a:chOff x="3765486" y="1507629"/>
            <a:chExt cx="586753" cy="430946"/>
          </a:xfrm>
        </p:grpSpPr>
        <p:sp>
          <p:nvSpPr>
            <p:cNvPr id="40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2265;p45"/>
          <p:cNvGrpSpPr/>
          <p:nvPr/>
        </p:nvGrpSpPr>
        <p:grpSpPr>
          <a:xfrm>
            <a:off x="1631842" y="65667"/>
            <a:ext cx="447572" cy="377920"/>
            <a:chOff x="3950662" y="2808665"/>
            <a:chExt cx="123862" cy="104621"/>
          </a:xfrm>
        </p:grpSpPr>
        <p:sp>
          <p:nvSpPr>
            <p:cNvPr id="73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82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2296;p45"/>
          <p:cNvSpPr/>
          <p:nvPr/>
        </p:nvSpPr>
        <p:spPr>
          <a:xfrm>
            <a:off x="11362485" y="572049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3720457" y="1176302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dirty="0">
                <a:solidFill>
                  <a:schemeClr val="accent5"/>
                </a:solidFill>
              </a:endParaRPr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>
            <a:spLocks noGrp="1"/>
          </p:cNvSpPr>
          <p:nvPr>
            <p:ph type="subTitle" idx="4294967295"/>
          </p:nvPr>
        </p:nvSpPr>
        <p:spPr>
          <a:xfrm>
            <a:off x="4142500" y="2376631"/>
            <a:ext cx="8851900" cy="254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Wingdings" panose="05000000000000000000" pitchFamily="2" charset="2"/>
              <a:buChar char="ü"/>
            </a:pPr>
            <a:endParaRPr sz="3600" dirty="0"/>
          </a:p>
          <a:p>
            <a:pPr marL="3810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000" dirty="0"/>
              <a:t>Understand how to express opinions</a:t>
            </a:r>
            <a:endParaRPr sz="3600" dirty="0"/>
          </a:p>
          <a:p>
            <a:pPr marL="3810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000" dirty="0"/>
              <a:t>Apply useful expressions to talk about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career choices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/>
        </p:nvSpPr>
        <p:spPr>
          <a:xfrm>
            <a:off x="1882037" y="2055511"/>
            <a:ext cx="858408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presentation for the Project lesson.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4506480" y="38574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sym typeface="Arial"/>
              </a:rPr>
              <a:t>CONSOLIDATION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8" name="Google Shape;2201;p45"/>
          <p:cNvGrpSpPr/>
          <p:nvPr/>
        </p:nvGrpSpPr>
        <p:grpSpPr>
          <a:xfrm>
            <a:off x="300728" y="-21905"/>
            <a:ext cx="1425885" cy="1158005"/>
            <a:chOff x="2914750" y="806019"/>
            <a:chExt cx="530516" cy="430848"/>
          </a:xfrm>
        </p:grpSpPr>
        <p:sp>
          <p:nvSpPr>
            <p:cNvPr id="9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30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2232;p45"/>
          <p:cNvGrpSpPr/>
          <p:nvPr/>
        </p:nvGrpSpPr>
        <p:grpSpPr>
          <a:xfrm>
            <a:off x="10376752" y="159029"/>
            <a:ext cx="1879488" cy="1380289"/>
            <a:chOff x="3765486" y="1507629"/>
            <a:chExt cx="586753" cy="430946"/>
          </a:xfrm>
        </p:grpSpPr>
        <p:sp>
          <p:nvSpPr>
            <p:cNvPr id="40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2265;p45"/>
          <p:cNvGrpSpPr/>
          <p:nvPr/>
        </p:nvGrpSpPr>
        <p:grpSpPr>
          <a:xfrm>
            <a:off x="1631842" y="65667"/>
            <a:ext cx="447572" cy="377920"/>
            <a:chOff x="3950662" y="2808665"/>
            <a:chExt cx="123862" cy="104621"/>
          </a:xfrm>
        </p:grpSpPr>
        <p:sp>
          <p:nvSpPr>
            <p:cNvPr id="73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82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2296;p45"/>
          <p:cNvSpPr/>
          <p:nvPr/>
        </p:nvSpPr>
        <p:spPr>
          <a:xfrm>
            <a:off x="11362485" y="572049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19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4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89" y="5304562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0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7" y="2652918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4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8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7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4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5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189" name="Google Shape;2189;p45"/>
          <p:cNvSpPr txBox="1">
            <a:spLocks noGrp="1"/>
          </p:cNvSpPr>
          <p:nvPr>
            <p:ph type="title" idx="3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190" name="Google Shape;2190;p45"/>
          <p:cNvSpPr txBox="1">
            <a:spLocks noGrp="1"/>
          </p:cNvSpPr>
          <p:nvPr>
            <p:ph type="title" idx="5"/>
          </p:nvPr>
        </p:nvSpPr>
        <p:spPr>
          <a:xfrm>
            <a:off x="4048000" y="2377600"/>
            <a:ext cx="398282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Controlled practice</a:t>
            </a:r>
          </a:p>
        </p:txBody>
      </p:sp>
      <p:sp>
        <p:nvSpPr>
          <p:cNvPr id="2192" name="Google Shape;2192;p45"/>
          <p:cNvSpPr txBox="1">
            <a:spLocks noGrp="1"/>
          </p:cNvSpPr>
          <p:nvPr>
            <p:ph type="title" idx="8"/>
          </p:nvPr>
        </p:nvSpPr>
        <p:spPr>
          <a:xfrm>
            <a:off x="2627083" y="4648693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Free practice</a:t>
            </a:r>
          </a:p>
        </p:txBody>
      </p:sp>
      <p:sp>
        <p:nvSpPr>
          <p:cNvPr id="2193" name="Google Shape;2193;p45"/>
          <p:cNvSpPr txBox="1">
            <a:spLocks noGrp="1"/>
          </p:cNvSpPr>
          <p:nvPr>
            <p:ph type="title" idx="9"/>
          </p:nvPr>
        </p:nvSpPr>
        <p:spPr>
          <a:xfrm>
            <a:off x="3951883" y="3940844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195" name="Google Shape;2195;p45"/>
          <p:cNvSpPr txBox="1">
            <a:spLocks noGrp="1"/>
          </p:cNvSpPr>
          <p:nvPr>
            <p:ph type="title" idx="14"/>
          </p:nvPr>
        </p:nvSpPr>
        <p:spPr>
          <a:xfrm>
            <a:off x="6609857" y="4647930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Consolidation</a:t>
            </a:r>
            <a:endParaRPr lang="en-US" dirty="0"/>
          </a:p>
        </p:txBody>
      </p:sp>
      <p:sp>
        <p:nvSpPr>
          <p:cNvPr id="2196" name="Google Shape;2196;p45"/>
          <p:cNvSpPr txBox="1">
            <a:spLocks noGrp="1"/>
          </p:cNvSpPr>
          <p:nvPr>
            <p:ph type="title" idx="15"/>
          </p:nvPr>
        </p:nvSpPr>
        <p:spPr>
          <a:xfrm>
            <a:off x="7954185" y="3940844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2198" name="Google Shape;2198;p45"/>
          <p:cNvSpPr txBox="1">
            <a:spLocks noGrp="1"/>
          </p:cNvSpPr>
          <p:nvPr>
            <p:ph type="title" idx="6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200" name="Google Shape;2200;p45"/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</a:p>
        </p:txBody>
      </p:sp>
      <p:grpSp>
        <p:nvGrpSpPr>
          <p:cNvPr id="2201" name="Google Shape;2201;p45"/>
          <p:cNvGrpSpPr/>
          <p:nvPr/>
        </p:nvGrpSpPr>
        <p:grpSpPr>
          <a:xfrm>
            <a:off x="608896" y="437276"/>
            <a:ext cx="1425885" cy="1158005"/>
            <a:chOff x="2914750" y="806019"/>
            <a:chExt cx="530516" cy="430848"/>
          </a:xfrm>
        </p:grpSpPr>
        <p:sp>
          <p:nvSpPr>
            <p:cNvPr id="2202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2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2223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2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233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5" name="Google Shape;2265;p45"/>
          <p:cNvGrpSpPr/>
          <p:nvPr/>
        </p:nvGrpSpPr>
        <p:grpSpPr>
          <a:xfrm>
            <a:off x="1894006" y="174753"/>
            <a:ext cx="447572" cy="377920"/>
            <a:chOff x="3950662" y="2808665"/>
            <a:chExt cx="123862" cy="104621"/>
          </a:xfrm>
        </p:grpSpPr>
        <p:sp>
          <p:nvSpPr>
            <p:cNvPr id="2266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4" name="Google Shape;2274;p45"/>
          <p:cNvGrpSpPr/>
          <p:nvPr/>
        </p:nvGrpSpPr>
        <p:grpSpPr>
          <a:xfrm>
            <a:off x="11548806" y="437253"/>
            <a:ext cx="447572" cy="377920"/>
            <a:chOff x="3950662" y="2808665"/>
            <a:chExt cx="123862" cy="104621"/>
          </a:xfrm>
        </p:grpSpPr>
        <p:sp>
          <p:nvSpPr>
            <p:cNvPr id="2275" name="Google Shape;2275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3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2284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92" name="Google Shape;2292;p45"/>
          <p:cNvSpPr/>
          <p:nvPr/>
        </p:nvSpPr>
        <p:spPr>
          <a:xfrm>
            <a:off x="1990118" y="1686535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4048000" y="3923547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5586018" y="1686535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8030773" y="3923797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1362485" y="5720496"/>
            <a:ext cx="792676" cy="621554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74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080749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  <a:endParaRPr lang="en-US" dirty="0"/>
          </a:p>
        </p:txBody>
      </p:sp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5525688" cy="66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/>
              <a:t>Personality quiz</a:t>
            </a:r>
            <a:endParaRPr lang="en-US"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0" y="4019502"/>
            <a:ext cx="12192001" cy="1815882"/>
          </a:xfrm>
          <a:prstGeom prst="rect">
            <a:avLst/>
          </a:prstGeom>
          <a:solidFill>
            <a:schemeClr val="dk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PERSONALITY QUIZ: Find your suitable career!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https://www.opencolleges.edu.au/careers/career-quiz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67129" y="98461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WARM-UP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080749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dirty="0"/>
              <a:t>Controlled practice</a:t>
            </a:r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72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39" y="263236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218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51989" y="6308725"/>
            <a:ext cx="720725" cy="395288"/>
          </a:xfrm>
          <a:prstGeom prst="actionButtonForwardNext">
            <a:avLst/>
          </a:prstGeom>
          <a:solidFill>
            <a:srgbClr val="6633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24000" y="0"/>
            <a:ext cx="8388424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9000" b="1" kern="1200" dirty="0">
                <a:ln w="900" cmpd="sng">
                  <a:solidFill>
                    <a:srgbClr val="2F547C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+mn-ea"/>
                <a:cs typeface="+mn-cs"/>
              </a:rPr>
              <a:t>vocabulary</a:t>
            </a:r>
            <a:endParaRPr lang="hu-HU" sz="9000" b="1" kern="1200" dirty="0">
              <a:ln w="900" cmpd="sng">
                <a:solidFill>
                  <a:srgbClr val="2F547C">
                    <a:satMod val="190000"/>
                    <a:alpha val="55000"/>
                  </a:srgbClr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ea typeface="+mn-ea"/>
              <a:cs typeface="+mn-cs"/>
            </a:endParaRPr>
          </a:p>
        </p:txBody>
      </p:sp>
      <p:pic>
        <p:nvPicPr>
          <p:cNvPr id="4100" name="Imagem 10" descr="ARMARI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04813"/>
            <a:ext cx="4256088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495550" y="5229226"/>
            <a:ext cx="32766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9000" b="1" kern="1200" dirty="0">
                <a:solidFill>
                  <a:srgbClr val="140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+mn-ea"/>
                <a:cs typeface="+mn-cs"/>
              </a:rPr>
              <a:t>GAME</a:t>
            </a:r>
          </a:p>
        </p:txBody>
      </p:sp>
      <p:pic>
        <p:nvPicPr>
          <p:cNvPr id="4102" name="Imagem 5" descr="girlstudy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860800"/>
            <a:ext cx="26003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970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7464425" y="2276476"/>
            <a:ext cx="2952750" cy="574675"/>
          </a:xfrm>
          <a:prstGeom prst="flowChartTerminator">
            <a:avLst/>
          </a:prstGeom>
          <a:solidFill>
            <a:srgbClr val="6633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</a:rPr>
              <a:t>kindergarten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32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kindergarten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464425" y="3068638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medical school 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rgbClr val="6633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PT" sz="2800" b="1" kern="1200">
                <a:solidFill>
                  <a:srgbClr val="FFFF00"/>
                </a:solidFill>
                <a:latin typeface="Calibri" pitchFamily="34" charset="0"/>
                <a:ea typeface="+mn-ea"/>
                <a:cs typeface="+mn-cs"/>
              </a:rPr>
              <a:t>surgeon</a:t>
            </a:r>
            <a:endParaRPr lang="en-GB" sz="2800" b="1" kern="1200" dirty="0">
              <a:solidFill>
                <a:srgbClr val="FFFF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51989" y="6308725"/>
            <a:ext cx="720725" cy="395288"/>
          </a:xfrm>
          <a:prstGeom prst="actionButtonForwardNext">
            <a:avLst/>
          </a:prstGeom>
          <a:solidFill>
            <a:srgbClr val="6633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38" name="Rectangle 2"/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rgbClr val="CC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hu-HU" altLang="en-US" sz="18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15" y="2851151"/>
            <a:ext cx="4407649" cy="3591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6086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_5345_slide">
  <a:themeElements>
    <a:clrScheme name="Office-téma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419</Words>
  <Application>Microsoft Office PowerPoint</Application>
  <PresentationFormat>Widescreen</PresentationFormat>
  <Paragraphs>123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Open Sans</vt:lpstr>
      <vt:lpstr>Neucha</vt:lpstr>
      <vt:lpstr>Lato</vt:lpstr>
      <vt:lpstr>Patrick Hand</vt:lpstr>
      <vt:lpstr>Arial</vt:lpstr>
      <vt:lpstr>Cabin</vt:lpstr>
      <vt:lpstr>Wingdings</vt:lpstr>
      <vt:lpstr>Showcard Gothic</vt:lpstr>
      <vt:lpstr>Roboto Condensed Light</vt:lpstr>
      <vt:lpstr>Roboto</vt:lpstr>
      <vt:lpstr>Calibri</vt:lpstr>
      <vt:lpstr>Office Theme</vt:lpstr>
      <vt:lpstr>Language Arts Subject for Middle School - 8th Grade: Vocabulary Skills by Slidesgo</vt:lpstr>
      <vt:lpstr>ind_5345_slide</vt:lpstr>
      <vt:lpstr>End of Course Jeopardy by Slidesgo</vt:lpstr>
      <vt:lpstr>Gender Equality</vt:lpstr>
      <vt:lpstr>PowerPoint Presentation</vt:lpstr>
      <vt:lpstr>Table of contents</vt:lpstr>
      <vt:lpstr>Warm-up</vt:lpstr>
      <vt:lpstr>PowerPoint Presentation</vt:lpstr>
      <vt:lpstr>Controlled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practice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</cp:revision>
  <dcterms:created xsi:type="dcterms:W3CDTF">2020-12-09T02:04:09Z</dcterms:created>
  <dcterms:modified xsi:type="dcterms:W3CDTF">2024-01-17T08:57:05Z</dcterms:modified>
</cp:coreProperties>
</file>