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30" r:id="rId2"/>
    <p:sldId id="331" r:id="rId3"/>
    <p:sldId id="333" r:id="rId4"/>
    <p:sldId id="343" r:id="rId5"/>
    <p:sldId id="335" r:id="rId6"/>
    <p:sldId id="336" r:id="rId7"/>
    <p:sldId id="356" r:id="rId8"/>
    <p:sldId id="338" r:id="rId9"/>
    <p:sldId id="339" r:id="rId10"/>
    <p:sldId id="344" r:id="rId11"/>
    <p:sldId id="345" r:id="rId12"/>
    <p:sldId id="263" r:id="rId13"/>
    <p:sldId id="355" r:id="rId14"/>
    <p:sldId id="369" r:id="rId15"/>
    <p:sldId id="357" r:id="rId16"/>
    <p:sldId id="337" r:id="rId17"/>
    <p:sldId id="351" r:id="rId18"/>
    <p:sldId id="358" r:id="rId19"/>
    <p:sldId id="364" r:id="rId20"/>
    <p:sldId id="365" r:id="rId21"/>
    <p:sldId id="366" r:id="rId22"/>
    <p:sldId id="367" r:id="rId23"/>
    <p:sldId id="359" r:id="rId24"/>
    <p:sldId id="360" r:id="rId25"/>
    <p:sldId id="361" r:id="rId26"/>
    <p:sldId id="362" r:id="rId27"/>
    <p:sldId id="363" r:id="rId28"/>
    <p:sldId id="368" r:id="rId29"/>
    <p:sldId id="348" r:id="rId30"/>
    <p:sldId id="353" r:id="rId31"/>
    <p:sldId id="275" r:id="rId32"/>
    <p:sldId id="370" r:id="rId3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FF00"/>
    <a:srgbClr val="403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3152" autoAdjust="0"/>
  </p:normalViewPr>
  <p:slideViewPr>
    <p:cSldViewPr snapToGrid="0" snapToObjects="1">
      <p:cViewPr varScale="1">
        <p:scale>
          <a:sx n="94" d="100"/>
          <a:sy n="94" d="100"/>
        </p:scale>
        <p:origin x="123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D26B5-8AB4-428A-BE8C-1CF0FE774850}"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88EDC-C4CA-401D-AE7A-F815D6C66475}" type="slidenum">
              <a:rPr lang="en-US" smtClean="0"/>
              <a:t>‹#›</a:t>
            </a:fld>
            <a:endParaRPr lang="en-US"/>
          </a:p>
        </p:txBody>
      </p:sp>
    </p:spTree>
    <p:extLst>
      <p:ext uri="{BB962C8B-B14F-4D97-AF65-F5344CB8AC3E}">
        <p14:creationId xmlns:p14="http://schemas.microsoft.com/office/powerpoint/2010/main" val="152182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20</a:t>
            </a:fld>
            <a:endParaRPr lang="vi-VN"/>
          </a:p>
        </p:txBody>
      </p:sp>
    </p:spTree>
    <p:extLst>
      <p:ext uri="{BB962C8B-B14F-4D97-AF65-F5344CB8AC3E}">
        <p14:creationId xmlns:p14="http://schemas.microsoft.com/office/powerpoint/2010/main" val="179877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B2CE811-D71B-4BEB-B951-A18512CF141F}" type="slidenum">
              <a:rPr lang="vi-VN" smtClean="0"/>
              <a:t>21</a:t>
            </a:fld>
            <a:endParaRPr lang="vi-VN"/>
          </a:p>
        </p:txBody>
      </p:sp>
    </p:spTree>
    <p:extLst>
      <p:ext uri="{BB962C8B-B14F-4D97-AF65-F5344CB8AC3E}">
        <p14:creationId xmlns:p14="http://schemas.microsoft.com/office/powerpoint/2010/main" val="393722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Tài liệu được chia sẻ bởi Website VnTeach.Com</a:t>
            </a:r>
          </a:p>
          <a:p>
            <a:r>
              <a:rPr lang="vi-VN"/>
              <a:t>https://www.vnteach.com</a:t>
            </a:r>
          </a:p>
          <a:p>
            <a:r>
              <a:rPr lang="vi-VN"/>
              <a:t>Một sản phẩm của cộng đồng facebook Thư Viện VnTeach.Com</a:t>
            </a:r>
          </a:p>
          <a:p>
            <a:r>
              <a:rPr lang="vi-VN"/>
              <a:t>https://www.facebook.com/groups/vnteach/</a:t>
            </a:r>
          </a:p>
          <a:p>
            <a:r>
              <a:rPr lang="vi-VN"/>
              <a:t>https://www.facebook.com/groups/thuvienvnteach/</a:t>
            </a:r>
            <a:endParaRPr lang="en-US"/>
          </a:p>
        </p:txBody>
      </p:sp>
      <p:sp>
        <p:nvSpPr>
          <p:cNvPr id="4" name="Slide Number Placeholder 3"/>
          <p:cNvSpPr>
            <a:spLocks noGrp="1"/>
          </p:cNvSpPr>
          <p:nvPr>
            <p:ph type="sldNum" sz="quarter" idx="5"/>
          </p:nvPr>
        </p:nvSpPr>
        <p:spPr/>
        <p:txBody>
          <a:bodyPr/>
          <a:lstStyle/>
          <a:p>
            <a:fld id="{30C88EDC-C4CA-401D-AE7A-F815D6C66475}" type="slidenum">
              <a:rPr lang="en-US" smtClean="0"/>
              <a:t>30</a:t>
            </a:fld>
            <a:endParaRPr lang="en-US"/>
          </a:p>
        </p:txBody>
      </p:sp>
    </p:spTree>
    <p:extLst>
      <p:ext uri="{BB962C8B-B14F-4D97-AF65-F5344CB8AC3E}">
        <p14:creationId xmlns:p14="http://schemas.microsoft.com/office/powerpoint/2010/main" val="372505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D6CD-5779-C940-9B56-C9A7513A4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BC1EF23D-940C-214E-AAE7-CCB41B69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E94AD465-0F85-044C-8796-239FD0EE1AD0}"/>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5" name="Footer Placeholder 4">
            <a:extLst>
              <a:ext uri="{FF2B5EF4-FFF2-40B4-BE49-F238E27FC236}">
                <a16:creationId xmlns:a16="http://schemas.microsoft.com/office/drawing/2014/main" id="{68471A2E-8A32-8B4B-AEF6-A23C1192E4D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A2693F8-441B-E245-97DD-374D89919B2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3333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0F76-6745-464B-9C3D-CBCF232DEF0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B8F544C-2956-8344-83E7-5D6F89876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2CBC514-BF78-E145-B437-6D125E1FF804}"/>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5" name="Footer Placeholder 4">
            <a:extLst>
              <a:ext uri="{FF2B5EF4-FFF2-40B4-BE49-F238E27FC236}">
                <a16:creationId xmlns:a16="http://schemas.microsoft.com/office/drawing/2014/main" id="{0CA69526-9ABA-DA41-A983-D2BA0A7F29B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A5CA92B-3129-3B4A-8C87-05A2CB7B291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0439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C3A40-7695-6142-B154-69506FA9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51AB7EF2-E8F2-5D47-8AE9-CCD2FB07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EAB10B6-0711-F941-8113-13606AE23647}"/>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5" name="Footer Placeholder 4">
            <a:extLst>
              <a:ext uri="{FF2B5EF4-FFF2-40B4-BE49-F238E27FC236}">
                <a16:creationId xmlns:a16="http://schemas.microsoft.com/office/drawing/2014/main" id="{13136FD7-069F-5D4F-A3FC-A618378BB81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8D51DCD-D7C8-8348-A32C-3B74FD5143D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43552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4C6E-0E86-F543-8DC8-125BA80696A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5CC9439-CBA9-7F4B-BE12-A11E56F7D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D3DD4CC-E326-654E-AB3C-E31DD2F18E49}"/>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5" name="Footer Placeholder 4">
            <a:extLst>
              <a:ext uri="{FF2B5EF4-FFF2-40B4-BE49-F238E27FC236}">
                <a16:creationId xmlns:a16="http://schemas.microsoft.com/office/drawing/2014/main" id="{C6B66959-A174-D544-8C7A-87BCA96B556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72CD4AB-28E6-4247-86C1-6E29F16603B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7545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4B29-97BD-B84C-BA57-9124A539B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5DCF0CC-D90D-634A-806F-2A9DB78C3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39223-0E06-8D45-99DE-50CFA4558CCD}"/>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5" name="Footer Placeholder 4">
            <a:extLst>
              <a:ext uri="{FF2B5EF4-FFF2-40B4-BE49-F238E27FC236}">
                <a16:creationId xmlns:a16="http://schemas.microsoft.com/office/drawing/2014/main" id="{DCC341F4-2230-8B47-88E0-4F7AF77574D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45BEF96-56E6-8D43-83C7-6382A9E51ED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62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B150-FD8C-4348-801E-6BB018C54EF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8E1DED8-691A-834A-9EB3-6DD280A43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2A131F73-3452-434C-93BC-9F25B2246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565C8B4A-9272-4244-9256-197E6CE0806B}"/>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6" name="Footer Placeholder 5">
            <a:extLst>
              <a:ext uri="{FF2B5EF4-FFF2-40B4-BE49-F238E27FC236}">
                <a16:creationId xmlns:a16="http://schemas.microsoft.com/office/drawing/2014/main" id="{B73F251D-D99B-B443-B853-4EB67C99ED0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F61B4B1E-1181-B64A-825D-E4AA26060FD4}"/>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26876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4D82-4781-894D-96EA-4981E1705B8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BE1BFC8A-0947-2048-9430-BBAF5DE73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9E47E-41B7-F940-95E4-0961E9C8F9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48081654-3AF8-0C41-8D7B-0F8224189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4A5EB-1F2B-FE4B-9BEF-1F7B48F99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42B6AC48-8F2B-3D42-A7A9-77F9AB545B42}"/>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8" name="Footer Placeholder 7">
            <a:extLst>
              <a:ext uri="{FF2B5EF4-FFF2-40B4-BE49-F238E27FC236}">
                <a16:creationId xmlns:a16="http://schemas.microsoft.com/office/drawing/2014/main" id="{4408C3CF-0EE0-464D-BA8C-25F4E5AD929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5B4F9286-A912-9F43-8C55-3EEA0E97F38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30450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115-3733-AD46-8372-678E24323EF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0D1CA9E3-4F82-E548-B711-3D447412E21A}"/>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4" name="Footer Placeholder 3">
            <a:extLst>
              <a:ext uri="{FF2B5EF4-FFF2-40B4-BE49-F238E27FC236}">
                <a16:creationId xmlns:a16="http://schemas.microsoft.com/office/drawing/2014/main" id="{45B8DD42-7E0C-6E45-A55F-38C905E2761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EB985661-64AB-1840-A0CA-F0E128F116F7}"/>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16429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BA7B1-5644-CB4A-A8BD-E767BC468591}"/>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3" name="Footer Placeholder 2">
            <a:extLst>
              <a:ext uri="{FF2B5EF4-FFF2-40B4-BE49-F238E27FC236}">
                <a16:creationId xmlns:a16="http://schemas.microsoft.com/office/drawing/2014/main" id="{A32F3E9B-0351-174D-91F9-0F3F7B62EAC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28B701DF-A401-484F-AAF4-C2C06E18685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94610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4968-7518-8A45-9C05-8A3200C53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143B92A0-BCAB-B940-814E-93F82856E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E92640D3-F31F-7049-9C48-C6DFA8AF5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F97F2-B222-3B40-B1AC-C6649271D3A0}"/>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6" name="Footer Placeholder 5">
            <a:extLst>
              <a:ext uri="{FF2B5EF4-FFF2-40B4-BE49-F238E27FC236}">
                <a16:creationId xmlns:a16="http://schemas.microsoft.com/office/drawing/2014/main" id="{48C3A659-F375-D84A-878C-647248CD4CE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24C9F56-F56F-7E42-A506-BF6DD684616B}"/>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6558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B3AD-8AAB-574E-B2F8-20FE6D056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12DD77CF-D338-094B-B4B2-1016F77E9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4715799-2297-AF40-B1FB-35459C832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24D7E-876C-054E-BAF1-6123E59F5117}"/>
              </a:ext>
            </a:extLst>
          </p:cNvPr>
          <p:cNvSpPr>
            <a:spLocks noGrp="1"/>
          </p:cNvSpPr>
          <p:nvPr>
            <p:ph type="dt" sz="half" idx="10"/>
          </p:nvPr>
        </p:nvSpPr>
        <p:spPr/>
        <p:txBody>
          <a:bodyPr/>
          <a:lstStyle/>
          <a:p>
            <a:fld id="{15ECB273-4F2D-0F47-97D1-3135313CFE55}" type="datetimeFigureOut">
              <a:rPr lang="x-none" smtClean="0"/>
              <a:t>9/14/2023</a:t>
            </a:fld>
            <a:endParaRPr lang="x-none"/>
          </a:p>
        </p:txBody>
      </p:sp>
      <p:sp>
        <p:nvSpPr>
          <p:cNvPr id="6" name="Footer Placeholder 5">
            <a:extLst>
              <a:ext uri="{FF2B5EF4-FFF2-40B4-BE49-F238E27FC236}">
                <a16:creationId xmlns:a16="http://schemas.microsoft.com/office/drawing/2014/main" id="{AB03EE8E-F233-1C49-9A1B-BE6DD020CC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C5D2DA2-A81B-724F-917F-F53CC83362E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508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C1FA3D-AF70-6D4B-9228-ECA2CB852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E588CE3-9DA5-894E-B46E-FEFDAB362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7AC8136-6CD2-5045-A810-4F7E39240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CB273-4F2D-0F47-97D1-3135313CFE55}" type="datetimeFigureOut">
              <a:rPr lang="x-none" smtClean="0"/>
              <a:t>9/14/2023</a:t>
            </a:fld>
            <a:endParaRPr lang="x-none"/>
          </a:p>
        </p:txBody>
      </p:sp>
      <p:sp>
        <p:nvSpPr>
          <p:cNvPr id="5" name="Footer Placeholder 4">
            <a:extLst>
              <a:ext uri="{FF2B5EF4-FFF2-40B4-BE49-F238E27FC236}">
                <a16:creationId xmlns:a16="http://schemas.microsoft.com/office/drawing/2014/main" id="{8CEE5544-CEE7-F049-A751-774D2209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4C8B1F7D-17E6-9F4C-A118-FCA17F8A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52FA7-CE72-014B-9C82-39663C813F7D}" type="slidenum">
              <a:rPr lang="x-none" smtClean="0"/>
              <a:t>‹#›</a:t>
            </a:fld>
            <a:endParaRPr lang="x-none"/>
          </a:p>
        </p:txBody>
      </p:sp>
    </p:spTree>
    <p:extLst>
      <p:ext uri="{BB962C8B-B14F-4D97-AF65-F5344CB8AC3E}">
        <p14:creationId xmlns:p14="http://schemas.microsoft.com/office/powerpoint/2010/main" val="21294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w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jtXQ-vAXKInGM&amp;tbnid=_oeaOJk6XXmh_M:&amp;ved=0CAUQjRw&amp;url=http://donsmaps.com/altamirapaintings.html&amp;ei=mIcbU6XSDMaThgeIvoD4Aw&amp;bvm=bv.62578216,d.ZG4&amp;psig=AFQjCNHnGD8hnXcWZ6RvcXO3AQ7cBHQtLg&amp;ust=1394399497898235" TargetMode="External"/><Relationship Id="rId3" Type="http://schemas.openxmlformats.org/officeDocument/2006/relationships/hyperlink" Target="http://www.google.co.uk/url?sa=i&amp;rct=j&amp;q=&amp;esrc=s&amp;frm=1&amp;source=images&amp;cd=&amp;cad=rja&amp;uact=8&amp;docid=sjuG8fUvo_1jGM&amp;tbnid=OwJbZjKHYM4zLM:&amp;ved=0CAUQjRw&amp;url=http://escola.britannica.com.br/assembly/135718/Milhares-de-anos-atras-os-povos-da-Idade-da-Pedra&amp;ei=i4UbU6nyA9SAhAeshoCwDQ&amp;bvm=bv.62578216,d.ZG4&amp;psig=AFQjCNFU0orl9mgfU5BkILKy0ZQxB2m_Rg&amp;ust=1394398935057370" TargetMode="External"/><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google.co.uk/url?sa=i&amp;rct=j&amp;q=&amp;esrc=s&amp;frm=1&amp;source=images&amp;cd=&amp;cad=rja&amp;uact=8&amp;docid=IK0n8d2g9VgupM&amp;tbnid=Jf-UMR5Rxy1psM:&amp;ved=0CAUQjRw&amp;url=http://www.youthwork-practice.com/adventure-camps-events-programs/stone-age-craft-ideas-clothing-objects.html&amp;ei=t4YbU5TOE8iqhQf78ICQBQ&amp;bvm=bv.62578216,d.ZG4&amp;psig=AFQjCNFU0orl9mgfU5BkILKy0ZQxB2m_Rg&amp;ust=1394398935057370" TargetMode="External"/><Relationship Id="rId10" Type="http://schemas.openxmlformats.org/officeDocument/2006/relationships/image" Target="../media/image14.jpeg"/><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18217" y="-284130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26068" y="3505200"/>
            <a:ext cx="8915133" cy="1938992"/>
          </a:xfrm>
          <a:prstGeom prst="rect">
            <a:avLst/>
          </a:prstGeom>
          <a:noFill/>
        </p:spPr>
        <p:txBody>
          <a:bodyPr wrap="none"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TIẾT 7 </a:t>
            </a: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 BÀI 5 </a:t>
            </a: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XÃ HỘI NGUYÊN THUỶ</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513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8764897"/>
              </p:ext>
            </p:extLst>
          </p:nvPr>
        </p:nvGraphicFramePr>
        <p:xfrm>
          <a:off x="1014874" y="1318796"/>
          <a:ext cx="10162252" cy="3878881"/>
        </p:xfrm>
        <a:graphic>
          <a:graphicData uri="http://schemas.openxmlformats.org/drawingml/2006/table">
            <a:tbl>
              <a:tblPr firstRow="1" firstCol="1" bandRow="1">
                <a:tableStyleId>{5C22544A-7EE6-4342-B048-85BDC9FD1C3A}</a:tableStyleId>
              </a:tblPr>
              <a:tblGrid>
                <a:gridCol w="2025945">
                  <a:extLst>
                    <a:ext uri="{9D8B030D-6E8A-4147-A177-3AD203B41FA5}">
                      <a16:colId xmlns:a16="http://schemas.microsoft.com/office/drawing/2014/main" val="20000"/>
                    </a:ext>
                  </a:extLst>
                </a:gridCol>
                <a:gridCol w="3976114">
                  <a:extLst>
                    <a:ext uri="{9D8B030D-6E8A-4147-A177-3AD203B41FA5}">
                      <a16:colId xmlns:a16="http://schemas.microsoft.com/office/drawing/2014/main" val="20001"/>
                    </a:ext>
                  </a:extLst>
                </a:gridCol>
                <a:gridCol w="4160193">
                  <a:extLst>
                    <a:ext uri="{9D8B030D-6E8A-4147-A177-3AD203B41FA5}">
                      <a16:colId xmlns:a16="http://schemas.microsoft.com/office/drawing/2014/main" val="20002"/>
                    </a:ext>
                  </a:extLst>
                </a:gridCol>
              </a:tblGrid>
              <a:tr h="884292">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0000"/>
                  </a:ext>
                </a:extLst>
              </a:tr>
              <a:tr h="2994589">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chất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ghè</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đẽo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ra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lửa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bắt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hái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hang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mài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cung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gốm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dệt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vải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trồng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lều</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xương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ở</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1014874" y="652005"/>
            <a:ext cx="10162252" cy="655093"/>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chất</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275758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9A9D5C0-8908-474F-A7E3-5A29F1C5D651}"/>
              </a:ext>
            </a:extLst>
          </p:cNvPr>
          <p:cNvSpPr/>
          <p:nvPr/>
        </p:nvSpPr>
        <p:spPr>
          <a:xfrm>
            <a:off x="496030" y="4485574"/>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vách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hang </a:t>
            </a:r>
            <a:r>
              <a:rPr lang="en-GB" dirty="0" err="1">
                <a:solidFill>
                  <a:srgbClr val="FF0000"/>
                </a:solidFill>
                <a:latin typeface="Times New Roman" panose="02020603050405020304" pitchFamily="18" charset="0"/>
                <a:cs typeface="Times New Roman" panose="02020603050405020304" pitchFamily="18" charset="0"/>
              </a:rPr>
              <a:t>động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bức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vẽ</a:t>
            </a:r>
            <a:r>
              <a:rPr lang="en-GB"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Nội</a:t>
            </a:r>
            <a:r>
              <a:rPr lang="en-GB" dirty="0">
                <a:solidFill>
                  <a:srgbClr val="4030FF"/>
                </a:solidFill>
                <a:latin typeface="Times New Roman" panose="02020603050405020304" pitchFamily="18" charset="0"/>
                <a:cs typeface="Times New Roman" panose="02020603050405020304" pitchFamily="18" charset="0"/>
              </a:rPr>
              <a:t> dung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bức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là</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Tại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sao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họ</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con </a:t>
            </a:r>
            <a:r>
              <a:rPr lang="en-GB" dirty="0" err="1">
                <a:solidFill>
                  <a:srgbClr val="4030FF"/>
                </a:solidFill>
                <a:latin typeface="Times New Roman" panose="02020603050405020304" pitchFamily="18" charset="0"/>
                <a:cs typeface="Times New Roman" panose="02020603050405020304" pitchFamily="18" charset="0"/>
              </a:rPr>
              <a:t>vật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lên</a:t>
            </a:r>
            <a:r>
              <a:rPr lang="en-GB" dirty="0">
                <a:solidFill>
                  <a:srgbClr val="4030FF"/>
                </a:solidFill>
                <a:latin typeface="Times New Roman" panose="02020603050405020304" pitchFamily="18" charset="0"/>
                <a:cs typeface="Times New Roman" panose="02020603050405020304" pitchFamily="18" charset="0"/>
              </a:rPr>
              <a:t> hang </a:t>
            </a:r>
            <a:r>
              <a:rPr lang="en-GB" dirty="0" err="1">
                <a:solidFill>
                  <a:srgbClr val="4030FF"/>
                </a:solidFill>
                <a:latin typeface="Times New Roman" panose="02020603050405020304" pitchFamily="18" charset="0"/>
                <a:cs typeface="Times New Roman" panose="02020603050405020304" pitchFamily="18" charset="0"/>
              </a:rPr>
              <a:t>đá</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03EFE24-3BD5-D24F-BC39-1CC4BF29D3F4}"/>
              </a:ext>
            </a:extLst>
          </p:cNvPr>
          <p:cNvPicPr>
            <a:picLocks noChangeAspect="1"/>
          </p:cNvPicPr>
          <p:nvPr/>
        </p:nvPicPr>
        <p:blipFill>
          <a:blip r:embed="rId2"/>
          <a:stretch>
            <a:fillRect/>
          </a:stretch>
        </p:blipFill>
        <p:spPr>
          <a:xfrm>
            <a:off x="7623554" y="1661739"/>
            <a:ext cx="3965414" cy="2200684"/>
          </a:xfrm>
          <a:prstGeom prst="rect">
            <a:avLst/>
          </a:prstGeom>
        </p:spPr>
      </p:pic>
      <p:sp>
        <p:nvSpPr>
          <p:cNvPr id="9" name="Rounded Rectangle 8">
            <a:extLst>
              <a:ext uri="{FF2B5EF4-FFF2-40B4-BE49-F238E27FC236}">
                <a16:creationId xmlns:a16="http://schemas.microsoft.com/office/drawing/2014/main" id="{59AAE52E-9637-024A-BC64-24E73B9AC804}"/>
              </a:ext>
            </a:extLst>
          </p:cNvPr>
          <p:cNvSpPr/>
          <p:nvPr/>
        </p:nvSpPr>
        <p:spPr>
          <a:xfrm>
            <a:off x="4319379" y="4497440"/>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chúng</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được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FA7FB78-EE54-5F44-9813-F4383AB08ED7}"/>
              </a:ext>
            </a:extLst>
          </p:cNvPr>
          <p:cNvPicPr>
            <a:picLocks noChangeAspect="1"/>
          </p:cNvPicPr>
          <p:nvPr/>
        </p:nvPicPr>
        <p:blipFill>
          <a:blip r:embed="rId3"/>
          <a:stretch>
            <a:fillRect/>
          </a:stretch>
        </p:blipFill>
        <p:spPr>
          <a:xfrm>
            <a:off x="3992923" y="1616495"/>
            <a:ext cx="3510409" cy="2359525"/>
          </a:xfrm>
          <a:prstGeom prst="rect">
            <a:avLst/>
          </a:prstGeom>
        </p:spPr>
      </p:pic>
      <p:sp>
        <p:nvSpPr>
          <p:cNvPr id="12" name="Rounded Rectangle 11">
            <a:extLst>
              <a:ext uri="{FF2B5EF4-FFF2-40B4-BE49-F238E27FC236}">
                <a16:creationId xmlns:a16="http://schemas.microsoft.com/office/drawing/2014/main" id="{71E5D62A-1E83-3F4A-AA5F-6C38CE125F3E}"/>
              </a:ext>
            </a:extLst>
          </p:cNvPr>
          <p:cNvSpPr/>
          <p:nvPr/>
        </p:nvSpPr>
        <p:spPr>
          <a:xfrm>
            <a:off x="8142728" y="4557171"/>
            <a:ext cx="3191364"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trang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thời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đá</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vòng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cổ</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err="1">
                <a:solidFill>
                  <a:srgbClr val="FF0000"/>
                </a:solidFill>
                <a:latin typeface="Times New Roman" panose="02020603050405020304" pitchFamily="18" charset="0"/>
                <a:cs typeface="Times New Roman" panose="02020603050405020304" pitchFamily="18" charset="0"/>
              </a:rPr>
              <a:t>từ</a:t>
            </a:r>
            <a:r>
              <a:rPr lang="en-GB">
                <a:solidFill>
                  <a:srgbClr val="FF0000"/>
                </a:solidFill>
                <a:latin typeface="Times New Roman" panose="02020603050405020304" pitchFamily="18" charset="0"/>
                <a:cs typeface="Times New Roman" panose="02020603050405020304" pitchFamily="18" charset="0"/>
              </a:rPr>
              <a:t> xương </a:t>
            </a:r>
            <a:r>
              <a:rPr lang="en-GB" dirty="0" err="1">
                <a:solidFill>
                  <a:srgbClr val="FF0000"/>
                </a:solidFill>
                <a:latin typeface="Times New Roman" panose="02020603050405020304" pitchFamily="18" charset="0"/>
                <a:cs typeface="Times New Roman" panose="02020603050405020304" pitchFamily="18" charset="0"/>
              </a:rPr>
              <a:t>thú</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đồ</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trang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này</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3AC60CB-EAB1-E148-94A9-341939E864D8}"/>
              </a:ext>
            </a:extLst>
          </p:cNvPr>
          <p:cNvPicPr>
            <a:picLocks noChangeAspect="1"/>
          </p:cNvPicPr>
          <p:nvPr/>
        </p:nvPicPr>
        <p:blipFill>
          <a:blip r:embed="rId4"/>
          <a:stretch>
            <a:fillRect/>
          </a:stretch>
        </p:blipFill>
        <p:spPr>
          <a:xfrm>
            <a:off x="245432" y="1716823"/>
            <a:ext cx="3510409" cy="2158871"/>
          </a:xfrm>
          <a:prstGeom prst="rect">
            <a:avLst/>
          </a:prstGeom>
        </p:spPr>
      </p:pic>
      <p:cxnSp>
        <p:nvCxnSpPr>
          <p:cNvPr id="18" name="Straight Arrow Connector 17">
            <a:extLst>
              <a:ext uri="{FF2B5EF4-FFF2-40B4-BE49-F238E27FC236}">
                <a16:creationId xmlns:a16="http://schemas.microsoft.com/office/drawing/2014/main" id="{5DA5CA03-8030-D341-A191-F59FE496EB9E}"/>
              </a:ext>
            </a:extLst>
          </p:cNvPr>
          <p:cNvCxnSpPr>
            <a:cxnSpLocks/>
            <a:endCxn id="25" idx="0"/>
          </p:cNvCxnSpPr>
          <p:nvPr/>
        </p:nvCxnSpPr>
        <p:spPr>
          <a:xfrm flipH="1">
            <a:off x="1872674" y="3668668"/>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CD168005-1D06-654C-9B5D-746A56DA638B}"/>
              </a:ext>
            </a:extLst>
          </p:cNvPr>
          <p:cNvCxnSpPr>
            <a:cxnSpLocks/>
            <a:stCxn id="22" idx="6"/>
            <a:endCxn id="12" idx="0"/>
          </p:cNvCxnSpPr>
          <p:nvPr/>
        </p:nvCxnSpPr>
        <p:spPr>
          <a:xfrm>
            <a:off x="5811239" y="3904015"/>
            <a:ext cx="3927171" cy="653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2" name="Oval 21">
            <a:extLst>
              <a:ext uri="{FF2B5EF4-FFF2-40B4-BE49-F238E27FC236}">
                <a16:creationId xmlns:a16="http://schemas.microsoft.com/office/drawing/2014/main"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3" name="Oval 22">
            <a:extLst>
              <a:ext uri="{FF2B5EF4-FFF2-40B4-BE49-F238E27FC236}">
                <a16:creationId xmlns:a16="http://schemas.microsoft.com/office/drawing/2014/main"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4" name="Oval 23">
            <a:extLst>
              <a:ext uri="{FF2B5EF4-FFF2-40B4-BE49-F238E27FC236}">
                <a16:creationId xmlns:a16="http://schemas.microsoft.com/office/drawing/2014/main"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5" name="Oval 24">
            <a:extLst>
              <a:ext uri="{FF2B5EF4-FFF2-40B4-BE49-F238E27FC236}">
                <a16:creationId xmlns:a16="http://schemas.microsoft.com/office/drawing/2014/main" id="{A9DF871A-C37C-4046-B9DF-F137F02135AD}"/>
              </a:ext>
            </a:extLst>
          </p:cNvPr>
          <p:cNvSpPr/>
          <p:nvPr/>
        </p:nvSpPr>
        <p:spPr>
          <a:xfrm>
            <a:off x="1626988" y="4115876"/>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26" name="Oval 25">
            <a:extLst>
              <a:ext uri="{FF2B5EF4-FFF2-40B4-BE49-F238E27FC236}">
                <a16:creationId xmlns:a16="http://schemas.microsoft.com/office/drawing/2014/main"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23915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8845318"/>
              </p:ext>
            </p:extLst>
          </p:nvPr>
        </p:nvGraphicFramePr>
        <p:xfrm>
          <a:off x="955848" y="2816387"/>
          <a:ext cx="10280303" cy="3072271"/>
        </p:xfrm>
        <a:graphic>
          <a:graphicData uri="http://schemas.openxmlformats.org/drawingml/2006/table">
            <a:tbl>
              <a:tblPr firstRow="1" firstCol="1" bandRow="1">
                <a:tableStyleId>{5C22544A-7EE6-4342-B048-85BDC9FD1C3A}</a:tableStyleId>
              </a:tblPr>
              <a:tblGrid>
                <a:gridCol w="2280490">
                  <a:extLst>
                    <a:ext uri="{9D8B030D-6E8A-4147-A177-3AD203B41FA5}">
                      <a16:colId xmlns:a16="http://schemas.microsoft.com/office/drawing/2014/main" val="20000"/>
                    </a:ext>
                  </a:extLst>
                </a:gridCol>
                <a:gridCol w="3909411">
                  <a:extLst>
                    <a:ext uri="{9D8B030D-6E8A-4147-A177-3AD203B41FA5}">
                      <a16:colId xmlns:a16="http://schemas.microsoft.com/office/drawing/2014/main" val="20001"/>
                    </a:ext>
                  </a:extLst>
                </a:gridCol>
                <a:gridCol w="4090402">
                  <a:extLst>
                    <a:ext uri="{9D8B030D-6E8A-4147-A177-3AD203B41FA5}">
                      <a16:colId xmlns:a16="http://schemas.microsoft.com/office/drawing/2014/main" val="20002"/>
                    </a:ext>
                  </a:extLst>
                </a:gridCol>
              </a:tblGrid>
              <a:tr h="790651">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r h="2281620">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tinh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đeo</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vỏ</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ốc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hay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răng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vách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đá</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vẽ</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tục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chôn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4" name="Rectangle 3"/>
          <p:cNvSpPr/>
          <p:nvPr/>
        </p:nvSpPr>
        <p:spPr>
          <a:xfrm>
            <a:off x="955848" y="2136438"/>
            <a:ext cx="10280303" cy="655093"/>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tinh</a:t>
            </a:r>
            <a:r>
              <a:rPr lang="en-US" sz="2800" b="1" dirty="0">
                <a:solidFill>
                  <a:srgbClr val="002060"/>
                </a:solidFill>
              </a:rPr>
              <a:t> </a:t>
            </a:r>
            <a:r>
              <a:rPr lang="en-US" sz="2800" b="1" dirty="0" err="1">
                <a:solidFill>
                  <a:srgbClr val="002060"/>
                </a:solidFill>
              </a:rPr>
              <a:t>thần</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399320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332510" y="5638188"/>
            <a:ext cx="11783290" cy="1219812"/>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=&gt; Lao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thông</a:t>
            </a:r>
            <a:r>
              <a:rPr lang="en-US" sz="2400" b="1" dirty="0">
                <a:solidFill>
                  <a:srgbClr val="FFFF00"/>
                </a:solidFill>
                <a:latin typeface="Times New Roman" panose="02020603050405020304" pitchFamily="18" charset="0"/>
                <a:cs typeface="Times New Roman" panose="02020603050405020304" pitchFamily="18" charset="0"/>
              </a:rPr>
              <a:t> minh, </a:t>
            </a:r>
            <a:r>
              <a:rPr lang="en-US" sz="2400" b="1" dirty="0" err="1">
                <a:solidFill>
                  <a:srgbClr val="FFFF00"/>
                </a:solidFill>
                <a:latin typeface="Times New Roman" panose="02020603050405020304" pitchFamily="18" charset="0"/>
                <a:cs typeface="Times New Roman" panose="02020603050405020304" pitchFamily="18" charset="0"/>
              </a:rPr>
              <a:t>đôi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tay</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trở</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đổi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thế</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từng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và</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cuộc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phú</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hơn</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2510" y="306902"/>
            <a:ext cx="4710543" cy="690508"/>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Bầy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thuỷ</a:t>
            </a:r>
            <a:endParaRPr lang="en-US" sz="2400"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5375564" y="292953"/>
            <a:ext cx="6740236" cy="678753"/>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32510" y="975028"/>
            <a:ext cx="4710543" cy="46596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
        <p:nvSpPr>
          <p:cNvPr id="13" name="Rectangle 12"/>
          <p:cNvSpPr/>
          <p:nvPr/>
        </p:nvSpPr>
        <p:spPr>
          <a:xfrm>
            <a:off x="5375563" y="975246"/>
            <a:ext cx="6740237" cy="4662942"/>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4102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50521" y="2489293"/>
            <a:ext cx="1123667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hang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bắt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hái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lượm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vách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650521" y="3727120"/>
            <a:ext cx="11416146" cy="1421928"/>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69667"/>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09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918873"/>
            <a:ext cx="81880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19747" y="1596044"/>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184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6487094" cy="6427491"/>
          </a:xfrm>
          <a:prstGeom prst="rect">
            <a:avLst/>
          </a:prstGeom>
        </p:spPr>
      </p:pic>
      <p:sp>
        <p:nvSpPr>
          <p:cNvPr id="11" name="Cloud Callout 10">
            <a:extLst>
              <a:ext uri="{FF2B5EF4-FFF2-40B4-BE49-F238E27FC236}">
                <a16:creationId xmlns:a16="http://schemas.microsoft.com/office/drawing/2014/main" id="{C8AC818B-3B5D-584B-9A2D-4A943AE0D8E2}"/>
              </a:ext>
            </a:extLst>
          </p:cNvPr>
          <p:cNvSpPr/>
          <p:nvPr/>
        </p:nvSpPr>
        <p:spPr>
          <a:xfrm>
            <a:off x="7507075" y="1413692"/>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x-none" sz="2400" dirty="0">
              <a:latin typeface="Times New Roman" panose="02020603050405020304" pitchFamily="18" charset="0"/>
              <a:cs typeface="Times New Roman" panose="02020603050405020304" pitchFamily="18" charset="0"/>
            </a:endParaRPr>
          </a:p>
          <a:p>
            <a:pPr algn="just"/>
            <a:r>
              <a:rPr lang="x-none" sz="2400" dirty="0">
                <a:latin typeface="Times New Roman" panose="02020603050405020304" pitchFamily="18" charset="0"/>
                <a:cs typeface="Times New Roman" panose="02020603050405020304" pitchFamily="18" charset="0"/>
              </a:rPr>
              <a:t>? Hãy chỉ trên bản đồ các dấu tích của con người từ thời đại đồ đá (đồ đá cũ và đồ đá mới) đến thời đại đồ đổng ở Việt Nam. </a:t>
            </a:r>
          </a:p>
          <a:p>
            <a:pPr marL="342900" indent="-342900" algn="just">
              <a:buFont typeface="Arial" panose="020B0604020202020204" pitchFamily="34" charset="0"/>
              <a:buChar char="•"/>
            </a:pPr>
            <a:endParaRPr lang="x-none" sz="2400" dirty="0">
              <a:latin typeface="Times New Roman" panose="02020603050405020304" pitchFamily="18" charset="0"/>
              <a:cs typeface="Times New Roman" panose="02020603050405020304" pitchFamily="18" charset="0"/>
            </a:endParaRPr>
          </a:p>
        </p:txBody>
      </p:sp>
      <p:pic>
        <p:nvPicPr>
          <p:cNvPr id="13" name="Content Placeholder 4">
            <a:extLst>
              <a:ext uri="{FF2B5EF4-FFF2-40B4-BE49-F238E27FC236}">
                <a16:creationId xmlns:a16="http://schemas.microsoft.com/office/drawing/2014/main" id="{786C9B5B-17AC-FC49-8835-29FC1A63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96" y="5663570"/>
            <a:ext cx="1103284" cy="1091565"/>
          </a:xfrm>
          <a:prstGeom prst="rect">
            <a:avLst/>
          </a:prstGeom>
        </p:spPr>
      </p:pic>
      <p:sp>
        <p:nvSpPr>
          <p:cNvPr id="15" name="Rectangle 14">
            <a:extLst>
              <a:ext uri="{FF2B5EF4-FFF2-40B4-BE49-F238E27FC236}">
                <a16:creationId xmlns:a16="http://schemas.microsoft.com/office/drawing/2014/main" id="{9F29AB24-028C-5545-B4B9-6A06CB301963}"/>
              </a:ext>
            </a:extLst>
          </p:cNvPr>
          <p:cNvSpPr/>
          <p:nvPr/>
        </p:nvSpPr>
        <p:spPr>
          <a:xfrm>
            <a:off x="4390743" y="1202346"/>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đá cũ</a:t>
            </a:r>
          </a:p>
        </p:txBody>
      </p:sp>
      <p:sp>
        <p:nvSpPr>
          <p:cNvPr id="16" name="Rectangle 15">
            <a:extLst>
              <a:ext uri="{FF2B5EF4-FFF2-40B4-BE49-F238E27FC236}">
                <a16:creationId xmlns:a16="http://schemas.microsoft.com/office/drawing/2014/main" id="{86AFF123-DB61-A749-9665-0752F1E10E7C}"/>
              </a:ext>
            </a:extLst>
          </p:cNvPr>
          <p:cNvSpPr/>
          <p:nvPr/>
        </p:nvSpPr>
        <p:spPr>
          <a:xfrm>
            <a:off x="4390742" y="2279478"/>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đá mới</a:t>
            </a:r>
          </a:p>
        </p:txBody>
      </p:sp>
      <p:sp>
        <p:nvSpPr>
          <p:cNvPr id="17" name="Rectangle 16">
            <a:extLst>
              <a:ext uri="{FF2B5EF4-FFF2-40B4-BE49-F238E27FC236}">
                <a16:creationId xmlns:a16="http://schemas.microsoft.com/office/drawing/2014/main" id="{272755E5-D76F-FC4B-B895-C943457C5356}"/>
              </a:ext>
            </a:extLst>
          </p:cNvPr>
          <p:cNvSpPr/>
          <p:nvPr/>
        </p:nvSpPr>
        <p:spPr>
          <a:xfrm>
            <a:off x="4390742" y="3503844"/>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Di chỉ đồ đồng</a:t>
            </a:r>
          </a:p>
        </p:txBody>
      </p:sp>
      <p:sp>
        <p:nvSpPr>
          <p:cNvPr id="18" name="Rectangle 17">
            <a:extLst>
              <a:ext uri="{FF2B5EF4-FFF2-40B4-BE49-F238E27FC236}">
                <a16:creationId xmlns:a16="http://schemas.microsoft.com/office/drawing/2014/main" id="{8DAD39FD-61FE-494A-90DB-3F6B37D42127}"/>
              </a:ext>
            </a:extLst>
          </p:cNvPr>
          <p:cNvSpPr/>
          <p:nvPr/>
        </p:nvSpPr>
        <p:spPr>
          <a:xfrm>
            <a:off x="7246509" y="1202346"/>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Thẩm Khuyên, Thẩm Hai; Sơn Vi, Núi Đọ , An Khê, Xuân Lộc </a:t>
            </a:r>
          </a:p>
        </p:txBody>
      </p:sp>
      <p:sp>
        <p:nvSpPr>
          <p:cNvPr id="19" name="Rectangle 18">
            <a:extLst>
              <a:ext uri="{FF2B5EF4-FFF2-40B4-BE49-F238E27FC236}">
                <a16:creationId xmlns:a16="http://schemas.microsoft.com/office/drawing/2014/main" id="{8674E2B1-7F4C-D140-A79B-22E98E33CE15}"/>
              </a:ext>
            </a:extLst>
          </p:cNvPr>
          <p:cNvSpPr/>
          <p:nvPr/>
        </p:nvSpPr>
        <p:spPr>
          <a:xfrm>
            <a:off x="7246509" y="2279478"/>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Bắc Sơn, Hạ Long, Hoà Bình, Quỳnh Văn, Bầu Tró, Lung Leng</a:t>
            </a:r>
          </a:p>
        </p:txBody>
      </p:sp>
      <p:sp>
        <p:nvSpPr>
          <p:cNvPr id="20" name="Rectangle 19">
            <a:extLst>
              <a:ext uri="{FF2B5EF4-FFF2-40B4-BE49-F238E27FC236}">
                <a16:creationId xmlns:a16="http://schemas.microsoft.com/office/drawing/2014/main" id="{558F6902-1542-8F49-B4F3-18E4B3470337}"/>
              </a:ext>
            </a:extLst>
          </p:cNvPr>
          <p:cNvSpPr/>
          <p:nvPr/>
        </p:nvSpPr>
        <p:spPr>
          <a:xfrm>
            <a:off x="7246509" y="3503844"/>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Phùng Nguyên, Gò Mun, Đồng Đậu, Hoa Lộc, Giồng Lớn</a:t>
            </a:r>
          </a:p>
        </p:txBody>
      </p:sp>
      <p:sp>
        <p:nvSpPr>
          <p:cNvPr id="21" name="Triangle 20">
            <a:extLst>
              <a:ext uri="{FF2B5EF4-FFF2-40B4-BE49-F238E27FC236}">
                <a16:creationId xmlns:a16="http://schemas.microsoft.com/office/drawing/2014/main" id="{3ACA7ECF-388C-FD44-8B3D-9FE183EF9D6E}"/>
              </a:ext>
            </a:extLst>
          </p:cNvPr>
          <p:cNvSpPr/>
          <p:nvPr/>
        </p:nvSpPr>
        <p:spPr>
          <a:xfrm>
            <a:off x="4522477" y="1365201"/>
            <a:ext cx="417722" cy="3675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riangle 21">
            <a:extLst>
              <a:ext uri="{FF2B5EF4-FFF2-40B4-BE49-F238E27FC236}">
                <a16:creationId xmlns:a16="http://schemas.microsoft.com/office/drawing/2014/main" id="{E70EF865-8DCD-FD49-AF08-ABE02E94F4D9}"/>
              </a:ext>
            </a:extLst>
          </p:cNvPr>
          <p:cNvSpPr/>
          <p:nvPr/>
        </p:nvSpPr>
        <p:spPr>
          <a:xfrm>
            <a:off x="4455641" y="2426712"/>
            <a:ext cx="417722" cy="36759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x-none"/>
          </a:p>
        </p:txBody>
      </p:sp>
      <p:sp>
        <p:nvSpPr>
          <p:cNvPr id="23" name="Rounded Rectangle 22">
            <a:extLst>
              <a:ext uri="{FF2B5EF4-FFF2-40B4-BE49-F238E27FC236}">
                <a16:creationId xmlns:a16="http://schemas.microsoft.com/office/drawing/2014/main" id="{43F4FAD5-AEA2-0344-95F6-24BCD84C5311}"/>
              </a:ext>
            </a:extLst>
          </p:cNvPr>
          <p:cNvSpPr/>
          <p:nvPr/>
        </p:nvSpPr>
        <p:spPr>
          <a:xfrm>
            <a:off x="4522477" y="3709234"/>
            <a:ext cx="350886" cy="33835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FF0000"/>
              </a:solidFill>
              <a:highlight>
                <a:srgbClr val="FF0000"/>
              </a:highlight>
            </a:endParaRPr>
          </a:p>
        </p:txBody>
      </p:sp>
      <p:sp>
        <p:nvSpPr>
          <p:cNvPr id="24" name="Cloud Callout 23">
            <a:extLst>
              <a:ext uri="{FF2B5EF4-FFF2-40B4-BE49-F238E27FC236}">
                <a16:creationId xmlns:a16="http://schemas.microsoft.com/office/drawing/2014/main" id="{954E4BCC-04B0-FC41-A1D5-2F1A4F2E7E20}"/>
              </a:ext>
            </a:extLst>
          </p:cNvPr>
          <p:cNvSpPr/>
          <p:nvPr/>
        </p:nvSpPr>
        <p:spPr>
          <a:xfrm>
            <a:off x="8129233" y="1732796"/>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x-none" sz="2400" dirty="0">
              <a:latin typeface="Times New Roman" panose="02020603050405020304" pitchFamily="18" charset="0"/>
              <a:cs typeface="Times New Roman" panose="02020603050405020304" pitchFamily="18" charset="0"/>
            </a:endParaRPr>
          </a:p>
          <a:p>
            <a:pPr algn="just"/>
            <a:r>
              <a:rPr lang="x-none" sz="2400" dirty="0">
                <a:latin typeface="Times New Roman" panose="02020603050405020304" pitchFamily="18" charset="0"/>
                <a:cs typeface="Times New Roman" panose="02020603050405020304" pitchFamily="18" charset="0"/>
              </a:rPr>
              <a:t>? Qua đó em có nhận xét gì về sự phân bố các dấu tích thời nguyên thuỷ trên đất nước ta</a:t>
            </a:r>
            <a:r>
              <a:rPr lang="vi-VN"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1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heckerboard(across)">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5371262" cy="6427491"/>
          </a:xfrm>
          <a:prstGeom prst="rect">
            <a:avLst/>
          </a:prstGeom>
        </p:spPr>
      </p:pic>
      <p:sp>
        <p:nvSpPr>
          <p:cNvPr id="21" name="Triangle 20">
            <a:extLst>
              <a:ext uri="{FF2B5EF4-FFF2-40B4-BE49-F238E27FC236}">
                <a16:creationId xmlns:a16="http://schemas.microsoft.com/office/drawing/2014/main" id="{3ACA7ECF-388C-FD44-8B3D-9FE183EF9D6E}"/>
              </a:ext>
            </a:extLst>
          </p:cNvPr>
          <p:cNvSpPr/>
          <p:nvPr/>
        </p:nvSpPr>
        <p:spPr>
          <a:xfrm>
            <a:off x="2197768" y="815872"/>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 name="Straight Arrow Connector 4">
            <a:extLst>
              <a:ext uri="{FF2B5EF4-FFF2-40B4-BE49-F238E27FC236}">
                <a16:creationId xmlns:a16="http://schemas.microsoft.com/office/drawing/2014/main" id="{C9DABB26-C2CC-4D4E-B8A5-1E5E510DB3CF}"/>
              </a:ext>
            </a:extLst>
          </p:cNvPr>
          <p:cNvCxnSpPr>
            <a:cxnSpLocks/>
            <a:stCxn id="21" idx="4"/>
          </p:cNvCxnSpPr>
          <p:nvPr/>
        </p:nvCxnSpPr>
        <p:spPr>
          <a:xfrm>
            <a:off x="2518611" y="1201234"/>
            <a:ext cx="4729576" cy="45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FF5B717-EA79-BB42-B254-EA8A3926C19A}"/>
              </a:ext>
            </a:extLst>
          </p:cNvPr>
          <p:cNvSpPr/>
          <p:nvPr/>
        </p:nvSpPr>
        <p:spPr>
          <a:xfrm>
            <a:off x="7248187" y="2452718"/>
            <a:ext cx="3352800" cy="109156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a16="http://schemas.microsoft.com/office/drawing/2014/main" id="{4624369F-20C8-6547-B802-6383D326085F}"/>
              </a:ext>
            </a:extLst>
          </p:cNvPr>
          <p:cNvSpPr/>
          <p:nvPr/>
        </p:nvSpPr>
        <p:spPr>
          <a:xfrm>
            <a:off x="1876925" y="156371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Triangle 27">
            <a:extLst>
              <a:ext uri="{FF2B5EF4-FFF2-40B4-BE49-F238E27FC236}">
                <a16:creationId xmlns:a16="http://schemas.microsoft.com/office/drawing/2014/main" id="{495E36A7-DAB8-664E-B1BB-833100FFB19A}"/>
              </a:ext>
            </a:extLst>
          </p:cNvPr>
          <p:cNvSpPr/>
          <p:nvPr/>
        </p:nvSpPr>
        <p:spPr>
          <a:xfrm>
            <a:off x="3163664" y="382549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Triangle 28">
            <a:extLst>
              <a:ext uri="{FF2B5EF4-FFF2-40B4-BE49-F238E27FC236}">
                <a16:creationId xmlns:a16="http://schemas.microsoft.com/office/drawing/2014/main" id="{F58C64DA-A9CF-3041-8E50-94A485D2A5D9}"/>
              </a:ext>
            </a:extLst>
          </p:cNvPr>
          <p:cNvSpPr/>
          <p:nvPr/>
        </p:nvSpPr>
        <p:spPr>
          <a:xfrm>
            <a:off x="2518611" y="496448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id="{678E5025-4753-764C-A431-302BB65B576C}"/>
              </a:ext>
            </a:extLst>
          </p:cNvPr>
          <p:cNvSpPr/>
          <p:nvPr/>
        </p:nvSpPr>
        <p:spPr>
          <a:xfrm>
            <a:off x="7248187" y="813649"/>
            <a:ext cx="3352800"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a16="http://schemas.microsoft.com/office/drawing/2014/main" id="{F3D9B840-07D2-8B4C-8EFC-F63B14862F3B}"/>
              </a:ext>
            </a:extLst>
          </p:cNvPr>
          <p:cNvCxnSpPr>
            <a:cxnSpLocks/>
            <a:stCxn id="27" idx="4"/>
          </p:cNvCxnSpPr>
          <p:nvPr/>
        </p:nvCxnSpPr>
        <p:spPr>
          <a:xfrm>
            <a:off x="2197768" y="1949079"/>
            <a:ext cx="4982822" cy="98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D05A936-FEDE-234A-A898-3EED7CD8B28B}"/>
              </a:ext>
            </a:extLst>
          </p:cNvPr>
          <p:cNvSpPr/>
          <p:nvPr/>
        </p:nvSpPr>
        <p:spPr>
          <a:xfrm>
            <a:off x="7180590" y="3665076"/>
            <a:ext cx="3420396" cy="1091565"/>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An Khê (Gia Lai) Phát hiện công cụ đá ghè đẽo thô sơ (khoảng </a:t>
            </a:r>
            <a:r>
              <a:rPr lang="en-US" sz="2000" dirty="0">
                <a:latin typeface="Times New Roman" panose="02020603050405020304" pitchFamily="18" charset="0"/>
                <a:cs typeface="Times New Roman" panose="02020603050405020304" pitchFamily="18" charset="0"/>
              </a:rPr>
              <a:t>4</a:t>
            </a:r>
            <a:r>
              <a:rPr lang="x-none" sz="2000" dirty="0">
                <a:latin typeface="Times New Roman" panose="02020603050405020304" pitchFamily="18" charset="0"/>
                <a:cs typeface="Times New Roman" panose="02020603050405020304" pitchFamily="18" charset="0"/>
              </a:rPr>
              <a:t>00000 năm trước</a:t>
            </a:r>
          </a:p>
        </p:txBody>
      </p:sp>
      <p:sp>
        <p:nvSpPr>
          <p:cNvPr id="33" name="Rectangle 32">
            <a:extLst>
              <a:ext uri="{FF2B5EF4-FFF2-40B4-BE49-F238E27FC236}">
                <a16:creationId xmlns:a16="http://schemas.microsoft.com/office/drawing/2014/main" id="{6799E3C1-CEE0-434E-BE53-91ABC7D158FA}"/>
              </a:ext>
            </a:extLst>
          </p:cNvPr>
          <p:cNvSpPr/>
          <p:nvPr/>
        </p:nvSpPr>
        <p:spPr>
          <a:xfrm>
            <a:off x="7180589" y="4952786"/>
            <a:ext cx="3420397" cy="134954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000" dirty="0">
                <a:latin typeface="Times New Roman" panose="02020603050405020304" pitchFamily="18" charset="0"/>
                <a:cs typeface="Times New Roman" panose="02020603050405020304" pitchFamily="18" charset="0"/>
              </a:rPr>
              <a:t>Xuân Lộc(Đồng Nai) phát hiện công cụ đá ghè đẽo thô sơ (Khoảng 40</a:t>
            </a:r>
            <a:r>
              <a:rPr lang="en-US" sz="2000" dirty="0">
                <a:latin typeface="Times New Roman" panose="02020603050405020304" pitchFamily="18" charset="0"/>
                <a:cs typeface="Times New Roman" panose="02020603050405020304" pitchFamily="18" charset="0"/>
              </a:rPr>
              <a:t>0</a:t>
            </a:r>
            <a:r>
              <a:rPr lang="x-none" sz="2000" dirty="0">
                <a:latin typeface="Times New Roman" panose="02020603050405020304" pitchFamily="18" charset="0"/>
                <a:cs typeface="Times New Roman" panose="02020603050405020304" pitchFamily="18" charset="0"/>
              </a:rPr>
              <a:t>000-&gt;30</a:t>
            </a:r>
            <a:r>
              <a:rPr lang="en-US" sz="2000" dirty="0">
                <a:latin typeface="Times New Roman" panose="02020603050405020304" pitchFamily="18" charset="0"/>
                <a:cs typeface="Times New Roman" panose="02020603050405020304" pitchFamily="18" charset="0"/>
              </a:rPr>
              <a:t>0</a:t>
            </a:r>
            <a:r>
              <a:rPr lang="x-none" sz="2000" dirty="0">
                <a:latin typeface="Times New Roman" panose="02020603050405020304" pitchFamily="18" charset="0"/>
                <a:cs typeface="Times New Roman" panose="02020603050405020304" pitchFamily="18" charset="0"/>
              </a:rPr>
              <a:t>000 năm trước) </a:t>
            </a:r>
          </a:p>
        </p:txBody>
      </p:sp>
      <p:cxnSp>
        <p:nvCxnSpPr>
          <p:cNvPr id="34" name="Straight Arrow Connector 33">
            <a:extLst>
              <a:ext uri="{FF2B5EF4-FFF2-40B4-BE49-F238E27FC236}">
                <a16:creationId xmlns:a16="http://schemas.microsoft.com/office/drawing/2014/main" id="{45BCE582-8C37-0747-887B-0037654787E0}"/>
              </a:ext>
            </a:extLst>
          </p:cNvPr>
          <p:cNvCxnSpPr>
            <a:cxnSpLocks/>
            <a:endCxn id="32" idx="1"/>
          </p:cNvCxnSpPr>
          <p:nvPr/>
        </p:nvCxnSpPr>
        <p:spPr>
          <a:xfrm>
            <a:off x="3277674" y="4131452"/>
            <a:ext cx="3902916" cy="79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181809F-1CE2-1E45-A847-BDE75583029F}"/>
              </a:ext>
            </a:extLst>
          </p:cNvPr>
          <p:cNvCxnSpPr>
            <a:cxnSpLocks/>
            <a:endCxn id="33" idx="1"/>
          </p:cNvCxnSpPr>
          <p:nvPr/>
        </p:nvCxnSpPr>
        <p:spPr>
          <a:xfrm>
            <a:off x="2931941" y="5357675"/>
            <a:ext cx="4248648" cy="269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5ADF24E4-2710-2D48-8829-3FE29BEA9239}"/>
              </a:ext>
            </a:extLst>
          </p:cNvPr>
          <p:cNvSpPr/>
          <p:nvPr/>
        </p:nvSpPr>
        <p:spPr>
          <a:xfrm>
            <a:off x="10806118" y="987328"/>
            <a:ext cx="835075" cy="51139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Tree>
    <p:extLst>
      <p:ext uri="{BB962C8B-B14F-4D97-AF65-F5344CB8AC3E}">
        <p14:creationId xmlns:p14="http://schemas.microsoft.com/office/powerpoint/2010/main" val="38813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2567" y="3825464"/>
            <a:ext cx="6096000" cy="299184"/>
          </a:xfrm>
          <a:prstGeom prst="rect">
            <a:avLst/>
          </a:prstGeom>
        </p:spPr>
        <p:txBody>
          <a:bodyPr>
            <a:spAutoFit/>
          </a:bodyPr>
          <a:lstStyle/>
          <a:p>
            <a:pPr algn="just">
              <a:lnSpc>
                <a:spcPct val="120000"/>
              </a:lnSpc>
              <a:spcAft>
                <a:spcPts val="0"/>
              </a:spcAft>
              <a:tabLst>
                <a:tab pos="457200" algn="l"/>
              </a:tabLs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id="{FF7BE46C-A246-4848-881B-143A6D655E6A}"/>
              </a:ext>
            </a:extLst>
          </p:cNvPr>
          <p:cNvSpPr/>
          <p:nvPr/>
        </p:nvSpPr>
        <p:spPr>
          <a:xfrm>
            <a:off x="73855" y="282722"/>
            <a:ext cx="5691020" cy="3458911"/>
          </a:xfrm>
          <a:prstGeom prst="cloudCallout">
            <a:avLst>
              <a:gd name="adj1" fmla="val 23909"/>
              <a:gd name="adj2" fmla="val 60060"/>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1,2:</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142" y="5125141"/>
            <a:ext cx="2133600" cy="145228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a:extLst>
              <a:ext uri="{FF2B5EF4-FFF2-40B4-BE49-F238E27FC236}">
                <a16:creationId xmlns:a16="http://schemas.microsoft.com/office/drawing/2014/main" id="{FF7BE46C-A246-4848-881B-143A6D655E6A}"/>
              </a:ext>
            </a:extLst>
          </p:cNvPr>
          <p:cNvSpPr/>
          <p:nvPr/>
        </p:nvSpPr>
        <p:spPr>
          <a:xfrm>
            <a:off x="6289112" y="341231"/>
            <a:ext cx="5691020" cy="3458911"/>
          </a:xfrm>
          <a:prstGeom prst="cloudCallout">
            <a:avLst>
              <a:gd name="adj1" fmla="val -25282"/>
              <a:gd name="adj2" fmla="val 6209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2,4:</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225656" y="4417255"/>
            <a:ext cx="5078437" cy="707886"/>
          </a:xfrm>
          <a:prstGeom prst="rect">
            <a:avLst/>
          </a:prstGeom>
          <a:solidFill>
            <a:schemeClr val="accent4"/>
          </a:solidFill>
        </p:spPr>
        <p:txBody>
          <a:bodyPr wrap="square" rtlCol="0">
            <a:spAutoFit/>
          </a:bodyPr>
          <a:lstStyle/>
          <a:p>
            <a:r>
              <a:rPr lang="en-US" sz="4000" b="1" dirty="0">
                <a:latin typeface="Arial" panose="020B0604020202020204" pitchFamily="34" charset="0"/>
                <a:cs typeface="Arial" panose="020B0604020202020204" pitchFamily="34" charset="0"/>
              </a:rPr>
              <a:t>THẢO LUẬN NHÓM</a:t>
            </a:r>
          </a:p>
        </p:txBody>
      </p:sp>
    </p:spTree>
    <p:extLst>
      <p:ext uri="{BB962C8B-B14F-4D97-AF65-F5344CB8AC3E}">
        <p14:creationId xmlns:p14="http://schemas.microsoft.com/office/powerpoint/2010/main" val="3457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84343" y="5283200"/>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769515"/>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769515"/>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769514"/>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769515"/>
            <a:ext cx="3207657" cy="4969235"/>
          </a:xfrm>
          <a:prstGeom prst="rect">
            <a:avLst/>
          </a:prstGeom>
        </p:spPr>
      </p:pic>
      <p:sp>
        <p:nvSpPr>
          <p:cNvPr id="10" name="TextBox 9"/>
          <p:cNvSpPr txBox="1"/>
          <p:nvPr/>
        </p:nvSpPr>
        <p:spPr>
          <a:xfrm>
            <a:off x="5360918" y="1967346"/>
            <a:ext cx="1376630"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CÔNG CỤ LAO ĐỘNG</a:t>
            </a:r>
          </a:p>
        </p:txBody>
      </p:sp>
      <p:sp>
        <p:nvSpPr>
          <p:cNvPr id="4" name="TextBox 3"/>
          <p:cNvSpPr txBox="1"/>
          <p:nvPr/>
        </p:nvSpPr>
        <p:spPr>
          <a:xfrm>
            <a:off x="319834" y="5943601"/>
            <a:ext cx="482138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Rìu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780984" y="5902035"/>
            <a:ext cx="527858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Lưỡi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30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E3D015CC-D76B-DC47-B7BD-798F240F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1" y="-39833"/>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CEB691-99CB-754D-92BA-09DD3BDA1F7F}"/>
              </a:ext>
            </a:extLst>
          </p:cNvPr>
          <p:cNvSpPr txBox="1"/>
          <p:nvPr/>
        </p:nvSpPr>
        <p:spPr>
          <a:xfrm>
            <a:off x="3183521" y="144216"/>
            <a:ext cx="6717224" cy="800219"/>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KHỞI ĐỘNG</a:t>
            </a:r>
          </a:p>
          <a:p>
            <a:endParaRPr lang="x-none" dirty="0"/>
          </a:p>
        </p:txBody>
      </p:sp>
      <p:sp>
        <p:nvSpPr>
          <p:cNvPr id="8" name="Text Box 21">
            <a:extLst>
              <a:ext uri="{FF2B5EF4-FFF2-40B4-BE49-F238E27FC236}">
                <a16:creationId xmlns:a16="http://schemas.microsoft.com/office/drawing/2014/main"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a16="http://schemas.microsoft.com/office/drawing/2014/main"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a16="http://schemas.microsoft.com/office/drawing/2014/main"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a16="http://schemas.microsoft.com/office/drawing/2014/main"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a16="http://schemas.microsoft.com/office/drawing/2014/main"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a16="http://schemas.microsoft.com/office/drawing/2014/main"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a16="http://schemas.microsoft.com/office/drawing/2014/main"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a16="http://schemas.microsoft.com/office/drawing/2014/main"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a16="http://schemas.microsoft.com/office/drawing/2014/main"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a16="http://schemas.microsoft.com/office/drawing/2014/main"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a16="http://schemas.microsoft.com/office/drawing/2014/main"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a16="http://schemas.microsoft.com/office/drawing/2014/main"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a16="http://schemas.microsoft.com/office/drawing/2014/main"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a16="http://schemas.microsoft.com/office/drawing/2014/main"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a16="http://schemas.microsoft.com/office/drawing/2014/main"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a16="http://schemas.microsoft.com/office/drawing/2014/main"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a16="http://schemas.microsoft.com/office/drawing/2014/main"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a16="http://schemas.microsoft.com/office/drawing/2014/main"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a16="http://schemas.microsoft.com/office/drawing/2014/main"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a16="http://schemas.microsoft.com/office/drawing/2014/main"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a16="http://schemas.microsoft.com/office/drawing/2014/main"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a16="http://schemas.microsoft.com/office/drawing/2014/main"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a16="http://schemas.microsoft.com/office/drawing/2014/main"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a16="http://schemas.microsoft.com/office/drawing/2014/main"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a16="http://schemas.microsoft.com/office/drawing/2014/main"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a16="http://schemas.microsoft.com/office/drawing/2014/main"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a16="http://schemas.microsoft.com/office/drawing/2014/main"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a16="http://schemas.microsoft.com/office/drawing/2014/main"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a16="http://schemas.microsoft.com/office/drawing/2014/main" id="{1265113B-2D19-9544-A48C-714990DEE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a16="http://schemas.microsoft.com/office/drawing/2014/main"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a16="http://schemas.microsoft.com/office/drawing/2014/main"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a16="http://schemas.microsoft.com/office/drawing/2014/main"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a16="http://schemas.microsoft.com/office/drawing/2014/main"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a16="http://schemas.microsoft.com/office/drawing/2014/main"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a16="http://schemas.microsoft.com/office/drawing/2014/main"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620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CÁCH THỨC LAO ĐỘNG</a:t>
            </a:r>
          </a:p>
        </p:txBody>
      </p:sp>
    </p:spTree>
    <p:extLst>
      <p:ext uri="{BB962C8B-B14F-4D97-AF65-F5344CB8AC3E}">
        <p14:creationId xmlns:p14="http://schemas.microsoft.com/office/powerpoint/2010/main" val="12067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9" y="457200"/>
            <a:ext cx="5090556" cy="5084618"/>
          </a:xfrm>
          <a:prstGeom prst="rect">
            <a:avLst/>
          </a:prstGeom>
        </p:spPr>
      </p:pic>
      <p:sp>
        <p:nvSpPr>
          <p:cNvPr id="2" name="TextBox 1"/>
          <p:cNvSpPr txBox="1"/>
          <p:nvPr/>
        </p:nvSpPr>
        <p:spPr>
          <a:xfrm>
            <a:off x="5758213" y="1648690"/>
            <a:ext cx="1745673"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ĐỊA BÀN CƯ TRÚ</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44" y="0"/>
            <a:ext cx="5043055" cy="6040582"/>
          </a:xfrm>
          <a:prstGeom prst="rect">
            <a:avLst/>
          </a:prstGeom>
        </p:spPr>
      </p:pic>
    </p:spTree>
    <p:extLst>
      <p:ext uri="{BB962C8B-B14F-4D97-AF65-F5344CB8AC3E}">
        <p14:creationId xmlns:p14="http://schemas.microsoft.com/office/powerpoint/2010/main" val="24062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510988" y="719455"/>
          <a:ext cx="11190157" cy="3739515"/>
        </p:xfrm>
        <a:graphic>
          <a:graphicData uri="http://schemas.openxmlformats.org/drawingml/2006/table">
            <a:tbl>
              <a:tblPr firstRow="1" bandRow="1">
                <a:tableStyleId>{5940675A-B579-460E-94D1-54222C63F5DA}</a:tableStyleId>
              </a:tblPr>
              <a:tblGrid>
                <a:gridCol w="2017845">
                  <a:extLst>
                    <a:ext uri="{9D8B030D-6E8A-4147-A177-3AD203B41FA5}">
                      <a16:colId xmlns:a16="http://schemas.microsoft.com/office/drawing/2014/main" val="20000"/>
                    </a:ext>
                  </a:extLst>
                </a:gridCol>
                <a:gridCol w="4724648">
                  <a:extLst>
                    <a:ext uri="{9D8B030D-6E8A-4147-A177-3AD203B41FA5}">
                      <a16:colId xmlns:a16="http://schemas.microsoft.com/office/drawing/2014/main" val="20001"/>
                    </a:ext>
                  </a:extLst>
                </a:gridCol>
                <a:gridCol w="4447664">
                  <a:extLst>
                    <a:ext uri="{9D8B030D-6E8A-4147-A177-3AD203B41FA5}">
                      <a16:colId xmlns:a16="http://schemas.microsoft.com/office/drawing/2014/main" val="20002"/>
                    </a:ext>
                  </a:extLst>
                </a:gridCol>
              </a:tblGrid>
              <a:tr h="577850">
                <a:tc>
                  <a:txBody>
                    <a:bodyPr/>
                    <a:lstStyle/>
                    <a:p>
                      <a:pPr algn="ctr"/>
                      <a:r>
                        <a:rPr lang="en-US" sz="280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mặt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a:latin typeface="Times New Roman" panose="02020603050405020304" pitchFamily="18" charset="0"/>
                          <a:cs typeface="Times New Roman" panose="02020603050405020304" pitchFamily="18" charset="0"/>
                        </a:rPr>
                        <a:t>Người tối cổ</a:t>
                      </a:r>
                    </a:p>
                  </a:txBody>
                  <a:tcPr/>
                </a:tc>
                <a:tc>
                  <a:txBody>
                    <a:bodyPr/>
                    <a:lstStyle/>
                    <a:p>
                      <a:pPr algn="ct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054100">
                <a:tc>
                  <a:txBody>
                    <a:bodyPr/>
                    <a:lstStyle/>
                    <a:p>
                      <a:pPr algn="ct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Rìu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ghè</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đẽo</a:t>
                      </a:r>
                      <a:r>
                        <a:rPr lang="en-US" sz="2800" baseline="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a:t>
                      </a:r>
                    </a:p>
                  </a:txBody>
                  <a:tcPr/>
                </a:tc>
                <a:tc>
                  <a:txBody>
                    <a:bodyPr/>
                    <a:lstStyle/>
                    <a:p>
                      <a:pPr algn="ctr"/>
                      <a:r>
                        <a:rPr lang="en-US" sz="2800" dirty="0" err="1">
                          <a:latin typeface="Times New Roman" panose="02020603050405020304" pitchFamily="18" charset="0"/>
                          <a:cs typeface="Times New Roman" panose="02020603050405020304" pitchFamily="18" charset="0"/>
                        </a:rPr>
                        <a:t>Rìu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đá</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a:t>
                      </a:r>
                      <a:r>
                        <a:rPr lang="en-US" sz="2800" dirty="0" err="1">
                          <a:latin typeface="Times New Roman" panose="02020603050405020304" pitchFamily="18" charset="0"/>
                          <a:cs typeface="Times New Roman" panose="02020603050405020304" pitchFamily="18" charset="0"/>
                        </a:rPr>
                        <a:t>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baseline="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lao</a:t>
                      </a:r>
                      <a:r>
                        <a:rPr lang="en-US" sz="2800" baseline="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53465">
                <a:tc>
                  <a:txBody>
                    <a:bodyPr/>
                    <a:lstStyle/>
                    <a:p>
                      <a:pPr algn="ctr"/>
                      <a:r>
                        <a:rPr lang="en-US" sz="2800">
                          <a:latin typeface="Times New Roman" panose="02020603050405020304" pitchFamily="18" charset="0"/>
                          <a:cs typeface="Times New Roman" panose="02020603050405020304" pitchFamily="18" charset="0"/>
                        </a:rPr>
                        <a:t>Cách thức lao động</a:t>
                      </a:r>
                    </a:p>
                  </a:txBody>
                  <a:tcPr/>
                </a:tc>
                <a:tc>
                  <a:txBody>
                    <a:bodyPr/>
                    <a:lstStyle/>
                    <a:p>
                      <a:pPr algn="ctr"/>
                      <a:r>
                        <a:rPr lang="en-US" sz="2800" dirty="0" err="1">
                          <a:latin typeface="Times New Roman" panose="02020603050405020304" pitchFamily="18" charset="0"/>
                          <a:cs typeface="Times New Roman" panose="02020603050405020304" pitchFamily="18" charset="0"/>
                        </a:rPr>
                        <a:t>Săn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054100">
                <a:tc>
                  <a:txBody>
                    <a:bodyPr/>
                    <a:lstStyle/>
                    <a:p>
                      <a:pPr algn="ctr"/>
                      <a:r>
                        <a:rPr lang="en-US" sz="2800">
                          <a:latin typeface="Times New Roman" panose="02020603050405020304" pitchFamily="18" charset="0"/>
                          <a:cs typeface="Times New Roman" panose="02020603050405020304" pitchFamily="18" charset="0"/>
                        </a:rPr>
                        <a:t>Địa bàn cư trú</a:t>
                      </a:r>
                    </a:p>
                  </a:txBody>
                  <a:tcPr/>
                </a:tc>
                <a:tc>
                  <a:txBody>
                    <a:bodyPr/>
                    <a:lstStyle/>
                    <a:p>
                      <a:pPr algn="ctr"/>
                      <a:r>
                        <a:rPr lang="en-US" sz="2800" dirty="0">
                          <a:latin typeface="Times New Roman" panose="02020603050405020304" pitchFamily="18" charset="0"/>
                          <a:cs typeface="Times New Roman" panose="02020603050405020304" pitchFamily="18" charset="0"/>
                        </a:rPr>
                        <a:t>Hang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lều</a:t>
                      </a:r>
                      <a:r>
                        <a:rPr lang="en-US" sz="2800" dirty="0">
                          <a:latin typeface="Times New Roman" panose="02020603050405020304" pitchFamily="18" charset="0"/>
                          <a:cs typeface="Times New Roman" panose="02020603050405020304" pitchFamily="18" charset="0"/>
                        </a:rPr>
                        <a:t>, nhà ven sông suối</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82990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221" y="2519614"/>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7821" y="4810161"/>
            <a:ext cx="2802370" cy="535531"/>
          </a:xfrm>
          <a:prstGeom prst="rect">
            <a:avLst/>
          </a:prstGeom>
        </p:spPr>
        <p:txBody>
          <a:bodyPr wrap="non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771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1566000"/>
            <a:ext cx="4323009" cy="5292000"/>
          </a:xfrm>
          <a:prstGeom prst="rect">
            <a:avLst/>
          </a:prstGeom>
        </p:spPr>
      </p:pic>
      <p:sp>
        <p:nvSpPr>
          <p:cNvPr id="14" name="Rectangle 13"/>
          <p:cNvSpPr/>
          <p:nvPr/>
        </p:nvSpPr>
        <p:spPr>
          <a:xfrm>
            <a:off x="783771" y="711200"/>
            <a:ext cx="1727200" cy="420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p:cNvSpPr txBox="1"/>
          <p:nvPr/>
        </p:nvSpPr>
        <p:spPr>
          <a:xfrm>
            <a:off x="1364342" y="749885"/>
            <a:ext cx="1494971" cy="369332"/>
          </a:xfrm>
          <a:prstGeom prst="rect">
            <a:avLst/>
          </a:prstGeom>
          <a:noFill/>
        </p:spPr>
        <p:txBody>
          <a:bodyPr wrap="square" rtlCol="0">
            <a:spAutoFit/>
          </a:bodyPr>
          <a:lstStyle/>
          <a:p>
            <a:r>
              <a:rPr lang="en-US" dirty="0"/>
              <a:t>2</a:t>
            </a:r>
            <a:endParaRPr lang="vi-VN" dirty="0"/>
          </a:p>
        </p:txBody>
      </p:sp>
      <p:sp>
        <p:nvSpPr>
          <p:cNvPr id="19" name="Rectangle 18"/>
          <p:cNvSpPr/>
          <p:nvPr/>
        </p:nvSpPr>
        <p:spPr>
          <a:xfrm>
            <a:off x="3309257" y="736991"/>
            <a:ext cx="1335314" cy="39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p:cNvSpPr txBox="1"/>
          <p:nvPr/>
        </p:nvSpPr>
        <p:spPr>
          <a:xfrm>
            <a:off x="3759200" y="749886"/>
            <a:ext cx="1335314" cy="369332"/>
          </a:xfrm>
          <a:prstGeom prst="rect">
            <a:avLst/>
          </a:prstGeom>
          <a:noFill/>
        </p:spPr>
        <p:txBody>
          <a:bodyPr wrap="square" rtlCol="0">
            <a:spAutoFit/>
          </a:bodyPr>
          <a:lstStyle/>
          <a:p>
            <a:r>
              <a:rPr lang="en-US" dirty="0"/>
              <a:t>1</a:t>
            </a:r>
            <a:endParaRPr lang="vi-VN" dirty="0"/>
          </a:p>
        </p:txBody>
      </p:sp>
      <p:sp>
        <p:nvSpPr>
          <p:cNvPr id="23" name="TextBox 22"/>
          <p:cNvSpPr txBox="1"/>
          <p:nvPr/>
        </p:nvSpPr>
        <p:spPr>
          <a:xfrm>
            <a:off x="5405874" y="1566000"/>
            <a:ext cx="5792595" cy="954107"/>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giúp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chúng</a:t>
            </a:r>
            <a:r>
              <a:rPr lang="en-US" sz="2800" b="1" i="1" dirty="0">
                <a:latin typeface="Times New Roman" panose="02020603050405020304" pitchFamily="18" charset="0"/>
                <a:cs typeface="Times New Roman" panose="02020603050405020304" pitchFamily="18" charset="0"/>
              </a:rPr>
              <a:t> ta </a:t>
            </a:r>
            <a:r>
              <a:rPr lang="en-US" sz="2800" b="1" i="1" dirty="0" err="1">
                <a:latin typeface="Times New Roman" panose="02020603050405020304" pitchFamily="18" charset="0"/>
                <a:cs typeface="Times New Roman" panose="02020603050405020304" pitchFamily="18" charset="0"/>
              </a:rPr>
              <a:t>liên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tưởng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gì</a:t>
            </a:r>
            <a:r>
              <a:rPr lang="en-US" sz="2800" b="1" i="1" dirty="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
        <p:nvSpPr>
          <p:cNvPr id="24" name="Right Arrow 23"/>
          <p:cNvSpPr/>
          <p:nvPr/>
        </p:nvSpPr>
        <p:spPr>
          <a:xfrm>
            <a:off x="5187831" y="3239587"/>
            <a:ext cx="376612" cy="3483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25" name="Rectangle 24"/>
          <p:cNvSpPr/>
          <p:nvPr/>
        </p:nvSpPr>
        <p:spPr>
          <a:xfrm>
            <a:off x="5696856" y="3033333"/>
            <a:ext cx="2115885" cy="711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(1) </a:t>
            </a:r>
            <a:r>
              <a:rPr lang="en-US" sz="24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Khuyên</a:t>
            </a:r>
            <a:r>
              <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tai</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cxnSp>
        <p:nvCxnSpPr>
          <p:cNvPr id="27" name="Straight Arrow Connector 26"/>
          <p:cNvCxnSpPr/>
          <p:nvPr/>
        </p:nvCxnSpPr>
        <p:spPr>
          <a:xfrm>
            <a:off x="1553029" y="1119217"/>
            <a:ext cx="58057" cy="767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a:off x="3904343" y="1119217"/>
            <a:ext cx="14514" cy="11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Right Arrow 29"/>
          <p:cNvSpPr/>
          <p:nvPr/>
        </p:nvSpPr>
        <p:spPr>
          <a:xfrm>
            <a:off x="5123543" y="3759200"/>
            <a:ext cx="45719" cy="5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ight Arrow 30"/>
          <p:cNvSpPr/>
          <p:nvPr/>
        </p:nvSpPr>
        <p:spPr>
          <a:xfrm>
            <a:off x="5247305" y="4347028"/>
            <a:ext cx="317138" cy="362857"/>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32" name="Rectangle 31"/>
          <p:cNvSpPr/>
          <p:nvPr/>
        </p:nvSpPr>
        <p:spPr>
          <a:xfrm>
            <a:off x="5689601" y="4180114"/>
            <a:ext cx="1934882" cy="69668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 </a:t>
            </a:r>
            <a:r>
              <a:rPr lang="en-US" sz="24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Vòng</a:t>
            </a:r>
            <a:r>
              <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tay</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3" name="Right Arrow 32"/>
          <p:cNvSpPr/>
          <p:nvPr/>
        </p:nvSpPr>
        <p:spPr>
          <a:xfrm rot="5400000">
            <a:off x="6465928" y="5159981"/>
            <a:ext cx="348343" cy="304800"/>
          </a:xfrm>
          <a:prstGeom prst="rightArrow">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solidFill>
                <a:srgbClr val="C00000"/>
              </a:solidFill>
            </a:endParaRPr>
          </a:p>
        </p:txBody>
      </p:sp>
      <p:sp>
        <p:nvSpPr>
          <p:cNvPr id="35" name="TextBox 34"/>
          <p:cNvSpPr txBox="1"/>
          <p:nvPr/>
        </p:nvSpPr>
        <p:spPr>
          <a:xfrm>
            <a:off x="5805714" y="5617029"/>
            <a:ext cx="2007027" cy="461665"/>
          </a:xfrm>
          <a:prstGeom prst="rect">
            <a:avLst/>
          </a:prstGeom>
          <a:noFill/>
        </p:spPr>
        <p:txBody>
          <a:bodyPr wrap="square" rtlCol="0">
            <a:spAutoFit/>
          </a:bodyPr>
          <a:lstStyle/>
          <a:p>
            <a:r>
              <a:rPr lang="en-US" sz="2400" b="1" dirty="0" err="1">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400" b="1"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400" b="1"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400"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vi-VN" sz="2400"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2259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32"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2592212"/>
            <a:ext cx="5161781" cy="421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316" y="0"/>
            <a:ext cx="4236320" cy="3460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93" y="3492212"/>
            <a:ext cx="4056054" cy="3312000"/>
          </a:xfrm>
          <a:prstGeom prst="rect">
            <a:avLst/>
          </a:prstGeom>
        </p:spPr>
      </p:pic>
      <p:sp>
        <p:nvSpPr>
          <p:cNvPr id="6" name="Oval Callout 5"/>
          <p:cNvSpPr/>
          <p:nvPr/>
        </p:nvSpPr>
        <p:spPr>
          <a:xfrm>
            <a:off x="1179907" y="295834"/>
            <a:ext cx="5378824" cy="1815353"/>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của</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người</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nguyên</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thủy</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được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làm</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bằng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en-US" sz="28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3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76"/>
            <a:ext cx="5596749"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31" y="174811"/>
            <a:ext cx="6030339" cy="4410636"/>
          </a:xfrm>
          <a:prstGeom prst="rect">
            <a:avLst/>
          </a:prstGeom>
        </p:spPr>
      </p:pic>
      <p:sp>
        <p:nvSpPr>
          <p:cNvPr id="9" name="TextBox 8"/>
          <p:cNvSpPr txBox="1"/>
          <p:nvPr/>
        </p:nvSpPr>
        <p:spPr>
          <a:xfrm>
            <a:off x="163100" y="4835302"/>
            <a:ext cx="11695470" cy="1815882"/>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a:p>
            <a:pPr algn="just"/>
            <a:r>
              <a:rPr 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800" b="1" i="1" dirty="0" err="1">
                <a:solidFill>
                  <a:srgbClr val="C00000"/>
                </a:solidFill>
                <a:latin typeface="Times New Roman" panose="02020603050405020304" pitchFamily="18" charset="0"/>
                <a:cs typeface="Times New Roman" panose="02020603050405020304" pitchFamily="18" charset="0"/>
              </a:rPr>
              <a:t>uộc</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sống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vật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chất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ổn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định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đời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sống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tinh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thần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khá</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phong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phú</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biết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làm</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đẹp</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cho</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bản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9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70905" y="4945565"/>
            <a:ext cx="11035037" cy="1865126"/>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vách</a:t>
            </a:r>
            <a:r>
              <a:rPr lang="en-US" sz="2400" dirty="0">
                <a:latin typeface="Times New Roman" panose="02020603050405020304" pitchFamily="18" charset="0"/>
                <a:ea typeface="Calibri" panose="020F0502020204030204" pitchFamily="34" charset="0"/>
                <a:cs typeface="Times New Roman" panose="02020603050405020304" pitchFamily="18" charset="0"/>
              </a:rPr>
              <a:t> hang...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165632"/>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756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9339" y="537882"/>
            <a:ext cx="4650238" cy="298549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nguyên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thủy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chôn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cùng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động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p>
          <a:p>
            <a:pPr algn="just"/>
            <a:endParaRPr lang="en-US" sz="3600" i="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126" y="6125650"/>
            <a:ext cx="10695709"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a:solidFill>
                  <a:srgbClr val="C00000"/>
                </a:solidFill>
                <a:latin typeface="Times New Roman" panose="02020603050405020304" pitchFamily="18" charset="0"/>
                <a:cs typeface="Times New Roman" panose="02020603050405020304" pitchFamily="18" charset="0"/>
              </a:rPr>
              <a:t>Họ</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niệm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chết</a:t>
            </a:r>
            <a:r>
              <a:rPr lang="en-US" sz="2800" b="1" dirty="0">
                <a:solidFill>
                  <a:srgbClr val="C00000"/>
                </a:solidFill>
                <a:latin typeface="Times New Roman" panose="02020603050405020304" pitchFamily="18" charset="0"/>
                <a:cs typeface="Times New Roman" panose="02020603050405020304" pitchFamily="18" charset="0"/>
              </a:rPr>
              <a:t> qua </a:t>
            </a:r>
            <a:r>
              <a:rPr lang="en-US" sz="2800" b="1" dirty="0" err="1">
                <a:solidFill>
                  <a:srgbClr val="C00000"/>
                </a:solidFill>
                <a:latin typeface="Times New Roman" panose="02020603050405020304" pitchFamily="18" charset="0"/>
                <a:cs typeface="Times New Roman" panose="02020603050405020304" pitchFamily="18" charset="0"/>
              </a:rPr>
              <a:t>thế</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kia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vẫn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động</a:t>
            </a:r>
            <a:r>
              <a:rPr lang="en-US" sz="2800" b="1" dirty="0">
                <a:solidFill>
                  <a:srgbClr val="C00000"/>
                </a:solidFill>
                <a:latin typeface="Times New Roman" panose="02020603050405020304" pitchFamily="18" charset="0"/>
                <a:cs typeface="Times New Roman" panose="02020603050405020304" pitchFamily="18" charset="0"/>
              </a:rPr>
              <a:t>.</a:t>
            </a:r>
            <a:endParaRPr lang="en-US" sz="3600" dirty="0"/>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58" y="50898"/>
            <a:ext cx="7253262" cy="589994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E7C0B9-AD05-96F4-DFAE-361215FA1495}"/>
              </a:ext>
            </a:extLst>
          </p:cNvPr>
          <p:cNvSpPr txBox="1"/>
          <p:nvPr/>
        </p:nvSpPr>
        <p:spPr>
          <a:xfrm>
            <a:off x="178480" y="4273232"/>
            <a:ext cx="4481701" cy="1015663"/>
          </a:xfrm>
          <a:prstGeom prst="rect">
            <a:avLst/>
          </a:prstGeom>
          <a:noFill/>
        </p:spPr>
        <p:txBody>
          <a:bodyPr wrap="square">
            <a:spAutoFit/>
          </a:bodyPr>
          <a:lstStyle/>
          <a:p>
            <a:r>
              <a:rPr lang="en-US" sz="1200"/>
              <a:t>Tài liệu được chia sẻ bởi Website VnTeach.Com</a:t>
            </a:r>
          </a:p>
          <a:p>
            <a:r>
              <a:rPr lang="en-US" sz="1200"/>
              <a:t>https://www.vnteach.com</a:t>
            </a:r>
          </a:p>
          <a:p>
            <a:r>
              <a:rPr lang="en-US" sz="1200"/>
              <a:t>Một sản phẩm của cộng đồng facebook Thư Viện VnTeach.Com</a:t>
            </a:r>
          </a:p>
          <a:p>
            <a:r>
              <a:rPr lang="en-US" sz="1200"/>
              <a:t>https://www.facebook.com/groups/vnteach/</a:t>
            </a:r>
          </a:p>
          <a:p>
            <a:r>
              <a:rPr lang="en-US" sz="1200"/>
              <a:t>https://www.facebook.com/groups/thuvienvnteach/</a:t>
            </a:r>
          </a:p>
        </p:txBody>
      </p:sp>
    </p:spTree>
    <p:extLst>
      <p:ext uri="{BB962C8B-B14F-4D97-AF65-F5344CB8AC3E}">
        <p14:creationId xmlns:p14="http://schemas.microsoft.com/office/powerpoint/2010/main" val="100614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a16="http://schemas.microsoft.com/office/drawing/2014/main" id="{08051B0A-33A6-8249-B655-F2004B9E0199}"/>
              </a:ext>
            </a:extLst>
          </p:cNvPr>
          <p:cNvSpPr/>
          <p:nvPr/>
        </p:nvSpPr>
        <p:spPr>
          <a:xfrm>
            <a:off x="6879223" y="623191"/>
            <a:ext cx="4889713"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x-none" sz="24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a16="http://schemas.microsoft.com/office/drawing/2014/main" id="{4C579706-4873-3C4D-A37B-D68F38CFFA97}"/>
              </a:ext>
            </a:extLst>
          </p:cNvPr>
          <p:cNvPicPr>
            <a:picLocks noChangeAspect="1"/>
          </p:cNvPicPr>
          <p:nvPr/>
        </p:nvPicPr>
        <p:blipFill>
          <a:blip r:embed="rId2"/>
          <a:stretch>
            <a:fillRect/>
          </a:stretch>
        </p:blipFill>
        <p:spPr>
          <a:xfrm>
            <a:off x="462026" y="815872"/>
            <a:ext cx="5839356" cy="5482776"/>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a16="http://schemas.microsoft.com/office/drawing/2014/main" id="{3B4E92B6-6AE3-114D-8CE9-2D3DFC18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pic>
        <p:nvPicPr>
          <p:cNvPr id="16" name="Picture 15">
            <a:extLst>
              <a:ext uri="{FF2B5EF4-FFF2-40B4-BE49-F238E27FC236}">
                <a16:creationId xmlns:a16="http://schemas.microsoft.com/office/drawing/2014/main" id="{8D85C654-DCE6-0E4B-B40C-C17B698D2C81}"/>
              </a:ext>
            </a:extLst>
          </p:cNvPr>
          <p:cNvPicPr>
            <a:picLocks noChangeAspect="1"/>
          </p:cNvPicPr>
          <p:nvPr/>
        </p:nvPicPr>
        <p:blipFill>
          <a:blip r:embed="rId4"/>
          <a:stretch>
            <a:fillRect/>
          </a:stretch>
        </p:blipFill>
        <p:spPr>
          <a:xfrm>
            <a:off x="6301383" y="1351250"/>
            <a:ext cx="5633944" cy="2984500"/>
          </a:xfrm>
          <a:prstGeom prst="rect">
            <a:avLst/>
          </a:prstGeom>
        </p:spPr>
      </p:pic>
    </p:spTree>
    <p:extLst>
      <p:ext uri="{BB962C8B-B14F-4D97-AF65-F5344CB8AC3E}">
        <p14:creationId xmlns:p14="http://schemas.microsoft.com/office/powerpoint/2010/main" val="262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0DAFC7-8C69-014A-81A9-3AE489411795}"/>
              </a:ext>
            </a:extLst>
          </p:cNvPr>
          <p:cNvSpPr/>
          <p:nvPr/>
        </p:nvSpPr>
        <p:spPr>
          <a:xfrm>
            <a:off x="3560826" y="92632"/>
            <a:ext cx="5344668" cy="523220"/>
          </a:xfrm>
          <a:prstGeom prst="rect">
            <a:avLst/>
          </a:prstGeom>
        </p:spPr>
        <p:txBody>
          <a:bodyPr wrap="none">
            <a:spAutoFit/>
          </a:bodyPr>
          <a:lstStyle/>
          <a:p>
            <a:pPr algn="ctr"/>
            <a:r>
              <a:rPr lang="x-none" sz="2800" b="1" dirty="0">
                <a:solidFill>
                  <a:srgbClr val="FF0000"/>
                </a:solidFill>
                <a:latin typeface="Times New Roman" panose="02020603050405020304" pitchFamily="18" charset="0"/>
                <a:cs typeface="Times New Roman" panose="02020603050405020304" pitchFamily="18" charset="0"/>
              </a:rPr>
              <a:t>BÀI 5. XÃ HỘI NGUYÊN THUỶ</a:t>
            </a:r>
          </a:p>
        </p:txBody>
      </p:sp>
      <p:pic>
        <p:nvPicPr>
          <p:cNvPr id="12" name="Picture 11">
            <a:extLst>
              <a:ext uri="{FF2B5EF4-FFF2-40B4-BE49-F238E27FC236}">
                <a16:creationId xmlns:a16="http://schemas.microsoft.com/office/drawing/2014/main" id="{50D1C04D-45BA-1D4C-83D1-F9868EFC8BC3}"/>
              </a:ext>
            </a:extLst>
          </p:cNvPr>
          <p:cNvPicPr>
            <a:picLocks noChangeAspect="1"/>
          </p:cNvPicPr>
          <p:nvPr/>
        </p:nvPicPr>
        <p:blipFill>
          <a:blip r:embed="rId3"/>
          <a:stretch>
            <a:fillRect/>
          </a:stretch>
        </p:blipFill>
        <p:spPr>
          <a:xfrm>
            <a:off x="429202" y="1357247"/>
            <a:ext cx="8355569" cy="4819255"/>
          </a:xfrm>
          <a:prstGeom prst="rect">
            <a:avLst/>
          </a:prstGeom>
        </p:spPr>
      </p:pic>
      <p:pic>
        <p:nvPicPr>
          <p:cNvPr id="13" name="Picture 12">
            <a:extLst>
              <a:ext uri="{FF2B5EF4-FFF2-40B4-BE49-F238E27FC236}">
                <a16:creationId xmlns:a16="http://schemas.microsoft.com/office/drawing/2014/main" id="{0DF55C16-56F2-FB4E-A0C1-9942F79577C3}"/>
              </a:ext>
            </a:extLst>
          </p:cNvPr>
          <p:cNvPicPr>
            <a:picLocks noChangeAspect="1"/>
          </p:cNvPicPr>
          <p:nvPr/>
        </p:nvPicPr>
        <p:blipFill>
          <a:blip r:embed="rId4"/>
          <a:stretch>
            <a:fillRect/>
          </a:stretch>
        </p:blipFill>
        <p:spPr>
          <a:xfrm>
            <a:off x="429202" y="1297085"/>
            <a:ext cx="8355569" cy="4630186"/>
          </a:xfrm>
          <a:prstGeom prst="rect">
            <a:avLst/>
          </a:prstGeom>
        </p:spPr>
      </p:pic>
      <p:pic>
        <p:nvPicPr>
          <p:cNvPr id="14" name="Picture 13">
            <a:extLst>
              <a:ext uri="{FF2B5EF4-FFF2-40B4-BE49-F238E27FC236}">
                <a16:creationId xmlns:a16="http://schemas.microsoft.com/office/drawing/2014/main" id="{AA10304C-1EDD-EA4B-A8BA-A55A9928D80F}"/>
              </a:ext>
            </a:extLst>
          </p:cNvPr>
          <p:cNvPicPr>
            <a:picLocks noChangeAspect="1"/>
          </p:cNvPicPr>
          <p:nvPr/>
        </p:nvPicPr>
        <p:blipFill>
          <a:blip r:embed="rId5"/>
          <a:stretch>
            <a:fillRect/>
          </a:stretch>
        </p:blipFill>
        <p:spPr>
          <a:xfrm>
            <a:off x="450121" y="1297086"/>
            <a:ext cx="8476292" cy="5039530"/>
          </a:xfrm>
          <a:prstGeom prst="rect">
            <a:avLst/>
          </a:prstGeom>
        </p:spPr>
      </p:pic>
      <p:sp>
        <p:nvSpPr>
          <p:cNvPr id="17" name="Cloud Callout 16">
            <a:extLst>
              <a:ext uri="{FF2B5EF4-FFF2-40B4-BE49-F238E27FC236}">
                <a16:creationId xmlns:a16="http://schemas.microsoft.com/office/drawing/2014/main" id="{92D05C5C-260D-0340-B123-DCE6E1BD1F8D}"/>
              </a:ext>
            </a:extLst>
          </p:cNvPr>
          <p:cNvSpPr/>
          <p:nvPr/>
        </p:nvSpPr>
        <p:spPr>
          <a:xfrm>
            <a:off x="8947331" y="1357247"/>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x-none" sz="2400" b="1" dirty="0">
                <a:latin typeface="Times New Roman" panose="02020603050405020304" pitchFamily="18" charset="0"/>
                <a:cs typeface="Times New Roman" panose="02020603050405020304" pitchFamily="18" charset="0"/>
              </a:rPr>
              <a:t>Quan sát các bức tranh sau em có nhận xét gì về đời sống người nguyên thuỷ?</a:t>
            </a:r>
          </a:p>
          <a:p>
            <a:pPr algn="ctr"/>
            <a:endParaRPr lang="x-none" b="1" dirty="0"/>
          </a:p>
        </p:txBody>
      </p:sp>
      <p:pic>
        <p:nvPicPr>
          <p:cNvPr id="18" name="Content Placeholder 4">
            <a:extLst>
              <a:ext uri="{FF2B5EF4-FFF2-40B4-BE49-F238E27FC236}">
                <a16:creationId xmlns:a16="http://schemas.microsoft.com/office/drawing/2014/main" id="{C9C3EC6C-C8B1-0440-94D1-5B39E1B90C3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376533" y="5245051"/>
            <a:ext cx="1103284" cy="1091565"/>
          </a:xfrm>
          <a:prstGeom prst="rect">
            <a:avLst/>
          </a:prstGeom>
        </p:spPr>
      </p:pic>
      <p:sp>
        <p:nvSpPr>
          <p:cNvPr id="10" name="TextBox 9"/>
          <p:cNvSpPr txBox="1"/>
          <p:nvPr/>
        </p:nvSpPr>
        <p:spPr>
          <a:xfrm>
            <a:off x="1839093" y="619891"/>
            <a:ext cx="81880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pic>
        <p:nvPicPr>
          <p:cNvPr id="5" name="Picture 4">
            <a:extLst>
              <a:ext uri="{FF2B5EF4-FFF2-40B4-BE49-F238E27FC236}">
                <a16:creationId xmlns:a16="http://schemas.microsoft.com/office/drawing/2014/main" id="{74776D1A-2651-2E47-BF2D-7D984B2527EA}"/>
              </a:ext>
            </a:extLst>
          </p:cNvPr>
          <p:cNvPicPr/>
          <p:nvPr/>
        </p:nvPicPr>
        <p:blipFill>
          <a:blip r:embed="rId3">
            <a:extLst>
              <a:ext uri="{28A0092B-C50C-407E-A947-70E740481C1C}">
                <a14:useLocalDpi xmlns:a14="http://schemas.microsoft.com/office/drawing/2010/main" val="0"/>
              </a:ext>
            </a:extLst>
          </a:blip>
          <a:stretch>
            <a:fillRect/>
          </a:stretch>
        </p:blipFill>
        <p:spPr>
          <a:xfrm>
            <a:off x="475518" y="3429000"/>
            <a:ext cx="6299200" cy="2298032"/>
          </a:xfrm>
          <a:prstGeom prst="rect">
            <a:avLst/>
          </a:prstGeom>
        </p:spPr>
      </p:pic>
      <p:pic>
        <p:nvPicPr>
          <p:cNvPr id="7" name="Picture 6">
            <a:extLst>
              <a:ext uri="{FF2B5EF4-FFF2-40B4-BE49-F238E27FC236}">
                <a16:creationId xmlns:a16="http://schemas.microsoft.com/office/drawing/2014/main" id="{6E6E3B06-8EA6-B640-995A-ECBCC47B6AE6}"/>
              </a:ext>
            </a:extLst>
          </p:cNvPr>
          <p:cNvPicPr/>
          <p:nvPr/>
        </p:nvPicPr>
        <p:blipFill>
          <a:blip r:embed="rId4">
            <a:extLst>
              <a:ext uri="{28A0092B-C50C-407E-A947-70E740481C1C}">
                <a14:useLocalDpi xmlns:a14="http://schemas.microsoft.com/office/drawing/2010/main" val="0"/>
              </a:ext>
            </a:extLst>
          </a:blip>
          <a:stretch>
            <a:fillRect/>
          </a:stretch>
        </p:blipFill>
        <p:spPr>
          <a:xfrm>
            <a:off x="432338" y="951817"/>
            <a:ext cx="6385560" cy="2554772"/>
          </a:xfrm>
          <a:prstGeom prst="rect">
            <a:avLst/>
          </a:prstGeom>
        </p:spPr>
      </p:pic>
      <p:sp>
        <p:nvSpPr>
          <p:cNvPr id="3" name="Wave 2">
            <a:extLst>
              <a:ext uri="{FF2B5EF4-FFF2-40B4-BE49-F238E27FC236}">
                <a16:creationId xmlns:a16="http://schemas.microsoft.com/office/drawing/2014/main" id="{64F529DF-1DA0-0345-B315-5F9A84556C99}"/>
              </a:ext>
            </a:extLst>
          </p:cNvPr>
          <p:cNvSpPr/>
          <p:nvPr/>
        </p:nvSpPr>
        <p:spPr>
          <a:xfrm>
            <a:off x="6861078" y="951817"/>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r>
              <a:rPr lang="x-none" sz="2000" dirty="0">
                <a:latin typeface="Times New Roman" panose="02020603050405020304" pitchFamily="18" charset="0"/>
                <a:cs typeface="Times New Roman" panose="02020603050405020304" pitchFamily="18" charset="0"/>
              </a:rPr>
              <a:t>Em hãy sắp xếp các bức vẽ minh hoạ đời sống lao động của người nguyên thuỷ bên dưới theo hai chủ đề: </a:t>
            </a:r>
          </a:p>
          <a:p>
            <a:r>
              <a:rPr lang="x-none" sz="2000" dirty="0">
                <a:latin typeface="Times New Roman" panose="02020603050405020304" pitchFamily="18" charset="0"/>
                <a:cs typeface="Times New Roman" panose="02020603050405020304" pitchFamily="18" charset="0"/>
              </a:rPr>
              <a:t>Chủ đề 1: Cách thức lao động của Người tối cổ. </a:t>
            </a:r>
          </a:p>
          <a:p>
            <a:r>
              <a:rPr lang="x-none" sz="2000" dirty="0">
                <a:latin typeface="Times New Roman" panose="02020603050405020304" pitchFamily="18" charset="0"/>
                <a:cs typeface="Times New Roman" panose="02020603050405020304" pitchFamily="18" charset="0"/>
              </a:rPr>
              <a:t>Chủ đề 2: Cách thức lao động của Người tinh khôn. </a:t>
            </a:r>
          </a:p>
        </p:txBody>
      </p:sp>
      <p:sp>
        <p:nvSpPr>
          <p:cNvPr id="8" name="Wave 7">
            <a:extLst>
              <a:ext uri="{FF2B5EF4-FFF2-40B4-BE49-F238E27FC236}">
                <a16:creationId xmlns:a16="http://schemas.microsoft.com/office/drawing/2014/main" id="{EB627AB4-78FB-8347-8844-813470973E17}"/>
              </a:ext>
            </a:extLst>
          </p:cNvPr>
          <p:cNvSpPr/>
          <p:nvPr/>
        </p:nvSpPr>
        <p:spPr>
          <a:xfrm>
            <a:off x="6947438" y="1381472"/>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x-none" sz="2000" dirty="0">
                <a:latin typeface="Times New Roman" panose="02020603050405020304" pitchFamily="18" charset="0"/>
                <a:ea typeface="Times New Roman" panose="02020603050405020304" pitchFamily="18" charset="0"/>
              </a:rPr>
              <a:t>Hãy nêu vai trò của lao động đối với quá trình phát triển của người nguyên thủy. Từ đó, phát biểu cảm nhận của em về vai trò của lao động đối với bản thân, gia đình và xã hội ngày nay?</a:t>
            </a:r>
            <a:endParaRPr lang="x-none"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3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3" presetClass="exit" presetSubtype="10" fill="hold" grpId="1" nodeType="with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287"/>
            <a:ext cx="10515600" cy="4351338"/>
          </a:xfrm>
        </p:spPr>
        <p:txBody>
          <a:bodyPr/>
          <a:lstStyle/>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thảo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luận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theo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cặp</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đôi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cho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biết</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lửa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lao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đối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với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sự</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tiến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hóa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người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nguyên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thủy</a:t>
            </a:r>
            <a:r>
              <a:rPr lang="en-US" i="1" dirty="0">
                <a:solidFill>
                  <a:srgbClr val="4030FF"/>
                </a:solidFill>
                <a:latin typeface="Times New Roman" panose="02020603050405020304" pitchFamily="18" charset="0"/>
                <a:cs typeface="Times New Roman" panose="02020603050405020304" pitchFamily="18" charset="0"/>
              </a:rPr>
              <a:t>?</a:t>
            </a:r>
          </a:p>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dựa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gợi</a:t>
            </a:r>
            <a:r>
              <a:rPr lang="en-US" i="1" dirty="0">
                <a:solidFill>
                  <a:srgbClr val="4030FF"/>
                </a:solidFill>
                <a:latin typeface="Times New Roman" panose="02020603050405020304" pitchFamily="18" charset="0"/>
                <a:cs typeface="Times New Roman" panose="02020603050405020304" pitchFamily="18" charset="0"/>
              </a:rPr>
              <a:t> ý </a:t>
            </a:r>
            <a:r>
              <a:rPr lang="en-US" i="1" dirty="0" err="1">
                <a:solidFill>
                  <a:srgbClr val="4030FF"/>
                </a:solidFill>
                <a:latin typeface="Times New Roman" panose="02020603050405020304" pitchFamily="18" charset="0"/>
                <a:cs typeface="Times New Roman" panose="02020603050405020304" pitchFamily="18" charset="0"/>
              </a:rPr>
              <a:t>sau</a:t>
            </a:r>
            <a:r>
              <a:rPr lang="en-US" i="1" dirty="0">
                <a:solidFill>
                  <a:srgbClr val="4030FF"/>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762000"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Thức</a:t>
            </a:r>
            <a:r>
              <a:rPr lang="en-US" sz="2400" b="1" dirty="0">
                <a:solidFill>
                  <a:srgbClr val="002060"/>
                </a:solidFill>
              </a:rPr>
              <a:t> </a:t>
            </a:r>
            <a:r>
              <a:rPr lang="en-US" sz="2400" b="1" dirty="0" err="1">
                <a:solidFill>
                  <a:srgbClr val="002060"/>
                </a:solidFill>
              </a:rPr>
              <a:t>ăn</a:t>
            </a:r>
            <a:endParaRPr lang="en-US" sz="2400" b="1" dirty="0">
              <a:solidFill>
                <a:srgbClr val="002060"/>
              </a:solidFill>
            </a:endParaRPr>
          </a:p>
        </p:txBody>
      </p:sp>
      <p:sp>
        <p:nvSpPr>
          <p:cNvPr id="6" name="Rounded Rectangle 5"/>
          <p:cNvSpPr/>
          <p:nvPr/>
        </p:nvSpPr>
        <p:spPr>
          <a:xfrm>
            <a:off x="812801" y="4187371"/>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não</a:t>
            </a:r>
            <a:endParaRPr lang="en-US" sz="2400" b="1" dirty="0">
              <a:solidFill>
                <a:srgbClr val="002060"/>
              </a:solidFill>
            </a:endParaRPr>
          </a:p>
        </p:txBody>
      </p:sp>
      <p:sp>
        <p:nvSpPr>
          <p:cNvPr id="7" name="Rounded Rectangle 6"/>
          <p:cNvSpPr/>
          <p:nvPr/>
        </p:nvSpPr>
        <p:spPr>
          <a:xfrm>
            <a:off x="812801" y="5029567"/>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Dáng</a:t>
            </a:r>
            <a:r>
              <a:rPr lang="en-US" sz="2400" b="1" dirty="0">
                <a:solidFill>
                  <a:srgbClr val="002060"/>
                </a:solidFill>
              </a:rPr>
              <a:t> </a:t>
            </a:r>
            <a:r>
              <a:rPr lang="en-US" sz="2400" b="1" dirty="0" err="1">
                <a:solidFill>
                  <a:srgbClr val="002060"/>
                </a:solidFill>
              </a:rPr>
              <a:t>vóc</a:t>
            </a:r>
            <a:endParaRPr lang="en-US" sz="2400" b="1" dirty="0">
              <a:solidFill>
                <a:srgbClr val="002060"/>
              </a:solidFill>
            </a:endParaRPr>
          </a:p>
        </p:txBody>
      </p:sp>
      <p:sp>
        <p:nvSpPr>
          <p:cNvPr id="9" name="Rounded Rectangle 8"/>
          <p:cNvSpPr/>
          <p:nvPr/>
        </p:nvSpPr>
        <p:spPr>
          <a:xfrm>
            <a:off x="4713323"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Trán</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khuôn</a:t>
            </a:r>
            <a:r>
              <a:rPr lang="en-US" sz="2400" b="1" dirty="0">
                <a:solidFill>
                  <a:srgbClr val="002060"/>
                </a:solidFill>
              </a:rPr>
              <a:t> </a:t>
            </a:r>
            <a:r>
              <a:rPr lang="en-US" sz="2400" b="1" dirty="0" err="1">
                <a:solidFill>
                  <a:srgbClr val="002060"/>
                </a:solidFill>
              </a:rPr>
              <a:t>mặt</a:t>
            </a:r>
            <a:endParaRPr lang="en-US" sz="2400" b="1" dirty="0">
              <a:solidFill>
                <a:srgbClr val="002060"/>
              </a:solidFill>
            </a:endParaRPr>
          </a:p>
        </p:txBody>
      </p:sp>
      <p:sp>
        <p:nvSpPr>
          <p:cNvPr id="10" name="Rounded Rectangle 9"/>
          <p:cNvSpPr/>
          <p:nvPr/>
        </p:nvSpPr>
        <p:spPr>
          <a:xfrm>
            <a:off x="8476151"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Chân</a:t>
            </a:r>
            <a:endParaRPr lang="en-US" sz="2400" b="1" dirty="0">
              <a:solidFill>
                <a:srgbClr val="002060"/>
              </a:solidFill>
            </a:endParaRPr>
          </a:p>
        </p:txBody>
      </p:sp>
      <p:sp>
        <p:nvSpPr>
          <p:cNvPr id="12" name="Rounded Rectangle 11"/>
          <p:cNvSpPr/>
          <p:nvPr/>
        </p:nvSpPr>
        <p:spPr>
          <a:xfrm>
            <a:off x="4713323" y="425909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lông</a:t>
            </a:r>
            <a:endParaRPr lang="en-US" sz="2400" b="1" dirty="0">
              <a:solidFill>
                <a:srgbClr val="002060"/>
              </a:solidFill>
            </a:endParaRPr>
          </a:p>
        </p:txBody>
      </p:sp>
      <p:sp>
        <p:nvSpPr>
          <p:cNvPr id="14" name="Rounded Rectangle 13"/>
          <p:cNvSpPr/>
          <p:nvPr/>
        </p:nvSpPr>
        <p:spPr>
          <a:xfrm>
            <a:off x="4713323" y="5062110"/>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Răng</a:t>
            </a:r>
            <a:endParaRPr lang="en-US" sz="2400" b="1" dirty="0">
              <a:solidFill>
                <a:srgbClr val="002060"/>
              </a:solidFill>
            </a:endParaRPr>
          </a:p>
        </p:txBody>
      </p:sp>
      <p:sp>
        <p:nvSpPr>
          <p:cNvPr id="15" name="Rounded Rectangle 14"/>
          <p:cNvSpPr/>
          <p:nvPr/>
        </p:nvSpPr>
        <p:spPr>
          <a:xfrm>
            <a:off x="8476151" y="43029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Tay</a:t>
            </a:r>
          </a:p>
        </p:txBody>
      </p:sp>
      <p:sp>
        <p:nvSpPr>
          <p:cNvPr id="16" name="Rounded Rectangle 15"/>
          <p:cNvSpPr/>
          <p:nvPr/>
        </p:nvSpPr>
        <p:spPr>
          <a:xfrm>
            <a:off x="8476151" y="516608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Nơi</a:t>
            </a:r>
            <a:r>
              <a:rPr lang="en-US" sz="2400" b="1" dirty="0">
                <a:solidFill>
                  <a:srgbClr val="002060"/>
                </a:solidFill>
              </a:rPr>
              <a:t> </a:t>
            </a:r>
            <a:r>
              <a:rPr lang="en-US" sz="2400" b="1" dirty="0" err="1">
                <a:solidFill>
                  <a:srgbClr val="002060"/>
                </a:solidFill>
              </a:rPr>
              <a:t>cư</a:t>
            </a:r>
            <a:r>
              <a:rPr lang="en-US" sz="2400" b="1" dirty="0">
                <a:solidFill>
                  <a:srgbClr val="002060"/>
                </a:solidFill>
              </a:rPr>
              <a:t> </a:t>
            </a:r>
            <a:r>
              <a:rPr lang="en-US" sz="2400" b="1" dirty="0" err="1">
                <a:solidFill>
                  <a:srgbClr val="002060"/>
                </a:solidFill>
              </a:rPr>
              <a:t>trú</a:t>
            </a:r>
            <a:endParaRPr lang="en-US" sz="2400" b="1" dirty="0">
              <a:solidFill>
                <a:srgbClr val="002060"/>
              </a:solidFill>
            </a:endParaRPr>
          </a:p>
        </p:txBody>
      </p:sp>
      <p:sp>
        <p:nvSpPr>
          <p:cNvPr id="13" name="TextBox 12">
            <a:extLst>
              <a:ext uri="{FF2B5EF4-FFF2-40B4-BE49-F238E27FC236}">
                <a16:creationId xmlns:a16="http://schemas.microsoft.com/office/drawing/2014/main" id="{4449A555-5F15-3D43-9521-2B2B78618A10}"/>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spTree>
    <p:extLst>
      <p:ext uri="{BB962C8B-B14F-4D97-AF65-F5344CB8AC3E}">
        <p14:creationId xmlns:p14="http://schemas.microsoft.com/office/powerpoint/2010/main" val="2676482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HƯỚNG DẪN HỌC Ở NHÀ</a:t>
            </a:r>
          </a:p>
        </p:txBody>
      </p:sp>
      <p:sp>
        <p:nvSpPr>
          <p:cNvPr id="4" name="TextBox 3"/>
          <p:cNvSpPr txBox="1"/>
          <p:nvPr/>
        </p:nvSpPr>
        <p:spPr>
          <a:xfrm>
            <a:off x="960699" y="1518045"/>
            <a:ext cx="10515361" cy="2646878"/>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a:solidFill>
                  <a:srgbClr val="3333CC"/>
                </a:solidFill>
                <a:latin typeface="Arial" panose="020B0604020202020204" pitchFamily="34" charset="0"/>
                <a:cs typeface="Arial" panose="020B0604020202020204" pitchFamily="34" charset="0"/>
              </a:rPr>
              <a:t>Học</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bài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cũ</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trả</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lời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các</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câu</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hỏi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phần</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cuối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bài</a:t>
            </a:r>
            <a:r>
              <a:rPr lang="en-US" sz="3200" b="1" dirty="0">
                <a:solidFill>
                  <a:srgbClr val="3333CC"/>
                </a:solidFill>
                <a:latin typeface="Arial" panose="020B0604020202020204" pitchFamily="34" charset="0"/>
                <a:cs typeface="Arial" panose="020B0604020202020204" pitchFamily="34" charset="0"/>
              </a:rPr>
              <a:t>.</a:t>
            </a:r>
          </a:p>
          <a:p>
            <a:pPr>
              <a:spcBef>
                <a:spcPts val="600"/>
              </a:spcBef>
              <a:spcAft>
                <a:spcPts val="600"/>
              </a:spcAft>
            </a:pPr>
            <a:endParaRPr lang="en-US" b="1" dirty="0">
              <a:solidFill>
                <a:srgbClr val="3333CC"/>
              </a:solidFill>
              <a:latin typeface="Arial" panose="020B0604020202020204" pitchFamily="34" charset="0"/>
              <a:cs typeface="Arial" panose="020B0604020202020204" pitchFamily="34" charset="0"/>
            </a:endParaRPr>
          </a:p>
          <a:p>
            <a:pPr>
              <a:spcBef>
                <a:spcPts val="600"/>
              </a:spcBef>
              <a:spcAft>
                <a:spcPts val="600"/>
              </a:spcAft>
            </a:pPr>
            <a:r>
              <a:rPr lang="en-US" sz="3200" b="1" dirty="0">
                <a:solidFill>
                  <a:srgbClr val="3333CC"/>
                </a:solidFill>
                <a:latin typeface="Arial" panose="020B0604020202020204" pitchFamily="34" charset="0"/>
                <a:cs typeface="Arial" panose="020B0604020202020204" pitchFamily="34" charset="0"/>
              </a:rPr>
              <a:t>2. </a:t>
            </a:r>
            <a:r>
              <a:rPr lang="en-US" sz="3200" b="1" dirty="0" err="1">
                <a:solidFill>
                  <a:srgbClr val="3333CC"/>
                </a:solidFill>
                <a:latin typeface="Arial" panose="020B0604020202020204" pitchFamily="34" charset="0"/>
                <a:cs typeface="Arial" panose="020B0604020202020204" pitchFamily="34" charset="0"/>
              </a:rPr>
              <a:t>Chuẩn</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bị</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bài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mới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Đọc</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và</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trả</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lời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các</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câu</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hỏi</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của</a:t>
            </a:r>
            <a:r>
              <a:rPr lang="en-US" sz="3200" b="1" dirty="0">
                <a:solidFill>
                  <a:srgbClr val="3333CC"/>
                </a:solidFill>
                <a:latin typeface="Arial" panose="020B0604020202020204" pitchFamily="34" charset="0"/>
                <a:cs typeface="Arial" panose="020B0604020202020204" pitchFamily="34" charset="0"/>
              </a:rPr>
              <a:t> </a:t>
            </a:r>
            <a:r>
              <a:rPr lang="en-US" sz="3200" b="1" dirty="0" err="1">
                <a:solidFill>
                  <a:srgbClr val="3333CC"/>
                </a:solidFill>
                <a:latin typeface="Arial" panose="020B0604020202020204" pitchFamily="34" charset="0"/>
                <a:cs typeface="Arial" panose="020B0604020202020204" pitchFamily="34" charset="0"/>
              </a:rPr>
              <a:t>Bài</a:t>
            </a:r>
            <a:r>
              <a:rPr lang="en-US" sz="3200" b="1" dirty="0">
                <a:solidFill>
                  <a:srgbClr val="3333CC"/>
                </a:solidFill>
                <a:latin typeface="Arial" panose="020B0604020202020204" pitchFamily="34" charset="0"/>
                <a:cs typeface="Arial" panose="020B0604020202020204" pitchFamily="34" charset="0"/>
              </a:rPr>
              <a:t> 6:  “</a:t>
            </a:r>
            <a:r>
              <a:rPr lang="en-US" sz="32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SỰ CHUYỂN BIẾN VÀ PHÂN HÓA CỦA XÃ HỘI NGUYÊN THỦY</a:t>
            </a:r>
            <a:r>
              <a:rPr lang="en-US" sz="3200" b="1" dirty="0">
                <a:solidFill>
                  <a:srgbClr val="3333CC"/>
                </a:solidFill>
                <a:latin typeface="Arial" panose="020B0604020202020204" pitchFamily="34" charset="0"/>
                <a:cs typeface="Arial" panose="020B0604020202020204" pitchFamily="34" charset="0"/>
              </a:rPr>
              <a:t>”</a:t>
            </a: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A9E2CBEE-35FC-47B8-854F-2DAA9FD96FAF}"/>
              </a:ext>
            </a:extLst>
          </p:cNvPr>
          <p:cNvSpPr txBox="1"/>
          <p:nvPr/>
        </p:nvSpPr>
        <p:spPr>
          <a:xfrm>
            <a:off x="1236415" y="4167526"/>
            <a:ext cx="98165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lang="en-US" altLang="zh-CN" sz="3200" b="1" dirty="0">
                <a:solidFill>
                  <a:srgbClr val="3333CC"/>
                </a:solidFill>
                <a:latin typeface="Times New Roman" panose="02020603050405020304" pitchFamily="18" charset="0"/>
                <a:ea typeface="字体管家棉花糖" panose="00020600040101010101" charset="-122"/>
                <a:cs typeface="Times New Roman" panose="02020603050405020304" pitchFamily="18" charset="0"/>
              </a:rPr>
              <a:t>b</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ước</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23" name="TextBox 22">
            <a:extLst>
              <a:ext uri="{FF2B5EF4-FFF2-40B4-BE49-F238E27FC236}">
                <a16:creationId xmlns:a16="http://schemas.microsoft.com/office/drawing/2014/main" id="{2CEA41F4-711B-4A0C-B59B-FE316292046C}"/>
              </a:ext>
            </a:extLst>
          </p:cNvPr>
          <p:cNvSpPr txBox="1"/>
          <p:nvPr/>
        </p:nvSpPr>
        <p:spPr>
          <a:xfrm>
            <a:off x="1295571" y="5426888"/>
            <a:ext cx="932439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tan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10276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654BD-2F61-C448-9371-144CB4C21DD5}"/>
              </a:ext>
            </a:extLst>
          </p:cNvPr>
          <p:cNvPicPr>
            <a:picLocks noChangeAspect="1"/>
          </p:cNvPicPr>
          <p:nvPr/>
        </p:nvPicPr>
        <p:blipFill>
          <a:blip r:embed="rId2"/>
          <a:stretch>
            <a:fillRect/>
          </a:stretch>
        </p:blipFill>
        <p:spPr>
          <a:xfrm>
            <a:off x="170482" y="680934"/>
            <a:ext cx="8326723" cy="5486400"/>
          </a:xfrm>
          <a:prstGeom prst="rect">
            <a:avLst/>
          </a:prstGeom>
        </p:spPr>
      </p:pic>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91C2434F-1323-1C40-87BE-EEF3CDF1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528" y="5210984"/>
            <a:ext cx="1572006" cy="1498616"/>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a:extLst>
              <a:ext uri="{FF2B5EF4-FFF2-40B4-BE49-F238E27FC236}">
                <a16:creationId xmlns:a16="http://schemas.microsoft.com/office/drawing/2014/main" id="{3424E15E-4437-5E45-89DB-5D0D4E119617}"/>
              </a:ext>
            </a:extLst>
          </p:cNvPr>
          <p:cNvSpPr/>
          <p:nvPr/>
        </p:nvSpPr>
        <p:spPr>
          <a:xfrm>
            <a:off x="8364070" y="259692"/>
            <a:ext cx="3827930" cy="4188469"/>
          </a:xfrm>
          <a:prstGeom prst="cloudCallout">
            <a:avLst>
              <a:gd name="adj1" fmla="val 32563"/>
              <a:gd name="adj2" fmla="val 6314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i="1" dirty="0">
                <a:solidFill>
                  <a:srgbClr val="4030FF"/>
                </a:solidFill>
                <a:latin typeface="+mj-lt"/>
              </a:rPr>
              <a:t>-  </a:t>
            </a:r>
            <a:r>
              <a:rPr lang="vi-VN" sz="2200" b="1" i="1" dirty="0">
                <a:solidFill>
                  <a:srgbClr val="4030FF"/>
                </a:solidFill>
                <a:latin typeface="+mj-lt"/>
              </a:rPr>
              <a:t>Xã h</a:t>
            </a:r>
            <a:r>
              <a:rPr lang="en-US" sz="2200" b="1" i="1" dirty="0">
                <a:solidFill>
                  <a:srgbClr val="4030FF"/>
                </a:solidFill>
                <a:latin typeface="+mj-lt"/>
              </a:rPr>
              <a:t>ộ</a:t>
            </a:r>
            <a:r>
              <a:rPr lang="vi-VN" sz="2200" b="1" i="1" dirty="0">
                <a:solidFill>
                  <a:srgbClr val="4030FF"/>
                </a:solidFill>
                <a:latin typeface="+mj-lt"/>
              </a:rPr>
              <a:t>i nguy</a:t>
            </a:r>
            <a:r>
              <a:rPr lang="en-US" sz="2200" b="1" i="1" dirty="0" err="1">
                <a:solidFill>
                  <a:srgbClr val="4030FF"/>
                </a:solidFill>
                <a:latin typeface="+mj-lt"/>
              </a:rPr>
              <a:t>ên</a:t>
            </a:r>
            <a:r>
              <a:rPr lang="en-US" sz="2200" b="1" i="1" dirty="0">
                <a:solidFill>
                  <a:srgbClr val="4030FF"/>
                </a:solidFill>
                <a:latin typeface="+mj-lt"/>
              </a:rPr>
              <a:t> </a:t>
            </a:r>
            <a:r>
              <a:rPr lang="vi-VN" sz="2200" b="1" i="1" dirty="0">
                <a:solidFill>
                  <a:srgbClr val="4030FF"/>
                </a:solidFill>
                <a:latin typeface="+mj-lt"/>
              </a:rPr>
              <a:t>thuỷ đã trải qua những giai đoạn phát triển nào? </a:t>
            </a:r>
            <a:endParaRPr lang="vi-VN" sz="2200" b="1" dirty="0">
              <a:solidFill>
                <a:srgbClr val="4030FF"/>
              </a:solidFill>
              <a:latin typeface="+mj-lt"/>
            </a:endParaRPr>
          </a:p>
          <a:p>
            <a:pPr algn="ctr"/>
            <a:r>
              <a:rPr lang="vi-VN" sz="2200" b="1" i="1" dirty="0">
                <a:solidFill>
                  <a:srgbClr val="4030FF"/>
                </a:solidFill>
                <a:latin typeface="+mj-lt"/>
              </a:rPr>
              <a:t>– Đ</a:t>
            </a:r>
            <a:r>
              <a:rPr lang="en-US" sz="2200" b="1" i="1" dirty="0" err="1">
                <a:solidFill>
                  <a:srgbClr val="4030FF"/>
                </a:solidFill>
                <a:latin typeface="Times New Roman" panose="02020603050405020304" pitchFamily="18" charset="0"/>
                <a:cs typeface="Times New Roman" panose="02020603050405020304" pitchFamily="18" charset="0"/>
              </a:rPr>
              <a:t>ặc</a:t>
            </a:r>
            <a:r>
              <a:rPr lang="en-US" sz="2200" b="1" i="1" dirty="0">
                <a:solidFill>
                  <a:srgbClr val="4030FF"/>
                </a:solidFill>
                <a:latin typeface="Times New Roman" panose="02020603050405020304" pitchFamily="18" charset="0"/>
                <a:cs typeface="Times New Roman" panose="02020603050405020304" pitchFamily="18" charset="0"/>
              </a:rPr>
              <a:t> </a:t>
            </a:r>
            <a:r>
              <a:rPr lang="en-US" sz="2200" b="1" i="1" dirty="0" err="1">
                <a:solidFill>
                  <a:srgbClr val="4030FF"/>
                </a:solidFill>
                <a:latin typeface="Times New Roman" panose="02020603050405020304" pitchFamily="18" charset="0"/>
                <a:cs typeface="Times New Roman" panose="02020603050405020304" pitchFamily="18" charset="0"/>
              </a:rPr>
              <a:t>điểm</a:t>
            </a:r>
            <a:r>
              <a:rPr lang="vi-VN" sz="2200" b="1" i="1" dirty="0">
                <a:solidFill>
                  <a:srgbClr val="4030FF"/>
                </a:solidFill>
                <a:latin typeface="Times New Roman" panose="02020603050405020304" pitchFamily="18" charset="0"/>
                <a:cs typeface="Times New Roman" panose="02020603050405020304" pitchFamily="18" charset="0"/>
              </a:rPr>
              <a:t> </a:t>
            </a:r>
            <a:r>
              <a:rPr lang="vi-VN" sz="2200" b="1" i="1" dirty="0">
                <a:solidFill>
                  <a:srgbClr val="4030FF"/>
                </a:solidFill>
                <a:latin typeface="+mj-lt"/>
              </a:rPr>
              <a:t>c</a:t>
            </a:r>
            <a:r>
              <a:rPr lang="en-US" sz="2200" b="1" i="1" dirty="0">
                <a:solidFill>
                  <a:srgbClr val="4030FF"/>
                </a:solidFill>
                <a:latin typeface="+mj-lt"/>
              </a:rPr>
              <a:t>ă</a:t>
            </a:r>
            <a:r>
              <a:rPr lang="vi-VN" sz="2200" b="1" i="1" dirty="0">
                <a:solidFill>
                  <a:srgbClr val="4030FF"/>
                </a:solidFill>
                <a:latin typeface="+mj-lt"/>
              </a:rPr>
              <a:t>n bản trong quan hệ của con người với nhau thời kì nguy</a:t>
            </a:r>
            <a:r>
              <a:rPr lang="en-US" sz="2200" b="1" i="1" dirty="0">
                <a:solidFill>
                  <a:srgbClr val="4030FF"/>
                </a:solidFill>
                <a:latin typeface="+mj-lt"/>
              </a:rPr>
              <a:t>ê</a:t>
            </a:r>
            <a:r>
              <a:rPr lang="vi-VN" sz="2200" b="1" i="1" dirty="0">
                <a:solidFill>
                  <a:srgbClr val="4030FF"/>
                </a:solidFill>
                <a:latin typeface="+mj-lt"/>
              </a:rPr>
              <a:t>n thuỷ như thế nào? </a:t>
            </a:r>
            <a:endParaRPr lang="vi-VN" sz="2200" b="1" dirty="0">
              <a:solidFill>
                <a:srgbClr val="4030FF"/>
              </a:solidFill>
              <a:latin typeface="+mj-lt"/>
            </a:endParaRPr>
          </a:p>
        </p:txBody>
      </p:sp>
    </p:spTree>
    <p:extLst>
      <p:ext uri="{BB962C8B-B14F-4D97-AF65-F5344CB8AC3E}">
        <p14:creationId xmlns:p14="http://schemas.microsoft.com/office/powerpoint/2010/main" val="12882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132115" y="1553699"/>
            <a:ext cx="10375820" cy="5079326"/>
            <a:chOff x="1161143" y="1219871"/>
            <a:chExt cx="10375820" cy="5079326"/>
          </a:xfrm>
        </p:grpSpPr>
        <p:sp>
          <p:nvSpPr>
            <p:cNvPr id="5" name="Rounded Rectangle 4"/>
            <p:cNvSpPr/>
            <p:nvPr/>
          </p:nvSpPr>
          <p:spPr>
            <a:xfrm>
              <a:off x="1161143" y="1255484"/>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6" name="Rounded Rectangle 5"/>
            <p:cNvSpPr/>
            <p:nvPr/>
          </p:nvSpPr>
          <p:spPr>
            <a:xfrm>
              <a:off x="6371771" y="1219871"/>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7" name="Rounded Rectangle 6"/>
            <p:cNvSpPr/>
            <p:nvPr/>
          </p:nvSpPr>
          <p:spPr>
            <a:xfrm>
              <a:off x="1161143" y="2598055"/>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8" name="Rounded Rectangle 7"/>
            <p:cNvSpPr/>
            <p:nvPr/>
          </p:nvSpPr>
          <p:spPr>
            <a:xfrm>
              <a:off x="1161144"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0" name="Rounded Rectangle 9"/>
            <p:cNvSpPr/>
            <p:nvPr/>
          </p:nvSpPr>
          <p:spPr>
            <a:xfrm>
              <a:off x="4912140"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1" name="Rounded Rectangle 10"/>
            <p:cNvSpPr/>
            <p:nvPr/>
          </p:nvSpPr>
          <p:spPr>
            <a:xfrm>
              <a:off x="8663136"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2" name="Rounded Rectangle 11"/>
            <p:cNvSpPr/>
            <p:nvPr/>
          </p:nvSpPr>
          <p:spPr>
            <a:xfrm>
              <a:off x="5227824" y="2598389"/>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13" name="Rounded Rectangle 12"/>
            <p:cNvSpPr/>
            <p:nvPr/>
          </p:nvSpPr>
          <p:spPr>
            <a:xfrm>
              <a:off x="8820110" y="2598055"/>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cxnSp>
          <p:nvCxnSpPr>
            <p:cNvPr id="15" name="Straight Arrow Connector 14"/>
            <p:cNvCxnSpPr>
              <a:stCxn id="5" idx="3"/>
            </p:cNvCxnSpPr>
            <p:nvPr/>
          </p:nvCxnSpPr>
          <p:spPr>
            <a:xfrm flipV="1">
              <a:off x="4034970" y="1600871"/>
              <a:ext cx="2314082" cy="10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2" idx="1"/>
            </p:cNvCxnSpPr>
            <p:nvPr/>
          </p:nvCxnSpPr>
          <p:spPr>
            <a:xfrm>
              <a:off x="4034970" y="2953655"/>
              <a:ext cx="1192854" cy="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1"/>
            </p:cNvCxnSpPr>
            <p:nvPr/>
          </p:nvCxnSpPr>
          <p:spPr>
            <a:xfrm>
              <a:off x="7470281" y="2935510"/>
              <a:ext cx="1349829" cy="18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6" idx="2"/>
              <a:endCxn id="12" idx="0"/>
            </p:cNvCxnSpPr>
            <p:nvPr/>
          </p:nvCxnSpPr>
          <p:spPr>
            <a:xfrm flipH="1">
              <a:off x="6349053" y="1931071"/>
              <a:ext cx="1886857" cy="667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3" idx="0"/>
            </p:cNvCxnSpPr>
            <p:nvPr/>
          </p:nvCxnSpPr>
          <p:spPr>
            <a:xfrm>
              <a:off x="8235910" y="1931071"/>
              <a:ext cx="1705429" cy="6669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7" idx="0"/>
            </p:cNvCxnSpPr>
            <p:nvPr/>
          </p:nvCxnSpPr>
          <p:spPr>
            <a:xfrm>
              <a:off x="2598057" y="1952337"/>
              <a:ext cx="0" cy="6457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8" idx="0"/>
            </p:cNvCxnSpPr>
            <p:nvPr/>
          </p:nvCxnSpPr>
          <p:spPr>
            <a:xfrm>
              <a:off x="2598056" y="3309255"/>
              <a:ext cx="2" cy="580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0" idx="0"/>
            </p:cNvCxnSpPr>
            <p:nvPr/>
          </p:nvCxnSpPr>
          <p:spPr>
            <a:xfrm>
              <a:off x="6349053" y="3309589"/>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00046" y="3309255"/>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1203298" y="329849"/>
            <a:ext cx="10233452" cy="83016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4030FF"/>
                </a:solidFill>
              </a:rPr>
              <a:t>Sơ</a:t>
            </a:r>
            <a:r>
              <a:rPr lang="en-US" sz="2800" b="1" i="1" dirty="0">
                <a:solidFill>
                  <a:srgbClr val="4030FF"/>
                </a:solidFill>
              </a:rPr>
              <a:t> </a:t>
            </a:r>
            <a:r>
              <a:rPr lang="en-US" sz="2800" b="1" i="1" dirty="0" err="1">
                <a:solidFill>
                  <a:srgbClr val="4030FF"/>
                </a:solidFill>
              </a:rPr>
              <a:t>đồ</a:t>
            </a:r>
            <a:r>
              <a:rPr lang="en-US" sz="2800" b="1" i="1" dirty="0">
                <a:solidFill>
                  <a:srgbClr val="4030FF"/>
                </a:solidFill>
              </a:rPr>
              <a:t> </a:t>
            </a:r>
            <a:r>
              <a:rPr lang="en-US" sz="2800" b="1" i="1" dirty="0" err="1">
                <a:solidFill>
                  <a:srgbClr val="4030FF"/>
                </a:solidFill>
              </a:rPr>
              <a:t>mô</a:t>
            </a:r>
            <a:r>
              <a:rPr lang="en-US" sz="2800" b="1" i="1" dirty="0">
                <a:solidFill>
                  <a:srgbClr val="4030FF"/>
                </a:solidFill>
              </a:rPr>
              <a:t> </a:t>
            </a:r>
            <a:r>
              <a:rPr lang="en-US" sz="2800" b="1" i="1" dirty="0" err="1">
                <a:solidFill>
                  <a:srgbClr val="4030FF"/>
                </a:solidFill>
              </a:rPr>
              <a:t>phỏng</a:t>
            </a:r>
            <a:r>
              <a:rPr lang="en-US" sz="2800" b="1" i="1" dirty="0">
                <a:solidFill>
                  <a:srgbClr val="4030FF"/>
                </a:solidFill>
              </a:rPr>
              <a:t> </a:t>
            </a:r>
            <a:r>
              <a:rPr lang="en-US" sz="2800" b="1" i="1" dirty="0" err="1">
                <a:solidFill>
                  <a:srgbClr val="4030FF"/>
                </a:solidFill>
              </a:rPr>
              <a:t>tổ</a:t>
            </a:r>
            <a:r>
              <a:rPr lang="en-US" sz="2800" b="1" i="1" dirty="0">
                <a:solidFill>
                  <a:srgbClr val="4030FF"/>
                </a:solidFill>
              </a:rPr>
              <a:t> </a:t>
            </a:r>
            <a:r>
              <a:rPr lang="en-US" sz="2800" b="1" i="1" dirty="0" err="1">
                <a:solidFill>
                  <a:srgbClr val="4030FF"/>
                </a:solidFill>
              </a:rPr>
              <a:t>chức</a:t>
            </a:r>
            <a:r>
              <a:rPr lang="en-US" sz="2800" b="1" i="1" dirty="0">
                <a:solidFill>
                  <a:srgbClr val="4030FF"/>
                </a:solidFill>
              </a:rPr>
              <a:t> </a:t>
            </a:r>
            <a:r>
              <a:rPr lang="en-US" sz="2800" b="1" i="1" dirty="0" err="1">
                <a:solidFill>
                  <a:srgbClr val="4030FF"/>
                </a:solidFill>
              </a:rPr>
              <a:t>xã</a:t>
            </a:r>
            <a:r>
              <a:rPr lang="en-US" sz="2800" b="1" i="1" dirty="0">
                <a:solidFill>
                  <a:srgbClr val="4030FF"/>
                </a:solidFill>
              </a:rPr>
              <a:t> </a:t>
            </a:r>
            <a:r>
              <a:rPr lang="en-US" sz="2800" b="1" i="1" dirty="0" err="1">
                <a:solidFill>
                  <a:srgbClr val="4030FF"/>
                </a:solidFill>
              </a:rPr>
              <a:t>hội</a:t>
            </a:r>
            <a:r>
              <a:rPr lang="en-US" sz="2800" b="1" i="1" dirty="0">
                <a:solidFill>
                  <a:srgbClr val="4030FF"/>
                </a:solidFill>
              </a:rPr>
              <a:t> </a:t>
            </a:r>
            <a:r>
              <a:rPr lang="en-US" sz="2800" b="1" i="1" dirty="0" err="1">
                <a:solidFill>
                  <a:srgbClr val="4030FF"/>
                </a:solidFill>
              </a:rPr>
              <a:t>của</a:t>
            </a:r>
            <a:r>
              <a:rPr lang="en-US" sz="2800" b="1" i="1" dirty="0">
                <a:solidFill>
                  <a:srgbClr val="4030FF"/>
                </a:solidFill>
              </a:rPr>
              <a:t> </a:t>
            </a:r>
            <a:r>
              <a:rPr lang="en-US" sz="2800" b="1" i="1" dirty="0" err="1">
                <a:solidFill>
                  <a:srgbClr val="4030FF"/>
                </a:solidFill>
              </a:rPr>
              <a:t>người</a:t>
            </a:r>
            <a:r>
              <a:rPr lang="en-US" sz="2800" b="1" i="1" dirty="0">
                <a:solidFill>
                  <a:srgbClr val="4030FF"/>
                </a:solidFill>
              </a:rPr>
              <a:t> </a:t>
            </a:r>
            <a:r>
              <a:rPr lang="en-US" sz="2800" b="1" i="1" dirty="0" err="1">
                <a:solidFill>
                  <a:srgbClr val="4030FF"/>
                </a:solidFill>
              </a:rPr>
              <a:t>nguyên</a:t>
            </a:r>
            <a:r>
              <a:rPr lang="en-US" sz="2800" b="1" i="1" dirty="0">
                <a:solidFill>
                  <a:srgbClr val="4030FF"/>
                </a:solidFill>
              </a:rPr>
              <a:t> </a:t>
            </a:r>
            <a:r>
              <a:rPr lang="en-US" sz="2800" b="1" i="1" dirty="0" err="1">
                <a:solidFill>
                  <a:srgbClr val="4030FF"/>
                </a:solidFill>
              </a:rPr>
              <a:t>thuỷ</a:t>
            </a:r>
            <a:endParaRPr lang="en-US" sz="2800" b="1" i="1" dirty="0">
              <a:solidFill>
                <a:srgbClr val="4030FF"/>
              </a:solidFill>
            </a:endParaRPr>
          </a:p>
        </p:txBody>
      </p:sp>
      <p:sp>
        <p:nvSpPr>
          <p:cNvPr id="24" name="Rounded Rectangle 23">
            <a:extLst>
              <a:ext uri="{FF2B5EF4-FFF2-40B4-BE49-F238E27FC236}">
                <a16:creationId xmlns:a16="http://schemas.microsoft.com/office/drawing/2014/main" id="{52518459-FB65-AA43-86F3-9A4B99E6A6A5}"/>
              </a:ext>
            </a:extLst>
          </p:cNvPr>
          <p:cNvSpPr/>
          <p:nvPr/>
        </p:nvSpPr>
        <p:spPr>
          <a:xfrm>
            <a:off x="1132114" y="1579099"/>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tối</a:t>
            </a:r>
            <a:r>
              <a:rPr lang="en-US" sz="2400" b="1" dirty="0">
                <a:solidFill>
                  <a:srgbClr val="C00000"/>
                </a:solidFill>
              </a:rPr>
              <a:t> </a:t>
            </a:r>
            <a:r>
              <a:rPr lang="en-US" sz="2400" b="1" dirty="0" err="1">
                <a:solidFill>
                  <a:srgbClr val="C00000"/>
                </a:solidFill>
              </a:rPr>
              <a:t>cổ</a:t>
            </a:r>
            <a:endParaRPr lang="en-US" sz="2400" b="1" dirty="0">
              <a:solidFill>
                <a:srgbClr val="C00000"/>
              </a:solidFill>
            </a:endParaRPr>
          </a:p>
        </p:txBody>
      </p:sp>
      <p:sp>
        <p:nvSpPr>
          <p:cNvPr id="25" name="Rounded Rectangle 24">
            <a:extLst>
              <a:ext uri="{FF2B5EF4-FFF2-40B4-BE49-F238E27FC236}">
                <a16:creationId xmlns:a16="http://schemas.microsoft.com/office/drawing/2014/main" id="{F64CE7FD-7C71-BA46-B84D-6B84A59E1616}"/>
              </a:ext>
            </a:extLst>
          </p:cNvPr>
          <p:cNvSpPr/>
          <p:nvPr/>
        </p:nvSpPr>
        <p:spPr>
          <a:xfrm>
            <a:off x="6365461" y="1553365"/>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tinh</a:t>
            </a:r>
            <a:r>
              <a:rPr lang="en-US" sz="2400" b="1" dirty="0">
                <a:solidFill>
                  <a:srgbClr val="C00000"/>
                </a:solidFill>
              </a:rPr>
              <a:t> </a:t>
            </a:r>
            <a:r>
              <a:rPr lang="en-US" sz="2400" b="1" dirty="0" err="1">
                <a:solidFill>
                  <a:srgbClr val="C00000"/>
                </a:solidFill>
              </a:rPr>
              <a:t>khôn</a:t>
            </a:r>
            <a:endParaRPr lang="en-US" sz="2400" b="1" dirty="0">
              <a:solidFill>
                <a:srgbClr val="C00000"/>
              </a:solidFill>
            </a:endParaRPr>
          </a:p>
        </p:txBody>
      </p:sp>
      <p:sp>
        <p:nvSpPr>
          <p:cNvPr id="26" name="Rounded Rectangle 25">
            <a:extLst>
              <a:ext uri="{FF2B5EF4-FFF2-40B4-BE49-F238E27FC236}">
                <a16:creationId xmlns:a16="http://schemas.microsoft.com/office/drawing/2014/main" id="{CBDD7E8C-AD41-2640-9B72-F6A8FDA3EA18}"/>
              </a:ext>
            </a:extLst>
          </p:cNvPr>
          <p:cNvSpPr/>
          <p:nvPr/>
        </p:nvSpPr>
        <p:spPr>
          <a:xfrm>
            <a:off x="1125803" y="2917536"/>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Bầy</a:t>
            </a:r>
            <a:r>
              <a:rPr lang="en-US" sz="2300" b="1" dirty="0">
                <a:solidFill>
                  <a:srgbClr val="002060"/>
                </a:solidFill>
              </a:rPr>
              <a:t> </a:t>
            </a:r>
            <a:r>
              <a:rPr lang="en-US" sz="2300" b="1" dirty="0" err="1">
                <a:solidFill>
                  <a:srgbClr val="002060"/>
                </a:solidFill>
              </a:rPr>
              <a:t>người</a:t>
            </a:r>
            <a:r>
              <a:rPr lang="en-US" sz="2300" b="1" dirty="0">
                <a:solidFill>
                  <a:srgbClr val="002060"/>
                </a:solidFill>
              </a:rPr>
              <a:t> </a:t>
            </a:r>
          </a:p>
          <a:p>
            <a:pPr algn="ctr"/>
            <a:r>
              <a:rPr lang="en-US" sz="2300" b="1" dirty="0" err="1">
                <a:solidFill>
                  <a:srgbClr val="002060"/>
                </a:solidFill>
              </a:rPr>
              <a:t>nguyên</a:t>
            </a:r>
            <a:r>
              <a:rPr lang="en-US" sz="2300" b="1" dirty="0">
                <a:solidFill>
                  <a:srgbClr val="002060"/>
                </a:solidFill>
              </a:rPr>
              <a:t> </a:t>
            </a:r>
            <a:r>
              <a:rPr lang="en-US" sz="2300" b="1" dirty="0" err="1">
                <a:solidFill>
                  <a:srgbClr val="002060"/>
                </a:solidFill>
              </a:rPr>
              <a:t>thủy</a:t>
            </a:r>
            <a:endParaRPr lang="en-US" sz="2300" b="1" dirty="0">
              <a:solidFill>
                <a:srgbClr val="002060"/>
              </a:solidFill>
            </a:endParaRPr>
          </a:p>
        </p:txBody>
      </p:sp>
      <p:sp>
        <p:nvSpPr>
          <p:cNvPr id="28" name="Rounded Rectangle 27">
            <a:extLst>
              <a:ext uri="{FF2B5EF4-FFF2-40B4-BE49-F238E27FC236}">
                <a16:creationId xmlns:a16="http://schemas.microsoft.com/office/drawing/2014/main" id="{38DBF71F-CC55-B347-A1E5-3EAC48299266}"/>
              </a:ext>
            </a:extLst>
          </p:cNvPr>
          <p:cNvSpPr/>
          <p:nvPr/>
        </p:nvSpPr>
        <p:spPr>
          <a:xfrm>
            <a:off x="800100" y="4218505"/>
            <a:ext cx="3217201"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Gồm</a:t>
            </a:r>
            <a:r>
              <a:rPr lang="en-US" sz="2400" dirty="0">
                <a:solidFill>
                  <a:schemeClr val="tx1"/>
                </a:solidFill>
              </a:rPr>
              <a:t> </a:t>
            </a:r>
            <a:r>
              <a:rPr lang="en-US" sz="2400" dirty="0" err="1">
                <a:solidFill>
                  <a:schemeClr val="tx1"/>
                </a:solidFill>
              </a:rPr>
              <a:t>vài</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lớn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Có</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phân</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lao</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nam</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nữ</a:t>
            </a:r>
            <a:endParaRPr lang="en-US" sz="2400" dirty="0">
              <a:solidFill>
                <a:schemeClr val="tx1"/>
              </a:solidFill>
            </a:endParaRPr>
          </a:p>
        </p:txBody>
      </p:sp>
      <p:sp>
        <p:nvSpPr>
          <p:cNvPr id="30" name="Rounded Rectangle 29">
            <a:extLst>
              <a:ext uri="{FF2B5EF4-FFF2-40B4-BE49-F238E27FC236}">
                <a16:creationId xmlns:a16="http://schemas.microsoft.com/office/drawing/2014/main" id="{69DD78F0-6E51-F641-93E6-08B867B7370C}"/>
              </a:ext>
            </a:extLst>
          </p:cNvPr>
          <p:cNvSpPr/>
          <p:nvPr/>
        </p:nvSpPr>
        <p:spPr>
          <a:xfrm>
            <a:off x="5198796" y="2858388"/>
            <a:ext cx="2265174" cy="83016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Thị</a:t>
            </a:r>
            <a:r>
              <a:rPr lang="en-US" sz="2300" b="1" dirty="0">
                <a:solidFill>
                  <a:srgbClr val="002060"/>
                </a:solidFill>
              </a:rPr>
              <a:t> </a:t>
            </a:r>
            <a:r>
              <a:rPr lang="en-US" sz="2300" b="1" dirty="0" err="1">
                <a:solidFill>
                  <a:srgbClr val="002060"/>
                </a:solidFill>
              </a:rPr>
              <a:t>tộc</a:t>
            </a:r>
            <a:endParaRPr lang="en-US" sz="2300" b="1" dirty="0">
              <a:solidFill>
                <a:srgbClr val="002060"/>
              </a:solidFill>
            </a:endParaRPr>
          </a:p>
        </p:txBody>
      </p:sp>
      <p:sp>
        <p:nvSpPr>
          <p:cNvPr id="31" name="Rounded Rectangle 30">
            <a:extLst>
              <a:ext uri="{FF2B5EF4-FFF2-40B4-BE49-F238E27FC236}">
                <a16:creationId xmlns:a16="http://schemas.microsoft.com/office/drawing/2014/main" id="{77F2D0B6-5AC4-1242-AF2E-0D358FB69F18}"/>
              </a:ext>
            </a:extLst>
          </p:cNvPr>
          <p:cNvSpPr/>
          <p:nvPr/>
        </p:nvSpPr>
        <p:spPr>
          <a:xfrm>
            <a:off x="8817428" y="2937324"/>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Bộ</a:t>
            </a:r>
            <a:r>
              <a:rPr lang="en-US" sz="2300" b="1" dirty="0">
                <a:solidFill>
                  <a:srgbClr val="002060"/>
                </a:solidFill>
              </a:rPr>
              <a:t> </a:t>
            </a:r>
            <a:r>
              <a:rPr lang="en-US" sz="2300" b="1" dirty="0" err="1">
                <a:solidFill>
                  <a:srgbClr val="002060"/>
                </a:solidFill>
              </a:rPr>
              <a:t>lạc</a:t>
            </a:r>
            <a:endParaRPr lang="en-US" sz="2300" b="1" dirty="0">
              <a:solidFill>
                <a:srgbClr val="002060"/>
              </a:solidFill>
            </a:endParaRPr>
          </a:p>
        </p:txBody>
      </p:sp>
      <p:sp>
        <p:nvSpPr>
          <p:cNvPr id="33" name="Rounded Rectangle 32">
            <a:extLst>
              <a:ext uri="{FF2B5EF4-FFF2-40B4-BE49-F238E27FC236}">
                <a16:creationId xmlns:a16="http://schemas.microsoft.com/office/drawing/2014/main" id="{D9EA3231-0D4F-4D42-8D58-5F2AAA22B0FD}"/>
              </a:ext>
            </a:extLst>
          </p:cNvPr>
          <p:cNvSpPr/>
          <p:nvPr/>
        </p:nvSpPr>
        <p:spPr>
          <a:xfrm>
            <a:off x="4610100" y="4229106"/>
            <a:ext cx="339090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Vài</a:t>
            </a:r>
            <a:r>
              <a:rPr lang="en-US" sz="2400" dirty="0">
                <a:solidFill>
                  <a:schemeClr val="tx1"/>
                </a:solidFill>
              </a:rPr>
              <a:t> </a:t>
            </a:r>
            <a:r>
              <a:rPr lang="en-US" sz="2400" dirty="0" err="1">
                <a:solidFill>
                  <a:schemeClr val="tx1"/>
                </a:solidFill>
              </a:rPr>
              <a:t>chục</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huyết</a:t>
            </a:r>
            <a:r>
              <a:rPr lang="en-US" sz="2400" dirty="0">
                <a:solidFill>
                  <a:schemeClr val="tx1"/>
                </a:solidFill>
              </a:rPr>
              <a:t> </a:t>
            </a:r>
            <a:r>
              <a:rPr lang="en-US" sz="2400" dirty="0" err="1">
                <a:solidFill>
                  <a:schemeClr val="tx1"/>
                </a:solidFill>
              </a:rPr>
              <a:t>thống</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
        <p:nvSpPr>
          <p:cNvPr id="35" name="Rounded Rectangle 34">
            <a:extLst>
              <a:ext uri="{FF2B5EF4-FFF2-40B4-BE49-F238E27FC236}">
                <a16:creationId xmlns:a16="http://schemas.microsoft.com/office/drawing/2014/main" id="{3816E5BD-17A8-F848-9C7D-D43239E356F5}"/>
              </a:ext>
            </a:extLst>
          </p:cNvPr>
          <p:cNvSpPr/>
          <p:nvPr/>
        </p:nvSpPr>
        <p:spPr>
          <a:xfrm>
            <a:off x="8420100" y="4237850"/>
            <a:ext cx="329565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Nhiều</a:t>
            </a:r>
            <a:r>
              <a:rPr lang="en-US" sz="2400" dirty="0">
                <a:solidFill>
                  <a:schemeClr val="tx1"/>
                </a:solidFill>
              </a:rPr>
              <a:t> </a:t>
            </a:r>
            <a:r>
              <a:rPr lang="en-US" sz="2400" dirty="0" err="1">
                <a:solidFill>
                  <a:schemeClr val="tx1"/>
                </a:solidFill>
              </a:rPr>
              <a:t>thị</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cư</a:t>
            </a:r>
            <a:r>
              <a:rPr lang="en-US" sz="2400" dirty="0">
                <a:solidFill>
                  <a:schemeClr val="tx1"/>
                </a:solidFill>
              </a:rPr>
              <a:t> </a:t>
            </a:r>
            <a:r>
              <a:rPr lang="en-US" sz="2400" dirty="0" err="1">
                <a:solidFill>
                  <a:schemeClr val="tx1"/>
                </a:solidFill>
              </a:rPr>
              <a:t>trú</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bàn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tù</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Tree>
    <p:extLst>
      <p:ext uri="{BB962C8B-B14F-4D97-AF65-F5344CB8AC3E}">
        <p14:creationId xmlns:p14="http://schemas.microsoft.com/office/powerpoint/2010/main" val="9765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1"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ơn giản đẹp">
            <a:extLst>
              <a:ext uri="{FF2B5EF4-FFF2-40B4-BE49-F238E27FC236}">
                <a16:creationId xmlns:a16="http://schemas.microsoft.com/office/drawing/2014/main" id="{2201BBCC-EB35-C64E-928C-8ACC14AD6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0"/>
            <a:ext cx="12191999" cy="7521892"/>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a:extLst>
              <a:ext uri="{FF2B5EF4-FFF2-40B4-BE49-F238E27FC236}">
                <a16:creationId xmlns:a16="http://schemas.microsoft.com/office/drawing/2014/main" id="{073323AF-1DB4-544A-8DF5-66F51236CF99}"/>
              </a:ext>
            </a:extLst>
          </p:cNvPr>
          <p:cNvSpPr/>
          <p:nvPr/>
        </p:nvSpPr>
        <p:spPr>
          <a:xfrm>
            <a:off x="7081086" y="818463"/>
            <a:ext cx="4982629"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AU" sz="22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200" dirty="0">
                <a:latin typeface="Times New Roman" panose="02020603050405020304" pitchFamily="18" charset="0"/>
                <a:ea typeface="Calibri" panose="020F0502020204030204" pitchFamily="34" charset="0"/>
                <a:cs typeface="Times New Roman" panose="02020603050405020304" pitchFamily="18" charset="0"/>
              </a:rPr>
              <a:t> ra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em</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tộc</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lạc</a:t>
            </a:r>
            <a:endParaRPr lang="x-none" sz="2200" dirty="0">
              <a:latin typeface="Times New Roman" panose="02020603050405020304" pitchFamily="18" charset="0"/>
              <a:cs typeface="Times New Roman" panose="02020603050405020304" pitchFamily="18" charset="0"/>
            </a:endParaRPr>
          </a:p>
        </p:txBody>
      </p:sp>
      <p:sp>
        <p:nvSpPr>
          <p:cNvPr id="19" name="Cloud Callout 18">
            <a:extLst>
              <a:ext uri="{FF2B5EF4-FFF2-40B4-BE49-F238E27FC236}">
                <a16:creationId xmlns:a16="http://schemas.microsoft.com/office/drawing/2014/main" id="{FF7BE46C-A246-4848-881B-143A6D655E6A}"/>
              </a:ext>
            </a:extLst>
          </p:cNvPr>
          <p:cNvSpPr/>
          <p:nvPr/>
        </p:nvSpPr>
        <p:spPr>
          <a:xfrm>
            <a:off x="7073343" y="818462"/>
            <a:ext cx="5239198"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200" dirty="0" err="1">
                <a:solidFill>
                  <a:srgbClr val="002060"/>
                </a:solidFill>
                <a:latin typeface="Times New Roman" panose="02020603050405020304" pitchFamily="18" charset="0"/>
                <a:cs typeface="Times New Roman" panose="02020603050405020304" pitchFamily="18" charset="0"/>
              </a:rPr>
              <a:t>Vì</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sao</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trong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nguyên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thị</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bộ</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lạc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đều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có</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đứng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đầu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phân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việc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mọi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thành</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bắt</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buộc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hợp</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với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nhau</a:t>
            </a:r>
            <a:r>
              <a:rPr lang="en-AU" sz="2200" dirty="0">
                <a:solidFill>
                  <a:srgbClr val="002060"/>
                </a:solidFill>
                <a:latin typeface="Times New Roman" panose="02020603050405020304" pitchFamily="18" charset="0"/>
                <a:cs typeface="Times New Roman" panose="02020603050405020304" pitchFamily="18" charset="0"/>
              </a:rPr>
              <a:t>? </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17880"/>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6E4792B-8C70-D24C-831B-1B0B96BC2DC7}"/>
              </a:ext>
            </a:extLst>
          </p:cNvPr>
          <p:cNvPicPr>
            <a:picLocks noChangeAspect="1"/>
          </p:cNvPicPr>
          <p:nvPr/>
        </p:nvPicPr>
        <p:blipFill>
          <a:blip r:embed="rId4"/>
          <a:stretch>
            <a:fillRect/>
          </a:stretch>
        </p:blipFill>
        <p:spPr>
          <a:xfrm>
            <a:off x="7744" y="844169"/>
            <a:ext cx="7073342" cy="5232400"/>
          </a:xfrm>
          <a:prstGeom prst="rect">
            <a:avLst/>
          </a:prstGeom>
        </p:spPr>
      </p:pic>
    </p:spTree>
    <p:extLst>
      <p:ext uri="{BB962C8B-B14F-4D97-AF65-F5344CB8AC3E}">
        <p14:creationId xmlns:p14="http://schemas.microsoft.com/office/powerpoint/2010/main" val="30127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21" y="1457511"/>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2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pic>
        <p:nvPicPr>
          <p:cNvPr id="8" name="irc_mi">
            <a:hlinkClick r:id="rId3"/>
            <a:extLst>
              <a:ext uri="{FF2B5EF4-FFF2-40B4-BE49-F238E27FC236}">
                <a16:creationId xmlns:a16="http://schemas.microsoft.com/office/drawing/2014/main" id="{5E950B69-7948-F04D-B974-75EB814F6250}"/>
              </a:ext>
            </a:extLst>
          </p:cNvPr>
          <p:cNvPicPr/>
          <p:nvPr/>
        </p:nvPicPr>
        <p:blipFill rotWithShape="1">
          <a:blip r:embed="rId4" cstate="print">
            <a:extLst>
              <a:ext uri="{28A0092B-C50C-407E-A947-70E740481C1C}">
                <a14:useLocalDpi xmlns:a14="http://schemas.microsoft.com/office/drawing/2010/main" val="0"/>
              </a:ext>
            </a:extLst>
          </a:blip>
          <a:srcRect l="3875" r="4376"/>
          <a:stretch/>
        </p:blipFill>
        <p:spPr bwMode="auto">
          <a:xfrm>
            <a:off x="575215" y="2043578"/>
            <a:ext cx="1955988" cy="1915696"/>
          </a:xfrm>
          <a:prstGeom prst="rect">
            <a:avLst/>
          </a:prstGeom>
          <a:noFill/>
          <a:ln>
            <a:noFill/>
          </a:ln>
        </p:spPr>
      </p:pic>
      <p:pic>
        <p:nvPicPr>
          <p:cNvPr id="9" name="Picture 8">
            <a:hlinkClick r:id="rId5"/>
            <a:extLst>
              <a:ext uri="{FF2B5EF4-FFF2-40B4-BE49-F238E27FC236}">
                <a16:creationId xmlns:a16="http://schemas.microsoft.com/office/drawing/2014/main" id="{74C62A5D-0B05-0448-AD99-AEFDDC2F8C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43117" y="2087250"/>
            <a:ext cx="2247086" cy="1915696"/>
          </a:xfrm>
          <a:prstGeom prst="rect">
            <a:avLst/>
          </a:prstGeom>
          <a:noFill/>
          <a:ln>
            <a:noFill/>
          </a:ln>
        </p:spPr>
      </p:pic>
      <p:pic>
        <p:nvPicPr>
          <p:cNvPr id="10" name="Picture 9" descr="Mammoth hunter hut">
            <a:extLst>
              <a:ext uri="{FF2B5EF4-FFF2-40B4-BE49-F238E27FC236}">
                <a16:creationId xmlns:a16="http://schemas.microsoft.com/office/drawing/2014/main" id="{F9E0EF6D-EB8C-6C46-A85F-C5B883DEB1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07793" y="2131087"/>
            <a:ext cx="3272293" cy="1763530"/>
          </a:xfrm>
          <a:prstGeom prst="rect">
            <a:avLst/>
          </a:prstGeom>
          <a:noFill/>
          <a:ln>
            <a:noFill/>
          </a:ln>
        </p:spPr>
      </p:pic>
      <p:pic>
        <p:nvPicPr>
          <p:cNvPr id="11" name="irc_mi">
            <a:hlinkClick r:id="rId8"/>
            <a:extLst>
              <a:ext uri="{FF2B5EF4-FFF2-40B4-BE49-F238E27FC236}">
                <a16:creationId xmlns:a16="http://schemas.microsoft.com/office/drawing/2014/main" id="{B0C9416F-D494-1B4E-9721-FC633F86E4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1386" y="2113681"/>
            <a:ext cx="2575224" cy="1828300"/>
          </a:xfrm>
          <a:prstGeom prst="rect">
            <a:avLst/>
          </a:prstGeom>
          <a:noFill/>
          <a:ln>
            <a:noFill/>
          </a:ln>
        </p:spPr>
      </p:pic>
      <p:sp>
        <p:nvSpPr>
          <p:cNvPr id="2" name="Rounded Rectangle 1">
            <a:extLst>
              <a:ext uri="{FF2B5EF4-FFF2-40B4-BE49-F238E27FC236}">
                <a16:creationId xmlns:a16="http://schemas.microsoft.com/office/drawing/2014/main" id="{082517D0-110E-D244-92EE-D4EAB5DE9D27}"/>
              </a:ext>
            </a:extLst>
          </p:cNvPr>
          <p:cNvSpPr/>
          <p:nvPr/>
        </p:nvSpPr>
        <p:spPr>
          <a:xfrm>
            <a:off x="501197" y="4577072"/>
            <a:ext cx="2670705"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giáo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lao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con </a:t>
            </a:r>
            <a:r>
              <a:rPr lang="en-GB" dirty="0" err="1">
                <a:solidFill>
                  <a:srgbClr val="FF0000"/>
                </a:solidFill>
                <a:latin typeface="Times New Roman" panose="02020603050405020304" pitchFamily="18" charset="0"/>
                <a:cs typeface="Times New Roman" panose="02020603050405020304" pitchFamily="18" charset="0"/>
              </a:rPr>
              <a:t>nai</a:t>
            </a:r>
            <a:r>
              <a:rPr lang="en-GB"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pPr algn="just"/>
            <a:r>
              <a:rPr lang="en-GB" dirty="0">
                <a:latin typeface="Times New Roman" panose="02020603050405020304" pitchFamily="18" charset="0"/>
                <a:cs typeface="Times New Roman" panose="02020603050405020304" pitchFamily="18" charset="0"/>
              </a:rPr>
              <a:t>- Theo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mũi</a:t>
            </a:r>
            <a:r>
              <a:rPr lang="en-GB" dirty="0">
                <a:latin typeface="Times New Roman" panose="02020603050405020304" pitchFamily="18" charset="0"/>
                <a:cs typeface="Times New Roman" panose="02020603050405020304" pitchFamily="18" charset="0"/>
              </a:rPr>
              <a:t> lao </a:t>
            </a:r>
            <a:r>
              <a:rPr lang="en-GB" dirty="0" err="1">
                <a:latin typeface="Times New Roman" panose="02020603050405020304" pitchFamily="18" charset="0"/>
                <a:cs typeface="Times New Roman" panose="02020603050405020304" pitchFamily="18" charset="0"/>
              </a:rPr>
              <a:t>này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được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dùng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để</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biết</a:t>
            </a:r>
            <a:r>
              <a:rPr lang="en-GB"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E1617797-1472-F747-9D2C-1DD2B2028715}"/>
              </a:ext>
            </a:extLst>
          </p:cNvPr>
          <p:cNvSpPr/>
          <p:nvPr/>
        </p:nvSpPr>
        <p:spPr>
          <a:xfrm>
            <a:off x="3560826" y="4505397"/>
            <a:ext cx="2425308" cy="2029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Hòn đá được ghè đẽo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hòn đã được tạo ra  như thế nào?</a:t>
            </a:r>
          </a:p>
          <a:p>
            <a:pPr marL="285750" indent="-285750" algn="just">
              <a:buFontTx/>
              <a:buChar char="-"/>
            </a:pPr>
            <a:r>
              <a:rPr lang="vi-VN" dirty="0">
                <a:latin typeface="Times New Roman" panose="02020603050405020304" pitchFamily="18" charset="0"/>
                <a:cs typeface="Times New Roman" panose="02020603050405020304" pitchFamily="18" charset="0"/>
              </a:rPr>
              <a:t>Họ dùng hòn đá để làm gì?</a:t>
            </a:r>
            <a:endParaRPr lang="x-none"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777BEB50-159D-F04A-A32F-E2C3B078C8B5}"/>
              </a:ext>
            </a:extLst>
          </p:cNvPr>
          <p:cNvSpPr/>
          <p:nvPr/>
        </p:nvSpPr>
        <p:spPr>
          <a:xfrm>
            <a:off x="6330270" y="4505397"/>
            <a:ext cx="2575224" cy="1828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túp lều</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túp lều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để làm gì?</a:t>
            </a:r>
            <a:endParaRPr lang="x-none" dirty="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421E6973-F85E-0D46-A14F-FDCB264DE362}"/>
              </a:ext>
            </a:extLst>
          </p:cNvPr>
          <p:cNvSpPr/>
          <p:nvPr/>
        </p:nvSpPr>
        <p:spPr>
          <a:xfrm>
            <a:off x="9249630" y="4577072"/>
            <a:ext cx="2914944" cy="18389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chiếc búa</a:t>
            </a:r>
            <a:endParaRPr lang="vi-VN" dirty="0">
              <a:latin typeface="Times New Roman" panose="02020603050405020304" pitchFamily="18" charset="0"/>
              <a:cs typeface="Times New Roman" panose="02020603050405020304" pitchFamily="18" charset="0"/>
            </a:endParaRPr>
          </a:p>
          <a:p>
            <a:pPr marL="285750" indent="-285750" algn="just">
              <a:buFontTx/>
              <a:buChar char="-"/>
            </a:pPr>
            <a:r>
              <a:rPr lang="vi-VN" dirty="0">
                <a:latin typeface="Times New Roman" panose="02020603050405020304" pitchFamily="18" charset="0"/>
                <a:cs typeface="Times New Roman" panose="02020603050405020304" pitchFamily="18" charset="0"/>
              </a:rPr>
              <a:t>Theo em chiếc búa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búa để làm gì?</a:t>
            </a:r>
            <a:endParaRPr lang="x-none"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937477A-2E82-0A46-8360-548B7DAA4E4A}"/>
              </a:ext>
            </a:extLst>
          </p:cNvPr>
          <p:cNvSpPr txBox="1"/>
          <p:nvPr/>
        </p:nvSpPr>
        <p:spPr>
          <a:xfrm>
            <a:off x="415708" y="1272258"/>
            <a:ext cx="11463495"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5650FBD9-9919-FA40-A149-B3147A8AF7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640" y="1"/>
            <a:ext cx="1561811" cy="11017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9E66DB07-5EE2-6249-887E-217A51BD93AF}"/>
              </a:ext>
            </a:extLst>
          </p:cNvPr>
          <p:cNvCxnSpPr>
            <a:endCxn id="13" idx="0"/>
          </p:cNvCxnSpPr>
          <p:nvPr/>
        </p:nvCxnSpPr>
        <p:spPr>
          <a:xfrm>
            <a:off x="1611824" y="3959274"/>
            <a:ext cx="3161656" cy="546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99D235A-54E9-6F40-9C2F-0EB6BFE62A18}"/>
              </a:ext>
            </a:extLst>
          </p:cNvPr>
          <p:cNvCxnSpPr>
            <a:cxnSpLocks/>
            <a:endCxn id="18" idx="0"/>
          </p:cNvCxnSpPr>
          <p:nvPr/>
        </p:nvCxnSpPr>
        <p:spPr>
          <a:xfrm>
            <a:off x="4221289" y="4006638"/>
            <a:ext cx="6485813" cy="570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BDC81861-28C2-184D-BA57-957A5EAE55DB}"/>
              </a:ext>
            </a:extLst>
          </p:cNvPr>
          <p:cNvCxnSpPr>
            <a:cxnSpLocks/>
            <a:endCxn id="2" idx="0"/>
          </p:cNvCxnSpPr>
          <p:nvPr/>
        </p:nvCxnSpPr>
        <p:spPr>
          <a:xfrm flipH="1">
            <a:off x="1836550" y="3941981"/>
            <a:ext cx="5012448" cy="635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6F0D1491-6B29-C841-85CF-8CA0B50A124A}"/>
              </a:ext>
            </a:extLst>
          </p:cNvPr>
          <p:cNvCxnSpPr>
            <a:cxnSpLocks/>
          </p:cNvCxnSpPr>
          <p:nvPr/>
        </p:nvCxnSpPr>
        <p:spPr>
          <a:xfrm flipH="1">
            <a:off x="7360912" y="3894617"/>
            <a:ext cx="2712728" cy="6019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a16="http://schemas.microsoft.com/office/drawing/2014/main" id="{AD458FB9-3181-7F48-800C-66E9BF0EB4CA}"/>
              </a:ext>
            </a:extLst>
          </p:cNvPr>
          <p:cNvSpPr/>
          <p:nvPr/>
        </p:nvSpPr>
        <p:spPr>
          <a:xfrm>
            <a:off x="1480303" y="381654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3" name="Oval 22">
            <a:extLst>
              <a:ext uri="{FF2B5EF4-FFF2-40B4-BE49-F238E27FC236}">
                <a16:creationId xmlns:a16="http://schemas.microsoft.com/office/drawing/2014/main" id="{A44FF99F-F5E3-FF4A-88B3-ABA96CECB8A0}"/>
              </a:ext>
            </a:extLst>
          </p:cNvPr>
          <p:cNvSpPr/>
          <p:nvPr/>
        </p:nvSpPr>
        <p:spPr>
          <a:xfrm>
            <a:off x="4314828" y="374617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5" name="Oval 24">
            <a:extLst>
              <a:ext uri="{FF2B5EF4-FFF2-40B4-BE49-F238E27FC236}">
                <a16:creationId xmlns:a16="http://schemas.microsoft.com/office/drawing/2014/main" id="{8E98CB6B-FD9E-5048-8373-A6C3A96F8909}"/>
              </a:ext>
            </a:extLst>
          </p:cNvPr>
          <p:cNvSpPr/>
          <p:nvPr/>
        </p:nvSpPr>
        <p:spPr>
          <a:xfrm>
            <a:off x="4448613" y="43070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6" name="Oval 25">
            <a:extLst>
              <a:ext uri="{FF2B5EF4-FFF2-40B4-BE49-F238E27FC236}">
                <a16:creationId xmlns:a16="http://schemas.microsoft.com/office/drawing/2014/main" id="{38576851-1FCD-7742-B3D6-E9C2353261B9}"/>
              </a:ext>
            </a:extLst>
          </p:cNvPr>
          <p:cNvSpPr/>
          <p:nvPr/>
        </p:nvSpPr>
        <p:spPr>
          <a:xfrm>
            <a:off x="10378926" y="4332083"/>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d</a:t>
            </a:r>
          </a:p>
        </p:txBody>
      </p:sp>
      <p:sp>
        <p:nvSpPr>
          <p:cNvPr id="28" name="Oval 27">
            <a:extLst>
              <a:ext uri="{FF2B5EF4-FFF2-40B4-BE49-F238E27FC236}">
                <a16:creationId xmlns:a16="http://schemas.microsoft.com/office/drawing/2014/main" id="{77605FDF-1567-4B49-BCF9-384959E61255}"/>
              </a:ext>
            </a:extLst>
          </p:cNvPr>
          <p:cNvSpPr/>
          <p:nvPr/>
        </p:nvSpPr>
        <p:spPr>
          <a:xfrm>
            <a:off x="6614099" y="375909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9" name="Oval 28">
            <a:extLst>
              <a:ext uri="{FF2B5EF4-FFF2-40B4-BE49-F238E27FC236}">
                <a16:creationId xmlns:a16="http://schemas.microsoft.com/office/drawing/2014/main" id="{5F2F8FAD-91C8-B047-90AE-24188CE81919}"/>
              </a:ext>
            </a:extLst>
          </p:cNvPr>
          <p:cNvSpPr/>
          <p:nvPr/>
        </p:nvSpPr>
        <p:spPr>
          <a:xfrm>
            <a:off x="1626988" y="430407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30" name="Oval 29">
            <a:extLst>
              <a:ext uri="{FF2B5EF4-FFF2-40B4-BE49-F238E27FC236}">
                <a16:creationId xmlns:a16="http://schemas.microsoft.com/office/drawing/2014/main" id="{390FFD93-4E89-6A40-8F09-FA8888155433}"/>
              </a:ext>
            </a:extLst>
          </p:cNvPr>
          <p:cNvSpPr/>
          <p:nvPr/>
        </p:nvSpPr>
        <p:spPr>
          <a:xfrm>
            <a:off x="9838225" y="365572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4</a:t>
            </a:r>
          </a:p>
        </p:txBody>
      </p:sp>
      <p:sp>
        <p:nvSpPr>
          <p:cNvPr id="31" name="Oval 30">
            <a:extLst>
              <a:ext uri="{FF2B5EF4-FFF2-40B4-BE49-F238E27FC236}">
                <a16:creationId xmlns:a16="http://schemas.microsoft.com/office/drawing/2014/main" id="{CB7CEB5A-84A6-2843-8B54-E6C18C3075A6}"/>
              </a:ext>
            </a:extLst>
          </p:cNvPr>
          <p:cNvSpPr/>
          <p:nvPr/>
        </p:nvSpPr>
        <p:spPr>
          <a:xfrm>
            <a:off x="7264163" y="423888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30970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38CB-E652-BD47-86F1-284E89017755}"/>
              </a:ext>
            </a:extLst>
          </p:cNvPr>
          <p:cNvSpPr>
            <a:spLocks noGrp="1"/>
          </p:cNvSpPr>
          <p:nvPr>
            <p:ph type="title"/>
          </p:nvPr>
        </p:nvSpPr>
        <p:spPr/>
        <p:txBody>
          <a:bodyPr/>
          <a:lstStyle/>
          <a:p>
            <a:endParaRPr lang="x-none"/>
          </a:p>
        </p:txBody>
      </p:sp>
      <p:pic>
        <p:nvPicPr>
          <p:cNvPr id="4" name="Picture 2" descr="Hình nền Powerpoint đơn giản đẹp">
            <a:extLst>
              <a:ext uri="{FF2B5EF4-FFF2-40B4-BE49-F238E27FC236}">
                <a16:creationId xmlns:a16="http://schemas.microsoft.com/office/drawing/2014/main" id="{BC8DEB1B-39F7-4D45-8881-29CE6AED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a16="http://schemas.microsoft.com/office/drawing/2014/main" id="{A4A00827-3D0C-AC4D-AD2E-EF46B0965BB4}"/>
              </a:ext>
            </a:extLst>
          </p:cNvPr>
          <p:cNvSpPr/>
          <p:nvPr/>
        </p:nvSpPr>
        <p:spPr>
          <a:xfrm>
            <a:off x="7001523" y="688241"/>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Quan sát tranh cho biết đời sống vật chất của người nguyên thuỷ thể hiện trên những phương diện nào?</a:t>
            </a:r>
          </a:p>
        </p:txBody>
      </p:sp>
      <p:sp>
        <p:nvSpPr>
          <p:cNvPr id="7" name="Cloud Callout 6">
            <a:extLst>
              <a:ext uri="{FF2B5EF4-FFF2-40B4-BE49-F238E27FC236}">
                <a16:creationId xmlns:a16="http://schemas.microsoft.com/office/drawing/2014/main" id="{A1A8A13A-1940-8A41-9F2A-A87A49412DDC}"/>
              </a:ext>
            </a:extLst>
          </p:cNvPr>
          <p:cNvSpPr/>
          <p:nvPr/>
        </p:nvSpPr>
        <p:spPr>
          <a:xfrm>
            <a:off x="7001522" y="641189"/>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Công cụ lao động,  cách thức lao động và địa bàn cư trú của người tinh khôn có gì khác so với người tối cổ</a:t>
            </a:r>
          </a:p>
        </p:txBody>
      </p:sp>
      <p:pic>
        <p:nvPicPr>
          <p:cNvPr id="8" name="Picture 7">
            <a:extLst>
              <a:ext uri="{FF2B5EF4-FFF2-40B4-BE49-F238E27FC236}">
                <a16:creationId xmlns:a16="http://schemas.microsoft.com/office/drawing/2014/main" id="{51721F0B-6721-EB40-BA5A-04E64C419A1B}"/>
              </a:ext>
            </a:extLst>
          </p:cNvPr>
          <p:cNvPicPr>
            <a:picLocks noChangeAspect="1"/>
          </p:cNvPicPr>
          <p:nvPr/>
        </p:nvPicPr>
        <p:blipFill>
          <a:blip r:embed="rId3"/>
          <a:stretch>
            <a:fillRect/>
          </a:stretch>
        </p:blipFill>
        <p:spPr>
          <a:xfrm>
            <a:off x="-82360" y="641189"/>
            <a:ext cx="6960236" cy="6216811"/>
          </a:xfrm>
          <a:prstGeom prst="rect">
            <a:avLst/>
          </a:prstGeom>
        </p:spPr>
      </p:pic>
      <p:pic>
        <p:nvPicPr>
          <p:cNvPr id="9" name="Content Placeholder 4">
            <a:extLst>
              <a:ext uri="{FF2B5EF4-FFF2-40B4-BE49-F238E27FC236}">
                <a16:creationId xmlns:a16="http://schemas.microsoft.com/office/drawing/2014/main" id="{28D56EFA-4175-C140-9AD8-675C9DA2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539" y="5052843"/>
            <a:ext cx="1637856" cy="1492138"/>
          </a:xfrm>
          <a:prstGeom prst="rect">
            <a:avLst/>
          </a:prstGeom>
        </p:spPr>
      </p:pic>
      <p:pic>
        <p:nvPicPr>
          <p:cNvPr id="14" name="Picture 13">
            <a:extLst>
              <a:ext uri="{FF2B5EF4-FFF2-40B4-BE49-F238E27FC236}">
                <a16:creationId xmlns:a16="http://schemas.microsoft.com/office/drawing/2014/main" id="{97DEA121-21C3-F440-BD2E-EAEEE5C4D57C}"/>
              </a:ext>
            </a:extLst>
          </p:cNvPr>
          <p:cNvPicPr>
            <a:picLocks noChangeAspect="1"/>
          </p:cNvPicPr>
          <p:nvPr/>
        </p:nvPicPr>
        <p:blipFill>
          <a:blip r:embed="rId5"/>
          <a:stretch>
            <a:fillRect/>
          </a:stretch>
        </p:blipFill>
        <p:spPr>
          <a:xfrm>
            <a:off x="7013517" y="1300379"/>
            <a:ext cx="5042842" cy="4218390"/>
          </a:xfrm>
          <a:prstGeom prst="rect">
            <a:avLst/>
          </a:prstGeom>
        </p:spPr>
      </p:pic>
      <p:pic>
        <p:nvPicPr>
          <p:cNvPr id="17" name="Picture 16">
            <a:extLst>
              <a:ext uri="{FF2B5EF4-FFF2-40B4-BE49-F238E27FC236}">
                <a16:creationId xmlns:a16="http://schemas.microsoft.com/office/drawing/2014/main" id="{E1ACFA0C-B9A2-A943-938A-E16F511E32B7}"/>
              </a:ext>
            </a:extLst>
          </p:cNvPr>
          <p:cNvPicPr>
            <a:picLocks noChangeAspect="1"/>
          </p:cNvPicPr>
          <p:nvPr/>
        </p:nvPicPr>
        <p:blipFill>
          <a:blip r:embed="rId6"/>
          <a:stretch>
            <a:fillRect/>
          </a:stretch>
        </p:blipFill>
        <p:spPr>
          <a:xfrm>
            <a:off x="6954440" y="1406646"/>
            <a:ext cx="4889713" cy="3696799"/>
          </a:xfrm>
          <a:prstGeom prst="rect">
            <a:avLst/>
          </a:prstGeom>
        </p:spPr>
      </p:pic>
    </p:spTree>
    <p:extLst>
      <p:ext uri="{BB962C8B-B14F-4D97-AF65-F5344CB8AC3E}">
        <p14:creationId xmlns:p14="http://schemas.microsoft.com/office/powerpoint/2010/main" val="318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2374</Words>
  <Application>Microsoft Office PowerPoint</Application>
  <PresentationFormat>Widescreen</PresentationFormat>
  <Paragraphs>224</Paragraphs>
  <Slides>32</Slides>
  <Notes>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APPLE CHANCERY</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2021-07-11T08:49:18Z</dcterms:created>
  <dcterms:modified xsi:type="dcterms:W3CDTF">2023-09-14T13:28:28Z</dcterms:modified>
</cp:coreProperties>
</file>