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3"/>
  </p:notesMasterIdLst>
  <p:sldIdLst>
    <p:sldId id="412" r:id="rId3"/>
    <p:sldId id="413" r:id="rId4"/>
    <p:sldId id="424" r:id="rId5"/>
    <p:sldId id="425" r:id="rId6"/>
    <p:sldId id="417" r:id="rId7"/>
    <p:sldId id="426" r:id="rId8"/>
    <p:sldId id="427" r:id="rId9"/>
    <p:sldId id="420" r:id="rId10"/>
    <p:sldId id="421" r:id="rId11"/>
    <p:sldId id="428" r:id="rId12"/>
    <p:sldId id="423" r:id="rId13"/>
    <p:sldId id="315" r:id="rId14"/>
    <p:sldId id="429" r:id="rId15"/>
    <p:sldId id="430" r:id="rId16"/>
    <p:sldId id="431" r:id="rId17"/>
    <p:sldId id="432" r:id="rId18"/>
    <p:sldId id="270" r:id="rId19"/>
    <p:sldId id="393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277" r:id="rId32"/>
  </p:sldIdLst>
  <p:sldSz cx="24384000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F9FE"/>
    <a:srgbClr val="548235"/>
    <a:srgbClr val="FFF9BC"/>
    <a:srgbClr val="398842"/>
    <a:srgbClr val="006600"/>
    <a:srgbClr val="008000"/>
    <a:srgbClr val="009900"/>
    <a:srgbClr val="DAE3F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0296" autoAdjust="0"/>
    <p:restoredTop sz="86355" autoAdjust="0"/>
  </p:normalViewPr>
  <p:slideViewPr>
    <p:cSldViewPr>
      <p:cViewPr varScale="1">
        <p:scale>
          <a:sx n="37" d="100"/>
          <a:sy n="37" d="100"/>
        </p:scale>
        <p:origin x="918" y="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ơn Đặng Thanh" userId="f113423d384ae626" providerId="LiveId" clId="{541C36EA-1DE3-4111-BF5D-506B2C79F36C}"/>
    <pc:docChg chg="modSld">
      <pc:chgData name="Sơn Đặng Thanh" userId="f113423d384ae626" providerId="LiveId" clId="{541C36EA-1DE3-4111-BF5D-506B2C79F36C}" dt="2021-09-02T08:37:03.030" v="0" actId="1037"/>
      <pc:docMkLst>
        <pc:docMk/>
      </pc:docMkLst>
      <pc:sldChg chg="modSp mod">
        <pc:chgData name="Sơn Đặng Thanh" userId="f113423d384ae626" providerId="LiveId" clId="{541C36EA-1DE3-4111-BF5D-506B2C79F36C}" dt="2021-09-02T08:37:03.030" v="0" actId="1037"/>
        <pc:sldMkLst>
          <pc:docMk/>
          <pc:sldMk cId="2627517381" sldId="413"/>
        </pc:sldMkLst>
        <pc:grpChg chg="mod">
          <ac:chgData name="Sơn Đặng Thanh" userId="f113423d384ae626" providerId="LiveId" clId="{541C36EA-1DE3-4111-BF5D-506B2C79F36C}" dt="2021-09-02T08:37:03.030" v="0" actId="1037"/>
          <ac:grpSpMkLst>
            <pc:docMk/>
            <pc:sldMk cId="2627517381" sldId="413"/>
            <ac:grpSpMk id="5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7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4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4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05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70" r:id="rId12"/>
    <p:sldLayoutId id="2147483771" r:id="rId13"/>
    <p:sldLayoutId id="2147483772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3.png"/><Relationship Id="rId7" Type="http://schemas.openxmlformats.org/officeDocument/2006/relationships/image" Target="../media/image9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43.png"/><Relationship Id="rId7" Type="http://schemas.openxmlformats.org/officeDocument/2006/relationships/image" Target="../media/image12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43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43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3.png"/><Relationship Id="rId7" Type="http://schemas.openxmlformats.org/officeDocument/2006/relationships/image" Target="../media/image43.png"/><Relationship Id="rId12" Type="http://schemas.openxmlformats.org/officeDocument/2006/relationships/image" Target="../media/image16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55.png"/><Relationship Id="rId10" Type="http://schemas.openxmlformats.org/officeDocument/2006/relationships/image" Target="../media/image159.png"/><Relationship Id="rId4" Type="http://schemas.openxmlformats.org/officeDocument/2006/relationships/image" Target="../media/image154.png"/><Relationship Id="rId9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3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43.png"/><Relationship Id="rId7" Type="http://schemas.openxmlformats.org/officeDocument/2006/relationships/image" Target="../media/image17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51.png"/><Relationship Id="rId4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836000" y="2374342"/>
            <a:ext cx="13944600" cy="10933681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flipH="1">
            <a:off x="11458963" y="2133600"/>
            <a:ext cx="212037" cy="24356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439400" y="5288483"/>
            <a:ext cx="12572999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trừ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§3.</a:t>
            </a:r>
            <a:r>
              <a:rPr lang="en-US" sz="48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chia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§4.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8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44" y="2445674"/>
            <a:ext cx="7772400" cy="107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4921428-6FA3-434F-BBEB-E923A12403FA}"/>
              </a:ext>
            </a:extLst>
          </p:cNvPr>
          <p:cNvSpPr/>
          <p:nvPr/>
        </p:nvSpPr>
        <p:spPr>
          <a:xfrm>
            <a:off x="21945601" y="2133600"/>
            <a:ext cx="228600" cy="2407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1671001" y="2133600"/>
            <a:ext cx="10274599" cy="1492785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71001" y="2454818"/>
            <a:ext cx="101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PHỨC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94B163A-8393-4AA1-A908-A70CF233752A}"/>
              </a:ext>
            </a:extLst>
          </p:cNvPr>
          <p:cNvGrpSpPr/>
          <p:nvPr/>
        </p:nvGrpSpPr>
        <p:grpSpPr>
          <a:xfrm>
            <a:off x="2435651" y="4960631"/>
            <a:ext cx="17528749" cy="7459969"/>
            <a:chOff x="6121654" y="3480127"/>
            <a:chExt cx="12060001" cy="7459969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1673E1AA-6FCD-45E7-82EC-BBF0B921953E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0BF6FF47-1086-45DC-AB07-2B023CBC9240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9EC480-1CB9-478C-AE10-782FF3AD926C}"/>
                </a:ext>
              </a:extLst>
            </p:cNvPr>
            <p:cNvGrpSpPr/>
            <p:nvPr/>
          </p:nvGrpSpPr>
          <p:grpSpPr>
            <a:xfrm>
              <a:off x="6121654" y="3486540"/>
              <a:ext cx="12060001" cy="7453556"/>
              <a:chOff x="6121654" y="3486540"/>
              <a:chExt cx="12060001" cy="7453556"/>
            </a:xfrm>
          </p:grpSpPr>
          <p:sp>
            <p:nvSpPr>
              <p:cNvPr id="22" name="Rounded Rectangle 51">
                <a:extLst>
                  <a:ext uri="{FF2B5EF4-FFF2-40B4-BE49-F238E27FC236}">
                    <a16:creationId xmlns:a16="http://schemas.microsoft.com/office/drawing/2014/main" id="{13856063-9D06-4DD9-8106-478AA62984FD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2060001" cy="724402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Same Side Corner Rectangle 49">
                <a:extLst>
                  <a:ext uri="{FF2B5EF4-FFF2-40B4-BE49-F238E27FC236}">
                    <a16:creationId xmlns:a16="http://schemas.microsoft.com/office/drawing/2014/main" id="{EA8C7E4E-0E45-4029-B1D6-E3C764BE5285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8208D9-2BBB-49E2-BC9F-E5E156E87732}"/>
                  </a:ext>
                </a:extLst>
              </p:cNvPr>
              <p:cNvSpPr txBox="1"/>
              <p:nvPr/>
            </p:nvSpPr>
            <p:spPr>
              <a:xfrm>
                <a:off x="9501428" y="3606901"/>
                <a:ext cx="35425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Môdun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786852"/>
            <a:ext cx="19888199" cy="830997"/>
            <a:chOff x="-288924" y="1892299"/>
            <a:chExt cx="198881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61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" y="3160099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55031" y="3179149"/>
            <a:ext cx="122467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C962DA-0EAA-4F05-B416-41671AA873D5}"/>
              </a:ext>
            </a:extLst>
          </p:cNvPr>
          <p:cNvSpPr txBox="1"/>
          <p:nvPr/>
        </p:nvSpPr>
        <p:spPr>
          <a:xfrm>
            <a:off x="6400801" y="7161972"/>
            <a:ext cx="6934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A88D17-F205-4D7B-BE6F-1703FA4B868F}"/>
              </a:ext>
            </a:extLst>
          </p:cNvPr>
          <p:cNvGrpSpPr/>
          <p:nvPr/>
        </p:nvGrpSpPr>
        <p:grpSpPr>
          <a:xfrm>
            <a:off x="2247414" y="7010400"/>
            <a:ext cx="15870290" cy="2093650"/>
            <a:chOff x="1770144" y="6904817"/>
            <a:chExt cx="15872126" cy="2093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FFEBFED-1F9D-4575-8B12-6ED6FB82BEC1}"/>
                    </a:ext>
                  </a:extLst>
                </p:cNvPr>
                <p:cNvSpPr/>
                <p:nvPr/>
              </p:nvSpPr>
              <p:spPr>
                <a:xfrm>
                  <a:off x="5034765" y="6904817"/>
                  <a:ext cx="12607505" cy="20938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Mô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đun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là:</a:t>
                  </a: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𝑶𝑴</m:t>
                              </m:r>
                            </m:e>
                          </m:acc>
                        </m:e>
                      </m:d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FFEBFED-1F9D-4575-8B12-6ED6FB82BE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765" y="6904817"/>
                  <a:ext cx="12607505" cy="2093892"/>
                </a:xfrm>
                <a:prstGeom prst="rect">
                  <a:avLst/>
                </a:prstGeom>
                <a:blipFill>
                  <a:blip r:embed="rId3"/>
                  <a:stretch>
                    <a:fillRect l="-2176" t="-7580" b="-102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57A1A8CB-BA8D-42B0-A0CF-B0504D8BBAB4}"/>
                </a:ext>
              </a:extLst>
            </p:cNvPr>
            <p:cNvGrpSpPr/>
            <p:nvPr/>
          </p:nvGrpSpPr>
          <p:grpSpPr>
            <a:xfrm>
              <a:off x="1770144" y="6904817"/>
              <a:ext cx="3011772" cy="935868"/>
              <a:chOff x="4015409" y="6397488"/>
              <a:chExt cx="3011772" cy="935868"/>
            </a:xfrm>
          </p:grpSpPr>
          <p:grpSp>
            <p:nvGrpSpPr>
              <p:cNvPr id="28" name="Group 25">
                <a:extLst>
                  <a:ext uri="{FF2B5EF4-FFF2-40B4-BE49-F238E27FC236}">
                    <a16:creationId xmlns:a16="http://schemas.microsoft.com/office/drawing/2014/main" id="{220E7CBD-F613-4930-8E7E-BD3B692A9BBD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A9CD953F-D151-44D8-B74E-7C43F6C6BAB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ound Same Side Corner Rectangle 78">
                  <a:extLst>
                    <a:ext uri="{FF2B5EF4-FFF2-40B4-BE49-F238E27FC236}">
                      <a16:creationId xmlns:a16="http://schemas.microsoft.com/office/drawing/2014/main" id="{9976B530-F881-427C-BFE7-21FA07C379A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139BF0B-9CE6-40C2-BD7F-E4F91C99468B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BF0D67-4B76-4D8B-8FC9-70244F30F222}"/>
                  </a:ext>
                </a:extLst>
              </p:cNvPr>
              <p:cNvSpPr/>
              <p:nvPr/>
            </p:nvSpPr>
            <p:spPr>
              <a:xfrm>
                <a:off x="6204425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0C827A-6528-4658-B28A-72EB7DD84C41}"/>
              </a:ext>
            </a:extLst>
          </p:cNvPr>
          <p:cNvGrpSpPr/>
          <p:nvPr/>
        </p:nvGrpSpPr>
        <p:grpSpPr>
          <a:xfrm>
            <a:off x="2247413" y="10421967"/>
            <a:ext cx="15888187" cy="1008033"/>
            <a:chOff x="1770144" y="6904817"/>
            <a:chExt cx="15890022" cy="1008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2224FA5-7195-45C1-AE7C-9355FCC7429B}"/>
                    </a:ext>
                  </a:extLst>
                </p:cNvPr>
                <p:cNvSpPr/>
                <p:nvPr/>
              </p:nvSpPr>
              <p:spPr>
                <a:xfrm>
                  <a:off x="5052663" y="6904817"/>
                  <a:ext cx="12607503" cy="10081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fr-F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rad>
                    </m:oMath>
                  </a14:m>
                  <a:r>
                    <a:rPr lang="fr-FR" sz="5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;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fr-FR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d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2224FA5-7195-45C1-AE7C-9355FCC74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3" y="6904817"/>
                  <a:ext cx="12607503" cy="1008149"/>
                </a:xfrm>
                <a:prstGeom prst="rect">
                  <a:avLst/>
                </a:prstGeom>
                <a:blipFill>
                  <a:blip r:embed="rId4"/>
                  <a:stretch>
                    <a:fillRect t="-9697" b="-3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176C3D09-C2BE-49A4-A90A-901F063CC655}"/>
                </a:ext>
              </a:extLst>
            </p:cNvPr>
            <p:cNvGrpSpPr/>
            <p:nvPr/>
          </p:nvGrpSpPr>
          <p:grpSpPr>
            <a:xfrm>
              <a:off x="1770144" y="6904817"/>
              <a:ext cx="3069691" cy="935868"/>
              <a:chOff x="4015409" y="6397488"/>
              <a:chExt cx="3069691" cy="935868"/>
            </a:xfrm>
          </p:grpSpPr>
          <p:grpSp>
            <p:nvGrpSpPr>
              <p:cNvPr id="36" name="Group 25">
                <a:extLst>
                  <a:ext uri="{FF2B5EF4-FFF2-40B4-BE49-F238E27FC236}">
                    <a16:creationId xmlns:a16="http://schemas.microsoft.com/office/drawing/2014/main" id="{A96660FD-EBC1-41D5-AAB9-62D058B030E4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16A48EC8-A1D7-4BC5-8388-4A8DE169A7E0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Round Same Side Corner Rectangle 78">
                  <a:extLst>
                    <a:ext uri="{FF2B5EF4-FFF2-40B4-BE49-F238E27FC236}">
                      <a16:creationId xmlns:a16="http://schemas.microsoft.com/office/drawing/2014/main" id="{F21DFB65-6138-4960-A0F5-983BC205ECF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01F5539-FB6F-4EAA-9AA0-21E192C32BB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07BBD2-0A64-435D-A739-3AC7AFDC8A16}"/>
                  </a:ext>
                </a:extLst>
              </p:cNvPr>
              <p:cNvSpPr/>
              <p:nvPr/>
            </p:nvSpPr>
            <p:spPr>
              <a:xfrm>
                <a:off x="6262344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2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EF27B-618B-4CEC-B07C-AB502E4DBEBD}"/>
              </a:ext>
            </a:extLst>
          </p:cNvPr>
          <p:cNvGrpSpPr/>
          <p:nvPr/>
        </p:nvGrpSpPr>
        <p:grpSpPr>
          <a:xfrm>
            <a:off x="313197" y="6260542"/>
            <a:ext cx="12741345" cy="7372595"/>
            <a:chOff x="259484" y="5237507"/>
            <a:chExt cx="12741345" cy="7919244"/>
          </a:xfrm>
        </p:grpSpPr>
        <p:sp>
          <p:nvSpPr>
            <p:cNvPr id="104" name="Rounded Rectangle 103"/>
            <p:cNvSpPr/>
            <p:nvPr/>
          </p:nvSpPr>
          <p:spPr>
            <a:xfrm>
              <a:off x="276318" y="5308151"/>
              <a:ext cx="12724511" cy="784860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259484" y="5237507"/>
              <a:ext cx="3568119" cy="876419"/>
              <a:chOff x="1224541" y="6275010"/>
              <a:chExt cx="3568119" cy="876419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181633" y="6275010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89283" y="1554540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8748" y="3531599"/>
            <a:ext cx="23631115" cy="1430481"/>
            <a:chOff x="1268078" y="2438400"/>
            <a:chExt cx="23538840" cy="1430481"/>
          </a:xfrm>
        </p:grpSpPr>
        <p:sp>
          <p:nvSpPr>
            <p:cNvPr id="72" name="Rounded Rectangle 71"/>
            <p:cNvSpPr/>
            <p:nvPr/>
          </p:nvSpPr>
          <p:spPr>
            <a:xfrm>
              <a:off x="1272210" y="2590800"/>
              <a:ext cx="23534708" cy="12780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3767084"/>
                <a:ext cx="1802835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5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67084"/>
                <a:ext cx="18028359" cy="923330"/>
              </a:xfrm>
              <a:prstGeom prst="rect">
                <a:avLst/>
              </a:prstGeom>
              <a:blipFill>
                <a:blip r:embed="rId2"/>
                <a:stretch>
                  <a:fillRect l="-1826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450" y="4953000"/>
            <a:ext cx="8939009" cy="78486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19953" y="7632864"/>
                <a:ext cx="14057761" cy="960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53" y="7632864"/>
                <a:ext cx="14057761" cy="960776"/>
              </a:xfrm>
              <a:prstGeom prst="rect">
                <a:avLst/>
              </a:prstGeom>
              <a:blipFill>
                <a:blip r:embed="rId4"/>
                <a:stretch>
                  <a:fillRect t="-15190" b="-36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88792" y="9106194"/>
                <a:ext cx="13420087" cy="960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92" y="9106194"/>
                <a:ext cx="13420087" cy="960776"/>
              </a:xfrm>
              <a:prstGeom prst="rect">
                <a:avLst/>
              </a:prstGeom>
              <a:blipFill>
                <a:blip r:embed="rId5"/>
                <a:stretch>
                  <a:fillRect t="-15287" b="-36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39044" y="10583476"/>
                <a:ext cx="14486886" cy="960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4" y="10583476"/>
                <a:ext cx="14486886" cy="960776"/>
              </a:xfrm>
              <a:prstGeom prst="rect">
                <a:avLst/>
              </a:prstGeom>
              <a:blipFill>
                <a:blip r:embed="rId6"/>
                <a:stretch>
                  <a:fillRect t="-15190" b="-36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39044" y="12069424"/>
                <a:ext cx="13724886" cy="960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5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fr-FR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4" y="12069424"/>
                <a:ext cx="13724886" cy="960776"/>
              </a:xfrm>
              <a:prstGeom prst="rect">
                <a:avLst/>
              </a:prstGeom>
              <a:blipFill>
                <a:blip r:embed="rId7"/>
                <a:stretch>
                  <a:fillRect t="-15190" b="-36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61C8CEA-7354-4FB9-A834-1EC4E4606745}"/>
              </a:ext>
            </a:extLst>
          </p:cNvPr>
          <p:cNvGrpSpPr/>
          <p:nvPr/>
        </p:nvGrpSpPr>
        <p:grpSpPr>
          <a:xfrm>
            <a:off x="313197" y="2527604"/>
            <a:ext cx="10253661" cy="861774"/>
            <a:chOff x="644526" y="2766774"/>
            <a:chExt cx="10253661" cy="86177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584433-7195-493B-93BB-C7FD4E12D356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67925874-D3DE-430B-8F59-652D5935C3B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284C25-5DFA-420D-B258-E6EB25874DF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02D0369-2488-4372-ABB8-BE78C674BCB6}"/>
              </a:ext>
            </a:extLst>
          </p:cNvPr>
          <p:cNvSpPr/>
          <p:nvPr/>
        </p:nvSpPr>
        <p:spPr>
          <a:xfrm>
            <a:off x="1551325" y="2588301"/>
            <a:ext cx="122467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/>
      <p:bldP spid="51" grpId="0"/>
      <p:bldP spid="52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1C0602-C577-4933-8246-B44EB9DDB922}"/>
              </a:ext>
            </a:extLst>
          </p:cNvPr>
          <p:cNvGrpSpPr/>
          <p:nvPr/>
        </p:nvGrpSpPr>
        <p:grpSpPr>
          <a:xfrm>
            <a:off x="342596" y="2887395"/>
            <a:ext cx="23417165" cy="3970605"/>
            <a:chOff x="342596" y="2887395"/>
            <a:chExt cx="23417165" cy="397060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537617" y="3299307"/>
              <a:ext cx="23222144" cy="355869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342596" y="2887395"/>
              <a:ext cx="7612488" cy="937131"/>
              <a:chOff x="534986" y="1599334"/>
              <a:chExt cx="8875246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70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602009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1-SGK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133.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FC2FF-D724-43C1-9A40-B2F34176EBB4}"/>
              </a:ext>
            </a:extLst>
          </p:cNvPr>
          <p:cNvGrpSpPr/>
          <p:nvPr/>
        </p:nvGrpSpPr>
        <p:grpSpPr>
          <a:xfrm>
            <a:off x="514185" y="7207480"/>
            <a:ext cx="23222144" cy="6535450"/>
            <a:chOff x="554151" y="6892694"/>
            <a:chExt cx="23222144" cy="6535450"/>
          </a:xfrm>
        </p:grpSpPr>
        <p:sp>
          <p:nvSpPr>
            <p:cNvPr id="73" name="Rounded Rectangle 72"/>
            <p:cNvSpPr/>
            <p:nvPr/>
          </p:nvSpPr>
          <p:spPr>
            <a:xfrm>
              <a:off x="554151" y="6909524"/>
              <a:ext cx="23222144" cy="65186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558659" y="689269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77747" y="3735636"/>
                <a:ext cx="16544792" cy="9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47" y="3735636"/>
                <a:ext cx="16544792" cy="904222"/>
              </a:xfrm>
              <a:prstGeom prst="rect">
                <a:avLst/>
              </a:prstGeom>
              <a:blipFill>
                <a:blip r:embed="rId2"/>
                <a:stretch>
                  <a:fillRect l="-1695" t="-1013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05420" y="4617582"/>
                <a:ext cx="12192000" cy="10041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20" y="4617582"/>
                <a:ext cx="12192000" cy="1004186"/>
              </a:xfrm>
              <a:prstGeom prst="rect">
                <a:avLst/>
              </a:prstGeom>
              <a:blipFill>
                <a:blip r:embed="rId3"/>
                <a:stretch>
                  <a:fillRect l="-2650" t="-1030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78432" y="7796792"/>
                <a:ext cx="22626263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a)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ảo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en-US" sz="4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32" y="7796792"/>
                <a:ext cx="22626263" cy="1058175"/>
              </a:xfrm>
              <a:prstGeom prst="rect">
                <a:avLst/>
              </a:prstGeom>
              <a:blipFill>
                <a:blip r:embed="rId4"/>
                <a:stretch>
                  <a:fillRect l="-1240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/>
              <p:nvPr/>
            </p:nvSpPr>
            <p:spPr>
              <a:xfrm>
                <a:off x="6505420" y="5701414"/>
                <a:ext cx="12192000" cy="10041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20" y="5701414"/>
                <a:ext cx="12192000" cy="1004186"/>
              </a:xfrm>
              <a:prstGeom prst="rect">
                <a:avLst/>
              </a:prstGeom>
              <a:blipFill>
                <a:blip r:embed="rId5"/>
                <a:stretch>
                  <a:fillRect l="-2650" t="-1030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/>
              <p:nvPr/>
            </p:nvSpPr>
            <p:spPr>
              <a:xfrm>
                <a:off x="2283569" y="9069164"/>
                <a:ext cx="22626263" cy="1141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b)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ảo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4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69" y="9069164"/>
                <a:ext cx="22626263" cy="1141018"/>
              </a:xfrm>
              <a:prstGeom prst="rect">
                <a:avLst/>
              </a:prstGeom>
              <a:blipFill>
                <a:blip r:embed="rId6"/>
                <a:stretch>
                  <a:fillRect l="-1240" b="-2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/>
              <p:nvPr/>
            </p:nvSpPr>
            <p:spPr>
              <a:xfrm>
                <a:off x="2283569" y="10364564"/>
                <a:ext cx="22626263" cy="1141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c)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ảo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69" y="10364564"/>
                <a:ext cx="22626263" cy="1141018"/>
              </a:xfrm>
              <a:prstGeom prst="rect">
                <a:avLst/>
              </a:prstGeom>
              <a:blipFill>
                <a:blip r:embed="rId7"/>
                <a:stretch>
                  <a:fillRect l="-1240" b="-26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/>
              <p:nvPr/>
            </p:nvSpPr>
            <p:spPr>
              <a:xfrm>
                <a:off x="2240022" y="11742807"/>
                <a:ext cx="22626263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d)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;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ảo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</m:oMath>
                </a14:m>
                <a:endParaRPr lang="en-US" sz="48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22" y="11742807"/>
                <a:ext cx="22626263" cy="1058175"/>
              </a:xfrm>
              <a:prstGeom prst="rect">
                <a:avLst/>
              </a:prstGeom>
              <a:blipFill>
                <a:blip r:embed="rId8"/>
                <a:stretch>
                  <a:fillRect l="-1212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1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1C0602-C577-4933-8246-B44EB9DDB922}"/>
              </a:ext>
            </a:extLst>
          </p:cNvPr>
          <p:cNvGrpSpPr/>
          <p:nvPr/>
        </p:nvGrpSpPr>
        <p:grpSpPr>
          <a:xfrm>
            <a:off x="342596" y="2537470"/>
            <a:ext cx="23576939" cy="3970605"/>
            <a:chOff x="342596" y="2887395"/>
            <a:chExt cx="23576939" cy="397060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537616" y="3299307"/>
              <a:ext cx="23381919" cy="355869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342596" y="2887395"/>
              <a:ext cx="7612488" cy="937131"/>
              <a:chOff x="534986" y="1599334"/>
              <a:chExt cx="8875246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70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602009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2-SGK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133.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FC2FF-D724-43C1-9A40-B2F34176EBB4}"/>
              </a:ext>
            </a:extLst>
          </p:cNvPr>
          <p:cNvGrpSpPr/>
          <p:nvPr/>
        </p:nvGrpSpPr>
        <p:grpSpPr>
          <a:xfrm>
            <a:off x="558659" y="6892694"/>
            <a:ext cx="23266682" cy="6535450"/>
            <a:chOff x="558659" y="6892694"/>
            <a:chExt cx="23266682" cy="6535450"/>
          </a:xfrm>
        </p:grpSpPr>
        <p:sp>
          <p:nvSpPr>
            <p:cNvPr id="73" name="Rounded Rectangle 72"/>
            <p:cNvSpPr/>
            <p:nvPr/>
          </p:nvSpPr>
          <p:spPr>
            <a:xfrm>
              <a:off x="603197" y="6909524"/>
              <a:ext cx="23222144" cy="65186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558659" y="689269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blipFill>
                <a:blip r:embed="rId2"/>
                <a:stretch>
                  <a:fillRect l="-1990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3910" y="4191000"/>
                <a:ext cx="1582118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5400" b="1" dirty="0"/>
              </a:p>
              <a:p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10" y="4191000"/>
                <a:ext cx="15821180" cy="1754326"/>
              </a:xfrm>
              <a:prstGeom prst="rect">
                <a:avLst/>
              </a:prstGeom>
              <a:blipFill>
                <a:blip r:embed="rId3"/>
                <a:stretch>
                  <a:fillRect l="-2081" t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1603" y="7099527"/>
                <a:ext cx="15857168" cy="1178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𝒊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03" y="7099527"/>
                <a:ext cx="15857168" cy="1178912"/>
              </a:xfrm>
              <a:prstGeom prst="rect">
                <a:avLst/>
              </a:prstGeom>
              <a:blipFill>
                <a:blip r:embed="rId4"/>
                <a:stretch>
                  <a:fillRect l="-2037" b="-3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/>
              <p:nvPr/>
            </p:nvSpPr>
            <p:spPr>
              <a:xfrm>
                <a:off x="3553909" y="5325070"/>
                <a:ext cx="174141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09" y="5325070"/>
                <a:ext cx="17414115" cy="923330"/>
              </a:xfrm>
              <a:prstGeom prst="rect">
                <a:avLst/>
              </a:prstGeom>
              <a:blipFill>
                <a:blip r:embed="rId5"/>
                <a:stretch>
                  <a:fillRect l="-1890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/>
              <p:nvPr/>
            </p:nvSpPr>
            <p:spPr>
              <a:xfrm>
                <a:off x="1521467" y="8680589"/>
                <a:ext cx="14023231" cy="287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=−</m:t>
                              </m:r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𝒚</m:t>
                                  </m:r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67" y="8680589"/>
                <a:ext cx="14023231" cy="287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/>
              <p:nvPr/>
            </p:nvSpPr>
            <p:spPr>
              <a:xfrm>
                <a:off x="12722969" y="8643561"/>
                <a:ext cx="3050431" cy="287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2969" y="8643561"/>
                <a:ext cx="3050431" cy="2872838"/>
              </a:xfrm>
              <a:prstGeom prst="rect">
                <a:avLst/>
              </a:prstGeom>
              <a:blipFill>
                <a:blip r:embed="rId7"/>
                <a:stretch>
                  <a:fillRect r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/>
              <p:nvPr/>
            </p:nvSpPr>
            <p:spPr>
              <a:xfrm>
                <a:off x="15727422" y="6563256"/>
                <a:ext cx="5075178" cy="571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540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422" y="6563256"/>
                <a:ext cx="5075178" cy="5711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511371D-CB4E-483F-B7FE-5ACAC60948D3}"/>
                  </a:ext>
                </a:extLst>
              </p:cNvPr>
              <p:cNvSpPr/>
              <p:nvPr/>
            </p:nvSpPr>
            <p:spPr>
              <a:xfrm>
                <a:off x="8517330" y="11753128"/>
                <a:ext cx="5307863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511371D-CB4E-483F-B7FE-5ACAC60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30" y="11753128"/>
                <a:ext cx="5307863" cy="1292662"/>
              </a:xfrm>
              <a:prstGeom prst="rect">
                <a:avLst/>
              </a:prstGeom>
              <a:blipFill>
                <a:blip r:embed="rId9"/>
                <a:stretch>
                  <a:fillRect l="-6085" t="-943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2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1" grpId="0"/>
      <p:bldP spid="42" grpId="0"/>
      <p:bldP spid="43" grpId="0"/>
      <p:bldP spid="44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1C0602-C577-4933-8246-B44EB9DDB922}"/>
              </a:ext>
            </a:extLst>
          </p:cNvPr>
          <p:cNvGrpSpPr/>
          <p:nvPr/>
        </p:nvGrpSpPr>
        <p:grpSpPr>
          <a:xfrm>
            <a:off x="342596" y="2537470"/>
            <a:ext cx="23576939" cy="3970605"/>
            <a:chOff x="342596" y="2887395"/>
            <a:chExt cx="23576939" cy="397060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537616" y="3299307"/>
              <a:ext cx="23381919" cy="355869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342596" y="2887395"/>
              <a:ext cx="7612488" cy="937131"/>
              <a:chOff x="534986" y="1599334"/>
              <a:chExt cx="8875246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70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602009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2-SGK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133.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FC2FF-D724-43C1-9A40-B2F34176EBB4}"/>
              </a:ext>
            </a:extLst>
          </p:cNvPr>
          <p:cNvGrpSpPr/>
          <p:nvPr/>
        </p:nvGrpSpPr>
        <p:grpSpPr>
          <a:xfrm>
            <a:off x="558659" y="6892694"/>
            <a:ext cx="23247288" cy="6577227"/>
            <a:chOff x="558659" y="6892694"/>
            <a:chExt cx="23247288" cy="6577227"/>
          </a:xfrm>
        </p:grpSpPr>
        <p:sp>
          <p:nvSpPr>
            <p:cNvPr id="73" name="Rounded Rectangle 72"/>
            <p:cNvSpPr/>
            <p:nvPr/>
          </p:nvSpPr>
          <p:spPr>
            <a:xfrm>
              <a:off x="583803" y="6951301"/>
              <a:ext cx="23222144" cy="65186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558659" y="689269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blipFill>
                <a:blip r:embed="rId2"/>
                <a:stretch>
                  <a:fillRect l="-1990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3910" y="4191000"/>
                <a:ext cx="1582118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5400" b="1" dirty="0"/>
              </a:p>
              <a:p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10" y="4191000"/>
                <a:ext cx="15821180" cy="1754326"/>
              </a:xfrm>
              <a:prstGeom prst="rect">
                <a:avLst/>
              </a:prstGeom>
              <a:blipFill>
                <a:blip r:embed="rId3"/>
                <a:stretch>
                  <a:fillRect l="-2081" t="-1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24400" y="7584088"/>
                <a:ext cx="18437997" cy="1178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𝒚</m:t>
                        </m:r>
                      </m:e>
                    </m:d>
                    <m:r>
                      <a:rPr lang="en-US" sz="540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</m:e>
                    </m:d>
                    <m:r>
                      <a:rPr lang="en-US" sz="5400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540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d>
                    <m:r>
                      <a:rPr lang="en-US" sz="540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  <m:r>
                      <a:rPr lang="en-US" sz="5400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7584088"/>
                <a:ext cx="18437997" cy="1178912"/>
              </a:xfrm>
              <a:prstGeom prst="rect">
                <a:avLst/>
              </a:prstGeom>
              <a:blipFill>
                <a:blip r:embed="rId4"/>
                <a:stretch>
                  <a:fillRect l="-1752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/>
              <p:nvPr/>
            </p:nvSpPr>
            <p:spPr>
              <a:xfrm>
                <a:off x="3553909" y="5325070"/>
                <a:ext cx="1741411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09" y="5325070"/>
                <a:ext cx="17414115" cy="923330"/>
              </a:xfrm>
              <a:prstGeom prst="rect">
                <a:avLst/>
              </a:prstGeom>
              <a:blipFill>
                <a:blip r:embed="rId5"/>
                <a:stretch>
                  <a:fillRect l="-1890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/>
              <p:nvPr/>
            </p:nvSpPr>
            <p:spPr>
              <a:xfrm>
                <a:off x="1024496" y="8631173"/>
                <a:ext cx="14023231" cy="287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96" y="8631173"/>
                <a:ext cx="14023231" cy="2872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/>
              <p:nvPr/>
            </p:nvSpPr>
            <p:spPr>
              <a:xfrm>
                <a:off x="12117740" y="8621898"/>
                <a:ext cx="3050431" cy="287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=−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740" y="8621898"/>
                <a:ext cx="3050431" cy="2872838"/>
              </a:xfrm>
              <a:prstGeom prst="rect">
                <a:avLst/>
              </a:prstGeom>
              <a:blipFill>
                <a:blip r:embed="rId7"/>
                <a:stretch>
                  <a:fillRect r="-68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/>
              <p:nvPr/>
            </p:nvSpPr>
            <p:spPr>
              <a:xfrm>
                <a:off x="16687800" y="8631173"/>
                <a:ext cx="5075178" cy="2872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>
                                  <a:latin typeface="Cambria Math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0" y="8631173"/>
                <a:ext cx="5075178" cy="28728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511371D-CB4E-483F-B7FE-5ACAC60948D3}"/>
                  </a:ext>
                </a:extLst>
              </p:cNvPr>
              <p:cNvSpPr/>
              <p:nvPr/>
            </p:nvSpPr>
            <p:spPr>
              <a:xfrm>
                <a:off x="9521539" y="12030670"/>
                <a:ext cx="541366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𝒚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511371D-CB4E-483F-B7FE-5ACAC60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39" y="12030670"/>
                <a:ext cx="5413661" cy="923330"/>
              </a:xfrm>
              <a:prstGeom prst="rect">
                <a:avLst/>
              </a:prstGeom>
              <a:blipFill>
                <a:blip r:embed="rId9"/>
                <a:stretch>
                  <a:fillRect l="-6081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6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  <p:bldP spid="43" grpId="0"/>
      <p:bldP spid="44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1C0602-C577-4933-8246-B44EB9DDB922}"/>
              </a:ext>
            </a:extLst>
          </p:cNvPr>
          <p:cNvGrpSpPr/>
          <p:nvPr/>
        </p:nvGrpSpPr>
        <p:grpSpPr>
          <a:xfrm>
            <a:off x="342596" y="2537470"/>
            <a:ext cx="23391111" cy="3970605"/>
            <a:chOff x="342596" y="2887395"/>
            <a:chExt cx="23391111" cy="397060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537617" y="3299307"/>
              <a:ext cx="23196090" cy="355869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342596" y="2887395"/>
              <a:ext cx="7612488" cy="937131"/>
              <a:chOff x="534986" y="1599334"/>
              <a:chExt cx="8875246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70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602009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4-SGK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134.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FC2FF-D724-43C1-9A40-B2F34176EBB4}"/>
              </a:ext>
            </a:extLst>
          </p:cNvPr>
          <p:cNvGrpSpPr/>
          <p:nvPr/>
        </p:nvGrpSpPr>
        <p:grpSpPr>
          <a:xfrm>
            <a:off x="511562" y="6620433"/>
            <a:ext cx="23222144" cy="6924824"/>
            <a:chOff x="558659" y="6892694"/>
            <a:chExt cx="23222144" cy="6924824"/>
          </a:xfrm>
        </p:grpSpPr>
        <p:sp>
          <p:nvSpPr>
            <p:cNvPr id="73" name="Rounded Rectangle 72"/>
            <p:cNvSpPr/>
            <p:nvPr/>
          </p:nvSpPr>
          <p:spPr>
            <a:xfrm>
              <a:off x="558659" y="6950437"/>
              <a:ext cx="23222144" cy="686708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558659" y="689269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biết: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blipFill>
                <a:blip r:embed="rId2"/>
                <a:stretch>
                  <a:fillRect l="-1990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3910" y="4191000"/>
                <a:ext cx="6733090" cy="100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10" y="4191000"/>
                <a:ext cx="6733090" cy="1001493"/>
              </a:xfrm>
              <a:prstGeom prst="rect">
                <a:avLst/>
              </a:prstGeom>
              <a:blipFill>
                <a:blip r:embed="rId3"/>
                <a:stretch>
                  <a:fillRect l="-4887" t="-10366" b="-34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6215" y="6235814"/>
                <a:ext cx="18437997" cy="2412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215" y="6235814"/>
                <a:ext cx="18437997" cy="2412712"/>
              </a:xfrm>
              <a:prstGeom prst="rect">
                <a:avLst/>
              </a:prstGeom>
              <a:blipFill>
                <a:blip r:embed="rId4"/>
                <a:stretch>
                  <a:fillRect l="-175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/>
              <p:nvPr/>
            </p:nvSpPr>
            <p:spPr>
              <a:xfrm>
                <a:off x="3553909" y="5325070"/>
                <a:ext cx="688549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09" y="5325070"/>
                <a:ext cx="6885491" cy="923330"/>
              </a:xfrm>
              <a:prstGeom prst="rect">
                <a:avLst/>
              </a:prstGeom>
              <a:blipFill>
                <a:blip r:embed="rId5"/>
                <a:stretch>
                  <a:fillRect l="-4779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/>
              <p:nvPr/>
            </p:nvSpPr>
            <p:spPr>
              <a:xfrm>
                <a:off x="4416215" y="7919785"/>
                <a:ext cx="18163091" cy="2411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𝟏𝟏</m:t>
                        </m:r>
                      </m:e>
                    </m:ra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215" y="7919785"/>
                <a:ext cx="18163091" cy="2411366"/>
              </a:xfrm>
              <a:prstGeom prst="rect">
                <a:avLst/>
              </a:prstGeom>
              <a:blipFill>
                <a:blip r:embed="rId6"/>
                <a:stretch>
                  <a:fillRect l="-177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/>
              <p:nvPr/>
            </p:nvSpPr>
            <p:spPr>
              <a:xfrm>
                <a:off x="4434502" y="10251579"/>
                <a:ext cx="16544792" cy="1405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𝟓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𝟓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02" y="10251579"/>
                <a:ext cx="16544792" cy="1405256"/>
              </a:xfrm>
              <a:prstGeom prst="rect">
                <a:avLst/>
              </a:prstGeom>
              <a:blipFill>
                <a:blip r:embed="rId7"/>
                <a:stretch>
                  <a:fillRect l="-1953" b="-2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/>
              <p:nvPr/>
            </p:nvSpPr>
            <p:spPr>
              <a:xfrm>
                <a:off x="4416214" y="11134528"/>
                <a:ext cx="18163091" cy="2412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214" y="11134528"/>
                <a:ext cx="18163091" cy="2412712"/>
              </a:xfrm>
              <a:prstGeom prst="rect">
                <a:avLst/>
              </a:prstGeom>
              <a:blipFill>
                <a:blip r:embed="rId8"/>
                <a:stretch>
                  <a:fillRect l="-1779" b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B07CFB-CEDC-41E9-89E1-EC12FB78F639}"/>
                  </a:ext>
                </a:extLst>
              </p:cNvPr>
              <p:cNvSpPr/>
              <p:nvPr/>
            </p:nvSpPr>
            <p:spPr>
              <a:xfrm>
                <a:off x="11430000" y="4145090"/>
                <a:ext cx="6733090" cy="100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𝟑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B07CFB-CEDC-41E9-89E1-EC12FB78F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4145090"/>
                <a:ext cx="6733090" cy="1004186"/>
              </a:xfrm>
              <a:prstGeom prst="rect">
                <a:avLst/>
              </a:prstGeom>
              <a:blipFill>
                <a:blip r:embed="rId9"/>
                <a:stretch>
                  <a:fillRect l="-4796" t="-1030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5414DE-8811-4125-BF3D-AC3B0628392F}"/>
                  </a:ext>
                </a:extLst>
              </p:cNvPr>
              <p:cNvSpPr/>
              <p:nvPr/>
            </p:nvSpPr>
            <p:spPr>
              <a:xfrm>
                <a:off x="11430000" y="5351966"/>
                <a:ext cx="6885491" cy="100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5414DE-8811-4125-BF3D-AC3B06283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5351966"/>
                <a:ext cx="6885491" cy="1001493"/>
              </a:xfrm>
              <a:prstGeom prst="rect">
                <a:avLst/>
              </a:prstGeom>
              <a:blipFill>
                <a:blip r:embed="rId10"/>
                <a:stretch>
                  <a:fillRect l="-4690" t="-10366" b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0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1" grpId="0"/>
      <p:bldP spid="42" grpId="0"/>
      <p:bldP spid="43" grpId="0"/>
      <p:bldP spid="44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7">
            <a:extLst>
              <a:ext uri="{FF2B5EF4-FFF2-40B4-BE49-F238E27FC236}">
                <a16:creationId xmlns:a16="http://schemas.microsoft.com/office/drawing/2014/main" id="{2DCF4D88-5528-4A45-A52B-62979C1A2796}"/>
              </a:ext>
            </a:extLst>
          </p:cNvPr>
          <p:cNvGrpSpPr/>
          <p:nvPr/>
        </p:nvGrpSpPr>
        <p:grpSpPr>
          <a:xfrm>
            <a:off x="853440" y="1594370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B182EEDE-FE61-438B-B09A-FAD146A5C8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1A1FBF92-4D82-46CA-AD28-7BB6448D89A7}"/>
                </a:ext>
              </a:extLst>
            </p:cNvPr>
            <p:cNvGrpSpPr/>
            <p:nvPr/>
          </p:nvGrpSpPr>
          <p:grpSpPr>
            <a:xfrm>
              <a:off x="739068" y="1515168"/>
              <a:ext cx="8272194" cy="960327"/>
              <a:chOff x="739068" y="1515168"/>
              <a:chExt cx="8272194" cy="960327"/>
            </a:xfrm>
            <a:grpFill/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3F4E25BA-8BEE-4ED5-86AD-7C34B97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72">
                <a:extLst>
                  <a:ext uri="{FF2B5EF4-FFF2-40B4-BE49-F238E27FC236}">
                    <a16:creationId xmlns:a16="http://schemas.microsoft.com/office/drawing/2014/main" id="{E2FF9526-C779-4692-9A7F-4B427EEE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AAC2A5A0-C5A2-43A8-A070-2190F8B7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0D9B509-3979-4DEB-8E81-99959869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40009F14-9D2A-4A4F-AF3F-1C48CD0C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00FD4CED-A47F-4006-A9A5-ED4501ABA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53B4AF1-35B4-4C06-BB61-C9B4B8C80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82893775-E923-4CF8-A3AB-679DC768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8AC36F26-5D62-4707-A33C-0581FACC7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2A10998B-79B7-4357-8C63-07EFFEF97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3FF72A42-121E-4DA9-A1D8-6A3BCDBA9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D080E001-DD2A-430F-84BA-C5E867F8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43">
                <a:extLst>
                  <a:ext uri="{FF2B5EF4-FFF2-40B4-BE49-F238E27FC236}">
                    <a16:creationId xmlns:a16="http://schemas.microsoft.com/office/drawing/2014/main" id="{0B05D3AC-B780-4DD0-9BA5-D6DB2E688803}"/>
                  </a:ext>
                </a:extLst>
              </p:cNvPr>
              <p:cNvSpPr txBox="1"/>
              <p:nvPr/>
            </p:nvSpPr>
            <p:spPr>
              <a:xfrm>
                <a:off x="2014154" y="1596522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1C0602-C577-4933-8246-B44EB9DDB922}"/>
              </a:ext>
            </a:extLst>
          </p:cNvPr>
          <p:cNvGrpSpPr/>
          <p:nvPr/>
        </p:nvGrpSpPr>
        <p:grpSpPr>
          <a:xfrm>
            <a:off x="342596" y="2537470"/>
            <a:ext cx="23417165" cy="3970605"/>
            <a:chOff x="342596" y="2887395"/>
            <a:chExt cx="23417165" cy="3970605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40692226-0F4F-4A5F-BD36-0F9AF0DE4077}"/>
                </a:ext>
              </a:extLst>
            </p:cNvPr>
            <p:cNvSpPr/>
            <p:nvPr/>
          </p:nvSpPr>
          <p:spPr>
            <a:xfrm>
              <a:off x="537616" y="3299307"/>
              <a:ext cx="23222145" cy="3558693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8EBBA79-CA7C-47C6-8241-0D3F4565FC9F}"/>
                </a:ext>
              </a:extLst>
            </p:cNvPr>
            <p:cNvGrpSpPr/>
            <p:nvPr/>
          </p:nvGrpSpPr>
          <p:grpSpPr>
            <a:xfrm>
              <a:off x="342596" y="2887395"/>
              <a:ext cx="7612488" cy="937131"/>
              <a:chOff x="534986" y="1599334"/>
              <a:chExt cx="8875246" cy="1224869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924D29E-1AE7-4BC7-8ECC-9370BD11966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Pentagon 136">
                <a:extLst>
                  <a:ext uri="{FF2B5EF4-FFF2-40B4-BE49-F238E27FC236}">
                    <a16:creationId xmlns:a16="http://schemas.microsoft.com/office/drawing/2014/main" id="{C9C8613D-4C28-4C43-A37D-93A40CA61867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8826570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BD11F51B-A885-447B-AE4C-1DDC08ED2ECE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3" name="Freeform 140">
                  <a:extLst>
                    <a:ext uri="{FF2B5EF4-FFF2-40B4-BE49-F238E27FC236}">
                      <a16:creationId xmlns:a16="http://schemas.microsoft.com/office/drawing/2014/main" id="{A47A76C3-B20F-452F-95FF-54AB2FB6AE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41">
                  <a:extLst>
                    <a:ext uri="{FF2B5EF4-FFF2-40B4-BE49-F238E27FC236}">
                      <a16:creationId xmlns:a16="http://schemas.microsoft.com/office/drawing/2014/main" id="{866AB6A2-4793-40A6-9DE3-4A2EB93AA4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42">
                  <a:extLst>
                    <a:ext uri="{FF2B5EF4-FFF2-40B4-BE49-F238E27FC236}">
                      <a16:creationId xmlns:a16="http://schemas.microsoft.com/office/drawing/2014/main" id="{C857DB38-0144-482A-A4FC-A0C08D01D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7032C45-2CF4-44BA-87A3-019925F34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70B16BA-2CC5-47CE-8A28-4C05959BB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9B0E2E-461B-404C-9170-181DD0543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39736304-46C2-4EEF-9448-C521B0D40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Chevron 138">
                <a:extLst>
                  <a:ext uri="{FF2B5EF4-FFF2-40B4-BE49-F238E27FC236}">
                    <a16:creationId xmlns:a16="http://schemas.microsoft.com/office/drawing/2014/main" id="{A7844C91-8819-44AC-97B6-B3AFD6387A8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478DCFB7-19BF-46C5-9F80-A51E7B26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223" y="1599334"/>
                <a:ext cx="7602009" cy="100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6-SGK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134.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5FC2FF-D724-43C1-9A40-B2F34176EBB4}"/>
              </a:ext>
            </a:extLst>
          </p:cNvPr>
          <p:cNvGrpSpPr/>
          <p:nvPr/>
        </p:nvGrpSpPr>
        <p:grpSpPr>
          <a:xfrm>
            <a:off x="470216" y="6703796"/>
            <a:ext cx="23244963" cy="6951448"/>
            <a:chOff x="558659" y="6892694"/>
            <a:chExt cx="23244963" cy="6951448"/>
          </a:xfrm>
        </p:grpSpPr>
        <p:sp>
          <p:nvSpPr>
            <p:cNvPr id="73" name="Rounded Rectangle 72"/>
            <p:cNvSpPr/>
            <p:nvPr/>
          </p:nvSpPr>
          <p:spPr>
            <a:xfrm>
              <a:off x="581478" y="6977061"/>
              <a:ext cx="23222144" cy="686708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54"/>
            <p:cNvGrpSpPr/>
            <p:nvPr/>
          </p:nvGrpSpPr>
          <p:grpSpPr>
            <a:xfrm>
              <a:off x="558659" y="6892694"/>
              <a:ext cx="3568119" cy="845462"/>
              <a:chOff x="1224541" y="6305967"/>
              <a:chExt cx="3568119" cy="845462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Round Diagonal Corner Rectangle 7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177" y="3109402"/>
                <a:ext cx="16544792" cy="923330"/>
              </a:xfrm>
              <a:prstGeom prst="rect">
                <a:avLst/>
              </a:prstGeom>
              <a:blipFill>
                <a:blip r:embed="rId2"/>
                <a:stretch>
                  <a:fillRect l="-1990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3910" y="4191000"/>
                <a:ext cx="6733090" cy="100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𝟏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10" y="4191000"/>
                <a:ext cx="6733090" cy="1004186"/>
              </a:xfrm>
              <a:prstGeom prst="rect">
                <a:avLst/>
              </a:prstGeom>
              <a:blipFill>
                <a:blip r:embed="rId3"/>
                <a:stretch>
                  <a:fillRect l="-4887" t="-10366" b="-34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52791" y="7254219"/>
                <a:ext cx="18437997" cy="1504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𝟏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rad>
                      </m:e>
                    </m:ba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𝟏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791" y="7254219"/>
                <a:ext cx="18437997" cy="1504386"/>
              </a:xfrm>
              <a:prstGeom prst="rect">
                <a:avLst/>
              </a:prstGeom>
              <a:blipFill>
                <a:blip r:embed="rId4"/>
                <a:stretch>
                  <a:fillRect l="-1752" b="-2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/>
              <p:nvPr/>
            </p:nvSpPr>
            <p:spPr>
              <a:xfrm>
                <a:off x="3553909" y="5325070"/>
                <a:ext cx="688549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36AD5C7-F191-48C8-9D85-5F8B6F93F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09" y="5325070"/>
                <a:ext cx="6885491" cy="923330"/>
              </a:xfrm>
              <a:prstGeom prst="rect">
                <a:avLst/>
              </a:prstGeom>
              <a:blipFill>
                <a:blip r:embed="rId5"/>
                <a:stretch>
                  <a:fillRect l="-4779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/>
              <p:nvPr/>
            </p:nvSpPr>
            <p:spPr>
              <a:xfrm>
                <a:off x="4452791" y="8665846"/>
                <a:ext cx="18163091" cy="1504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e>
                        </m:rad>
                      </m:e>
                    </m:ba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080CEBF-C8AF-41FD-9AAA-83D8E9506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791" y="8665846"/>
                <a:ext cx="18163091" cy="1504386"/>
              </a:xfrm>
              <a:prstGeom prst="rect">
                <a:avLst/>
              </a:prstGeom>
              <a:blipFill>
                <a:blip r:embed="rId6"/>
                <a:stretch>
                  <a:fillRect l="-1779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/>
              <p:nvPr/>
            </p:nvSpPr>
            <p:spPr>
              <a:xfrm>
                <a:off x="4434502" y="10251579"/>
                <a:ext cx="16544792" cy="1310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itchFamily="18" charset="0"/>
                            <a:ea typeface="Cambria Math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itchFamily="18" charset="0"/>
                            <a:ea typeface="Cambria Math" pitchFamily="18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ba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382CD4-5DEB-495D-9559-643C47E30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02" y="10251579"/>
                <a:ext cx="16544792" cy="1310039"/>
              </a:xfrm>
              <a:prstGeom prst="rect">
                <a:avLst/>
              </a:prstGeom>
              <a:blipFill>
                <a:blip r:embed="rId7"/>
                <a:stretch>
                  <a:fillRect l="-1953" b="-2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/>
              <p:nvPr/>
            </p:nvSpPr>
            <p:spPr>
              <a:xfrm>
                <a:off x="4416214" y="11796361"/>
                <a:ext cx="18163091" cy="1310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itchFamily="18" charset="0"/>
                        <a:ea typeface="Cambria Math" pitchFamily="18" charset="0"/>
                      </a:rPr>
                      <m:t>𝟕</m:t>
                    </m:r>
                    <m:r>
                      <a:rPr lang="en-US" sz="5400" b="1" i="1" smtClean="0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400" b="1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itchFamily="18" charset="0"/>
                            <a:ea typeface="Cambria Math" pitchFamily="18" charset="0"/>
                          </a:rPr>
                          <m:t>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ba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itchFamily="18" charset="0"/>
                        <a:ea typeface="Cambria Math" pitchFamily="18" charset="0"/>
                      </a:rPr>
                      <m:t>𝟕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𝟕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4E2477-B7E2-4997-888F-BF85ACF4C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214" y="11796361"/>
                <a:ext cx="18163091" cy="1310039"/>
              </a:xfrm>
              <a:prstGeom prst="rect">
                <a:avLst/>
              </a:prstGeom>
              <a:blipFill>
                <a:blip r:embed="rId8"/>
                <a:stretch>
                  <a:fillRect l="-1779" b="-2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B07CFB-CEDC-41E9-89E1-EC12FB78F639}"/>
                  </a:ext>
                </a:extLst>
              </p:cNvPr>
              <p:cNvSpPr/>
              <p:nvPr/>
            </p:nvSpPr>
            <p:spPr>
              <a:xfrm>
                <a:off x="11430000" y="4145090"/>
                <a:ext cx="6733090" cy="1004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B07CFB-CEDC-41E9-89E1-EC12FB78F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4145090"/>
                <a:ext cx="6733090" cy="1004186"/>
              </a:xfrm>
              <a:prstGeom prst="rect">
                <a:avLst/>
              </a:prstGeom>
              <a:blipFill>
                <a:blip r:embed="rId9"/>
                <a:stretch>
                  <a:fillRect l="-4796" t="-1030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5414DE-8811-4125-BF3D-AC3B0628392F}"/>
                  </a:ext>
                </a:extLst>
              </p:cNvPr>
              <p:cNvSpPr/>
              <p:nvPr/>
            </p:nvSpPr>
            <p:spPr>
              <a:xfrm>
                <a:off x="11430000" y="5351966"/>
                <a:ext cx="688549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𝟕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5414DE-8811-4125-BF3D-AC3B06283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5351966"/>
                <a:ext cx="6885491" cy="923330"/>
              </a:xfrm>
              <a:prstGeom prst="rect">
                <a:avLst/>
              </a:prstGeom>
              <a:blipFill>
                <a:blip r:embed="rId10"/>
                <a:stretch>
                  <a:fillRect l="-4690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2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1" grpId="0"/>
      <p:bldP spid="42" grpId="0"/>
      <p:bldP spid="43" grpId="0"/>
      <p:bldP spid="44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146870" y="6838950"/>
            <a:ext cx="24090260" cy="5677361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25801" y="501386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3358360"/>
                  <a:ext cx="3587486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3358360"/>
                  <a:ext cx="3587486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3358360"/>
                  <a:ext cx="3511152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3358360"/>
                  <a:ext cx="3511152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29865" y="3358360"/>
                  <a:ext cx="30516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9865" y="3358360"/>
                  <a:ext cx="3051628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807947" y="3391626"/>
                  <a:ext cx="341159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7947" y="3391626"/>
                  <a:ext cx="3411594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2873725"/>
            <a:chOff x="122648" y="1788151"/>
            <a:chExt cx="24031266" cy="2873725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63552" cy="900000"/>
              <a:chOff x="923003" y="3917552"/>
              <a:chExt cx="4121196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82154" cy="925121"/>
                <a:chOff x="2028795" y="4389675"/>
                <a:chExt cx="3682154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49870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427981" y="513237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73206" y="2823331"/>
                <a:ext cx="19537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5400" b="1" dirty="0" err="1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bằng</a:t>
                </a:r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206" y="2823331"/>
                <a:ext cx="19537904" cy="923330"/>
              </a:xfrm>
              <a:prstGeom prst="rect">
                <a:avLst/>
              </a:prstGeom>
              <a:blipFill>
                <a:blip r:embed="rId8"/>
                <a:stretch>
                  <a:fillRect l="-1685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99530" y="8580325"/>
            <a:ext cx="28568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5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A.</a:t>
            </a:r>
            <a:endParaRPr lang="en-US" sz="54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74FF73F-E2D2-4AE9-B539-90256FB018FA}"/>
              </a:ext>
            </a:extLst>
          </p:cNvPr>
          <p:cNvGrpSpPr/>
          <p:nvPr/>
        </p:nvGrpSpPr>
        <p:grpSpPr>
          <a:xfrm>
            <a:off x="-11349" y="9388327"/>
            <a:ext cx="24114644" cy="4100400"/>
            <a:chOff x="63654" y="9234600"/>
            <a:chExt cx="24114644" cy="4100400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9508142"/>
              <a:ext cx="23848520" cy="38268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923460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38ED99-8A88-4B52-AA80-EE0D49739E3A}"/>
              </a:ext>
            </a:extLst>
          </p:cNvPr>
          <p:cNvGrpSpPr/>
          <p:nvPr/>
        </p:nvGrpSpPr>
        <p:grpSpPr>
          <a:xfrm>
            <a:off x="122647" y="1640204"/>
            <a:ext cx="24002606" cy="3021672"/>
            <a:chOff x="122647" y="1640204"/>
            <a:chExt cx="24002606" cy="3021672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1911749"/>
              <a:ext cx="23712392" cy="275012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7" y="1640204"/>
              <a:ext cx="3763553" cy="1047947"/>
              <a:chOff x="923003" y="3917552"/>
              <a:chExt cx="4052763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13721" cy="925121"/>
                <a:chOff x="2028795" y="4389675"/>
                <a:chExt cx="3613721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581436" y="4389675"/>
                  <a:ext cx="3061080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80795" y="2814706"/>
                <a:ext cx="23712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. Tìm </a:t>
                </a:r>
                <a:r>
                  <a:rPr lang="vi-VN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phần thực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và </a:t>
                </a:r>
                <a:r>
                  <a:rPr lang="vi-VN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phần ảo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của số phức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</m:ba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95" y="2814706"/>
                <a:ext cx="23712392" cy="923330"/>
              </a:xfrm>
              <a:prstGeom prst="rect">
                <a:avLst/>
              </a:prstGeom>
              <a:blipFill>
                <a:blip r:embed="rId4"/>
                <a:stretch>
                  <a:fillRect l="-1389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0673" y="11554730"/>
                <a:ext cx="18280967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ố 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</m:ba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p</a:t>
                </a:r>
                <a:r>
                  <a:rPr lang="vi-VN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hần thực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và </a:t>
                </a:r>
                <a:r>
                  <a:rPr lang="vi-VN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phần ảo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vi-VN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73" y="11554730"/>
                <a:ext cx="18280967" cy="1178912"/>
              </a:xfrm>
              <a:prstGeom prst="rect">
                <a:avLst/>
              </a:prstGeom>
              <a:blipFill>
                <a:blip r:embed="rId5"/>
                <a:stretch>
                  <a:fillRect l="-1801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03437" y="7338065"/>
            <a:ext cx="19290051" cy="1728033"/>
            <a:chOff x="2551037" y="4995332"/>
            <a:chExt cx="19290051" cy="172803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3119264" y="4995332"/>
              <a:ext cx="7650577" cy="1728033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32E3157-A4A4-44AD-B511-CCE2C7B4984B}"/>
                </a:ext>
              </a:extLst>
            </p:cNvPr>
            <p:cNvSpPr/>
            <p:nvPr/>
          </p:nvSpPr>
          <p:spPr>
            <a:xfrm>
              <a:off x="2551037" y="5319348"/>
              <a:ext cx="1080000" cy="1080000"/>
            </a:xfrm>
            <a:prstGeom prst="ellipse">
              <a:avLst/>
            </a:prstGeom>
            <a:solidFill>
              <a:srgbClr val="398842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741279" y="5136073"/>
                  <a:ext cx="6526146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Phần thực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và phần ảo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1279" y="5136073"/>
                  <a:ext cx="6526146" cy="1569660"/>
                </a:xfrm>
                <a:prstGeom prst="rect">
                  <a:avLst/>
                </a:prstGeom>
                <a:blipFill>
                  <a:blip r:embed="rId6"/>
                  <a:stretch>
                    <a:fillRect l="-3832" t="-9339" b="-19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14190511" y="4995332"/>
              <a:ext cx="7650577" cy="1728033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32E3157-A4A4-44AD-B511-CCE2C7B4984B}"/>
                </a:ext>
              </a:extLst>
            </p:cNvPr>
            <p:cNvSpPr/>
            <p:nvPr/>
          </p:nvSpPr>
          <p:spPr>
            <a:xfrm>
              <a:off x="13622284" y="5319348"/>
              <a:ext cx="1080000" cy="1080000"/>
            </a:xfrm>
            <a:prstGeom prst="ellipse">
              <a:avLst/>
            </a:prstGeom>
            <a:solidFill>
              <a:srgbClr val="398842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15163800" y="5066291"/>
                  <a:ext cx="5923478" cy="15718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Phần thực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và phần ảo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3800" y="5066291"/>
                  <a:ext cx="5923478" cy="1571884"/>
                </a:xfrm>
                <a:prstGeom prst="rect">
                  <a:avLst/>
                </a:prstGeom>
                <a:blipFill>
                  <a:blip r:embed="rId7"/>
                  <a:stretch>
                    <a:fillRect l="-3502" t="-9302" b="-189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/>
          <p:cNvGrpSpPr/>
          <p:nvPr/>
        </p:nvGrpSpPr>
        <p:grpSpPr>
          <a:xfrm>
            <a:off x="2703437" y="5147732"/>
            <a:ext cx="19290051" cy="1728033"/>
            <a:chOff x="2551037" y="4995332"/>
            <a:chExt cx="19290051" cy="172803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3119264" y="4995332"/>
              <a:ext cx="7650577" cy="1728033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32E3157-A4A4-44AD-B511-CCE2C7B4984B}"/>
                </a:ext>
              </a:extLst>
            </p:cNvPr>
            <p:cNvSpPr/>
            <p:nvPr/>
          </p:nvSpPr>
          <p:spPr>
            <a:xfrm>
              <a:off x="2551037" y="5319348"/>
              <a:ext cx="1080000" cy="1080000"/>
            </a:xfrm>
            <a:prstGeom prst="ellipse">
              <a:avLst/>
            </a:prstGeom>
            <a:solidFill>
              <a:srgbClr val="398842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3965211" y="5136073"/>
                  <a:ext cx="6296917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Phần thực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và phần ảo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211" y="5136073"/>
                  <a:ext cx="6296917" cy="1569660"/>
                </a:xfrm>
                <a:prstGeom prst="rect">
                  <a:avLst/>
                </a:prstGeom>
                <a:blipFill>
                  <a:blip r:embed="rId8"/>
                  <a:stretch>
                    <a:fillRect l="-3872" t="-9339" b="-19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14190511" y="4995332"/>
              <a:ext cx="7650577" cy="1728033"/>
            </a:xfrm>
            <a:prstGeom prst="rect">
              <a:avLst/>
            </a:prstGeom>
            <a:solidFill>
              <a:srgbClr val="398842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32E3157-A4A4-44AD-B511-CCE2C7B4984B}"/>
                </a:ext>
              </a:extLst>
            </p:cNvPr>
            <p:cNvSpPr/>
            <p:nvPr/>
          </p:nvSpPr>
          <p:spPr>
            <a:xfrm>
              <a:off x="13622284" y="5319348"/>
              <a:ext cx="1080000" cy="1080000"/>
            </a:xfrm>
            <a:prstGeom prst="ellipse">
              <a:avLst/>
            </a:prstGeom>
            <a:solidFill>
              <a:srgbClr val="398842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5036458" y="5136073"/>
                  <a:ext cx="6296917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Phần thực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và phần ảo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6458" y="5136073"/>
                  <a:ext cx="6296917" cy="1569660"/>
                </a:xfrm>
                <a:prstGeom prst="rect">
                  <a:avLst/>
                </a:prstGeom>
                <a:blipFill>
                  <a:blip r:embed="rId9"/>
                  <a:stretch>
                    <a:fillRect l="-3969" t="-9339" b="-19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F8DE8E15-E91A-434B-9F0F-165294F6C6CC}"/>
              </a:ext>
            </a:extLst>
          </p:cNvPr>
          <p:cNvSpPr/>
          <p:nvPr/>
        </p:nvSpPr>
        <p:spPr>
          <a:xfrm>
            <a:off x="13747350" y="5483920"/>
            <a:ext cx="1107333" cy="10691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B811D05-1903-45A5-B2F9-F14DA0D83C67}"/>
                  </a:ext>
                </a:extLst>
              </p:cNvPr>
              <p:cNvSpPr/>
              <p:nvPr/>
            </p:nvSpPr>
            <p:spPr>
              <a:xfrm>
                <a:off x="1703242" y="10270053"/>
                <a:ext cx="18437997" cy="1312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dirty="0" smtClean="0">
                        <a:latin typeface="Tahoma" pitchFamily="34" charset="0"/>
                        <a:cs typeface="Tahoma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5400" b="1" i="0" dirty="0" smtClean="0">
                        <a:latin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 i="0" dirty="0" smtClean="0">
                        <a:latin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i="0" dirty="0" smtClean="0">
                        <a:latin typeface="Tahoma" pitchFamily="34" charset="0"/>
                        <a:cs typeface="Tahoma" pitchFamily="34" charset="0"/>
                      </a:rPr>
                      <m:t>ó</m:t>
                    </m:r>
                    <m:r>
                      <a:rPr lang="en-US" sz="5400" b="1" i="0" dirty="0" smtClean="0">
                        <a:latin typeface="Cambria Math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</m:e>
                    </m:ba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B811D05-1903-45A5-B2F9-F14DA0D83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42" y="10270053"/>
                <a:ext cx="18437997" cy="1312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5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7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5677361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3911" y="498367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19200" y="3358360"/>
                  <a:ext cx="493647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bar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𝒛</m:t>
                            </m:r>
                          </m:e>
                        </m:ba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358360"/>
                  <a:ext cx="4936470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277878" y="3358360"/>
                  <a:ext cx="493647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bar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𝒛</m:t>
                            </m:r>
                          </m:e>
                        </m:ba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8" y="3358360"/>
                  <a:ext cx="4936470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29865" y="3358360"/>
                  <a:ext cx="30516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bar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𝒛</m:t>
                            </m:r>
                          </m:e>
                        </m:ba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9865" y="3358360"/>
                  <a:ext cx="3051628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807947" y="3391626"/>
                  <a:ext cx="341159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bar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/>
                              </a:rPr>
                              <m:t>𝒛</m:t>
                            </m:r>
                          </m:e>
                        </m:ba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7947" y="3391626"/>
                  <a:ext cx="3411594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2873725"/>
            <a:chOff x="122648" y="1788151"/>
            <a:chExt cx="24031266" cy="2873725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63552" cy="900000"/>
              <a:chOff x="923003" y="3917552"/>
              <a:chExt cx="4121196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82154" cy="925121"/>
                <a:chOff x="2028795" y="4389675"/>
                <a:chExt cx="3682154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49870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450973" y="5083524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75126" y="2939604"/>
                <a:ext cx="19537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. </a:t>
                </a:r>
                <a:r>
                  <a:rPr lang="vi-VN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Số phức liên hợp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là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26" y="2939604"/>
                <a:ext cx="19537904" cy="923330"/>
              </a:xfrm>
              <a:prstGeom prst="rect">
                <a:avLst/>
              </a:prstGeom>
              <a:blipFill>
                <a:blip r:embed="rId8"/>
                <a:stretch>
                  <a:fillRect l="-1654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12705" y="8584347"/>
            <a:ext cx="2906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5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D.</a:t>
            </a:r>
            <a:endParaRPr lang="en-US" sz="54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0942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3149544"/>
            <a:ext cx="10210800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SỐ PHỨC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663473" y="4446052"/>
            <a:ext cx="8174548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84381" y="4446051"/>
              <a:ext cx="669600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SỐ PHỨC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78556" y="1496982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22628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2200" y="5487497"/>
            <a:ext cx="9410688" cy="907184"/>
            <a:chOff x="7459670" y="7086600"/>
            <a:chExt cx="941177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77899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KIẾN THỨC CHÍNH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6883" y="7688759"/>
                  <a:ext cx="53136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50480" y="11619611"/>
            <a:ext cx="5026474" cy="929775"/>
            <a:chOff x="7459670" y="8524495"/>
            <a:chExt cx="502706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6086" y="7688759"/>
                  <a:ext cx="53295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886200" y="6771246"/>
            <a:ext cx="14630400" cy="1569660"/>
            <a:chOff x="644526" y="2766774"/>
            <a:chExt cx="13804791" cy="1569660"/>
          </a:xfrm>
        </p:grpSpPr>
        <p:sp>
          <p:nvSpPr>
            <p:cNvPr id="89" name="TextBox 88"/>
            <p:cNvSpPr txBox="1"/>
            <p:nvPr/>
          </p:nvSpPr>
          <p:spPr>
            <a:xfrm>
              <a:off x="2288685" y="2766774"/>
              <a:ext cx="121606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87317" y="8563545"/>
            <a:ext cx="10743083" cy="914310"/>
            <a:chOff x="471470" y="2795826"/>
            <a:chExt cx="10743083" cy="914310"/>
          </a:xfrm>
        </p:grpSpPr>
        <p:sp>
          <p:nvSpPr>
            <p:cNvPr id="93" name="TextBox 92"/>
            <p:cNvSpPr txBox="1"/>
            <p:nvPr/>
          </p:nvSpPr>
          <p:spPr>
            <a:xfrm>
              <a:off x="2222953" y="2879139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phức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71470" y="2795826"/>
              <a:ext cx="1386442" cy="81560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8925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87317" y="10021521"/>
            <a:ext cx="14248283" cy="1598170"/>
            <a:chOff x="575240" y="2738264"/>
            <a:chExt cx="13043453" cy="1598170"/>
          </a:xfrm>
        </p:grpSpPr>
        <p:sp>
          <p:nvSpPr>
            <p:cNvPr id="97" name="TextBox 96"/>
            <p:cNvSpPr txBox="1"/>
            <p:nvPr/>
          </p:nvSpPr>
          <p:spPr>
            <a:xfrm>
              <a:off x="2115856" y="2766774"/>
              <a:ext cx="115028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phức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mô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đun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phức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75240" y="2779660"/>
              <a:ext cx="1269206" cy="76944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37312" y="2738264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5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5677361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3911" y="498367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219200" y="3358360"/>
                  <a:ext cx="493647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𝟏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3358360"/>
                  <a:ext cx="4936470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277878" y="3358360"/>
                  <a:ext cx="493647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𝟓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78" y="3358360"/>
                  <a:ext cx="4936470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929865" y="3358360"/>
                  <a:ext cx="3051628" cy="10211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9865" y="3358360"/>
                  <a:ext cx="3051628" cy="10211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807947" y="3391626"/>
                  <a:ext cx="3411594" cy="10379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𝟓</m:t>
                            </m:r>
                          </m:e>
                        </m:rad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7947" y="3391626"/>
                  <a:ext cx="3411594" cy="10379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2"/>
            <a:ext cx="24031266" cy="2873724"/>
            <a:chOff x="122648" y="1788152"/>
            <a:chExt cx="24031266" cy="2873724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2"/>
              <a:ext cx="3763552" cy="926296"/>
              <a:chOff x="923003" y="3917552"/>
              <a:chExt cx="4121196" cy="10708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82154" cy="960703"/>
                <a:chOff x="2028795" y="4389675"/>
                <a:chExt cx="3682154" cy="960703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49870" y="4389675"/>
                  <a:ext cx="3061079" cy="9607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8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450973" y="5083524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75126" y="2939604"/>
                <a:ext cx="19537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Môđun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số phức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𝒛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𝟏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bằng: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26" y="2939604"/>
                <a:ext cx="19537904" cy="923330"/>
              </a:xfrm>
              <a:prstGeom prst="rect">
                <a:avLst/>
              </a:prstGeom>
              <a:blipFill>
                <a:blip r:embed="rId8"/>
                <a:stretch>
                  <a:fillRect l="-1654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50650" y="10776396"/>
            <a:ext cx="2906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5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D.</a:t>
            </a:r>
            <a:endParaRPr lang="en-US" sz="54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1379BC-FC2F-4B19-BE02-BF3C06B9631D}"/>
                  </a:ext>
                </a:extLst>
              </p:cNvPr>
              <p:cNvSpPr/>
              <p:nvPr/>
            </p:nvSpPr>
            <p:spPr>
              <a:xfrm>
                <a:off x="4010991" y="8400127"/>
                <a:ext cx="16544792" cy="1396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𝒛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𝒊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 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solidFill>
                                      <a:srgbClr val="FF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en-US" sz="5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1379BC-FC2F-4B19-BE02-BF3C06B96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91" y="8400127"/>
                <a:ext cx="16544792" cy="1396408"/>
              </a:xfrm>
              <a:prstGeom prst="rect">
                <a:avLst/>
              </a:prstGeom>
              <a:blipFill>
                <a:blip r:embed="rId9"/>
                <a:stretch>
                  <a:fillRect l="-774" b="-2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2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5677361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3911" y="498367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𝒊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2873725"/>
            <a:chOff x="122648" y="1788151"/>
            <a:chExt cx="24031266" cy="2873725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63552" cy="900000"/>
              <a:chOff x="923003" y="3917552"/>
              <a:chExt cx="4121196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82154" cy="925121"/>
                <a:chOff x="2028795" y="4389675"/>
                <a:chExt cx="3682154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49870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450973" y="5083524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83733" y="2526818"/>
                <a:ext cx="2209651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Trên mặt phẳng tọa độ, điểm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là điểm biểu diễn số phức nào dưới đây?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3" y="2526818"/>
                <a:ext cx="22096514" cy="1754326"/>
              </a:xfrm>
              <a:prstGeom prst="rect">
                <a:avLst/>
              </a:prstGeom>
              <a:blipFill>
                <a:blip r:embed="rId8"/>
                <a:stretch>
                  <a:fillRect l="-1462" t="-10453" b="-20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12705" y="8584347"/>
            <a:ext cx="2906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sz="5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D.</a:t>
            </a:r>
            <a:endParaRPr lang="en-US" sz="5400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4350" y="9017022"/>
            <a:ext cx="24090260" cy="4436278"/>
            <a:chOff x="63654" y="6786520"/>
            <a:chExt cx="24090260" cy="4436278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4033575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158415" y="776043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5865759"/>
            <a:chOff x="122648" y="1788151"/>
            <a:chExt cx="24031266" cy="5865759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53539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687352" cy="900000"/>
              <a:chOff x="923003" y="3917552"/>
              <a:chExt cx="4037755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598713" cy="925121"/>
                <a:chOff x="2028795" y="4389675"/>
                <a:chExt cx="3598713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578731" y="4389675"/>
                  <a:ext cx="3048777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2124781" y="7860284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40588" y="2893248"/>
                <a:ext cx="145232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Trên mặt phẳng tọa độ, điểm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là điểm biểu diễn số phức nào dưới đây?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2893248"/>
                <a:ext cx="14523212" cy="1754326"/>
              </a:xfrm>
              <a:prstGeom prst="rect">
                <a:avLst/>
              </a:prstGeom>
              <a:blipFill>
                <a:blip r:embed="rId8"/>
                <a:stretch>
                  <a:fillRect l="-2224" t="-10453" r="-3609" b="-20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49330" y="10197642"/>
                <a:ext cx="13479029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Theo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hình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vẽ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latin typeface="Cambria Math"/>
                          </a:rPr>
                          <m:t>;</m:t>
                        </m:r>
                        <m:r>
                          <a:rPr lang="en-US" sz="5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/>
                      </a:rPr>
                      <m:t>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  <a:p>
                <a:endParaRPr lang="en-US" sz="4000" b="1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5400" b="1" dirty="0" err="1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Chọn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 C.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330" y="10197642"/>
                <a:ext cx="13479029" cy="2431435"/>
              </a:xfrm>
              <a:prstGeom prst="rect">
                <a:avLst/>
              </a:prstGeom>
              <a:blipFill>
                <a:blip r:embed="rId9"/>
                <a:stretch>
                  <a:fillRect l="-2442" t="-7519" b="-1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925573F3-DED7-4B8D-A447-B4822DE0B3A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0459" y="2523708"/>
            <a:ext cx="6114455" cy="4710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0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-4665" y="8993870"/>
            <a:ext cx="24090260" cy="4436278"/>
            <a:chOff x="63654" y="6786520"/>
            <a:chExt cx="24090260" cy="4436278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4033575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15726952" cy="7083669"/>
            <a:chOff x="122648" y="1788151"/>
            <a:chExt cx="15726952" cy="7083669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5"/>
              <a:ext cx="15436739" cy="657181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63552" cy="900000"/>
              <a:chOff x="923003" y="3917552"/>
              <a:chExt cx="4121196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82154" cy="925121"/>
                <a:chOff x="2028795" y="4389675"/>
                <a:chExt cx="3682154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49870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0588" y="2893248"/>
                <a:ext cx="145232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Điểm nào trong hình vẽ dưới đây là điểm biểu diễn số phức liên hợp của số phức 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vi-VN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?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2893248"/>
                <a:ext cx="14523212" cy="2585323"/>
              </a:xfrm>
              <a:prstGeom prst="rect">
                <a:avLst/>
              </a:prstGeom>
              <a:blipFill>
                <a:blip r:embed="rId4"/>
                <a:stretch>
                  <a:fillRect l="-2224" t="-6604" r="-2224" b="-1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13960" y="9953916"/>
                <a:ext cx="19173211" cy="320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Số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liên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hợp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𝒛</m:t>
                    </m:r>
                    <m:r>
                      <a:rPr lang="en-US" sz="5400" b="1" i="1">
                        <a:latin typeface="Cambria Math"/>
                      </a:rPr>
                      <m:t>=−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 i="1">
                        <a:latin typeface="Cambria Math"/>
                      </a:rPr>
                      <m:t>𝒊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là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latin typeface="Cambria Math"/>
                          </a:rPr>
                          <m:t>𝒛</m:t>
                        </m:r>
                      </m:e>
                    </m:ba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𝟑</m:t>
                    </m:r>
                    <m:r>
                      <a:rPr lang="en-US" sz="5400" b="1" i="1"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 </a:t>
                </a:r>
              </a:p>
              <a:p>
                <a:endParaRPr lang="en-US" sz="2000" b="1" dirty="0"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Điểm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biểu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diễn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</m:ba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là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5400" b="1" dirty="0" err="1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Chọn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60" y="9953916"/>
                <a:ext cx="19173211" cy="3200876"/>
              </a:xfrm>
              <a:prstGeom prst="rect">
                <a:avLst/>
              </a:prstGeom>
              <a:blipFill>
                <a:blip r:embed="rId5"/>
                <a:stretch>
                  <a:fillRect l="-1685" t="-5714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FBE1C8BF-AA7B-4579-968F-78BE0C924C5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814" y="1523999"/>
            <a:ext cx="7831325" cy="7597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1121147" y="5768034"/>
            <a:ext cx="11530432" cy="2766112"/>
            <a:chOff x="425801" y="3208364"/>
            <a:chExt cx="11530432" cy="2766112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11530432" cy="2766112"/>
              <a:chOff x="241306" y="2243792"/>
              <a:chExt cx="5765216" cy="1383056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31851" y="298064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1306" y="303057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517999" y="300958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227454" y="305100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𝑵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27772" y="4834236"/>
                  <a:ext cx="443756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𝑸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772" y="4834236"/>
                  <a:ext cx="4437560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7478095" y="4923201"/>
                  <a:ext cx="443756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095" y="4923201"/>
                  <a:ext cx="4437561" cy="9233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Oval 91"/>
          <p:cNvSpPr/>
          <p:nvPr/>
        </p:nvSpPr>
        <p:spPr>
          <a:xfrm>
            <a:off x="7082519" y="5843136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098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build="p"/>
      <p:bldP spid="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6700879"/>
            <a:chOff x="63654" y="6786520"/>
            <a:chExt cx="24090260" cy="6700879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2"/>
              <a:ext cx="23824136" cy="629817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8743" y="4511293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1972022"/>
            <a:chOff x="122648" y="1788151"/>
            <a:chExt cx="24031266" cy="1972022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146016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39585" cy="900000"/>
              <a:chOff x="923003" y="3917552"/>
              <a:chExt cx="4094952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55910" cy="925121"/>
                <a:chOff x="2028795" y="4389675"/>
                <a:chExt cx="3655910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23626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95061" y="4556745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83733" y="2526818"/>
                <a:ext cx="220965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 Cho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Tìm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ảo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latin typeface="Tahoma" pitchFamily="34" charset="0"/>
                    <a:cs typeface="Tahoma" pitchFamily="34" charset="0"/>
                  </a:rPr>
                  <a:t>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𝒛</m:t>
                        </m:r>
                      </m:e>
                    </m:ba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3" y="2526818"/>
                <a:ext cx="22096514" cy="923330"/>
              </a:xfrm>
              <a:prstGeom prst="rect">
                <a:avLst/>
              </a:prstGeom>
              <a:blipFill>
                <a:blip r:embed="rId8"/>
                <a:stretch>
                  <a:fillRect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0" y="7760421"/>
                <a:ext cx="12643100" cy="437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Ta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𝒛</m:t>
                    </m: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𝒊</m:t>
                    </m:r>
                    <m:r>
                      <a:rPr lang="en-US" sz="5400" b="1" i="1">
                        <a:latin typeface="Cambria Math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latin typeface="Cambria Math"/>
                          </a:rPr>
                          <m:t>𝒛</m:t>
                        </m:r>
                      </m:e>
                    </m:bar>
                    <m:r>
                      <a:rPr lang="en-US" sz="5400" b="1" i="1">
                        <a:latin typeface="Cambria Math"/>
                      </a:rPr>
                      <m:t>=</m:t>
                    </m:r>
                    <m:r>
                      <a:rPr lang="en-US" sz="5400" b="1" i="1">
                        <a:latin typeface="Cambria Math"/>
                      </a:rPr>
                      <m:t>𝟏</m:t>
                    </m:r>
                    <m:r>
                      <a:rPr lang="en-US" sz="5400" b="1" i="1">
                        <a:latin typeface="Cambria Math"/>
                      </a:rPr>
                      <m:t>+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  <m:r>
                      <a:rPr lang="en-US" sz="5400" b="1" i="1">
                        <a:latin typeface="Cambria Math"/>
                      </a:rPr>
                      <m:t>𝒊</m:t>
                    </m:r>
                  </m:oMath>
                </a14:m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fr-FR" sz="2000" b="1" dirty="0"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Vậy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</m:bar>
                  </m:oMath>
                </a14:m>
                <a:r>
                  <a:rPr lang="fr-FR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phần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ảo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3200" b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r>
                  <a:rPr lang="en-US" sz="5400" b="1" dirty="0" err="1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Chọn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 A.</a:t>
                </a:r>
                <a:endParaRPr lang="en-US" sz="5400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760421"/>
                <a:ext cx="12643100" cy="4370427"/>
              </a:xfrm>
              <a:prstGeom prst="rect">
                <a:avLst/>
              </a:prstGeom>
              <a:blipFill>
                <a:blip r:embed="rId9"/>
                <a:stretch>
                  <a:fillRect l="-2555" b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5677361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2873725"/>
            <a:chOff x="122648" y="1788151"/>
            <a:chExt cx="24031266" cy="2873725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687352" cy="900000"/>
              <a:chOff x="923003" y="3917552"/>
              <a:chExt cx="4037755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598713" cy="925121"/>
                <a:chOff x="2028795" y="4389675"/>
                <a:chExt cx="3598713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566429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83733" y="2438400"/>
                <a:ext cx="220965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Tìm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các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và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thỏa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mãn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điều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kiện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: 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3" y="2438400"/>
                <a:ext cx="22096514" cy="923330"/>
              </a:xfrm>
              <a:prstGeom prst="rect">
                <a:avLst/>
              </a:prstGeom>
              <a:blipFill>
                <a:blip r:embed="rId4"/>
                <a:stretch>
                  <a:fillRect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57382" y="7125940"/>
                <a:ext cx="15251676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𝟒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82" y="7125940"/>
                <a:ext cx="15251676" cy="1178912"/>
              </a:xfrm>
              <a:prstGeom prst="rect">
                <a:avLst/>
              </a:prstGeom>
              <a:blipFill>
                <a:blip r:embed="rId5"/>
                <a:stretch>
                  <a:fillRect l="-2158" b="-3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251EAF-747A-43F3-B883-38BC3F513050}"/>
                  </a:ext>
                </a:extLst>
              </p:cNvPr>
              <p:cNvSpPr txBox="1"/>
              <p:nvPr/>
            </p:nvSpPr>
            <p:spPr>
              <a:xfrm>
                <a:off x="3352800" y="3480941"/>
                <a:ext cx="178161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fr-FR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E251EAF-747A-43F3-B883-38BC3F513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480941"/>
                <a:ext cx="1781613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39CF9B4-30B6-42D5-8CD9-9863829F9282}"/>
              </a:ext>
            </a:extLst>
          </p:cNvPr>
          <p:cNvGrpSpPr/>
          <p:nvPr/>
        </p:nvGrpSpPr>
        <p:grpSpPr>
          <a:xfrm>
            <a:off x="422193" y="4848999"/>
            <a:ext cx="23559786" cy="1856602"/>
            <a:chOff x="422193" y="4848999"/>
            <a:chExt cx="23559786" cy="185660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475FC8D-FA1C-4D53-9C04-6E2DB50F0DB4}"/>
                </a:ext>
              </a:extLst>
            </p:cNvPr>
            <p:cNvGrpSpPr/>
            <p:nvPr/>
          </p:nvGrpSpPr>
          <p:grpSpPr>
            <a:xfrm>
              <a:off x="422193" y="4848999"/>
              <a:ext cx="23559786" cy="1856602"/>
              <a:chOff x="239502" y="2243792"/>
              <a:chExt cx="11779893" cy="928301"/>
            </a:xfrm>
            <a:solidFill>
              <a:srgbClr val="398842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3A0911C-C5FF-400F-B540-AD282BD2E6B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040351-0965-4E62-B63D-219FF41057DE}"/>
                  </a:ext>
                </a:extLst>
              </p:cNvPr>
              <p:cNvSpPr/>
              <p:nvPr/>
            </p:nvSpPr>
            <p:spPr>
              <a:xfrm>
                <a:off x="3266723" y="243966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F3A8669-F351-4C97-BC61-C3913E4934B6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9A1226-8FBD-479A-9D17-41D2B3AA7FEA}"/>
                  </a:ext>
                </a:extLst>
              </p:cNvPr>
              <p:cNvSpPr/>
              <p:nvPr/>
            </p:nvSpPr>
            <p:spPr>
              <a:xfrm>
                <a:off x="239502" y="246270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6A48D7-64E2-4204-9B96-9E7F117C3CE0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81F3851-0B31-485C-AB8B-661149DFA01B}"/>
                  </a:ext>
                </a:extLst>
              </p:cNvPr>
              <p:cNvSpPr/>
              <p:nvPr/>
            </p:nvSpPr>
            <p:spPr>
              <a:xfrm>
                <a:off x="6278086" y="2473305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16BFC2-385D-4A9B-AAA0-C89170E277BD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E2B9AC8-3617-4E70-9ADA-1EE7321C971D}"/>
                  </a:ext>
                </a:extLst>
              </p:cNvPr>
              <p:cNvSpPr/>
              <p:nvPr/>
            </p:nvSpPr>
            <p:spPr>
              <a:xfrm>
                <a:off x="9272107" y="242297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11B09-1350-4633-BDEA-78BC1DB04994}"/>
                    </a:ext>
                  </a:extLst>
                </p:cNvPr>
                <p:cNvSpPr/>
                <p:nvPr/>
              </p:nvSpPr>
              <p:spPr>
                <a:xfrm>
                  <a:off x="7556635" y="4953000"/>
                  <a:ext cx="4384438" cy="1740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𝟑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11B09-1350-4633-BDEA-78BC1DB049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635" y="4953000"/>
                  <a:ext cx="4384438" cy="17400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EE39FD-96A8-498A-B340-6811A16EE688}"/>
                    </a:ext>
                  </a:extLst>
                </p:cNvPr>
                <p:cNvSpPr/>
                <p:nvPr/>
              </p:nvSpPr>
              <p:spPr>
                <a:xfrm>
                  <a:off x="13579361" y="4876800"/>
                  <a:ext cx="4389743" cy="1740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𝟑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EE39FD-96A8-498A-B340-6811A16EE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9361" y="4876800"/>
                  <a:ext cx="4389743" cy="17400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0CF1723-6265-4347-8E9E-51A3B2827222}"/>
                    </a:ext>
                  </a:extLst>
                </p:cNvPr>
                <p:cNvSpPr/>
                <p:nvPr/>
              </p:nvSpPr>
              <p:spPr>
                <a:xfrm>
                  <a:off x="19567403" y="4876800"/>
                  <a:ext cx="4394404" cy="1740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𝟑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0CF1723-6265-4347-8E9E-51A3B2827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7403" y="4876800"/>
                  <a:ext cx="4394404" cy="174002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5D00DCB-F7C3-4837-AE9C-195E309FAEA2}"/>
                    </a:ext>
                  </a:extLst>
                </p:cNvPr>
                <p:cNvSpPr/>
                <p:nvPr/>
              </p:nvSpPr>
              <p:spPr>
                <a:xfrm>
                  <a:off x="1510723" y="4876800"/>
                  <a:ext cx="4417477" cy="1740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𝟑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5D00DCB-F7C3-4837-AE9C-195E309FAE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723" y="4876800"/>
                  <a:ext cx="4417477" cy="174002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F23304D-ACA1-4660-AC66-D0E70C9844C6}"/>
                  </a:ext>
                </a:extLst>
              </p:cNvPr>
              <p:cNvSpPr/>
              <p:nvPr/>
            </p:nvSpPr>
            <p:spPr>
              <a:xfrm>
                <a:off x="5173544" y="8129728"/>
                <a:ext cx="6276334" cy="287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F23304D-ACA1-4660-AC66-D0E70C984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44" y="8129728"/>
                <a:ext cx="6276334" cy="28728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BACCE5-165C-4742-A5C0-6508DCA6E6AB}"/>
                  </a:ext>
                </a:extLst>
              </p:cNvPr>
              <p:cNvSpPr/>
              <p:nvPr/>
            </p:nvSpPr>
            <p:spPr>
              <a:xfrm>
                <a:off x="11573491" y="8103511"/>
                <a:ext cx="3798091" cy="287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BACCE5-165C-4742-A5C0-6508DCA6E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491" y="8103511"/>
                <a:ext cx="3798091" cy="28728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732B18-B630-411A-9CAE-BF8ACB5FD240}"/>
                  </a:ext>
                </a:extLst>
              </p:cNvPr>
              <p:cNvSpPr/>
              <p:nvPr/>
            </p:nvSpPr>
            <p:spPr>
              <a:xfrm>
                <a:off x="15501004" y="8041057"/>
                <a:ext cx="3384516" cy="287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732B18-B630-411A-9CAE-BF8ACB5FD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004" y="8041057"/>
                <a:ext cx="3384516" cy="28728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78F645-4A49-4530-BAB9-BD149E9BAA0C}"/>
                  </a:ext>
                </a:extLst>
              </p:cNvPr>
              <p:cNvSpPr/>
              <p:nvPr/>
            </p:nvSpPr>
            <p:spPr>
              <a:xfrm>
                <a:off x="9113258" y="10815813"/>
                <a:ext cx="5413661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</m:oMath>
                </a14:m>
                <a:endParaRPr lang="en-US" sz="5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78F645-4A49-4530-BAB9-BD149E9BA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58" y="10815813"/>
                <a:ext cx="5413661" cy="1178912"/>
              </a:xfrm>
              <a:prstGeom prst="rect">
                <a:avLst/>
              </a:prstGeom>
              <a:blipFill>
                <a:blip r:embed="rId14"/>
                <a:stretch>
                  <a:fillRect l="-6081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8509028" y="5200133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27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34" grpId="0"/>
      <p:bldP spid="50" grpId="0"/>
      <p:bldP spid="51" grpId="0"/>
      <p:bldP spid="52" grpId="0"/>
      <p:bldP spid="53" grpId="0"/>
      <p:bldP spid="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146870" y="6816783"/>
            <a:ext cx="24090260" cy="6929479"/>
            <a:chOff x="63654" y="6786520"/>
            <a:chExt cx="24090260" cy="6929479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2"/>
              <a:ext cx="23824136" cy="652677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63654" y="1564894"/>
            <a:ext cx="24031266" cy="3173305"/>
            <a:chOff x="122648" y="1788151"/>
            <a:chExt cx="24031266" cy="3173305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6"/>
              <a:ext cx="23741053" cy="26614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46346" cy="900000"/>
              <a:chOff x="923003" y="3917552"/>
              <a:chExt cx="4102355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63313" cy="925121"/>
                <a:chOff x="2028795" y="4389675"/>
                <a:chExt cx="3663313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31029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544275" y="2171343"/>
                <a:ext cx="22096514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a:rPr lang="nl-NL" sz="50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các điểm </a:t>
                </a:r>
                <a14:m>
                  <m:oMath xmlns:m="http://schemas.openxmlformats.org/officeDocument/2006/math">
                    <m:r>
                      <a:rPr lang="nl-NL" sz="5000" b="1" i="1" smtClean="0">
                        <a:solidFill>
                          <a:srgbClr val="0000FF"/>
                        </a:solidFill>
                        <a:latin typeface="Cambria Math"/>
                      </a:rPr>
                      <m:t>𝑨</m:t>
                    </m:r>
                    <m:r>
                      <a:rPr lang="nl-NL" sz="5000" b="1" i="1" smtClean="0">
                        <a:solidFill>
                          <a:schemeClr val="tx1"/>
                        </a:solidFill>
                        <a:latin typeface="Cambria Math"/>
                      </a:rPr>
                      <m:t>, </m:t>
                    </m:r>
                    <m:r>
                      <a:rPr lang="nl-NL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nl-NL" sz="5000" b="1" i="1" smtClean="0">
                        <a:solidFill>
                          <a:schemeClr val="tx1"/>
                        </a:solidFill>
                        <a:latin typeface="Cambria Math"/>
                      </a:rPr>
                      <m:t>, </m:t>
                    </m:r>
                    <m:r>
                      <a:rPr lang="nl-NL" sz="5000" b="1" i="1" smtClean="0">
                        <a:solidFill>
                          <a:srgbClr val="7030A0"/>
                        </a:solidFill>
                        <a:latin typeface="Cambria Math"/>
                      </a:rPr>
                      <m:t>𝑪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các điểm biểu diễn các số phức </a:t>
                </a:r>
                <a14:m>
                  <m:oMath xmlns:m="http://schemas.openxmlformats.org/officeDocument/2006/math">
                    <m:r>
                      <a:rPr lang="nl-NL" sz="5000" b="1" i="1" smtClean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nl-NL" sz="5000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nl-NL" sz="5000" b="1" i="1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nl-NL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l-NL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5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nl-NL" sz="5000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nl-NL" sz="5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nl-NL" sz="5000" b="1" i="1" smtClean="0">
                        <a:solidFill>
                          <a:srgbClr val="7030A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:r>
                  <a:rPr lang="nl-NL" sz="5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đường tròn ngoại tiếp tam giác </a:t>
                </a:r>
                <a14:m>
                  <m:oMath xmlns:m="http://schemas.openxmlformats.org/officeDocument/2006/math">
                    <m:r>
                      <a:rPr lang="nl-NL" sz="5000" b="1" i="1">
                        <a:solidFill>
                          <a:srgbClr val="FF0000"/>
                        </a:solidFill>
                        <a:latin typeface="Cambria Math"/>
                      </a:rPr>
                      <m:t>𝑨𝑩𝑪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75" y="2171343"/>
                <a:ext cx="22096514" cy="2400657"/>
              </a:xfrm>
              <a:prstGeom prst="rect">
                <a:avLst/>
              </a:prstGeom>
              <a:blipFill>
                <a:blip r:embed="rId4"/>
                <a:stretch>
                  <a:fillRect l="-1324" t="-6599" r="-1324" b="-1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5128" y="7518627"/>
                <a:ext cx="10164449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5400" b="1" i="1"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400" b="1" i="1">
                            <a:latin typeface="Cambria Math"/>
                          </a:rPr>
                          <m:t>𝟏</m:t>
                        </m:r>
                        <m:r>
                          <a:rPr lang="nl-NL" sz="5400" b="1" i="1">
                            <a:latin typeface="Cambria Math"/>
                          </a:rPr>
                          <m:t>;</m:t>
                        </m:r>
                        <m:r>
                          <a:rPr lang="nl-NL" sz="5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nl-NL" sz="5400" b="1" i="1">
                        <a:latin typeface="Cambria Math"/>
                      </a:rPr>
                      <m:t>, </m:t>
                    </m:r>
                    <m:r>
                      <a:rPr lang="nl-NL" sz="5400" b="1" i="1"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400" b="1" i="1">
                            <a:latin typeface="Cambria Math"/>
                          </a:rPr>
                          <m:t>𝟒</m:t>
                        </m:r>
                        <m:r>
                          <a:rPr lang="nl-NL" sz="5400" b="1" i="1">
                            <a:latin typeface="Cambria Math"/>
                          </a:rPr>
                          <m:t>;</m:t>
                        </m:r>
                        <m:r>
                          <a:rPr lang="nl-NL" sz="5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nl-NL" sz="5400" b="1" i="1">
                        <a:latin typeface="Cambria Math"/>
                      </a:rPr>
                      <m:t>, </m:t>
                    </m:r>
                    <m:r>
                      <a:rPr lang="nl-NL" sz="5400" b="1" i="1"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400" b="1" i="1">
                            <a:latin typeface="Cambria Math"/>
                          </a:rPr>
                          <m:t>𝟏</m:t>
                        </m:r>
                        <m:r>
                          <a:rPr lang="nl-NL" sz="5400" b="1" i="1">
                            <a:latin typeface="Cambria Math"/>
                          </a:rPr>
                          <m:t>;</m:t>
                        </m:r>
                        <m:r>
                          <a:rPr lang="nl-NL" sz="5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m:rPr>
                        <m:nor/>
                      </m:rPr>
                      <a:rPr lang="fr-FR" sz="5400" b="1">
                        <a:latin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5400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8" y="7518627"/>
                <a:ext cx="10164449" cy="1178912"/>
              </a:xfrm>
              <a:prstGeom prst="rect">
                <a:avLst/>
              </a:prstGeom>
              <a:blipFill>
                <a:blip r:embed="rId5"/>
                <a:stretch>
                  <a:fillRect l="-3179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39CF9B4-30B6-42D5-8CD9-9863829F9282}"/>
              </a:ext>
            </a:extLst>
          </p:cNvPr>
          <p:cNvGrpSpPr/>
          <p:nvPr/>
        </p:nvGrpSpPr>
        <p:grpSpPr>
          <a:xfrm>
            <a:off x="422193" y="4848999"/>
            <a:ext cx="23559786" cy="1856602"/>
            <a:chOff x="422193" y="4848999"/>
            <a:chExt cx="23559786" cy="185660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475FC8D-FA1C-4D53-9C04-6E2DB50F0DB4}"/>
                </a:ext>
              </a:extLst>
            </p:cNvPr>
            <p:cNvGrpSpPr/>
            <p:nvPr/>
          </p:nvGrpSpPr>
          <p:grpSpPr>
            <a:xfrm>
              <a:off x="422193" y="4848999"/>
              <a:ext cx="23559786" cy="1856602"/>
              <a:chOff x="239502" y="2243792"/>
              <a:chExt cx="11779893" cy="928301"/>
            </a:xfrm>
            <a:solidFill>
              <a:srgbClr val="398842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3A0911C-C5FF-400F-B540-AD282BD2E6B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040351-0965-4E62-B63D-219FF41057DE}"/>
                  </a:ext>
                </a:extLst>
              </p:cNvPr>
              <p:cNvSpPr/>
              <p:nvPr/>
            </p:nvSpPr>
            <p:spPr>
              <a:xfrm>
                <a:off x="3266723" y="243966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F3A8669-F351-4C97-BC61-C3913E4934B6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9A1226-8FBD-479A-9D17-41D2B3AA7FEA}"/>
                  </a:ext>
                </a:extLst>
              </p:cNvPr>
              <p:cNvSpPr/>
              <p:nvPr/>
            </p:nvSpPr>
            <p:spPr>
              <a:xfrm>
                <a:off x="239502" y="246270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6A48D7-64E2-4204-9B96-9E7F117C3CE0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81F3851-0B31-485C-AB8B-661149DFA01B}"/>
                  </a:ext>
                </a:extLst>
              </p:cNvPr>
              <p:cNvSpPr/>
              <p:nvPr/>
            </p:nvSpPr>
            <p:spPr>
              <a:xfrm>
                <a:off x="6278086" y="2473305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16BFC2-385D-4A9B-AAA0-C89170E277BD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E2B9AC8-3617-4E70-9ADA-1EE7321C971D}"/>
                  </a:ext>
                </a:extLst>
              </p:cNvPr>
              <p:cNvSpPr/>
              <p:nvPr/>
            </p:nvSpPr>
            <p:spPr>
              <a:xfrm>
                <a:off x="9272107" y="242297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11B09-1350-4633-BDEA-78BC1DB04994}"/>
                    </a:ext>
                  </a:extLst>
                </p:cNvPr>
                <p:cNvSpPr/>
                <p:nvPr/>
              </p:nvSpPr>
              <p:spPr>
                <a:xfrm>
                  <a:off x="7556635" y="5120949"/>
                  <a:ext cx="4384438" cy="14704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11B09-1350-4633-BDEA-78BC1DB049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635" y="5120949"/>
                  <a:ext cx="4384438" cy="14704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EE39FD-96A8-498A-B340-6811A16EE688}"/>
                    </a:ext>
                  </a:extLst>
                </p:cNvPr>
                <p:cNvSpPr/>
                <p:nvPr/>
              </p:nvSpPr>
              <p:spPr>
                <a:xfrm>
                  <a:off x="13579361" y="5044749"/>
                  <a:ext cx="4389743" cy="1475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EE39FD-96A8-498A-B340-6811A16EE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9361" y="5044749"/>
                  <a:ext cx="4389743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0CF1723-6265-4347-8E9E-51A3B2827222}"/>
                    </a:ext>
                  </a:extLst>
                </p:cNvPr>
                <p:cNvSpPr/>
                <p:nvPr/>
              </p:nvSpPr>
              <p:spPr>
                <a:xfrm>
                  <a:off x="19567403" y="5044749"/>
                  <a:ext cx="4394404" cy="1475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0CF1723-6265-4347-8E9E-51A3B2827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7403" y="5044749"/>
                  <a:ext cx="4394404" cy="14752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5D00DCB-F7C3-4837-AE9C-195E309FAEA2}"/>
                    </a:ext>
                  </a:extLst>
                </p:cNvPr>
                <p:cNvSpPr/>
                <p:nvPr/>
              </p:nvSpPr>
              <p:spPr>
                <a:xfrm>
                  <a:off x="1510723" y="5044749"/>
                  <a:ext cx="4417477" cy="14902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5D00DCB-F7C3-4837-AE9C-195E309FAE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723" y="5044749"/>
                  <a:ext cx="4417477" cy="14902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F23304D-ACA1-4660-AC66-D0E70C9844C6}"/>
                  </a:ext>
                </a:extLst>
              </p:cNvPr>
              <p:cNvSpPr/>
              <p:nvPr/>
            </p:nvSpPr>
            <p:spPr>
              <a:xfrm>
                <a:off x="462106" y="8458200"/>
                <a:ext cx="9969075" cy="1608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𝑨𝑩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𝟑</m:t>
                      </m:r>
                    </m:oMath>
                  </m:oMathPara>
                </a14:m>
                <a:endParaRPr lang="en-US" sz="5400" b="1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F23304D-ACA1-4660-AC66-D0E70C984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6" y="8458200"/>
                <a:ext cx="9969075" cy="16082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BACCE5-165C-4742-A5C0-6508DCA6E6AB}"/>
                  </a:ext>
                </a:extLst>
              </p:cNvPr>
              <p:cNvSpPr/>
              <p:nvPr/>
            </p:nvSpPr>
            <p:spPr>
              <a:xfrm>
                <a:off x="462106" y="9721577"/>
                <a:ext cx="9903352" cy="1608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𝑨𝑪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𝟓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𝟒</m:t>
                      </m:r>
                    </m:oMath>
                  </m:oMathPara>
                </a14:m>
                <a:endParaRPr lang="en-US" sz="5400" b="1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BACCE5-165C-4742-A5C0-6508DCA6E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06" y="9721577"/>
                <a:ext cx="9903352" cy="16082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732B18-B630-411A-9CAE-BF8ACB5FD240}"/>
                  </a:ext>
                </a:extLst>
              </p:cNvPr>
              <p:cNvSpPr/>
              <p:nvPr/>
            </p:nvSpPr>
            <p:spPr>
              <a:xfrm>
                <a:off x="441267" y="10928409"/>
                <a:ext cx="9945030" cy="1608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𝟏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732B18-B630-411A-9CAE-BF8ACB5FD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7" y="10928409"/>
                <a:ext cx="9945030" cy="16082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78F645-4A49-4530-BAB9-BD149E9BAA0C}"/>
                  </a:ext>
                </a:extLst>
              </p:cNvPr>
              <p:cNvSpPr/>
              <p:nvPr/>
            </p:nvSpPr>
            <p:spPr>
              <a:xfrm>
                <a:off x="14401800" y="11067535"/>
                <a:ext cx="5516703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78F645-4A49-4530-BAB9-BD149E9BA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11067535"/>
                <a:ext cx="5516703" cy="1938992"/>
              </a:xfrm>
              <a:prstGeom prst="rect">
                <a:avLst/>
              </a:prstGeom>
              <a:blipFill>
                <a:blip r:embed="rId13"/>
                <a:stretch>
                  <a:fillRect l="-5973" r="-497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426098" y="5237491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A796B1B-712A-4562-9165-B9B579383CBF}"/>
                  </a:ext>
                </a:extLst>
              </p:cNvPr>
              <p:cNvSpPr/>
              <p:nvPr/>
            </p:nvSpPr>
            <p:spPr>
              <a:xfrm>
                <a:off x="11514420" y="7959391"/>
                <a:ext cx="1315993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am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nl-NL" sz="5400" b="1" i="1">
                          <a:solidFill>
                            <a:srgbClr val="0000FF"/>
                          </a:solidFill>
                          <a:latin typeface="Cambria Math"/>
                        </a:rPr>
                        <m:t>𝑨𝑩𝑪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nl-NL" sz="5400" b="1" i="1">
                          <a:solidFill>
                            <a:srgbClr val="0000FF"/>
                          </a:solidFill>
                          <a:latin typeface="Cambria Math"/>
                        </a:rPr>
                        <m:t>𝑨</m:t>
                      </m:r>
                      <m:r>
                        <m:rPr>
                          <m:nor/>
                        </m:rPr>
                        <a:rPr lang="nl-NL" sz="5400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5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nl-NL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nl-NL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5400" b="1" i="0" dirty="0">
                  <a:solidFill>
                    <a:srgbClr val="FF0000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5400" b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5400" b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i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5400" b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nl-NL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nl-NL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A796B1B-712A-4562-9165-B9B579383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420" y="7959391"/>
                <a:ext cx="13159931" cy="25853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5CA82B-CF0B-48BF-8C5F-1B7B75F1D846}"/>
                  </a:ext>
                </a:extLst>
              </p:cNvPr>
              <p:cNvSpPr/>
              <p:nvPr/>
            </p:nvSpPr>
            <p:spPr>
              <a:xfrm>
                <a:off x="2128235" y="12272887"/>
                <a:ext cx="6634765" cy="1366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𝑨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𝑩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5CA82B-CF0B-48BF-8C5F-1B7B75F1D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235" y="12272887"/>
                <a:ext cx="6634765" cy="1366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F2DC91-60AA-487D-A72B-8516B0F21135}"/>
              </a:ext>
            </a:extLst>
          </p:cNvPr>
          <p:cNvCxnSpPr>
            <a:cxnSpLocks/>
          </p:cNvCxnSpPr>
          <p:nvPr/>
        </p:nvCxnSpPr>
        <p:spPr>
          <a:xfrm>
            <a:off x="10972800" y="7221677"/>
            <a:ext cx="0" cy="65245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50" grpId="0"/>
      <p:bldP spid="51" grpId="0"/>
      <p:bldP spid="52" grpId="0"/>
      <p:bldP spid="53" grpId="0"/>
      <p:bldP spid="92" grpId="0" animBg="1"/>
      <p:bldP spid="56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5677361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3911" y="498367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4418" y="3391626"/>
                  <a:ext cx="4437561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3034313"/>
            <a:chOff x="122648" y="1788151"/>
            <a:chExt cx="24031266" cy="3034313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133600"/>
              <a:ext cx="23741053" cy="268886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39585" cy="900000"/>
              <a:chOff x="923003" y="3917552"/>
              <a:chExt cx="4094952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55910" cy="925121"/>
                <a:chOff x="2028795" y="4389675"/>
                <a:chExt cx="3655910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23626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2413218" y="5102185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83733" y="2133600"/>
                <a:ext cx="22096514" cy="2425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Biết rằng có </a:t>
                </a:r>
                <a:r>
                  <a:rPr lang="vi-VN" sz="5400" b="1" dirty="0">
                    <a:solidFill>
                      <a:srgbClr val="7030A0"/>
                    </a:solidFill>
                    <a:latin typeface="Tahoma" pitchFamily="34" charset="0"/>
                    <a:cs typeface="Tahoma" pitchFamily="34" charset="0"/>
                  </a:rPr>
                  <a:t>duy nhất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solidFill>
                      <a:srgbClr val="7030A0"/>
                    </a:solidFill>
                    <a:latin typeface="Tahoma" pitchFamily="34" charset="0"/>
                    <a:cs typeface="Tahoma" pitchFamily="34" charset="0"/>
                  </a:rPr>
                  <a:t> cặp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số thực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thỏa mãn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𝟓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𝟑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𝑺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5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3" y="2133600"/>
                <a:ext cx="22096514" cy="2425408"/>
              </a:xfrm>
              <a:prstGeom prst="rect">
                <a:avLst/>
              </a:prstGeom>
              <a:blipFill>
                <a:blip r:embed="rId8"/>
                <a:stretch>
                  <a:fillRect b="-1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A3B6B5-4252-432F-A015-5A4C8010E6A6}"/>
                  </a:ext>
                </a:extLst>
              </p:cNvPr>
              <p:cNvSpPr/>
              <p:nvPr/>
            </p:nvSpPr>
            <p:spPr>
              <a:xfrm>
                <a:off x="4157382" y="7125940"/>
                <a:ext cx="10945817" cy="1181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𝟓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𝟑</m:t>
                    </m:r>
                    <m:r>
                      <a:rPr lang="en-US" sz="5400" b="1" i="1"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Cambria Math" pitchFamily="18" charset="0"/>
                    <a:ea typeface="Cambria Math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A3B6B5-4252-432F-A015-5A4C8010E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82" y="7125940"/>
                <a:ext cx="10945817" cy="1181862"/>
              </a:xfrm>
              <a:prstGeom prst="rect">
                <a:avLst/>
              </a:prstGeom>
              <a:blipFill>
                <a:blip r:embed="rId9"/>
                <a:stretch>
                  <a:fillRect l="-3007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B6390F5-9C0D-438E-B435-0CB6458DB28A}"/>
                  </a:ext>
                </a:extLst>
              </p:cNvPr>
              <p:cNvSpPr/>
              <p:nvPr/>
            </p:nvSpPr>
            <p:spPr>
              <a:xfrm>
                <a:off x="5173544" y="8129728"/>
                <a:ext cx="4609211" cy="287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B6390F5-9C0D-438E-B435-0CB6458DB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44" y="8129728"/>
                <a:ext cx="4609211" cy="28728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0F14A9-753D-4319-922E-4A266CE59D67}"/>
                  </a:ext>
                </a:extLst>
              </p:cNvPr>
              <p:cNvSpPr/>
              <p:nvPr/>
            </p:nvSpPr>
            <p:spPr>
              <a:xfrm>
                <a:off x="10210800" y="8103511"/>
                <a:ext cx="3384516" cy="287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0F14A9-753D-4319-922E-4A266CE59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8103511"/>
                <a:ext cx="3384516" cy="28728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7D81E55-949E-4321-8B8E-DB2694DDAF4A}"/>
                  </a:ext>
                </a:extLst>
              </p:cNvPr>
              <p:cNvSpPr/>
              <p:nvPr/>
            </p:nvSpPr>
            <p:spPr>
              <a:xfrm>
                <a:off x="14026556" y="9019841"/>
                <a:ext cx="5937844" cy="1338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5400" b="1" i="1" dirty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𝑺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𝒙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𝒚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itchFamily="18" charset="0"/>
                          <a:ea typeface="Cambria Math" pitchFamily="18" charset="0"/>
                        </a:rPr>
                        <m:t>𝟔</m:t>
                      </m:r>
                    </m:oMath>
                  </m:oMathPara>
                </a14:m>
                <a:endParaRPr lang="en-US" sz="5400" b="1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7D81E55-949E-4321-8B8E-DB2694DDA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56" y="9019841"/>
                <a:ext cx="5937844" cy="13388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6386A3-B2DE-4C3E-9205-E1657E1366C9}"/>
                  </a:ext>
                </a:extLst>
              </p:cNvPr>
              <p:cNvSpPr/>
              <p:nvPr/>
            </p:nvSpPr>
            <p:spPr>
              <a:xfrm>
                <a:off x="9113258" y="10815813"/>
                <a:ext cx="3589444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𝑺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𝟔</m:t>
                    </m:r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6386A3-B2DE-4C3E-9205-E1657E136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258" y="10815813"/>
                <a:ext cx="3589444" cy="1178912"/>
              </a:xfrm>
              <a:prstGeom prst="rect">
                <a:avLst/>
              </a:prstGeom>
              <a:blipFill>
                <a:blip r:embed="rId13"/>
                <a:stretch>
                  <a:fillRect l="-9168" r="-7980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5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6786520"/>
            <a:ext cx="24090260" cy="6472280"/>
            <a:chOff x="63654" y="6786520"/>
            <a:chExt cx="24090260" cy="5677361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3"/>
              <a:ext cx="23824136" cy="5274658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3911" y="4983674"/>
            <a:ext cx="23556178" cy="1234536"/>
            <a:chOff x="425801" y="3208364"/>
            <a:chExt cx="23556178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425801" y="3208364"/>
              <a:ext cx="23556178" cy="1234536"/>
              <a:chOff x="241306" y="2243792"/>
              <a:chExt cx="11778089" cy="617268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28438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29371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28521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331" y="3358360"/>
                  <a:ext cx="442902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=−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8673" y="3358360"/>
                  <a:ext cx="443755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1545" y="3358360"/>
                  <a:ext cx="4437560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544418" y="3354304"/>
                  <a:ext cx="4437561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4418" y="3354304"/>
                  <a:ext cx="4437561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122648" y="1788151"/>
            <a:ext cx="24031266" cy="3034313"/>
            <a:chOff x="122648" y="1788151"/>
            <a:chExt cx="24031266" cy="3034313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133600"/>
              <a:ext cx="23741053" cy="268886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39585" cy="900000"/>
              <a:chOff x="923003" y="3917552"/>
              <a:chExt cx="4094952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55910" cy="925121"/>
                <a:chOff x="2028795" y="4389675"/>
                <a:chExt cx="3655910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23626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95330" y="5080785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83733" y="2133600"/>
                <a:ext cx="22096514" cy="2425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	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Trên mặt phẳng tọa độ, </a:t>
                </a:r>
                <a:r>
                  <a:rPr lang="vi-VN" sz="5400" b="1" dirty="0">
                    <a:solidFill>
                      <a:srgbClr val="7030A0"/>
                    </a:solidFill>
                    <a:latin typeface="Tahoma" pitchFamily="34" charset="0"/>
                    <a:cs typeface="Tahoma" pitchFamily="34" charset="0"/>
                  </a:rPr>
                  <a:t>tập hợp điểm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biểu diễn các số phức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thỏa mãn điều kiện </a:t>
                </a:r>
                <a:r>
                  <a:rPr lang="vi-VN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phần ảo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solidFill>
                      <a:srgbClr val="0000FF"/>
                    </a:solidFill>
                    <a:latin typeface="Tahoma" pitchFamily="34" charset="0"/>
                    <a:cs typeface="Tahoma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là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3" y="2133600"/>
                <a:ext cx="22096514" cy="2425408"/>
              </a:xfrm>
              <a:prstGeom prst="rect">
                <a:avLst/>
              </a:prstGeom>
              <a:blipFill>
                <a:blip r:embed="rId8"/>
                <a:stretch>
                  <a:fillRect l="-1462" b="-1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A3B6B5-4252-432F-A015-5A4C8010E6A6}"/>
                  </a:ext>
                </a:extLst>
              </p:cNvPr>
              <p:cNvSpPr/>
              <p:nvPr/>
            </p:nvSpPr>
            <p:spPr>
              <a:xfrm>
                <a:off x="1716390" y="7687148"/>
                <a:ext cx="21756872" cy="490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Trên mặt phẳng tọa độ, tập hợp điểm biểu diễn các số phức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thỏa mãn điều kiện phần ảo của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𝒛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−</m:t>
                    </m:r>
                    <m:r>
                      <a:rPr lang="en-US" sz="5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là đường thẳng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Cambria Math" pitchFamily="18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itchFamily="34" charset="0"/>
                    <a:ea typeface="Cambria Math" pitchFamily="18" charset="0"/>
                    <a:cs typeface="Tahoma" pitchFamily="34" charset="0"/>
                  </a:rPr>
                  <a:t>	</a:t>
                </a:r>
                <a:r>
                  <a:rPr lang="en-US" sz="5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  <a:endParaRPr lang="en-US" sz="54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AA3B6B5-4252-432F-A015-5A4C8010E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390" y="7687148"/>
                <a:ext cx="21756872" cy="4908908"/>
              </a:xfrm>
              <a:prstGeom prst="rect">
                <a:avLst/>
              </a:prstGeom>
              <a:blipFill>
                <a:blip r:embed="rId9"/>
                <a:stretch>
                  <a:fillRect l="-1513" b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6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/>
      <p:bldP spid="3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296A7E-D9DF-429A-AEB6-AF5F3F4889EE}"/>
              </a:ext>
            </a:extLst>
          </p:cNvPr>
          <p:cNvGrpSpPr/>
          <p:nvPr/>
        </p:nvGrpSpPr>
        <p:grpSpPr>
          <a:xfrm>
            <a:off x="63654" y="7017603"/>
            <a:ext cx="24090260" cy="6929479"/>
            <a:chOff x="63654" y="6786520"/>
            <a:chExt cx="24090260" cy="6929479"/>
          </a:xfrm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329778" y="7189222"/>
              <a:ext cx="23824136" cy="6526777"/>
            </a:xfrm>
            <a:prstGeom prst="roundRect">
              <a:avLst>
                <a:gd name="adj" fmla="val 2239"/>
              </a:avLst>
            </a:prstGeom>
            <a:solidFill>
              <a:srgbClr val="C9E2B8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63654" y="6786520"/>
              <a:ext cx="3600000" cy="900000"/>
              <a:chOff x="410517" y="4609437"/>
              <a:chExt cx="3984115" cy="1079473"/>
            </a:xfrm>
            <a:solidFill>
              <a:srgbClr val="C9E2B8"/>
            </a:solidFill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13259" y="3633168"/>
                <a:ext cx="966342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28985" y="4630138"/>
                <a:ext cx="2872840" cy="95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09437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4B630-F033-47FB-AFED-1E289BA85D3A}"/>
              </a:ext>
            </a:extLst>
          </p:cNvPr>
          <p:cNvGrpSpPr/>
          <p:nvPr/>
        </p:nvGrpSpPr>
        <p:grpSpPr>
          <a:xfrm>
            <a:off x="63654" y="1564894"/>
            <a:ext cx="24031266" cy="3366403"/>
            <a:chOff x="122648" y="1788151"/>
            <a:chExt cx="24031266" cy="3366403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412861" y="2300005"/>
              <a:ext cx="23741053" cy="28545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122648" y="1788151"/>
              <a:ext cx="3746346" cy="900000"/>
              <a:chOff x="923003" y="3917552"/>
              <a:chExt cx="4102355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27725"/>
                <a:ext cx="3663313" cy="925121"/>
                <a:chOff x="2028795" y="4389675"/>
                <a:chExt cx="3663313" cy="925121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631029" y="4389675"/>
                  <a:ext cx="3061079" cy="925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5128" y="2115722"/>
                <a:ext cx="2347500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, 3 điểm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5400" b="1" i="1">
                        <a:latin typeface="Cambria Math"/>
                      </a:rPr>
                      <m:t>,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𝑩</m:t>
                    </m:r>
                    <m:r>
                      <a:rPr lang="en-US" sz="5400" b="1" i="1">
                        <a:latin typeface="Cambria Math"/>
                      </a:rPr>
                      <m:t>,</m:t>
                    </m:r>
                    <m:r>
                      <a:rPr lang="en-US" sz="5400" b="1" i="1" smtClean="0">
                        <a:solidFill>
                          <a:srgbClr val="7030A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 lần lượt là điểm biểu diễn của ba số phức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𝟗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𝟓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54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en-US" sz="5400" b="1" i="1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54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>
                        <a:solidFill>
                          <a:srgbClr val="7030A0"/>
                        </a:solidFill>
                        <a:latin typeface="Cambria Math"/>
                      </a:rPr>
                      <m:t>𝟗</m:t>
                    </m:r>
                    <m:r>
                      <a:rPr lang="en-US" sz="5400" b="1" i="1">
                        <a:solidFill>
                          <a:srgbClr val="7030A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. Khi đó, </a:t>
                </a:r>
                <a:r>
                  <a:rPr lang="vi-VN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trọng tâm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5400" b="1" dirty="0">
                    <a:latin typeface="Tahoma" pitchFamily="34" charset="0"/>
                    <a:cs typeface="Tahoma" pitchFamily="34" charset="0"/>
                  </a:rPr>
                  <a:t>là điểm biểu diễn của số phức nào</a:t>
                </a:r>
                <a:r>
                  <a:rPr lang="en-US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sau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5400" b="1" dirty="0" err="1">
                    <a:latin typeface="Tahoma" pitchFamily="34" charset="0"/>
                    <a:cs typeface="Tahoma" pitchFamily="34" charset="0"/>
                  </a:rPr>
                  <a:t>đây</a:t>
                </a:r>
                <a:r>
                  <a:rPr lang="fr-FR" sz="5400" b="1" dirty="0">
                    <a:latin typeface="Tahoma" pitchFamily="34" charset="0"/>
                    <a:cs typeface="Tahoma" pitchFamily="34" charset="0"/>
                  </a:rPr>
                  <a:t>?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8" y="2115722"/>
                <a:ext cx="23475005" cy="2585323"/>
              </a:xfrm>
              <a:prstGeom prst="rect">
                <a:avLst/>
              </a:prstGeom>
              <a:blipFill>
                <a:blip r:embed="rId4"/>
                <a:stretch>
                  <a:fillRect l="-1376" t="-7075" r="-1402" b="-1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29779" y="7554889"/>
                <a:ext cx="11256095" cy="1178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  <a:cs typeface="Tahoma" pitchFamily="34" charset="0"/>
                          </a:rPr>
                          <m:t>𝟑</m:t>
                        </m:r>
                        <m:r>
                          <a:rPr lang="en-US" sz="5400" b="1">
                            <a:latin typeface="Cambria Math"/>
                            <a:cs typeface="Tahoma" pitchFamily="34" charset="0"/>
                          </a:rPr>
                          <m:t>;−</m:t>
                        </m:r>
                        <m:r>
                          <a:rPr lang="en-US" sz="5400" b="1" i="1">
                            <a:latin typeface="Cambria Math"/>
                            <a:cs typeface="Tahoma" pitchFamily="34" charset="0"/>
                          </a:rPr>
                          <m:t>𝟕</m:t>
                        </m:r>
                      </m:e>
                    </m:d>
                    <m:r>
                      <a:rPr lang="en-US" sz="5400" b="1">
                        <a:latin typeface="Cambria Math"/>
                        <a:cs typeface="Tahoma" pitchFamily="34" charset="0"/>
                      </a:rPr>
                      <m:t>,</m:t>
                    </m:r>
                    <m:r>
                      <a:rPr lang="en-US" sz="5400" b="1" i="1">
                        <a:latin typeface="Cambria Math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/>
                            <a:cs typeface="Tahoma" pitchFamily="34" charset="0"/>
                          </a:rPr>
                          <m:t>𝟗</m:t>
                        </m:r>
                        <m:r>
                          <a:rPr lang="en-US" sz="5400" b="1">
                            <a:latin typeface="Cambria Math"/>
                            <a:cs typeface="Tahoma" pitchFamily="34" charset="0"/>
                          </a:rPr>
                          <m:t>;−</m:t>
                        </m:r>
                        <m:r>
                          <a:rPr lang="en-US" sz="5400" b="1" i="1">
                            <a:latin typeface="Cambria Math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5400" b="1">
                        <a:latin typeface="Cambria Math"/>
                        <a:cs typeface="Tahoma" pitchFamily="34" charset="0"/>
                      </a:rPr>
                      <m:t>,</m:t>
                    </m:r>
                    <m:r>
                      <a:rPr lang="en-US" sz="5400" b="1" i="1">
                        <a:latin typeface="Cambria Math"/>
                        <a:cs typeface="Tahoma" pitchFamily="34" charset="0"/>
                      </a:rPr>
                      <m:t>𝑪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5400" b="1">
                            <a:latin typeface="Cambria Math"/>
                            <a:cs typeface="Tahoma" pitchFamily="34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/>
                            <a:cs typeface="Tahoma" pitchFamily="34" charset="0"/>
                          </a:rPr>
                          <m:t>𝟓</m:t>
                        </m:r>
                        <m:r>
                          <a:rPr lang="en-US" sz="5400" b="1">
                            <a:latin typeface="Cambria Math"/>
                            <a:cs typeface="Tahoma" pitchFamily="34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/>
                            <a:cs typeface="Tahoma" pitchFamily="34" charset="0"/>
                          </a:rPr>
                          <m:t>𝟗</m:t>
                        </m:r>
                      </m:e>
                    </m:d>
                    <m:r>
                      <m:rPr>
                        <m:nor/>
                      </m:rPr>
                      <a:rPr lang="fr-FR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779" y="7554889"/>
                <a:ext cx="11256095" cy="1178912"/>
              </a:xfrm>
              <a:prstGeom prst="rect">
                <a:avLst/>
              </a:prstGeom>
              <a:blipFill>
                <a:blip r:embed="rId5"/>
                <a:stretch>
                  <a:fillRect l="-2925" b="-29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39CF9B4-30B6-42D5-8CD9-9863829F9282}"/>
              </a:ext>
            </a:extLst>
          </p:cNvPr>
          <p:cNvGrpSpPr/>
          <p:nvPr/>
        </p:nvGrpSpPr>
        <p:grpSpPr>
          <a:xfrm>
            <a:off x="422193" y="5029200"/>
            <a:ext cx="23559786" cy="1856602"/>
            <a:chOff x="422193" y="4848999"/>
            <a:chExt cx="23559786" cy="185660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475FC8D-FA1C-4D53-9C04-6E2DB50F0DB4}"/>
                </a:ext>
              </a:extLst>
            </p:cNvPr>
            <p:cNvGrpSpPr/>
            <p:nvPr/>
          </p:nvGrpSpPr>
          <p:grpSpPr>
            <a:xfrm>
              <a:off x="422193" y="4848999"/>
              <a:ext cx="23559786" cy="1856602"/>
              <a:chOff x="239502" y="2243792"/>
              <a:chExt cx="11779893" cy="928301"/>
            </a:xfrm>
            <a:solidFill>
              <a:srgbClr val="398842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3A0911C-C5FF-400F-B540-AD282BD2E6B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8040351-0965-4E62-B63D-219FF41057DE}"/>
                  </a:ext>
                </a:extLst>
              </p:cNvPr>
              <p:cNvSpPr/>
              <p:nvPr/>
            </p:nvSpPr>
            <p:spPr>
              <a:xfrm>
                <a:off x="3266723" y="243966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F3A8669-F351-4C97-BC61-C3913E4934B6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9A1226-8FBD-479A-9D17-41D2B3AA7FEA}"/>
                  </a:ext>
                </a:extLst>
              </p:cNvPr>
              <p:cNvSpPr/>
              <p:nvPr/>
            </p:nvSpPr>
            <p:spPr>
              <a:xfrm>
                <a:off x="239502" y="2462704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6A48D7-64E2-4204-9B96-9E7F117C3CE0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81F3851-0B31-485C-AB8B-661149DFA01B}"/>
                  </a:ext>
                </a:extLst>
              </p:cNvPr>
              <p:cNvSpPr/>
              <p:nvPr/>
            </p:nvSpPr>
            <p:spPr>
              <a:xfrm>
                <a:off x="6278086" y="2473305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16BFC2-385D-4A9B-AAA0-C89170E277BD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928301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E2B9AC8-3617-4E70-9ADA-1EE7321C971D}"/>
                  </a:ext>
                </a:extLst>
              </p:cNvPr>
              <p:cNvSpPr/>
              <p:nvPr/>
            </p:nvSpPr>
            <p:spPr>
              <a:xfrm>
                <a:off x="9272107" y="2422970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11B09-1350-4633-BDEA-78BC1DB04994}"/>
                    </a:ext>
                  </a:extLst>
                </p:cNvPr>
                <p:cNvSpPr/>
                <p:nvPr/>
              </p:nvSpPr>
              <p:spPr>
                <a:xfrm>
                  <a:off x="7555000" y="5389602"/>
                  <a:ext cx="438443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z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C911B09-1350-4633-BDEA-78BC1DB049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000" y="5389602"/>
                  <a:ext cx="4384438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EE39FD-96A8-498A-B340-6811A16EE688}"/>
                    </a:ext>
                  </a:extLst>
                </p:cNvPr>
                <p:cNvSpPr/>
                <p:nvPr/>
              </p:nvSpPr>
              <p:spPr>
                <a:xfrm>
                  <a:off x="13579361" y="5020060"/>
                  <a:ext cx="4389743" cy="14752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𝒛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7EE39FD-96A8-498A-B340-6811A16EE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9361" y="5020060"/>
                  <a:ext cx="4389743" cy="14752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0CF1723-6265-4347-8E9E-51A3B2827222}"/>
                    </a:ext>
                  </a:extLst>
                </p:cNvPr>
                <p:cNvSpPr/>
                <p:nvPr/>
              </p:nvSpPr>
              <p:spPr>
                <a:xfrm>
                  <a:off x="19554167" y="5341166"/>
                  <a:ext cx="4394404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𝒛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0CF1723-6265-4347-8E9E-51A3B2827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4167" y="5341166"/>
                  <a:ext cx="4394404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5D00DCB-F7C3-4837-AE9C-195E309FAEA2}"/>
                    </a:ext>
                  </a:extLst>
                </p:cNvPr>
                <p:cNvSpPr/>
                <p:nvPr/>
              </p:nvSpPr>
              <p:spPr>
                <a:xfrm>
                  <a:off x="1570205" y="5465802"/>
                  <a:ext cx="441747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𝒛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𝟗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5D00DCB-F7C3-4837-AE9C-195E309FAE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205" y="5465802"/>
                  <a:ext cx="4417477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78F645-4A49-4530-BAB9-BD149E9BAA0C}"/>
                  </a:ext>
                </a:extLst>
              </p:cNvPr>
              <p:cNvSpPr/>
              <p:nvPr/>
            </p:nvSpPr>
            <p:spPr>
              <a:xfrm>
                <a:off x="2412283" y="11210421"/>
                <a:ext cx="19380627" cy="173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78F645-4A49-4530-BAB9-BD149E9BA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83" y="11210421"/>
                <a:ext cx="19380627" cy="1737463"/>
              </a:xfrm>
              <a:prstGeom prst="rect">
                <a:avLst/>
              </a:prstGeom>
              <a:blipFill>
                <a:blip r:embed="rId10"/>
                <a:stretch>
                  <a:fillRect l="-1699" r="-723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2482566" y="5473714"/>
            <a:ext cx="111221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A796B1B-712A-4562-9165-B9B579383CBF}"/>
                  </a:ext>
                </a:extLst>
              </p:cNvPr>
              <p:cNvSpPr/>
              <p:nvPr/>
            </p:nvSpPr>
            <p:spPr>
              <a:xfrm>
                <a:off x="2632078" y="9374810"/>
                <a:ext cx="1821340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5400" b="1" i="0" dirty="0" smtClean="0">
                          <a:latin typeface="Cambria Math" panose="02040503050406030204" pitchFamily="18" charset="0"/>
                          <a:cs typeface="Tahoma" pitchFamily="34" charset="0"/>
                        </a:rPr>
                        <m:t> </m:t>
                      </m:r>
                      <m:r>
                        <a:rPr lang="en-US" sz="5400" b="1" i="1">
                          <a:latin typeface="Cambria Math"/>
                          <a:cs typeface="Tahoma" pitchFamily="34" charset="0"/>
                        </a:rPr>
                        <m:t>𝑮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>
                          <a:latin typeface="Cambria Math"/>
                          <a:cs typeface="Tahoma" pitchFamily="34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5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5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5400" b="1" i="1">
                          <a:latin typeface="Cambria Math"/>
                          <a:cs typeface="Tahoma" pitchFamily="34" charset="0"/>
                        </a:rPr>
                        <m:t>𝑮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/>
                                  <a:cs typeface="Tahoma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5400" b="1">
                              <a:latin typeface="Cambria Math"/>
                              <a:cs typeface="Tahoma" pitchFamily="34" charset="0"/>
                            </a:rPr>
                            <m:t>;−</m:t>
                          </m:r>
                          <m:r>
                            <a:rPr lang="en-US" sz="5400" b="1" i="1">
                              <a:latin typeface="Cambria Math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A796B1B-712A-4562-9165-B9B579383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78" y="9374810"/>
                <a:ext cx="18213405" cy="1959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53" grpId="0"/>
      <p:bldP spid="92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731264"/>
            <a:ext cx="19888200" cy="830997"/>
            <a:chOff x="-288924" y="1898585"/>
            <a:chExt cx="198882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6162" y="1898585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8239" y="2819400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64B0D7-9B6B-438B-989A-43BD72AA5B39}"/>
              </a:ext>
            </a:extLst>
          </p:cNvPr>
          <p:cNvGrpSpPr/>
          <p:nvPr/>
        </p:nvGrpSpPr>
        <p:grpSpPr>
          <a:xfrm>
            <a:off x="727127" y="4048936"/>
            <a:ext cx="23374540" cy="5552379"/>
            <a:chOff x="457545" y="4502882"/>
            <a:chExt cx="24111724" cy="5684762"/>
          </a:xfrm>
        </p:grpSpPr>
        <p:grpSp>
          <p:nvGrpSpPr>
            <p:cNvPr id="22" name="Group 5"/>
            <p:cNvGrpSpPr/>
            <p:nvPr/>
          </p:nvGrpSpPr>
          <p:grpSpPr>
            <a:xfrm>
              <a:off x="718668" y="4663558"/>
              <a:ext cx="23850601" cy="5524086"/>
              <a:chOff x="824889" y="1014822"/>
              <a:chExt cx="9117789" cy="217485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824889" y="1014822"/>
                <a:ext cx="9117789" cy="217485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457545" y="4502882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48777" y="8712046"/>
                <a:ext cx="275107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3054371" y="5181600"/>
                <a:ext cx="18720053" cy="3872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biểu thức có 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𝒃𝒊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 thực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 ảo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gọi là 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 vị 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71" y="5181600"/>
                <a:ext cx="18720053" cy="3872791"/>
              </a:xfrm>
              <a:prstGeom prst="rect">
                <a:avLst/>
              </a:prstGeom>
              <a:blipFill>
                <a:blip r:embed="rId3"/>
                <a:stretch>
                  <a:fillRect l="-1172" t="-2520" b="-6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057400" y="2943852"/>
            <a:ext cx="1788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A55D7E-0D84-41ED-BA47-03C103F49094}"/>
              </a:ext>
            </a:extLst>
          </p:cNvPr>
          <p:cNvGrpSpPr/>
          <p:nvPr/>
        </p:nvGrpSpPr>
        <p:grpSpPr>
          <a:xfrm>
            <a:off x="938584" y="10093892"/>
            <a:ext cx="23121400" cy="3068828"/>
            <a:chOff x="1439984" y="10019808"/>
            <a:chExt cx="23121400" cy="3068828"/>
          </a:xfrm>
        </p:grpSpPr>
        <p:sp>
          <p:nvSpPr>
            <p:cNvPr id="42" name="Rounded Rectangle 47">
              <a:extLst>
                <a:ext uri="{FF2B5EF4-FFF2-40B4-BE49-F238E27FC236}">
                  <a16:creationId xmlns:a16="http://schemas.microsoft.com/office/drawing/2014/main" id="{DD599A1A-EA8B-417D-A3FD-29FF17351C8B}"/>
                </a:ext>
              </a:extLst>
            </p:cNvPr>
            <p:cNvSpPr/>
            <p:nvPr/>
          </p:nvSpPr>
          <p:spPr>
            <a:xfrm>
              <a:off x="1439984" y="10223927"/>
              <a:ext cx="23121400" cy="2864709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4A25FB-B37F-4F5E-A5C9-5063960EEDFE}"/>
                </a:ext>
              </a:extLst>
            </p:cNvPr>
            <p:cNvGrpSpPr/>
            <p:nvPr/>
          </p:nvGrpSpPr>
          <p:grpSpPr>
            <a:xfrm>
              <a:off x="1451384" y="10019808"/>
              <a:ext cx="5559016" cy="891210"/>
              <a:chOff x="495644" y="10019808"/>
              <a:chExt cx="5559016" cy="891210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F90D4581-1FC6-4170-BD5F-654B918FE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644" y="10148240"/>
                <a:ext cx="5559016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5A0222-0D4E-4AB7-9443-88A087709599}"/>
                  </a:ext>
                </a:extLst>
              </p:cNvPr>
              <p:cNvSpPr txBox="1"/>
              <p:nvPr/>
            </p:nvSpPr>
            <p:spPr>
              <a:xfrm>
                <a:off x="623624" y="10019808"/>
                <a:ext cx="530305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0A1107-60C4-4AF5-913D-51821ED4E434}"/>
                  </a:ext>
                </a:extLst>
              </p:cNvPr>
              <p:cNvSpPr txBox="1"/>
              <p:nvPr/>
            </p:nvSpPr>
            <p:spPr>
              <a:xfrm>
                <a:off x="2758869" y="11286476"/>
                <a:ext cx="18866261" cy="1038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𝒛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𝒃𝒊</m:t>
                    </m:r>
                  </m:oMath>
                </a14:m>
                <a:r>
                  <a:rPr lang="en-US" sz="5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𝒛</m:t>
                        </m:r>
                      </m:e>
                    </m:ba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𝒃𝒊</m:t>
                        </m:r>
                      </m:e>
                    </m:ba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𝒂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𝒃𝒊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A0A1107-60C4-4AF5-913D-51821ED4E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869" y="11286476"/>
                <a:ext cx="18866261" cy="1038361"/>
              </a:xfrm>
              <a:prstGeom prst="rect">
                <a:avLst/>
              </a:prstGeom>
              <a:blipFill>
                <a:blip r:embed="rId4"/>
                <a:stretch>
                  <a:fillRect l="-1325" b="-23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3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10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77962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E3A1BC-4B98-406B-91F0-660B09920DBA}"/>
              </a:ext>
            </a:extLst>
          </p:cNvPr>
          <p:cNvGrpSpPr/>
          <p:nvPr/>
        </p:nvGrpSpPr>
        <p:grpSpPr>
          <a:xfrm>
            <a:off x="323403" y="2476499"/>
            <a:ext cx="23737194" cy="11161712"/>
            <a:chOff x="6121654" y="3480127"/>
            <a:chExt cx="11865243" cy="8927224"/>
          </a:xfrm>
        </p:grpSpPr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A65CBF48-C7F0-46B9-B869-FD2154A57536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3829EE28-D901-4A76-87D6-C5F94065BAB1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DDC2E8-8CF9-41A3-9679-F97D25BF9030}"/>
                </a:ext>
              </a:extLst>
            </p:cNvPr>
            <p:cNvGrpSpPr/>
            <p:nvPr/>
          </p:nvGrpSpPr>
          <p:grpSpPr>
            <a:xfrm>
              <a:off x="6121654" y="3486540"/>
              <a:ext cx="11865243" cy="8920811"/>
              <a:chOff x="6121654" y="3486540"/>
              <a:chExt cx="11865243" cy="8920811"/>
            </a:xfrm>
          </p:grpSpPr>
          <p:sp>
            <p:nvSpPr>
              <p:cNvPr id="36" name="Rounded Rectangle 51">
                <a:extLst>
                  <a:ext uri="{FF2B5EF4-FFF2-40B4-BE49-F238E27FC236}">
                    <a16:creationId xmlns:a16="http://schemas.microsoft.com/office/drawing/2014/main" id="{93669BC4-46E3-4521-BC37-B9FCD3E8BF1E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1865243" cy="871127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Same Side Corner Rectangle 49">
                <a:extLst>
                  <a:ext uri="{FF2B5EF4-FFF2-40B4-BE49-F238E27FC236}">
                    <a16:creationId xmlns:a16="http://schemas.microsoft.com/office/drawing/2014/main" id="{F935BB7E-3EEA-4E26-B8A2-29AB3FE6E126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928309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FCB68CD-E0DC-486C-B25E-55EAFBCDECCB}"/>
                  </a:ext>
                </a:extLst>
              </p:cNvPr>
              <p:cNvSpPr txBox="1"/>
              <p:nvPr/>
            </p:nvSpPr>
            <p:spPr>
              <a:xfrm>
                <a:off x="10126864" y="3588650"/>
                <a:ext cx="3531379" cy="738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 TOÀN BÀI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2183DE-95E4-4363-A23C-BFFFC5A920DE}"/>
              </a:ext>
            </a:extLst>
          </p:cNvPr>
          <p:cNvGrpSpPr/>
          <p:nvPr/>
        </p:nvGrpSpPr>
        <p:grpSpPr>
          <a:xfrm>
            <a:off x="152400" y="3579516"/>
            <a:ext cx="23620484" cy="2403415"/>
            <a:chOff x="1770144" y="6864735"/>
            <a:chExt cx="23623216" cy="2403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04A0CB6-5EDF-4561-8BC7-6C1DE1862FF3}"/>
                    </a:ext>
                  </a:extLst>
                </p:cNvPr>
                <p:cNvSpPr/>
                <p:nvPr/>
              </p:nvSpPr>
              <p:spPr>
                <a:xfrm>
                  <a:off x="5034765" y="6864735"/>
                  <a:ext cx="20358595" cy="24036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biểu thức có dạng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𝒃𝒊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Khi đó: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 thực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vi-VN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phần ảo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pPr marL="571500" indent="-5715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vi-VN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 gọi là </a:t>
                  </a:r>
                  <a:r>
                    <a:rPr lang="vi-VN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đơn vị ảo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04A0CB6-5EDF-4561-8BC7-6C1DE1862F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765" y="6864735"/>
                  <a:ext cx="20358595" cy="2403691"/>
                </a:xfrm>
                <a:prstGeom prst="rect">
                  <a:avLst/>
                </a:prstGeom>
                <a:blipFill>
                  <a:blip r:embed="rId3"/>
                  <a:stretch>
                    <a:fillRect l="-1347" t="-4569" b="-124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9">
              <a:extLst>
                <a:ext uri="{FF2B5EF4-FFF2-40B4-BE49-F238E27FC236}">
                  <a16:creationId xmlns:a16="http://schemas.microsoft.com/office/drawing/2014/main" id="{7E1D9936-289B-4EBD-A1B1-E70B443F69FB}"/>
                </a:ext>
              </a:extLst>
            </p:cNvPr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42" name="Group 25">
                <a:extLst>
                  <a:ext uri="{FF2B5EF4-FFF2-40B4-BE49-F238E27FC236}">
                    <a16:creationId xmlns:a16="http://schemas.microsoft.com/office/drawing/2014/main" id="{674DFB02-3B97-449C-A427-342BC9D4EB92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44" name="Right Triangle 43">
                  <a:extLst>
                    <a:ext uri="{FF2B5EF4-FFF2-40B4-BE49-F238E27FC236}">
                      <a16:creationId xmlns:a16="http://schemas.microsoft.com/office/drawing/2014/main" id="{B5216428-7863-4088-BAB7-FEC4E959A437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ound Same Side Corner Rectangle 78">
                  <a:extLst>
                    <a:ext uri="{FF2B5EF4-FFF2-40B4-BE49-F238E27FC236}">
                      <a16:creationId xmlns:a16="http://schemas.microsoft.com/office/drawing/2014/main" id="{5F2D3373-7AF9-49FF-B6F5-89FC39BDAB56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3870B46-4FE3-49A0-A53F-BDF2403D3E2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71BB615-3F7D-4EEA-B288-25121A2DCA39}"/>
                  </a:ext>
                </a:extLst>
              </p:cNvPr>
              <p:cNvSpPr/>
              <p:nvPr/>
            </p:nvSpPr>
            <p:spPr>
              <a:xfrm>
                <a:off x="6003981" y="6476999"/>
                <a:ext cx="822756" cy="707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44AB77-525E-4C34-BF85-B51C91E344D9}"/>
              </a:ext>
            </a:extLst>
          </p:cNvPr>
          <p:cNvGrpSpPr/>
          <p:nvPr/>
        </p:nvGrpSpPr>
        <p:grpSpPr>
          <a:xfrm>
            <a:off x="149167" y="5940258"/>
            <a:ext cx="23711535" cy="1030702"/>
            <a:chOff x="1770144" y="6809864"/>
            <a:chExt cx="23714274" cy="1030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25DCF7A-0275-46C3-8DC1-FEFB877DBC85}"/>
                    </a:ext>
                  </a:extLst>
                </p:cNvPr>
                <p:cNvSpPr/>
                <p:nvPr/>
              </p:nvSpPr>
              <p:spPr>
                <a:xfrm>
                  <a:off x="5125825" y="6809864"/>
                  <a:ext cx="20358593" cy="9333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</a:t>
                  </a:r>
                  <a:r>
                    <a:rPr lang="en-US" sz="4800" b="1" dirty="0" err="1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8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8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𝒃𝒊</m:t>
                      </m:r>
                    </m:oMath>
                  </a14:m>
                  <a:r>
                    <a:rPr lang="en-US" sz="48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ba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𝒃𝒊</m:t>
                          </m:r>
                        </m:e>
                      </m:ba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solidFill>
                            <a:srgbClr val="0000FF"/>
                          </a:solidFill>
                          <a:latin typeface="Cambria Math"/>
                        </a:rPr>
                        <m:t>𝒃𝒊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25DCF7A-0275-46C3-8DC1-FEFB877DBC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825" y="6809864"/>
                  <a:ext cx="20358593" cy="933377"/>
                </a:xfrm>
                <a:prstGeom prst="rect">
                  <a:avLst/>
                </a:prstGeom>
                <a:blipFill>
                  <a:blip r:embed="rId4"/>
                  <a:stretch>
                    <a:fillRect l="-1347" t="-5229" b="-326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CBE415EF-3A3D-41D4-AA80-23AAC3C7FA0C}"/>
                </a:ext>
              </a:extLst>
            </p:cNvPr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50" name="Group 25">
                <a:extLst>
                  <a:ext uri="{FF2B5EF4-FFF2-40B4-BE49-F238E27FC236}">
                    <a16:creationId xmlns:a16="http://schemas.microsoft.com/office/drawing/2014/main" id="{42C15E57-3D66-46D2-945F-901650210422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52" name="Right Triangle 51">
                  <a:extLst>
                    <a:ext uri="{FF2B5EF4-FFF2-40B4-BE49-F238E27FC236}">
                      <a16:creationId xmlns:a16="http://schemas.microsoft.com/office/drawing/2014/main" id="{DD1D2A9F-6810-4C94-AA05-EC78211E8357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 Same Side Corner Rectangle 78">
                  <a:extLst>
                    <a:ext uri="{FF2B5EF4-FFF2-40B4-BE49-F238E27FC236}">
                      <a16:creationId xmlns:a16="http://schemas.microsoft.com/office/drawing/2014/main" id="{935E7DD8-4C7C-4ACA-AE62-0E4C509F2207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ECC5E90-09FA-4E72-86A9-4C400338220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89F318-5544-4D3C-9DA5-62462EAEC75F}"/>
                  </a:ext>
                </a:extLst>
              </p:cNvPr>
              <p:cNvSpPr/>
              <p:nvPr/>
            </p:nvSpPr>
            <p:spPr>
              <a:xfrm>
                <a:off x="6019521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410323-E36F-4240-A9B2-0F08EDC8EC92}"/>
              </a:ext>
            </a:extLst>
          </p:cNvPr>
          <p:cNvGrpSpPr/>
          <p:nvPr/>
        </p:nvGrpSpPr>
        <p:grpSpPr>
          <a:xfrm>
            <a:off x="152400" y="7196291"/>
            <a:ext cx="23729431" cy="2279792"/>
            <a:chOff x="1770144" y="6904817"/>
            <a:chExt cx="23732173" cy="22800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4E6B7E1-0261-41CB-8944-88A2F3ABECE8}"/>
                    </a:ext>
                  </a:extLst>
                </p:cNvPr>
                <p:cNvSpPr/>
                <p:nvPr/>
              </p:nvSpPr>
              <p:spPr>
                <a:xfrm>
                  <a:off x="5052663" y="6904818"/>
                  <a:ext cx="20449654" cy="2280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-US" sz="44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Khi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vi-VN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vi-VN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sz="4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vi-VN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4E6B7E1-0261-41CB-8944-88A2F3ABEC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3" y="6904818"/>
                  <a:ext cx="20449654" cy="2280054"/>
                </a:xfrm>
                <a:prstGeom prst="rect">
                  <a:avLst/>
                </a:prstGeom>
                <a:blipFill>
                  <a:blip r:embed="rId5"/>
                  <a:stretch>
                    <a:fillRect l="-1192" t="-56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9">
              <a:extLst>
                <a:ext uri="{FF2B5EF4-FFF2-40B4-BE49-F238E27FC236}">
                  <a16:creationId xmlns:a16="http://schemas.microsoft.com/office/drawing/2014/main" id="{8A118581-695A-411B-970D-9D7161C9674D}"/>
                </a:ext>
              </a:extLst>
            </p:cNvPr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11164239-62A0-4A08-A194-4938B7D93926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60" name="Right Triangle 59">
                  <a:extLst>
                    <a:ext uri="{FF2B5EF4-FFF2-40B4-BE49-F238E27FC236}">
                      <a16:creationId xmlns:a16="http://schemas.microsoft.com/office/drawing/2014/main" id="{EB6E0DB4-D66D-4844-B339-C4AFEFB6D1B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ound Same Side Corner Rectangle 78">
                  <a:extLst>
                    <a:ext uri="{FF2B5EF4-FFF2-40B4-BE49-F238E27FC236}">
                      <a16:creationId xmlns:a16="http://schemas.microsoft.com/office/drawing/2014/main" id="{AD6E9B50-C082-45D8-9B2E-FF17D772A19B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7563890-00A3-44E4-9B0A-ECB727CF4F0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C7EF50D-F8A6-430E-AB1B-931B3962BCEF}"/>
                  </a:ext>
                </a:extLst>
              </p:cNvPr>
              <p:cNvSpPr/>
              <p:nvPr/>
            </p:nvSpPr>
            <p:spPr>
              <a:xfrm>
                <a:off x="6037421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F2A02EE-743C-48F0-8B94-BC7F95F153C9}"/>
              </a:ext>
            </a:extLst>
          </p:cNvPr>
          <p:cNvGrpSpPr/>
          <p:nvPr/>
        </p:nvGrpSpPr>
        <p:grpSpPr>
          <a:xfrm>
            <a:off x="167845" y="9597858"/>
            <a:ext cx="23729431" cy="1698350"/>
            <a:chOff x="1770144" y="6804899"/>
            <a:chExt cx="23732172" cy="1698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AB67275-EC46-4243-804C-9380B703F2A9}"/>
                    </a:ext>
                  </a:extLst>
                </p:cNvPr>
                <p:cNvSpPr/>
                <p:nvPr/>
              </p:nvSpPr>
              <p:spPr>
                <a:xfrm>
                  <a:off x="5052663" y="6804899"/>
                  <a:ext cx="20449653" cy="16985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𝒛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𝒃𝒊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 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∈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AB67275-EC46-4243-804C-9380B703F2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3" y="6804899"/>
                  <a:ext cx="20449653" cy="1698545"/>
                </a:xfrm>
                <a:prstGeom prst="rect">
                  <a:avLst/>
                </a:prstGeom>
                <a:blipFill>
                  <a:blip r:embed="rId6"/>
                  <a:stretch>
                    <a:fillRect l="-1341" t="-5018" r="-1341" b="-179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9">
              <a:extLst>
                <a:ext uri="{FF2B5EF4-FFF2-40B4-BE49-F238E27FC236}">
                  <a16:creationId xmlns:a16="http://schemas.microsoft.com/office/drawing/2014/main" id="{119C51EC-3102-4048-A31D-525525223D6C}"/>
                </a:ext>
              </a:extLst>
            </p:cNvPr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66" name="Group 25">
                <a:extLst>
                  <a:ext uri="{FF2B5EF4-FFF2-40B4-BE49-F238E27FC236}">
                    <a16:creationId xmlns:a16="http://schemas.microsoft.com/office/drawing/2014/main" id="{9341E566-FB3C-492A-AAFE-9C30B91D206E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68" name="Right Triangle 67">
                  <a:extLst>
                    <a:ext uri="{FF2B5EF4-FFF2-40B4-BE49-F238E27FC236}">
                      <a16:creationId xmlns:a16="http://schemas.microsoft.com/office/drawing/2014/main" id="{5C1FA7A1-881F-40EC-B0B0-DEEF50FE9D9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ound Same Side Corner Rectangle 78">
                  <a:extLst>
                    <a:ext uri="{FF2B5EF4-FFF2-40B4-BE49-F238E27FC236}">
                      <a16:creationId xmlns:a16="http://schemas.microsoft.com/office/drawing/2014/main" id="{64A31733-0340-45EC-BD03-F86A0B05DEFB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84F95CE-A8A5-4E56-9A0B-99100F7249C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C03E22C-E2F3-45EF-BFEC-F7ACB18C9469}"/>
                  </a:ext>
                </a:extLst>
              </p:cNvPr>
              <p:cNvSpPr/>
              <p:nvPr/>
            </p:nvSpPr>
            <p:spPr>
              <a:xfrm>
                <a:off x="6037421" y="6476999"/>
                <a:ext cx="822756" cy="707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660FC22-8A54-4C53-B821-17AB8FF518E0}"/>
              </a:ext>
            </a:extLst>
          </p:cNvPr>
          <p:cNvGrpSpPr/>
          <p:nvPr/>
        </p:nvGrpSpPr>
        <p:grpSpPr>
          <a:xfrm>
            <a:off x="121169" y="11579056"/>
            <a:ext cx="23729431" cy="1077731"/>
            <a:chOff x="1770144" y="6804900"/>
            <a:chExt cx="23732172" cy="1077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953AF3B-6845-46F8-BE07-B5970C45318B}"/>
                    </a:ext>
                  </a:extLst>
                </p:cNvPr>
                <p:cNvSpPr/>
                <p:nvPr/>
              </p:nvSpPr>
              <p:spPr>
                <a:xfrm>
                  <a:off x="5052663" y="6804900"/>
                  <a:ext cx="20449653" cy="1077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Môđun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𝑶𝑴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fr-F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rad>
                    </m:oMath>
                  </a14:m>
                  <a:r>
                    <a:rPr lang="fr-FR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;</a:t>
                  </a:r>
                  <a:r>
                    <a:rPr lang="fr-FR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fr-F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</m:e>
                      </m:d>
                      <m:r>
                        <a:rPr lang="fr-FR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0953AF3B-6845-46F8-BE07-B5970C4531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3" y="6804900"/>
                  <a:ext cx="20449653" cy="1077855"/>
                </a:xfrm>
                <a:prstGeom prst="rect">
                  <a:avLst/>
                </a:prstGeom>
                <a:blipFill>
                  <a:blip r:embed="rId7"/>
                  <a:stretch>
                    <a:fillRect l="-1341" b="-22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9">
              <a:extLst>
                <a:ext uri="{FF2B5EF4-FFF2-40B4-BE49-F238E27FC236}">
                  <a16:creationId xmlns:a16="http://schemas.microsoft.com/office/drawing/2014/main" id="{EB6959EE-EE2D-4A6F-B42F-EB872C2E4AA7}"/>
                </a:ext>
              </a:extLst>
            </p:cNvPr>
            <p:cNvGrpSpPr/>
            <p:nvPr/>
          </p:nvGrpSpPr>
          <p:grpSpPr>
            <a:xfrm>
              <a:off x="1770144" y="6904817"/>
              <a:ext cx="2996578" cy="935868"/>
              <a:chOff x="4015409" y="6397488"/>
              <a:chExt cx="2996578" cy="935868"/>
            </a:xfrm>
          </p:grpSpPr>
          <p:grpSp>
            <p:nvGrpSpPr>
              <p:cNvPr id="81" name="Group 25">
                <a:extLst>
                  <a:ext uri="{FF2B5EF4-FFF2-40B4-BE49-F238E27FC236}">
                    <a16:creationId xmlns:a16="http://schemas.microsoft.com/office/drawing/2014/main" id="{7C4262F1-F58A-46DB-BB6C-23829FFCF247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83" name="Right Triangle 82">
                  <a:extLst>
                    <a:ext uri="{FF2B5EF4-FFF2-40B4-BE49-F238E27FC236}">
                      <a16:creationId xmlns:a16="http://schemas.microsoft.com/office/drawing/2014/main" id="{9194BCB8-9DBD-42CF-BC4F-BE3D3A5E980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 Same Side Corner Rectangle 78">
                  <a:extLst>
                    <a:ext uri="{FF2B5EF4-FFF2-40B4-BE49-F238E27FC236}">
                      <a16:creationId xmlns:a16="http://schemas.microsoft.com/office/drawing/2014/main" id="{C9789AF6-2D14-4800-A6BD-B5C79863EB6A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B762FFC-8B21-4EDE-B19A-EF2332D9EF1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40D0E9D-34AF-487B-AC37-BB07C0E1ED28}"/>
                  </a:ext>
                </a:extLst>
              </p:cNvPr>
              <p:cNvSpPr/>
              <p:nvPr/>
            </p:nvSpPr>
            <p:spPr>
              <a:xfrm>
                <a:off x="6037421" y="6476999"/>
                <a:ext cx="822756" cy="707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BA8FB3-EEF4-4E2D-A82D-F633CF46BC9E}"/>
              </a:ext>
            </a:extLst>
          </p:cNvPr>
          <p:cNvGrpSpPr/>
          <p:nvPr/>
        </p:nvGrpSpPr>
        <p:grpSpPr>
          <a:xfrm>
            <a:off x="457200" y="4686458"/>
            <a:ext cx="23469600" cy="7527767"/>
            <a:chOff x="457200" y="4686458"/>
            <a:chExt cx="23469600" cy="7527767"/>
          </a:xfrm>
        </p:grpSpPr>
        <p:sp>
          <p:nvSpPr>
            <p:cNvPr id="51" name="Rounded Rectangle 26">
              <a:extLst>
                <a:ext uri="{FF2B5EF4-FFF2-40B4-BE49-F238E27FC236}">
                  <a16:creationId xmlns:a16="http://schemas.microsoft.com/office/drawing/2014/main" id="{AB389ECD-1231-43A5-864B-F02C872D4414}"/>
                </a:ext>
              </a:extLst>
            </p:cNvPr>
            <p:cNvSpPr/>
            <p:nvPr/>
          </p:nvSpPr>
          <p:spPr>
            <a:xfrm>
              <a:off x="648239" y="5149461"/>
              <a:ext cx="23278561" cy="7064764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2">
              <a:extLst>
                <a:ext uri="{FF2B5EF4-FFF2-40B4-BE49-F238E27FC236}">
                  <a16:creationId xmlns:a16="http://schemas.microsoft.com/office/drawing/2014/main" id="{22443A55-68CB-4B30-AF7F-0B644D0B9FCE}"/>
                </a:ext>
              </a:extLst>
            </p:cNvPr>
            <p:cNvGrpSpPr/>
            <p:nvPr/>
          </p:nvGrpSpPr>
          <p:grpSpPr>
            <a:xfrm>
              <a:off x="457200" y="4686458"/>
              <a:ext cx="3727223" cy="993102"/>
              <a:chOff x="1120323" y="10951773"/>
              <a:chExt cx="3727654" cy="993217"/>
            </a:xfrm>
          </p:grpSpPr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B027D4B1-1BA4-4B41-98C4-4157181BC1F9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D7E30D8-AC09-48B8-B1C8-5DCA36126A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573973E-D2BD-4B49-A368-A1D5553B1640}"/>
                  </a:ext>
                </a:extLst>
              </p:cNvPr>
              <p:cNvSpPr txBox="1"/>
              <p:nvPr/>
            </p:nvSpPr>
            <p:spPr>
              <a:xfrm>
                <a:off x="2073386" y="10951773"/>
                <a:ext cx="184879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200" y="1876223"/>
            <a:ext cx="19888200" cy="830997"/>
            <a:chOff x="-288924" y="1898585"/>
            <a:chExt cx="198882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6162" y="1898585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8239" y="3093185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7400" y="3192959"/>
            <a:ext cx="1788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36DC58-B259-4AF9-B8C0-06CE5615871F}"/>
                  </a:ext>
                </a:extLst>
              </p:cNvPr>
              <p:cNvSpPr txBox="1"/>
              <p:nvPr/>
            </p:nvSpPr>
            <p:spPr>
              <a:xfrm>
                <a:off x="914399" y="6046402"/>
                <a:ext cx="211156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936DC58-B259-4AF9-B8C0-06CE56158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6046402"/>
                <a:ext cx="21115657" cy="769441"/>
              </a:xfrm>
              <a:prstGeom prst="rect">
                <a:avLst/>
              </a:prstGeom>
              <a:blipFill>
                <a:blip r:embed="rId3"/>
                <a:stretch>
                  <a:fillRect l="-10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F2690D-A864-4868-8E23-0550FEB4FB7A}"/>
                  </a:ext>
                </a:extLst>
              </p:cNvPr>
              <p:cNvSpPr txBox="1"/>
              <p:nvPr/>
            </p:nvSpPr>
            <p:spPr>
              <a:xfrm>
                <a:off x="914399" y="8907959"/>
                <a:ext cx="74943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F2690D-A864-4868-8E23-0550FEB4F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8907959"/>
                <a:ext cx="7494369" cy="769441"/>
              </a:xfrm>
              <a:prstGeom prst="rect">
                <a:avLst/>
              </a:prstGeom>
              <a:blipFill>
                <a:blip r:embed="rId4"/>
                <a:stretch>
                  <a:fillRect l="-292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7F3EC8-129D-42CE-8C33-F290DEC65D8E}"/>
                  </a:ext>
                </a:extLst>
              </p:cNvPr>
              <p:cNvSpPr txBox="1"/>
              <p:nvPr/>
            </p:nvSpPr>
            <p:spPr>
              <a:xfrm>
                <a:off x="914399" y="10238431"/>
                <a:ext cx="143589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vừa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vừa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7F3EC8-129D-42CE-8C33-F290DEC6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0238431"/>
                <a:ext cx="14358930" cy="769441"/>
              </a:xfrm>
              <a:prstGeom prst="rect">
                <a:avLst/>
              </a:prstGeom>
              <a:blipFill>
                <a:blip r:embed="rId5"/>
                <a:stretch>
                  <a:fillRect l="-152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BAC50C-3977-4B54-A58E-4703D231351F}"/>
                  </a:ext>
                </a:extLst>
              </p:cNvPr>
              <p:cNvSpPr txBox="1"/>
              <p:nvPr/>
            </p:nvSpPr>
            <p:spPr>
              <a:xfrm>
                <a:off x="914399" y="7460159"/>
                <a:ext cx="231648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coi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thuần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FF"/>
                        </a:solidFill>
                        <a:latin typeface="Cambria Math"/>
                      </a:rPr>
                      <m:t>𝐛𝐢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BAC50C-3977-4B54-A58E-4703D2313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7460159"/>
                <a:ext cx="23164801" cy="769441"/>
              </a:xfrm>
              <a:prstGeom prst="rect">
                <a:avLst/>
              </a:prstGeom>
              <a:blipFill>
                <a:blip r:embed="rId6"/>
                <a:stretch>
                  <a:fillRect l="-94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2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82368" y="2611670"/>
            <a:ext cx="19036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1585591"/>
            <a:ext cx="7293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 KIẾN THỨC CHÍNH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6844" y="3793455"/>
            <a:ext cx="23012400" cy="1940335"/>
            <a:chOff x="1268078" y="2438400"/>
            <a:chExt cx="23012400" cy="1940335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2590800"/>
              <a:ext cx="23008268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59" name="TextBox 58"/>
          <p:cNvSpPr txBox="1"/>
          <p:nvPr/>
        </p:nvSpPr>
        <p:spPr>
          <a:xfrm>
            <a:off x="5233645" y="4007756"/>
            <a:ext cx="158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Tìm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ảo</a:t>
            </a:r>
            <a:r>
              <a: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E6EAA-0E91-48C6-9642-6E37A651DA7A}"/>
              </a:ext>
            </a:extLst>
          </p:cNvPr>
          <p:cNvGrpSpPr/>
          <p:nvPr/>
        </p:nvGrpSpPr>
        <p:grpSpPr>
          <a:xfrm>
            <a:off x="721771" y="6733566"/>
            <a:ext cx="23115844" cy="6332437"/>
            <a:chOff x="714708" y="6350679"/>
            <a:chExt cx="23115844" cy="6332437"/>
          </a:xfrm>
        </p:grpSpPr>
        <p:sp>
          <p:nvSpPr>
            <p:cNvPr id="137" name="Rounded Rectangle 136"/>
            <p:cNvSpPr/>
            <p:nvPr/>
          </p:nvSpPr>
          <p:spPr>
            <a:xfrm>
              <a:off x="714708" y="6439519"/>
              <a:ext cx="23115844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8" name="Group 54"/>
            <p:cNvGrpSpPr/>
            <p:nvPr/>
          </p:nvGrpSpPr>
          <p:grpSpPr>
            <a:xfrm>
              <a:off x="714708" y="6350679"/>
              <a:ext cx="3568119" cy="845462"/>
              <a:chOff x="1224541" y="6305967"/>
              <a:chExt cx="3568119" cy="845462"/>
            </a:xfrm>
          </p:grpSpPr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Round Diagonal Corner Rectangle 14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3035968" y="7350898"/>
                <a:ext cx="17976718" cy="117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968" y="7350898"/>
                <a:ext cx="17976718" cy="1178912"/>
              </a:xfrm>
              <a:prstGeom prst="rect">
                <a:avLst/>
              </a:prstGeom>
              <a:blipFill>
                <a:blip r:embed="rId3"/>
                <a:stretch>
                  <a:fillRect l="-1356" b="-2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3011070" y="8627770"/>
                <a:ext cx="17976718" cy="1272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70" y="8627770"/>
                <a:ext cx="17976718" cy="1272015"/>
              </a:xfrm>
              <a:prstGeom prst="rect">
                <a:avLst/>
              </a:prstGeom>
              <a:blipFill>
                <a:blip r:embed="rId4"/>
                <a:stretch>
                  <a:fillRect l="-1390" b="-19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3011070" y="10122289"/>
                <a:ext cx="17976718" cy="117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sz="54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>
                        <a:solidFill>
                          <a:srgbClr val="FF0000"/>
                        </a:solidFill>
                        <a:latin typeface="Cambria Math"/>
                      </a:rPr>
                      <m:t>𝛑</m:t>
                    </m:r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70" y="10122289"/>
                <a:ext cx="17976718" cy="1178912"/>
              </a:xfrm>
              <a:prstGeom prst="rect">
                <a:avLst/>
              </a:prstGeom>
              <a:blipFill>
                <a:blip r:embed="rId5"/>
                <a:stretch>
                  <a:fillRect l="-1390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3048000" y="11470288"/>
                <a:ext cx="17976718" cy="117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ảo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5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1470288"/>
                <a:ext cx="17976718" cy="1178912"/>
              </a:xfrm>
              <a:prstGeom prst="rect">
                <a:avLst/>
              </a:prstGeom>
              <a:blipFill>
                <a:blip r:embed="rId6"/>
                <a:stretch>
                  <a:fillRect l="-1356" b="-2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669965-703D-473D-8CF1-11E87450A2FB}"/>
                  </a:ext>
                </a:extLst>
              </p:cNvPr>
              <p:cNvSpPr txBox="1"/>
              <p:nvPr/>
            </p:nvSpPr>
            <p:spPr>
              <a:xfrm>
                <a:off x="8273607" y="4787598"/>
                <a:ext cx="11973620" cy="100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latin typeface="Cambria Math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5400" b="1" i="1">
                        <a:latin typeface="Cambria Math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5400" b="1" i="1">
                        <a:latin typeface="Cambria Math"/>
                      </a:rPr>
                      <m:t>;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669965-703D-473D-8CF1-11E87450A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07" y="4787598"/>
                <a:ext cx="11973620" cy="1004186"/>
              </a:xfrm>
              <a:prstGeom prst="rect">
                <a:avLst/>
              </a:prstGeom>
              <a:blipFill>
                <a:blip r:embed="rId7"/>
                <a:stretch>
                  <a:fillRect t="-10303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8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43" grpId="0" build="p"/>
      <p:bldP spid="144" grpId="0" build="p"/>
      <p:bldP spid="145" grpId="0" build="p"/>
      <p:bldP spid="146" grpId="0" build="p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82368" y="2611670"/>
            <a:ext cx="19036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1585591"/>
            <a:ext cx="7293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PHẦN KIẾN THỨC CHÍNH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6844" y="3793455"/>
            <a:ext cx="23012400" cy="1940335"/>
            <a:chOff x="1268078" y="2438400"/>
            <a:chExt cx="23012400" cy="1940335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2590800"/>
              <a:ext cx="23008268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26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38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33645" y="4007756"/>
                <a:ext cx="1584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45" y="4007756"/>
                <a:ext cx="15849600" cy="769441"/>
              </a:xfrm>
              <a:prstGeom prst="rect">
                <a:avLst/>
              </a:prstGeom>
              <a:blipFill>
                <a:blip r:embed="rId3"/>
                <a:stretch>
                  <a:fillRect l="-157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29E6EAA-0E91-48C6-9642-6E37A651DA7A}"/>
              </a:ext>
            </a:extLst>
          </p:cNvPr>
          <p:cNvGrpSpPr/>
          <p:nvPr/>
        </p:nvGrpSpPr>
        <p:grpSpPr>
          <a:xfrm>
            <a:off x="653214" y="6389811"/>
            <a:ext cx="23135248" cy="6332437"/>
            <a:chOff x="714708" y="6350679"/>
            <a:chExt cx="23135248" cy="6332437"/>
          </a:xfrm>
        </p:grpSpPr>
        <p:sp>
          <p:nvSpPr>
            <p:cNvPr id="137" name="Rounded Rectangle 136"/>
            <p:cNvSpPr/>
            <p:nvPr/>
          </p:nvSpPr>
          <p:spPr>
            <a:xfrm>
              <a:off x="734112" y="6439519"/>
              <a:ext cx="23115844" cy="624359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8" name="Group 54"/>
            <p:cNvGrpSpPr/>
            <p:nvPr/>
          </p:nvGrpSpPr>
          <p:grpSpPr>
            <a:xfrm>
              <a:off x="714708" y="6350679"/>
              <a:ext cx="3568119" cy="845462"/>
              <a:chOff x="1224541" y="6305967"/>
              <a:chExt cx="3568119" cy="845462"/>
            </a:xfrm>
          </p:grpSpPr>
          <p:sp>
            <p:nvSpPr>
              <p:cNvPr id="13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1" name="Round Diagonal Corner Rectangle 14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669965-703D-473D-8CF1-11E87450A2FB}"/>
                  </a:ext>
                </a:extLst>
              </p:cNvPr>
              <p:cNvSpPr txBox="1"/>
              <p:nvPr/>
            </p:nvSpPr>
            <p:spPr>
              <a:xfrm>
                <a:off x="8273607" y="4787598"/>
                <a:ext cx="119736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669965-703D-473D-8CF1-11E87450A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607" y="4787598"/>
                <a:ext cx="11973620" cy="769441"/>
              </a:xfrm>
              <a:prstGeom prst="rect">
                <a:avLst/>
              </a:prstGeom>
              <a:blipFill>
                <a:blip r:embed="rId4"/>
                <a:stretch>
                  <a:fillRect l="-203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DC1B79E-4241-43EB-98DC-6F7DD5432750}"/>
                  </a:ext>
                </a:extLst>
              </p:cNvPr>
              <p:cNvSpPr txBox="1"/>
              <p:nvPr/>
            </p:nvSpPr>
            <p:spPr>
              <a:xfrm>
                <a:off x="4728419" y="8109264"/>
                <a:ext cx="1394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DC1B79E-4241-43EB-98DC-6F7DD5432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19" y="8109264"/>
                <a:ext cx="13944600" cy="769441"/>
              </a:xfrm>
              <a:prstGeom prst="rect">
                <a:avLst/>
              </a:prstGeom>
              <a:blipFill>
                <a:blip r:embed="rId5"/>
                <a:stretch>
                  <a:fillRect l="-179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2690119-B1EF-4E76-9634-4AFA9F59A85B}"/>
                  </a:ext>
                </a:extLst>
              </p:cNvPr>
              <p:cNvSpPr txBox="1"/>
              <p:nvPr/>
            </p:nvSpPr>
            <p:spPr>
              <a:xfrm>
                <a:off x="4728419" y="9853531"/>
                <a:ext cx="1394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ba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2690119-B1EF-4E76-9634-4AFA9F59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19" y="9853531"/>
                <a:ext cx="13944600" cy="769441"/>
              </a:xfrm>
              <a:prstGeom prst="rect">
                <a:avLst/>
              </a:prstGeom>
              <a:blipFill>
                <a:blip r:embed="rId6"/>
                <a:stretch>
                  <a:fillRect l="-179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6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build="p"/>
      <p:bldP spid="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904171"/>
            <a:ext cx="19888200" cy="830997"/>
            <a:chOff x="-288924" y="1898585"/>
            <a:chExt cx="198882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6162" y="1898585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8239" y="299230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7400" y="3116759"/>
            <a:ext cx="1788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ounded Rectangle 51">
            <a:extLst>
              <a:ext uri="{FF2B5EF4-FFF2-40B4-BE49-F238E27FC236}">
                <a16:creationId xmlns:a16="http://schemas.microsoft.com/office/drawing/2014/main" id="{DC1E721A-27DB-419E-AB4C-80719A03540B}"/>
              </a:ext>
            </a:extLst>
          </p:cNvPr>
          <p:cNvSpPr/>
          <p:nvPr/>
        </p:nvSpPr>
        <p:spPr>
          <a:xfrm>
            <a:off x="663971" y="5406172"/>
            <a:ext cx="23056057" cy="5490428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9C5D62C0-2DB7-4204-99F7-7244E198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0" y="5538677"/>
            <a:ext cx="450056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89599" y="6887281"/>
                <a:ext cx="2207002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5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99" y="6887281"/>
                <a:ext cx="22070028" cy="1754326"/>
              </a:xfrm>
              <a:prstGeom prst="rect">
                <a:avLst/>
              </a:prstGeom>
              <a:blipFill>
                <a:blip r:embed="rId4"/>
                <a:stretch>
                  <a:fillRect l="-1492" t="-10417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7549BDD-EE3C-4A80-A2A0-BBDD3801A709}"/>
                  </a:ext>
                </a:extLst>
              </p:cNvPr>
              <p:cNvSpPr txBox="1"/>
              <p:nvPr/>
            </p:nvSpPr>
            <p:spPr>
              <a:xfrm>
                <a:off x="7779600" y="8456056"/>
                <a:ext cx="11630556" cy="224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solidFill>
                                <a:srgbClr val="FF0000"/>
                              </a:solidFill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vi-VN" b="1" i="1">
                                    <a:solidFill>
                                      <a:srgbClr val="FF0000"/>
                                    </a:solidFill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vi-VN" b="1" i="1">
                                    <a:solidFill>
                                      <a:srgbClr val="FF0000"/>
                                    </a:solidFill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srgbClr val="FF0000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vi-VN" b="1" i="1">
                                        <a:solidFill>
                                          <a:srgbClr val="FF0000"/>
                                        </a:solidFill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/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7549BDD-EE3C-4A80-A2A0-BBDD3801A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00" y="8456056"/>
                <a:ext cx="11630556" cy="2249398"/>
              </a:xfrm>
              <a:prstGeom prst="rect">
                <a:avLst/>
              </a:prstGeom>
              <a:blipFill>
                <a:blip r:embed="rId5"/>
                <a:stretch>
                  <a:fillRect l="-2778" b="-154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8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9" grpId="0" animBg="1"/>
      <p:bldP spid="41" grpId="0" build="p"/>
      <p:bldP spid="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068AAF4-572A-499A-8DFC-4CE3BC60F020}"/>
              </a:ext>
            </a:extLst>
          </p:cNvPr>
          <p:cNvGrpSpPr/>
          <p:nvPr/>
        </p:nvGrpSpPr>
        <p:grpSpPr>
          <a:xfrm>
            <a:off x="570266" y="6361948"/>
            <a:ext cx="23169089" cy="6489640"/>
            <a:chOff x="702962" y="6345876"/>
            <a:chExt cx="23169089" cy="6489640"/>
          </a:xfrm>
        </p:grpSpPr>
        <p:sp>
          <p:nvSpPr>
            <p:cNvPr id="104" name="Rounded Rectangle 103"/>
            <p:cNvSpPr/>
            <p:nvPr/>
          </p:nvSpPr>
          <p:spPr>
            <a:xfrm>
              <a:off x="774161" y="6434716"/>
              <a:ext cx="23097890" cy="640080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702962" y="6345876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-489283" y="1706940"/>
            <a:ext cx="19659598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9729" y="4014441"/>
            <a:ext cx="23151308" cy="1940335"/>
            <a:chOff x="1268078" y="2438400"/>
            <a:chExt cx="23151308" cy="1940335"/>
          </a:xfrm>
        </p:grpSpPr>
        <p:sp>
          <p:nvSpPr>
            <p:cNvPr id="72" name="Rounded Rectangle 71"/>
            <p:cNvSpPr/>
            <p:nvPr/>
          </p:nvSpPr>
          <p:spPr>
            <a:xfrm>
              <a:off x="1272209" y="2590800"/>
              <a:ext cx="23147177" cy="178793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1268078" y="2438400"/>
              <a:ext cx="3597027" cy="940513"/>
              <a:chOff x="1311958" y="3405486"/>
              <a:chExt cx="3597027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3094133" y="2498335"/>
                <a:ext cx="793396" cy="283630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17212" y="3545780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200400" y="4944180"/>
                <a:ext cx="198193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/>
                  <a:t>Tìm</a:t>
                </a:r>
                <a:r>
                  <a:rPr lang="en-US" sz="5400" b="1" dirty="0"/>
                  <a:t> </a:t>
                </a:r>
                <a:r>
                  <a:rPr lang="en-US" sz="5400" b="1" dirty="0" err="1"/>
                  <a:t>số</a:t>
                </a:r>
                <a:r>
                  <a:rPr lang="en-US" sz="5400" b="1" dirty="0"/>
                  <a:t> </a:t>
                </a:r>
                <a:r>
                  <a:rPr lang="en-US" sz="5400" b="1" dirty="0" err="1"/>
                  <a:t>thực</a:t>
                </a:r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5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5400" b="1" dirty="0" err="1"/>
                  <a:t>biết</a:t>
                </a:r>
                <a:r>
                  <a:rPr lang="en-US" sz="5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5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944180"/>
                <a:ext cx="19819335" cy="923330"/>
              </a:xfrm>
              <a:prstGeom prst="rect">
                <a:avLst/>
              </a:prstGeom>
              <a:blipFill>
                <a:blip r:embed="rId2"/>
                <a:stretch>
                  <a:fillRect l="-1630" t="-17763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4800600" y="7458670"/>
                <a:ext cx="16230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Ta </a:t>
                </a:r>
                <a:r>
                  <a:rPr lang="en-US" sz="5400" b="1" dirty="0" err="1"/>
                  <a:t>có</a:t>
                </a:r>
                <a:r>
                  <a:rPr lang="en-US" sz="5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458670"/>
                <a:ext cx="16230600" cy="923330"/>
              </a:xfrm>
              <a:prstGeom prst="rect">
                <a:avLst/>
              </a:prstGeom>
              <a:blipFill>
                <a:blip r:embed="rId3"/>
                <a:stretch>
                  <a:fillRect l="-2029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486900" y="11547395"/>
                <a:ext cx="6553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0" y="11547395"/>
                <a:ext cx="6553200" cy="923330"/>
              </a:xfrm>
              <a:prstGeom prst="rect">
                <a:avLst/>
              </a:prstGeom>
              <a:blipFill>
                <a:blip r:embed="rId4"/>
                <a:stretch>
                  <a:fillRect l="-4930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76DDD15-8E70-45DE-8713-7EFBC551ED22}"/>
              </a:ext>
            </a:extLst>
          </p:cNvPr>
          <p:cNvGrpSpPr/>
          <p:nvPr/>
        </p:nvGrpSpPr>
        <p:grpSpPr>
          <a:xfrm>
            <a:off x="648239" y="2824878"/>
            <a:ext cx="10253661" cy="832722"/>
            <a:chOff x="644526" y="2795826"/>
            <a:chExt cx="10253661" cy="83272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9F91BAC-AB06-44F7-8A4E-C547F360B358}"/>
                </a:ext>
              </a:extLst>
            </p:cNvPr>
            <p:cNvSpPr txBox="1"/>
            <p:nvPr/>
          </p:nvSpPr>
          <p:spPr>
            <a:xfrm>
              <a:off x="1906587" y="2797551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893BC700-B3C2-4FCC-A2E7-1315F85C002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ECF98D-0F2A-416E-A1CA-F3A55416C55A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498464D-A89D-4B53-9FBA-8779B87D67FE}"/>
              </a:ext>
            </a:extLst>
          </p:cNvPr>
          <p:cNvSpPr/>
          <p:nvPr/>
        </p:nvSpPr>
        <p:spPr>
          <a:xfrm>
            <a:off x="2039112" y="2940804"/>
            <a:ext cx="1788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D94547-6892-42F2-A559-3D4B882C68E4}"/>
                  </a:ext>
                </a:extLst>
              </p:cNvPr>
              <p:cNvSpPr txBox="1"/>
              <p:nvPr/>
            </p:nvSpPr>
            <p:spPr>
              <a:xfrm>
                <a:off x="4274130" y="8927019"/>
                <a:ext cx="16230600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D94547-6892-42F2-A559-3D4B882C6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30" y="8927019"/>
                <a:ext cx="16230600" cy="1945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0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64" grpId="0" build="p"/>
      <p:bldP spid="50" grpId="0" build="p"/>
      <p:bldP spid="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94B163A-8393-4AA1-A908-A70CF233752A}"/>
              </a:ext>
            </a:extLst>
          </p:cNvPr>
          <p:cNvGrpSpPr/>
          <p:nvPr/>
        </p:nvGrpSpPr>
        <p:grpSpPr>
          <a:xfrm>
            <a:off x="395705" y="3360431"/>
            <a:ext cx="23592590" cy="10126969"/>
            <a:chOff x="6121654" y="3480127"/>
            <a:chExt cx="12060001" cy="10126969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1673E1AA-6FCD-45E7-82EC-BBF0B921953E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0BF6FF47-1086-45DC-AB07-2B023CBC9240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9EC480-1CB9-478C-AE10-782FF3AD926C}"/>
                </a:ext>
              </a:extLst>
            </p:cNvPr>
            <p:cNvGrpSpPr/>
            <p:nvPr/>
          </p:nvGrpSpPr>
          <p:grpSpPr>
            <a:xfrm>
              <a:off x="6121654" y="3486540"/>
              <a:ext cx="12060001" cy="10120556"/>
              <a:chOff x="6121654" y="3486540"/>
              <a:chExt cx="12060001" cy="10120556"/>
            </a:xfrm>
          </p:grpSpPr>
          <p:sp>
            <p:nvSpPr>
              <p:cNvPr id="22" name="Rounded Rectangle 51">
                <a:extLst>
                  <a:ext uri="{FF2B5EF4-FFF2-40B4-BE49-F238E27FC236}">
                    <a16:creationId xmlns:a16="http://schemas.microsoft.com/office/drawing/2014/main" id="{13856063-9D06-4DD9-8106-478AA62984FD}"/>
                  </a:ext>
                </a:extLst>
              </p:cNvPr>
              <p:cNvSpPr/>
              <p:nvPr/>
            </p:nvSpPr>
            <p:spPr>
              <a:xfrm>
                <a:off x="6121654" y="3696072"/>
                <a:ext cx="12060001" cy="991102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Same Side Corner Rectangle 49">
                <a:extLst>
                  <a:ext uri="{FF2B5EF4-FFF2-40B4-BE49-F238E27FC236}">
                    <a16:creationId xmlns:a16="http://schemas.microsoft.com/office/drawing/2014/main" id="{EA8C7E4E-0E45-4029-B1D6-E3C764BE5285}"/>
                  </a:ext>
                </a:extLst>
              </p:cNvPr>
              <p:cNvSpPr/>
              <p:nvPr/>
            </p:nvSpPr>
            <p:spPr>
              <a:xfrm flipV="1">
                <a:off x="9152199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8208D9-2BBB-49E2-BC9F-E5E156E87732}"/>
                  </a:ext>
                </a:extLst>
              </p:cNvPr>
              <p:cNvSpPr txBox="1"/>
              <p:nvPr/>
            </p:nvSpPr>
            <p:spPr>
              <a:xfrm>
                <a:off x="9155762" y="3584699"/>
                <a:ext cx="53755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phức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 KIẾN THỨC CHÍNH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81200" y="2583359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endParaRPr lang="en-US" sz="44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C962DA-0EAA-4F05-B416-41671AA873D5}"/>
              </a:ext>
            </a:extLst>
          </p:cNvPr>
          <p:cNvSpPr txBox="1"/>
          <p:nvPr/>
        </p:nvSpPr>
        <p:spPr>
          <a:xfrm>
            <a:off x="6400801" y="5561772"/>
            <a:ext cx="6934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" name="Picture 8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5040" y="4558854"/>
            <a:ext cx="5547360" cy="408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496" y="8915401"/>
            <a:ext cx="5541904" cy="4517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DA88D17-F205-4D7B-BE6F-1703FA4B868F}"/>
              </a:ext>
            </a:extLst>
          </p:cNvPr>
          <p:cNvGrpSpPr/>
          <p:nvPr/>
        </p:nvGrpSpPr>
        <p:grpSpPr>
          <a:xfrm>
            <a:off x="188976" y="4648200"/>
            <a:ext cx="15870290" cy="2488695"/>
            <a:chOff x="1770144" y="6904817"/>
            <a:chExt cx="15872126" cy="2488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FFEBFED-1F9D-4575-8B12-6ED6FB82BEC1}"/>
                    </a:ext>
                  </a:extLst>
                </p:cNvPr>
                <p:cNvSpPr/>
                <p:nvPr/>
              </p:nvSpPr>
              <p:spPr>
                <a:xfrm>
                  <a:off x="5034765" y="6904817"/>
                  <a:ext cx="12607505" cy="24889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phức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𝒛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𝒃𝒊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 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∈</m:t>
                          </m:r>
                          <m:r>
                            <a:rPr lang="en-US" sz="4800" b="1" i="1">
                              <a:effectLst/>
                              <a:latin typeface="Cambria Math"/>
                              <a:ea typeface="Times New Roman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𝒂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</a:t>
                  </a:r>
                  <a:r>
                    <a:rPr lang="en-US" sz="4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FFEBFED-1F9D-4575-8B12-6ED6FB82BE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765" y="6904817"/>
                  <a:ext cx="12607505" cy="2488983"/>
                </a:xfrm>
                <a:prstGeom prst="rect">
                  <a:avLst/>
                </a:prstGeom>
                <a:blipFill>
                  <a:blip r:embed="rId5"/>
                  <a:stretch>
                    <a:fillRect l="-2176" t="-3431" r="-2224" b="-120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57A1A8CB-BA8D-42B0-A0CF-B0504D8BBAB4}"/>
                </a:ext>
              </a:extLst>
            </p:cNvPr>
            <p:cNvGrpSpPr/>
            <p:nvPr/>
          </p:nvGrpSpPr>
          <p:grpSpPr>
            <a:xfrm>
              <a:off x="1770144" y="6904817"/>
              <a:ext cx="3011772" cy="935868"/>
              <a:chOff x="4015409" y="6397488"/>
              <a:chExt cx="3011772" cy="935868"/>
            </a:xfrm>
          </p:grpSpPr>
          <p:grpSp>
            <p:nvGrpSpPr>
              <p:cNvPr id="28" name="Group 25">
                <a:extLst>
                  <a:ext uri="{FF2B5EF4-FFF2-40B4-BE49-F238E27FC236}">
                    <a16:creationId xmlns:a16="http://schemas.microsoft.com/office/drawing/2014/main" id="{220E7CBD-F613-4930-8E7E-BD3B692A9BBD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30" name="Right Triangle 29">
                  <a:extLst>
                    <a:ext uri="{FF2B5EF4-FFF2-40B4-BE49-F238E27FC236}">
                      <a16:creationId xmlns:a16="http://schemas.microsoft.com/office/drawing/2014/main" id="{A9CD953F-D151-44D8-B74E-7C43F6C6BAB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 Same Side Corner Rectangle 78">
                  <a:extLst>
                    <a:ext uri="{FF2B5EF4-FFF2-40B4-BE49-F238E27FC236}">
                      <a16:creationId xmlns:a16="http://schemas.microsoft.com/office/drawing/2014/main" id="{9976B530-F881-427C-BFE7-21FA07C379A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139BF0B-9CE6-40C2-BD7F-E4F91C99468B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BF0D67-4B76-4D8B-8FC9-70244F30F222}"/>
                  </a:ext>
                </a:extLst>
              </p:cNvPr>
              <p:cNvSpPr/>
              <p:nvPr/>
            </p:nvSpPr>
            <p:spPr>
              <a:xfrm>
                <a:off x="6204425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0C827A-6528-4658-B28A-72EB7DD84C41}"/>
              </a:ext>
            </a:extLst>
          </p:cNvPr>
          <p:cNvGrpSpPr/>
          <p:nvPr/>
        </p:nvGrpSpPr>
        <p:grpSpPr>
          <a:xfrm>
            <a:off x="188976" y="8915400"/>
            <a:ext cx="15888187" cy="1610313"/>
            <a:chOff x="1770144" y="6904817"/>
            <a:chExt cx="15890022" cy="1610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2224FA5-7195-45C1-AE7C-9355FCC7429B}"/>
                    </a:ext>
                  </a:extLst>
                </p:cNvPr>
                <p:cNvSpPr/>
                <p:nvPr/>
              </p:nvSpPr>
              <p:spPr>
                <a:xfrm>
                  <a:off x="5052663" y="6904817"/>
                  <a:ext cx="12607503" cy="16104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</a:rPr>
                        <m:t>𝒛</m:t>
                      </m:r>
                      <m:r>
                        <a:rPr lang="en-US" sz="4800" b="1" i="1">
                          <a:latin typeface="Cambria Math"/>
                          <a:ea typeface="Times New Roman"/>
                        </a:rPr>
                        <m:t> </m:t>
                      </m:r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</a:rPr>
                            <m:t>𝒛</m:t>
                          </m:r>
                        </m:e>
                      </m:ba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diễn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bởi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xứng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qua </a:t>
                  </a:r>
                  <a:r>
                    <a:rPr lang="en-US" sz="4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trục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</a:rPr>
                        <m:t>𝑶𝒙</m:t>
                      </m:r>
                    </m:oMath>
                  </a14:m>
                  <a:r>
                    <a:rPr lang="fr-FR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2224FA5-7195-45C1-AE7C-9355FCC74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663" y="6904817"/>
                  <a:ext cx="12607503" cy="1610499"/>
                </a:xfrm>
                <a:prstGeom prst="rect">
                  <a:avLst/>
                </a:prstGeom>
                <a:blipFill>
                  <a:blip r:embed="rId6"/>
                  <a:stretch>
                    <a:fillRect l="-2176" t="-9848" r="-2224" b="-18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176C3D09-C2BE-49A4-A90A-901F063CC655}"/>
                </a:ext>
              </a:extLst>
            </p:cNvPr>
            <p:cNvGrpSpPr/>
            <p:nvPr/>
          </p:nvGrpSpPr>
          <p:grpSpPr>
            <a:xfrm>
              <a:off x="1770144" y="6904817"/>
              <a:ext cx="3069691" cy="935868"/>
              <a:chOff x="4015409" y="6397488"/>
              <a:chExt cx="3069691" cy="935868"/>
            </a:xfrm>
          </p:grpSpPr>
          <p:grpSp>
            <p:nvGrpSpPr>
              <p:cNvPr id="36" name="Group 25">
                <a:extLst>
                  <a:ext uri="{FF2B5EF4-FFF2-40B4-BE49-F238E27FC236}">
                    <a16:creationId xmlns:a16="http://schemas.microsoft.com/office/drawing/2014/main" id="{A96660FD-EBC1-41D5-AAB9-62D058B030E4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996578" cy="935868"/>
                <a:chOff x="1033670" y="4274403"/>
                <a:chExt cx="2996578" cy="935868"/>
              </a:xfrm>
            </p:grpSpPr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16A48EC8-A1D7-4BC5-8388-4A8DE169A7E0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 Same Side Corner Rectangle 78">
                  <a:extLst>
                    <a:ext uri="{FF2B5EF4-FFF2-40B4-BE49-F238E27FC236}">
                      <a16:creationId xmlns:a16="http://schemas.microsoft.com/office/drawing/2014/main" id="{F21DFB65-6138-4960-A0F5-983BC205ECF3}"/>
                    </a:ext>
                  </a:extLst>
                </p:cNvPr>
                <p:cNvSpPr/>
                <p:nvPr/>
              </p:nvSpPr>
              <p:spPr>
                <a:xfrm rot="5400000">
                  <a:off x="2193000" y="3191957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01F5539-FB6F-4EAA-9AA0-21E192C32BB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07BBD2-0A64-435D-A739-3AC7AFDC8A16}"/>
                  </a:ext>
                </a:extLst>
              </p:cNvPr>
              <p:cNvSpPr/>
              <p:nvPr/>
            </p:nvSpPr>
            <p:spPr>
              <a:xfrm>
                <a:off x="6262344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3168</TotalTime>
  <Words>2434</Words>
  <PresentationFormat>Tùy chỉnh</PresentationFormat>
  <Paragraphs>417</Paragraphs>
  <Slides>30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Tahoma</vt:lpstr>
      <vt:lpstr>Wingdings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2021-10-07T13:05:52Z</dcterms:modified>
</cp:coreProperties>
</file>