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 id="384" r:id="rId130"/>
    <p:sldId id="385" r:id="rId131"/>
    <p:sldId id="386" r:id="rId132"/>
    <p:sldId id="387" r:id="rId133"/>
    <p:sldId id="388" r:id="rId134"/>
    <p:sldId id="389" r:id="rId135"/>
    <p:sldId id="390" r:id="rId136"/>
    <p:sldId id="391" r:id="rId137"/>
    <p:sldId id="392" r:id="rId138"/>
    <p:sldId id="393" r:id="rId139"/>
    <p:sldId id="394" r:id="rId140"/>
    <p:sldId id="395" r:id="rId141"/>
    <p:sldId id="396" r:id="rId142"/>
    <p:sldId id="397" r:id="rId143"/>
    <p:sldId id="398" r:id="rId144"/>
    <p:sldId id="399" r:id="rId145"/>
    <p:sldId id="400" r:id="rId146"/>
    <p:sldId id="401" r:id="rId147"/>
    <p:sldId id="402" r:id="rId148"/>
    <p:sldId id="403" r:id="rId149"/>
    <p:sldId id="404" r:id="rId150"/>
    <p:sldId id="405" r:id="rId151"/>
    <p:sldId id="406" r:id="rId152"/>
    <p:sldId id="407" r:id="rId153"/>
    <p:sldId id="408" r:id="rId154"/>
    <p:sldId id="409" r:id="rId155"/>
    <p:sldId id="410" r:id="rId156"/>
    <p:sldId id="411" r:id="rId157"/>
    <p:sldId id="412" r:id="rId158"/>
    <p:sldId id="413" r:id="rId159"/>
    <p:sldId id="414" r:id="rId160"/>
    <p:sldId id="415" r:id="rId161"/>
    <p:sldId id="416" r:id="rId162"/>
    <p:sldId id="417" r:id="rId163"/>
    <p:sldId id="418" r:id="rId164"/>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presProps" Target="presProps.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A22C59-43BB-4226-BE05-35584AAC2A4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vi-VN"/>
          </a:p>
        </p:txBody>
      </p:sp>
      <p:sp>
        <p:nvSpPr>
          <p:cNvPr id="3" name="Subtitle 2">
            <a:extLst>
              <a:ext uri="{FF2B5EF4-FFF2-40B4-BE49-F238E27FC236}">
                <a16:creationId xmlns:a16="http://schemas.microsoft.com/office/drawing/2014/main" id="{5BE16C5E-A5CB-4086-9E94-BE87E8350BC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vi-VN"/>
          </a:p>
        </p:txBody>
      </p:sp>
      <p:sp>
        <p:nvSpPr>
          <p:cNvPr id="4" name="Date Placeholder 3">
            <a:extLst>
              <a:ext uri="{FF2B5EF4-FFF2-40B4-BE49-F238E27FC236}">
                <a16:creationId xmlns:a16="http://schemas.microsoft.com/office/drawing/2014/main" id="{A64C32B1-686B-4064-93BE-7C8E6C9A75D1}"/>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5" name="Footer Placeholder 4">
            <a:extLst>
              <a:ext uri="{FF2B5EF4-FFF2-40B4-BE49-F238E27FC236}">
                <a16:creationId xmlns:a16="http://schemas.microsoft.com/office/drawing/2014/main" id="{E3A1167F-2FEF-4086-8128-25F6007F322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DBABDE1B-3AFE-4D89-892A-993AC224E2A5}"/>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3864888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17B46E-4194-4C26-A17E-C3FBEC588B85}"/>
              </a:ext>
            </a:extLst>
          </p:cNvPr>
          <p:cNvSpPr>
            <a:spLocks noGrp="1"/>
          </p:cNvSpPr>
          <p:nvPr>
            <p:ph type="title"/>
          </p:nvPr>
        </p:nvSpPr>
        <p:spPr/>
        <p:txBody>
          <a:bodyPr/>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4E8688B1-8828-4A0A-A691-EAFB71BC67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8587EC8-8B0D-478F-B6E9-41F7304D071A}"/>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5" name="Footer Placeholder 4">
            <a:extLst>
              <a:ext uri="{FF2B5EF4-FFF2-40B4-BE49-F238E27FC236}">
                <a16:creationId xmlns:a16="http://schemas.microsoft.com/office/drawing/2014/main" id="{0F09FE82-9826-4873-A5D7-BB40E1C068E5}"/>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843ACB1-939C-4D80-87DC-620A155C8D39}"/>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40499401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AF0C57-3848-41E4-9DD8-C5DF3BD9C6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vi-VN"/>
          </a:p>
        </p:txBody>
      </p:sp>
      <p:sp>
        <p:nvSpPr>
          <p:cNvPr id="3" name="Vertical Text Placeholder 2">
            <a:extLst>
              <a:ext uri="{FF2B5EF4-FFF2-40B4-BE49-F238E27FC236}">
                <a16:creationId xmlns:a16="http://schemas.microsoft.com/office/drawing/2014/main" id="{55E11EF0-C006-4BD2-B9BB-A953F74B40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4CD6EEE0-1101-42CF-ACD7-7360C600B01C}"/>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5" name="Footer Placeholder 4">
            <a:extLst>
              <a:ext uri="{FF2B5EF4-FFF2-40B4-BE49-F238E27FC236}">
                <a16:creationId xmlns:a16="http://schemas.microsoft.com/office/drawing/2014/main" id="{D9D8C210-2C5D-4691-8EE5-E2CB46D062B2}"/>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0985AFD2-598C-49B2-B10E-3DBB87149247}"/>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37851913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809F6-08AA-4DFF-BA9D-8454BB4CF631}"/>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02167B7D-B392-4756-BDE4-F27C50B7323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DB4DA5A3-790C-4D19-923F-2395F6E18A75}"/>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5" name="Footer Placeholder 4">
            <a:extLst>
              <a:ext uri="{FF2B5EF4-FFF2-40B4-BE49-F238E27FC236}">
                <a16:creationId xmlns:a16="http://schemas.microsoft.com/office/drawing/2014/main" id="{178FE872-6A77-46E5-8985-89A69BA63F4D}"/>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35AE86E7-4976-4E1F-A943-B608BED63854}"/>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2930685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C675E2-E1D2-4EA5-9ED8-89CA8091487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vi-VN"/>
          </a:p>
        </p:txBody>
      </p:sp>
      <p:sp>
        <p:nvSpPr>
          <p:cNvPr id="3" name="Text Placeholder 2">
            <a:extLst>
              <a:ext uri="{FF2B5EF4-FFF2-40B4-BE49-F238E27FC236}">
                <a16:creationId xmlns:a16="http://schemas.microsoft.com/office/drawing/2014/main" id="{A74D9C76-93ED-485D-889A-070CB8BA7D9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67C7DEC-D790-45C3-8E18-4CC3B4F61D66}"/>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5" name="Footer Placeholder 4">
            <a:extLst>
              <a:ext uri="{FF2B5EF4-FFF2-40B4-BE49-F238E27FC236}">
                <a16:creationId xmlns:a16="http://schemas.microsoft.com/office/drawing/2014/main" id="{A6AA0A20-2AF8-4541-B76D-BA53409A6287}"/>
              </a:ext>
            </a:extLst>
          </p:cNvPr>
          <p:cNvSpPr>
            <a:spLocks noGrp="1"/>
          </p:cNvSpPr>
          <p:nvPr>
            <p:ph type="ftr" sz="quarter" idx="11"/>
          </p:nvPr>
        </p:nvSpPr>
        <p:spPr/>
        <p:txBody>
          <a:bodyPr/>
          <a:lstStyle/>
          <a:p>
            <a:endParaRPr lang="vi-VN"/>
          </a:p>
        </p:txBody>
      </p:sp>
      <p:sp>
        <p:nvSpPr>
          <p:cNvPr id="6" name="Slide Number Placeholder 5">
            <a:extLst>
              <a:ext uri="{FF2B5EF4-FFF2-40B4-BE49-F238E27FC236}">
                <a16:creationId xmlns:a16="http://schemas.microsoft.com/office/drawing/2014/main" id="{28424523-0CB6-4C5E-A1E2-85347FC0571A}"/>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3023536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14D0C-C21D-4D74-90C9-6975BC4CC373}"/>
              </a:ext>
            </a:extLst>
          </p:cNvPr>
          <p:cNvSpPr>
            <a:spLocks noGrp="1"/>
          </p:cNvSpPr>
          <p:nvPr>
            <p:ph type="title"/>
          </p:nvPr>
        </p:nvSpPr>
        <p:spPr/>
        <p:txBody>
          <a:bodyPr/>
          <a:lstStyle/>
          <a:p>
            <a:r>
              <a:rPr lang="en-US"/>
              <a:t>Click to edit Master title style</a:t>
            </a:r>
            <a:endParaRPr lang="vi-VN"/>
          </a:p>
        </p:txBody>
      </p:sp>
      <p:sp>
        <p:nvSpPr>
          <p:cNvPr id="3" name="Content Placeholder 2">
            <a:extLst>
              <a:ext uri="{FF2B5EF4-FFF2-40B4-BE49-F238E27FC236}">
                <a16:creationId xmlns:a16="http://schemas.microsoft.com/office/drawing/2014/main" id="{31F840BE-BA3B-4D56-85B0-41C5BE65185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a:extLst>
              <a:ext uri="{FF2B5EF4-FFF2-40B4-BE49-F238E27FC236}">
                <a16:creationId xmlns:a16="http://schemas.microsoft.com/office/drawing/2014/main" id="{DAD1E926-A8B3-4B21-9D1F-777894D450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Date Placeholder 4">
            <a:extLst>
              <a:ext uri="{FF2B5EF4-FFF2-40B4-BE49-F238E27FC236}">
                <a16:creationId xmlns:a16="http://schemas.microsoft.com/office/drawing/2014/main" id="{C60B4B41-64E5-4206-90B9-2D7FC4A12D68}"/>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6" name="Footer Placeholder 5">
            <a:extLst>
              <a:ext uri="{FF2B5EF4-FFF2-40B4-BE49-F238E27FC236}">
                <a16:creationId xmlns:a16="http://schemas.microsoft.com/office/drawing/2014/main" id="{E7E5E614-2ABF-427E-9B38-62B2EB45DAB5}"/>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0F7E78B2-DE37-4A6E-B3DD-6ECF59AD7C2E}"/>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935726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81B8A-EE48-487E-BB4B-652BCC4946A1}"/>
              </a:ext>
            </a:extLst>
          </p:cNvPr>
          <p:cNvSpPr>
            <a:spLocks noGrp="1"/>
          </p:cNvSpPr>
          <p:nvPr>
            <p:ph type="title"/>
          </p:nvPr>
        </p:nvSpPr>
        <p:spPr>
          <a:xfrm>
            <a:off x="839788" y="365125"/>
            <a:ext cx="10515600" cy="1325563"/>
          </a:xfrm>
        </p:spPr>
        <p:txBody>
          <a:bodyPr/>
          <a:lstStyle/>
          <a:p>
            <a:r>
              <a:rPr lang="en-US"/>
              <a:t>Click to edit Master title style</a:t>
            </a:r>
            <a:endParaRPr lang="vi-VN"/>
          </a:p>
        </p:txBody>
      </p:sp>
      <p:sp>
        <p:nvSpPr>
          <p:cNvPr id="3" name="Text Placeholder 2">
            <a:extLst>
              <a:ext uri="{FF2B5EF4-FFF2-40B4-BE49-F238E27FC236}">
                <a16:creationId xmlns:a16="http://schemas.microsoft.com/office/drawing/2014/main" id="{9BC053FB-1891-4253-BE93-8235E5F0CC3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821EF0-5E18-412F-BB58-284EBCF2D94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a:extLst>
              <a:ext uri="{FF2B5EF4-FFF2-40B4-BE49-F238E27FC236}">
                <a16:creationId xmlns:a16="http://schemas.microsoft.com/office/drawing/2014/main" id="{9E58AFFD-092E-486F-A2AE-AC5E2777CB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57A95F4-8D9D-44E0-B97A-E02D5F99D5A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Date Placeholder 6">
            <a:extLst>
              <a:ext uri="{FF2B5EF4-FFF2-40B4-BE49-F238E27FC236}">
                <a16:creationId xmlns:a16="http://schemas.microsoft.com/office/drawing/2014/main" id="{31F1EBCF-6515-4D90-A13F-ACDC4C47E350}"/>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8" name="Footer Placeholder 7">
            <a:extLst>
              <a:ext uri="{FF2B5EF4-FFF2-40B4-BE49-F238E27FC236}">
                <a16:creationId xmlns:a16="http://schemas.microsoft.com/office/drawing/2014/main" id="{1B84B50C-07CE-4832-AE2B-D4965D757394}"/>
              </a:ext>
            </a:extLst>
          </p:cNvPr>
          <p:cNvSpPr>
            <a:spLocks noGrp="1"/>
          </p:cNvSpPr>
          <p:nvPr>
            <p:ph type="ftr" sz="quarter" idx="11"/>
          </p:nvPr>
        </p:nvSpPr>
        <p:spPr/>
        <p:txBody>
          <a:bodyPr/>
          <a:lstStyle/>
          <a:p>
            <a:endParaRPr lang="vi-VN"/>
          </a:p>
        </p:txBody>
      </p:sp>
      <p:sp>
        <p:nvSpPr>
          <p:cNvPr id="9" name="Slide Number Placeholder 8">
            <a:extLst>
              <a:ext uri="{FF2B5EF4-FFF2-40B4-BE49-F238E27FC236}">
                <a16:creationId xmlns:a16="http://schemas.microsoft.com/office/drawing/2014/main" id="{2AC72697-A952-4907-89EE-047D1136B327}"/>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37619218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472EDF-E754-4C35-A1CF-DAABA68AFE51}"/>
              </a:ext>
            </a:extLst>
          </p:cNvPr>
          <p:cNvSpPr>
            <a:spLocks noGrp="1"/>
          </p:cNvSpPr>
          <p:nvPr>
            <p:ph type="title"/>
          </p:nvPr>
        </p:nvSpPr>
        <p:spPr/>
        <p:txBody>
          <a:bodyPr/>
          <a:lstStyle/>
          <a:p>
            <a:r>
              <a:rPr lang="en-US"/>
              <a:t>Click to edit Master title style</a:t>
            </a:r>
            <a:endParaRPr lang="vi-VN"/>
          </a:p>
        </p:txBody>
      </p:sp>
      <p:sp>
        <p:nvSpPr>
          <p:cNvPr id="3" name="Date Placeholder 2">
            <a:extLst>
              <a:ext uri="{FF2B5EF4-FFF2-40B4-BE49-F238E27FC236}">
                <a16:creationId xmlns:a16="http://schemas.microsoft.com/office/drawing/2014/main" id="{C8801661-6925-408B-9C7B-A994C6B95240}"/>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4" name="Footer Placeholder 3">
            <a:extLst>
              <a:ext uri="{FF2B5EF4-FFF2-40B4-BE49-F238E27FC236}">
                <a16:creationId xmlns:a16="http://schemas.microsoft.com/office/drawing/2014/main" id="{0A9973DD-B30C-4D62-9621-6665636D5A69}"/>
              </a:ext>
            </a:extLst>
          </p:cNvPr>
          <p:cNvSpPr>
            <a:spLocks noGrp="1"/>
          </p:cNvSpPr>
          <p:nvPr>
            <p:ph type="ftr" sz="quarter" idx="11"/>
          </p:nvPr>
        </p:nvSpPr>
        <p:spPr/>
        <p:txBody>
          <a:bodyPr/>
          <a:lstStyle/>
          <a:p>
            <a:endParaRPr lang="vi-VN"/>
          </a:p>
        </p:txBody>
      </p:sp>
      <p:sp>
        <p:nvSpPr>
          <p:cNvPr id="5" name="Slide Number Placeholder 4">
            <a:extLst>
              <a:ext uri="{FF2B5EF4-FFF2-40B4-BE49-F238E27FC236}">
                <a16:creationId xmlns:a16="http://schemas.microsoft.com/office/drawing/2014/main" id="{8B8230F6-B95A-4260-BD92-9A4415227535}"/>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18571398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508FFFF-135C-4617-81BD-178B29CA1C36}"/>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3" name="Footer Placeholder 2">
            <a:extLst>
              <a:ext uri="{FF2B5EF4-FFF2-40B4-BE49-F238E27FC236}">
                <a16:creationId xmlns:a16="http://schemas.microsoft.com/office/drawing/2014/main" id="{48ECE9C7-5CAE-4A5D-807F-7429F06F1DD2}"/>
              </a:ext>
            </a:extLst>
          </p:cNvPr>
          <p:cNvSpPr>
            <a:spLocks noGrp="1"/>
          </p:cNvSpPr>
          <p:nvPr>
            <p:ph type="ftr" sz="quarter" idx="11"/>
          </p:nvPr>
        </p:nvSpPr>
        <p:spPr/>
        <p:txBody>
          <a:bodyPr/>
          <a:lstStyle/>
          <a:p>
            <a:endParaRPr lang="vi-VN"/>
          </a:p>
        </p:txBody>
      </p:sp>
      <p:sp>
        <p:nvSpPr>
          <p:cNvPr id="4" name="Slide Number Placeholder 3">
            <a:extLst>
              <a:ext uri="{FF2B5EF4-FFF2-40B4-BE49-F238E27FC236}">
                <a16:creationId xmlns:a16="http://schemas.microsoft.com/office/drawing/2014/main" id="{7EF7791E-BD69-432B-A9EE-0CDDDDB742AC}"/>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2494598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868BC-F0D8-45AF-9F5D-9FDFEDFB35A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Content Placeholder 2">
            <a:extLst>
              <a:ext uri="{FF2B5EF4-FFF2-40B4-BE49-F238E27FC236}">
                <a16:creationId xmlns:a16="http://schemas.microsoft.com/office/drawing/2014/main" id="{B4721F10-5573-454C-A3D8-13FD60DDD5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a:extLst>
              <a:ext uri="{FF2B5EF4-FFF2-40B4-BE49-F238E27FC236}">
                <a16:creationId xmlns:a16="http://schemas.microsoft.com/office/drawing/2014/main" id="{6CC7F000-E373-4CD1-9AA3-45F80C6DC0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259722-2FB6-4351-8909-524B1D66E2BA}"/>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6" name="Footer Placeholder 5">
            <a:extLst>
              <a:ext uri="{FF2B5EF4-FFF2-40B4-BE49-F238E27FC236}">
                <a16:creationId xmlns:a16="http://schemas.microsoft.com/office/drawing/2014/main" id="{404A84C5-F443-4B30-B8F3-86609E172DD7}"/>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A6D495CE-2433-4EF0-B762-7ABBCEF247F5}"/>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798078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D668B-0E68-4B8A-8117-7002D0256F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vi-VN"/>
          </a:p>
        </p:txBody>
      </p:sp>
      <p:sp>
        <p:nvSpPr>
          <p:cNvPr id="3" name="Picture Placeholder 2">
            <a:extLst>
              <a:ext uri="{FF2B5EF4-FFF2-40B4-BE49-F238E27FC236}">
                <a16:creationId xmlns:a16="http://schemas.microsoft.com/office/drawing/2014/main" id="{4481C163-16EF-4FD4-81BB-FB5A314305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a:extLst>
              <a:ext uri="{FF2B5EF4-FFF2-40B4-BE49-F238E27FC236}">
                <a16:creationId xmlns:a16="http://schemas.microsoft.com/office/drawing/2014/main" id="{7EDBA2FE-9826-4C64-8AEA-DC6237BD97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CD90E05-1617-4B49-B8B6-A160BA535779}"/>
              </a:ext>
            </a:extLst>
          </p:cNvPr>
          <p:cNvSpPr>
            <a:spLocks noGrp="1"/>
          </p:cNvSpPr>
          <p:nvPr>
            <p:ph type="dt" sz="half" idx="10"/>
          </p:nvPr>
        </p:nvSpPr>
        <p:spPr/>
        <p:txBody>
          <a:bodyPr/>
          <a:lstStyle/>
          <a:p>
            <a:fld id="{F486D8B7-A50F-47C4-A0EC-5CC857A303A1}" type="datetimeFigureOut">
              <a:rPr lang="vi-VN" smtClean="0"/>
              <a:t>06/09/2020</a:t>
            </a:fld>
            <a:endParaRPr lang="vi-VN"/>
          </a:p>
        </p:txBody>
      </p:sp>
      <p:sp>
        <p:nvSpPr>
          <p:cNvPr id="6" name="Footer Placeholder 5">
            <a:extLst>
              <a:ext uri="{FF2B5EF4-FFF2-40B4-BE49-F238E27FC236}">
                <a16:creationId xmlns:a16="http://schemas.microsoft.com/office/drawing/2014/main" id="{3A5BCEBE-3774-4FA2-8A50-26C8A246890D}"/>
              </a:ext>
            </a:extLst>
          </p:cNvPr>
          <p:cNvSpPr>
            <a:spLocks noGrp="1"/>
          </p:cNvSpPr>
          <p:nvPr>
            <p:ph type="ftr" sz="quarter" idx="11"/>
          </p:nvPr>
        </p:nvSpPr>
        <p:spPr/>
        <p:txBody>
          <a:bodyPr/>
          <a:lstStyle/>
          <a:p>
            <a:endParaRPr lang="vi-VN"/>
          </a:p>
        </p:txBody>
      </p:sp>
      <p:sp>
        <p:nvSpPr>
          <p:cNvPr id="7" name="Slide Number Placeholder 6">
            <a:extLst>
              <a:ext uri="{FF2B5EF4-FFF2-40B4-BE49-F238E27FC236}">
                <a16:creationId xmlns:a16="http://schemas.microsoft.com/office/drawing/2014/main" id="{32B69DDF-C453-430F-AA55-B708801F6EAD}"/>
              </a:ext>
            </a:extLst>
          </p:cNvPr>
          <p:cNvSpPr>
            <a:spLocks noGrp="1"/>
          </p:cNvSpPr>
          <p:nvPr>
            <p:ph type="sldNum" sz="quarter" idx="12"/>
          </p:nvPr>
        </p:nvSpPr>
        <p:spPr/>
        <p:txBody>
          <a:bodyPr/>
          <a:lstStyle/>
          <a:p>
            <a:fld id="{6A1DE606-8252-4C10-B72D-6CEB941BFB86}" type="slidenum">
              <a:rPr lang="vi-VN" smtClean="0"/>
              <a:t>‹#›</a:t>
            </a:fld>
            <a:endParaRPr lang="vi-VN"/>
          </a:p>
        </p:txBody>
      </p:sp>
    </p:spTree>
    <p:extLst>
      <p:ext uri="{BB962C8B-B14F-4D97-AF65-F5344CB8AC3E}">
        <p14:creationId xmlns:p14="http://schemas.microsoft.com/office/powerpoint/2010/main" val="13872598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4BEC11-1308-4979-BD41-1C72DBA923A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vi-VN"/>
          </a:p>
        </p:txBody>
      </p:sp>
      <p:sp>
        <p:nvSpPr>
          <p:cNvPr id="3" name="Text Placeholder 2">
            <a:extLst>
              <a:ext uri="{FF2B5EF4-FFF2-40B4-BE49-F238E27FC236}">
                <a16:creationId xmlns:a16="http://schemas.microsoft.com/office/drawing/2014/main" id="{C4F19C8E-35E9-4B41-BC08-BD9EA33550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Date Placeholder 3">
            <a:extLst>
              <a:ext uri="{FF2B5EF4-FFF2-40B4-BE49-F238E27FC236}">
                <a16:creationId xmlns:a16="http://schemas.microsoft.com/office/drawing/2014/main" id="{C0FA869D-2931-4EE6-AAAA-779E5034F8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86D8B7-A50F-47C4-A0EC-5CC857A303A1}" type="datetimeFigureOut">
              <a:rPr lang="vi-VN" smtClean="0"/>
              <a:t>06/09/2020</a:t>
            </a:fld>
            <a:endParaRPr lang="vi-VN"/>
          </a:p>
        </p:txBody>
      </p:sp>
      <p:sp>
        <p:nvSpPr>
          <p:cNvPr id="5" name="Footer Placeholder 4">
            <a:extLst>
              <a:ext uri="{FF2B5EF4-FFF2-40B4-BE49-F238E27FC236}">
                <a16:creationId xmlns:a16="http://schemas.microsoft.com/office/drawing/2014/main" id="{98E897FF-A7A2-48DE-B04B-3856717570A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a:extLst>
              <a:ext uri="{FF2B5EF4-FFF2-40B4-BE49-F238E27FC236}">
                <a16:creationId xmlns:a16="http://schemas.microsoft.com/office/drawing/2014/main" id="{4E0F0EB3-AA57-40DA-995F-8D89171911C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1DE606-8252-4C10-B72D-6CEB941BFB86}" type="slidenum">
              <a:rPr lang="vi-VN" smtClean="0"/>
              <a:t>‹#›</a:t>
            </a:fld>
            <a:endParaRPr lang="vi-VN"/>
          </a:p>
        </p:txBody>
      </p:sp>
    </p:spTree>
    <p:extLst>
      <p:ext uri="{BB962C8B-B14F-4D97-AF65-F5344CB8AC3E}">
        <p14:creationId xmlns:p14="http://schemas.microsoft.com/office/powerpoint/2010/main" val="27069138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5.xml.rels><?xml version="1.0" encoding="UTF-8" standalone="yes"?>
<Relationships xmlns="http://schemas.openxmlformats.org/package/2006/relationships"><Relationship Id="rId3" Type="http://schemas.openxmlformats.org/officeDocument/2006/relationships/image" Target="../media/image43.png"/><Relationship Id="rId2" Type="http://schemas.openxmlformats.org/officeDocument/2006/relationships/image" Target="../media/image42.png"/><Relationship Id="rId1" Type="http://schemas.openxmlformats.org/officeDocument/2006/relationships/slideLayout" Target="../slideLayouts/slideLayout7.xml"/><Relationship Id="rId5" Type="http://schemas.openxmlformats.org/officeDocument/2006/relationships/image" Target="../media/image45.png"/><Relationship Id="rId4" Type="http://schemas.openxmlformats.org/officeDocument/2006/relationships/image" Target="../media/image44.png"/></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7.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Layout" Target="../slideLayouts/slideLayout7.xml"/></Relationships>
</file>

<file path=ppt/slides/_rels/slide133.xml.rels><?xml version="1.0" encoding="UTF-8" standalone="yes"?>
<Relationships xmlns="http://schemas.openxmlformats.org/package/2006/relationships"><Relationship Id="rId2" Type="http://schemas.openxmlformats.org/officeDocument/2006/relationships/image" Target="../media/image48.png"/><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7.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png"/><Relationship Id="rId1" Type="http://schemas.openxmlformats.org/officeDocument/2006/relationships/slideLayout" Target="../slideLayouts/slideLayout7.xml"/><Relationship Id="rId5" Type="http://schemas.openxmlformats.org/officeDocument/2006/relationships/image" Target="../media/image53.png"/><Relationship Id="rId4" Type="http://schemas.openxmlformats.org/officeDocument/2006/relationships/image" Target="../media/image5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1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5" Type="http://schemas.openxmlformats.org/officeDocument/2006/relationships/image" Target="../media/image22.png"/><Relationship Id="rId4" Type="http://schemas.openxmlformats.org/officeDocument/2006/relationships/image" Target="../media/image21.png"/></Relationships>
</file>

<file path=ppt/slides/_rels/slide68.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7.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2.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7.xml"/></Relationships>
</file>

<file path=ppt/slides/_rels/slide8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7.xml"/></Relationships>
</file>

<file path=ppt/slides/_rels/slide84.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7.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image" Target="../media/image37.png"/><Relationship Id="rId1" Type="http://schemas.openxmlformats.org/officeDocument/2006/relationships/slideLayout" Target="../slideLayouts/slideLayout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9.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83D0CC-8E6F-425F-99A2-A76B37F5A695}"/>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spcAft>
                <a:spcPts val="0"/>
              </a:spcAft>
              <a:tabLst>
                <a:tab pos="629920" algn="l"/>
              </a:tabLst>
            </a:pPr>
            <a:r>
              <a:rPr lang="nl-NL" sz="2800" b="1" dirty="0">
                <a:solidFill>
                  <a:srgbClr val="FFFF00"/>
                </a:solidFill>
                <a:latin typeface="UTM Swiss Condensed" panose="02000500000000000000" pitchFamily="2" charset="0"/>
                <a:ea typeface="Arial" panose="020B0604020202020204" pitchFamily="34" charset="0"/>
                <a:cs typeface="Times New Roman" panose="02020603050405020304" pitchFamily="18" charset="0"/>
              </a:rPr>
              <a:t>Câu 1:</a:t>
            </a:r>
            <a:r>
              <a:rPr lang="nl-NL" sz="2800" b="1" dirty="0">
                <a:solidFill>
                  <a:srgbClr val="00B0F0"/>
                </a:solidFill>
                <a:latin typeface="UTM Swiss Condensed" panose="02000500000000000000" pitchFamily="2" charset="0"/>
                <a:ea typeface="Arial" panose="020B0604020202020204" pitchFamily="34" charset="0"/>
                <a:cs typeface="Times New Roman" panose="02020603050405020304" pitchFamily="18" charset="0"/>
              </a:rPr>
              <a:t> Khi âm truyền từ không khí vào nước thì đại lượng nào sau đây không thay đổi theo thời gian?</a:t>
            </a:r>
            <a:endParaRPr lang="vi-VN" sz="2800" b="1" dirty="0">
              <a:solidFill>
                <a:srgbClr val="00B0F0"/>
              </a:solidFill>
              <a:latin typeface="UTM Swiss Condensed" panose="02000500000000000000" pitchFamily="2" charset="0"/>
              <a:ea typeface="Arial" panose="020B0604020202020204" pitchFamily="34" charset="0"/>
              <a:cs typeface="Times New Roman" panose="02020603050405020304" pitchFamily="18" charset="0"/>
            </a:endParaRPr>
          </a:p>
          <a:p>
            <a:r>
              <a:rPr lang="nl-NL"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3" name="Rectangle 2">
            <a:extLst>
              <a:ext uri="{FF2B5EF4-FFF2-40B4-BE49-F238E27FC236}">
                <a16:creationId xmlns:a16="http://schemas.microsoft.com/office/drawing/2014/main" id="{FDA31E41-3DAF-4909-A9A5-C2817DF55042}"/>
              </a:ext>
            </a:extLst>
          </p:cNvPr>
          <p:cNvSpPr/>
          <p:nvPr/>
        </p:nvSpPr>
        <p:spPr>
          <a:xfrm>
            <a:off x="1016000" y="1577761"/>
            <a:ext cx="304442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A. bước sóng.</a:t>
            </a:r>
            <a:r>
              <a:rPr lang="nl-NL"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4147C063-1705-48E0-ADC9-B007AF6B6090}"/>
              </a:ext>
            </a:extLst>
          </p:cNvPr>
          <p:cNvSpPr/>
          <p:nvPr/>
        </p:nvSpPr>
        <p:spPr>
          <a:xfrm>
            <a:off x="6477000" y="1577761"/>
            <a:ext cx="212109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B. tốc độ.</a:t>
            </a:r>
            <a:r>
              <a:rPr lang="nl-NL"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E27EFB48-6300-4201-9917-3C3EBCC44373}"/>
              </a:ext>
            </a:extLst>
          </p:cNvPr>
          <p:cNvSpPr/>
          <p:nvPr/>
        </p:nvSpPr>
        <p:spPr>
          <a:xfrm>
            <a:off x="1016000" y="2339761"/>
            <a:ext cx="212109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C. tần số.</a:t>
            </a:r>
            <a:r>
              <a:rPr lang="nl-NL"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A116E1CA-8AC9-4BE3-8D30-AA75D6224FFA}"/>
              </a:ext>
            </a:extLst>
          </p:cNvPr>
          <p:cNvSpPr/>
          <p:nvPr/>
        </p:nvSpPr>
        <p:spPr>
          <a:xfrm>
            <a:off x="6477000" y="2339761"/>
            <a:ext cx="3278462"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D. mức cường độ </a:t>
            </a:r>
            <a:r>
              <a:rPr lang="nl-NL" sz="2800" b="1">
                <a:solidFill>
                  <a:srgbClr val="FFFFFF"/>
                </a:solidFill>
                <a:latin typeface="UTM Swiss Condensed" panose="02000500000000000000" pitchFamily="2" charset="0"/>
                <a:ea typeface="Arial" panose="020B0604020202020204" pitchFamily="34" charset="0"/>
              </a:rPr>
              <a:t>âm. </a:t>
            </a:r>
            <a:endParaRPr lang="vi-VN" sz="2800" b="1" dirty="0">
              <a:solidFill>
                <a:srgbClr val="FFFFFF"/>
              </a:solidFill>
              <a:latin typeface="UTM Swiss Condensed" panose="02000500000000000000" pitchFamily="2" charset="0"/>
            </a:endParaRPr>
          </a:p>
        </p:txBody>
      </p:sp>
      <p:sp>
        <p:nvSpPr>
          <p:cNvPr id="9" name="Oval 8">
            <a:extLst>
              <a:ext uri="{FF2B5EF4-FFF2-40B4-BE49-F238E27FC236}">
                <a16:creationId xmlns:a16="http://schemas.microsoft.com/office/drawing/2014/main" id="{F341E5FA-405B-455D-B87A-6F02449D63D8}"/>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117724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anim calcmode="lin" valueType="num">
                                      <p:cBhvr>
                                        <p:cTn id="27" dur="500" fill="hold"/>
                                        <p:tgtEl>
                                          <p:spTgt spid="9">
                                            <p:bg/>
                                          </p:spTgt>
                                        </p:tgtEl>
                                        <p:attrNameLst>
                                          <p:attrName>ppt_w</p:attrName>
                                        </p:attrNameLst>
                                      </p:cBhvr>
                                      <p:tavLst>
                                        <p:tav tm="0">
                                          <p:val>
                                            <p:fltVal val="0"/>
                                          </p:val>
                                        </p:tav>
                                        <p:tav tm="100000">
                                          <p:val>
                                            <p:strVal val="#ppt_w"/>
                                          </p:val>
                                        </p:tav>
                                      </p:tavLst>
                                    </p:anim>
                                    <p:anim calcmode="lin" valueType="num">
                                      <p:cBhvr>
                                        <p:cTn id="28"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9F96068-1E4F-4EF6-9D6C-68F1A8A78748}"/>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10:</a:t>
            </a:r>
            <a:r>
              <a:rPr lang="vi-VN" sz="2800" b="1" dirty="0">
                <a:solidFill>
                  <a:srgbClr val="00B0F0"/>
                </a:solidFill>
                <a:latin typeface="UTM Swiss Condensed" panose="02000500000000000000" pitchFamily="2" charset="0"/>
                <a:cs typeface="Times New Roman" panose="02020603050405020304" pitchFamily="18" charset="0"/>
              </a:rPr>
              <a:t> Khi khoảng cách từ một điểm đến nguồn âm giảm xuống 3 lần thì cường độ âm tại điểm đó</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5C49D2F-B110-4FA9-B46C-739DA71403E9}"/>
              </a:ext>
            </a:extLst>
          </p:cNvPr>
          <p:cNvSpPr/>
          <p:nvPr/>
        </p:nvSpPr>
        <p:spPr>
          <a:xfrm>
            <a:off x="1016000" y="1577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tăng lên 3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8276378B-8D8A-4DC1-A94B-B61D58BE7DB4}"/>
              </a:ext>
            </a:extLst>
          </p:cNvPr>
          <p:cNvSpPr/>
          <p:nvPr/>
        </p:nvSpPr>
        <p:spPr>
          <a:xfrm>
            <a:off x="6477000" y="1577761"/>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giảm xuống 3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200DC0AB-0E31-42AD-8F14-4A45C879A669}"/>
              </a:ext>
            </a:extLst>
          </p:cNvPr>
          <p:cNvSpPr/>
          <p:nvPr/>
        </p:nvSpPr>
        <p:spPr>
          <a:xfrm>
            <a:off x="1016000" y="2339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tăng lên 9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0CAE2C36-913B-4D87-A524-5D80C350D72B}"/>
              </a:ext>
            </a:extLst>
          </p:cNvPr>
          <p:cNvSpPr/>
          <p:nvPr/>
        </p:nvSpPr>
        <p:spPr>
          <a:xfrm>
            <a:off x="6477000" y="2339761"/>
            <a:ext cx="319670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giảm xuống 9 </a:t>
            </a:r>
            <a:r>
              <a:rPr lang="vi-VN" sz="2800" b="1">
                <a:solidFill>
                  <a:srgbClr val="FFFFFF"/>
                </a:solidFill>
                <a:latin typeface="UTM Swiss Condensed" panose="02000500000000000000" pitchFamily="2" charset="0"/>
                <a:ea typeface="Arial" panose="020B0604020202020204" pitchFamily="34" charset="0"/>
              </a:rPr>
              <a:t>lần.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32D085EA-01C6-4140-A591-D0B1454D8564}"/>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6273829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D97F52C-CCC9-4E30-9999-C5736700C2D6}"/>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100: Sóng truyền từ M đến N dọc theo phương truyền sóng với bước sóng bằng 120 cm. Khoảng cách d = MN bằng bao nhiêu biết rằng sóng tại N trễ pha hơn sóng tại M góc π rad là bao nhiêu?</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4F6FBA2-1553-43D2-98F1-5E45B458A464}"/>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d = 15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48348C3-A67F-4BC8-9A56-269F3E8A4FFF}"/>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d = 60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D6F4760-E4EC-41D7-AAA8-870F8679AE8D}"/>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d = 30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BCBD9FF-3DFB-4E7D-8DF3-4973E5CD405F}"/>
              </a:ext>
            </a:extLst>
          </p:cNvPr>
          <p:cNvSpPr/>
          <p:nvPr/>
        </p:nvSpPr>
        <p:spPr>
          <a:xfrm>
            <a:off x="6477000" y="2835281"/>
            <a:ext cx="22910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d = 20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A380071-6788-43D2-8DBE-BFC2143D492B}"/>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16156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533EDA8-A5F5-4BD0-9E7E-F5EF605EF5D2}"/>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101: Một sóng cơ truyền dọc theo trục Ox. Phương trình dao động của phần tử tại một điểm trên phương truyền sóng là u = 4cos(20</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t - </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 (mm). Biết tốc độ truyền sóng bằng 60 cm/s. Bước sóng của sóng này có giá trị</a:t>
            </a: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76B294F-EC9A-4C1E-BF34-1D9590A5FD31}"/>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C65E6BE-CEF2-43BA-A048-DC25F47689A7}"/>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1,5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F4DD931-8598-435F-8817-8467F20A73D7}"/>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4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F7FF163-EC87-41F5-8902-57B2AD3EB278}"/>
              </a:ext>
            </a:extLst>
          </p:cNvPr>
          <p:cNvSpPr/>
          <p:nvPr/>
        </p:nvSpPr>
        <p:spPr>
          <a:xfrm>
            <a:off x="9334500" y="2073281"/>
            <a:ext cx="145745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9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9B4A0C7-132D-4840-A5EF-00B751C8D70D}"/>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523313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751B162-CBDB-4BE0-ADDE-4FB048C57480}"/>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Câu 102: </a:t>
            </a:r>
            <a:r>
              <a:rPr lang="pt-BR" sz="2800" b="1" dirty="0">
                <a:solidFill>
                  <a:srgbClr val="00B0F0"/>
                </a:solidFill>
                <a:latin typeface="UTM Swiss Condensed" panose="02000500000000000000" pitchFamily="2" charset="0"/>
                <a:cs typeface="Times New Roman" panose="02020603050405020304" pitchFamily="18" charset="0"/>
              </a:rPr>
              <a:t>Một sóng cơ lan truyền trong một môi trường. Hai điểm trên cùng một phương truyền sóng, cách nhau một khoảng bằng bước sóng có dao động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E9E554D-4478-43DE-814A-91D181B5C254}"/>
              </a:ext>
            </a:extLst>
          </p:cNvPr>
          <p:cNvSpPr/>
          <p:nvPr/>
        </p:nvSpPr>
        <p:spPr>
          <a:xfrm>
            <a:off x="1016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Cùng pha.</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E00992F-8046-42BF-B493-F5FC11BBCE2C}"/>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Ngược pha.</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4223A86-0D95-48BD-995F-97D90B0EFDD3}"/>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lệch pha 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0D07749-AD4C-4F39-ABB1-591E012B529A}"/>
              </a:ext>
            </a:extLst>
          </p:cNvPr>
          <p:cNvSpPr/>
          <p:nvPr/>
        </p:nvSpPr>
        <p:spPr>
          <a:xfrm>
            <a:off x="6477000" y="2339761"/>
            <a:ext cx="257153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lệch pha π</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4.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6CA46DE-BAF0-4B5A-857C-9538AEA47E8E}"/>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53400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E204BCF-557E-4238-A4AE-91DC9DDA38ED}"/>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103: </a:t>
            </a:r>
            <a:r>
              <a:rPr lang="vi-VN" sz="2800" b="1" dirty="0">
                <a:solidFill>
                  <a:srgbClr val="00B0F0"/>
                </a:solidFill>
                <a:latin typeface="UTM Swiss Condensed" panose="02000500000000000000" pitchFamily="2" charset="0"/>
                <a:cs typeface="Times New Roman" panose="02020603050405020304" pitchFamily="18" charset="0"/>
              </a:rPr>
              <a:t>Một sóng truyền theo trục Ox với phương trình u = acos(4</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t – 0,02</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x) (u và x tính bằng cm, t tính bằng giây). Tốc độ truyền của sóng này là</a:t>
            </a: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E58273B-F803-47A4-BD58-3D24E173EC28}"/>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200 cm/s.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EF42236-3DED-48BE-AAEF-A72A28214646}"/>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50 cm/s.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1ED2589-2E91-43E7-B847-D584081D0E15}"/>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150 cm/s.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F86841B-44A3-45B7-BE5B-A1EC6DD71FCA}"/>
              </a:ext>
            </a:extLst>
          </p:cNvPr>
          <p:cNvSpPr/>
          <p:nvPr/>
        </p:nvSpPr>
        <p:spPr>
          <a:xfrm>
            <a:off x="9334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100 cm/s.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00BBBA17-2872-4AC7-90E8-34D9A4033139}"/>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51400239"/>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DA358B-3539-4884-9244-0ECCB328C415}"/>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104</a:t>
            </a:r>
            <a:r>
              <a:rPr lang="vi-VN" sz="2800" b="1">
                <a:solidFill>
                  <a:srgbClr val="00B0F0"/>
                </a:solidFill>
                <a:latin typeface="UTM Swiss Condensed" panose="02000500000000000000" pitchFamily="2" charset="0"/>
                <a:cs typeface="Times New Roman" panose="02020603050405020304" pitchFamily="18" charset="0"/>
              </a:rPr>
              <a:t>: </a:t>
            </a:r>
            <a:r>
              <a:rPr lang="nl-NL" sz="2800" b="1" dirty="0">
                <a:solidFill>
                  <a:srgbClr val="00B0F0"/>
                </a:solidFill>
                <a:latin typeface="UTM Swiss Condensed" panose="02000500000000000000" pitchFamily="2" charset="0"/>
                <a:cs typeface="Times New Roman" panose="02020603050405020304" pitchFamily="18" charset="0"/>
              </a:rPr>
              <a:t>Sóng truyền từ A đến M với </a:t>
            </a:r>
            <a:r>
              <a:rPr lang="nl-NL" sz="2800" b="1">
                <a:solidFill>
                  <a:srgbClr val="00B0F0"/>
                </a:solidFill>
                <a:latin typeface="UTM Swiss Condensed" panose="02000500000000000000" pitchFamily="2" charset="0"/>
                <a:cs typeface="Times New Roman" panose="02020603050405020304" pitchFamily="18" charset="0"/>
              </a:rPr>
              <a:t>bước sóng </a:t>
            </a:r>
            <a:r>
              <a:rPr lang="vi-VN" sz="2800" b="1">
                <a:solidFill>
                  <a:srgbClr val="00B0F0"/>
                </a:solidFill>
                <a:latin typeface="UTM Swiss Condensed" panose="02000500000000000000" pitchFamily="2" charset="0"/>
                <a:cs typeface="Times New Roman" panose="02020603050405020304" pitchFamily="18" charset="0"/>
              </a:rPr>
              <a:t>λ</a:t>
            </a:r>
            <a:r>
              <a:rPr lang="nl-NL" sz="2800" b="1" dirty="0">
                <a:solidFill>
                  <a:srgbClr val="00B0F0"/>
                </a:solidFill>
                <a:latin typeface="UTM Swiss Condensed" panose="02000500000000000000" pitchFamily="2" charset="0"/>
                <a:cs typeface="Times New Roman" panose="02020603050405020304" pitchFamily="18" charset="0"/>
              </a:rPr>
              <a:t> = 60 cm. </a:t>
            </a:r>
            <a:r>
              <a:rPr lang="vi-VN" sz="2800" b="1" dirty="0">
                <a:solidFill>
                  <a:srgbClr val="00B0F0"/>
                </a:solidFill>
                <a:latin typeface="UTM Swiss Condensed" panose="02000500000000000000" pitchFamily="2" charset="0"/>
                <a:cs typeface="Times New Roman" panose="02020603050405020304" pitchFamily="18" charset="0"/>
              </a:rPr>
              <a:t>M cách A một khoảng d = 30 cm. So với sóng tại A thì sóng tại M</a:t>
            </a: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993ABF3-44B5-4220-848C-B7A60D6A52DC}"/>
              </a:ext>
            </a:extLst>
          </p:cNvPr>
          <p:cNvSpPr/>
          <p:nvPr/>
        </p:nvSpPr>
        <p:spPr>
          <a:xfrm>
            <a:off x="762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de-DE"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π</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3E4E4B7-3150-458B-9629-39BE88A1C660}"/>
              </a:ext>
            </a:extLst>
          </p:cNvPr>
          <p:cNvSpPr/>
          <p:nvPr/>
        </p:nvSpPr>
        <p:spPr>
          <a:xfrm>
            <a:off x="36195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2π.</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CD5928C-BE00-4979-8594-B0966A93B04D}"/>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π/2.</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D79E86F-6F45-4737-AE64-E33601E835F8}"/>
              </a:ext>
            </a:extLst>
          </p:cNvPr>
          <p:cNvSpPr/>
          <p:nvPr/>
        </p:nvSpPr>
        <p:spPr>
          <a:xfrm>
            <a:off x="9334500" y="1577761"/>
            <a:ext cx="145103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3</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2.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A376E4B-8000-4A3E-A790-FF53415C5EAA}"/>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8377245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CE9A71E-D9EF-4596-AE08-56057DE49A1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105: Hai điểm gần nhau nhất trên một phương truyền sóng và dao động vuông pha với nhau thì cách nhau một đoạn bằng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2820D6E-ABAB-4892-8652-67B54D36EFF2}"/>
              </a:ext>
            </a:extLst>
          </p:cNvPr>
          <p:cNvSpPr/>
          <p:nvPr/>
        </p:nvSpPr>
        <p:spPr>
          <a:xfrm>
            <a:off x="1016000" y="157776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phần tư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E013339-798E-47E2-9AB4-A8EAD72EBDA2}"/>
              </a:ext>
            </a:extLst>
          </p:cNvPr>
          <p:cNvSpPr/>
          <p:nvPr/>
        </p:nvSpPr>
        <p:spPr>
          <a:xfrm>
            <a:off x="6477000" y="1577761"/>
            <a:ext cx="210185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bước sóng.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600E52E-5EBF-4070-95E7-C10B6ACF4ADC}"/>
              </a:ext>
            </a:extLst>
          </p:cNvPr>
          <p:cNvSpPr/>
          <p:nvPr/>
        </p:nvSpPr>
        <p:spPr>
          <a:xfrm>
            <a:off x="1016000" y="2339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nửa bước sóng.</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5860BE5-EE6A-4C14-8671-B76F38CA43D5}"/>
              </a:ext>
            </a:extLst>
          </p:cNvPr>
          <p:cNvSpPr/>
          <p:nvPr/>
        </p:nvSpPr>
        <p:spPr>
          <a:xfrm>
            <a:off x="6477000" y="2339761"/>
            <a:ext cx="325922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hai lần bước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5D8ADA7-554B-44C6-BD7D-3F2E9B7AD76A}"/>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993718554"/>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9EB0AF-DCF7-4967-8203-CD398697E2CA}"/>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106: Trong hiện tượng giao thoa sóng trên mặt nước, hai cực đại liên tiếp nằm trên đường nối tâm hai sóng cách nhau</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CE1EC37-FA44-48CE-9A7A-34E4F462A5EE}"/>
              </a:ext>
            </a:extLst>
          </p:cNvPr>
          <p:cNvSpPr/>
          <p:nvPr/>
        </p:nvSpPr>
        <p:spPr>
          <a:xfrm>
            <a:off x="1016000" y="1577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nửa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0E3F688-2513-4A20-8585-20DFE7DA5D15}"/>
              </a:ext>
            </a:extLst>
          </p:cNvPr>
          <p:cNvSpPr/>
          <p:nvPr/>
        </p:nvSpPr>
        <p:spPr>
          <a:xfrm>
            <a:off x="6477000" y="1577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hai lần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B5B51C0-0D0F-4AF8-9E2E-A4B1717866D7}"/>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17A1E33-C106-4E16-B891-86E6BFAC5737}"/>
              </a:ext>
            </a:extLst>
          </p:cNvPr>
          <p:cNvSpPr/>
          <p:nvPr/>
        </p:nvSpPr>
        <p:spPr>
          <a:xfrm>
            <a:off x="6477000" y="2339761"/>
            <a:ext cx="398538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phần tư bước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9E54052-CDF0-411B-92A3-2CA308216CD7}"/>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47820458"/>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281F0C-02BD-4D22-97F2-CF19A3448CAC}"/>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107: Trong hiện tượng giao thoa sóng trên mặt nước, hai cực tiểu liên tiếp nằm trên đường nối tâm hai sóng cách nhau</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F88BC53-E2E3-4671-A139-7E4F5005790B}"/>
              </a:ext>
            </a:extLst>
          </p:cNvPr>
          <p:cNvSpPr/>
          <p:nvPr/>
        </p:nvSpPr>
        <p:spPr>
          <a:xfrm>
            <a:off x="1016000" y="1577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nửa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DA22253-8401-4A3E-956C-030E2DECA9B0}"/>
              </a:ext>
            </a:extLst>
          </p:cNvPr>
          <p:cNvSpPr/>
          <p:nvPr/>
        </p:nvSpPr>
        <p:spPr>
          <a:xfrm>
            <a:off x="6477000" y="1577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hai lần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AF41578-2F5F-4F36-9C74-0B56D246F8B5}"/>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21F0CDE-2BFC-4F6A-ADD9-BA04353987B2}"/>
              </a:ext>
            </a:extLst>
          </p:cNvPr>
          <p:cNvSpPr/>
          <p:nvPr/>
        </p:nvSpPr>
        <p:spPr>
          <a:xfrm>
            <a:off x="6477000" y="2339761"/>
            <a:ext cx="398538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phần tư bước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680A9B2-0B8B-407A-8C06-C52C4ACE5279}"/>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87536054"/>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4C7DB59-32FA-405E-84FF-90665F21C364}"/>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108: Trong hiện tượng giao thoa sóng trên mặt nước, khoảng cách giữa một cực đại và một cực tiểu liên tiếp trên đường nối hai tâm sóng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3B2DF5F-1FA1-4E5F-A652-5A7AE2D17479}"/>
              </a:ext>
            </a:extLst>
          </p:cNvPr>
          <p:cNvSpPr/>
          <p:nvPr/>
        </p:nvSpPr>
        <p:spPr>
          <a:xfrm>
            <a:off x="1016000" y="157776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phần tư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1A4694F-38FF-47E1-A91C-1F6E6291CB6F}"/>
              </a:ext>
            </a:extLst>
          </p:cNvPr>
          <p:cNvSpPr/>
          <p:nvPr/>
        </p:nvSpPr>
        <p:spPr>
          <a:xfrm>
            <a:off x="6477000" y="1577761"/>
            <a:ext cx="315342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hai lần bước sóng.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58F2ECE-A8E6-44CA-BB7E-6046AC2797A7}"/>
              </a:ext>
            </a:extLst>
          </p:cNvPr>
          <p:cNvSpPr/>
          <p:nvPr/>
        </p:nvSpPr>
        <p:spPr>
          <a:xfrm>
            <a:off x="1016000" y="2339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bước sóng.</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73B67A5-0629-4BF0-9CAB-4E46E8914E62}"/>
              </a:ext>
            </a:extLst>
          </p:cNvPr>
          <p:cNvSpPr/>
          <p:nvPr/>
        </p:nvSpPr>
        <p:spPr>
          <a:xfrm>
            <a:off x="6477000" y="2339761"/>
            <a:ext cx="34483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một nửa bước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B8B10E0-058E-4BE1-8B02-D1999218FAF7}"/>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95868888"/>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0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820E972-299F-436C-8D30-082F23855B9F}"/>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109: Tại hai điểm A và B trên mặt nước có hai nguồn sóng giống nhau với biên độ 2 cm, bước sóng là 10 cm. Điểm M cách A một khoảng 25 cm, cách B một khoảng 5 cm sẽ dao động với biên độ</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5354D93-D428-44A4-BE25-4C3BF019A4DD}"/>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4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2563810-A2FA-4A0D-85DA-DD676F17072B}"/>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0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ECD1AE4-78DE-4C03-821C-2DD4F6AEAFD6}"/>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4D0D539-674B-4EE0-AC8C-8E911592074F}"/>
              </a:ext>
            </a:extLst>
          </p:cNvPr>
          <p:cNvSpPr/>
          <p:nvPr/>
        </p:nvSpPr>
        <p:spPr>
          <a:xfrm>
            <a:off x="9334500" y="2073281"/>
            <a:ext cx="145745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CBB9809-3435-4F3C-AF26-DFB89897C147}"/>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506402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D4543AD-4B6E-450F-9899-468B4F909C7A}"/>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11:</a:t>
            </a:r>
            <a:r>
              <a:rPr lang="vi-VN" sz="2800" b="1" dirty="0">
                <a:solidFill>
                  <a:srgbClr val="00B0F0"/>
                </a:solidFill>
                <a:latin typeface="UTM Swiss Condensed" panose="02000500000000000000" pitchFamily="2" charset="0"/>
                <a:cs typeface="Times New Roman" panose="02020603050405020304" pitchFamily="18" charset="0"/>
              </a:rPr>
              <a:t> Khi cường độ âm tại một điểm tăng lên 10n lần thì mức cường độ âm</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86CB794-82F2-46F4-9A06-F9E0A4250EB1}"/>
              </a:ext>
            </a:extLst>
          </p:cNvPr>
          <p:cNvSpPr/>
          <p:nvPr/>
        </p:nvSpPr>
        <p:spPr>
          <a:xfrm>
            <a:off x="1016000" y="1082240"/>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tăng lên 10</a:t>
            </a:r>
            <a:r>
              <a:rPr lang="vi-VN" sz="2800" b="1" baseline="30000" dirty="0">
                <a:solidFill>
                  <a:srgbClr val="FFFFFF"/>
                </a:solidFill>
                <a:latin typeface="UTM Swiss Condensed" panose="02000500000000000000" pitchFamily="2" charset="0"/>
                <a:ea typeface="Arial" panose="020B0604020202020204" pitchFamily="34" charset="0"/>
              </a:rPr>
              <a:t>n</a:t>
            </a:r>
            <a:r>
              <a:rPr lang="vi-VN" sz="2800" b="1" dirty="0">
                <a:solidFill>
                  <a:srgbClr val="FFFFFF"/>
                </a:solidFill>
                <a:latin typeface="UTM Swiss Condensed" panose="02000500000000000000" pitchFamily="2" charset="0"/>
                <a:ea typeface="Arial" panose="020B0604020202020204" pitchFamily="34" charset="0"/>
              </a:rPr>
              <a:t>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1FFBA821-1A9F-4375-B82D-33945725D278}"/>
              </a:ext>
            </a:extLst>
          </p:cNvPr>
          <p:cNvSpPr/>
          <p:nvPr/>
        </p:nvSpPr>
        <p:spPr>
          <a:xfrm>
            <a:off x="6477000" y="1082240"/>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giảm xuống 10</a:t>
            </a:r>
            <a:r>
              <a:rPr lang="vi-VN" sz="2800" b="1" baseline="30000" dirty="0">
                <a:solidFill>
                  <a:srgbClr val="FFFFFF"/>
                </a:solidFill>
                <a:latin typeface="UTM Swiss Condensed" panose="02000500000000000000" pitchFamily="2" charset="0"/>
                <a:ea typeface="Arial" panose="020B0604020202020204" pitchFamily="34" charset="0"/>
              </a:rPr>
              <a:t>n</a:t>
            </a:r>
            <a:r>
              <a:rPr lang="vi-VN" sz="2800" b="1" dirty="0">
                <a:solidFill>
                  <a:srgbClr val="FFFFFF"/>
                </a:solidFill>
                <a:latin typeface="UTM Swiss Condensed" panose="02000500000000000000" pitchFamily="2" charset="0"/>
                <a:ea typeface="Arial" panose="020B0604020202020204" pitchFamily="34" charset="0"/>
              </a:rPr>
              <a:t>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FAFEB1D3-0607-4AD2-9916-2D9C4D740D58}"/>
              </a:ext>
            </a:extLst>
          </p:cNvPr>
          <p:cNvSpPr/>
          <p:nvPr/>
        </p:nvSpPr>
        <p:spPr>
          <a:xfrm>
            <a:off x="1016000" y="1844240"/>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tăng thêm 10n dB.</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6AD79F0-72EE-4E2B-99EB-9CC89954122A}"/>
              </a:ext>
            </a:extLst>
          </p:cNvPr>
          <p:cNvSpPr/>
          <p:nvPr/>
        </p:nvSpPr>
        <p:spPr>
          <a:xfrm>
            <a:off x="6477000" y="1844240"/>
            <a:ext cx="32047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tăng thêm 10</a:t>
            </a:r>
            <a:r>
              <a:rPr lang="vi-VN" sz="2800" b="1" baseline="30000" dirty="0">
                <a:solidFill>
                  <a:srgbClr val="FFFFFF"/>
                </a:solidFill>
                <a:latin typeface="UTM Swiss Condensed" panose="02000500000000000000" pitchFamily="2" charset="0"/>
                <a:ea typeface="Arial" panose="020B0604020202020204" pitchFamily="34" charset="0"/>
              </a:rPr>
              <a:t>n</a:t>
            </a:r>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dB.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F5C9966C-8FCC-4AB9-BF31-B01DD24F06EB}"/>
              </a:ext>
            </a:extLst>
          </p:cNvPr>
          <p:cNvSpPr/>
          <p:nvPr/>
        </p:nvSpPr>
        <p:spPr>
          <a:xfrm>
            <a:off x="952500" y="1780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954757738"/>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547AB1-4282-4334-BBA1-B5C067864598}"/>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110: Một dây đàn hồi có chiều dài ℓ, hai đầu cố định. Sóng dừng trên dây có bước sóng dài nhất là</a:t>
            </a: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A2E126B-8135-49F9-8A3A-8C783F31F8C2}"/>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λ</a:t>
            </a:r>
            <a:r>
              <a:rPr kumimoji="0" lang="nl-NL" sz="2800" b="1" i="0" u="none" strike="noStrike" kern="1200" cap="none" spc="0" normalizeH="0" baseline="-2500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max</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 = 2ℓ.</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502E4EB-9CFE-4C01-97F0-4BC21AAC00E8}"/>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λ</a:t>
            </a:r>
            <a:r>
              <a:rPr kumimoji="0" lang="nl-NL" sz="2800" b="1" i="0" u="none" strike="noStrike" kern="1200" cap="none" spc="0" normalizeH="0" baseline="-2500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max</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 = ℓ.</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9474E81-F451-45DE-B6BE-139876C4A5AF}"/>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λ</a:t>
            </a:r>
            <a:r>
              <a:rPr kumimoji="0" lang="nl-NL" sz="2800" b="1" i="0" u="none" strike="noStrike" kern="1200" cap="none" spc="0" normalizeH="0" baseline="-2500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max</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 = ℓ/2.</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259B553-80F0-40AA-AFEE-FE38253061C3}"/>
              </a:ext>
            </a:extLst>
          </p:cNvPr>
          <p:cNvSpPr/>
          <p:nvPr/>
        </p:nvSpPr>
        <p:spPr>
          <a:xfrm>
            <a:off x="6477000" y="2339761"/>
            <a:ext cx="213712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λ</a:t>
            </a:r>
            <a:r>
              <a:rPr kumimoji="0" lang="nl-NL" sz="2800" b="1" i="0" u="none" strike="noStrike" kern="1200" cap="none" spc="0" normalizeH="0" baseline="-2500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max</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 =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4ℓ.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9" name="Oval 8">
            <a:extLst>
              <a:ext uri="{FF2B5EF4-FFF2-40B4-BE49-F238E27FC236}">
                <a16:creationId xmlns:a16="http://schemas.microsoft.com/office/drawing/2014/main" id="{207125F6-9287-4154-945A-7140EFB4D90D}"/>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21770816"/>
      </p:ext>
    </p:extLst>
  </p:cSld>
  <p:clrMapOvr>
    <a:masterClrMapping/>
  </p:clrMapOvr>
  <mc:AlternateContent xmlns:mc="http://schemas.openxmlformats.org/markup-compatibility/2006">
    <mc:Choice xmlns:p14="http://schemas.microsoft.com/office/powerpoint/2010/main" Requires="p14">
      <p:transition spd="slow" p14:dur="20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anim calcmode="lin" valueType="num">
                                      <p:cBhvr>
                                        <p:cTn id="27" dur="500" fill="hold"/>
                                        <p:tgtEl>
                                          <p:spTgt spid="9">
                                            <p:bg/>
                                          </p:spTgt>
                                        </p:tgtEl>
                                        <p:attrNameLst>
                                          <p:attrName>ppt_w</p:attrName>
                                        </p:attrNameLst>
                                      </p:cBhvr>
                                      <p:tavLst>
                                        <p:tav tm="0">
                                          <p:val>
                                            <p:fltVal val="0"/>
                                          </p:val>
                                        </p:tav>
                                        <p:tav tm="100000">
                                          <p:val>
                                            <p:strVal val="#ppt_w"/>
                                          </p:val>
                                        </p:tav>
                                      </p:tavLst>
                                    </p:anim>
                                    <p:anim calcmode="lin" valueType="num">
                                      <p:cBhvr>
                                        <p:cTn id="28"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11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E8281EE-24CF-4C63-ADC6-A162A9BA1352}"/>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111: Khi có sóng dừng trên một sợi dây đàn hồi thì khoảng cách giữa hai bụng sóng liên tiếp bằng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687BFBE-9201-4E31-BE12-657945FEC879}"/>
              </a:ext>
            </a:extLst>
          </p:cNvPr>
          <p:cNvSpPr/>
          <p:nvPr/>
        </p:nvSpPr>
        <p:spPr>
          <a:xfrm>
            <a:off x="1016000" y="1577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nửa bước sóng.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E6FE259-9DFF-4C0F-9B51-A526C81169B7}"/>
              </a:ext>
            </a:extLst>
          </p:cNvPr>
          <p:cNvSpPr/>
          <p:nvPr/>
        </p:nvSpPr>
        <p:spPr>
          <a:xfrm>
            <a:off x="6477000" y="1577761"/>
            <a:ext cx="273023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Times New Roman" panose="02020603050405020304" pitchFamily="18" charset="0"/>
              </a:rPr>
              <a:t>một bước sóng.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30BC2BC-7FB8-4769-992E-FAD974CCCE6F}"/>
              </a:ext>
            </a:extLst>
          </p:cNvPr>
          <p:cNvSpPr/>
          <p:nvPr/>
        </p:nvSpPr>
        <p:spPr>
          <a:xfrm>
            <a:off x="1016000" y="233976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một phần tư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D72D774-0A7B-4ABF-88AE-6BF80692A10F}"/>
              </a:ext>
            </a:extLst>
          </p:cNvPr>
          <p:cNvSpPr/>
          <p:nvPr/>
        </p:nvSpPr>
        <p:spPr>
          <a:xfrm>
            <a:off x="6477000" y="2339761"/>
            <a:ext cx="273344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hai bước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B058565-E05D-4A80-9262-1562304166C5}"/>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6955745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41BEB04-13A0-4013-8726-D0ABC1B7976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112: Khi có sóng dừng trên một sợi dây đàn hồi, khoảng cách từ một bụng đến nút gần nó nhất bằng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CD2C68B-7332-40AD-8FCC-149C7F5C3A85}"/>
              </a:ext>
            </a:extLst>
          </p:cNvPr>
          <p:cNvSpPr/>
          <p:nvPr/>
        </p:nvSpPr>
        <p:spPr>
          <a:xfrm>
            <a:off x="1016000" y="157776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một phần tư bước sóng.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6B75E55-AF35-481C-8017-50287CBCAA98}"/>
              </a:ext>
            </a:extLst>
          </p:cNvPr>
          <p:cNvSpPr/>
          <p:nvPr/>
        </p:nvSpPr>
        <p:spPr>
          <a:xfrm>
            <a:off x="6477000" y="1577761"/>
            <a:ext cx="273023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Times New Roman" panose="02020603050405020304" pitchFamily="18" charset="0"/>
              </a:rPr>
              <a:t>một bước sóng.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CB2AF39-3F74-4BC0-A458-A2B084A7039F}"/>
              </a:ext>
            </a:extLst>
          </p:cNvPr>
          <p:cNvSpPr/>
          <p:nvPr/>
        </p:nvSpPr>
        <p:spPr>
          <a:xfrm>
            <a:off x="1016000" y="233976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nửa bước sóng.</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21DB64F-0AD3-4FF0-AE4A-24CE142615C1}"/>
              </a:ext>
            </a:extLst>
          </p:cNvPr>
          <p:cNvSpPr/>
          <p:nvPr/>
        </p:nvSpPr>
        <p:spPr>
          <a:xfrm>
            <a:off x="6477000" y="2339761"/>
            <a:ext cx="273344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Meiryo" panose="020B0604030504040204" pitchFamily="34" charset="-128"/>
                <a:cs typeface="+mn-cs"/>
              </a:rPr>
              <a:t>hai bước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Meiryo" panose="020B0604030504040204" pitchFamily="34" charset="-128"/>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7E07842-DC37-455E-8207-865580EEDF24}"/>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88826136"/>
      </p:ext>
    </p:extLst>
  </p:cSld>
  <p:clrMapOvr>
    <a:masterClrMapping/>
  </p:clrMapOvr>
  <mc:AlternateContent xmlns:mc="http://schemas.openxmlformats.org/markup-compatibility/2006">
    <mc:Choice xmlns:p14="http://schemas.microsoft.com/office/powerpoint/2010/main" Requires="p14">
      <p:transition spd="slow" p14:dur="20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2CC8691-5580-48B2-A735-1E8C0F4C3825}"/>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113: Trong thí nghiệm về sóng dừng, trên một sợi dây đàn hồi dài 1,2 m với hai đầu cố định, người ta quan sát thấy ngoài hai đầu dây cố định còn có hai điểm khác trên dây đứng yên. Biết khoảng thời gian giữa hai lần liên tiếp với sợi dây duỗi thẳng là 0,05 s. Vận tốc truyền sóng trên dây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360F6B1-5D00-438D-9303-27F2DD63C5B3}"/>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 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2C70B12-37FC-4A3B-A910-4EE73986F26E}"/>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12 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09304BB-B438-4E5C-A4AC-3FBB6E9BF1A6}"/>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4m/s.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3909F31-5B4E-47F9-80C8-38507DD7D1EB}"/>
              </a:ext>
            </a:extLst>
          </p:cNvPr>
          <p:cNvSpPr/>
          <p:nvPr/>
        </p:nvSpPr>
        <p:spPr>
          <a:xfrm>
            <a:off x="9334500" y="2568801"/>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16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D5B1359-2830-4A92-AFDB-596D3EBE2DDA}"/>
              </a:ext>
            </a:extLst>
          </p:cNvPr>
          <p:cNvSpPr/>
          <p:nvPr/>
        </p:nvSpPr>
        <p:spPr>
          <a:xfrm>
            <a:off x="698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75371704"/>
      </p:ext>
    </p:extLst>
  </p:cSld>
  <p:clrMapOvr>
    <a:masterClrMapping/>
  </p:clrMapOvr>
  <mc:AlternateContent xmlns:mc="http://schemas.openxmlformats.org/markup-compatibility/2006">
    <mc:Choice xmlns:p14="http://schemas.microsoft.com/office/powerpoint/2010/main" Requires="p14">
      <p:transition spd="slow" p14:dur="20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9179272-0AAF-452E-9876-3DB78F97A5E4}"/>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114: Sóng cơ học lan truyền trong không khí với cường độ đủ lớn, tai ta có thể cảm thụ được sóng cơ học có</a:t>
            </a: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0D854C7-9004-4986-81AC-2C57775CDF6E}"/>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chu kì 2 ms.</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3786AAD-EFB1-405D-A973-EDDDB5C246DB}"/>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tần số 10 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7BCC107-7781-4B44-9052-C8C784BD7344}"/>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tần số 30 kHz.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48DD3D1-89D5-49F5-9756-91B362DFFBFC}"/>
              </a:ext>
            </a:extLst>
          </p:cNvPr>
          <p:cNvSpPr/>
          <p:nvPr/>
        </p:nvSpPr>
        <p:spPr>
          <a:xfrm>
            <a:off x="6477000" y="2339761"/>
            <a:ext cx="23342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chu kì 2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µs.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BEABD91-C4EA-45D4-BA96-D3AC7958CA49}"/>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09257601"/>
      </p:ext>
    </p:extLst>
  </p:cSld>
  <p:clrMapOvr>
    <a:masterClrMapping/>
  </p:clrMapOvr>
  <mc:AlternateContent xmlns:mc="http://schemas.openxmlformats.org/markup-compatibility/2006">
    <mc:Choice xmlns:p14="http://schemas.microsoft.com/office/powerpoint/2010/main" Requires="p14">
      <p:transition spd="slow" p14:dur="20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77326EB-961C-48D2-B94D-DEF54BE084B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115: Môt chiếc kèn phát âm có tần số 300 Hz, vận tốc truyền âm trong không khí là 330 m/s. Chiếc kèn có chiều dài</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1FD9855-AC4C-48B8-BA94-AAA639CEF9F1}"/>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27,5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ED335C0-5058-47AA-920C-2CCFC666B2DB}"/>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55 cm.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7EEC31C-1C50-4291-A31C-D28E858BFB40}"/>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1,1 m.</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825BF7B-A601-44DF-8E3E-9146705C369F}"/>
              </a:ext>
            </a:extLst>
          </p:cNvPr>
          <p:cNvSpPr/>
          <p:nvPr/>
        </p:nvSpPr>
        <p:spPr>
          <a:xfrm>
            <a:off x="9334500" y="1577761"/>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2,2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B3BE9FB-FAE6-4584-A908-9D7AFDA221ED}"/>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0501540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27DAB0D-D372-4D31-BA66-E035FCCDE835}"/>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116: Một sóng âm lan truyền trong không khí với tốc độ v = 350 m/s, có bước sóng λ = 70 cm. Tần số sóng là</a:t>
            </a: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ABC2D6D-C0BC-41B5-8A49-E8B057134385}"/>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500 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B99FE64-454E-465A-98E4-46CBDF53D956}"/>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5000 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A145687-56D8-4540-B275-B15BC4431A67}"/>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2000 Hz.</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D7D5FE4-26D6-44DA-BD44-682E5A45F2E0}"/>
              </a:ext>
            </a:extLst>
          </p:cNvPr>
          <p:cNvSpPr/>
          <p:nvPr/>
        </p:nvSpPr>
        <p:spPr>
          <a:xfrm>
            <a:off x="9334500" y="1577761"/>
            <a:ext cx="155683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50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EB2DD1E-0C39-4883-A85B-7BF53CD0FF07}"/>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348960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1D49CE-7292-4812-A8E2-334460FDADCD}"/>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117: Khi cường độ âm tăng gấp 100 lần thì mức cường độ âm tăng lên</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4285155-A6C7-4729-8FCB-408DC50C5CCF}"/>
              </a:ext>
            </a:extLst>
          </p:cNvPr>
          <p:cNvSpPr/>
          <p:nvPr/>
        </p:nvSpPr>
        <p:spPr>
          <a:xfrm>
            <a:off x="1016000" y="1082240"/>
            <a:ext cx="12747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20 d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585C9B1-CDB5-44B8-863A-9818A56AB826}"/>
              </a:ext>
            </a:extLst>
          </p:cNvPr>
          <p:cNvSpPr/>
          <p:nvPr/>
        </p:nvSpPr>
        <p:spPr>
          <a:xfrm>
            <a:off x="6477000" y="1082240"/>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50 dB.</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2F2C60E-73DA-49BB-B35B-DF0673A81B3D}"/>
              </a:ext>
            </a:extLst>
          </p:cNvPr>
          <p:cNvSpPr/>
          <p:nvPr/>
        </p:nvSpPr>
        <p:spPr>
          <a:xfrm>
            <a:off x="1016000" y="1844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100 dB.</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0AEB5ED-858B-4E5A-9E53-694F20D1AF03}"/>
              </a:ext>
            </a:extLst>
          </p:cNvPr>
          <p:cNvSpPr/>
          <p:nvPr/>
        </p:nvSpPr>
        <p:spPr>
          <a:xfrm>
            <a:off x="6477000" y="1844240"/>
            <a:ext cx="211307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10000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0DB9817-865B-4506-B395-2E1C92668EBC}"/>
              </a:ext>
            </a:extLst>
          </p:cNvPr>
          <p:cNvSpPr/>
          <p:nvPr/>
        </p:nvSpPr>
        <p:spPr>
          <a:xfrm>
            <a:off x="952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88844645"/>
      </p:ext>
    </p:extLst>
  </p:cSld>
  <p:clrMapOvr>
    <a:masterClrMapping/>
  </p:clrMapOvr>
  <mc:AlternateContent xmlns:mc="http://schemas.openxmlformats.org/markup-compatibility/2006">
    <mc:Choice xmlns:p14="http://schemas.microsoft.com/office/powerpoint/2010/main" Requires="p14">
      <p:transition spd="slow" p14:dur="2000">
        <p14:prism dir="u"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3FC365-C695-48F7-AB79-39C068C0DC40}"/>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118: Cường độ âm tại một điểm trong môi trường truyền </a:t>
            </a:r>
            <a:r>
              <a:rPr lang="nl-NL" sz="2800" b="1">
                <a:solidFill>
                  <a:srgbClr val="00B0F0"/>
                </a:solidFill>
                <a:latin typeface="UTM Swiss Condensed" panose="02000500000000000000" pitchFamily="2" charset="0"/>
                <a:cs typeface="Times New Roman" panose="02020603050405020304" pitchFamily="18" charset="0"/>
              </a:rPr>
              <a:t>âm là 10–5 W/m2</a:t>
            </a:r>
            <a:r>
              <a:rPr lang="nl-NL" sz="2800" b="1" dirty="0">
                <a:solidFill>
                  <a:srgbClr val="00B0F0"/>
                </a:solidFill>
                <a:latin typeface="UTM Swiss Condensed" panose="02000500000000000000" pitchFamily="2" charset="0"/>
                <a:cs typeface="Times New Roman" panose="02020603050405020304" pitchFamily="18" charset="0"/>
              </a:rPr>
              <a:t>. Biết cường độ âm </a:t>
            </a:r>
            <a:r>
              <a:rPr lang="nl-NL" sz="2800" b="1">
                <a:solidFill>
                  <a:srgbClr val="00B0F0"/>
                </a:solidFill>
                <a:latin typeface="UTM Swiss Condensed" panose="02000500000000000000" pitchFamily="2" charset="0"/>
                <a:cs typeface="Times New Roman" panose="02020603050405020304" pitchFamily="18" charset="0"/>
              </a:rPr>
              <a:t>chuẩn là I0 = 10–12 W/m2</a:t>
            </a:r>
            <a:r>
              <a:rPr lang="nl-NL" sz="2800" b="1" dirty="0">
                <a:solidFill>
                  <a:srgbClr val="00B0F0"/>
                </a:solidFill>
                <a:latin typeface="UTM Swiss Condensed" panose="02000500000000000000" pitchFamily="2" charset="0"/>
                <a:cs typeface="Times New Roman" panose="02020603050405020304" pitchFamily="18" charset="0"/>
              </a:rPr>
              <a:t>. Mức cường độ âm tại điểm đó bằng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0953D82-3A54-46A6-BF0D-ABEAF8878E8B}"/>
              </a:ext>
            </a:extLst>
          </p:cNvPr>
          <p:cNvSpPr/>
          <p:nvPr/>
        </p:nvSpPr>
        <p:spPr>
          <a:xfrm>
            <a:off x="1016000" y="1577761"/>
            <a:ext cx="12747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70 d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E9B38D0-1700-46B1-B5D7-7554DDFB773A}"/>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80 dB.</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7318764-B681-4344-9E19-FEE077C88F6A}"/>
              </a:ext>
            </a:extLst>
          </p:cNvPr>
          <p:cNvSpPr/>
          <p:nvPr/>
        </p:nvSpPr>
        <p:spPr>
          <a:xfrm>
            <a:off x="1016000" y="2339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60 dB.</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91E1B4C-C57C-4373-A86B-1C860EBB3D2F}"/>
              </a:ext>
            </a:extLst>
          </p:cNvPr>
          <p:cNvSpPr/>
          <p:nvPr/>
        </p:nvSpPr>
        <p:spPr>
          <a:xfrm>
            <a:off x="6477000" y="2339761"/>
            <a:ext cx="15744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80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dB.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851C0B7-0402-472C-B7F4-1514DD249EB7}"/>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16150237"/>
      </p:ext>
    </p:extLst>
  </p:cSld>
  <p:clrMapOvr>
    <a:masterClrMapping/>
  </p:clrMapOvr>
  <mc:AlternateContent xmlns:mc="http://schemas.openxmlformats.org/markup-compatibility/2006">
    <mc:Choice xmlns:p14="http://schemas.microsoft.com/office/powerpoint/2010/main" Requires="p14">
      <p:transition spd="slow" p14:dur="2000">
        <p:comb dir="vert"/>
      </p:transition>
    </mc:Choice>
    <mc:Fallback>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1C7612-E31B-4E57-8408-EC8AA4C82578}"/>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119: Khi xảy ra hiện tượng giao thoa sóng nước với hai nguồn kết hợp cùng pha A, B. Những điểm trên mặt nước nằm trên đường trung trực của AB sẽ</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90743E8-05F3-40E7-AFB2-75F78DD680CD}"/>
              </a:ext>
            </a:extLst>
          </p:cNvPr>
          <p:cNvSpPr/>
          <p:nvPr/>
        </p:nvSpPr>
        <p:spPr>
          <a:xfrm>
            <a:off x="508000" y="1577761"/>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dao động với biên độ lớn nhất.</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8CE2838-7730-440F-B295-EE39E2CBA33C}"/>
              </a:ext>
            </a:extLst>
          </p:cNvPr>
          <p:cNvSpPr/>
          <p:nvPr/>
        </p:nvSpPr>
        <p:spPr>
          <a:xfrm>
            <a:off x="508000" y="2100981"/>
            <a:ext cx="474360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dao động với biên độ bé nhất.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1CE75C9-1384-4135-8C07-6F51811C7100}"/>
              </a:ext>
            </a:extLst>
          </p:cNvPr>
          <p:cNvSpPr/>
          <p:nvPr/>
        </p:nvSpPr>
        <p:spPr>
          <a:xfrm>
            <a:off x="508000" y="3270532"/>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đứng yên không dao động.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CDF7FEF-4643-42C2-8882-62F9F61A20E1}"/>
              </a:ext>
            </a:extLst>
          </p:cNvPr>
          <p:cNvSpPr/>
          <p:nvPr/>
        </p:nvSpPr>
        <p:spPr>
          <a:xfrm>
            <a:off x="508000" y="3793752"/>
            <a:ext cx="65806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dao động với biên độ có giá trị trung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bình.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D27ED32-BAF3-4A59-98CF-8555B01C127F}"/>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07590209"/>
      </p:ext>
    </p:extLst>
  </p:cSld>
  <p:clrMapOvr>
    <a:masterClrMapping/>
  </p:clrMapOvr>
  <mc:AlternateContent xmlns:mc="http://schemas.openxmlformats.org/markup-compatibility/2006">
    <mc:Choice xmlns:p14="http://schemas.microsoft.com/office/powerpoint/2010/main" Requires="p14">
      <p:transition spd="slow" p14:dur="2000">
        <p14:flythrough dir="out" hasBounce="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5CC189-8FF4-4F11-9AB4-D9261A92861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12:</a:t>
            </a:r>
            <a:r>
              <a:rPr lang="vi-VN" sz="2800" b="1" dirty="0">
                <a:solidFill>
                  <a:srgbClr val="00B0F0"/>
                </a:solidFill>
                <a:latin typeface="UTM Swiss Condensed" panose="02000500000000000000" pitchFamily="2" charset="0"/>
                <a:cs typeface="Times New Roman" panose="02020603050405020304" pitchFamily="18" charset="0"/>
              </a:rPr>
              <a:t> Một sóng âm có bước sóng 4 cm. Khoảng cách giữa hai điểm gần nhau nhất trên phương truyền âm dao động cùng pha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AB06B5B-DE6A-4DC7-9E58-F7D2881C3BFF}"/>
              </a:ext>
            </a:extLst>
          </p:cNvPr>
          <p:cNvSpPr/>
          <p:nvPr/>
        </p:nvSpPr>
        <p:spPr>
          <a:xfrm>
            <a:off x="762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2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4B88454-BC54-47A6-9793-42292F0744CF}"/>
              </a:ext>
            </a:extLst>
          </p:cNvPr>
          <p:cNvSpPr/>
          <p:nvPr/>
        </p:nvSpPr>
        <p:spPr>
          <a:xfrm>
            <a:off x="36195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1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214B9817-A056-40AF-92E4-0C10FB37D7C0}"/>
              </a:ext>
            </a:extLst>
          </p:cNvPr>
          <p:cNvSpPr/>
          <p:nvPr/>
        </p:nvSpPr>
        <p:spPr>
          <a:xfrm>
            <a:off x="6477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4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3525F0DD-4033-4429-8407-569EC5A5D686}"/>
              </a:ext>
            </a:extLst>
          </p:cNvPr>
          <p:cNvSpPr/>
          <p:nvPr/>
        </p:nvSpPr>
        <p:spPr>
          <a:xfrm>
            <a:off x="9334500" y="1577761"/>
            <a:ext cx="145745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8 </a:t>
            </a:r>
            <a:r>
              <a:rPr lang="vi-VN" sz="2800" b="1">
                <a:solidFill>
                  <a:srgbClr val="FFFFFF"/>
                </a:solidFill>
                <a:latin typeface="UTM Swiss Condensed" panose="02000500000000000000" pitchFamily="2" charset="0"/>
                <a:ea typeface="Arial" panose="020B0604020202020204" pitchFamily="34" charset="0"/>
              </a:rPr>
              <a:t>cm.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2B5D7713-3DA3-4288-B2FF-92480B0AB4BC}"/>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14241192"/>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FCAC859-CEDA-40D7-8678-FD5E69EEBFDB}"/>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dirty="0">
                <a:solidFill>
                  <a:srgbClr val="00B0F0"/>
                </a:solidFill>
                <a:latin typeface="UTM Swiss Condensed" panose="02000500000000000000" pitchFamily="2" charset="0"/>
                <a:cs typeface="Times New Roman" panose="02020603050405020304" pitchFamily="18" charset="0"/>
              </a:rPr>
              <a:t>Câu 120: Khi xảy ra hiện tượng giao thoa sóng nước với hai nguồn kết hợp ngược pha A, B. Những điểm trên mặt nước nằm trên đường trung trực của AB sẽ</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49CD991-019B-475B-8160-E1CB621C8CAB}"/>
              </a:ext>
            </a:extLst>
          </p:cNvPr>
          <p:cNvSpPr/>
          <p:nvPr/>
        </p:nvSpPr>
        <p:spPr>
          <a:xfrm>
            <a:off x="508000" y="157776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đứng yên không dao động.</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1429116-1450-48B7-A061-8A204E15730E}"/>
              </a:ext>
            </a:extLst>
          </p:cNvPr>
          <p:cNvSpPr/>
          <p:nvPr/>
        </p:nvSpPr>
        <p:spPr>
          <a:xfrm>
            <a:off x="508000" y="2100981"/>
            <a:ext cx="474360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dao động với biên độ bé nhất.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FC3CEEE-49CB-46F3-A603-71FD14D73553}"/>
              </a:ext>
            </a:extLst>
          </p:cNvPr>
          <p:cNvSpPr/>
          <p:nvPr/>
        </p:nvSpPr>
        <p:spPr>
          <a:xfrm>
            <a:off x="508000" y="3270532"/>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dao động với biên độ lớn nhất.</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3656810-3251-42F8-843A-DD2B4EA920F2}"/>
              </a:ext>
            </a:extLst>
          </p:cNvPr>
          <p:cNvSpPr/>
          <p:nvPr/>
        </p:nvSpPr>
        <p:spPr>
          <a:xfrm>
            <a:off x="508000" y="3793752"/>
            <a:ext cx="65806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dao động với biên độ có giá trị trung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bình.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C1A2098-BC2E-4114-95CC-1E38D81025ED}"/>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04890267"/>
      </p:ext>
    </p:extLst>
  </p:cSld>
  <p:clrMapOvr>
    <a:masterClrMapping/>
  </p:clrMapOvr>
  <mc:AlternateContent xmlns:mc="http://schemas.openxmlformats.org/markup-compatibility/2006">
    <mc:Choice xmlns:p14="http://schemas.microsoft.com/office/powerpoint/2010/main" Requires="p14">
      <p:transition spd="slow" p14:dur="20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D08E35-1B0B-4F84-8EBB-76281557AFFD}"/>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121</a:t>
            </a:r>
            <a:r>
              <a:rPr lang="vi-VN" sz="2800" b="1">
                <a:solidFill>
                  <a:srgbClr val="00B0F0"/>
                </a:solidFill>
                <a:latin typeface="UTM Swiss Condensed" panose="02000500000000000000" pitchFamily="2" charset="0"/>
                <a:cs typeface="Times New Roman" panose="02020603050405020304" pitchFamily="18" charset="0"/>
              </a:rPr>
              <a:t>: </a:t>
            </a:r>
            <a:r>
              <a:rPr lang="nl-NL" sz="2800" b="1" dirty="0">
                <a:solidFill>
                  <a:srgbClr val="00B0F0"/>
                </a:solidFill>
                <a:latin typeface="UTM Swiss Condensed" panose="02000500000000000000" pitchFamily="2" charset="0"/>
                <a:cs typeface="Times New Roman" panose="02020603050405020304" pitchFamily="18" charset="0"/>
              </a:rPr>
              <a:t>Chọn phương án sai. Khi nói về sóng cơ,</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27C1F1D-6720-4465-9EE2-EEDCC04FC082}"/>
              </a:ext>
            </a:extLst>
          </p:cNvPr>
          <p:cNvSpPr/>
          <p:nvPr/>
        </p:nvSpPr>
        <p:spPr>
          <a:xfrm>
            <a:off x="508000" y="1082240"/>
            <a:ext cx="845616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Times New Roman" panose="02020603050405020304" pitchFamily="18" charset="0"/>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quá trình truyền sóng cơ là quá trình truyền năng lượng.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39410AB-360D-4E8A-8A98-B98D5F2583F8}"/>
              </a:ext>
            </a:extLst>
          </p:cNvPr>
          <p:cNvSpPr/>
          <p:nvPr/>
        </p:nvSpPr>
        <p:spPr>
          <a:xfrm>
            <a:off x="508000" y="2251791"/>
            <a:ext cx="11017760"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sóng cơ là quá trình lan truyền các phần tử vật chất trong một môi trường.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DC53775-2A9E-42C9-8798-EB30E31AB7DC}"/>
              </a:ext>
            </a:extLst>
          </p:cNvPr>
          <p:cNvSpPr/>
          <p:nvPr/>
        </p:nvSpPr>
        <p:spPr>
          <a:xfrm>
            <a:off x="508000" y="3421342"/>
            <a:ext cx="7005444"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Times New Roman" panose="02020603050405020304" pitchFamily="18" charset="0"/>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sóng cơ không truyền được trong chân không.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8B99EA5-9B2E-44A4-8179-6BDA9C540AA2}"/>
              </a:ext>
            </a:extLst>
          </p:cNvPr>
          <p:cNvSpPr/>
          <p:nvPr/>
        </p:nvSpPr>
        <p:spPr>
          <a:xfrm>
            <a:off x="508000" y="4590893"/>
            <a:ext cx="862447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sóng cơ là dao động cơ lan truyền trong một môi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trường.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7FF4DF9-943E-4227-A6BA-022DD3D4CA62}"/>
              </a:ext>
            </a:extLst>
          </p:cNvPr>
          <p:cNvSpPr/>
          <p:nvPr/>
        </p:nvSpPr>
        <p:spPr>
          <a:xfrm>
            <a:off x="444500" y="218829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8704062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A44635-C83A-493B-8121-FCA9774F25CC}"/>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122</a:t>
            </a:r>
            <a:r>
              <a:rPr lang="vi-VN" sz="2800" b="1">
                <a:solidFill>
                  <a:srgbClr val="00B0F0"/>
                </a:solidFill>
                <a:latin typeface="UTM Swiss Condensed" panose="02000500000000000000" pitchFamily="2" charset="0"/>
                <a:cs typeface="Times New Roman" panose="02020603050405020304" pitchFamily="18" charset="0"/>
              </a:rPr>
              <a:t>: </a:t>
            </a:r>
            <a:r>
              <a:rPr lang="nl-NL" sz="2800" b="1" dirty="0">
                <a:solidFill>
                  <a:srgbClr val="00B0F0"/>
                </a:solidFill>
                <a:latin typeface="UTM Swiss Condensed" panose="02000500000000000000" pitchFamily="2" charset="0"/>
                <a:cs typeface="Times New Roman" panose="02020603050405020304" pitchFamily="18" charset="0"/>
              </a:rPr>
              <a:t>Kết luận nào sau đây không đúng về quá trình lan truyền của sóng cơ.</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2642CFA-6BBC-49F9-B256-D0C89C63CB34}"/>
              </a:ext>
            </a:extLst>
          </p:cNvPr>
          <p:cNvSpPr/>
          <p:nvPr/>
        </p:nvSpPr>
        <p:spPr>
          <a:xfrm>
            <a:off x="508000" y="1082240"/>
            <a:ext cx="1112195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Times New Roman" panose="02020603050405020304" pitchFamily="18" charset="0"/>
              </a:rPr>
              <a:t>A.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Quãng đường mà sóng đi được trong nửa chu kỳ đúng bằng nửa bước sóng.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CBE31AA-BCF3-4A81-853C-F91328E7DF6D}"/>
              </a:ext>
            </a:extLst>
          </p:cNvPr>
          <p:cNvSpPr/>
          <p:nvPr/>
        </p:nvSpPr>
        <p:spPr>
          <a:xfrm>
            <a:off x="508000" y="2251791"/>
            <a:ext cx="5985934"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Không có sự truyền pha của dao động.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041AAD1-A3C7-4A1F-9BA1-84A5FC8731CC}"/>
              </a:ext>
            </a:extLst>
          </p:cNvPr>
          <p:cNvSpPr/>
          <p:nvPr/>
        </p:nvSpPr>
        <p:spPr>
          <a:xfrm>
            <a:off x="508000" y="3421342"/>
            <a:ext cx="792075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Times New Roman" panose="02020603050405020304" pitchFamily="18" charset="0"/>
              </a:rPr>
              <a:t>C.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Không mang theo phần tử môi trường khi lan truyền.</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CC50DDE-5A27-4759-91D7-CEFD3366860A}"/>
              </a:ext>
            </a:extLst>
          </p:cNvPr>
          <p:cNvSpPr/>
          <p:nvPr/>
        </p:nvSpPr>
        <p:spPr>
          <a:xfrm>
            <a:off x="508000" y="4590893"/>
            <a:ext cx="51090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nl-NL"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Là quá trình truyền năng </a:t>
            </a:r>
            <a:r>
              <a:rPr kumimoji="0" lang="nl-NL"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lượng.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DDADAB3-85F3-45CB-9A85-CDBCB39CF082}"/>
              </a:ext>
            </a:extLst>
          </p:cNvPr>
          <p:cNvSpPr/>
          <p:nvPr/>
        </p:nvSpPr>
        <p:spPr>
          <a:xfrm>
            <a:off x="444500" y="218829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3532868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F7363CF-A17B-43F9-9F97-6DF20DAB8434}"/>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123: Trong sự truyền sóng cơ, hai điểm M và N nằm trên một phương truyền sóng dao động lệch pha nhau một góc là (2k + 1)π/2. Khoảng cách giữa hai điểm đó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D2EEB84-F5EA-4739-8E79-13D0CC848D56}"/>
              </a:ext>
            </a:extLst>
          </p:cNvPr>
          <p:cNvSpPr/>
          <p:nvPr/>
        </p:nvSpPr>
        <p:spPr>
          <a:xfrm>
            <a:off x="1016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 (2k + 1)λ/2.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B591FE5-4077-4258-A430-3260CAD48AA0}"/>
              </a:ext>
            </a:extLst>
          </p:cNvPr>
          <p:cNvSpPr/>
          <p:nvPr/>
        </p:nvSpPr>
        <p:spPr>
          <a:xfrm>
            <a:off x="6477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d = (2k + 1)λ/4.</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9674722-8001-4033-9852-2BE07F0DFB24}"/>
              </a:ext>
            </a:extLst>
          </p:cNvPr>
          <p:cNvSpPr/>
          <p:nvPr/>
        </p:nvSpPr>
        <p:spPr>
          <a:xfrm>
            <a:off x="1016000" y="2835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 kλ.</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1785D36-622B-4973-A0D1-98FCD77BA9A4}"/>
              </a:ext>
            </a:extLst>
          </p:cNvPr>
          <p:cNvSpPr/>
          <p:nvPr/>
        </p:nvSpPr>
        <p:spPr>
          <a:xfrm>
            <a:off x="6477000" y="2835281"/>
            <a:ext cx="282962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 (2k + 1)</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λ.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D1415A0-BD82-42A4-B781-661F1F0F563B}"/>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541299"/>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6277C4-13F2-447E-8843-919BB7196C5C}"/>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124: Phát biểu nào sau đây là đúng khi nói về sóng cơ.</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75D30D0-984B-424E-88F8-67E89E93AD54}"/>
              </a:ext>
            </a:extLst>
          </p:cNvPr>
          <p:cNvSpPr/>
          <p:nvPr/>
        </p:nvSpPr>
        <p:spPr>
          <a:xfrm>
            <a:off x="508000" y="1082240"/>
            <a:ext cx="1684627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Times New Roman" panose="02020603050405020304" pitchFamily="18" charset="0"/>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Bước sóng là khoảng cách giữa hai điểm trên cùng một phương truyền sóng mà dao động tại hai điểm đó cùng pha.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6A58FD1-B22A-4FC9-B903-CD9734499A4C}"/>
              </a:ext>
            </a:extLst>
          </p:cNvPr>
          <p:cNvSpPr/>
          <p:nvPr/>
        </p:nvSpPr>
        <p:spPr>
          <a:xfrm>
            <a:off x="508000" y="2251791"/>
            <a:ext cx="18957434"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Bước sóng là khoảng cách giữa hai điểm gần nhau nhất trên cùng một phương truyền sóng mà dao động tại hai điểm đó cùng pha.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AB417AE-7EDF-4D7C-B1BC-18A212283984}"/>
              </a:ext>
            </a:extLst>
          </p:cNvPr>
          <p:cNvSpPr/>
          <p:nvPr/>
        </p:nvSpPr>
        <p:spPr>
          <a:xfrm>
            <a:off x="508000" y="3421342"/>
            <a:ext cx="728917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Times New Roman" panose="02020603050405020304" pitchFamily="18" charset="0"/>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Sóng cơ truyền trong chất rắn luôn là sóng dọc.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719ADB1-8C58-4BA4-9492-A68D67A5311F}"/>
              </a:ext>
            </a:extLst>
          </p:cNvPr>
          <p:cNvSpPr/>
          <p:nvPr/>
        </p:nvSpPr>
        <p:spPr>
          <a:xfrm>
            <a:off x="508000" y="4590893"/>
            <a:ext cx="78935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Sóng cơ truyền trong chất lỏng luôn là sóng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ngang.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45EC274-DEE9-4A81-8F21-833776ACF7F5}"/>
              </a:ext>
            </a:extLst>
          </p:cNvPr>
          <p:cNvSpPr/>
          <p:nvPr/>
        </p:nvSpPr>
        <p:spPr>
          <a:xfrm>
            <a:off x="444500" y="218829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9687621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BBBB2EE-9E78-49FB-8CF3-2097E958BD32}"/>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125: Phương trình sóng dao động tại điểm M truyền từ một nguồn điểm O cách M một đoạn d có dạng uM = Acos(ωt). Phương trình dao động của nguồn điểm O có biểu thức</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681B2C48-E74C-47CF-87AA-02277164F503}"/>
                  </a:ext>
                </a:extLst>
              </p:cNvPr>
              <p:cNvSpPr/>
              <p:nvPr/>
            </p:nvSpPr>
            <p:spPr>
              <a:xfrm>
                <a:off x="1016000" y="2073281"/>
                <a:ext cx="4891083"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𝟎</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𝑨</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𝒗</m:t>
                                </m:r>
                              </m:den>
                            </m:f>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681B2C48-E74C-47CF-87AA-02277164F503}"/>
                  </a:ext>
                </a:extLst>
              </p:cNvPr>
              <p:cNvSpPr>
                <a:spLocks noRot="1" noChangeAspect="1" noMove="1" noResize="1" noEditPoints="1" noAdjustHandles="1" noChangeArrowheads="1" noChangeShapeType="1" noTextEdit="1"/>
              </p:cNvSpPr>
              <p:nvPr/>
            </p:nvSpPr>
            <p:spPr>
              <a:xfrm>
                <a:off x="1016000" y="2073281"/>
                <a:ext cx="4891083" cy="737189"/>
              </a:xfrm>
              <a:prstGeom prst="rect">
                <a:avLst/>
              </a:prstGeom>
              <a:blipFill>
                <a:blip r:embed="rId2"/>
                <a:stretch>
                  <a:fillRect l="-2618" r="-1621" b="-578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D97731B6-2E51-4B95-99CF-FEDFFE6BAC4C}"/>
                  </a:ext>
                </a:extLst>
              </p:cNvPr>
              <p:cNvSpPr/>
              <p:nvPr/>
            </p:nvSpPr>
            <p:spPr>
              <a:xfrm>
                <a:off x="6477000" y="2073281"/>
                <a:ext cx="4391780" cy="1490536"/>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𝟎</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𝑨</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𝝀</m:t>
                                </m:r>
                              </m:den>
                            </m:f>
                          </m:e>
                        </m:d>
                      </m:e>
                    </m:func>
                  </m:oMath>
                </a14:m>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D97731B6-2E51-4B95-99CF-FEDFFE6BAC4C}"/>
                  </a:ext>
                </a:extLst>
              </p:cNvPr>
              <p:cNvSpPr>
                <a:spLocks noRot="1" noChangeAspect="1" noMove="1" noResize="1" noEditPoints="1" noAdjustHandles="1" noChangeArrowheads="1" noChangeShapeType="1" noTextEdit="1"/>
              </p:cNvSpPr>
              <p:nvPr/>
            </p:nvSpPr>
            <p:spPr>
              <a:xfrm>
                <a:off x="6477000" y="2073281"/>
                <a:ext cx="4391780" cy="1490536"/>
              </a:xfrm>
              <a:prstGeom prst="rect">
                <a:avLst/>
              </a:prstGeom>
              <a:blipFill>
                <a:blip r:embed="rId3"/>
                <a:stretch>
                  <a:fillRect l="-291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CE111949-958B-4FE0-91E0-43DC5C79C43F}"/>
                  </a:ext>
                </a:extLst>
              </p:cNvPr>
              <p:cNvSpPr/>
              <p:nvPr/>
            </p:nvSpPr>
            <p:spPr>
              <a:xfrm>
                <a:off x="1016000" y="2835281"/>
                <a:ext cx="4891083"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𝟎</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𝑨</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𝒄𝒐𝒔</m:t>
                        </m:r>
                      </m:fName>
                      <m:e>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 + </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𝒗</m:t>
                                </m:r>
                              </m:den>
                            </m:f>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CE111949-958B-4FE0-91E0-43DC5C79C43F}"/>
                  </a:ext>
                </a:extLst>
              </p:cNvPr>
              <p:cNvSpPr>
                <a:spLocks noRot="1" noChangeAspect="1" noMove="1" noResize="1" noEditPoints="1" noAdjustHandles="1" noChangeArrowheads="1" noChangeShapeType="1" noTextEdit="1"/>
              </p:cNvSpPr>
              <p:nvPr/>
            </p:nvSpPr>
            <p:spPr>
              <a:xfrm>
                <a:off x="1016000" y="2835281"/>
                <a:ext cx="4891083" cy="737189"/>
              </a:xfrm>
              <a:prstGeom prst="rect">
                <a:avLst/>
              </a:prstGeom>
              <a:blipFill>
                <a:blip r:embed="rId4"/>
                <a:stretch>
                  <a:fillRect l="-2618" b="-578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2A5DF806-3165-4F80-BBD1-CE3684B6FF73}"/>
                  </a:ext>
                </a:extLst>
              </p:cNvPr>
              <p:cNvSpPr/>
              <p:nvPr/>
            </p:nvSpPr>
            <p:spPr>
              <a:xfrm>
                <a:off x="6477000" y="2835281"/>
                <a:ext cx="4662558" cy="73718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14:m>
                  <m:oMath xmlns:m="http://schemas.openxmlformats.org/officeDocument/2006/math">
                    <m:sSub>
                      <m:sSub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sSub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𝒖</m:t>
                        </m:r>
                      </m:e>
                      <m:sub>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𝟎</m:t>
                        </m:r>
                      </m:sub>
                    </m:sSub>
                    <m:r>
                      <a:rPr kumimoji="0" lang="vi-VN" sz="2800" b="1" i="0"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 = </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𝑨</m:t>
                    </m:r>
                    <m:func>
                      <m:func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uncPr>
                      <m:fNa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𝒄𝒐𝒔</m:t>
                        </m:r>
                      </m:fName>
                      <m:e>
                        <m:d>
                          <m:dPr>
                            <m:begChr m:val="["/>
                            <m:endChr m:val="]"/>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𝝎</m:t>
                            </m:r>
                            <m:d>
                              <m:d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dPr>
                              <m:e>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𝒕</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𝝅</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𝒗</m:t>
                                    </m:r>
                                  </m:den>
                                </m:f>
                              </m:e>
                            </m:d>
                          </m:e>
                        </m:d>
                      </m:e>
                    </m:func>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p>
            </p:txBody>
          </p:sp>
        </mc:Choice>
        <mc:Fallback>
          <p:sp>
            <p:nvSpPr>
              <p:cNvPr id="6" name="Rectangle 5">
                <a:extLst>
                  <a:ext uri="{FF2B5EF4-FFF2-40B4-BE49-F238E27FC236}">
                    <a16:creationId xmlns:a16="http://schemas.microsoft.com/office/drawing/2014/main" id="{2A5DF806-3165-4F80-BBD1-CE3684B6FF73}"/>
                  </a:ext>
                </a:extLst>
              </p:cNvPr>
              <p:cNvSpPr>
                <a:spLocks noRot="1" noChangeAspect="1" noMove="1" noResize="1" noEditPoints="1" noAdjustHandles="1" noChangeArrowheads="1" noChangeShapeType="1" noTextEdit="1"/>
              </p:cNvSpPr>
              <p:nvPr/>
            </p:nvSpPr>
            <p:spPr>
              <a:xfrm>
                <a:off x="6477000" y="2835281"/>
                <a:ext cx="4662558" cy="737189"/>
              </a:xfrm>
              <a:prstGeom prst="rect">
                <a:avLst/>
              </a:prstGeom>
              <a:blipFill>
                <a:blip r:embed="rId5"/>
                <a:stretch>
                  <a:fillRect l="-2749" r="-1702" b="-5785"/>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2D8AA256-7E10-405C-AAB0-60A1ADB8C8E7}"/>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48431028"/>
      </p:ext>
    </p:extLst>
  </p:cSld>
  <p:clrMapOvr>
    <a:masterClrMapping/>
  </p:clrMapOvr>
  <mc:AlternateContent xmlns:mc="http://schemas.openxmlformats.org/markup-compatibility/2006">
    <mc:Choice xmlns:p14="http://schemas.microsoft.com/office/powerpoint/2010/main" Requires="p14">
      <p:transition spd="slow" p14:dur="20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6BC6AD3-5B1B-4747-A287-14F170350DA8}"/>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126</a:t>
            </a:r>
            <a:r>
              <a:rPr lang="vi-VN" sz="2800" b="1">
                <a:solidFill>
                  <a:srgbClr val="00B0F0"/>
                </a:solidFill>
                <a:latin typeface="UTM Swiss Condensed" panose="02000500000000000000" pitchFamily="2" charset="0"/>
                <a:cs typeface="Times New Roman" panose="02020603050405020304" pitchFamily="18" charset="0"/>
              </a:rPr>
              <a:t>: </a:t>
            </a:r>
            <a:r>
              <a:rPr lang="nl-NL" sz="2800" b="1" dirty="0">
                <a:solidFill>
                  <a:srgbClr val="00B0F0"/>
                </a:solidFill>
                <a:latin typeface="UTM Swiss Condensed" panose="02000500000000000000" pitchFamily="2" charset="0"/>
                <a:cs typeface="Times New Roman" panose="02020603050405020304" pitchFamily="18" charset="0"/>
              </a:rPr>
              <a:t>Một sóng cơ truyền trên một sợi dây rất dài với tốc độ 1 m/s và chu kì 0,5 s. Sóng cơ này có bước sóng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84AB4D9-D46D-491E-9477-92A46EE57330}"/>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B778DEE-AA67-4309-9999-EFE239A9C6E6}"/>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3B66F25-6B51-4AC0-B704-CC0D3C5C7E88}"/>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B7481C9-2ABE-4C0D-A106-ED6737B4B3DC}"/>
              </a:ext>
            </a:extLst>
          </p:cNvPr>
          <p:cNvSpPr/>
          <p:nvPr/>
        </p:nvSpPr>
        <p:spPr>
          <a:xfrm>
            <a:off x="9334500" y="1577761"/>
            <a:ext cx="18165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150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5677208-CA51-4A5D-9654-A5BFFBD695F3}"/>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93895753"/>
      </p:ext>
    </p:extLst>
  </p:cSld>
  <p:clrMapOvr>
    <a:masterClrMapping/>
  </p:clrMapOvr>
  <mc:AlternateContent xmlns:mc="http://schemas.openxmlformats.org/markup-compatibility/2006">
    <mc:Choice xmlns:p14="http://schemas.microsoft.com/office/powerpoint/2010/main" Requires="p14">
      <p:transition spd="slow" p14:dur="2000">
        <p14:switch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894D4840-FBAA-4414-BF5A-EA0932F6724C}"/>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127: Một nguồn phát sóng dao động theo phương trình </a:t>
                </a:r>
                <a14:m>
                  <m:oMath xmlns:m="http://schemas.openxmlformats.org/officeDocument/2006/math">
                    <m:r>
                      <a:rPr lang="vi-VN" sz="2800" b="1">
                        <a:solidFill>
                          <a:srgbClr val="00B0F0"/>
                        </a:solidFill>
                      </a:rPr>
                      <m:t>𝒖</m:t>
                    </m:r>
                    <m:r>
                      <a:rPr lang="vi-VN" sz="2800" b="1">
                        <a:solidFill>
                          <a:srgbClr val="00B0F0"/>
                        </a:solidFill>
                      </a:rPr>
                      <m:t> = </m:t>
                    </m:r>
                    <m:r>
                      <a:rPr lang="vi-VN" sz="2800" b="1">
                        <a:solidFill>
                          <a:srgbClr val="00B0F0"/>
                        </a:solidFill>
                      </a:rPr>
                      <m:t>𝑨</m:t>
                    </m:r>
                    <m:func>
                      <m:funcPr>
                        <m:ctrlPr>
                          <a:rPr lang="vi-VN" sz="2800" b="1">
                            <a:solidFill>
                              <a:srgbClr val="00B0F0"/>
                            </a:solidFill>
                          </a:rPr>
                        </m:ctrlPr>
                      </m:funcPr>
                      <m:fName>
                        <m:r>
                          <a:rPr lang="vi-VN" sz="2800" b="1">
                            <a:solidFill>
                              <a:srgbClr val="00B0F0"/>
                            </a:solidFill>
                          </a:rPr>
                          <m:t>𝒄𝒐𝒔</m:t>
                        </m:r>
                      </m:fName>
                      <m:e>
                        <m:d>
                          <m:dPr>
                            <m:ctrlPr>
                              <a:rPr lang="vi-VN" sz="2800" b="1">
                                <a:solidFill>
                                  <a:srgbClr val="00B0F0"/>
                                </a:solidFill>
                              </a:rPr>
                            </m:ctrlPr>
                          </m:dPr>
                          <m:e>
                            <m:r>
                              <a:rPr lang="vi-VN" sz="2800" b="1">
                                <a:solidFill>
                                  <a:srgbClr val="00B0F0"/>
                                </a:solidFill>
                              </a:rPr>
                              <m:t>𝟐𝟎</m:t>
                            </m:r>
                            <m:r>
                              <a:rPr lang="vi-VN" sz="2800" b="1">
                                <a:solidFill>
                                  <a:srgbClr val="00B0F0"/>
                                </a:solidFill>
                              </a:rPr>
                              <m:t>𝝅</m:t>
                            </m:r>
                            <m:r>
                              <a:rPr lang="vi-VN" sz="2800" b="1">
                                <a:solidFill>
                                  <a:srgbClr val="00B0F0"/>
                                </a:solidFill>
                              </a:rPr>
                              <m:t>𝒕</m:t>
                            </m:r>
                          </m:e>
                        </m:d>
                      </m:e>
                    </m:func>
                    <m:r>
                      <a:rPr lang="vi-VN" sz="2800" b="1">
                        <a:solidFill>
                          <a:srgbClr val="00B0F0"/>
                        </a:solidFill>
                      </a:rPr>
                      <m:t> </m:t>
                    </m:r>
                    <m:d>
                      <m:dPr>
                        <m:ctrlPr>
                          <a:rPr lang="vi-VN" sz="2800" b="1">
                            <a:solidFill>
                              <a:srgbClr val="00B0F0"/>
                            </a:solidFill>
                          </a:rPr>
                        </m:ctrlPr>
                      </m:dPr>
                      <m:e>
                        <m:r>
                          <a:rPr lang="vi-VN" sz="2800" b="1">
                            <a:solidFill>
                              <a:srgbClr val="00B0F0"/>
                            </a:solidFill>
                          </a:rPr>
                          <m:t>𝒄𝒎</m:t>
                        </m:r>
                        <m:r>
                          <a:rPr lang="vi-VN" sz="2800" b="1">
                            <a:solidFill>
                              <a:srgbClr val="00B0F0"/>
                            </a:solidFill>
                          </a:rPr>
                          <m:t>, </m:t>
                        </m:r>
                        <m:r>
                          <a:rPr lang="vi-VN" sz="2800" b="1">
                            <a:solidFill>
                              <a:srgbClr val="00B0F0"/>
                            </a:solidFill>
                          </a:rPr>
                          <m:t>𝒔</m:t>
                        </m:r>
                      </m:e>
                    </m:d>
                  </m:oMath>
                </a14:m>
                <a:r>
                  <a:rPr lang="vi-VN" sz="2800" b="1" dirty="0">
                    <a:solidFill>
                      <a:srgbClr val="00B0F0"/>
                    </a:solidFill>
                    <a:latin typeface="UTM Swiss Condensed" panose="02000500000000000000" pitchFamily="2" charset="0"/>
                    <a:cs typeface="Times New Roman" panose="02020603050405020304" pitchFamily="18" charset="0"/>
                  </a:rPr>
                  <a:t>. Trong khoảng thời gian 2 s, sóng này truyền đi được quãng đường bằng bao nhiêu lần bước sóng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894D4840-FBAA-4414-BF5A-EA0932F6724C}"/>
                  </a:ext>
                </a:extLst>
              </p:cNvPr>
              <p:cNvSpPr>
                <a:spLocks noRot="1" noChangeAspect="1" noMove="1" noResize="1" noEditPoints="1" noAdjustHandles="1" noChangeArrowheads="1" noChangeShapeType="1" noTextEdit="1"/>
              </p:cNvSpPr>
              <p:nvPr/>
            </p:nvSpPr>
            <p:spPr>
              <a:xfrm>
                <a:off x="127000" y="63500"/>
                <a:ext cx="11938000" cy="2009781"/>
              </a:xfrm>
              <a:prstGeom prst="rect">
                <a:avLst/>
              </a:prstGeom>
              <a:blipFill>
                <a:blip r:embed="rId2"/>
                <a:stretch>
                  <a:fillRect l="-865" t="-1420"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2ADD2F7B-9D52-43CC-9D75-AABDEC20CC1D}"/>
              </a:ext>
            </a:extLst>
          </p:cNvPr>
          <p:cNvSpPr/>
          <p:nvPr/>
        </p:nvSpPr>
        <p:spPr>
          <a:xfrm>
            <a:off x="762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40.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0CCC922-D0C8-4B79-8175-3F79C5C65AFA}"/>
              </a:ext>
            </a:extLst>
          </p:cNvPr>
          <p:cNvSpPr/>
          <p:nvPr/>
        </p:nvSpPr>
        <p:spPr>
          <a:xfrm>
            <a:off x="36195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20.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264B697-29E8-44EB-8550-87CA038BB72E}"/>
              </a:ext>
            </a:extLst>
          </p:cNvPr>
          <p:cNvSpPr/>
          <p:nvPr/>
        </p:nvSpPr>
        <p:spPr>
          <a:xfrm>
            <a:off x="6477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BDED638-EAD4-4E9A-9261-2B13DD85D241}"/>
              </a:ext>
            </a:extLst>
          </p:cNvPr>
          <p:cNvSpPr/>
          <p:nvPr/>
        </p:nvSpPr>
        <p:spPr>
          <a:xfrm>
            <a:off x="9334500" y="2073281"/>
            <a:ext cx="11144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30.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FD48CC1-ABAC-4115-B49F-DC9FBBD68611}"/>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59537112"/>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09DF4C-314F-4A78-A19D-0B2AA7457D80}"/>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128: Người ta gây một chấn động ở đầu O một dây cao su căng thẳng làm tạo nên một dao động theo phương vuông góc với vị trí bình thường của dây, với chu kì 1,8 s. Sau 4 s chuyển động truyền được 20 m dọc theo dây. Bước sóng của sóng tạo thành truyền trên dây</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83790FD-82BC-4453-87DA-CE005658236A}"/>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61A8026-EB2E-4C2F-B724-5326A6517570}"/>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9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213B78A-A348-482C-AEE2-A120179CA79A}"/>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4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F785A7F-31C9-47C9-8F6C-3F4FD2E7C61F}"/>
              </a:ext>
            </a:extLst>
          </p:cNvPr>
          <p:cNvSpPr/>
          <p:nvPr/>
        </p:nvSpPr>
        <p:spPr>
          <a:xfrm>
            <a:off x="9334500" y="2568801"/>
            <a:ext cx="12939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D3C8783-21C8-46BF-8090-8B49E988464E}"/>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46938597"/>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2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92DA838-F3E0-4780-ACB2-C51CECF7791E}"/>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129: Một người quan sát một chiếc phao nổi trên mặt biển, thấy nó nhô lên cao 6 lần trong 15 giây. Coi sóng biển là sóng ngang. Chu kỳ dao động của sóng biển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FF54442-3B6E-4B72-B4C3-8CD18E1FC530}"/>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2,5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89F2EC9-A0C9-4500-B3D9-05605C631BB2}"/>
              </a:ext>
            </a:extLst>
          </p:cNvPr>
          <p:cNvSpPr/>
          <p:nvPr/>
        </p:nvSpPr>
        <p:spPr>
          <a:xfrm>
            <a:off x="36195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3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F8D8EC5-B8AB-4DAD-9E8B-2B8749309FDD}"/>
              </a:ext>
            </a:extLst>
          </p:cNvPr>
          <p:cNvSpPr/>
          <p:nvPr/>
        </p:nvSpPr>
        <p:spPr>
          <a:xfrm>
            <a:off x="6477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5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E6F37BA-2B6F-4E8A-B641-70BB0469E285}"/>
              </a:ext>
            </a:extLst>
          </p:cNvPr>
          <p:cNvSpPr/>
          <p:nvPr/>
        </p:nvSpPr>
        <p:spPr>
          <a:xfrm>
            <a:off x="9334500" y="2073281"/>
            <a:ext cx="118333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ACED247-4DD2-49B6-AC23-562941CC64C4}"/>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2107400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CA6EA5-67D9-4F69-B34D-463969E244DE}"/>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13:</a:t>
            </a:r>
            <a:r>
              <a:rPr lang="vi-VN" sz="2800" b="1" dirty="0">
                <a:solidFill>
                  <a:srgbClr val="00B0F0"/>
                </a:solidFill>
                <a:latin typeface="UTM Swiss Condensed" panose="02000500000000000000" pitchFamily="2" charset="0"/>
                <a:cs typeface="Times New Roman" panose="02020603050405020304" pitchFamily="18" charset="0"/>
              </a:rPr>
              <a:t> Một sóng âm có bước sóng 4 cm. Khoảng cách giữa hai điểm gần nhau nhất trên phương truyền âm dao động ngược pha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3BA47C1-C0D3-4B5B-AEBD-031A097FC135}"/>
              </a:ext>
            </a:extLst>
          </p:cNvPr>
          <p:cNvSpPr/>
          <p:nvPr/>
        </p:nvSpPr>
        <p:spPr>
          <a:xfrm>
            <a:off x="762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2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4DA073C5-7A22-463F-82B8-C56431C1C732}"/>
              </a:ext>
            </a:extLst>
          </p:cNvPr>
          <p:cNvSpPr/>
          <p:nvPr/>
        </p:nvSpPr>
        <p:spPr>
          <a:xfrm>
            <a:off x="36195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1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C6995EAD-AB09-41EA-8A6F-A9DACFDBD7FB}"/>
              </a:ext>
            </a:extLst>
          </p:cNvPr>
          <p:cNvSpPr/>
          <p:nvPr/>
        </p:nvSpPr>
        <p:spPr>
          <a:xfrm>
            <a:off x="6477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4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2DE3C66C-4B9C-44E2-AE89-9B90BABEA2EB}"/>
              </a:ext>
            </a:extLst>
          </p:cNvPr>
          <p:cNvSpPr/>
          <p:nvPr/>
        </p:nvSpPr>
        <p:spPr>
          <a:xfrm>
            <a:off x="9334500" y="1577761"/>
            <a:ext cx="145745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8 </a:t>
            </a:r>
            <a:r>
              <a:rPr lang="vi-VN" sz="2800" b="1">
                <a:solidFill>
                  <a:srgbClr val="FFFFFF"/>
                </a:solidFill>
                <a:latin typeface="UTM Swiss Condensed" panose="02000500000000000000" pitchFamily="2" charset="0"/>
                <a:ea typeface="Arial" panose="020B0604020202020204" pitchFamily="34" charset="0"/>
              </a:rPr>
              <a:t>cm.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7A45C559-1773-4191-983B-EC84F58DAF33}"/>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356644922"/>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59E928D-EB56-4B3F-B8A4-670A6DFD5E55}"/>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130: Một chiếc lá trên mặt nước nhô lên 9 lần trong khoảng thời gian 2 s. Biết khoảng cách giữa hai đỉnh sóng liên tiếp nhau là 24 cm. Tốc độ truyền sóng nước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E0A4CBB-B1F7-4AFD-981F-F8F193D7452A}"/>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80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95F6299-0591-4ED2-84AE-E007BD6B5728}"/>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96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718C700-3506-4815-B8AC-56989F6ED66B}"/>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108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2480A5C-02F1-4BE2-9851-3CFF85A31487}"/>
              </a:ext>
            </a:extLst>
          </p:cNvPr>
          <p:cNvSpPr/>
          <p:nvPr/>
        </p:nvSpPr>
        <p:spPr>
          <a:xfrm>
            <a:off x="9334500" y="2073281"/>
            <a:ext cx="208582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240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67D9C05-AD4A-456D-91F3-A4A161555F73}"/>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0802594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origami"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9C4DF5-7B75-4EBA-8269-722859BB2513}"/>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131: Biết tốc độ âm trong nước là 1530 m/s, trong không khí là 340 m/s. Khi âm truyền từ không khí vào nước, bước sóng của nó tăng hay giảm bao nhiêu lần?</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34679FC-DEC9-457A-A25D-114F1D70F4E3}"/>
              </a:ext>
            </a:extLst>
          </p:cNvPr>
          <p:cNvSpPr/>
          <p:nvPr/>
        </p:nvSpPr>
        <p:spPr>
          <a:xfrm>
            <a:off x="1016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không đổi.</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E52B8E3-4034-4CAA-A773-9EA1A00AC417}"/>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tăng 4,5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06697E0-C672-4E79-853F-7BA5722ED497}"/>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giảm 1190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B991E91-D6D1-4E40-8ED5-2C59C8479DDC}"/>
              </a:ext>
            </a:extLst>
          </p:cNvPr>
          <p:cNvSpPr/>
          <p:nvPr/>
        </p:nvSpPr>
        <p:spPr>
          <a:xfrm>
            <a:off x="6477000" y="2835281"/>
            <a:ext cx="252505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giảm 4,5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lần.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063EE80-3187-4BE8-8824-58C07BF0AF13}"/>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57467203"/>
      </p:ext>
    </p:extLst>
  </p:cSld>
  <p:clrMapOvr>
    <a:masterClrMapping/>
  </p:clrMapOvr>
  <mc:AlternateContent xmlns:mc="http://schemas.openxmlformats.org/markup-compatibility/2006">
    <mc:Choice xmlns:p14="http://schemas.microsoft.com/office/powerpoint/2010/main" Requires="p14">
      <p:transition spd="slow" p14:dur="2000">
        <p14:flythrough dir="out" hasBounce="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ACE68D59-A0AD-4234-BEAE-D1B7ED5C137A}"/>
                  </a:ext>
                </a:extLst>
              </p:cNvPr>
              <p:cNvSpPr/>
              <p:nvPr/>
            </p:nvSpPr>
            <p:spPr>
              <a:xfrm>
                <a:off x="127000" y="63500"/>
                <a:ext cx="11938000" cy="2255874"/>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132: Một sóng cơ có phương trình sóng tại M cách nguồn phát sóng một đoạn x vào thời điểm t có dạng </a:t>
                </a:r>
                <a14:m>
                  <m:oMath xmlns:m="http://schemas.openxmlformats.org/officeDocument/2006/math">
                    <m:sSub>
                      <m:sSubPr>
                        <m:ctrlPr>
                          <a:rPr lang="vi-VN" sz="2800" b="1">
                            <a:solidFill>
                              <a:srgbClr val="00B0F0"/>
                            </a:solidFill>
                          </a:rPr>
                        </m:ctrlPr>
                      </m:sSubPr>
                      <m:e>
                        <m:r>
                          <a:rPr lang="vi-VN" sz="2800" b="1">
                            <a:solidFill>
                              <a:srgbClr val="00B0F0"/>
                            </a:solidFill>
                          </a:rPr>
                          <m:t>𝒖</m:t>
                        </m:r>
                      </m:e>
                      <m:sub>
                        <m:r>
                          <a:rPr lang="vi-VN" sz="2800" b="1">
                            <a:solidFill>
                              <a:srgbClr val="00B0F0"/>
                            </a:solidFill>
                          </a:rPr>
                          <m:t>𝑴</m:t>
                        </m:r>
                      </m:sub>
                    </m:sSub>
                    <m:r>
                      <a:rPr lang="vi-VN" sz="2800" b="1">
                        <a:solidFill>
                          <a:srgbClr val="00B0F0"/>
                        </a:solidFill>
                      </a:rPr>
                      <m:t> = </m:t>
                    </m:r>
                    <m:r>
                      <a:rPr lang="vi-VN" sz="2800" b="1">
                        <a:solidFill>
                          <a:srgbClr val="00B0F0"/>
                        </a:solidFill>
                      </a:rPr>
                      <m:t>𝟔</m:t>
                    </m:r>
                    <m:func>
                      <m:funcPr>
                        <m:ctrlPr>
                          <a:rPr lang="vi-VN" sz="2800" b="1">
                            <a:solidFill>
                              <a:srgbClr val="00B0F0"/>
                            </a:solidFill>
                          </a:rPr>
                        </m:ctrlPr>
                      </m:funcPr>
                      <m:fName>
                        <m:r>
                          <a:rPr lang="vi-VN" sz="2800" b="1">
                            <a:solidFill>
                              <a:srgbClr val="00B0F0"/>
                            </a:solidFill>
                          </a:rPr>
                          <m:t>𝒄𝒐𝒔</m:t>
                        </m:r>
                      </m:fName>
                      <m:e>
                        <m:r>
                          <a:rPr lang="vi-VN" sz="2800" b="1">
                            <a:solidFill>
                              <a:srgbClr val="00B0F0"/>
                            </a:solidFill>
                          </a:rPr>
                          <m:t>𝟓</m:t>
                        </m:r>
                        <m:r>
                          <a:rPr lang="vi-VN" sz="2800" b="1">
                            <a:solidFill>
                              <a:srgbClr val="00B0F0"/>
                            </a:solidFill>
                          </a:rPr>
                          <m:t>𝝅</m:t>
                        </m:r>
                      </m:e>
                    </m:func>
                    <m:d>
                      <m:dPr>
                        <m:ctrlPr>
                          <a:rPr lang="vi-VN" sz="2800" b="1">
                            <a:solidFill>
                              <a:srgbClr val="00B0F0"/>
                            </a:solidFill>
                          </a:rPr>
                        </m:ctrlPr>
                      </m:dPr>
                      <m:e>
                        <m:r>
                          <a:rPr lang="vi-VN" sz="2800" b="1">
                            <a:solidFill>
                              <a:srgbClr val="00B0F0"/>
                            </a:solidFill>
                          </a:rPr>
                          <m:t>𝒕</m:t>
                        </m:r>
                        <m:r>
                          <a:rPr lang="vi-VN" sz="2800" b="1">
                            <a:solidFill>
                              <a:srgbClr val="00B0F0"/>
                            </a:solidFill>
                          </a:rPr>
                          <m:t>−</m:t>
                        </m:r>
                        <m:f>
                          <m:fPr>
                            <m:ctrlPr>
                              <a:rPr lang="vi-VN" sz="2800" b="1">
                                <a:solidFill>
                                  <a:srgbClr val="00B0F0"/>
                                </a:solidFill>
                              </a:rPr>
                            </m:ctrlPr>
                          </m:fPr>
                          <m:num>
                            <m:r>
                              <a:rPr lang="vi-VN" sz="2800" b="1">
                                <a:solidFill>
                                  <a:srgbClr val="00B0F0"/>
                                </a:solidFill>
                              </a:rPr>
                              <m:t>𝒙</m:t>
                            </m:r>
                          </m:num>
                          <m:den>
                            <m:r>
                              <a:rPr lang="vi-VN" sz="2800" b="1">
                                <a:solidFill>
                                  <a:srgbClr val="00B0F0"/>
                                </a:solidFill>
                              </a:rPr>
                              <m:t>𝟐𝟎𝟎</m:t>
                            </m:r>
                          </m:den>
                        </m:f>
                      </m:e>
                    </m:d>
                    <m:r>
                      <a:rPr lang="vi-VN" sz="2800" b="1">
                        <a:solidFill>
                          <a:srgbClr val="00B0F0"/>
                        </a:solidFill>
                      </a:rPr>
                      <m:t> </m:t>
                    </m:r>
                    <m:d>
                      <m:dPr>
                        <m:begChr m:val="["/>
                        <m:endChr m:val="]"/>
                        <m:ctrlPr>
                          <a:rPr lang="vi-VN" sz="2800" b="1">
                            <a:solidFill>
                              <a:srgbClr val="00B0F0"/>
                            </a:solidFill>
                          </a:rPr>
                        </m:ctrlPr>
                      </m:dPr>
                      <m:e>
                        <m:r>
                          <a:rPr lang="vi-VN" sz="2800" b="1">
                            <a:solidFill>
                              <a:srgbClr val="00B0F0"/>
                            </a:solidFill>
                          </a:rPr>
                          <m:t>𝒙</m:t>
                        </m:r>
                        <m:d>
                          <m:dPr>
                            <m:ctrlPr>
                              <a:rPr lang="vi-VN" sz="2800" b="1">
                                <a:solidFill>
                                  <a:srgbClr val="00B0F0"/>
                                </a:solidFill>
                              </a:rPr>
                            </m:ctrlPr>
                          </m:dPr>
                          <m:e>
                            <m:r>
                              <a:rPr lang="vi-VN" sz="2800" b="1">
                                <a:solidFill>
                                  <a:srgbClr val="00B0F0"/>
                                </a:solidFill>
                              </a:rPr>
                              <m:t>𝒄𝒎</m:t>
                            </m:r>
                          </m:e>
                        </m:d>
                        <m:r>
                          <a:rPr lang="vi-VN" sz="2800" b="1">
                            <a:solidFill>
                              <a:srgbClr val="00B0F0"/>
                            </a:solidFill>
                          </a:rPr>
                          <m:t>;</m:t>
                        </m:r>
                        <m:r>
                          <a:rPr lang="vi-VN" sz="2800" b="1">
                            <a:solidFill>
                              <a:srgbClr val="00B0F0"/>
                            </a:solidFill>
                          </a:rPr>
                          <m:t>𝒕</m:t>
                        </m:r>
                        <m:d>
                          <m:dPr>
                            <m:ctrlPr>
                              <a:rPr lang="vi-VN" sz="2800" b="1">
                                <a:solidFill>
                                  <a:srgbClr val="00B0F0"/>
                                </a:solidFill>
                              </a:rPr>
                            </m:ctrlPr>
                          </m:dPr>
                          <m:e>
                            <m:r>
                              <a:rPr lang="vi-VN" sz="2800" b="1">
                                <a:solidFill>
                                  <a:srgbClr val="00B0F0"/>
                                </a:solidFill>
                              </a:rPr>
                              <m:t>𝒔</m:t>
                            </m:r>
                          </m:e>
                        </m:d>
                      </m:e>
                    </m:d>
                  </m:oMath>
                </a14:m>
                <a:r>
                  <a:rPr lang="vi-VN" sz="2800" b="1" dirty="0">
                    <a:solidFill>
                      <a:srgbClr val="00B0F0"/>
                    </a:solidFill>
                    <a:latin typeface="UTM Swiss Condensed" panose="02000500000000000000" pitchFamily="2" charset="0"/>
                    <a:cs typeface="Times New Roman" panose="02020603050405020304" pitchFamily="18" charset="0"/>
                  </a:rPr>
                  <a:t>. Bước sóng có giá trị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ACE68D59-A0AD-4234-BEAE-D1B7ED5C137A}"/>
                  </a:ext>
                </a:extLst>
              </p:cNvPr>
              <p:cNvSpPr>
                <a:spLocks noRot="1" noChangeAspect="1" noMove="1" noResize="1" noEditPoints="1" noAdjustHandles="1" noChangeArrowheads="1" noChangeShapeType="1" noTextEdit="1"/>
              </p:cNvSpPr>
              <p:nvPr/>
            </p:nvSpPr>
            <p:spPr>
              <a:xfrm>
                <a:off x="127000" y="63500"/>
                <a:ext cx="11938000" cy="2255874"/>
              </a:xfrm>
              <a:prstGeom prst="rect">
                <a:avLst/>
              </a:prstGeom>
              <a:blipFill>
                <a:blip r:embed="rId2"/>
                <a:stretch>
                  <a:fillRect l="-865" t="-1276"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13EF512D-7645-4E80-BB88-B2FBD1C7F380}"/>
              </a:ext>
            </a:extLst>
          </p:cNvPr>
          <p:cNvSpPr/>
          <p:nvPr/>
        </p:nvSpPr>
        <p:spPr>
          <a:xfrm>
            <a:off x="762000" y="231937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89725CB-CA23-4D14-B876-4B512559CCD3}"/>
              </a:ext>
            </a:extLst>
          </p:cNvPr>
          <p:cNvSpPr/>
          <p:nvPr/>
        </p:nvSpPr>
        <p:spPr>
          <a:xfrm>
            <a:off x="3619500" y="231937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0,8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E790061-94DB-4D26-84E0-53EF8C49B9E7}"/>
              </a:ext>
            </a:extLst>
          </p:cNvPr>
          <p:cNvSpPr/>
          <p:nvPr/>
        </p:nvSpPr>
        <p:spPr>
          <a:xfrm>
            <a:off x="6477000" y="2319374"/>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1E97C84-9F3B-4288-884B-62C62936E34C}"/>
              </a:ext>
            </a:extLst>
          </p:cNvPr>
          <p:cNvSpPr/>
          <p:nvPr/>
        </p:nvSpPr>
        <p:spPr>
          <a:xfrm>
            <a:off x="9334500" y="2319374"/>
            <a:ext cx="174278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1,25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EDCFB74-8F8E-4319-BD39-C52453DAF755}"/>
              </a:ext>
            </a:extLst>
          </p:cNvPr>
          <p:cNvSpPr/>
          <p:nvPr/>
        </p:nvSpPr>
        <p:spPr>
          <a:xfrm>
            <a:off x="3556000" y="2255874"/>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63072723"/>
      </p:ext>
    </p:extLst>
  </p:cSld>
  <p:clrMapOvr>
    <a:masterClrMapping/>
  </p:clrMapOvr>
  <mc:AlternateContent xmlns:mc="http://schemas.openxmlformats.org/markup-compatibility/2006">
    <mc:Choice xmlns:p14="http://schemas.microsoft.com/office/powerpoint/2010/main" Requires="p14">
      <p:transition spd="slow" p14:dur="2000">
        <p14:flip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F62AA077-1174-4CB6-8229-87FA9ECB05DD}"/>
                  </a:ext>
                </a:extLst>
              </p:cNvPr>
              <p:cNvSpPr/>
              <p:nvPr/>
            </p:nvSpPr>
            <p:spPr>
              <a:xfrm>
                <a:off x="127000" y="63500"/>
                <a:ext cx="11938000" cy="2170338"/>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133: Một sóng cơ có chu kỳ sóng 0,04 s, tốc độ truyền sóng là 60 m/s. Hai điểm gần nhau nhất trên phương truyền sóng và dao động lệch pha nhau là </a:t>
                </a:r>
                <a14:m>
                  <m:oMath xmlns:m="http://schemas.openxmlformats.org/officeDocument/2006/math">
                    <m:f>
                      <m:fPr>
                        <m:ctrlPr>
                          <a:rPr lang="vi-VN" sz="2800" b="1">
                            <a:solidFill>
                              <a:srgbClr val="00B0F0"/>
                            </a:solidFill>
                          </a:rPr>
                        </m:ctrlPr>
                      </m:fPr>
                      <m:num>
                        <m:r>
                          <a:rPr lang="vi-VN" sz="2800" b="1">
                            <a:solidFill>
                              <a:srgbClr val="00B0F0"/>
                            </a:solidFill>
                          </a:rPr>
                          <m:t>𝝅</m:t>
                        </m:r>
                      </m:num>
                      <m:den>
                        <m:r>
                          <a:rPr lang="vi-VN" sz="2800" b="1">
                            <a:solidFill>
                              <a:srgbClr val="00B0F0"/>
                            </a:solidFill>
                          </a:rPr>
                          <m:t>𝟒</m:t>
                        </m:r>
                      </m:den>
                    </m:f>
                  </m:oMath>
                </a14:m>
                <a:r>
                  <a:rPr lang="vi-VN" sz="2800" b="1" dirty="0">
                    <a:solidFill>
                      <a:srgbClr val="00B0F0"/>
                    </a:solidFill>
                    <a:latin typeface="UTM Swiss Condensed" panose="02000500000000000000" pitchFamily="2" charset="0"/>
                    <a:cs typeface="Times New Roman" panose="02020603050405020304" pitchFamily="18" charset="0"/>
                  </a:rPr>
                  <a:t> thì cách nhau</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F62AA077-1174-4CB6-8229-87FA9ECB05DD}"/>
                  </a:ext>
                </a:extLst>
              </p:cNvPr>
              <p:cNvSpPr>
                <a:spLocks noRot="1" noChangeAspect="1" noMove="1" noResize="1" noEditPoints="1" noAdjustHandles="1" noChangeArrowheads="1" noChangeShapeType="1" noTextEdit="1"/>
              </p:cNvSpPr>
              <p:nvPr/>
            </p:nvSpPr>
            <p:spPr>
              <a:xfrm>
                <a:off x="127000" y="63500"/>
                <a:ext cx="11938000" cy="2170338"/>
              </a:xfrm>
              <a:prstGeom prst="rect">
                <a:avLst/>
              </a:prstGeom>
              <a:blipFill>
                <a:blip r:embed="rId2"/>
                <a:stretch>
                  <a:fillRect l="-865" t="-1323"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D014A1FA-3912-45E5-8A90-9FEA8D23D876}"/>
              </a:ext>
            </a:extLst>
          </p:cNvPr>
          <p:cNvSpPr/>
          <p:nvPr/>
        </p:nvSpPr>
        <p:spPr>
          <a:xfrm>
            <a:off x="7620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0,6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682943F-FC50-450D-B15D-C36CEC767374}"/>
              </a:ext>
            </a:extLst>
          </p:cNvPr>
          <p:cNvSpPr/>
          <p:nvPr/>
        </p:nvSpPr>
        <p:spPr>
          <a:xfrm>
            <a:off x="36195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0,3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CED0551-C1FA-470B-9F57-2C40A8D59D94}"/>
              </a:ext>
            </a:extLst>
          </p:cNvPr>
          <p:cNvSpPr/>
          <p:nvPr/>
        </p:nvSpPr>
        <p:spPr>
          <a:xfrm>
            <a:off x="64770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0,4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5BEEF85-B8E3-49CF-A469-C16CF3C4EEED}"/>
              </a:ext>
            </a:extLst>
          </p:cNvPr>
          <p:cNvSpPr/>
          <p:nvPr/>
        </p:nvSpPr>
        <p:spPr>
          <a:xfrm>
            <a:off x="9334500" y="2233838"/>
            <a:ext cx="15632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0,8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062078A-0E99-4794-B049-5A976B49BECB}"/>
              </a:ext>
            </a:extLst>
          </p:cNvPr>
          <p:cNvSpPr/>
          <p:nvPr/>
        </p:nvSpPr>
        <p:spPr>
          <a:xfrm>
            <a:off x="3556000" y="217033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0346416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091FDE61-DD95-45C4-AD86-43503C285585}"/>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134: Một sóng truyền theo trục Ox với phương trình </a:t>
                </a:r>
                <a14:m>
                  <m:oMath xmlns:m="http://schemas.openxmlformats.org/officeDocument/2006/math">
                    <m:r>
                      <a:rPr lang="vi-VN" sz="2800" b="1">
                        <a:solidFill>
                          <a:srgbClr val="00B0F0"/>
                        </a:solidFill>
                      </a:rPr>
                      <m:t>𝒖</m:t>
                    </m:r>
                    <m:r>
                      <a:rPr lang="vi-VN" sz="2800" b="1">
                        <a:solidFill>
                          <a:srgbClr val="00B0F0"/>
                        </a:solidFill>
                      </a:rPr>
                      <m:t> = </m:t>
                    </m:r>
                    <m:r>
                      <a:rPr lang="vi-VN" sz="2800" b="1">
                        <a:solidFill>
                          <a:srgbClr val="00B0F0"/>
                        </a:solidFill>
                      </a:rPr>
                      <m:t>𝑨</m:t>
                    </m:r>
                    <m:func>
                      <m:funcPr>
                        <m:ctrlPr>
                          <a:rPr lang="vi-VN" sz="2800" b="1">
                            <a:solidFill>
                              <a:srgbClr val="00B0F0"/>
                            </a:solidFill>
                          </a:rPr>
                        </m:ctrlPr>
                      </m:funcPr>
                      <m:fName>
                        <m:r>
                          <a:rPr lang="vi-VN" sz="2800" b="1">
                            <a:solidFill>
                              <a:srgbClr val="00B0F0"/>
                            </a:solidFill>
                          </a:rPr>
                          <m:t>𝒄𝒐𝒔</m:t>
                        </m:r>
                      </m:fName>
                      <m:e>
                        <m:d>
                          <m:dPr>
                            <m:ctrlPr>
                              <a:rPr lang="vi-VN" sz="2800" b="1">
                                <a:solidFill>
                                  <a:srgbClr val="00B0F0"/>
                                </a:solidFill>
                              </a:rPr>
                            </m:ctrlPr>
                          </m:dPr>
                          <m:e>
                            <m:r>
                              <a:rPr lang="vi-VN" sz="2800" b="1">
                                <a:solidFill>
                                  <a:srgbClr val="00B0F0"/>
                                </a:solidFill>
                              </a:rPr>
                              <m:t>𝟒</m:t>
                            </m:r>
                            <m:r>
                              <a:rPr lang="vi-VN" sz="2800" b="1">
                                <a:solidFill>
                                  <a:srgbClr val="00B0F0"/>
                                </a:solidFill>
                              </a:rPr>
                              <m:t>𝝅</m:t>
                            </m:r>
                            <m:r>
                              <a:rPr lang="vi-VN" sz="2800" b="1">
                                <a:solidFill>
                                  <a:srgbClr val="00B0F0"/>
                                </a:solidFill>
                              </a:rPr>
                              <m:t>𝒕</m:t>
                            </m:r>
                            <m:r>
                              <a:rPr lang="vi-VN" sz="2800" b="1">
                                <a:solidFill>
                                  <a:srgbClr val="00B0F0"/>
                                </a:solidFill>
                              </a:rPr>
                              <m:t>−</m:t>
                            </m:r>
                            <m:r>
                              <a:rPr lang="vi-VN" sz="2800" b="1">
                                <a:solidFill>
                                  <a:srgbClr val="00B0F0"/>
                                </a:solidFill>
                              </a:rPr>
                              <m:t>𝟎</m:t>
                            </m:r>
                            <m:r>
                              <a:rPr lang="vi-VN" sz="2800" b="1">
                                <a:solidFill>
                                  <a:srgbClr val="00B0F0"/>
                                </a:solidFill>
                              </a:rPr>
                              <m:t>,</m:t>
                            </m:r>
                            <m:r>
                              <a:rPr lang="vi-VN" sz="2800" b="1">
                                <a:solidFill>
                                  <a:srgbClr val="00B0F0"/>
                                </a:solidFill>
                              </a:rPr>
                              <m:t>𝟎𝟐</m:t>
                            </m:r>
                            <m:r>
                              <a:rPr lang="vi-VN" sz="2800" b="1">
                                <a:solidFill>
                                  <a:srgbClr val="00B0F0"/>
                                </a:solidFill>
                              </a:rPr>
                              <m:t>𝝅</m:t>
                            </m:r>
                            <m:r>
                              <a:rPr lang="vi-VN" sz="2800" b="1">
                                <a:solidFill>
                                  <a:srgbClr val="00B0F0"/>
                                </a:solidFill>
                              </a:rPr>
                              <m:t>𝒙</m:t>
                            </m:r>
                          </m:e>
                        </m:d>
                      </m:e>
                    </m:func>
                  </m:oMath>
                </a14:m>
                <a:r>
                  <a:rPr lang="vi-VN" sz="2800" b="1" dirty="0">
                    <a:solidFill>
                      <a:srgbClr val="00B0F0"/>
                    </a:solidFill>
                    <a:latin typeface="UTM Swiss Condensed" panose="02000500000000000000" pitchFamily="2" charset="0"/>
                    <a:cs typeface="Times New Roman" panose="02020603050405020304" pitchFamily="18" charset="0"/>
                  </a:rPr>
                  <a:t> (u và x tính bằng cm, t tính bằng giây). Tốc độ truyền của sóng này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091FDE61-DD95-45C4-AD86-43503C285585}"/>
                  </a:ext>
                </a:extLst>
              </p:cNvPr>
              <p:cNvSpPr>
                <a:spLocks noRot="1" noChangeAspect="1" noMove="1" noResize="1" noEditPoints="1" noAdjustHandles="1" noChangeArrowheads="1" noChangeShapeType="1" noTextEdit="1"/>
              </p:cNvSpPr>
              <p:nvPr/>
            </p:nvSpPr>
            <p:spPr>
              <a:xfrm>
                <a:off x="127000" y="63500"/>
                <a:ext cx="11938000" cy="2009781"/>
              </a:xfrm>
              <a:prstGeom prst="rect">
                <a:avLst/>
              </a:prstGeom>
              <a:blipFill>
                <a:blip r:embed="rId2"/>
                <a:stretch>
                  <a:fillRect l="-865" t="-1420"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B4B6FA56-294E-4A5D-8F16-6F201E390097}"/>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01AE7B8-624E-4704-B712-EA251C65AADE}"/>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200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78DBE91-CCB9-48DF-A64E-9DAB67951B5C}"/>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150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3D34B4C-60EE-4E58-96BF-4B442CB67047}"/>
              </a:ext>
            </a:extLst>
          </p:cNvPr>
          <p:cNvSpPr/>
          <p:nvPr/>
        </p:nvSpPr>
        <p:spPr>
          <a:xfrm>
            <a:off x="9334500" y="207328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E33F015-CDB7-4FC9-9112-96FC936752B9}"/>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48561565"/>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4AD5975-CA69-49D4-867B-D5EB35222D88}"/>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135: Một sóng cơ truyền trong một môi trường dọc theo trục Ox với phương trình u = 5cos(6πt-πx) (x tính bằng mét, t tính bằng giây). Tốc độ cực đại các phần tử môi trường có sóng truyền qua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20AEC46-ADF3-46C5-9440-B9A84EE82409}"/>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1A787A5-013B-4985-9703-952422A6D5E2}"/>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30π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4EEC20C-DE00-4FE7-8D8D-A8D11F37F930}"/>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60π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94461EE-0B80-4E3C-974C-CECAFA5BA0E0}"/>
              </a:ext>
            </a:extLst>
          </p:cNvPr>
          <p:cNvSpPr/>
          <p:nvPr/>
        </p:nvSpPr>
        <p:spPr>
          <a:xfrm>
            <a:off x="9334500" y="2073281"/>
            <a:ext cx="196880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30π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01C1685-7F4E-4FAE-A0CF-519B97D13726}"/>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47158338"/>
      </p:ext>
    </p:extLst>
  </p:cSld>
  <p:clrMapOvr>
    <a:masterClrMapping/>
  </p:clrMapOvr>
  <mc:AlternateContent xmlns:mc="http://schemas.openxmlformats.org/markup-compatibility/2006">
    <mc:Choice xmlns:p14="http://schemas.microsoft.com/office/powerpoint/2010/main" Requires="p14">
      <p:transition spd="slow" p14:dur="2000">
        <p14:gallery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9B733B-ED55-4131-9D33-B4688E21D070}"/>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136: Người quan sát chiếc phao trên mặt biển, thấy nó nhô lên cao 10 lần trong khoảng thời gian 27 s. Tần số của sóng biển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998C801-7FFD-4231-A6F7-371BB74EAB8C}"/>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2,7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D185296-6FA7-4F23-A823-A4617FCD255F}"/>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1/3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D192090-C980-4CC7-A779-5D00CD6046C6}"/>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270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72D1403-CECF-4C57-9AD6-92B956874819}"/>
              </a:ext>
            </a:extLst>
          </p:cNvPr>
          <p:cNvSpPr/>
          <p:nvPr/>
        </p:nvSpPr>
        <p:spPr>
          <a:xfrm>
            <a:off x="9334500" y="1577761"/>
            <a:ext cx="193674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10/27 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D06A2EE-330A-4ACE-8237-C3DBDBB60846}"/>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14126005"/>
      </p:ext>
    </p:extLst>
  </p:cSld>
  <p:clrMapOvr>
    <a:masterClrMapping/>
  </p:clrMapOvr>
  <mc:AlternateContent xmlns:mc="http://schemas.openxmlformats.org/markup-compatibility/2006">
    <mc:Choice xmlns:p14="http://schemas.microsoft.com/office/powerpoint/2010/main" Requires="p14">
      <p:transition spd="slow" p14:dur="2000">
        <p14:prism dir="r"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A9E40DC-714E-449C-B489-A2999DD86D62}"/>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137: Một sóng cơ truyền dọc theo trục Ox với phương trình u = 5cos(8πt – 0,04πx) (u và x tính bằng cm, t tính bằng s). Tại thời điểm t = 3 s, ở điểm có x = 25 cm, phần tử sóng có li độ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B38096B-19EE-47BD-8092-D50323456D38}"/>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C796B00-8B68-4180-9A13-459954434DBE}"/>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5B369F7-386E-4EE6-A50D-ED7084EFD00A}"/>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D4C5565-D2F5-40C5-A127-1E942FB4E73A}"/>
              </a:ext>
            </a:extLst>
          </p:cNvPr>
          <p:cNvSpPr/>
          <p:nvPr/>
        </p:nvSpPr>
        <p:spPr>
          <a:xfrm>
            <a:off x="9334500" y="207328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0FF5BD7-56CA-4421-BC13-EA01874E2220}"/>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19759575"/>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E6C7DBB-1FB1-4D5D-9F14-1EF9DAD151E3}"/>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138: Tại một điểm trên mặt chất lỏng có một nguồn dao động với tần số 120 Hz, tạo ra sóng ổn định trên mặt chất lỏng. Xét 5 gợn lồi liên tiếp trên một phương truyền sóng, ở về một phía so với nguồn, gợn thứ nhất cách gợn thứ năm 0,5 m. Tốc độ truyền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336F382-21C0-4AB1-ADCE-3366AB971C65}"/>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12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9E2E671-E0A3-497D-A1CA-704EF55DA3C5}"/>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298F918-D2B2-44D0-A589-3812AE21B3B6}"/>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A2CFD7E-9EA1-4DE7-A8DF-9F0B48818B08}"/>
              </a:ext>
            </a:extLst>
          </p:cNvPr>
          <p:cNvSpPr/>
          <p:nvPr/>
        </p:nvSpPr>
        <p:spPr>
          <a:xfrm>
            <a:off x="9334500" y="2568801"/>
            <a:ext cx="165301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25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C4E26C7-8D8C-4285-BEBE-B7CD5580D5C6}"/>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0846783"/>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3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088FEE-5314-469C-8C97-411CD8DF181E}"/>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139: Một nguồn âm điểm truyền sóng âm đẳng hướng vào trong không khí với tốc độ truyền âm là v. Khoảng cách giữa 2 điểm gần nhau nhất trên cùng hướng truyền sóng âm dao động ngược pha nhau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AF4D5CBC-863F-44D5-8DE2-DA2BBE6D2E32}"/>
                  </a:ext>
                </a:extLst>
              </p:cNvPr>
              <p:cNvSpPr/>
              <p:nvPr/>
            </p:nvSpPr>
            <p:spPr>
              <a:xfrm>
                <a:off x="762000" y="2073281"/>
                <a:ext cx="1197764"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𝒗</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𝒅</m:t>
                        </m:r>
                      </m:den>
                    </m:f>
                  </m:oMath>
                </a14:m>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AF4D5CBC-863F-44D5-8DE2-DA2BBE6D2E32}"/>
                  </a:ext>
                </a:extLst>
              </p:cNvPr>
              <p:cNvSpPr>
                <a:spLocks noRot="1" noChangeAspect="1" noMove="1" noResize="1" noEditPoints="1" noAdjustHandles="1" noChangeArrowheads="1" noChangeShapeType="1" noTextEdit="1"/>
              </p:cNvSpPr>
              <p:nvPr/>
            </p:nvSpPr>
            <p:spPr>
              <a:xfrm>
                <a:off x="762000" y="2073281"/>
                <a:ext cx="1197764" cy="714683"/>
              </a:xfrm>
              <a:prstGeom prst="rect">
                <a:avLst/>
              </a:prstGeom>
              <a:blipFill>
                <a:blip r:embed="rId2"/>
                <a:stretch>
                  <a:fillRect l="-10204" r="-9694"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AE720688-0D4A-4441-8A8A-A1206E48BF53}"/>
                  </a:ext>
                </a:extLst>
              </p:cNvPr>
              <p:cNvSpPr/>
              <p:nvPr/>
            </p:nvSpPr>
            <p:spPr>
              <a:xfrm>
                <a:off x="3619500" y="2073281"/>
                <a:ext cx="1197764" cy="66691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𝒗</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𝒅</m:t>
                        </m:r>
                      </m:den>
                    </m:f>
                  </m:oMath>
                </a14:m>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AE720688-0D4A-4441-8A8A-A1206E48BF53}"/>
                  </a:ext>
                </a:extLst>
              </p:cNvPr>
              <p:cNvSpPr>
                <a:spLocks noRot="1" noChangeAspect="1" noMove="1" noResize="1" noEditPoints="1" noAdjustHandles="1" noChangeArrowheads="1" noChangeShapeType="1" noTextEdit="1"/>
              </p:cNvSpPr>
              <p:nvPr/>
            </p:nvSpPr>
            <p:spPr>
              <a:xfrm>
                <a:off x="3619500" y="2073281"/>
                <a:ext cx="1197764" cy="666914"/>
              </a:xfrm>
              <a:prstGeom prst="rect">
                <a:avLst/>
              </a:prstGeom>
              <a:blipFill>
                <a:blip r:embed="rId3"/>
                <a:stretch>
                  <a:fillRect l="-10714" t="-3636" b="-818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BF388F5E-9A34-448D-8148-9444B998C0C2}"/>
                  </a:ext>
                </a:extLst>
              </p:cNvPr>
              <p:cNvSpPr/>
              <p:nvPr/>
            </p:nvSpPr>
            <p:spPr>
              <a:xfrm>
                <a:off x="6477000" y="2073281"/>
                <a:ext cx="1197764" cy="66691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𝒗</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𝒅</m:t>
                        </m:r>
                      </m:den>
                    </m:f>
                  </m:oMath>
                </a14:m>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BF388F5E-9A34-448D-8148-9444B998C0C2}"/>
                  </a:ext>
                </a:extLst>
              </p:cNvPr>
              <p:cNvSpPr>
                <a:spLocks noRot="1" noChangeAspect="1" noMove="1" noResize="1" noEditPoints="1" noAdjustHandles="1" noChangeArrowheads="1" noChangeShapeType="1" noTextEdit="1"/>
              </p:cNvSpPr>
              <p:nvPr/>
            </p:nvSpPr>
            <p:spPr>
              <a:xfrm>
                <a:off x="6477000" y="2073281"/>
                <a:ext cx="1197764" cy="666914"/>
              </a:xfrm>
              <a:prstGeom prst="rect">
                <a:avLst/>
              </a:prstGeom>
              <a:blipFill>
                <a:blip r:embed="rId4"/>
                <a:stretch>
                  <a:fillRect l="-10714" t="-3636" b="-818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B49D9000-F378-43B3-83A1-47ED0B892A1C}"/>
                  </a:ext>
                </a:extLst>
              </p:cNvPr>
              <p:cNvSpPr/>
              <p:nvPr/>
            </p:nvSpPr>
            <p:spPr>
              <a:xfrm>
                <a:off x="9334500" y="2073281"/>
                <a:ext cx="833883" cy="66691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𝒗</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𝒅</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p>
            </p:txBody>
          </p:sp>
        </mc:Choice>
        <mc:Fallback>
          <p:sp>
            <p:nvSpPr>
              <p:cNvPr id="6" name="Rectangle 5">
                <a:extLst>
                  <a:ext uri="{FF2B5EF4-FFF2-40B4-BE49-F238E27FC236}">
                    <a16:creationId xmlns:a16="http://schemas.microsoft.com/office/drawing/2014/main" id="{B49D9000-F378-43B3-83A1-47ED0B892A1C}"/>
                  </a:ext>
                </a:extLst>
              </p:cNvPr>
              <p:cNvSpPr>
                <a:spLocks noRot="1" noChangeAspect="1" noMove="1" noResize="1" noEditPoints="1" noAdjustHandles="1" noChangeArrowheads="1" noChangeShapeType="1" noTextEdit="1"/>
              </p:cNvSpPr>
              <p:nvPr/>
            </p:nvSpPr>
            <p:spPr>
              <a:xfrm>
                <a:off x="9334500" y="2073281"/>
                <a:ext cx="833883" cy="666914"/>
              </a:xfrm>
              <a:prstGeom prst="rect">
                <a:avLst/>
              </a:prstGeom>
              <a:blipFill>
                <a:blip r:embed="rId5"/>
                <a:stretch>
                  <a:fillRect l="-14599" t="-3636" r="-13869" b="-8182"/>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BC041E7C-15E0-4980-8DB9-3F5C13A2824A}"/>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093469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BA2E1F2-BB8E-4FC4-AC73-32B743BC35F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14:</a:t>
            </a:r>
            <a:r>
              <a:rPr lang="vi-VN" sz="2800" b="1" dirty="0">
                <a:solidFill>
                  <a:srgbClr val="00B0F0"/>
                </a:solidFill>
                <a:latin typeface="UTM Swiss Condensed" panose="02000500000000000000" pitchFamily="2" charset="0"/>
                <a:cs typeface="Times New Roman" panose="02020603050405020304" pitchFamily="18" charset="0"/>
              </a:rPr>
              <a:t> Một sóng âm có bước sóng 4 cm. Khoảng cách giữa hai điểm gần nhau nhất trên phương truyền âm dao động vuông pha nhau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93C11EF-B8C9-44A5-A750-1DF5092F4571}"/>
              </a:ext>
            </a:extLst>
          </p:cNvPr>
          <p:cNvSpPr/>
          <p:nvPr/>
        </p:nvSpPr>
        <p:spPr>
          <a:xfrm>
            <a:off x="762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2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1B75D391-BA62-4AF5-B27B-39BD6B31264A}"/>
              </a:ext>
            </a:extLst>
          </p:cNvPr>
          <p:cNvSpPr/>
          <p:nvPr/>
        </p:nvSpPr>
        <p:spPr>
          <a:xfrm>
            <a:off x="36195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1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9466D7D9-CA84-4EBD-8103-E72BEB980582}"/>
              </a:ext>
            </a:extLst>
          </p:cNvPr>
          <p:cNvSpPr/>
          <p:nvPr/>
        </p:nvSpPr>
        <p:spPr>
          <a:xfrm>
            <a:off x="6477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4 cm.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E114A025-B091-4F16-8FB9-94CD5686812A}"/>
              </a:ext>
            </a:extLst>
          </p:cNvPr>
          <p:cNvSpPr/>
          <p:nvPr/>
        </p:nvSpPr>
        <p:spPr>
          <a:xfrm>
            <a:off x="9334500" y="1577761"/>
            <a:ext cx="145745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8 </a:t>
            </a:r>
            <a:r>
              <a:rPr lang="vi-VN" sz="2800" b="1">
                <a:solidFill>
                  <a:srgbClr val="FFFFFF"/>
                </a:solidFill>
                <a:latin typeface="UTM Swiss Condensed" panose="02000500000000000000" pitchFamily="2" charset="0"/>
                <a:ea typeface="Arial" panose="020B0604020202020204" pitchFamily="34" charset="0"/>
              </a:rPr>
              <a:t>cm.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2380526A-ACC9-4A06-B5C3-9A3293528A1C}"/>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062756043"/>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477D54C-4948-4C73-A3EB-D9B7BA5092FA}"/>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140: Một sóng âm truyền trong thép với tốc độ 5 km/s. Nếu độ lệch của sóng âm đó ở hai điểm gần nhau nhất cách nhau 1m trên cùng một phương truyền sóng là 0,5π thì tần số của sóng bằng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61A063D-7877-4AA3-A8CE-EBDB3AE5BCF6}"/>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 kHz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58C3AAB-56EF-400C-81A7-E9A0DC9D8CE7}"/>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1,25 kHz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72E71F2-844E-4219-817A-0840AF6A9359}"/>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5 kHz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NewRomanPSMT"/>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4E68ABE-C54F-41C5-B063-AF3CBE2971FE}"/>
              </a:ext>
            </a:extLst>
          </p:cNvPr>
          <p:cNvSpPr/>
          <p:nvPr/>
        </p:nvSpPr>
        <p:spPr>
          <a:xfrm>
            <a:off x="9334500" y="2073281"/>
            <a:ext cx="180209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NewRomanPSMT"/>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kHz.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B1A8D44-FBCB-4D68-B0E8-DA4E28D578DD}"/>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26925174"/>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origami"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FA6478-0EF4-4E10-A821-A0D81C94B1E2}"/>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141: Khi nói về sóng âm, phát biểu nào sau đây là sai?</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EDE1901-1BBA-4194-AA47-6FD2EDA552D4}"/>
              </a:ext>
            </a:extLst>
          </p:cNvPr>
          <p:cNvSpPr/>
          <p:nvPr/>
        </p:nvSpPr>
        <p:spPr>
          <a:xfrm>
            <a:off x="508000" y="1082240"/>
            <a:ext cx="1518717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 Ở cùng một nhiệt độ, tốc độ truyền sóng âm trong không khí nhỏ hơn tốc độ truyền sóng âm trong nước.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9821B68-5060-42D2-BDA6-7F15177979AC}"/>
              </a:ext>
            </a:extLst>
          </p:cNvPr>
          <p:cNvSpPr/>
          <p:nvPr/>
        </p:nvSpPr>
        <p:spPr>
          <a:xfrm>
            <a:off x="508000" y="2251791"/>
            <a:ext cx="898194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Sóng âm truyền được trong các môi trường rắn, lỏng và khí.</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177F23D-8923-47C8-A1AC-18B7D06D3E60}"/>
              </a:ext>
            </a:extLst>
          </p:cNvPr>
          <p:cNvSpPr/>
          <p:nvPr/>
        </p:nvSpPr>
        <p:spPr>
          <a:xfrm>
            <a:off x="508000" y="3421342"/>
            <a:ext cx="5900974"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C. Sóng âm trong không khí là sóng dọc.</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01D7790-1EAA-461B-B5D3-A92A44001C0E}"/>
              </a:ext>
            </a:extLst>
          </p:cNvPr>
          <p:cNvSpPr/>
          <p:nvPr/>
        </p:nvSpPr>
        <p:spPr>
          <a:xfrm>
            <a:off x="508000" y="4590893"/>
            <a:ext cx="636905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Sóng âm trong không khí là sóng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ngang.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D2ACED2-3C38-4716-BF27-00A2EEB59E7C}"/>
              </a:ext>
            </a:extLst>
          </p:cNvPr>
          <p:cNvSpPr/>
          <p:nvPr/>
        </p:nvSpPr>
        <p:spPr>
          <a:xfrm>
            <a:off x="444500" y="33578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56467568"/>
      </p:ext>
    </p:extLst>
  </p:cSld>
  <p:clrMapOvr>
    <a:masterClrMapping/>
  </p:clrMapOvr>
  <mc:AlternateContent xmlns:mc="http://schemas.openxmlformats.org/markup-compatibility/2006">
    <mc:Choice xmlns:p14="http://schemas.microsoft.com/office/powerpoint/2010/main" Requires="p14">
      <p:transition spd="slow" p14:dur="2000">
        <p14:flythrough dir="out" hasBounce="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A5B526-462D-461D-B4E7-160CAF0BE3CA}"/>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142: Hai âm có cùng độ cao là hai âm có</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AFDC38C-8027-4FFF-944C-2F60B83C4A1F}"/>
              </a:ext>
            </a:extLst>
          </p:cNvPr>
          <p:cNvSpPr/>
          <p:nvPr/>
        </p:nvSpPr>
        <p:spPr>
          <a:xfrm>
            <a:off x="1016000" y="1082240"/>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cùng tần số.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399B521-DA38-436F-BBEB-B32A3FA4C661}"/>
              </a:ext>
            </a:extLst>
          </p:cNvPr>
          <p:cNvSpPr/>
          <p:nvPr/>
        </p:nvSpPr>
        <p:spPr>
          <a:xfrm>
            <a:off x="6477000" y="1082240"/>
            <a:ext cx="246894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cùng biên độ.</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A404E70-C283-446F-824A-DCB8C8E182D9}"/>
              </a:ext>
            </a:extLst>
          </p:cNvPr>
          <p:cNvSpPr/>
          <p:nvPr/>
        </p:nvSpPr>
        <p:spPr>
          <a:xfrm>
            <a:off x="1016000" y="1844240"/>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cùng bước sóng.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757162D-3E6D-4448-9F75-CE893F351F4C}"/>
              </a:ext>
            </a:extLst>
          </p:cNvPr>
          <p:cNvSpPr/>
          <p:nvPr/>
        </p:nvSpPr>
        <p:spPr>
          <a:xfrm>
            <a:off x="6477000" y="1844240"/>
            <a:ext cx="395492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cùng biên độ và tần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số.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270DB15-2C96-44CE-B97B-98B035E7A70F}"/>
              </a:ext>
            </a:extLst>
          </p:cNvPr>
          <p:cNvSpPr/>
          <p:nvPr/>
        </p:nvSpPr>
        <p:spPr>
          <a:xfrm>
            <a:off x="952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58148665"/>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E1A7482-B5B0-46A7-9B47-D357D5E724A4}"/>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143: Giọng nói của nam và nữ khác nhau là do</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FE37014-D7B5-4053-AB13-C9B65CEBBBAB}"/>
              </a:ext>
            </a:extLst>
          </p:cNvPr>
          <p:cNvSpPr/>
          <p:nvPr/>
        </p:nvSpPr>
        <p:spPr>
          <a:xfrm>
            <a:off x="508000" y="1082240"/>
            <a:ext cx="766107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mức cường độ âm của mỗi người khác nhau.</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B4560B5-A588-40EE-9AEB-E6DB8372E989}"/>
              </a:ext>
            </a:extLst>
          </p:cNvPr>
          <p:cNvSpPr/>
          <p:nvPr/>
        </p:nvSpPr>
        <p:spPr>
          <a:xfrm>
            <a:off x="508000" y="1605460"/>
            <a:ext cx="5684569"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tần số âm của mỗi người khác nhau.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ED8A47A-A090-4D9C-87D3-20812840DEFE}"/>
              </a:ext>
            </a:extLst>
          </p:cNvPr>
          <p:cNvSpPr/>
          <p:nvPr/>
        </p:nvSpPr>
        <p:spPr>
          <a:xfrm>
            <a:off x="508000" y="2775011"/>
            <a:ext cx="673774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cường độ âm của mỗi người khác nhau.</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906ACDE-D493-4863-B5ED-E8E19790C47E}"/>
              </a:ext>
            </a:extLst>
          </p:cNvPr>
          <p:cNvSpPr/>
          <p:nvPr/>
        </p:nvSpPr>
        <p:spPr>
          <a:xfrm>
            <a:off x="508000" y="3298231"/>
            <a:ext cx="672652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độ to âm phát ra của mỗi người khác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nhau.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3E38B4C-5481-4929-886A-EA64DE0A9D7D}"/>
              </a:ext>
            </a:extLst>
          </p:cNvPr>
          <p:cNvSpPr/>
          <p:nvPr/>
        </p:nvSpPr>
        <p:spPr>
          <a:xfrm>
            <a:off x="444500" y="154196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14737228"/>
      </p:ext>
    </p:extLst>
  </p:cSld>
  <p:clrMapOvr>
    <a:masterClrMapping/>
  </p:clrMapOvr>
  <mc:AlternateContent xmlns:mc="http://schemas.openxmlformats.org/markup-compatibility/2006">
    <mc:Choice xmlns:p14="http://schemas.microsoft.com/office/powerpoint/2010/main" Requires="p14">
      <p:transition spd="slow" p14:dur="2000">
        <p14:flip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3E768F8-3239-499C-9DFA-6CDA60A62B8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144: Khi hai ca sĩ cùng hát một đoạn nhạc giống nhau, ta vẫn phân biệt được giọng hát của mỗi người là do</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DEBAD637-88F2-4237-9EAB-8FFE7CE85E19}"/>
              </a:ext>
            </a:extLst>
          </p:cNvPr>
          <p:cNvSpPr/>
          <p:nvPr/>
        </p:nvSpPr>
        <p:spPr>
          <a:xfrm>
            <a:off x="508000" y="1577761"/>
            <a:ext cx="673774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cường độ âm của mỗi người khác nhau</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5320916-C430-4842-A748-CDF20E2E0E6C}"/>
              </a:ext>
            </a:extLst>
          </p:cNvPr>
          <p:cNvSpPr/>
          <p:nvPr/>
        </p:nvSpPr>
        <p:spPr>
          <a:xfrm>
            <a:off x="508000" y="2100981"/>
            <a:ext cx="559480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tần số âm của mỗi người khác nhau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923AE41-F2F6-46C5-8F56-5C067724B5B8}"/>
              </a:ext>
            </a:extLst>
          </p:cNvPr>
          <p:cNvSpPr/>
          <p:nvPr/>
        </p:nvSpPr>
        <p:spPr>
          <a:xfrm>
            <a:off x="508000" y="3270532"/>
            <a:ext cx="673774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năng lượng âm của mỗi người khác nhau</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243AFA1-406C-4C34-825F-2875B13DB0A6}"/>
              </a:ext>
            </a:extLst>
          </p:cNvPr>
          <p:cNvSpPr/>
          <p:nvPr/>
        </p:nvSpPr>
        <p:spPr>
          <a:xfrm>
            <a:off x="508000" y="3793752"/>
            <a:ext cx="533030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âm sắc của mỗi người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khác nhau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CCEDD37-45E5-43CA-A0E0-9193D439D6E3}"/>
              </a:ext>
            </a:extLst>
          </p:cNvPr>
          <p:cNvSpPr/>
          <p:nvPr/>
        </p:nvSpPr>
        <p:spPr>
          <a:xfrm>
            <a:off x="444500" y="373025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07990955"/>
      </p:ext>
    </p:extLst>
  </p:cSld>
  <p:clrMapOvr>
    <a:masterClrMapping/>
  </p:clrMapOvr>
  <mc:AlternateContent xmlns:mc="http://schemas.openxmlformats.org/markup-compatibility/2006">
    <mc:Choice xmlns:p14="http://schemas.microsoft.com/office/powerpoint/2010/main" Requires="p14">
      <p:transition spd="slow" p14:dur="2000">
        <p14:prism dir="d"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43EADF5-7864-446C-81A0-DB72B0FC0E45}"/>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145: Phát biểu nào sau đây đúng?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FD33D47-D933-43A3-A812-235C842A0ED9}"/>
              </a:ext>
            </a:extLst>
          </p:cNvPr>
          <p:cNvSpPr/>
          <p:nvPr/>
        </p:nvSpPr>
        <p:spPr>
          <a:xfrm>
            <a:off x="508000" y="1082240"/>
            <a:ext cx="7848623"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 Âm có cường độ lớn thì tai ta có cảm giác âm đó 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B24B05D-5279-4859-93CC-4C75A2653F04}"/>
              </a:ext>
            </a:extLst>
          </p:cNvPr>
          <p:cNvSpPr/>
          <p:nvPr/>
        </p:nvSpPr>
        <p:spPr>
          <a:xfrm>
            <a:off x="508000" y="2251791"/>
            <a:ext cx="818685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Âm có cường độ nhỏ thì tai ta có cảm giác âm đó nhỏ.</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F81B16E-B929-4152-820A-965F7D7DBCD8}"/>
              </a:ext>
            </a:extLst>
          </p:cNvPr>
          <p:cNvSpPr/>
          <p:nvPr/>
        </p:nvSpPr>
        <p:spPr>
          <a:xfrm>
            <a:off x="508000" y="3421342"/>
            <a:ext cx="742222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C. Âm có tần số lớn thì tai ta có cảm giác âm đó 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4106DC6-F76B-429D-B372-3080F32138DA}"/>
              </a:ext>
            </a:extLst>
          </p:cNvPr>
          <p:cNvSpPr/>
          <p:nvPr/>
        </p:nvSpPr>
        <p:spPr>
          <a:xfrm>
            <a:off x="508000" y="4590893"/>
            <a:ext cx="939391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Âm to hay nhỏ phụ thuộc vào mức cường độ âm và tần số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âm.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239891E-0F65-4789-BB81-A4818E641A62}"/>
              </a:ext>
            </a:extLst>
          </p:cNvPr>
          <p:cNvSpPr/>
          <p:nvPr/>
        </p:nvSpPr>
        <p:spPr>
          <a:xfrm>
            <a:off x="444500" y="452739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3419252"/>
      </p:ext>
    </p:extLst>
  </p:cSld>
  <p:clrMapOvr>
    <a:masterClrMapping/>
  </p:clrMapOvr>
  <mc:AlternateContent xmlns:mc="http://schemas.openxmlformats.org/markup-compatibility/2006">
    <mc:Choice xmlns:p14="http://schemas.microsoft.com/office/powerpoint/2010/main" Requires="p14">
      <p:transition spd="slow" p14:dur="2000">
        <p14:switch dir="l"/>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1B40584-5FE5-44C0-BF12-884A86414AD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146: Với cùng một âm cơ bản nhưng các loại đàn khi phát âm nghe khác nhau là do</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732D1A1-50F5-405F-8516-E65FDC83B67F}"/>
              </a:ext>
            </a:extLst>
          </p:cNvPr>
          <p:cNvSpPr/>
          <p:nvPr/>
        </p:nvSpPr>
        <p:spPr>
          <a:xfrm>
            <a:off x="508000" y="1577761"/>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các đàn có âm sắc khác nhau.</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B693177-841F-47AB-B364-63695FF86970}"/>
              </a:ext>
            </a:extLst>
          </p:cNvPr>
          <p:cNvSpPr/>
          <p:nvPr/>
        </p:nvSpPr>
        <p:spPr>
          <a:xfrm>
            <a:off x="508000" y="2100981"/>
            <a:ext cx="487184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các hộp đàn có giá khác nhau.</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3182801-6DDF-41BB-9A30-BD26FB5807A0}"/>
              </a:ext>
            </a:extLst>
          </p:cNvPr>
          <p:cNvSpPr/>
          <p:nvPr/>
        </p:nvSpPr>
        <p:spPr>
          <a:xfrm>
            <a:off x="508000" y="3270532"/>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các dây đàn dài ngắn khác nhau.</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41F53FB-FBA1-4545-BA67-1FEAFB1C19D8}"/>
              </a:ext>
            </a:extLst>
          </p:cNvPr>
          <p:cNvSpPr/>
          <p:nvPr/>
        </p:nvSpPr>
        <p:spPr>
          <a:xfrm>
            <a:off x="508000" y="3793752"/>
            <a:ext cx="558999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các dây đàn có tiết diện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khác nhau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6A42EF6-2763-4ECC-9CB8-572E51F4AC50}"/>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872548606"/>
      </p:ext>
    </p:extLst>
  </p:cSld>
  <p:clrMapOvr>
    <a:masterClrMapping/>
  </p:clrMapOvr>
  <mc:AlternateContent xmlns:mc="http://schemas.openxmlformats.org/markup-compatibility/2006">
    <mc:Choice xmlns:p14="http://schemas.microsoft.com/office/powerpoint/2010/main" Requires="p14">
      <p:transition spd="slow" p14:dur="2000">
        <p14:flythrough dir="out" hasBounce="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FE1428-FC2E-4454-A548-2A03956556A0}"/>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147: Đối với âm cơ bản và hoạ âm bậc 6 do cùng một dây đàn phát ra thì</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07E98C5-B04E-48ED-9DF7-9F9CC5A9C5D7}"/>
              </a:ext>
            </a:extLst>
          </p:cNvPr>
          <p:cNvSpPr/>
          <p:nvPr/>
        </p:nvSpPr>
        <p:spPr>
          <a:xfrm>
            <a:off x="508000" y="1082240"/>
            <a:ext cx="847539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 hoạ âm bậc 6 có cường độ lớn hơn cường độ âm cơ bản.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3D10218-C00E-4107-8EAC-BE908B9A0FA4}"/>
              </a:ext>
            </a:extLst>
          </p:cNvPr>
          <p:cNvSpPr/>
          <p:nvPr/>
        </p:nvSpPr>
        <p:spPr>
          <a:xfrm>
            <a:off x="508000" y="2251791"/>
            <a:ext cx="790472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tần số họa âm bậc 6 lớn gấp 6 lần tần số âm cơ bản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46B49E9-DE34-4D1D-98AA-397A0370FC00}"/>
              </a:ext>
            </a:extLst>
          </p:cNvPr>
          <p:cNvSpPr/>
          <p:nvPr/>
        </p:nvSpPr>
        <p:spPr>
          <a:xfrm>
            <a:off x="508000" y="3421342"/>
            <a:ext cx="747031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C. tần số âm cơ bản lớn gấp 6 tần số hoạ âm bậc 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B74CF96-C373-4ED2-AB53-A1CFDE1CAC37}"/>
              </a:ext>
            </a:extLst>
          </p:cNvPr>
          <p:cNvSpPr/>
          <p:nvPr/>
        </p:nvSpPr>
        <p:spPr>
          <a:xfrm>
            <a:off x="508000" y="4590893"/>
            <a:ext cx="775564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tốc độ âm cơ bản bằng 6 lần tốc độ hoạ âm bậc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6.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6701DA5-E689-485D-B111-01F062E1A14B}"/>
              </a:ext>
            </a:extLst>
          </p:cNvPr>
          <p:cNvSpPr/>
          <p:nvPr/>
        </p:nvSpPr>
        <p:spPr>
          <a:xfrm>
            <a:off x="444500" y="33578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99917301"/>
      </p:ext>
    </p:extLst>
  </p:cSld>
  <p:clrMapOvr>
    <a:masterClrMapping/>
  </p:clrMapOvr>
  <mc:AlternateContent xmlns:mc="http://schemas.openxmlformats.org/markup-compatibility/2006">
    <mc:Choice xmlns:p14="http://schemas.microsoft.com/office/powerpoint/2010/main" Requires="p14">
      <p:transition spd="slow" p14:dur="20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26C8CE1-7BF3-4F89-AEDD-07702A5ED0E1}"/>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148: Một nhạc cụ phát ra âm có tần số cơ bản ƒ0 thì hoạ âm bậc 4 của nó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E56C457-9805-4074-8262-A2D19B35D120}"/>
              </a:ext>
            </a:extLst>
          </p:cNvPr>
          <p:cNvSpPr/>
          <p:nvPr/>
        </p:nvSpPr>
        <p:spPr>
          <a:xfrm>
            <a:off x="762000" y="1082240"/>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ƒ</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7343617-CE70-4DD0-A844-C5FB709965D8}"/>
              </a:ext>
            </a:extLst>
          </p:cNvPr>
          <p:cNvSpPr/>
          <p:nvPr/>
        </p:nvSpPr>
        <p:spPr>
          <a:xfrm>
            <a:off x="3619500" y="1082240"/>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5ƒ</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AC4D22A-97F9-4966-8956-2EDD1CFCC955}"/>
              </a:ext>
            </a:extLst>
          </p:cNvPr>
          <p:cNvSpPr/>
          <p:nvPr/>
        </p:nvSpPr>
        <p:spPr>
          <a:xfrm>
            <a:off x="6477000" y="1082240"/>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3ƒ</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B6E8955-FE5A-4B68-AD70-9B64FFFDF6D6}"/>
              </a:ext>
            </a:extLst>
          </p:cNvPr>
          <p:cNvSpPr/>
          <p:nvPr/>
        </p:nvSpPr>
        <p:spPr>
          <a:xfrm>
            <a:off x="9334500" y="1082240"/>
            <a:ext cx="10518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4ƒ</a:t>
            </a:r>
            <a:r>
              <a:rPr kumimoji="0" lang="vi-VN" sz="2800" b="1" i="0" u="none" strike="noStrike" kern="1200" cap="none" spc="0" normalizeH="0" baseline="-25000" noProof="0">
                <a:ln>
                  <a:noFill/>
                </a:ln>
                <a:solidFill>
                  <a:srgbClr val="FFFFFF"/>
                </a:solidFill>
                <a:effectLst/>
                <a:uLnTx/>
                <a:uFillTx/>
                <a:latin typeface="UTM Swiss Condensed" panose="02000500000000000000" pitchFamily="2" charset="0"/>
                <a:ea typeface="Arial" panose="020B0604020202020204" pitchFamily="34" charset="0"/>
                <a:cs typeface="+mn-cs"/>
              </a:rPr>
              <a:t>0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02022B11-BBA5-4D4E-B1F4-75CE19571E75}"/>
              </a:ext>
            </a:extLst>
          </p:cNvPr>
          <p:cNvSpPr/>
          <p:nvPr/>
        </p:nvSpPr>
        <p:spPr>
          <a:xfrm>
            <a:off x="92710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2297539"/>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4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697006-BE1A-477C-B8F8-8A3931E0CD3E}"/>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149: Sóng cơ lan truyền trong môi trường với tốc độ v không đổi, khi tăng tần số sóng lên 5 lần thì bước sóng sẽ</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8F9F70C-162E-4EE8-9459-3E6EFD1A174B}"/>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tăng 5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4928182-7813-4FD6-AD99-5079AF973AF6}"/>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tăng 2,5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0304B48-6813-4FDA-A561-8B03540A7976}"/>
              </a:ext>
            </a:extLst>
          </p:cNvPr>
          <p:cNvSpPr/>
          <p:nvPr/>
        </p:nvSpPr>
        <p:spPr>
          <a:xfrm>
            <a:off x="1016000" y="2339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không đổi.</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3649D9F-A315-4D2F-805A-D36C34F4298B}"/>
              </a:ext>
            </a:extLst>
          </p:cNvPr>
          <p:cNvSpPr/>
          <p:nvPr/>
        </p:nvSpPr>
        <p:spPr>
          <a:xfrm>
            <a:off x="6477000" y="2339761"/>
            <a:ext cx="225574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giảm 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lần.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91DCF42-E2FE-4D56-9689-41EBC516AC7C}"/>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4703051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airplane"/>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7C80511-B3B5-42A8-A765-2FFA02C94480}"/>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15:</a:t>
            </a:r>
            <a:r>
              <a:rPr lang="vi-VN" sz="2800" b="1" dirty="0">
                <a:solidFill>
                  <a:srgbClr val="00B0F0"/>
                </a:solidFill>
                <a:latin typeface="UTM Swiss Condensed" panose="02000500000000000000" pitchFamily="2" charset="0"/>
                <a:cs typeface="Times New Roman" panose="02020603050405020304" pitchFamily="18" charset="0"/>
              </a:rPr>
              <a:t> Một sóng âm và một sóng ánh sáng truyền từ không khí vào nước thì</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C83517E-F036-41CF-A4DD-D816F86E78C9}"/>
              </a:ext>
            </a:extLst>
          </p:cNvPr>
          <p:cNvSpPr/>
          <p:nvPr/>
        </p:nvSpPr>
        <p:spPr>
          <a:xfrm>
            <a:off x="508000" y="1082240"/>
            <a:ext cx="10413428"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A. bước sóng của sóng âm tăng còn bước sóng của sóng ánh sáng giảm.</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D1BA78B5-29D5-4572-B469-FA67CB7D8C96}"/>
              </a:ext>
            </a:extLst>
          </p:cNvPr>
          <p:cNvSpPr/>
          <p:nvPr/>
        </p:nvSpPr>
        <p:spPr>
          <a:xfrm>
            <a:off x="508000" y="2251791"/>
            <a:ext cx="10411825"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bước sóng của sóng âm giảm còn bước sóng của sóng ánh sáng tăng.</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325DD2F9-48FC-4148-82E4-FFFDA1805D60}"/>
              </a:ext>
            </a:extLst>
          </p:cNvPr>
          <p:cNvSpPr/>
          <p:nvPr/>
        </p:nvSpPr>
        <p:spPr>
          <a:xfrm>
            <a:off x="508000" y="3421342"/>
            <a:ext cx="8494633"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C. bước sóng của sóng âm và sóng ánh sáng đều giảm.	</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F62AED3-6C18-4F13-8047-3E0519DA56AF}"/>
              </a:ext>
            </a:extLst>
          </p:cNvPr>
          <p:cNvSpPr/>
          <p:nvPr/>
        </p:nvSpPr>
        <p:spPr>
          <a:xfrm>
            <a:off x="508000" y="4590893"/>
            <a:ext cx="801213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bước sóng của sóng âm và sóng ánh sáng đều </a:t>
            </a:r>
            <a:r>
              <a:rPr lang="vi-VN" sz="2800" b="1">
                <a:solidFill>
                  <a:srgbClr val="FFFFFF"/>
                </a:solidFill>
                <a:latin typeface="UTM Swiss Condensed" panose="02000500000000000000" pitchFamily="2" charset="0"/>
                <a:ea typeface="Arial" panose="020B0604020202020204" pitchFamily="34" charset="0"/>
              </a:rPr>
              <a:t>tăng.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D7A32B21-D1B0-45E5-A7A0-F4189B53BE9C}"/>
              </a:ext>
            </a:extLst>
          </p:cNvPr>
          <p:cNvSpPr/>
          <p:nvPr/>
        </p:nvSpPr>
        <p:spPr>
          <a:xfrm>
            <a:off x="444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665113659"/>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7F3CAD2-1EB5-4027-B621-F8C2CE815885}"/>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150: Một sóng lan truyền với tốc độ v = 20 m/s có bước sóng λ = 4 m. Chu kỳ dao động của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8F33A9B-04C0-4211-B313-26DCA90F9D37}"/>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0,02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B8A3277-8D5E-4E9E-8C5B-8AB1A35DCA0A}"/>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50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4039D6A-351A-4D78-863A-23A8A42A7D0B}"/>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1,25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E6194EF-C592-47B3-9772-DB8792DB62C4}"/>
              </a:ext>
            </a:extLst>
          </p:cNvPr>
          <p:cNvSpPr/>
          <p:nvPr/>
        </p:nvSpPr>
        <p:spPr>
          <a:xfrm>
            <a:off x="6477000" y="2339761"/>
            <a:ext cx="234230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0,2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9FD3415-8245-46EA-9250-C14A48A79C96}"/>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59036327"/>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04C3720-8EA9-438C-84C7-94F84EE9D70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151: Một sóng cơ học lan truyền với tốc độ 300 m/s, khoảng cách giữa hai đỉnh gần nhất là 3 m. Chu kỳ của sóng đó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F01A21E-D02F-4D22-9AC3-97D61E6FBAA0}"/>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0,01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29359B0-D47F-4CEB-B6D6-9851A3C30497}"/>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0,1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CBB72A0-D47F-4CA7-B4D3-2F0E1C55DD75}"/>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50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E32EA95-33CC-4020-B2B1-C674CA53DAD9}"/>
              </a:ext>
            </a:extLst>
          </p:cNvPr>
          <p:cNvSpPr/>
          <p:nvPr/>
        </p:nvSpPr>
        <p:spPr>
          <a:xfrm>
            <a:off x="6477000" y="2339761"/>
            <a:ext cx="243207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100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1FB248A-0A24-4153-A435-50E995F7528F}"/>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01059514"/>
      </p:ext>
    </p:extLst>
  </p:cSld>
  <p:clrMapOvr>
    <a:masterClrMapping/>
  </p:clrMapOvr>
  <mc:AlternateContent xmlns:mc="http://schemas.openxmlformats.org/markup-compatibility/2006">
    <mc:Choice xmlns:p14="http://schemas.microsoft.com/office/powerpoint/2010/main" Requires="p14">
      <p:transition spd="slow" p14:dur="2000">
        <p14:flythrough dir="out" hasBounce="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742ED9-BE3B-488E-B934-C1F6B79F3841}"/>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152: Một sóng cơ có tần số 20 Hz lan truyền trong một môi trường với tốc độ 150 m/s. Bước sóng của sóng này trong môi trường đó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BF55636-6E4C-4E2F-9C2A-3791FA86AC43}"/>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λ = 75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4296474-0C0E-4E39-971E-2C9C4BC46DDD}"/>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λ = 7,5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2992EB57-7D31-4CCB-86AF-811B58AB1BD6}"/>
              </a:ext>
            </a:extLst>
          </p:cNvPr>
          <p:cNvSpPr/>
          <p:nvPr/>
        </p:nvSpPr>
        <p:spPr>
          <a:xfrm>
            <a:off x="1016000" y="2339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λ = 3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60DCA40-5C02-47F8-A1E5-BED11A792F89}"/>
              </a:ext>
            </a:extLst>
          </p:cNvPr>
          <p:cNvSpPr/>
          <p:nvPr/>
        </p:nvSpPr>
        <p:spPr>
          <a:xfrm>
            <a:off x="6477000" y="2339761"/>
            <a:ext cx="241123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λ = 30,5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547DBE3-EB26-49FB-8762-FA32BF733BB3}"/>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21364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C698455-A062-4F5F-867C-E6AECF02AF09}"/>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Câu</a:t>
            </a:r>
            <a:r>
              <a:rPr lang="fr-FR" sz="2800" b="1" dirty="0">
                <a:solidFill>
                  <a:srgbClr val="00B0F0"/>
                </a:solidFill>
                <a:latin typeface="UTM Swiss Condensed" panose="02000500000000000000" pitchFamily="2" charset="0"/>
                <a:cs typeface="Times New Roman" panose="02020603050405020304" pitchFamily="18" charset="0"/>
              </a:rPr>
              <a:t> 153: </a:t>
            </a:r>
            <a:r>
              <a:rPr lang="vi-VN" sz="2800" b="1" dirty="0">
                <a:solidFill>
                  <a:srgbClr val="00B0F0"/>
                </a:solidFill>
                <a:latin typeface="UTM Swiss Condensed" panose="02000500000000000000" pitchFamily="2" charset="0"/>
                <a:cs typeface="Times New Roman" panose="02020603050405020304" pitchFamily="18" charset="0"/>
              </a:rPr>
              <a:t>Phương trình dao động sóng tại hai nguồn A, B trên mặt nước là u = 6cos(2πt + π/3) cm. Xem biên độ sóng không đổi khi truyền đi</a:t>
            </a:r>
            <a:r>
              <a:rPr lang="vi-VN" sz="2800" b="1">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Chu kỳ T có giá trị</a:t>
            </a:r>
            <a:r>
              <a:rPr lang="fr-FR" sz="2800" b="1" dirty="0">
                <a:solidFill>
                  <a:srgbClr val="00B0F0"/>
                </a:solidFill>
                <a:latin typeface="UTM Swiss Condensed" panose="02000500000000000000" pitchFamily="2" charset="0"/>
                <a:cs typeface="Times New Roman" panose="02020603050405020304" pitchFamily="18" charset="0"/>
              </a:rPr>
              <a:t>:</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38B2455-8858-4A47-A148-E106FAAE1CD5}"/>
              </a:ext>
            </a:extLst>
          </p:cNvPr>
          <p:cNvSpPr/>
          <p:nvPr/>
        </p:nvSpPr>
        <p:spPr>
          <a:xfrm>
            <a:off x="1016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1 (s).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8F7675D-1621-4513-A8BC-ED0A3C246894}"/>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0,5 (s).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01EF5EF-CDD1-42D8-9E01-68CA62C704DF}"/>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0,5 (s).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89FC163-CAC2-42F3-A323-5ED4FC741C88}"/>
              </a:ext>
            </a:extLst>
          </p:cNvPr>
          <p:cNvSpPr/>
          <p:nvPr/>
        </p:nvSpPr>
        <p:spPr>
          <a:xfrm>
            <a:off x="6477000" y="2835281"/>
            <a:ext cx="207300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T = 2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0DECF30-17F1-4232-8530-D04E2837A346}"/>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56455833"/>
      </p:ext>
    </p:extLst>
  </p:cSld>
  <p:clrMapOvr>
    <a:masterClrMapping/>
  </p:clrMapOvr>
  <mc:AlternateContent xmlns:mc="http://schemas.openxmlformats.org/markup-compatibility/2006">
    <mc:Choice xmlns:p14="http://schemas.microsoft.com/office/powerpoint/2010/main" Requires="p14">
      <p:transition spd="slow" p14:dur="2000">
        <p14:flythrough hasBounce="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E90549-AA21-45F1-B928-E0C316757057}"/>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Câu 154: Phương trình dao động sóng tại điểm M có dạng</a:t>
            </a:r>
            <a:r>
              <a:rPr lang="fr-FR" sz="2800" b="1" dirty="0">
                <a:solidFill>
                  <a:srgbClr val="00B0F0"/>
                </a:solidFill>
                <a:latin typeface="UTM Swiss Condensed" panose="02000500000000000000" pitchFamily="2" charset="0"/>
                <a:cs typeface="Times New Roman" panose="02020603050405020304" pitchFamily="18" charset="0"/>
              </a:rPr>
              <a:t> u = </a:t>
            </a:r>
            <a:r>
              <a:rPr lang="fr-FR" sz="2800" b="1">
                <a:solidFill>
                  <a:srgbClr val="00B0F0"/>
                </a:solidFill>
                <a:latin typeface="UTM Swiss Condensed" panose="02000500000000000000" pitchFamily="2" charset="0"/>
                <a:cs typeface="Times New Roman" panose="02020603050405020304" pitchFamily="18" charset="0"/>
              </a:rPr>
              <a:t>5cos(6</a:t>
            </a:r>
            <a:r>
              <a:rPr lang="vi-VN" sz="2800" b="1">
                <a:solidFill>
                  <a:srgbClr val="00B0F0"/>
                </a:solidFill>
                <a:latin typeface="UTM Swiss Condensed" panose="02000500000000000000" pitchFamily="2" charset="0"/>
                <a:cs typeface="Times New Roman" panose="02020603050405020304" pitchFamily="18" charset="0"/>
              </a:rPr>
              <a:t>π</a:t>
            </a:r>
            <a:r>
              <a:rPr lang="fr-FR" sz="2800" b="1">
                <a:solidFill>
                  <a:srgbClr val="00B0F0"/>
                </a:solidFill>
                <a:latin typeface="UTM Swiss Condensed" panose="02000500000000000000" pitchFamily="2" charset="0"/>
                <a:cs typeface="Times New Roman" panose="02020603050405020304" pitchFamily="18" charset="0"/>
              </a:rPr>
              <a:t>t) mm. Tần số dao động tại điểm</a:t>
            </a:r>
            <a:r>
              <a:rPr lang="fr-FR" sz="2800" b="1" dirty="0">
                <a:solidFill>
                  <a:srgbClr val="00B0F0"/>
                </a:solidFill>
                <a:latin typeface="UTM Swiss Condensed" panose="02000500000000000000" pitchFamily="2" charset="0"/>
                <a:cs typeface="Times New Roman" panose="02020603050405020304" pitchFamily="18" charset="0"/>
              </a:rPr>
              <a:t> M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8CC52C4-4619-4EAC-B201-803853E01336}"/>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6 Hz.</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BF0A447-8950-4DCD-A5FF-666FD387BC84}"/>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2 Hz.</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EB8ECCF-7115-49B6-861A-35B4680CF649}"/>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3 Hz.</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59BCD28-6523-4C31-AF0A-61680AE2FCE1}"/>
              </a:ext>
            </a:extLst>
          </p:cNvPr>
          <p:cNvSpPr/>
          <p:nvPr/>
        </p:nvSpPr>
        <p:spPr>
          <a:xfrm>
            <a:off x="9334500" y="1577761"/>
            <a:ext cx="155683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12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6C88833-F422-49A7-897A-BDC3A676DE01}"/>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11810504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D010DD3-5F1C-4C58-A1AA-D3533216D831}"/>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Câu 155: Một người quan sát trên mặt nước thấy chiếc phao nhô lên cao 10 lần trong</a:t>
            </a:r>
            <a:r>
              <a:rPr lang="fr-FR" sz="2800" b="1" dirty="0">
                <a:solidFill>
                  <a:srgbClr val="00B0F0"/>
                </a:solidFill>
                <a:latin typeface="UTM Swiss Condensed" panose="02000500000000000000" pitchFamily="2" charset="0"/>
                <a:cs typeface="Times New Roman" panose="02020603050405020304" pitchFamily="18" charset="0"/>
              </a:rPr>
              <a:t> 36 </a:t>
            </a:r>
            <a:r>
              <a:rPr lang="fr-FR" sz="2800" b="1">
                <a:solidFill>
                  <a:srgbClr val="00B0F0"/>
                </a:solidFill>
                <a:latin typeface="UTM Swiss Condensed" panose="02000500000000000000" pitchFamily="2" charset="0"/>
                <a:cs typeface="Times New Roman" panose="02020603050405020304" pitchFamily="18" charset="0"/>
              </a:rPr>
              <a:t>(s) và đo được khoảng cách hai đỉnh gần nhất</a:t>
            </a:r>
            <a:r>
              <a:rPr lang="fr-FR" sz="2800" b="1" dirty="0">
                <a:solidFill>
                  <a:srgbClr val="00B0F0"/>
                </a:solidFill>
                <a:latin typeface="UTM Swiss Condensed" panose="02000500000000000000" pitchFamily="2" charset="0"/>
                <a:cs typeface="Times New Roman" panose="02020603050405020304" pitchFamily="18" charset="0"/>
              </a:rPr>
              <a:t> là </a:t>
            </a:r>
            <a:r>
              <a:rPr lang="fr-FR" sz="2800" b="1">
                <a:solidFill>
                  <a:srgbClr val="00B0F0"/>
                </a:solidFill>
                <a:latin typeface="UTM Swiss Condensed" panose="02000500000000000000" pitchFamily="2" charset="0"/>
                <a:cs typeface="Times New Roman" panose="02020603050405020304" pitchFamily="18" charset="0"/>
              </a:rPr>
              <a:t>10 m. Tộ truyền sóng trên mặt nước</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87608A6-E8E3-470D-8CD7-B2F356100F71}"/>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2,5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3729B18-C411-4707-AA8E-60A306C57D58}"/>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5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D662F66-19F8-4940-836E-8BB8A7957EF5}"/>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10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900021B-FA59-4762-AB9F-02B2FB34BF43}"/>
              </a:ext>
            </a:extLst>
          </p:cNvPr>
          <p:cNvSpPr/>
          <p:nvPr/>
        </p:nvSpPr>
        <p:spPr>
          <a:xfrm>
            <a:off x="6477000" y="2835281"/>
            <a:ext cx="265008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v = 1,25 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F2D3BBC-F988-44AD-B271-0BA170A6DD67}"/>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36626950"/>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origami" invX="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86BBA6D-5795-429E-8426-C9857893D291}"/>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Câu</a:t>
            </a:r>
            <a:r>
              <a:rPr lang="fr-FR" sz="2800" b="1" dirty="0">
                <a:solidFill>
                  <a:srgbClr val="00B0F0"/>
                </a:solidFill>
                <a:latin typeface="UTM Swiss Condensed" panose="02000500000000000000" pitchFamily="2" charset="0"/>
                <a:cs typeface="Times New Roman" panose="02020603050405020304" pitchFamily="18" charset="0"/>
              </a:rPr>
              <a:t> 156: </a:t>
            </a:r>
            <a:r>
              <a:rPr lang="vi-VN" sz="2800" b="1" dirty="0">
                <a:solidFill>
                  <a:srgbClr val="00B0F0"/>
                </a:solidFill>
                <a:latin typeface="UTM Swiss Condensed" panose="02000500000000000000" pitchFamily="2" charset="0"/>
                <a:cs typeface="Times New Roman" panose="02020603050405020304" pitchFamily="18" charset="0"/>
              </a:rPr>
              <a:t>Một sóng ngang truyền trên một sợi dây rất dài có li độ u = 6 cos(πt + ) cm, d đo bằng cm</a:t>
            </a:r>
            <a:r>
              <a:rPr lang="vi-VN" sz="2800" b="1">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Li độ của sóng tại</a:t>
            </a:r>
            <a:r>
              <a:rPr lang="fr-FR" sz="2800" b="1" dirty="0">
                <a:solidFill>
                  <a:srgbClr val="00B0F0"/>
                </a:solidFill>
                <a:latin typeface="UTM Swiss Condensed" panose="02000500000000000000" pitchFamily="2" charset="0"/>
                <a:cs typeface="Times New Roman" panose="02020603050405020304" pitchFamily="18" charset="0"/>
              </a:rPr>
              <a:t> d = </a:t>
            </a:r>
            <a:r>
              <a:rPr lang="fr-FR" sz="2800" b="1">
                <a:solidFill>
                  <a:srgbClr val="00B0F0"/>
                </a:solidFill>
                <a:latin typeface="UTM Swiss Condensed" panose="02000500000000000000" pitchFamily="2" charset="0"/>
                <a:cs typeface="Times New Roman" panose="02020603050405020304" pitchFamily="18" charset="0"/>
              </a:rPr>
              <a:t>1 cm và</a:t>
            </a:r>
            <a:r>
              <a:rPr lang="fr-FR" sz="2800" b="1" dirty="0">
                <a:solidFill>
                  <a:srgbClr val="00B0F0"/>
                </a:solidFill>
                <a:latin typeface="UTM Swiss Condensed" panose="02000500000000000000" pitchFamily="2" charset="0"/>
                <a:cs typeface="Times New Roman" panose="02020603050405020304" pitchFamily="18" charset="0"/>
              </a:rPr>
              <a:t> t = 1 (s)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C358750-5B1B-4E4E-9B2D-D44D2411C536}"/>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A.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u = 0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06B4798D-4D8A-4FD9-B94D-D2CF243EE575}"/>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B.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u = 6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AB211A7-B58E-422B-8C79-A56C2DECE3AA}"/>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C.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u = 3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1DB1843-2604-4641-8CD8-75728AAB6D50}"/>
              </a:ext>
            </a:extLst>
          </p:cNvPr>
          <p:cNvSpPr/>
          <p:nvPr/>
        </p:nvSpPr>
        <p:spPr>
          <a:xfrm>
            <a:off x="9334500" y="1577761"/>
            <a:ext cx="228940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ahoma" panose="020B0604030504040204" pitchFamily="34" charset="0"/>
                <a:cs typeface="+mn-cs"/>
              </a:rPr>
              <a:t>D.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u = –6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4490CAC-F830-4BDB-B0C3-9AA9D1188669}"/>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02331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26BDFB-86BF-4754-94DD-7EBB0EA5FC52}"/>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Câu 157: Trong hệ sóng dừng trên một sợi dây khoảng cách giữa hai nút sóng hoặc hai bụng sóng liên tiếp bằng</a:t>
            </a:r>
            <a:r>
              <a:rPr lang="fr-FR" sz="2800" b="1" dirty="0">
                <a:solidFill>
                  <a:srgbClr val="00B0F0"/>
                </a:solidFill>
                <a:latin typeface="UTM Swiss Condensed" panose="02000500000000000000" pitchFamily="2" charset="0"/>
                <a:cs typeface="Times New Roman" panose="02020603050405020304" pitchFamily="18" charset="0"/>
              </a:rPr>
              <a:t>:</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2C6D74C-ACAB-47DD-B627-9DDC89EF8711}"/>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λ/4.</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71D95B4-30B8-4E4A-B508-E50CA9CC578C}"/>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λ/2.</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CB68B62-DF25-4F20-A8C4-3622C43E8340}"/>
              </a:ext>
            </a:extLst>
          </p:cNvPr>
          <p:cNvSpPr/>
          <p:nvPr/>
        </p:nvSpPr>
        <p:spPr>
          <a:xfrm>
            <a:off x="6477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λ.</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65BC22F-3C29-4443-954A-2599B8A3672F}"/>
              </a:ext>
            </a:extLst>
          </p:cNvPr>
          <p:cNvSpPr/>
          <p:nvPr/>
        </p:nvSpPr>
        <p:spPr>
          <a:xfrm>
            <a:off x="9334500" y="1577761"/>
            <a:ext cx="112402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2λ.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C6BEF86-E1B0-4508-BDD7-64C1A0A7DD07}"/>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48369483"/>
      </p:ext>
    </p:extLst>
  </p:cSld>
  <p:clrMapOvr>
    <a:masterClrMapping/>
  </p:clrMapOvr>
  <mc:AlternateContent xmlns:mc="http://schemas.openxmlformats.org/markup-compatibility/2006">
    <mc:Choice xmlns:p14="http://schemas.microsoft.com/office/powerpoint/2010/main" Requires="p14">
      <p:transition spd="slow" p14:dur="2000">
        <p14:prism dir="r"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681A467-CA5A-42A6-B8BE-35989A0C255A}"/>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Câu 158:  (Thông hiểu): Kết luận nào sau đây chắc chắn sai? Khi xảy ra hiện tượng sóng dừng trên một sợi dây có một đầu cố định, một đầu tự do thì chiều dài dây có thể</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E890A66-133C-42A6-B9F6-7E8DCDC8AB91}"/>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1/4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λ</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B935AA1-A75E-41D9-9499-48CB4BF019FA}"/>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1/2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λ</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E52DA01-4628-4291-AB55-216C82C5FD0E}"/>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3/4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λ</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679F7FD-7E10-4E42-9557-AD6A6A01AA32}"/>
              </a:ext>
            </a:extLst>
          </p:cNvPr>
          <p:cNvSpPr/>
          <p:nvPr/>
        </p:nvSpPr>
        <p:spPr>
          <a:xfrm>
            <a:off x="9334500" y="2073281"/>
            <a:ext cx="14141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5/4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λ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60C37FA-635C-400D-BD84-5189D8CA83FC}"/>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61515122"/>
      </p:ext>
    </p:extLst>
  </p:cSld>
  <p:clrMapOvr>
    <a:masterClrMapping/>
  </p:clrMapOvr>
  <mc:AlternateContent xmlns:mc="http://schemas.openxmlformats.org/markup-compatibility/2006">
    <mc:Choice xmlns:p14="http://schemas.microsoft.com/office/powerpoint/2010/main" Requires="p14">
      <p:transition spd="slow" p14:dur="2000">
        <p14:flythrough dir="out" hasBounce="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5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064BDE-C1AB-4184-AAA8-324BB43DAB33}"/>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Câu 159: Điều nào sau đây là sai khi nói về sóng dừng</a:t>
            </a:r>
            <a:r>
              <a:rPr lang="fr-FR" sz="2800" b="1" dirty="0">
                <a:solidFill>
                  <a:srgbClr val="00B0F0"/>
                </a:solidFill>
                <a:latin typeface="UTM Swiss Condensed" panose="02000500000000000000" pitchFamily="2" charset="0"/>
                <a:cs typeface="Times New Roman" panose="02020603050405020304" pitchFamily="18" charset="0"/>
              </a:rPr>
              <a:t>?</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424C2CB-35DD-4FA6-85B3-E4D71A2686B1}"/>
              </a:ext>
            </a:extLst>
          </p:cNvPr>
          <p:cNvSpPr/>
          <p:nvPr/>
        </p:nvSpPr>
        <p:spPr>
          <a:xfrm>
            <a:off x="508000" y="1082240"/>
            <a:ext cx="963597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dừng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là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có</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các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nút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bụng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cố</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định</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trong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không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gian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9BE40AD-69D8-438A-9B68-2561103A42D7}"/>
              </a:ext>
            </a:extLst>
          </p:cNvPr>
          <p:cNvSpPr/>
          <p:nvPr/>
        </p:nvSpPr>
        <p:spPr>
          <a:xfrm>
            <a:off x="508000" y="2251791"/>
            <a:ext cx="1016816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Khoảng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cách</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giữa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hai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nút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hoặc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hai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bụng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liên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tiếp</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bằng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bước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λ</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7A175E8-0F9F-4EF4-A5C0-16A4FAF88F9C}"/>
              </a:ext>
            </a:extLst>
          </p:cNvPr>
          <p:cNvSpPr/>
          <p:nvPr/>
        </p:nvSpPr>
        <p:spPr>
          <a:xfrm>
            <a:off x="508000" y="3421342"/>
            <a:ext cx="891782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Khoảng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cách</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giữa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hai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nút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hoặc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hai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bụng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liên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tiếp</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bằng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λ</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/2.</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5BB8740-E574-42D7-988B-66C4C7ECA07E}"/>
              </a:ext>
            </a:extLst>
          </p:cNvPr>
          <p:cNvSpPr/>
          <p:nvPr/>
        </p:nvSpPr>
        <p:spPr>
          <a:xfrm>
            <a:off x="508000" y="4590893"/>
            <a:ext cx="1858714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Trong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hiện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tượng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dừng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phản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xạ</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của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nó</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thoả</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mãn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điều</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kiện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nguồn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kết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hợp</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chúng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giao</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thoa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err="1">
                <a:ln>
                  <a:noFill/>
                </a:ln>
                <a:solidFill>
                  <a:srgbClr val="FFFFFF"/>
                </a:solidFill>
                <a:effectLst/>
                <a:uLnTx/>
                <a:uFillTx/>
                <a:latin typeface="UTM Swiss Condensed" panose="02000500000000000000" pitchFamily="2" charset="0"/>
                <a:ea typeface="Times New Roman" panose="02020603050405020304" pitchFamily="18" charset="0"/>
                <a:cs typeface="+mn-cs"/>
              </a:rPr>
              <a:t>nhau</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84E59F7-7CC8-43C1-BBE7-E304C78CF792}"/>
              </a:ext>
            </a:extLst>
          </p:cNvPr>
          <p:cNvSpPr/>
          <p:nvPr/>
        </p:nvSpPr>
        <p:spPr>
          <a:xfrm>
            <a:off x="444500" y="335784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72099120"/>
      </p:ext>
    </p:extLst>
  </p:cSld>
  <p:clrMapOvr>
    <a:masterClrMapping/>
  </p:clrMapOvr>
  <mc:AlternateContent xmlns:mc="http://schemas.openxmlformats.org/markup-compatibility/2006">
    <mc:Choice xmlns:p14="http://schemas.microsoft.com/office/powerpoint/2010/main" Requires="p14">
      <p:transition spd="slow" p14:dur="2000">
        <p14:ferris dir="r"/>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0DC06EF-927D-4CAA-83CF-715F60B3DB8D}"/>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16:</a:t>
            </a:r>
            <a:r>
              <a:rPr lang="vi-VN" sz="2800" b="1" dirty="0">
                <a:solidFill>
                  <a:srgbClr val="00B0F0"/>
                </a:solidFill>
                <a:latin typeface="UTM Swiss Condensed" panose="02000500000000000000" pitchFamily="2" charset="0"/>
                <a:cs typeface="Times New Roman" panose="02020603050405020304" pitchFamily="18" charset="0"/>
              </a:rPr>
              <a:t> Gọi I0 là cường độ âm chuẩn, L là mức cường độ âm tại một điểm tính theo dB. Công thức tính cường độ âm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968565A8-D897-4E1D-BCC0-E2D48BDD5F02}"/>
                  </a:ext>
                </a:extLst>
              </p:cNvPr>
              <p:cNvSpPr/>
              <p:nvPr/>
            </p:nvSpPr>
            <p:spPr>
              <a:xfrm>
                <a:off x="1016000" y="1577761"/>
                <a:ext cx="3044423" cy="696729"/>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𝟏𝟎</m:t>
                            </m:r>
                          </m:den>
                        </m:f>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3" name="Rectangle 2">
                <a:extLst>
                  <a:ext uri="{FF2B5EF4-FFF2-40B4-BE49-F238E27FC236}">
                    <a16:creationId xmlns:a16="http://schemas.microsoft.com/office/drawing/2014/main" id="{968565A8-D897-4E1D-BCC0-E2D48BDD5F02}"/>
                  </a:ext>
                </a:extLst>
              </p:cNvPr>
              <p:cNvSpPr>
                <a:spLocks noRot="1" noChangeAspect="1" noMove="1" noResize="1" noEditPoints="1" noAdjustHandles="1" noChangeArrowheads="1" noChangeShapeType="1" noTextEdit="1"/>
              </p:cNvSpPr>
              <p:nvPr/>
            </p:nvSpPr>
            <p:spPr>
              <a:xfrm>
                <a:off x="1016000" y="1577761"/>
                <a:ext cx="3044423" cy="696729"/>
              </a:xfrm>
              <a:prstGeom prst="rect">
                <a:avLst/>
              </a:prstGeom>
              <a:blipFill>
                <a:blip r:embed="rId2"/>
                <a:stretch>
                  <a:fillRect l="-4208" r="-3206" b="-2280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26163B66-53B3-4D26-A475-7155EB4AB480}"/>
                  </a:ext>
                </a:extLst>
              </p:cNvPr>
              <p:cNvSpPr/>
              <p:nvPr/>
            </p:nvSpPr>
            <p:spPr>
              <a:xfrm>
                <a:off x="6477000" y="1577761"/>
                <a:ext cx="3044423" cy="696794"/>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𝟏𝟎</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den>
                        </m:f>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4" name="Rectangle 3">
                <a:extLst>
                  <a:ext uri="{FF2B5EF4-FFF2-40B4-BE49-F238E27FC236}">
                    <a16:creationId xmlns:a16="http://schemas.microsoft.com/office/drawing/2014/main" id="{26163B66-53B3-4D26-A475-7155EB4AB480}"/>
                  </a:ext>
                </a:extLst>
              </p:cNvPr>
              <p:cNvSpPr>
                <a:spLocks noRot="1" noChangeAspect="1" noMove="1" noResize="1" noEditPoints="1" noAdjustHandles="1" noChangeArrowheads="1" noChangeShapeType="1" noTextEdit="1"/>
              </p:cNvSpPr>
              <p:nvPr/>
            </p:nvSpPr>
            <p:spPr>
              <a:xfrm>
                <a:off x="6477000" y="1577761"/>
                <a:ext cx="3044423" cy="696794"/>
              </a:xfrm>
              <a:prstGeom prst="rect">
                <a:avLst/>
              </a:prstGeom>
              <a:blipFill>
                <a:blip r:embed="rId3"/>
                <a:stretch>
                  <a:fillRect l="-4208" b="-2280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0213349E-3AD5-4107-A386-6FC1205017E2}"/>
                  </a:ext>
                </a:extLst>
              </p:cNvPr>
              <p:cNvSpPr/>
              <p:nvPr/>
            </p:nvSpPr>
            <p:spPr>
              <a:xfrm>
                <a:off x="1016000" y="2339761"/>
                <a:ext cx="3044423" cy="696794"/>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den>
                        </m:f>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5" name="Rectangle 4">
                <a:extLst>
                  <a:ext uri="{FF2B5EF4-FFF2-40B4-BE49-F238E27FC236}">
                    <a16:creationId xmlns:a16="http://schemas.microsoft.com/office/drawing/2014/main" id="{0213349E-3AD5-4107-A386-6FC1205017E2}"/>
                  </a:ext>
                </a:extLst>
              </p:cNvPr>
              <p:cNvSpPr>
                <a:spLocks noRot="1" noChangeAspect="1" noMove="1" noResize="1" noEditPoints="1" noAdjustHandles="1" noChangeArrowheads="1" noChangeShapeType="1" noTextEdit="1"/>
              </p:cNvSpPr>
              <p:nvPr/>
            </p:nvSpPr>
            <p:spPr>
              <a:xfrm>
                <a:off x="1016000" y="2339761"/>
                <a:ext cx="3044423" cy="696794"/>
              </a:xfrm>
              <a:prstGeom prst="rect">
                <a:avLst/>
              </a:prstGeom>
              <a:blipFill>
                <a:blip r:embed="rId4"/>
                <a:stretch>
                  <a:fillRect l="-4208" b="-2280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C83B0D71-4C76-486C-ABE8-A4A792C434FC}"/>
                  </a:ext>
                </a:extLst>
              </p:cNvPr>
              <p:cNvSpPr/>
              <p:nvPr/>
            </p:nvSpPr>
            <p:spPr>
              <a:xfrm>
                <a:off x="6477000" y="2339761"/>
                <a:ext cx="2459391" cy="530915"/>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rPr>
                      <m:t>𝑰</m:t>
                    </m:r>
                    <m:r>
                      <a:rPr lang="vi-VN" sz="2800" b="1" i="1">
                        <a:solidFill>
                          <a:srgbClr val="FFFFFF"/>
                        </a:solidFill>
                        <a:latin typeface="Cambria Math" panose="02040503050406030204" pitchFamily="18" charset="0"/>
                        <a:ea typeface="Arial" panose="020B0604020202020204" pitchFamily="34"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rPr>
                          <m:t>𝑰</m:t>
                        </m:r>
                      </m:e>
                      <m:sub>
                        <m:r>
                          <a:rPr lang="vi-VN" sz="2800" b="1" i="1">
                            <a:solidFill>
                              <a:srgbClr val="FFFFFF"/>
                            </a:solidFill>
                            <a:latin typeface="Cambria Math" panose="02040503050406030204" pitchFamily="18" charset="0"/>
                            <a:ea typeface="Arial" panose="020B0604020202020204" pitchFamily="34" charset="0"/>
                          </a:rPr>
                          <m:t>𝟎</m:t>
                        </m:r>
                      </m:sub>
                    </m:sSub>
                    <m:r>
                      <a:rPr lang="vi-VN" sz="2800" b="1" i="1">
                        <a:solidFill>
                          <a:srgbClr val="FFFFFF"/>
                        </a:solidFill>
                        <a:latin typeface="Cambria Math" panose="02040503050406030204" pitchFamily="18" charset="0"/>
                        <a:ea typeface="Arial" panose="020B0604020202020204" pitchFamily="34"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rPr>
                          <m:t>𝟎</m:t>
                        </m:r>
                      </m:e>
                      <m:sup>
                        <m:r>
                          <a:rPr lang="vi-VN" sz="2800" b="1" i="1">
                            <a:solidFill>
                              <a:srgbClr val="FFFFFF"/>
                            </a:solidFill>
                            <a:latin typeface="Cambria Math" panose="02040503050406030204" pitchFamily="18" charset="0"/>
                            <a:ea typeface="Arial" panose="020B0604020202020204" pitchFamily="34" charset="0"/>
                          </a:rPr>
                          <m:t>𝑳</m:t>
                        </m:r>
                      </m:sup>
                    </m:sSup>
                  </m:oMath>
                </a14:m>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6" name="Rectangle 5">
                <a:extLst>
                  <a:ext uri="{FF2B5EF4-FFF2-40B4-BE49-F238E27FC236}">
                    <a16:creationId xmlns:a16="http://schemas.microsoft.com/office/drawing/2014/main" id="{C83B0D71-4C76-486C-ABE8-A4A792C434FC}"/>
                  </a:ext>
                </a:extLst>
              </p:cNvPr>
              <p:cNvSpPr>
                <a:spLocks noRot="1" noChangeAspect="1" noMove="1" noResize="1" noEditPoints="1" noAdjustHandles="1" noChangeArrowheads="1" noChangeShapeType="1" noTextEdit="1"/>
              </p:cNvSpPr>
              <p:nvPr/>
            </p:nvSpPr>
            <p:spPr>
              <a:xfrm>
                <a:off x="6477000" y="2339761"/>
                <a:ext cx="2459391" cy="530915"/>
              </a:xfrm>
              <a:prstGeom prst="rect">
                <a:avLst/>
              </a:prstGeom>
              <a:blipFill>
                <a:blip r:embed="rId5"/>
                <a:stretch>
                  <a:fillRect l="-5211" t="-12644" r="-4218" b="-29885"/>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A8DCA18E-864A-4271-8F4B-CA3EF8496B43}"/>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524037714"/>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6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18AD73-A3E9-446B-8EF1-E236075EFCB1}"/>
              </a:ext>
            </a:extLst>
          </p:cNvPr>
          <p:cNvSpPr>
            <a:spLocks noChangeArrowheads="1"/>
          </p:cNvSpPr>
          <p:nvPr/>
        </p:nvSpPr>
        <p:spPr bwMode="auto">
          <a:xfrm>
            <a:off x="127000" y="143412"/>
            <a:ext cx="13279597" cy="1110176"/>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altLang="vi-VN" sz="2800" b="1">
                <a:solidFill>
                  <a:srgbClr val="00B0F0"/>
                </a:solidFill>
                <a:latin typeface="UTM Swiss Condensed" panose="02000500000000000000" pitchFamily="2" charset="0"/>
                <a:cs typeface="Times New Roman" panose="02020603050405020304" pitchFamily="18" charset="0"/>
              </a:rPr>
              <a:t>Câu 160: Một sóng cơ có tần số ƒ = 5000 Hz lan truyền trong không khí. Sóng đó được gọi là</a:t>
            </a:r>
          </a:p>
          <a:p>
            <a:pPr marL="629920" indent="-629920" algn="just">
              <a:lnSpc>
                <a:spcPct val="115000"/>
              </a:lnSpc>
              <a:spcBef>
                <a:spcPts val="600"/>
              </a:spcBef>
              <a:tabLst>
                <a:tab pos="629920" algn="l"/>
              </a:tabLst>
            </a:pPr>
            <a:r>
              <a:rPr lang="fr-FR" altLang="vi-VN" sz="2800" b="1">
                <a:solidFill>
                  <a:srgbClr val="00B0F0"/>
                </a:solidFill>
                <a:latin typeface="UTM Swiss Condensed" panose="02000500000000000000" pitchFamily="2" charset="0"/>
                <a:cs typeface="Times New Roman" panose="02020603050405020304" pitchFamily="18" charset="0"/>
              </a:rPr>
              <a:t>	</a:t>
            </a:r>
            <a:r>
              <a:rPr lang="vi-VN" altLang="vi-VN" sz="2800" b="1">
                <a:solidFill>
                  <a:srgbClr val="00B0F0"/>
                </a:solidFill>
                <a:latin typeface="UTM Swiss Condensed" panose="02000500000000000000" pitchFamily="2" charset="0"/>
                <a:cs typeface="Times New Roman" panose="02020603050405020304" pitchFamily="18" charset="0"/>
              </a:rPr>
              <a:t>  </a:t>
            </a:r>
          </a:p>
        </p:txBody>
      </p:sp>
      <p:sp>
        <p:nvSpPr>
          <p:cNvPr id="3" name="Rectangle 2">
            <a:extLst>
              <a:ext uri="{FF2B5EF4-FFF2-40B4-BE49-F238E27FC236}">
                <a16:creationId xmlns:a16="http://schemas.microsoft.com/office/drawing/2014/main" id="{43E8D0BA-C532-479E-B2DE-3B3ED229B09A}"/>
              </a:ext>
            </a:extLst>
          </p:cNvPr>
          <p:cNvSpPr/>
          <p:nvPr/>
        </p:nvSpPr>
        <p:spPr>
          <a:xfrm>
            <a:off x="1016000" y="1017607"/>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siêu</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âm</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DF15035-597A-493F-B3F9-0BDEC18B930D}"/>
              </a:ext>
            </a:extLst>
          </p:cNvPr>
          <p:cNvSpPr/>
          <p:nvPr/>
        </p:nvSpPr>
        <p:spPr>
          <a:xfrm>
            <a:off x="6477000" y="1017607"/>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âm</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12304C0-39E8-4B17-BA8E-2F1FB1F9F0E1}"/>
              </a:ext>
            </a:extLst>
          </p:cNvPr>
          <p:cNvSpPr/>
          <p:nvPr/>
        </p:nvSpPr>
        <p:spPr>
          <a:xfrm>
            <a:off x="1016000" y="1779607"/>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hạ</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Arial" panose="020B0604020202020204" pitchFamily="34" charset="0"/>
                <a:cs typeface="+mn-cs"/>
              </a:rPr>
              <a:t>âm</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2">
            <a:extLst>
              <a:ext uri="{FF2B5EF4-FFF2-40B4-BE49-F238E27FC236}">
                <a16:creationId xmlns:a16="http://schemas.microsoft.com/office/drawing/2014/main" id="{764BE3C4-D5F1-4309-BDA9-3D6A3BD1221F}"/>
              </a:ext>
            </a:extLst>
          </p:cNvPr>
          <p:cNvSpPr>
            <a:spLocks noChangeArrowheads="1"/>
          </p:cNvSpPr>
          <p:nvPr/>
        </p:nvSpPr>
        <p:spPr bwMode="auto">
          <a:xfrm>
            <a:off x="6477000" y="1779607"/>
            <a:ext cx="281038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fr-FR" alt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D. sóng vô tuyến.</a:t>
            </a:r>
            <a:r>
              <a:rPr kumimoji="0" lang="vi-VN" altLang="vi-VN" sz="2800" b="1" i="0" u="none" strike="noStrike" kern="1200" cap="none" spc="0" normalizeH="0" baseline="0" noProof="0">
                <a:ln>
                  <a:noFill/>
                </a:ln>
                <a:solidFill>
                  <a:srgbClr val="FFFFFF"/>
                </a:solidFill>
                <a:effectLst/>
                <a:uLnTx/>
                <a:uFillTx/>
                <a:latin typeface="UTM Swiss Condensed" panose="02000500000000000000" pitchFamily="2" charset="0"/>
                <a:ea typeface="+mn-ea"/>
                <a:cs typeface="+mn-cs"/>
              </a:rPr>
              <a:t>  </a:t>
            </a:r>
          </a:p>
        </p:txBody>
      </p:sp>
      <p:sp>
        <p:nvSpPr>
          <p:cNvPr id="7" name="Oval 6">
            <a:extLst>
              <a:ext uri="{FF2B5EF4-FFF2-40B4-BE49-F238E27FC236}">
                <a16:creationId xmlns:a16="http://schemas.microsoft.com/office/drawing/2014/main" id="{41D1D681-5B51-4B10-A4B0-45A690C28C4F}"/>
              </a:ext>
            </a:extLst>
          </p:cNvPr>
          <p:cNvSpPr/>
          <p:nvPr/>
        </p:nvSpPr>
        <p:spPr>
          <a:xfrm>
            <a:off x="952500" y="95410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2287661"/>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crush"/>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6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549C77-0E9D-4612-AF14-5939FE4C669F}"/>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161</a:t>
            </a:r>
            <a:r>
              <a:rPr lang="vi-VN" sz="2800" b="1">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Với I0 là cường độ âm chuẩn</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I là cường độ âm</a:t>
            </a:r>
            <a:r>
              <a:rPr lang="fr-FR" sz="2800" b="1" dirty="0">
                <a:solidFill>
                  <a:srgbClr val="00B0F0"/>
                </a:solidFill>
                <a:latin typeface="UTM Swiss Condensed" panose="02000500000000000000" pitchFamily="2" charset="0"/>
                <a:cs typeface="Times New Roman" panose="02020603050405020304" pitchFamily="18" charset="0"/>
              </a:rPr>
              <a:t>. </a:t>
            </a:r>
            <a:r>
              <a:rPr lang="vi-VN" sz="2800" b="1" dirty="0">
                <a:solidFill>
                  <a:srgbClr val="00B0F0"/>
                </a:solidFill>
                <a:latin typeface="UTM Swiss Condensed" panose="02000500000000000000" pitchFamily="2" charset="0"/>
                <a:cs typeface="Times New Roman" panose="02020603050405020304" pitchFamily="18" charset="0"/>
              </a:rPr>
              <a:t>Khi mức cường độ âm L = 4 Ben thì</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CADA0DE-6D22-49C1-BCAB-0DD5C01E519E}"/>
              </a:ext>
            </a:extLst>
          </p:cNvPr>
          <p:cNvSpPr/>
          <p:nvPr/>
        </p:nvSpPr>
        <p:spPr>
          <a:xfrm>
            <a:off x="1016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I = 4I</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DEC2C0B-3A0C-424D-A6EC-B2E3D184F199}"/>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I = 0,25I</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AE1AFEF-8D7B-4407-9E08-25D036258A7F}"/>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I = 1000I</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F1C17EB-B8D7-4FD5-A073-007EAA88A122}"/>
              </a:ext>
            </a:extLst>
          </p:cNvPr>
          <p:cNvSpPr/>
          <p:nvPr/>
        </p:nvSpPr>
        <p:spPr>
          <a:xfrm>
            <a:off x="6477000" y="2339761"/>
            <a:ext cx="241444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I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0,0001I</a:t>
            </a:r>
            <a:r>
              <a:rPr kumimoji="0" lang="vi-VN" sz="2800" b="1" i="0" u="none" strike="noStrike" kern="1200" cap="none" spc="0" normalizeH="0" baseline="-25000" noProof="0">
                <a:ln>
                  <a:noFill/>
                </a:ln>
                <a:solidFill>
                  <a:srgbClr val="FFFFFF"/>
                </a:solidFill>
                <a:effectLst/>
                <a:uLnTx/>
                <a:uFillTx/>
                <a:latin typeface="UTM Swiss Condensed" panose="02000500000000000000" pitchFamily="2" charset="0"/>
                <a:ea typeface="Arial" panose="020B0604020202020204" pitchFamily="34" charset="0"/>
                <a:cs typeface="+mn-cs"/>
              </a:rPr>
              <a:t>0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F4A68D3-8027-4021-9C44-1D19018ECDD9}"/>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0496928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origami"/>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6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67295A-2905-4AFB-A0A6-59CB885D9392}"/>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162: Mức cường độ âm tại một điểm trong môi trường truyền âm là L = 20 dB. Cường độ âm tại điểm đó gấp</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7CD4E89-8033-486E-AA1A-AC2AE79AE226}"/>
              </a:ext>
            </a:extLst>
          </p:cNvPr>
          <p:cNvSpPr/>
          <p:nvPr/>
        </p:nvSpPr>
        <p:spPr>
          <a:xfrm>
            <a:off x="508000" y="1577761"/>
            <a:ext cx="58144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10</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lần cường độ âm chuẩn I</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D1EAC05-6FBF-47D2-A765-747BD7A33FD8}"/>
              </a:ext>
            </a:extLst>
          </p:cNvPr>
          <p:cNvSpPr/>
          <p:nvPr/>
        </p:nvSpPr>
        <p:spPr>
          <a:xfrm>
            <a:off x="508000" y="2100981"/>
            <a:ext cx="4528804"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2 lần cường độ âm chuẩn I</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6587BC3-3E57-4CAB-8394-786B7376968B}"/>
              </a:ext>
            </a:extLst>
          </p:cNvPr>
          <p:cNvSpPr/>
          <p:nvPr/>
        </p:nvSpPr>
        <p:spPr>
          <a:xfrm>
            <a:off x="508000" y="3270532"/>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10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lần cường độ âm chuẩn I</a:t>
            </a:r>
            <a:r>
              <a:rPr kumimoji="0" lang="vi-VN" sz="2800" b="1" i="0" u="none" strike="noStrike" kern="1200" cap="none" spc="0" normalizeH="0" baseline="-25000" noProof="0" dirty="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F6E1D67-CE5C-48FC-9DA1-636CA3112F14}"/>
              </a:ext>
            </a:extLst>
          </p:cNvPr>
          <p:cNvSpPr/>
          <p:nvPr/>
        </p:nvSpPr>
        <p:spPr>
          <a:xfrm>
            <a:off x="508000" y="3793752"/>
            <a:ext cx="481413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20 lần cường độ âm chuẩn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I</a:t>
            </a:r>
            <a:r>
              <a:rPr kumimoji="0" lang="vi-VN" sz="2800" b="1" i="0" u="none" strike="noStrike" kern="1200" cap="none" spc="0" normalizeH="0" baseline="-25000" noProof="0">
                <a:ln>
                  <a:noFill/>
                </a:ln>
                <a:solidFill>
                  <a:srgbClr val="FFFFFF"/>
                </a:solidFill>
                <a:effectLst/>
                <a:uLnTx/>
                <a:uFillTx/>
                <a:latin typeface="UTM Swiss Condensed" panose="02000500000000000000" pitchFamily="2" charset="0"/>
                <a:ea typeface="Arial" panose="020B0604020202020204" pitchFamily="34" charset="0"/>
                <a:cs typeface="+mn-cs"/>
              </a:rPr>
              <a:t>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2ED4646-AB49-4C8E-9866-85F4484082D8}"/>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6149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6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63CC55-FB22-41A1-B1CC-0203D08AE0D9}"/>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00B0F0"/>
                </a:solidFill>
                <a:latin typeface="UTM Swiss Condensed" panose="02000500000000000000" pitchFamily="2" charset="0"/>
                <a:cs typeface="Times New Roman" panose="02020603050405020304" pitchFamily="18" charset="0"/>
              </a:rPr>
              <a:t>Câu 163: Khi mức cường độ âm tăng thêm 10 dB thì cường độ âm tăng lên</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B7208A0-9572-4F1D-811C-6DD84548ABCD}"/>
              </a:ext>
            </a:extLst>
          </p:cNvPr>
          <p:cNvSpPr/>
          <p:nvPr/>
        </p:nvSpPr>
        <p:spPr>
          <a:xfrm>
            <a:off x="7620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18F8102-0C5A-494B-BFFB-9C8D33911E41}"/>
              </a:ext>
            </a:extLst>
          </p:cNvPr>
          <p:cNvSpPr/>
          <p:nvPr/>
        </p:nvSpPr>
        <p:spPr>
          <a:xfrm>
            <a:off x="36195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7B5E907-5593-4C21-968C-7EF3F162BDF0}"/>
              </a:ext>
            </a:extLst>
          </p:cNvPr>
          <p:cNvSpPr/>
          <p:nvPr/>
        </p:nvSpPr>
        <p:spPr>
          <a:xfrm>
            <a:off x="64770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20 lần.</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7D4668C5-9E85-41F0-AD74-D5ACC69F5573}"/>
              </a:ext>
            </a:extLst>
          </p:cNvPr>
          <p:cNvSpPr/>
          <p:nvPr/>
        </p:nvSpPr>
        <p:spPr>
          <a:xfrm>
            <a:off x="9334500" y="1082240"/>
            <a:ext cx="181972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100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lần.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AB05F18-C128-4764-A81E-BD0873618BFC}"/>
              </a:ext>
            </a:extLst>
          </p:cNvPr>
          <p:cNvSpPr/>
          <p:nvPr/>
        </p:nvSpPr>
        <p:spPr>
          <a:xfrm>
            <a:off x="698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391693225"/>
      </p:ext>
    </p:extLst>
  </p:cSld>
  <p:clrMapOvr>
    <a:masterClrMapping/>
  </p:clrMapOvr>
  <mc:AlternateContent xmlns:mc="http://schemas.openxmlformats.org/markup-compatibility/2006">
    <mc:Choice xmlns:p14="http://schemas.microsoft.com/office/powerpoint/2010/main" Requires="p14">
      <p:transition spd="slow" p14:dur="2000">
        <p14:prism dir="d"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7973D6-99F6-4ED9-B2F6-AC675800DFAD}"/>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17:</a:t>
            </a:r>
            <a:r>
              <a:rPr lang="vi-VN" sz="2800" b="1" dirty="0">
                <a:solidFill>
                  <a:srgbClr val="00B0F0"/>
                </a:solidFill>
                <a:latin typeface="UTM Swiss Condensed" panose="02000500000000000000" pitchFamily="2" charset="0"/>
                <a:cs typeface="Times New Roman" panose="02020603050405020304" pitchFamily="18" charset="0"/>
              </a:rPr>
              <a:t> Gọi I0 là cường độ âm chuẩn, L là mức cường độ âm tại một điểm tính theo B. Công thức tính cường độ âm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1C60DB07-398D-47E6-906A-B0AE4F5B506A}"/>
                  </a:ext>
                </a:extLst>
              </p:cNvPr>
              <p:cNvSpPr/>
              <p:nvPr/>
            </p:nvSpPr>
            <p:spPr>
              <a:xfrm>
                <a:off x="1016000" y="1577761"/>
                <a:ext cx="3044423" cy="696729"/>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𝟏𝟎</m:t>
                            </m:r>
                          </m:den>
                        </m:f>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3" name="Rectangle 2">
                <a:extLst>
                  <a:ext uri="{FF2B5EF4-FFF2-40B4-BE49-F238E27FC236}">
                    <a16:creationId xmlns:a16="http://schemas.microsoft.com/office/drawing/2014/main" id="{1C60DB07-398D-47E6-906A-B0AE4F5B506A}"/>
                  </a:ext>
                </a:extLst>
              </p:cNvPr>
              <p:cNvSpPr>
                <a:spLocks noRot="1" noChangeAspect="1" noMove="1" noResize="1" noEditPoints="1" noAdjustHandles="1" noChangeArrowheads="1" noChangeShapeType="1" noTextEdit="1"/>
              </p:cNvSpPr>
              <p:nvPr/>
            </p:nvSpPr>
            <p:spPr>
              <a:xfrm>
                <a:off x="1016000" y="1577761"/>
                <a:ext cx="3044423" cy="696729"/>
              </a:xfrm>
              <a:prstGeom prst="rect">
                <a:avLst/>
              </a:prstGeom>
              <a:blipFill>
                <a:blip r:embed="rId2"/>
                <a:stretch>
                  <a:fillRect l="-4208" b="-2280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ED97E0CD-52CE-4F3F-B149-8A3207D0D38B}"/>
                  </a:ext>
                </a:extLst>
              </p:cNvPr>
              <p:cNvSpPr/>
              <p:nvPr/>
            </p:nvSpPr>
            <p:spPr>
              <a:xfrm>
                <a:off x="6477000" y="1577761"/>
                <a:ext cx="3044423" cy="696794"/>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𝟏𝟎</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den>
                        </m:f>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4" name="Rectangle 3">
                <a:extLst>
                  <a:ext uri="{FF2B5EF4-FFF2-40B4-BE49-F238E27FC236}">
                    <a16:creationId xmlns:a16="http://schemas.microsoft.com/office/drawing/2014/main" id="{ED97E0CD-52CE-4F3F-B149-8A3207D0D38B}"/>
                  </a:ext>
                </a:extLst>
              </p:cNvPr>
              <p:cNvSpPr>
                <a:spLocks noRot="1" noChangeAspect="1" noMove="1" noResize="1" noEditPoints="1" noAdjustHandles="1" noChangeArrowheads="1" noChangeShapeType="1" noTextEdit="1"/>
              </p:cNvSpPr>
              <p:nvPr/>
            </p:nvSpPr>
            <p:spPr>
              <a:xfrm>
                <a:off x="6477000" y="1577761"/>
                <a:ext cx="3044423" cy="696794"/>
              </a:xfrm>
              <a:prstGeom prst="rect">
                <a:avLst/>
              </a:prstGeom>
              <a:blipFill>
                <a:blip r:embed="rId3"/>
                <a:stretch>
                  <a:fillRect l="-4208" r="-3206" b="-2280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127A6B3B-CA18-4184-A3BA-1555BE838BF3}"/>
                  </a:ext>
                </a:extLst>
              </p:cNvPr>
              <p:cNvSpPr/>
              <p:nvPr/>
            </p:nvSpPr>
            <p:spPr>
              <a:xfrm>
                <a:off x="1016000" y="2339761"/>
                <a:ext cx="3044423" cy="696794"/>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f>
                          <m:fPr>
                            <m:ctrlPr>
                              <a:rPr lang="vi-VN" sz="2800" b="1" i="1">
                                <a:solidFill>
                                  <a:srgbClr val="FFFFFF"/>
                                </a:solidFill>
                                <a:latin typeface="Cambria Math" panose="02040503050406030204" pitchFamily="18" charset="0"/>
                                <a:cs typeface="Times New Roman" panose="02020603050405020304" pitchFamily="18" charset="0"/>
                              </a:rPr>
                            </m:ctrlPr>
                          </m:fPr>
                          <m:num>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num>
                          <m:den>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den>
                        </m:f>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5" name="Rectangle 4">
                <a:extLst>
                  <a:ext uri="{FF2B5EF4-FFF2-40B4-BE49-F238E27FC236}">
                    <a16:creationId xmlns:a16="http://schemas.microsoft.com/office/drawing/2014/main" id="{127A6B3B-CA18-4184-A3BA-1555BE838BF3}"/>
                  </a:ext>
                </a:extLst>
              </p:cNvPr>
              <p:cNvSpPr>
                <a:spLocks noRot="1" noChangeAspect="1" noMove="1" noResize="1" noEditPoints="1" noAdjustHandles="1" noChangeArrowheads="1" noChangeShapeType="1" noTextEdit="1"/>
              </p:cNvSpPr>
              <p:nvPr/>
            </p:nvSpPr>
            <p:spPr>
              <a:xfrm>
                <a:off x="1016000" y="2339761"/>
                <a:ext cx="3044423" cy="696794"/>
              </a:xfrm>
              <a:prstGeom prst="rect">
                <a:avLst/>
              </a:prstGeom>
              <a:blipFill>
                <a:blip r:embed="rId4"/>
                <a:stretch>
                  <a:fillRect l="-4208" b="-2280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91548F30-DE2C-4E00-9A01-C9780602A916}"/>
                  </a:ext>
                </a:extLst>
              </p:cNvPr>
              <p:cNvSpPr/>
              <p:nvPr/>
            </p:nvSpPr>
            <p:spPr>
              <a:xfrm>
                <a:off x="6477000" y="2339761"/>
                <a:ext cx="2459391" cy="530915"/>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rPr>
                      <m:t>𝑰</m:t>
                    </m:r>
                    <m:r>
                      <a:rPr lang="vi-VN" sz="2800" b="1" i="1">
                        <a:solidFill>
                          <a:srgbClr val="FFFFFF"/>
                        </a:solidFill>
                        <a:latin typeface="Cambria Math" panose="02040503050406030204" pitchFamily="18" charset="0"/>
                        <a:ea typeface="Arial" panose="020B0604020202020204" pitchFamily="34" charset="0"/>
                      </a:rPr>
                      <m:t> = </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rPr>
                          <m:t>𝑰</m:t>
                        </m:r>
                      </m:e>
                      <m:sub>
                        <m:r>
                          <a:rPr lang="vi-VN" sz="2800" b="1" i="1">
                            <a:solidFill>
                              <a:srgbClr val="FFFFFF"/>
                            </a:solidFill>
                            <a:latin typeface="Cambria Math" panose="02040503050406030204" pitchFamily="18" charset="0"/>
                            <a:ea typeface="Arial" panose="020B0604020202020204" pitchFamily="34" charset="0"/>
                          </a:rPr>
                          <m:t>𝟎</m:t>
                        </m:r>
                      </m:sub>
                    </m:sSub>
                    <m:r>
                      <a:rPr lang="vi-VN" sz="2800" b="1" i="1">
                        <a:solidFill>
                          <a:srgbClr val="FFFFFF"/>
                        </a:solidFill>
                        <a:latin typeface="Cambria Math" panose="02040503050406030204" pitchFamily="18" charset="0"/>
                        <a:ea typeface="Arial" panose="020B0604020202020204" pitchFamily="34"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rPr>
                          <m:t>𝟎</m:t>
                        </m:r>
                      </m:e>
                      <m:sup>
                        <m:r>
                          <a:rPr lang="vi-VN" sz="2800" b="1" i="1">
                            <a:solidFill>
                              <a:srgbClr val="FFFFFF"/>
                            </a:solidFill>
                            <a:latin typeface="Cambria Math" panose="02040503050406030204" pitchFamily="18" charset="0"/>
                            <a:ea typeface="Arial" panose="020B0604020202020204" pitchFamily="34" charset="0"/>
                          </a:rPr>
                          <m:t>𝑳</m:t>
                        </m:r>
                      </m:sup>
                    </m:sSup>
                  </m:oMath>
                </a14:m>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6" name="Rectangle 5">
                <a:extLst>
                  <a:ext uri="{FF2B5EF4-FFF2-40B4-BE49-F238E27FC236}">
                    <a16:creationId xmlns:a16="http://schemas.microsoft.com/office/drawing/2014/main" id="{91548F30-DE2C-4E00-9A01-C9780602A916}"/>
                  </a:ext>
                </a:extLst>
              </p:cNvPr>
              <p:cNvSpPr>
                <a:spLocks noRot="1" noChangeAspect="1" noMove="1" noResize="1" noEditPoints="1" noAdjustHandles="1" noChangeArrowheads="1" noChangeShapeType="1" noTextEdit="1"/>
              </p:cNvSpPr>
              <p:nvPr/>
            </p:nvSpPr>
            <p:spPr>
              <a:xfrm>
                <a:off x="6477000" y="2339761"/>
                <a:ext cx="2459391" cy="530915"/>
              </a:xfrm>
              <a:prstGeom prst="rect">
                <a:avLst/>
              </a:prstGeom>
              <a:blipFill>
                <a:blip r:embed="rId5"/>
                <a:stretch>
                  <a:fillRect l="-5211" t="-12644" r="-4218" b="-29885"/>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261C3432-B6C8-4495-A79F-9876A1B0B58A}"/>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879749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5CB4C4C-6FBE-486A-9D8B-1278770AE8D6}"/>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18:</a:t>
            </a:r>
            <a:r>
              <a:rPr lang="vi-VN" sz="2800" b="1" dirty="0">
                <a:solidFill>
                  <a:srgbClr val="00B0F0"/>
                </a:solidFill>
                <a:latin typeface="UTM Swiss Condensed" panose="02000500000000000000" pitchFamily="2" charset="0"/>
                <a:cs typeface="Times New Roman" panose="02020603050405020304" pitchFamily="18" charset="0"/>
              </a:rPr>
              <a:t> Tại một điểm có mức cường độ âm 70 dB. Cho cường độ âm chuẩn I0 = 10-12 W/m2. Cường độ âm I tại điểm đó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39043943-F8DA-4B10-9D83-343A57E70918}"/>
                  </a:ext>
                </a:extLst>
              </p:cNvPr>
              <p:cNvSpPr/>
              <p:nvPr/>
            </p:nvSpPr>
            <p:spPr>
              <a:xfrm>
                <a:off x="1016000" y="1577761"/>
                <a:ext cx="3044423" cy="539315"/>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𝟓</m:t>
                        </m:r>
                      </m:sup>
                    </m:s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𝑾</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3" name="Rectangle 2">
                <a:extLst>
                  <a:ext uri="{FF2B5EF4-FFF2-40B4-BE49-F238E27FC236}">
                    <a16:creationId xmlns:a16="http://schemas.microsoft.com/office/drawing/2014/main" id="{39043943-F8DA-4B10-9D83-343A57E70918}"/>
                  </a:ext>
                </a:extLst>
              </p:cNvPr>
              <p:cNvSpPr>
                <a:spLocks noRot="1" noChangeAspect="1" noMove="1" noResize="1" noEditPoints="1" noAdjustHandles="1" noChangeArrowheads="1" noChangeShapeType="1" noTextEdit="1"/>
              </p:cNvSpPr>
              <p:nvPr/>
            </p:nvSpPr>
            <p:spPr>
              <a:xfrm>
                <a:off x="1016000" y="1577761"/>
                <a:ext cx="3044423" cy="539315"/>
              </a:xfrm>
              <a:prstGeom prst="rect">
                <a:avLst/>
              </a:prstGeom>
              <a:blipFill>
                <a:blip r:embed="rId2"/>
                <a:stretch>
                  <a:fillRect l="-4208" t="-10227" r="-3206" b="-3068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B207E36E-917B-4834-BCF5-8BAC2A86AC42}"/>
                  </a:ext>
                </a:extLst>
              </p:cNvPr>
              <p:cNvSpPr/>
              <p:nvPr/>
            </p:nvSpPr>
            <p:spPr>
              <a:xfrm>
                <a:off x="6477000" y="1577761"/>
                <a:ext cx="3044423" cy="532966"/>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𝟔</m:t>
                        </m:r>
                      </m:sup>
                    </m:s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𝑾</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4" name="Rectangle 3">
                <a:extLst>
                  <a:ext uri="{FF2B5EF4-FFF2-40B4-BE49-F238E27FC236}">
                    <a16:creationId xmlns:a16="http://schemas.microsoft.com/office/drawing/2014/main" id="{B207E36E-917B-4834-BCF5-8BAC2A86AC42}"/>
                  </a:ext>
                </a:extLst>
              </p:cNvPr>
              <p:cNvSpPr>
                <a:spLocks noRot="1" noChangeAspect="1" noMove="1" noResize="1" noEditPoints="1" noAdjustHandles="1" noChangeArrowheads="1" noChangeShapeType="1" noTextEdit="1"/>
              </p:cNvSpPr>
              <p:nvPr/>
            </p:nvSpPr>
            <p:spPr>
              <a:xfrm>
                <a:off x="6477000" y="1577761"/>
                <a:ext cx="3044423" cy="532966"/>
              </a:xfrm>
              <a:prstGeom prst="rect">
                <a:avLst/>
              </a:prstGeom>
              <a:blipFill>
                <a:blip r:embed="rId3"/>
                <a:stretch>
                  <a:fillRect l="-4208" t="-11494" b="-3103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75B778CE-5341-4B73-91F1-CDFB5F903477}"/>
                  </a:ext>
                </a:extLst>
              </p:cNvPr>
              <p:cNvSpPr/>
              <p:nvPr/>
            </p:nvSpPr>
            <p:spPr>
              <a:xfrm>
                <a:off x="1016000" y="2339761"/>
                <a:ext cx="3044423" cy="532966"/>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𝟕</m:t>
                        </m:r>
                      </m:sup>
                    </m:s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𝑾</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5" name="Rectangle 4">
                <a:extLst>
                  <a:ext uri="{FF2B5EF4-FFF2-40B4-BE49-F238E27FC236}">
                    <a16:creationId xmlns:a16="http://schemas.microsoft.com/office/drawing/2014/main" id="{75B778CE-5341-4B73-91F1-CDFB5F903477}"/>
                  </a:ext>
                </a:extLst>
              </p:cNvPr>
              <p:cNvSpPr>
                <a:spLocks noRot="1" noChangeAspect="1" noMove="1" noResize="1" noEditPoints="1" noAdjustHandles="1" noChangeArrowheads="1" noChangeShapeType="1" noTextEdit="1"/>
              </p:cNvSpPr>
              <p:nvPr/>
            </p:nvSpPr>
            <p:spPr>
              <a:xfrm>
                <a:off x="1016000" y="2339761"/>
                <a:ext cx="3044423" cy="532966"/>
              </a:xfrm>
              <a:prstGeom prst="rect">
                <a:avLst/>
              </a:prstGeom>
              <a:blipFill>
                <a:blip r:embed="rId4"/>
                <a:stretch>
                  <a:fillRect l="-4208" t="-11494" b="-3103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B543796A-573A-4742-BCFD-C8C403302375}"/>
                  </a:ext>
                </a:extLst>
              </p:cNvPr>
              <p:cNvSpPr/>
              <p:nvPr/>
            </p:nvSpPr>
            <p:spPr>
              <a:xfrm>
                <a:off x="6477000" y="2339761"/>
                <a:ext cx="2582054" cy="532966"/>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rPr>
                          <m:t>𝟎</m:t>
                        </m:r>
                      </m:e>
                      <m:sup>
                        <m:r>
                          <a:rPr lang="vi-VN" sz="2800" b="1" i="1">
                            <a:solidFill>
                              <a:srgbClr val="FFFFFF"/>
                            </a:solidFill>
                            <a:latin typeface="Cambria Math" panose="02040503050406030204" pitchFamily="18" charset="0"/>
                            <a:ea typeface="Arial" panose="020B0604020202020204" pitchFamily="34" charset="0"/>
                          </a:rPr>
                          <m:t>−</m:t>
                        </m:r>
                        <m:r>
                          <a:rPr lang="vi-VN" sz="2800" b="1" i="1">
                            <a:solidFill>
                              <a:srgbClr val="FFFFFF"/>
                            </a:solidFill>
                            <a:latin typeface="Cambria Math" panose="02040503050406030204" pitchFamily="18" charset="0"/>
                            <a:ea typeface="Arial" panose="020B0604020202020204" pitchFamily="34" charset="0"/>
                          </a:rPr>
                          <m:t>𝟖</m:t>
                        </m:r>
                      </m:sup>
                    </m:sSup>
                    <m:r>
                      <a:rPr lang="vi-VN" sz="2800" b="1" i="1">
                        <a:solidFill>
                          <a:srgbClr val="FFFFFF"/>
                        </a:solidFill>
                        <a:latin typeface="Cambria Math" panose="02040503050406030204" pitchFamily="18" charset="0"/>
                        <a:ea typeface="Arial" panose="020B0604020202020204" pitchFamily="34" charset="0"/>
                      </a:rPr>
                      <m:t>​</m:t>
                    </m:r>
                    <m:r>
                      <a:rPr lang="vi-VN" sz="2800" b="1" i="1">
                        <a:solidFill>
                          <a:srgbClr val="FFFFFF"/>
                        </a:solidFill>
                        <a:latin typeface="Cambria Math" panose="02040503050406030204" pitchFamily="18" charset="0"/>
                        <a:ea typeface="Arial" panose="020B0604020202020204" pitchFamily="34" charset="0"/>
                      </a:rPr>
                      <m:t>𝑾</m:t>
                    </m:r>
                    <m:r>
                      <a:rPr lang="vi-VN" sz="2800" b="1" i="1">
                        <a:solidFill>
                          <a:srgbClr val="FFFFFF"/>
                        </a:solidFill>
                        <a:latin typeface="Cambria Math" panose="02040503050406030204" pitchFamily="18" charset="0"/>
                        <a:ea typeface="Arial" panose="020B0604020202020204" pitchFamily="34"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rPr>
                          <m:t>𝒎</m:t>
                        </m:r>
                      </m:e>
                      <m:sup>
                        <m:r>
                          <a:rPr lang="vi-VN" sz="2800" b="1" i="1">
                            <a:solidFill>
                              <a:srgbClr val="FFFFFF"/>
                            </a:solidFill>
                            <a:latin typeface="Cambria Math" panose="02040503050406030204" pitchFamily="18" charset="0"/>
                            <a:ea typeface="Arial" panose="020B0604020202020204" pitchFamily="34"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6" name="Rectangle 5">
                <a:extLst>
                  <a:ext uri="{FF2B5EF4-FFF2-40B4-BE49-F238E27FC236}">
                    <a16:creationId xmlns:a16="http://schemas.microsoft.com/office/drawing/2014/main" id="{B543796A-573A-4742-BCFD-C8C403302375}"/>
                  </a:ext>
                </a:extLst>
              </p:cNvPr>
              <p:cNvSpPr>
                <a:spLocks noRot="1" noChangeAspect="1" noMove="1" noResize="1" noEditPoints="1" noAdjustHandles="1" noChangeArrowheads="1" noChangeShapeType="1" noTextEdit="1"/>
              </p:cNvSpPr>
              <p:nvPr/>
            </p:nvSpPr>
            <p:spPr>
              <a:xfrm>
                <a:off x="6477000" y="2339761"/>
                <a:ext cx="2582054" cy="532966"/>
              </a:xfrm>
              <a:prstGeom prst="rect">
                <a:avLst/>
              </a:prstGeom>
              <a:blipFill>
                <a:blip r:embed="rId5"/>
                <a:stretch>
                  <a:fillRect l="-4965" t="-11494" r="-4019" b="-31034"/>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CEED72A3-5658-4BA0-9674-3A0D6A3D5887}"/>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161605745"/>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D7E756-B5F2-4AFD-AC4B-EF0F3D50FF8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19:</a:t>
            </a:r>
            <a:r>
              <a:rPr lang="vi-VN" sz="2800" b="1" dirty="0">
                <a:solidFill>
                  <a:srgbClr val="00B0F0"/>
                </a:solidFill>
                <a:latin typeface="UTM Swiss Condensed" panose="02000500000000000000" pitchFamily="2" charset="0"/>
                <a:cs typeface="Times New Roman" panose="02020603050405020304" pitchFamily="18" charset="0"/>
              </a:rPr>
              <a:t> Tại một điểm có mức cường độ âm 6 B. Cho cường độ âm chuẩn I0 = 10-12 W/m2. Cường độ âm I tại điểm đó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7D7B43EC-17B1-4CFD-9D0D-597BCC3B9214}"/>
                  </a:ext>
                </a:extLst>
              </p:cNvPr>
              <p:cNvSpPr/>
              <p:nvPr/>
            </p:nvSpPr>
            <p:spPr>
              <a:xfrm>
                <a:off x="1016000" y="1577761"/>
                <a:ext cx="3044423" cy="539315"/>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𝟓</m:t>
                        </m:r>
                      </m:sup>
                    </m:s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𝑾</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3" name="Rectangle 2">
                <a:extLst>
                  <a:ext uri="{FF2B5EF4-FFF2-40B4-BE49-F238E27FC236}">
                    <a16:creationId xmlns:a16="http://schemas.microsoft.com/office/drawing/2014/main" id="{7D7B43EC-17B1-4CFD-9D0D-597BCC3B9214}"/>
                  </a:ext>
                </a:extLst>
              </p:cNvPr>
              <p:cNvSpPr>
                <a:spLocks noRot="1" noChangeAspect="1" noMove="1" noResize="1" noEditPoints="1" noAdjustHandles="1" noChangeArrowheads="1" noChangeShapeType="1" noTextEdit="1"/>
              </p:cNvSpPr>
              <p:nvPr/>
            </p:nvSpPr>
            <p:spPr>
              <a:xfrm>
                <a:off x="1016000" y="1577761"/>
                <a:ext cx="3044423" cy="539315"/>
              </a:xfrm>
              <a:prstGeom prst="rect">
                <a:avLst/>
              </a:prstGeom>
              <a:blipFill>
                <a:blip r:embed="rId2"/>
                <a:stretch>
                  <a:fillRect l="-4208" t="-10227" b="-3068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75ACAE4E-DFB5-4E74-B91F-0EB9CBF17A63}"/>
                  </a:ext>
                </a:extLst>
              </p:cNvPr>
              <p:cNvSpPr/>
              <p:nvPr/>
            </p:nvSpPr>
            <p:spPr>
              <a:xfrm>
                <a:off x="6477000" y="1577761"/>
                <a:ext cx="3044423" cy="532966"/>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𝟔</m:t>
                        </m:r>
                      </m:sup>
                    </m:s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𝑾</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4" name="Rectangle 3">
                <a:extLst>
                  <a:ext uri="{FF2B5EF4-FFF2-40B4-BE49-F238E27FC236}">
                    <a16:creationId xmlns:a16="http://schemas.microsoft.com/office/drawing/2014/main" id="{75ACAE4E-DFB5-4E74-B91F-0EB9CBF17A63}"/>
                  </a:ext>
                </a:extLst>
              </p:cNvPr>
              <p:cNvSpPr>
                <a:spLocks noRot="1" noChangeAspect="1" noMove="1" noResize="1" noEditPoints="1" noAdjustHandles="1" noChangeArrowheads="1" noChangeShapeType="1" noTextEdit="1"/>
              </p:cNvSpPr>
              <p:nvPr/>
            </p:nvSpPr>
            <p:spPr>
              <a:xfrm>
                <a:off x="6477000" y="1577761"/>
                <a:ext cx="3044423" cy="532966"/>
              </a:xfrm>
              <a:prstGeom prst="rect">
                <a:avLst/>
              </a:prstGeom>
              <a:blipFill>
                <a:blip r:embed="rId3"/>
                <a:stretch>
                  <a:fillRect l="-4208" t="-11494" r="-3206" b="-3103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EA1C3E94-34C8-4E6F-9576-10CD471CE250}"/>
                  </a:ext>
                </a:extLst>
              </p:cNvPr>
              <p:cNvSpPr/>
              <p:nvPr/>
            </p:nvSpPr>
            <p:spPr>
              <a:xfrm>
                <a:off x="1016000" y="2339761"/>
                <a:ext cx="3044423" cy="532966"/>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𝟕</m:t>
                        </m:r>
                      </m:sup>
                    </m:s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𝑾</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𝒎</m:t>
                        </m:r>
                      </m:e>
                      <m:sup>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5" name="Rectangle 4">
                <a:extLst>
                  <a:ext uri="{FF2B5EF4-FFF2-40B4-BE49-F238E27FC236}">
                    <a16:creationId xmlns:a16="http://schemas.microsoft.com/office/drawing/2014/main" id="{EA1C3E94-34C8-4E6F-9576-10CD471CE250}"/>
                  </a:ext>
                </a:extLst>
              </p:cNvPr>
              <p:cNvSpPr>
                <a:spLocks noRot="1" noChangeAspect="1" noMove="1" noResize="1" noEditPoints="1" noAdjustHandles="1" noChangeArrowheads="1" noChangeShapeType="1" noTextEdit="1"/>
              </p:cNvSpPr>
              <p:nvPr/>
            </p:nvSpPr>
            <p:spPr>
              <a:xfrm>
                <a:off x="1016000" y="2339761"/>
                <a:ext cx="3044423" cy="532966"/>
              </a:xfrm>
              <a:prstGeom prst="rect">
                <a:avLst/>
              </a:prstGeom>
              <a:blipFill>
                <a:blip r:embed="rId4"/>
                <a:stretch>
                  <a:fillRect l="-4208" t="-11494" b="-31034"/>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E80DFA4E-C77A-4C17-BB46-370B941DE329}"/>
                  </a:ext>
                </a:extLst>
              </p:cNvPr>
              <p:cNvSpPr/>
              <p:nvPr/>
            </p:nvSpPr>
            <p:spPr>
              <a:xfrm>
                <a:off x="6477000" y="2339761"/>
                <a:ext cx="2582054" cy="532966"/>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a:t>
                </a:r>
                <a14:m>
                  <m:oMath xmlns:m="http://schemas.openxmlformats.org/officeDocument/2006/math">
                    <m:r>
                      <a:rPr lang="vi-VN" sz="2800" b="1" i="1">
                        <a:solidFill>
                          <a:srgbClr val="FFFFFF"/>
                        </a:solidFill>
                        <a:latin typeface="Cambria Math" panose="02040503050406030204" pitchFamily="18" charset="0"/>
                        <a:ea typeface="Arial" panose="020B0604020202020204" pitchFamily="34" charset="0"/>
                      </a:rPr>
                      <m:t>𝟏</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rPr>
                          <m:t>𝟎</m:t>
                        </m:r>
                      </m:e>
                      <m:sup>
                        <m:r>
                          <a:rPr lang="vi-VN" sz="2800" b="1" i="1">
                            <a:solidFill>
                              <a:srgbClr val="FFFFFF"/>
                            </a:solidFill>
                            <a:latin typeface="Cambria Math" panose="02040503050406030204" pitchFamily="18" charset="0"/>
                            <a:ea typeface="Arial" panose="020B0604020202020204" pitchFamily="34" charset="0"/>
                          </a:rPr>
                          <m:t>−</m:t>
                        </m:r>
                        <m:r>
                          <a:rPr lang="vi-VN" sz="2800" b="1" i="1">
                            <a:solidFill>
                              <a:srgbClr val="FFFFFF"/>
                            </a:solidFill>
                            <a:latin typeface="Cambria Math" panose="02040503050406030204" pitchFamily="18" charset="0"/>
                            <a:ea typeface="Arial" panose="020B0604020202020204" pitchFamily="34" charset="0"/>
                          </a:rPr>
                          <m:t>𝟖</m:t>
                        </m:r>
                      </m:sup>
                    </m:sSup>
                    <m:r>
                      <a:rPr lang="vi-VN" sz="2800" b="1" i="1">
                        <a:solidFill>
                          <a:srgbClr val="FFFFFF"/>
                        </a:solidFill>
                        <a:latin typeface="Cambria Math" panose="02040503050406030204" pitchFamily="18" charset="0"/>
                        <a:ea typeface="Arial" panose="020B0604020202020204" pitchFamily="34" charset="0"/>
                      </a:rPr>
                      <m:t>​</m:t>
                    </m:r>
                    <m:r>
                      <a:rPr lang="vi-VN" sz="2800" b="1" i="1">
                        <a:solidFill>
                          <a:srgbClr val="FFFFFF"/>
                        </a:solidFill>
                        <a:latin typeface="Cambria Math" panose="02040503050406030204" pitchFamily="18" charset="0"/>
                        <a:ea typeface="Arial" panose="020B0604020202020204" pitchFamily="34" charset="0"/>
                      </a:rPr>
                      <m:t>𝑾</m:t>
                    </m:r>
                    <m:r>
                      <a:rPr lang="vi-VN" sz="2800" b="1" i="1">
                        <a:solidFill>
                          <a:srgbClr val="FFFFFF"/>
                        </a:solidFill>
                        <a:latin typeface="Cambria Math" panose="02040503050406030204" pitchFamily="18" charset="0"/>
                        <a:ea typeface="Arial" panose="020B0604020202020204" pitchFamily="34" charset="0"/>
                      </a:rPr>
                      <m:t>/</m:t>
                    </m:r>
                    <m:sSup>
                      <m:sSupPr>
                        <m:ctrlPr>
                          <a:rPr lang="vi-VN" sz="2800" b="1" i="1">
                            <a:solidFill>
                              <a:srgbClr val="FFFFFF"/>
                            </a:solidFill>
                            <a:latin typeface="Cambria Math" panose="02040503050406030204" pitchFamily="18" charset="0"/>
                            <a:cs typeface="Times New Roman" panose="02020603050405020304" pitchFamily="18" charset="0"/>
                          </a:rPr>
                        </m:ctrlPr>
                      </m:sSupPr>
                      <m:e>
                        <m:r>
                          <a:rPr lang="vi-VN" sz="2800" b="1" i="1">
                            <a:solidFill>
                              <a:srgbClr val="FFFFFF"/>
                            </a:solidFill>
                            <a:latin typeface="Cambria Math" panose="02040503050406030204" pitchFamily="18" charset="0"/>
                            <a:ea typeface="Arial" panose="020B0604020202020204" pitchFamily="34" charset="0"/>
                          </a:rPr>
                          <m:t>𝒎</m:t>
                        </m:r>
                      </m:e>
                      <m:sup>
                        <m:r>
                          <a:rPr lang="vi-VN" sz="2800" b="1" i="1">
                            <a:solidFill>
                              <a:srgbClr val="FFFFFF"/>
                            </a:solidFill>
                            <a:latin typeface="Cambria Math" panose="02040503050406030204" pitchFamily="18" charset="0"/>
                            <a:ea typeface="Arial" panose="020B0604020202020204" pitchFamily="34" charset="0"/>
                          </a:rPr>
                          <m:t>𝟐</m:t>
                        </m:r>
                      </m:sup>
                    </m:sSup>
                  </m:oMath>
                </a14:m>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6" name="Rectangle 5">
                <a:extLst>
                  <a:ext uri="{FF2B5EF4-FFF2-40B4-BE49-F238E27FC236}">
                    <a16:creationId xmlns:a16="http://schemas.microsoft.com/office/drawing/2014/main" id="{E80DFA4E-C77A-4C17-BB46-370B941DE329}"/>
                  </a:ext>
                </a:extLst>
              </p:cNvPr>
              <p:cNvSpPr>
                <a:spLocks noRot="1" noChangeAspect="1" noMove="1" noResize="1" noEditPoints="1" noAdjustHandles="1" noChangeArrowheads="1" noChangeShapeType="1" noTextEdit="1"/>
              </p:cNvSpPr>
              <p:nvPr/>
            </p:nvSpPr>
            <p:spPr>
              <a:xfrm>
                <a:off x="6477000" y="2339761"/>
                <a:ext cx="2582054" cy="532966"/>
              </a:xfrm>
              <a:prstGeom prst="rect">
                <a:avLst/>
              </a:prstGeom>
              <a:blipFill>
                <a:blip r:embed="rId5"/>
                <a:stretch>
                  <a:fillRect l="-4965" t="-11494" r="-4019" b="-31034"/>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AF24FA6C-1905-42F5-8BD8-20AB46939864}"/>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312273819"/>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498B06-9D93-4472-B50B-1B2067B4DFC8}"/>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nl-NL" sz="2800" b="1">
                <a:solidFill>
                  <a:srgbClr val="FFFF00"/>
                </a:solidFill>
                <a:latin typeface="UTM Swiss Condensed" panose="02000500000000000000" pitchFamily="2" charset="0"/>
                <a:cs typeface="Times New Roman" panose="02020603050405020304" pitchFamily="18" charset="0"/>
              </a:rPr>
              <a:t>Câu 2:</a:t>
            </a:r>
            <a:r>
              <a:rPr lang="nl-NL" sz="2800" b="1" dirty="0">
                <a:solidFill>
                  <a:srgbClr val="00B0F0"/>
                </a:solidFill>
                <a:latin typeface="UTM Swiss Condensed" panose="02000500000000000000" pitchFamily="2" charset="0"/>
                <a:cs typeface="Times New Roman" panose="02020603050405020304" pitchFamily="18" charset="0"/>
              </a:rPr>
              <a:t> Khi âm truyền từ không khí vào nước thì bước sóng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8732326-2994-4D42-B7DA-B31CDB032915}"/>
              </a:ext>
            </a:extLst>
          </p:cNvPr>
          <p:cNvSpPr/>
          <p:nvPr/>
        </p:nvSpPr>
        <p:spPr>
          <a:xfrm>
            <a:off x="508000" y="1544140"/>
            <a:ext cx="304442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A. </a:t>
            </a:r>
            <a:r>
              <a:rPr lang="vi-VN" sz="2800" b="1" dirty="0">
                <a:solidFill>
                  <a:srgbClr val="FFFFFF"/>
                </a:solidFill>
                <a:latin typeface="UTM Swiss Condensed" panose="02000500000000000000" pitchFamily="2" charset="0"/>
                <a:ea typeface="Arial" panose="020B0604020202020204" pitchFamily="34" charset="0"/>
              </a:rPr>
              <a:t>tăng.</a:t>
            </a:r>
            <a:r>
              <a:rPr lang="nl-NL"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15DA905D-B853-4ADC-94BF-9E5B154E0C60}"/>
              </a:ext>
            </a:extLst>
          </p:cNvPr>
          <p:cNvSpPr/>
          <p:nvPr/>
        </p:nvSpPr>
        <p:spPr>
          <a:xfrm>
            <a:off x="508000" y="1960704"/>
            <a:ext cx="1354858"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nl-NL"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a:t>
            </a: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giảm.</a:t>
            </a:r>
          </a:p>
          <a:p>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F09025EB-801D-4B6B-8044-337D240C4562}"/>
              </a:ext>
            </a:extLst>
          </p:cNvPr>
          <p:cNvSpPr/>
          <p:nvPr/>
        </p:nvSpPr>
        <p:spPr>
          <a:xfrm>
            <a:off x="508000" y="2775011"/>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không thay đổi.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C27C4643-5126-4914-9A9F-556AF074C9EB}"/>
              </a:ext>
            </a:extLst>
          </p:cNvPr>
          <p:cNvSpPr/>
          <p:nvPr/>
        </p:nvSpPr>
        <p:spPr>
          <a:xfrm>
            <a:off x="508000" y="3298231"/>
            <a:ext cx="656141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nửa chu kì đầu tăng, nửa chu kì sau </a:t>
            </a:r>
            <a:r>
              <a:rPr lang="vi-VN" sz="2800" b="1">
                <a:solidFill>
                  <a:srgbClr val="FFFFFF"/>
                </a:solidFill>
                <a:latin typeface="UTM Swiss Condensed" panose="02000500000000000000" pitchFamily="2" charset="0"/>
                <a:ea typeface="Arial" panose="020B0604020202020204" pitchFamily="34" charset="0"/>
              </a:rPr>
              <a:t>giảm.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A540EC51-8135-43AB-B988-5B58F9F1AA42}"/>
              </a:ext>
            </a:extLst>
          </p:cNvPr>
          <p:cNvSpPr/>
          <p:nvPr/>
        </p:nvSpPr>
        <p:spPr>
          <a:xfrm>
            <a:off x="360094" y="1595577"/>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45995203"/>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129050-D42C-4A87-9C93-924AB302172D}"/>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20:</a:t>
            </a:r>
            <a:r>
              <a:rPr lang="vi-VN" sz="2800" b="1" dirty="0">
                <a:solidFill>
                  <a:srgbClr val="00B0F0"/>
                </a:solidFill>
                <a:latin typeface="UTM Swiss Condensed" panose="02000500000000000000" pitchFamily="2" charset="0"/>
                <a:cs typeface="Times New Roman" panose="02020603050405020304" pitchFamily="18" charset="0"/>
              </a:rPr>
              <a:t> Gọi I0 là cường độ âm chuẩn; I1, I2 lần lượt là cường độ âm tại hai điểm M, N. Công thức tính hiệu mức cường độ âm giữa hai điểm đó theo đơn vị dB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8D433914-A750-4EB4-A90B-BB48CCA7A1D1}"/>
                  </a:ext>
                </a:extLst>
              </p:cNvPr>
              <p:cNvSpPr/>
              <p:nvPr/>
            </p:nvSpPr>
            <p:spPr>
              <a:xfrm>
                <a:off x="508000" y="1577761"/>
                <a:ext cx="4891083" cy="763992"/>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a:t>
                </a:r>
                <a14:m>
                  <m:oMath xmlns:m="http://schemas.openxmlformats.org/officeDocument/2006/math">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𝑵</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𝑴</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𝟏𝟎</m:t>
                    </m:r>
                    <m:func>
                      <m:funcPr>
                        <m:ctrlPr>
                          <a:rPr lang="vi-VN" sz="2800" b="1" i="1">
                            <a:solidFill>
                              <a:srgbClr val="FFFFFF"/>
                            </a:solidFill>
                            <a:latin typeface="Cambria Math" panose="02040503050406030204" pitchFamily="18" charset="0"/>
                            <a:cs typeface="Times New Roman" panose="02020603050405020304" pitchFamily="18" charset="0"/>
                          </a:rPr>
                        </m:ctrlPr>
                      </m:funcPr>
                      <m:fNa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𝒍𝒈</m:t>
                        </m:r>
                      </m:fName>
                      <m:e>
                        <m:f>
                          <m:fPr>
                            <m:ctrlPr>
                              <a:rPr lang="vi-VN" sz="2800" b="1" i="1">
                                <a:solidFill>
                                  <a:srgbClr val="FFFFFF"/>
                                </a:solidFill>
                                <a:latin typeface="Cambria Math" panose="02040503050406030204" pitchFamily="18" charset="0"/>
                                <a:cs typeface="Times New Roman" panose="02020603050405020304" pitchFamily="18" charset="0"/>
                              </a:rPr>
                            </m:ctrlPr>
                          </m:fPr>
                          <m:num>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𝑵</m:t>
                                </m:r>
                              </m:sub>
                            </m:sSub>
                          </m:num>
                          <m:den>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𝑴</m:t>
                                </m:r>
                              </m:sub>
                            </m:sSub>
                          </m:den>
                        </m:f>
                      </m:e>
                    </m:func>
                  </m:oMath>
                </a14:m>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3" name="Rectangle 2">
                <a:extLst>
                  <a:ext uri="{FF2B5EF4-FFF2-40B4-BE49-F238E27FC236}">
                    <a16:creationId xmlns:a16="http://schemas.microsoft.com/office/drawing/2014/main" id="{8D433914-A750-4EB4-A90B-BB48CCA7A1D1}"/>
                  </a:ext>
                </a:extLst>
              </p:cNvPr>
              <p:cNvSpPr>
                <a:spLocks noRot="1" noChangeAspect="1" noMove="1" noResize="1" noEditPoints="1" noAdjustHandles="1" noChangeArrowheads="1" noChangeShapeType="1" noTextEdit="1"/>
              </p:cNvSpPr>
              <p:nvPr/>
            </p:nvSpPr>
            <p:spPr>
              <a:xfrm>
                <a:off x="508000" y="1577761"/>
                <a:ext cx="4891083" cy="763992"/>
              </a:xfrm>
              <a:prstGeom prst="rect">
                <a:avLst/>
              </a:prstGeom>
              <a:blipFill>
                <a:blip r:embed="rId2"/>
                <a:stretch>
                  <a:fillRect l="-2491" r="-1619" b="-800"/>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D2AF2176-382D-4DE8-9D4D-42E056E9ED9F}"/>
                  </a:ext>
                </a:extLst>
              </p:cNvPr>
              <p:cNvSpPr/>
              <p:nvPr/>
            </p:nvSpPr>
            <p:spPr>
              <a:xfrm>
                <a:off x="508000" y="2341753"/>
                <a:ext cx="5273880" cy="1530740"/>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a:t>
                </a:r>
                <a14:m>
                  <m:oMath xmlns:m="http://schemas.openxmlformats.org/officeDocument/2006/math">
                    <m:sSub>
                      <m:sSubPr>
                        <m:ctrlP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𝑵</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b>
                      <m:sSubPr>
                        <m:ctrlP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𝑴</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𝟏𝟎</m:t>
                    </m:r>
                    <m:func>
                      <m:funcPr>
                        <m:ctrlP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ctrlPr>
                      </m:funcPr>
                      <m:fNa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𝒍𝒈</m:t>
                        </m:r>
                      </m:fName>
                      <m:e>
                        <m:f>
                          <m:fPr>
                            <m:ctrlP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ctrlPr>
                          </m:fPr>
                          <m:num>
                            <m:sSub>
                              <m:sSubPr>
                                <m:ctrlP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𝑴</m:t>
                                </m:r>
                              </m:sub>
                            </m:sSub>
                          </m:num>
                          <m:den>
                            <m:sSub>
                              <m:sSubPr>
                                <m:ctrlP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𝑵</m:t>
                                </m:r>
                              </m:sub>
                            </m:sSub>
                          </m:den>
                        </m:f>
                      </m:e>
                    </m:func>
                  </m:oMath>
                </a14:m>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	</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4" name="Rectangle 3">
                <a:extLst>
                  <a:ext uri="{FF2B5EF4-FFF2-40B4-BE49-F238E27FC236}">
                    <a16:creationId xmlns:a16="http://schemas.microsoft.com/office/drawing/2014/main" id="{D2AF2176-382D-4DE8-9D4D-42E056E9ED9F}"/>
                  </a:ext>
                </a:extLst>
              </p:cNvPr>
              <p:cNvSpPr>
                <a:spLocks noRot="1" noChangeAspect="1" noMove="1" noResize="1" noEditPoints="1" noAdjustHandles="1" noChangeArrowheads="1" noChangeShapeType="1" noTextEdit="1"/>
              </p:cNvSpPr>
              <p:nvPr/>
            </p:nvSpPr>
            <p:spPr>
              <a:xfrm>
                <a:off x="508000" y="2341753"/>
                <a:ext cx="5273880" cy="1530740"/>
              </a:xfrm>
              <a:prstGeom prst="rect">
                <a:avLst/>
              </a:prstGeom>
              <a:blipFill>
                <a:blip r:embed="rId3"/>
                <a:stretch>
                  <a:fillRect l="-231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81EC6FBB-CEF2-424E-A387-E8CEF3C4855C}"/>
                  </a:ext>
                </a:extLst>
              </p:cNvPr>
              <p:cNvSpPr/>
              <p:nvPr/>
            </p:nvSpPr>
            <p:spPr>
              <a:xfrm>
                <a:off x="508000" y="3872493"/>
                <a:ext cx="4891083" cy="763992"/>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a:t>
                </a:r>
                <a14:m>
                  <m:oMath xmlns:m="http://schemas.openxmlformats.org/officeDocument/2006/math">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𝑵</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𝑳</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𝑴</m:t>
                        </m:r>
                      </m:sub>
                    </m:s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 = </m:t>
                    </m:r>
                    <m:func>
                      <m:funcPr>
                        <m:ctrlPr>
                          <a:rPr lang="vi-VN" sz="2800" b="1" i="1">
                            <a:solidFill>
                              <a:srgbClr val="FFFFFF"/>
                            </a:solidFill>
                            <a:latin typeface="Cambria Math" panose="02040503050406030204" pitchFamily="18" charset="0"/>
                            <a:cs typeface="Times New Roman" panose="02020603050405020304" pitchFamily="18" charset="0"/>
                          </a:rPr>
                        </m:ctrlPr>
                      </m:funcPr>
                      <m:fNa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𝒍𝒈</m:t>
                        </m:r>
                      </m:fName>
                      <m:e>
                        <m:f>
                          <m:fPr>
                            <m:ctrlPr>
                              <a:rPr lang="vi-VN" sz="2800" b="1" i="1">
                                <a:solidFill>
                                  <a:srgbClr val="FFFFFF"/>
                                </a:solidFill>
                                <a:latin typeface="Cambria Math" panose="02040503050406030204" pitchFamily="18" charset="0"/>
                                <a:cs typeface="Times New Roman" panose="02020603050405020304" pitchFamily="18" charset="0"/>
                              </a:rPr>
                            </m:ctrlPr>
                          </m:fPr>
                          <m:num>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𝑵</m:t>
                                </m:r>
                              </m:sub>
                            </m:sSub>
                          </m:num>
                          <m:den>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𝑰</m:t>
                                </m:r>
                              </m:e>
                              <m:sub>
                                <m:r>
                                  <a:rPr lang="vi-VN" sz="2800" b="1" i="1">
                                    <a:solidFill>
                                      <a:srgbClr val="FFFFFF"/>
                                    </a:solidFill>
                                    <a:latin typeface="Cambria Math" panose="02040503050406030204" pitchFamily="18" charset="0"/>
                                    <a:ea typeface="Arial" panose="020B0604020202020204" pitchFamily="34" charset="0"/>
                                    <a:cs typeface="Times New Roman" panose="02020603050405020304" pitchFamily="18" charset="0"/>
                                  </a:rPr>
                                  <m:t>𝑴</m:t>
                                </m:r>
                              </m:sub>
                            </m:sSub>
                          </m:den>
                        </m:f>
                      </m:e>
                    </m:func>
                  </m:oMath>
                </a14:m>
                <a:r>
                  <a:rPr lang="vi-VN" sz="2800" b="1" dirty="0">
                    <a:solidFill>
                      <a:srgbClr val="FFFFFF"/>
                    </a:solidFill>
                    <a:latin typeface="UTM Swiss Condensed" panose="02000500000000000000" pitchFamily="2" charset="0"/>
                    <a:ea typeface="Arial" panose="020B0604020202020204" pitchFamily="34" charset="0"/>
                  </a:rPr>
                  <a:t>.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5" name="Rectangle 4">
                <a:extLst>
                  <a:ext uri="{FF2B5EF4-FFF2-40B4-BE49-F238E27FC236}">
                    <a16:creationId xmlns:a16="http://schemas.microsoft.com/office/drawing/2014/main" id="{81EC6FBB-CEF2-424E-A387-E8CEF3C4855C}"/>
                  </a:ext>
                </a:extLst>
              </p:cNvPr>
              <p:cNvSpPr>
                <a:spLocks noRot="1" noChangeAspect="1" noMove="1" noResize="1" noEditPoints="1" noAdjustHandles="1" noChangeArrowheads="1" noChangeShapeType="1" noTextEdit="1"/>
              </p:cNvSpPr>
              <p:nvPr/>
            </p:nvSpPr>
            <p:spPr>
              <a:xfrm>
                <a:off x="508000" y="3872493"/>
                <a:ext cx="4891083" cy="763992"/>
              </a:xfrm>
              <a:prstGeom prst="rect">
                <a:avLst/>
              </a:prstGeom>
              <a:blipFill>
                <a:blip r:embed="rId4"/>
                <a:stretch>
                  <a:fillRect l="-2491"/>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33D34EDD-C5B4-4683-8C50-E1BBA6D0C160}"/>
                  </a:ext>
                </a:extLst>
              </p:cNvPr>
              <p:cNvSpPr/>
              <p:nvPr/>
            </p:nvSpPr>
            <p:spPr>
              <a:xfrm>
                <a:off x="508000" y="4636485"/>
                <a:ext cx="3439788" cy="763992"/>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a:t>
                </a:r>
                <a14:m>
                  <m:oMath xmlns:m="http://schemas.openxmlformats.org/officeDocument/2006/math">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rPr>
                          <m:t>𝑳</m:t>
                        </m:r>
                      </m:e>
                      <m:sub>
                        <m:r>
                          <a:rPr lang="vi-VN" sz="2800" b="1" i="1">
                            <a:solidFill>
                              <a:srgbClr val="FFFFFF"/>
                            </a:solidFill>
                            <a:latin typeface="Cambria Math" panose="02040503050406030204" pitchFamily="18" charset="0"/>
                            <a:ea typeface="Arial" panose="020B0604020202020204" pitchFamily="34" charset="0"/>
                          </a:rPr>
                          <m:t>𝑵</m:t>
                        </m:r>
                      </m:sub>
                    </m:sSub>
                    <m:r>
                      <a:rPr lang="vi-VN" sz="2800" b="1" i="1">
                        <a:solidFill>
                          <a:srgbClr val="FFFFFF"/>
                        </a:solidFill>
                        <a:latin typeface="Cambria Math" panose="02040503050406030204" pitchFamily="18" charset="0"/>
                        <a:ea typeface="Arial" panose="020B0604020202020204" pitchFamily="34" charset="0"/>
                      </a:rPr>
                      <m:t>−</m:t>
                    </m:r>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rPr>
                          <m:t>𝑳</m:t>
                        </m:r>
                      </m:e>
                      <m:sub>
                        <m:r>
                          <a:rPr lang="vi-VN" sz="2800" b="1" i="1">
                            <a:solidFill>
                              <a:srgbClr val="FFFFFF"/>
                            </a:solidFill>
                            <a:latin typeface="Cambria Math" panose="02040503050406030204" pitchFamily="18" charset="0"/>
                            <a:ea typeface="Arial" panose="020B0604020202020204" pitchFamily="34" charset="0"/>
                          </a:rPr>
                          <m:t>𝑴</m:t>
                        </m:r>
                      </m:sub>
                    </m:sSub>
                    <m:r>
                      <a:rPr lang="vi-VN" sz="2800" b="1" i="1">
                        <a:solidFill>
                          <a:srgbClr val="FFFFFF"/>
                        </a:solidFill>
                        <a:latin typeface="Cambria Math" panose="02040503050406030204" pitchFamily="18" charset="0"/>
                        <a:ea typeface="Arial" panose="020B0604020202020204" pitchFamily="34" charset="0"/>
                      </a:rPr>
                      <m:t> = </m:t>
                    </m:r>
                    <m:func>
                      <m:funcPr>
                        <m:ctrlPr>
                          <a:rPr lang="vi-VN" sz="2800" b="1" i="1">
                            <a:solidFill>
                              <a:srgbClr val="FFFFFF"/>
                            </a:solidFill>
                            <a:latin typeface="Cambria Math" panose="02040503050406030204" pitchFamily="18" charset="0"/>
                            <a:cs typeface="Times New Roman" panose="02020603050405020304" pitchFamily="18" charset="0"/>
                          </a:rPr>
                        </m:ctrlPr>
                      </m:funcPr>
                      <m:fName>
                        <m:r>
                          <a:rPr lang="vi-VN" sz="2800" b="1" i="1">
                            <a:solidFill>
                              <a:srgbClr val="FFFFFF"/>
                            </a:solidFill>
                            <a:latin typeface="Cambria Math" panose="02040503050406030204" pitchFamily="18" charset="0"/>
                            <a:ea typeface="Arial" panose="020B0604020202020204" pitchFamily="34" charset="0"/>
                          </a:rPr>
                          <m:t>𝒍𝒈</m:t>
                        </m:r>
                      </m:fName>
                      <m:e>
                        <m:f>
                          <m:fPr>
                            <m:ctrlPr>
                              <a:rPr lang="vi-VN" sz="2800" b="1" i="1">
                                <a:solidFill>
                                  <a:srgbClr val="FFFFFF"/>
                                </a:solidFill>
                                <a:latin typeface="Cambria Math" panose="02040503050406030204" pitchFamily="18" charset="0"/>
                                <a:cs typeface="Times New Roman" panose="02020603050405020304" pitchFamily="18" charset="0"/>
                              </a:rPr>
                            </m:ctrlPr>
                          </m:fPr>
                          <m:num>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rPr>
                                  <m:t>𝑰</m:t>
                                </m:r>
                              </m:e>
                              <m:sub>
                                <m:r>
                                  <a:rPr lang="vi-VN" sz="2800" b="1" i="1">
                                    <a:solidFill>
                                      <a:srgbClr val="FFFFFF"/>
                                    </a:solidFill>
                                    <a:latin typeface="Cambria Math" panose="02040503050406030204" pitchFamily="18" charset="0"/>
                                    <a:ea typeface="Arial" panose="020B0604020202020204" pitchFamily="34" charset="0"/>
                                  </a:rPr>
                                  <m:t>𝑴</m:t>
                                </m:r>
                              </m:sub>
                            </m:sSub>
                          </m:num>
                          <m:den>
                            <m:sSub>
                              <m:sSubPr>
                                <m:ctrlPr>
                                  <a:rPr lang="vi-VN" sz="2800" b="1" i="1">
                                    <a:solidFill>
                                      <a:srgbClr val="FFFFFF"/>
                                    </a:solidFill>
                                    <a:latin typeface="Cambria Math" panose="02040503050406030204" pitchFamily="18" charset="0"/>
                                    <a:cs typeface="Times New Roman" panose="02020603050405020304" pitchFamily="18" charset="0"/>
                                  </a:rPr>
                                </m:ctrlPr>
                              </m:sSubPr>
                              <m:e>
                                <m:r>
                                  <a:rPr lang="vi-VN" sz="2800" b="1" i="1">
                                    <a:solidFill>
                                      <a:srgbClr val="FFFFFF"/>
                                    </a:solidFill>
                                    <a:latin typeface="Cambria Math" panose="02040503050406030204" pitchFamily="18" charset="0"/>
                                    <a:ea typeface="Arial" panose="020B0604020202020204" pitchFamily="34" charset="0"/>
                                  </a:rPr>
                                  <m:t>𝑰</m:t>
                                </m:r>
                              </m:e>
                              <m:sub>
                                <m:r>
                                  <a:rPr lang="vi-VN" sz="2800" b="1" i="1">
                                    <a:solidFill>
                                      <a:srgbClr val="FFFFFF"/>
                                    </a:solidFill>
                                    <a:latin typeface="Cambria Math" panose="02040503050406030204" pitchFamily="18" charset="0"/>
                                    <a:ea typeface="Arial" panose="020B0604020202020204" pitchFamily="34" charset="0"/>
                                  </a:rPr>
                                  <m:t>𝑵</m:t>
                                </m:r>
                              </m:sub>
                            </m:sSub>
                          </m:den>
                        </m:f>
                      </m:e>
                    </m:func>
                  </m:oMath>
                </a14:m>
                <a:r>
                  <a:rPr lang="vi-VN" sz="2800" b="1" dirty="0">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mc:Choice>
        <mc:Fallback>
          <p:sp>
            <p:nvSpPr>
              <p:cNvPr id="6" name="Rectangle 5">
                <a:extLst>
                  <a:ext uri="{FF2B5EF4-FFF2-40B4-BE49-F238E27FC236}">
                    <a16:creationId xmlns:a16="http://schemas.microsoft.com/office/drawing/2014/main" id="{33D34EDD-C5B4-4683-8C50-E1BBA6D0C160}"/>
                  </a:ext>
                </a:extLst>
              </p:cNvPr>
              <p:cNvSpPr>
                <a:spLocks noRot="1" noChangeAspect="1" noMove="1" noResize="1" noEditPoints="1" noAdjustHandles="1" noChangeArrowheads="1" noChangeShapeType="1" noTextEdit="1"/>
              </p:cNvSpPr>
              <p:nvPr/>
            </p:nvSpPr>
            <p:spPr>
              <a:xfrm>
                <a:off x="508000" y="4636485"/>
                <a:ext cx="3439788" cy="763992"/>
              </a:xfrm>
              <a:prstGeom prst="rect">
                <a:avLst/>
              </a:prstGeom>
              <a:blipFill>
                <a:blip r:embed="rId5"/>
                <a:stretch>
                  <a:fillRect l="-3540" r="-2655" b="-800"/>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392DBCFA-FDA3-4DD4-8001-D4FC7C298857}"/>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75098488"/>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2216F63-D48B-493A-AFC2-670804F0F80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21:</a:t>
            </a:r>
            <a:r>
              <a:rPr lang="vi-VN" sz="2800" b="1" dirty="0">
                <a:solidFill>
                  <a:srgbClr val="00B0F0"/>
                </a:solidFill>
                <a:latin typeface="UTM Swiss Condensed" panose="02000500000000000000" pitchFamily="2" charset="0"/>
                <a:cs typeface="Times New Roman" panose="02020603050405020304" pitchFamily="18" charset="0"/>
              </a:rPr>
              <a:t> Sóng âm truyền được trong các môi trường sắp xếp theo thứ tự có tốc độ tăng dần</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18C7DA6-AA47-4F66-9047-34EAA57EA125}"/>
              </a:ext>
            </a:extLst>
          </p:cNvPr>
          <p:cNvSpPr/>
          <p:nvPr/>
        </p:nvSpPr>
        <p:spPr>
          <a:xfrm>
            <a:off x="1016000" y="1577761"/>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rắn, lỏng, khí.	</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E03BB222-BD9D-4BF5-833C-7035645E00E9}"/>
              </a:ext>
            </a:extLst>
          </p:cNvPr>
          <p:cNvSpPr/>
          <p:nvPr/>
        </p:nvSpPr>
        <p:spPr>
          <a:xfrm>
            <a:off x="6477000" y="1577761"/>
            <a:ext cx="4312399"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B. rắn, lỏng, khí, chân không.</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9CFBE1ED-42F4-4283-A756-85ED59706751}"/>
              </a:ext>
            </a:extLst>
          </p:cNvPr>
          <p:cNvSpPr/>
          <p:nvPr/>
        </p:nvSpPr>
        <p:spPr>
          <a:xfrm>
            <a:off x="1016000" y="2339761"/>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khí, lỏng, rắn.	</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8558C68E-1391-4B8E-AEAF-BE3310A7388B}"/>
              </a:ext>
            </a:extLst>
          </p:cNvPr>
          <p:cNvSpPr/>
          <p:nvPr/>
        </p:nvSpPr>
        <p:spPr>
          <a:xfrm>
            <a:off x="6477000" y="2339761"/>
            <a:ext cx="4418197"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chân không, khí, lỏng, </a:t>
            </a:r>
            <a:r>
              <a:rPr lang="vi-VN" sz="2800" b="1">
                <a:solidFill>
                  <a:srgbClr val="FFFFFF"/>
                </a:solidFill>
                <a:latin typeface="UTM Swiss Condensed" panose="02000500000000000000" pitchFamily="2" charset="0"/>
                <a:ea typeface="Times New Roman" panose="02020603050405020304" pitchFamily="18" charset="0"/>
              </a:rPr>
              <a:t>rắn.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965E4CB9-1CFE-4541-B9A9-04083DE33380}"/>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709976681"/>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FA44AA-E44E-47B3-A582-AFCE0ECEB53F}"/>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22:</a:t>
            </a:r>
            <a:r>
              <a:rPr lang="vi-VN" sz="2800" b="1" dirty="0">
                <a:solidFill>
                  <a:srgbClr val="00B0F0"/>
                </a:solidFill>
                <a:latin typeface="UTM Swiss Condensed" panose="02000500000000000000" pitchFamily="2" charset="0"/>
                <a:cs typeface="Times New Roman" panose="02020603050405020304" pitchFamily="18" charset="0"/>
              </a:rPr>
              <a:t> Tốc độ truyền sóng âm trong một môi trường phụ thuộc vào yếu tố nào sau đây?</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945C8BA-BD71-4906-A9CE-4897F28FC1AD}"/>
              </a:ext>
            </a:extLst>
          </p:cNvPr>
          <p:cNvSpPr/>
          <p:nvPr/>
        </p:nvSpPr>
        <p:spPr>
          <a:xfrm>
            <a:off x="508000" y="1577761"/>
            <a:ext cx="581441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Bản chất môi trường và nhiệt độ.</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F9FA364C-BA4A-4F98-ADCD-C0675E4B14D3}"/>
              </a:ext>
            </a:extLst>
          </p:cNvPr>
          <p:cNvSpPr/>
          <p:nvPr/>
        </p:nvSpPr>
        <p:spPr>
          <a:xfrm>
            <a:off x="508000" y="2100981"/>
            <a:ext cx="3470822"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B. Biên độ truyền sóng.</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552241E9-383C-48E6-ADB4-29BB8E81A863}"/>
              </a:ext>
            </a:extLst>
          </p:cNvPr>
          <p:cNvSpPr/>
          <p:nvPr/>
        </p:nvSpPr>
        <p:spPr>
          <a:xfrm>
            <a:off x="508000" y="3270532"/>
            <a:ext cx="489108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Năng lượng truyền sóng.</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3F36A88C-4F28-4116-BA27-5DD39DFE151B}"/>
              </a:ext>
            </a:extLst>
          </p:cNvPr>
          <p:cNvSpPr/>
          <p:nvPr/>
        </p:nvSpPr>
        <p:spPr>
          <a:xfrm>
            <a:off x="508000" y="3793752"/>
            <a:ext cx="565250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Cường độ âm và mức cường độ </a:t>
            </a:r>
            <a:r>
              <a:rPr lang="vi-VN" sz="2800" b="1">
                <a:solidFill>
                  <a:srgbClr val="FFFFFF"/>
                </a:solidFill>
                <a:latin typeface="UTM Swiss Condensed" panose="02000500000000000000" pitchFamily="2" charset="0"/>
                <a:ea typeface="Times New Roman" panose="02020603050405020304" pitchFamily="18"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74B80A08-5BB7-4554-87F9-400FDBB7ABAD}"/>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143291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9E7470-C01A-4C13-A221-82B18216BCBC}"/>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23:</a:t>
            </a:r>
            <a:r>
              <a:rPr lang="vi-VN" sz="2800" b="1" dirty="0">
                <a:solidFill>
                  <a:srgbClr val="00B0F0"/>
                </a:solidFill>
                <a:latin typeface="UTM Swiss Condensed" panose="02000500000000000000" pitchFamily="2" charset="0"/>
                <a:cs typeface="Times New Roman" panose="02020603050405020304" pitchFamily="18" charset="0"/>
              </a:rPr>
              <a:t> Sóng âm truyền trong môi trường có tần số 1000 Hz được gọi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7A88D86-EE66-42C7-AE59-889575526D07}"/>
              </a:ext>
            </a:extLst>
          </p:cNvPr>
          <p:cNvSpPr/>
          <p:nvPr/>
        </p:nvSpPr>
        <p:spPr>
          <a:xfrm>
            <a:off x="762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âm thanh.</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092895AC-B114-44C3-824A-43A8F9F1CCD5}"/>
              </a:ext>
            </a:extLst>
          </p:cNvPr>
          <p:cNvSpPr/>
          <p:nvPr/>
        </p:nvSpPr>
        <p:spPr>
          <a:xfrm>
            <a:off x="36195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siêu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CB015963-8291-40AB-8B10-D53D4669C3F1}"/>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hạ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E5677AE9-5348-45FA-9F78-6A00ABEA1F38}"/>
              </a:ext>
            </a:extLst>
          </p:cNvPr>
          <p:cNvSpPr/>
          <p:nvPr/>
        </p:nvSpPr>
        <p:spPr>
          <a:xfrm>
            <a:off x="9334500" y="1082240"/>
            <a:ext cx="173637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tạp </a:t>
            </a:r>
            <a:r>
              <a:rPr lang="vi-VN" sz="2800" b="1">
                <a:solidFill>
                  <a:srgbClr val="FFFFFF"/>
                </a:solidFill>
                <a:latin typeface="UTM Swiss Condensed" panose="02000500000000000000" pitchFamily="2" charset="0"/>
                <a:ea typeface="Times New Roman" panose="02020603050405020304" pitchFamily="18"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63FB4728-A189-40DF-83C8-036B78766EB9}"/>
              </a:ext>
            </a:extLst>
          </p:cNvPr>
          <p:cNvSpPr/>
          <p:nvPr/>
        </p:nvSpPr>
        <p:spPr>
          <a:xfrm>
            <a:off x="698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4341180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59D0190-8CDF-43CC-82E8-C4EEE43BC4CE}"/>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24:</a:t>
            </a:r>
            <a:r>
              <a:rPr lang="vi-VN" sz="2800" b="1" dirty="0">
                <a:solidFill>
                  <a:srgbClr val="00B0F0"/>
                </a:solidFill>
                <a:latin typeface="UTM Swiss Condensed" panose="02000500000000000000" pitchFamily="2" charset="0"/>
                <a:cs typeface="Times New Roman" panose="02020603050405020304" pitchFamily="18" charset="0"/>
              </a:rPr>
              <a:t> Sóng âm truyền trong môi trường có tần số 100 kHz được gọi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224C234-047B-49E5-BCEE-44626D9C6942}"/>
              </a:ext>
            </a:extLst>
          </p:cNvPr>
          <p:cNvSpPr/>
          <p:nvPr/>
        </p:nvSpPr>
        <p:spPr>
          <a:xfrm>
            <a:off x="762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âm thanh.</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523435E1-41FE-49AA-8748-0941024EE838}"/>
              </a:ext>
            </a:extLst>
          </p:cNvPr>
          <p:cNvSpPr/>
          <p:nvPr/>
        </p:nvSpPr>
        <p:spPr>
          <a:xfrm>
            <a:off x="36195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siêu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9DF005A5-E9EC-499A-A78C-C08E80E25B88}"/>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hạ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D628931-0C66-4610-B5EE-4CC0010F0789}"/>
              </a:ext>
            </a:extLst>
          </p:cNvPr>
          <p:cNvSpPr/>
          <p:nvPr/>
        </p:nvSpPr>
        <p:spPr>
          <a:xfrm>
            <a:off x="9334500" y="1082240"/>
            <a:ext cx="173637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tạp </a:t>
            </a:r>
            <a:r>
              <a:rPr lang="vi-VN" sz="2800" b="1">
                <a:solidFill>
                  <a:srgbClr val="FFFFFF"/>
                </a:solidFill>
                <a:latin typeface="UTM Swiss Condensed" panose="02000500000000000000" pitchFamily="2" charset="0"/>
                <a:ea typeface="Times New Roman" panose="02020603050405020304" pitchFamily="18"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EFFC84EC-BADE-4236-A70A-B18817F8D567}"/>
              </a:ext>
            </a:extLst>
          </p:cNvPr>
          <p:cNvSpPr/>
          <p:nvPr/>
        </p:nvSpPr>
        <p:spPr>
          <a:xfrm>
            <a:off x="35560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1522440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8C27A18-B023-4F7D-8FE5-9E678DC96CEE}"/>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25:</a:t>
            </a:r>
            <a:r>
              <a:rPr lang="vi-VN" sz="2800" b="1" dirty="0">
                <a:solidFill>
                  <a:srgbClr val="00B0F0"/>
                </a:solidFill>
                <a:latin typeface="UTM Swiss Condensed" panose="02000500000000000000" pitchFamily="2" charset="0"/>
                <a:cs typeface="Times New Roman" panose="02020603050405020304" pitchFamily="18" charset="0"/>
              </a:rPr>
              <a:t> Sóng âm truyền trong môi trường có tần số 10 Hz được gọi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9DCB53A-C774-41E8-A006-931E8A0C8D80}"/>
              </a:ext>
            </a:extLst>
          </p:cNvPr>
          <p:cNvSpPr/>
          <p:nvPr/>
        </p:nvSpPr>
        <p:spPr>
          <a:xfrm>
            <a:off x="762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âm thanh.</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08B81E0-A375-4299-A606-70A93477CEBD}"/>
              </a:ext>
            </a:extLst>
          </p:cNvPr>
          <p:cNvSpPr/>
          <p:nvPr/>
        </p:nvSpPr>
        <p:spPr>
          <a:xfrm>
            <a:off x="36195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siêu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8DF84954-AA17-4C4B-B023-07CDE976FEAF}"/>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hạ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CF4E4700-8408-44D9-B93C-091B5DB5E57C}"/>
              </a:ext>
            </a:extLst>
          </p:cNvPr>
          <p:cNvSpPr/>
          <p:nvPr/>
        </p:nvSpPr>
        <p:spPr>
          <a:xfrm>
            <a:off x="9334500" y="1082240"/>
            <a:ext cx="173637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tạp </a:t>
            </a:r>
            <a:r>
              <a:rPr lang="vi-VN" sz="2800" b="1">
                <a:solidFill>
                  <a:srgbClr val="FFFFFF"/>
                </a:solidFill>
                <a:latin typeface="UTM Swiss Condensed" panose="02000500000000000000" pitchFamily="2" charset="0"/>
                <a:ea typeface="Times New Roman" panose="02020603050405020304" pitchFamily="18"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D2C310F5-7FE5-46CF-8E7C-436F80002C2E}"/>
              </a:ext>
            </a:extLst>
          </p:cNvPr>
          <p:cNvSpPr/>
          <p:nvPr/>
        </p:nvSpPr>
        <p:spPr>
          <a:xfrm>
            <a:off x="6413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099471836"/>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4AF10D-BADA-489C-A798-54E1A812B24B}"/>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26:</a:t>
            </a:r>
            <a:r>
              <a:rPr lang="vi-VN" sz="2800" b="1" dirty="0">
                <a:solidFill>
                  <a:srgbClr val="00B0F0"/>
                </a:solidFill>
                <a:latin typeface="UTM Swiss Condensed" panose="02000500000000000000" pitchFamily="2" charset="0"/>
                <a:cs typeface="Times New Roman" panose="02020603050405020304" pitchFamily="18" charset="0"/>
              </a:rPr>
              <a:t> Âm truyền từ môi trường không khí vào nước. Nhận định nào sau đây là đúng?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F150911-8274-431E-992D-E809B909A4A1}"/>
              </a:ext>
            </a:extLst>
          </p:cNvPr>
          <p:cNvSpPr/>
          <p:nvPr/>
        </p:nvSpPr>
        <p:spPr>
          <a:xfrm>
            <a:off x="508000" y="1577761"/>
            <a:ext cx="673774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Tần số và tốc độ truyền âm không đổi.</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ECDCD15E-4DE3-4CB4-B798-27521231DA16}"/>
              </a:ext>
            </a:extLst>
          </p:cNvPr>
          <p:cNvSpPr/>
          <p:nvPr/>
        </p:nvSpPr>
        <p:spPr>
          <a:xfrm>
            <a:off x="508000" y="2100981"/>
            <a:ext cx="6843540"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B. Tần số thay đổi, tốc độ truyền âm không đổi.</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5E0FC8EF-B959-4169-913F-9058603BF773}"/>
              </a:ext>
            </a:extLst>
          </p:cNvPr>
          <p:cNvSpPr/>
          <p:nvPr/>
        </p:nvSpPr>
        <p:spPr>
          <a:xfrm>
            <a:off x="508000" y="3270532"/>
            <a:ext cx="673774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Tần số không đổi, tốc độ truyền âm tăng.</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E1A8452F-1231-45BD-AF9F-F549551776FF}"/>
              </a:ext>
            </a:extLst>
          </p:cNvPr>
          <p:cNvSpPr/>
          <p:nvPr/>
        </p:nvSpPr>
        <p:spPr>
          <a:xfrm>
            <a:off x="508000" y="3793752"/>
            <a:ext cx="652614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Tần số không đổi, tốc độ truyền âm </a:t>
            </a:r>
            <a:r>
              <a:rPr lang="vi-VN" sz="2800" b="1">
                <a:solidFill>
                  <a:srgbClr val="FFFFFF"/>
                </a:solidFill>
                <a:latin typeface="UTM Swiss Condensed" panose="02000500000000000000" pitchFamily="2" charset="0"/>
                <a:ea typeface="Times New Roman" panose="02020603050405020304" pitchFamily="18" charset="0"/>
              </a:rPr>
              <a:t>giảm.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EC032CDB-4633-401F-B1D9-8820C1361FB7}"/>
              </a:ext>
            </a:extLst>
          </p:cNvPr>
          <p:cNvSpPr/>
          <p:nvPr/>
        </p:nvSpPr>
        <p:spPr>
          <a:xfrm>
            <a:off x="444500" y="320703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71773614"/>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DE0771-C3C4-4821-B9FB-C07FD94004E3}"/>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27:</a:t>
            </a:r>
            <a:r>
              <a:rPr lang="vi-VN" sz="2800" b="1" dirty="0">
                <a:solidFill>
                  <a:srgbClr val="00B0F0"/>
                </a:solidFill>
                <a:latin typeface="UTM Swiss Condensed" panose="02000500000000000000" pitchFamily="2" charset="0"/>
                <a:cs typeface="Times New Roman" panose="02020603050405020304" pitchFamily="18" charset="0"/>
              </a:rPr>
              <a:t> Trong các chất sau, chất nào có tốc độ truyền âm lớn nhất?</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97B690B-15E7-45A6-8044-85259F5B4529}"/>
              </a:ext>
            </a:extLst>
          </p:cNvPr>
          <p:cNvSpPr/>
          <p:nvPr/>
        </p:nvSpPr>
        <p:spPr>
          <a:xfrm>
            <a:off x="1016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Sắt.</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840FCBD0-5D90-43D3-A0BB-FE77F167F2E5}"/>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Nhôm.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89434727-D440-4882-A846-AA84765D0437}"/>
              </a:ext>
            </a:extLst>
          </p:cNvPr>
          <p:cNvSpPr/>
          <p:nvPr/>
        </p:nvSpPr>
        <p:spPr>
          <a:xfrm>
            <a:off x="1016000" y="1844240"/>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Nước ở 0</a:t>
            </a:r>
            <a:r>
              <a:rPr lang="vi-VN" sz="2800" b="1" baseline="30000" dirty="0">
                <a:solidFill>
                  <a:srgbClr val="FFFFFF"/>
                </a:solidFill>
                <a:latin typeface="UTM Swiss Condensed" panose="02000500000000000000" pitchFamily="2" charset="0"/>
                <a:ea typeface="Times New Roman" panose="02020603050405020304" pitchFamily="18" charset="0"/>
              </a:rPr>
              <a:t>0 </a:t>
            </a:r>
            <a:r>
              <a:rPr lang="vi-VN" sz="2800" b="1" dirty="0">
                <a:solidFill>
                  <a:srgbClr val="FFFFFF"/>
                </a:solidFill>
                <a:latin typeface="UTM Swiss Condensed" panose="02000500000000000000" pitchFamily="2" charset="0"/>
                <a:ea typeface="Times New Roman" panose="02020603050405020304" pitchFamily="18" charset="0"/>
              </a:rPr>
              <a:t>C.</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E2C4DA39-94E7-4536-9CC1-58C109BE5173}"/>
              </a:ext>
            </a:extLst>
          </p:cNvPr>
          <p:cNvSpPr/>
          <p:nvPr/>
        </p:nvSpPr>
        <p:spPr>
          <a:xfrm>
            <a:off x="6477000" y="1844240"/>
            <a:ext cx="3331361"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Nước ở 25</a:t>
            </a:r>
            <a:r>
              <a:rPr lang="vi-VN" sz="2800" b="1" baseline="30000" dirty="0">
                <a:solidFill>
                  <a:srgbClr val="FFFFFF"/>
                </a:solidFill>
                <a:latin typeface="UTM Swiss Condensed" panose="02000500000000000000" pitchFamily="2" charset="0"/>
                <a:ea typeface="Times New Roman" panose="02020603050405020304" pitchFamily="18" charset="0"/>
              </a:rPr>
              <a:t>0</a:t>
            </a:r>
            <a:r>
              <a:rPr lang="vi-VN" sz="2800" b="1" dirty="0">
                <a:solidFill>
                  <a:srgbClr val="FFFFFF"/>
                </a:solidFill>
                <a:latin typeface="UTM Swiss Condensed" panose="02000500000000000000" pitchFamily="2" charset="0"/>
                <a:ea typeface="Times New Roman" panose="02020603050405020304" pitchFamily="18" charset="0"/>
              </a:rPr>
              <a:t>	</a:t>
            </a:r>
            <a:r>
              <a:rPr lang="vi-VN" sz="2800" b="1">
                <a:solidFill>
                  <a:srgbClr val="FFFFFF"/>
                </a:solidFill>
                <a:latin typeface="UTM Swiss Condensed" panose="02000500000000000000" pitchFamily="2" charset="0"/>
                <a:ea typeface="Times New Roman" panose="02020603050405020304" pitchFamily="18" charset="0"/>
              </a:rPr>
              <a:t>C.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F7F0C12E-CD5E-431F-A8C5-48EDF3843AEC}"/>
              </a:ext>
            </a:extLst>
          </p:cNvPr>
          <p:cNvSpPr/>
          <p:nvPr/>
        </p:nvSpPr>
        <p:spPr>
          <a:xfrm>
            <a:off x="952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694395539"/>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7420B50-9882-471F-9464-C592CE740190}"/>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28:</a:t>
            </a:r>
            <a:r>
              <a:rPr lang="vi-VN" sz="2800" b="1" dirty="0">
                <a:solidFill>
                  <a:srgbClr val="00B0F0"/>
                </a:solidFill>
                <a:latin typeface="UTM Swiss Condensed" panose="02000500000000000000" pitchFamily="2" charset="0"/>
                <a:cs typeface="Times New Roman" panose="02020603050405020304" pitchFamily="18" charset="0"/>
              </a:rPr>
              <a:t> Trong các chất sau, chất nào có tốc độ truyền âm lớn nhất?</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5821099-97D2-43F9-964D-CF2A43E7B15A}"/>
              </a:ext>
            </a:extLst>
          </p:cNvPr>
          <p:cNvSpPr/>
          <p:nvPr/>
        </p:nvSpPr>
        <p:spPr>
          <a:xfrm>
            <a:off x="1016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Sắt.</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4FAA9412-2AC7-4C0E-968E-9EB4E8ECBFA9}"/>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Nhôm.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DEBF290-4161-4DE6-896B-BB47DA2309B9}"/>
              </a:ext>
            </a:extLst>
          </p:cNvPr>
          <p:cNvSpPr/>
          <p:nvPr/>
        </p:nvSpPr>
        <p:spPr>
          <a:xfrm>
            <a:off x="1016000" y="1844240"/>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Nước ở 0</a:t>
            </a:r>
            <a:r>
              <a:rPr lang="vi-VN" sz="2800" b="1" baseline="30000" dirty="0">
                <a:solidFill>
                  <a:srgbClr val="FFFFFF"/>
                </a:solidFill>
                <a:latin typeface="UTM Swiss Condensed" panose="02000500000000000000" pitchFamily="2" charset="0"/>
                <a:ea typeface="Times New Roman" panose="02020603050405020304" pitchFamily="18" charset="0"/>
              </a:rPr>
              <a:t>0 </a:t>
            </a:r>
            <a:r>
              <a:rPr lang="vi-VN" sz="2800" b="1" dirty="0">
                <a:solidFill>
                  <a:srgbClr val="FFFFFF"/>
                </a:solidFill>
                <a:latin typeface="UTM Swiss Condensed" panose="02000500000000000000" pitchFamily="2" charset="0"/>
                <a:ea typeface="Times New Roman" panose="02020603050405020304" pitchFamily="18" charset="0"/>
              </a:rPr>
              <a:t>C</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BA403E2B-1694-46E3-96A8-113D29528261}"/>
              </a:ext>
            </a:extLst>
          </p:cNvPr>
          <p:cNvSpPr/>
          <p:nvPr/>
        </p:nvSpPr>
        <p:spPr>
          <a:xfrm>
            <a:off x="6477000" y="1844240"/>
            <a:ext cx="256512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Nước ở 25</a:t>
            </a:r>
            <a:r>
              <a:rPr lang="vi-VN" sz="2800" b="1" baseline="30000" dirty="0">
                <a:solidFill>
                  <a:srgbClr val="FFFFFF"/>
                </a:solidFill>
                <a:latin typeface="UTM Swiss Condensed" panose="02000500000000000000" pitchFamily="2" charset="0"/>
                <a:ea typeface="Times New Roman" panose="02020603050405020304" pitchFamily="18" charset="0"/>
              </a:rPr>
              <a:t>0 </a:t>
            </a:r>
            <a:r>
              <a:rPr lang="vi-VN" sz="2800" b="1">
                <a:solidFill>
                  <a:srgbClr val="FFFFFF"/>
                </a:solidFill>
                <a:latin typeface="UTM Swiss Condensed" panose="02000500000000000000" pitchFamily="2" charset="0"/>
                <a:ea typeface="Times New Roman" panose="02020603050405020304" pitchFamily="18" charset="0"/>
              </a:rPr>
              <a:t>C.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1F08B94D-322F-4051-9836-DDF8E3960F7B}"/>
              </a:ext>
            </a:extLst>
          </p:cNvPr>
          <p:cNvSpPr/>
          <p:nvPr/>
        </p:nvSpPr>
        <p:spPr>
          <a:xfrm>
            <a:off x="952500" y="1780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8526173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1471C87C-75BD-4B63-8A80-DAA0ACD394E1}"/>
                  </a:ext>
                </a:extLst>
              </p:cNvPr>
              <p:cNvSpPr/>
              <p:nvPr/>
            </p:nvSpPr>
            <p:spPr>
              <a:xfrm>
                <a:off x="127000" y="63500"/>
                <a:ext cx="11938000" cy="1793055"/>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29:</a:t>
                </a:r>
                <a:r>
                  <a:rPr lang="vi-VN" sz="2800" b="1" dirty="0">
                    <a:solidFill>
                      <a:srgbClr val="00B0F0"/>
                    </a:solidFill>
                    <a:latin typeface="UTM Swiss Condensed" panose="02000500000000000000" pitchFamily="2" charset="0"/>
                    <a:cs typeface="Times New Roman" panose="02020603050405020304" pitchFamily="18" charset="0"/>
                  </a:rPr>
                  <a:t> Trong công thức tính mức cường độ âm L tại một điểm L = log</a:t>
                </a:r>
                <a14:m>
                  <m:oMath xmlns:m="http://schemas.openxmlformats.org/officeDocument/2006/math">
                    <m:f>
                      <m:fPr>
                        <m:ctrlPr>
                          <a:rPr lang="vi-VN" sz="2800" b="1">
                            <a:solidFill>
                              <a:srgbClr val="00B0F0"/>
                            </a:solidFill>
                          </a:rPr>
                        </m:ctrlPr>
                      </m:fPr>
                      <m:num>
                        <m:r>
                          <a:rPr lang="vi-VN" sz="2800" b="1">
                            <a:solidFill>
                              <a:srgbClr val="00B0F0"/>
                            </a:solidFill>
                          </a:rPr>
                          <m:t>𝑰</m:t>
                        </m:r>
                      </m:num>
                      <m:den>
                        <m:sSub>
                          <m:sSubPr>
                            <m:ctrlPr>
                              <a:rPr lang="vi-VN" sz="2800" b="1">
                                <a:solidFill>
                                  <a:srgbClr val="00B0F0"/>
                                </a:solidFill>
                              </a:rPr>
                            </m:ctrlPr>
                          </m:sSubPr>
                          <m:e>
                            <m:r>
                              <a:rPr lang="vi-VN" sz="2800" b="1">
                                <a:solidFill>
                                  <a:srgbClr val="00B0F0"/>
                                </a:solidFill>
                              </a:rPr>
                              <m:t>𝑰</m:t>
                            </m:r>
                          </m:e>
                          <m:sub>
                            <m:r>
                              <a:rPr lang="vi-VN" sz="2800" b="1">
                                <a:solidFill>
                                  <a:srgbClr val="00B0F0"/>
                                </a:solidFill>
                              </a:rPr>
                              <m:t>𝟎</m:t>
                            </m:r>
                          </m:sub>
                        </m:sSub>
                      </m:den>
                    </m:f>
                  </m:oMath>
                </a14:m>
                <a:r>
                  <a:rPr lang="vi-VN" sz="2800" b="1" dirty="0">
                    <a:solidFill>
                      <a:srgbClr val="00B0F0"/>
                    </a:solidFill>
                    <a:latin typeface="UTM Swiss Condensed" panose="02000500000000000000" pitchFamily="2" charset="0"/>
                    <a:cs typeface="Times New Roman" panose="02020603050405020304" pitchFamily="18" charset="0"/>
                  </a:rPr>
                  <a:t> thì I được gọi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1471C87C-75BD-4B63-8A80-DAA0ACD394E1}"/>
                  </a:ext>
                </a:extLst>
              </p:cNvPr>
              <p:cNvSpPr>
                <a:spLocks noRot="1" noChangeAspect="1" noMove="1" noResize="1" noEditPoints="1" noAdjustHandles="1" noChangeArrowheads="1" noChangeShapeType="1" noTextEdit="1"/>
              </p:cNvSpPr>
              <p:nvPr/>
            </p:nvSpPr>
            <p:spPr>
              <a:xfrm>
                <a:off x="127000" y="63500"/>
                <a:ext cx="11938000" cy="1793055"/>
              </a:xfrm>
              <a:prstGeom prst="rect">
                <a:avLst/>
              </a:prstGeom>
              <a:blipFill>
                <a:blip r:embed="rId2"/>
                <a:stretch>
                  <a:fillRect l="-865"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AD667116-94F6-4AE1-AD19-BBC3C129195D}"/>
              </a:ext>
            </a:extLst>
          </p:cNvPr>
          <p:cNvSpPr/>
          <p:nvPr/>
        </p:nvSpPr>
        <p:spPr>
          <a:xfrm>
            <a:off x="1016000" y="1856555"/>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độ to của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05DDE551-956F-44D3-ABF0-2133AE2CDD82}"/>
              </a:ext>
            </a:extLst>
          </p:cNvPr>
          <p:cNvSpPr/>
          <p:nvPr/>
        </p:nvSpPr>
        <p:spPr>
          <a:xfrm>
            <a:off x="6477000" y="1856555"/>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cường độ dòng điện.</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5C336782-52BE-49FD-B983-9AA9424C1E08}"/>
              </a:ext>
            </a:extLst>
          </p:cNvPr>
          <p:cNvSpPr/>
          <p:nvPr/>
        </p:nvSpPr>
        <p:spPr>
          <a:xfrm>
            <a:off x="1016000" y="2618555"/>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cường độ âm.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DC242E37-DC0D-41DE-9FE7-4E8A705E3876}"/>
              </a:ext>
            </a:extLst>
          </p:cNvPr>
          <p:cNvSpPr/>
          <p:nvPr/>
        </p:nvSpPr>
        <p:spPr>
          <a:xfrm>
            <a:off x="6477000" y="2618555"/>
            <a:ext cx="259558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độ to của </a:t>
            </a:r>
            <a:r>
              <a:rPr lang="vi-VN" sz="2800" b="1">
                <a:solidFill>
                  <a:srgbClr val="FFFFFF"/>
                </a:solidFill>
                <a:latin typeface="UTM Swiss Condensed" panose="02000500000000000000" pitchFamily="2" charset="0"/>
                <a:ea typeface="Times New Roman" panose="02020603050405020304" pitchFamily="18"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78C27FE9-9A13-4404-BD48-0799097CB72E}"/>
              </a:ext>
            </a:extLst>
          </p:cNvPr>
          <p:cNvSpPr/>
          <p:nvPr/>
        </p:nvSpPr>
        <p:spPr>
          <a:xfrm>
            <a:off x="952500" y="2555055"/>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821892472"/>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9F67B3-64A6-4303-AD6A-190CF1E5A8E6}"/>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a:t>
            </a:r>
            <a:r>
              <a:rPr lang="vi-VN" sz="2800" b="1" dirty="0">
                <a:solidFill>
                  <a:srgbClr val="00B0F0"/>
                </a:solidFill>
                <a:latin typeface="UTM Swiss Condensed" panose="02000500000000000000" pitchFamily="2" charset="0"/>
                <a:cs typeface="Times New Roman" panose="02020603050405020304" pitchFamily="18" charset="0"/>
              </a:rPr>
              <a:t> Khi âm truyền từ nước sang môi trường không khí thì bước sóng</a:t>
            </a:r>
          </a:p>
          <a:p>
            <a:pPr marL="629920" indent="-629920" algn="just">
              <a:lnSpc>
                <a:spcPct val="115000"/>
              </a:lnSpc>
              <a:spcBef>
                <a:spcPts val="600"/>
              </a:spcBef>
              <a:tabLst>
                <a:tab pos="629920" algn="l"/>
              </a:tabLst>
            </a:pPr>
            <a:r>
              <a:rPr lang="nl-NL"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89AFA43-E709-49A0-91CB-FFCF86D4D454}"/>
              </a:ext>
            </a:extLst>
          </p:cNvPr>
          <p:cNvSpPr/>
          <p:nvPr/>
        </p:nvSpPr>
        <p:spPr>
          <a:xfrm>
            <a:off x="508000" y="1082240"/>
            <a:ext cx="3044423" cy="523220"/>
          </a:xfrm>
          <a:prstGeom prst="rect">
            <a:avLst/>
          </a:prstGeom>
        </p:spPr>
        <p:txBody>
          <a:bodyPr wrap="none">
            <a:spAutoFit/>
          </a:bodyPr>
          <a:lstStyle/>
          <a:p>
            <a:r>
              <a:rPr lang="nl-NL" sz="2800" b="1" dirty="0">
                <a:solidFill>
                  <a:srgbClr val="FFFFFF"/>
                </a:solidFill>
                <a:latin typeface="UTM Swiss Condensed" panose="02000500000000000000" pitchFamily="2" charset="0"/>
                <a:ea typeface="Arial" panose="020B0604020202020204" pitchFamily="34" charset="0"/>
              </a:rPr>
              <a:t>A. </a:t>
            </a:r>
            <a:r>
              <a:rPr lang="vi-VN" sz="2800" b="1" dirty="0">
                <a:solidFill>
                  <a:srgbClr val="FFFFFF"/>
                </a:solidFill>
                <a:latin typeface="UTM Swiss Condensed" panose="02000500000000000000" pitchFamily="2" charset="0"/>
                <a:ea typeface="Arial" panose="020B0604020202020204" pitchFamily="34" charset="0"/>
              </a:rPr>
              <a:t>tăng.</a:t>
            </a:r>
            <a:r>
              <a:rPr lang="nl-NL" sz="2800" b="1" dirty="0">
                <a:solidFill>
                  <a:srgbClr val="FFFFFF"/>
                </a:solidFill>
                <a:latin typeface="UTM Swiss Condensed" panose="02000500000000000000" pitchFamily="2" charset="0"/>
                <a:ea typeface="Arial" panose="020B0604020202020204" pitchFamily="34" charset="0"/>
              </a:rPr>
              <a:t>	</a:t>
            </a:r>
            <a:r>
              <a:rPr lang="nl-NL"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83FDAB7-285E-4764-8346-C76BC06078B1}"/>
              </a:ext>
            </a:extLst>
          </p:cNvPr>
          <p:cNvSpPr/>
          <p:nvPr/>
        </p:nvSpPr>
        <p:spPr>
          <a:xfrm>
            <a:off x="508000" y="1605460"/>
            <a:ext cx="3638175"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nl-NL"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a:t>
            </a: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giảm.	</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81E9A500-4922-43DE-93B2-1E42270FB746}"/>
              </a:ext>
            </a:extLst>
          </p:cNvPr>
          <p:cNvSpPr/>
          <p:nvPr/>
        </p:nvSpPr>
        <p:spPr>
          <a:xfrm>
            <a:off x="508000" y="2775011"/>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không thay đổi.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D1666A0-F58C-4581-A110-6AB3566C567F}"/>
              </a:ext>
            </a:extLst>
          </p:cNvPr>
          <p:cNvSpPr/>
          <p:nvPr/>
        </p:nvSpPr>
        <p:spPr>
          <a:xfrm>
            <a:off x="508000" y="3298231"/>
            <a:ext cx="656141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nửa chu kì đầu tăng, nửa chu kì sau </a:t>
            </a:r>
            <a:r>
              <a:rPr lang="vi-VN" sz="2800" b="1">
                <a:solidFill>
                  <a:srgbClr val="FFFFFF"/>
                </a:solidFill>
                <a:latin typeface="UTM Swiss Condensed" panose="02000500000000000000" pitchFamily="2" charset="0"/>
                <a:ea typeface="Arial" panose="020B0604020202020204" pitchFamily="34" charset="0"/>
              </a:rPr>
              <a:t>giảm.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77732C18-A670-469D-B33E-6B7E9F0517CB}"/>
              </a:ext>
            </a:extLst>
          </p:cNvPr>
          <p:cNvSpPr/>
          <p:nvPr/>
        </p:nvSpPr>
        <p:spPr>
          <a:xfrm>
            <a:off x="444500" y="154196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314175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7DF0E37-B811-4A25-A53A-EDAE925E788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30:</a:t>
            </a:r>
            <a:r>
              <a:rPr lang="vi-VN" sz="2800" b="1" dirty="0">
                <a:solidFill>
                  <a:srgbClr val="00B0F0"/>
                </a:solidFill>
                <a:latin typeface="UTM Swiss Condensed" panose="02000500000000000000" pitchFamily="2" charset="0"/>
                <a:cs typeface="Times New Roman" panose="02020603050405020304" pitchFamily="18" charset="0"/>
              </a:rPr>
              <a:t> Tại điểm M do một nguồn âm truyền đến có cường độ âm là 10-5 W/m2. Lấy cường độ âm chuẩn là 10-12 W/m2. Mức cường độ âm tại M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52028C2-FA4E-4BD5-B9EF-CF44AB3670A1}"/>
              </a:ext>
            </a:extLst>
          </p:cNvPr>
          <p:cNvSpPr/>
          <p:nvPr/>
        </p:nvSpPr>
        <p:spPr>
          <a:xfrm>
            <a:off x="1016000" y="1577761"/>
            <a:ext cx="109517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a:t>
            </a:r>
            <a:r>
              <a:rPr lang="vi-VN" sz="2800" b="1">
                <a:solidFill>
                  <a:srgbClr val="FFFFFF"/>
                </a:solidFill>
                <a:latin typeface="UTM Swiss Condensed" panose="02000500000000000000" pitchFamily="2" charset="0"/>
                <a:ea typeface="Times New Roman" panose="02020603050405020304" pitchFamily="18" charset="0"/>
              </a:rPr>
              <a:t>7 d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9F1614F-CEFF-4B85-8AFE-26B8541C9827}"/>
              </a:ext>
            </a:extLst>
          </p:cNvPr>
          <p:cNvSpPr/>
          <p:nvPr/>
        </p:nvSpPr>
        <p:spPr>
          <a:xfrm>
            <a:off x="6477000" y="1577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B. 70 dB.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36EFFD3-5AF2-4D70-9678-58F6D20C24B0}"/>
              </a:ext>
            </a:extLst>
          </p:cNvPr>
          <p:cNvSpPr/>
          <p:nvPr/>
        </p:nvSpPr>
        <p:spPr>
          <a:xfrm>
            <a:off x="1016000" y="2339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17 dB.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2A6310FF-19CC-4FD0-BEBB-287F13CFC121}"/>
              </a:ext>
            </a:extLst>
          </p:cNvPr>
          <p:cNvSpPr/>
          <p:nvPr/>
        </p:nvSpPr>
        <p:spPr>
          <a:xfrm>
            <a:off x="6477000" y="2339761"/>
            <a:ext cx="175400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170 </a:t>
            </a:r>
            <a:r>
              <a:rPr lang="vi-VN" sz="2800" b="1">
                <a:solidFill>
                  <a:srgbClr val="FFFFFF"/>
                </a:solidFill>
                <a:latin typeface="UTM Swiss Condensed" panose="02000500000000000000" pitchFamily="2" charset="0"/>
                <a:ea typeface="Times New Roman" panose="02020603050405020304" pitchFamily="18" charset="0"/>
              </a:rPr>
              <a:t>dB.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80AB413D-1683-4CB9-B610-5F880FD2B6F9}"/>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043610208"/>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756E7E-718F-4D88-A692-05DEF7BFC54A}"/>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31:</a:t>
            </a:r>
            <a:r>
              <a:rPr lang="vi-VN" sz="2800" b="1" dirty="0">
                <a:solidFill>
                  <a:srgbClr val="00B0F0"/>
                </a:solidFill>
                <a:latin typeface="UTM Swiss Condensed" panose="02000500000000000000" pitchFamily="2" charset="0"/>
                <a:cs typeface="Times New Roman" panose="02020603050405020304" pitchFamily="18" charset="0"/>
              </a:rPr>
              <a:t> Tai con người có thể nghe được những âm có mức cường độ âm trong khoảng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613DFB0-CF4B-48B0-86EF-F81502B3CD62}"/>
              </a:ext>
            </a:extLst>
          </p:cNvPr>
          <p:cNvSpPr/>
          <p:nvPr/>
        </p:nvSpPr>
        <p:spPr>
          <a:xfrm>
            <a:off x="1016000" y="1577761"/>
            <a:ext cx="3334567"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từ 0 dB đến </a:t>
            </a:r>
            <a:r>
              <a:rPr lang="vi-VN" sz="2800" b="1">
                <a:solidFill>
                  <a:srgbClr val="FFFFFF"/>
                </a:solidFill>
                <a:latin typeface="UTM Swiss Condensed" panose="02000500000000000000" pitchFamily="2" charset="0"/>
                <a:ea typeface="Times New Roman" panose="02020603050405020304" pitchFamily="18" charset="0"/>
              </a:rPr>
              <a:t>1000 d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B0139264-D656-4BDE-BF31-B11A9D8AD3C6}"/>
              </a:ext>
            </a:extLst>
          </p:cNvPr>
          <p:cNvSpPr/>
          <p:nvPr/>
        </p:nvSpPr>
        <p:spPr>
          <a:xfrm>
            <a:off x="6477000" y="1577761"/>
            <a:ext cx="489108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B. từ 10 dB đến 100 dB.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A97C837-69E5-4548-B1E1-DB856DB81F6F}"/>
              </a:ext>
            </a:extLst>
          </p:cNvPr>
          <p:cNvSpPr/>
          <p:nvPr/>
        </p:nvSpPr>
        <p:spPr>
          <a:xfrm>
            <a:off x="1016000" y="2339761"/>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từ 10 dB đến 1000dB.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22798D1E-C0C5-4446-BB10-62B21CF3882F}"/>
              </a:ext>
            </a:extLst>
          </p:cNvPr>
          <p:cNvSpPr/>
          <p:nvPr/>
        </p:nvSpPr>
        <p:spPr>
          <a:xfrm>
            <a:off x="6477000" y="2339761"/>
            <a:ext cx="345479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từ 0 dB đến 130 </a:t>
            </a:r>
            <a:r>
              <a:rPr lang="vi-VN" sz="2800" b="1">
                <a:solidFill>
                  <a:srgbClr val="FFFFFF"/>
                </a:solidFill>
                <a:latin typeface="UTM Swiss Condensed" panose="02000500000000000000" pitchFamily="2" charset="0"/>
                <a:ea typeface="Times New Roman" panose="02020603050405020304" pitchFamily="18" charset="0"/>
              </a:rPr>
              <a:t>dB.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ECD88C47-2C1B-436B-98E6-D12758783EE4}"/>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240316901"/>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1C0608-032C-4B6E-B21F-2766D302BDD0}"/>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32:</a:t>
            </a:r>
            <a:r>
              <a:rPr lang="vi-VN" sz="2800" b="1" dirty="0">
                <a:solidFill>
                  <a:srgbClr val="00B0F0"/>
                </a:solidFill>
                <a:latin typeface="UTM Swiss Condensed" panose="02000500000000000000" pitchFamily="2" charset="0"/>
                <a:cs typeface="Times New Roman" panose="02020603050405020304" pitchFamily="18" charset="0"/>
              </a:rPr>
              <a:t> Một âm có hiệu của họa âm bậc 5 và họa âm bậc 2 là 36 Hz. Tần số của âm cơ bản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A784F17-4E71-4C20-B12C-F15E76884279}"/>
              </a:ext>
            </a:extLst>
          </p:cNvPr>
          <p:cNvSpPr/>
          <p:nvPr/>
        </p:nvSpPr>
        <p:spPr>
          <a:xfrm>
            <a:off x="762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36 Hz.</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B50F4D27-9E41-4A12-8907-C5D1059A16E6}"/>
              </a:ext>
            </a:extLst>
          </p:cNvPr>
          <p:cNvSpPr/>
          <p:nvPr/>
        </p:nvSpPr>
        <p:spPr>
          <a:xfrm>
            <a:off x="36195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72 Hz.</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5BE01163-04C6-4684-A24A-365734C85EBF}"/>
              </a:ext>
            </a:extLst>
          </p:cNvPr>
          <p:cNvSpPr/>
          <p:nvPr/>
        </p:nvSpPr>
        <p:spPr>
          <a:xfrm>
            <a:off x="6477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18 Hz.</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D4836736-382B-4206-A41E-766D537A671F}"/>
              </a:ext>
            </a:extLst>
          </p:cNvPr>
          <p:cNvSpPr/>
          <p:nvPr/>
        </p:nvSpPr>
        <p:spPr>
          <a:xfrm>
            <a:off x="9334500" y="1577761"/>
            <a:ext cx="155683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12 </a:t>
            </a:r>
            <a:r>
              <a:rPr lang="vi-VN" sz="2800" b="1">
                <a:solidFill>
                  <a:srgbClr val="FFFFFF"/>
                </a:solidFill>
                <a:latin typeface="UTM Swiss Condensed" panose="02000500000000000000" pitchFamily="2" charset="0"/>
                <a:ea typeface="Times New Roman" panose="02020603050405020304" pitchFamily="18" charset="0"/>
              </a:rPr>
              <a:t>Hz.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D7F1AD00-9E46-4F40-8AE0-A2A51AE47156}"/>
              </a:ext>
            </a:extLst>
          </p:cNvPr>
          <p:cNvSpPr/>
          <p:nvPr/>
        </p:nvSpPr>
        <p:spPr>
          <a:xfrm>
            <a:off x="9271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014667006"/>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671AA1-EF8B-4341-A325-61CE482EF77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33:</a:t>
            </a:r>
            <a:r>
              <a:rPr lang="vi-VN" sz="2800" b="1" dirty="0">
                <a:solidFill>
                  <a:srgbClr val="00B0F0"/>
                </a:solidFill>
                <a:latin typeface="UTM Swiss Condensed" panose="02000500000000000000" pitchFamily="2" charset="0"/>
                <a:cs typeface="Times New Roman" panose="02020603050405020304" pitchFamily="18" charset="0"/>
              </a:rPr>
              <a:t> Môt chiếc kèn phát âm có tần số 300 Hz, vận tốc truyền âm trong không khí là 330 m/s. Chiều dài của kèn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811A358-B2E4-4BD7-AEBA-FB3F0349FFC6}"/>
              </a:ext>
            </a:extLst>
          </p:cNvPr>
          <p:cNvSpPr/>
          <p:nvPr/>
        </p:nvSpPr>
        <p:spPr>
          <a:xfrm>
            <a:off x="762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55 cm.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B9304B68-B05C-4B80-B633-B9FE4A2C5067}"/>
              </a:ext>
            </a:extLst>
          </p:cNvPr>
          <p:cNvSpPr/>
          <p:nvPr/>
        </p:nvSpPr>
        <p:spPr>
          <a:xfrm>
            <a:off x="36195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1,1 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A2C0C03A-B791-45DD-A9C0-7E10583B934C}"/>
              </a:ext>
            </a:extLst>
          </p:cNvPr>
          <p:cNvSpPr/>
          <p:nvPr/>
        </p:nvSpPr>
        <p:spPr>
          <a:xfrm>
            <a:off x="6477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2,2 m.</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20ED72D7-6660-438C-908B-8BAD2E33DFA0}"/>
              </a:ext>
            </a:extLst>
          </p:cNvPr>
          <p:cNvSpPr/>
          <p:nvPr/>
        </p:nvSpPr>
        <p:spPr>
          <a:xfrm>
            <a:off x="9334500" y="1577761"/>
            <a:ext cx="1906291"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27,5 </a:t>
            </a:r>
            <a:r>
              <a:rPr lang="vi-VN" sz="2800" b="1">
                <a:solidFill>
                  <a:srgbClr val="FFFFFF"/>
                </a:solidFill>
                <a:latin typeface="UTM Swiss Condensed" panose="02000500000000000000" pitchFamily="2" charset="0"/>
                <a:ea typeface="Times New Roman" panose="02020603050405020304" pitchFamily="18" charset="0"/>
              </a:rPr>
              <a:t>cm.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17C91D38-B4B6-4F73-829C-ADAB585B263C}"/>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4578015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83247F-5446-4559-92C3-71638920204C}"/>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34:</a:t>
            </a:r>
            <a:r>
              <a:rPr lang="vi-VN" sz="2800" b="1" dirty="0">
                <a:solidFill>
                  <a:srgbClr val="00B0F0"/>
                </a:solidFill>
                <a:latin typeface="UTM Swiss Condensed" panose="02000500000000000000" pitchFamily="2" charset="0"/>
                <a:cs typeface="Times New Roman" panose="02020603050405020304" pitchFamily="18" charset="0"/>
              </a:rPr>
              <a:t> Một sóng âm lan truyền trong không khí với tốc độ 350 m/s, có bước sóng 70 cm. Tần số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839B5E5-FD07-4D74-A03A-7AA597DC4922}"/>
              </a:ext>
            </a:extLst>
          </p:cNvPr>
          <p:cNvSpPr/>
          <p:nvPr/>
        </p:nvSpPr>
        <p:spPr>
          <a:xfrm>
            <a:off x="762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5000 Hz.</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9723495C-3164-4BFE-B5F4-C51253C93F61}"/>
              </a:ext>
            </a:extLst>
          </p:cNvPr>
          <p:cNvSpPr/>
          <p:nvPr/>
        </p:nvSpPr>
        <p:spPr>
          <a:xfrm>
            <a:off x="36195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2000 Hz.</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11A40A60-FAC8-4789-B74E-69BC41B10458}"/>
              </a:ext>
            </a:extLst>
          </p:cNvPr>
          <p:cNvSpPr/>
          <p:nvPr/>
        </p:nvSpPr>
        <p:spPr>
          <a:xfrm>
            <a:off x="6477000" y="1577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50 Hz.</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3D86789-358C-4903-B910-577ADD5DCBD9}"/>
              </a:ext>
            </a:extLst>
          </p:cNvPr>
          <p:cNvSpPr/>
          <p:nvPr/>
        </p:nvSpPr>
        <p:spPr>
          <a:xfrm>
            <a:off x="9334500" y="1577761"/>
            <a:ext cx="173637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500 </a:t>
            </a:r>
            <a:r>
              <a:rPr lang="vi-VN" sz="2800" b="1">
                <a:solidFill>
                  <a:srgbClr val="FFFFFF"/>
                </a:solidFill>
                <a:latin typeface="UTM Swiss Condensed" panose="02000500000000000000" pitchFamily="2" charset="0"/>
                <a:ea typeface="Times New Roman" panose="02020603050405020304" pitchFamily="18" charset="0"/>
              </a:rPr>
              <a:t>Hz.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191F1527-55B4-4E54-9A0A-502E53420772}"/>
              </a:ext>
            </a:extLst>
          </p:cNvPr>
          <p:cNvSpPr/>
          <p:nvPr/>
        </p:nvSpPr>
        <p:spPr>
          <a:xfrm>
            <a:off x="9271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428702326"/>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380C63-2838-48C6-B5FA-2C5A80FF3DC0}"/>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35:</a:t>
            </a:r>
            <a:r>
              <a:rPr lang="vi-VN" sz="2800" b="1" dirty="0">
                <a:solidFill>
                  <a:srgbClr val="00B0F0"/>
                </a:solidFill>
                <a:latin typeface="UTM Swiss Condensed" panose="02000500000000000000" pitchFamily="2" charset="0"/>
                <a:cs typeface="Times New Roman" panose="02020603050405020304" pitchFamily="18" charset="0"/>
              </a:rPr>
              <a:t> Khi mức cường độ âm tăng thêm 20 dB thì cường độ âm tăng lên</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E68BFF8-7B96-4560-AD54-D1BB862E4560}"/>
              </a:ext>
            </a:extLst>
          </p:cNvPr>
          <p:cNvSpPr/>
          <p:nvPr/>
        </p:nvSpPr>
        <p:spPr>
          <a:xfrm>
            <a:off x="762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2 lần.</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CA26E3F4-0A7A-4110-AB29-A7A88603998F}"/>
              </a:ext>
            </a:extLst>
          </p:cNvPr>
          <p:cNvSpPr/>
          <p:nvPr/>
        </p:nvSpPr>
        <p:spPr>
          <a:xfrm>
            <a:off x="36195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200 lần.</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A74571EE-7992-44F9-BEAB-DCB3B0BD79D6}"/>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20 lần.</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E486E56-2F85-44F7-A453-096B35098551}"/>
              </a:ext>
            </a:extLst>
          </p:cNvPr>
          <p:cNvSpPr/>
          <p:nvPr/>
        </p:nvSpPr>
        <p:spPr>
          <a:xfrm>
            <a:off x="9334500" y="1082240"/>
            <a:ext cx="181972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100 </a:t>
            </a:r>
            <a:r>
              <a:rPr lang="vi-VN" sz="2800" b="1">
                <a:solidFill>
                  <a:srgbClr val="FFFFFF"/>
                </a:solidFill>
                <a:latin typeface="UTM Swiss Condensed" panose="02000500000000000000" pitchFamily="2" charset="0"/>
                <a:ea typeface="Times New Roman" panose="02020603050405020304" pitchFamily="18" charset="0"/>
              </a:rPr>
              <a:t>lần.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81DFFF3F-D93E-44F4-B02F-058E2AD7AE57}"/>
              </a:ext>
            </a:extLst>
          </p:cNvPr>
          <p:cNvSpPr/>
          <p:nvPr/>
        </p:nvSpPr>
        <p:spPr>
          <a:xfrm>
            <a:off x="92710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710585478"/>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A0D6BDE-5886-4065-BBF1-78B596321B8C}"/>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36:</a:t>
            </a:r>
            <a:r>
              <a:rPr lang="vi-VN" sz="2800" b="1" dirty="0">
                <a:solidFill>
                  <a:srgbClr val="00B0F0"/>
                </a:solidFill>
                <a:latin typeface="UTM Swiss Condensed" panose="02000500000000000000" pitchFamily="2" charset="0"/>
                <a:cs typeface="Times New Roman" panose="02020603050405020304" pitchFamily="18" charset="0"/>
              </a:rPr>
              <a:t> Khi cường độ âm gấp 100 lần cường độ âm chuẩn thì mức cường độ âm có giá trị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F804001-CF06-4586-877E-66593ACE57B5}"/>
              </a:ext>
            </a:extLst>
          </p:cNvPr>
          <p:cNvSpPr/>
          <p:nvPr/>
        </p:nvSpPr>
        <p:spPr>
          <a:xfrm>
            <a:off x="1016000" y="1577761"/>
            <a:ext cx="109517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a:t>
            </a:r>
            <a:r>
              <a:rPr lang="vi-VN" sz="2800" b="1">
                <a:solidFill>
                  <a:srgbClr val="FFFFFF"/>
                </a:solidFill>
                <a:latin typeface="UTM Swiss Condensed" panose="02000500000000000000" pitchFamily="2" charset="0"/>
                <a:ea typeface="Times New Roman" panose="02020603050405020304" pitchFamily="18" charset="0"/>
              </a:rPr>
              <a:t>2 d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DC65B92A-85EF-476A-8CD5-5F9A44B49366}"/>
              </a:ext>
            </a:extLst>
          </p:cNvPr>
          <p:cNvSpPr/>
          <p:nvPr/>
        </p:nvSpPr>
        <p:spPr>
          <a:xfrm>
            <a:off x="6477000" y="1577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B. 20 dB.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B9CE7A06-7A33-464D-A960-11CD55E8ACC4}"/>
              </a:ext>
            </a:extLst>
          </p:cNvPr>
          <p:cNvSpPr/>
          <p:nvPr/>
        </p:nvSpPr>
        <p:spPr>
          <a:xfrm>
            <a:off x="1016000" y="2339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20 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3DE24DC-9F01-4887-9952-F37B6FE8A52C}"/>
              </a:ext>
            </a:extLst>
          </p:cNvPr>
          <p:cNvSpPr/>
          <p:nvPr/>
        </p:nvSpPr>
        <p:spPr>
          <a:xfrm>
            <a:off x="6477000" y="2339761"/>
            <a:ext cx="1754006"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100 </a:t>
            </a:r>
            <a:r>
              <a:rPr lang="vi-VN" sz="2800" b="1">
                <a:solidFill>
                  <a:srgbClr val="FFFFFF"/>
                </a:solidFill>
                <a:latin typeface="UTM Swiss Condensed" panose="02000500000000000000" pitchFamily="2" charset="0"/>
                <a:ea typeface="Times New Roman" panose="02020603050405020304" pitchFamily="18" charset="0"/>
              </a:rPr>
              <a:t>dB.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4222C92F-69A0-4598-8233-82B4DE6DD5DC}"/>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851006242"/>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ED260AA-389C-476A-8F22-EFFE8F7F8A88}"/>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37:</a:t>
            </a:r>
            <a:r>
              <a:rPr lang="vi-VN" sz="2800" b="1" dirty="0">
                <a:solidFill>
                  <a:srgbClr val="00B0F0"/>
                </a:solidFill>
                <a:latin typeface="UTM Swiss Condensed" panose="02000500000000000000" pitchFamily="2" charset="0"/>
                <a:cs typeface="Times New Roman" panose="02020603050405020304" pitchFamily="18" charset="0"/>
              </a:rPr>
              <a:t> Một cái loa có công suất 1W khi mở hết công suất, lấy π = 3,14. Coi âm do loa phát ra dạng sóng cầu. Mức cường độ âm tại điểm cách nó 400 cm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CB06FE5-1B1D-4300-9B5C-E39E73B26AE9}"/>
              </a:ext>
            </a:extLst>
          </p:cNvPr>
          <p:cNvSpPr/>
          <p:nvPr/>
        </p:nvSpPr>
        <p:spPr>
          <a:xfrm>
            <a:off x="1016000" y="1577761"/>
            <a:ext cx="1274708"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a:t>
            </a:r>
            <a:r>
              <a:rPr lang="vi-VN" sz="2800" b="1">
                <a:solidFill>
                  <a:srgbClr val="FFFFFF"/>
                </a:solidFill>
                <a:latin typeface="UTM Swiss Condensed" panose="02000500000000000000" pitchFamily="2" charset="0"/>
                <a:ea typeface="Times New Roman" panose="02020603050405020304" pitchFamily="18" charset="0"/>
              </a:rPr>
              <a:t>97 d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EF8ADDC0-D9DC-44D9-986A-83D9D2533E45}"/>
              </a:ext>
            </a:extLst>
          </p:cNvPr>
          <p:cNvSpPr/>
          <p:nvPr/>
        </p:nvSpPr>
        <p:spPr>
          <a:xfrm>
            <a:off x="6477000" y="1577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B. 86,9 dB.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53D639C2-59CA-49DA-8C30-F33D7CCE668F}"/>
              </a:ext>
            </a:extLst>
          </p:cNvPr>
          <p:cNvSpPr/>
          <p:nvPr/>
        </p:nvSpPr>
        <p:spPr>
          <a:xfrm>
            <a:off x="1016000" y="233976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77 dB.</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636F097D-15F3-4BCC-9D84-E1975E9FC396}"/>
              </a:ext>
            </a:extLst>
          </p:cNvPr>
          <p:cNvSpPr/>
          <p:nvPr/>
        </p:nvSpPr>
        <p:spPr>
          <a:xfrm>
            <a:off x="6477000" y="2339761"/>
            <a:ext cx="139974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97 </a:t>
            </a:r>
            <a:r>
              <a:rPr lang="vi-VN" sz="2800" b="1">
                <a:solidFill>
                  <a:srgbClr val="FFFFFF"/>
                </a:solidFill>
                <a:latin typeface="UTM Swiss Condensed" panose="02000500000000000000" pitchFamily="2" charset="0"/>
                <a:ea typeface="Times New Roman" panose="02020603050405020304" pitchFamily="18" charset="0"/>
              </a:rPr>
              <a:t>B.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88AE3D54-A98C-49B0-8014-20861A65EE53}"/>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629356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1CB5AD0-C3DD-4A92-B8BB-4AE4D49C6034}"/>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38:</a:t>
            </a:r>
            <a:r>
              <a:rPr lang="vi-VN" sz="2800" b="1" dirty="0">
                <a:solidFill>
                  <a:srgbClr val="00B0F0"/>
                </a:solidFill>
                <a:latin typeface="UTM Swiss Condensed" panose="02000500000000000000" pitchFamily="2" charset="0"/>
                <a:cs typeface="Times New Roman" panose="02020603050405020304" pitchFamily="18" charset="0"/>
              </a:rPr>
              <a:t> Một cái loa có công suất 1 W khi mở hết công suất, lấy π = 3,14. Cường độ âm tại điểm cách nó 400 cm có giá trị là? (coi âm do loa phát ra dạng sóng cầu)</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16D8029-7DE8-4CEA-9468-93FDCCF86B0E}"/>
              </a:ext>
            </a:extLst>
          </p:cNvPr>
          <p:cNvSpPr/>
          <p:nvPr/>
        </p:nvSpPr>
        <p:spPr>
          <a:xfrm>
            <a:off x="1016000" y="207328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5.10</a:t>
            </a:r>
            <a:r>
              <a:rPr lang="vi-VN" sz="2800" b="1" baseline="30000" dirty="0">
                <a:solidFill>
                  <a:srgbClr val="FFFFFF"/>
                </a:solidFill>
                <a:latin typeface="UTM Swiss Condensed" panose="02000500000000000000" pitchFamily="2" charset="0"/>
                <a:ea typeface="Times New Roman" panose="02020603050405020304" pitchFamily="18" charset="0"/>
              </a:rPr>
              <a:t>–5</a:t>
            </a:r>
            <a:r>
              <a:rPr lang="vi-VN" sz="2800" b="1" dirty="0">
                <a:solidFill>
                  <a:srgbClr val="FFFFFF"/>
                </a:solidFill>
                <a:latin typeface="UTM Swiss Condensed" panose="02000500000000000000" pitchFamily="2" charset="0"/>
                <a:ea typeface="Times New Roman" panose="02020603050405020304" pitchFamily="18" charset="0"/>
              </a:rPr>
              <a:t> W/m</a:t>
            </a:r>
            <a:r>
              <a:rPr lang="vi-VN" sz="2800" b="1" baseline="30000" dirty="0">
                <a:solidFill>
                  <a:srgbClr val="FFFFFF"/>
                </a:solidFill>
                <a:latin typeface="UTM Swiss Condensed" panose="02000500000000000000" pitchFamily="2" charset="0"/>
                <a:ea typeface="Times New Roman" panose="02020603050405020304" pitchFamily="18" charset="0"/>
              </a:rPr>
              <a:t>2</a:t>
            </a:r>
            <a:r>
              <a:rPr lang="vi-VN" sz="2800" b="1" dirty="0">
                <a:solidFill>
                  <a:srgbClr val="FFFFFF"/>
                </a:solidFill>
                <a:latin typeface="UTM Swiss Condensed" panose="02000500000000000000" pitchFamily="2" charset="0"/>
                <a:ea typeface="Times New Roman" panose="02020603050405020304" pitchFamily="18" charset="0"/>
              </a:rPr>
              <a:t>.</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C54FE951-A2CA-472E-ABFC-BC270D78110B}"/>
              </a:ext>
            </a:extLst>
          </p:cNvPr>
          <p:cNvSpPr/>
          <p:nvPr/>
        </p:nvSpPr>
        <p:spPr>
          <a:xfrm>
            <a:off x="6477000" y="2073281"/>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B. 5 W/m</a:t>
            </a:r>
            <a:r>
              <a:rPr lang="vi-VN" sz="2800" b="1" baseline="30000" dirty="0">
                <a:solidFill>
                  <a:srgbClr val="FFFFFF"/>
                </a:solidFill>
                <a:latin typeface="UTM Swiss Condensed" panose="02000500000000000000" pitchFamily="2" charset="0"/>
                <a:ea typeface="Times New Roman" panose="02020603050405020304" pitchFamily="18" charset="0"/>
              </a:rPr>
              <a:t>2</a:t>
            </a:r>
            <a:r>
              <a:rPr lang="vi-VN" sz="2800" b="1" dirty="0">
                <a:solidFill>
                  <a:srgbClr val="FFFFFF"/>
                </a:solidFill>
                <a:latin typeface="UTM Swiss Condensed" panose="02000500000000000000" pitchFamily="2" charset="0"/>
                <a:ea typeface="Times New Roman" panose="02020603050405020304" pitchFamily="18" charset="0"/>
              </a:rPr>
              <a:t>.</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4DE9B7BE-68EF-4F01-9CB8-5233F59DBF75}"/>
              </a:ext>
            </a:extLst>
          </p:cNvPr>
          <p:cNvSpPr/>
          <p:nvPr/>
        </p:nvSpPr>
        <p:spPr>
          <a:xfrm>
            <a:off x="1016000" y="283528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5.10</a:t>
            </a:r>
            <a:r>
              <a:rPr lang="vi-VN" sz="2800" b="1" baseline="30000" dirty="0">
                <a:solidFill>
                  <a:srgbClr val="FFFFFF"/>
                </a:solidFill>
                <a:latin typeface="UTM Swiss Condensed" panose="02000500000000000000" pitchFamily="2" charset="0"/>
                <a:ea typeface="Times New Roman" panose="02020603050405020304" pitchFamily="18" charset="0"/>
              </a:rPr>
              <a:t>–4 </a:t>
            </a:r>
            <a:r>
              <a:rPr lang="vi-VN" sz="2800" b="1" dirty="0">
                <a:solidFill>
                  <a:srgbClr val="FFFFFF"/>
                </a:solidFill>
                <a:latin typeface="UTM Swiss Condensed" panose="02000500000000000000" pitchFamily="2" charset="0"/>
                <a:ea typeface="Times New Roman" panose="02020603050405020304" pitchFamily="18" charset="0"/>
              </a:rPr>
              <a:t>W/m</a:t>
            </a:r>
            <a:r>
              <a:rPr lang="vi-VN" sz="2800" b="1" baseline="30000" dirty="0">
                <a:solidFill>
                  <a:srgbClr val="FFFFFF"/>
                </a:solidFill>
                <a:latin typeface="UTM Swiss Condensed" panose="02000500000000000000" pitchFamily="2" charset="0"/>
                <a:ea typeface="Times New Roman" panose="02020603050405020304" pitchFamily="18" charset="0"/>
              </a:rPr>
              <a:t>2</a:t>
            </a:r>
            <a:r>
              <a:rPr lang="vi-VN" sz="2800" b="1" dirty="0">
                <a:solidFill>
                  <a:srgbClr val="FFFFFF"/>
                </a:solidFill>
                <a:latin typeface="UTM Swiss Condensed" panose="02000500000000000000" pitchFamily="2" charset="0"/>
                <a:ea typeface="Times New Roman" panose="02020603050405020304" pitchFamily="18" charset="0"/>
              </a:rPr>
              <a:t>.</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4E3A71A1-706F-45F4-A070-EC2ABEB43431}"/>
              </a:ext>
            </a:extLst>
          </p:cNvPr>
          <p:cNvSpPr/>
          <p:nvPr/>
        </p:nvSpPr>
        <p:spPr>
          <a:xfrm>
            <a:off x="6477000" y="2835281"/>
            <a:ext cx="2087431"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5 mW/</a:t>
            </a:r>
            <a:r>
              <a:rPr lang="vi-VN" sz="2800" b="1">
                <a:solidFill>
                  <a:srgbClr val="FFFFFF"/>
                </a:solidFill>
                <a:latin typeface="UTM Swiss Condensed" panose="02000500000000000000" pitchFamily="2" charset="0"/>
                <a:ea typeface="Times New Roman" panose="02020603050405020304" pitchFamily="18" charset="0"/>
              </a:rPr>
              <a:t>m</a:t>
            </a:r>
            <a:r>
              <a:rPr lang="vi-VN" sz="2800" b="1" baseline="30000">
                <a:solidFill>
                  <a:srgbClr val="FFFFFF"/>
                </a:solidFill>
                <a:latin typeface="UTM Swiss Condensed" panose="02000500000000000000" pitchFamily="2" charset="0"/>
                <a:ea typeface="Times New Roman" panose="02020603050405020304" pitchFamily="18" charset="0"/>
              </a:rPr>
              <a:t>2</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7DB1A8AA-D6E9-4F11-B994-6244E2DC8E99}"/>
              </a:ext>
            </a:extLst>
          </p:cNvPr>
          <p:cNvSpPr/>
          <p:nvPr/>
        </p:nvSpPr>
        <p:spPr>
          <a:xfrm>
            <a:off x="6413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067266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DAE0E1-B522-4BE7-835C-C977DCE3E37B}"/>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39:</a:t>
            </a:r>
            <a:r>
              <a:rPr lang="vi-VN" sz="2800" b="1" dirty="0">
                <a:solidFill>
                  <a:srgbClr val="00B0F0"/>
                </a:solidFill>
                <a:latin typeface="UTM Swiss Condensed" panose="02000500000000000000" pitchFamily="2" charset="0"/>
                <a:cs typeface="Times New Roman" panose="02020603050405020304" pitchFamily="18" charset="0"/>
              </a:rPr>
              <a:t> Với cùng một âm cơ bản nhưng các loại đàn dây khi phát âm nghe khác nhau là do</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B6F2051-EB02-4F5C-9D32-EDFC2DB8F506}"/>
              </a:ext>
            </a:extLst>
          </p:cNvPr>
          <p:cNvSpPr/>
          <p:nvPr/>
        </p:nvSpPr>
        <p:spPr>
          <a:xfrm>
            <a:off x="508000" y="1577761"/>
            <a:ext cx="766107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A. các dây đàn phát ra âm có âm sắc khác nhau.</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D70F9795-AC62-4F62-9F60-D6EF27B65AC5}"/>
              </a:ext>
            </a:extLst>
          </p:cNvPr>
          <p:cNvSpPr/>
          <p:nvPr/>
        </p:nvSpPr>
        <p:spPr>
          <a:xfrm>
            <a:off x="508000" y="2100981"/>
            <a:ext cx="5480988"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B. các hộp đàn có cấu tạo khác nhau.</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0FC29029-80B4-48B7-A332-D6A3E739014B}"/>
              </a:ext>
            </a:extLst>
          </p:cNvPr>
          <p:cNvSpPr/>
          <p:nvPr/>
        </p:nvSpPr>
        <p:spPr>
          <a:xfrm>
            <a:off x="508000" y="3270532"/>
            <a:ext cx="5814412"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C. các dây đàn dài ngắn khác nhau.</a:t>
            </a:r>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FBE31059-726A-4A3C-9684-0F351215DB95}"/>
              </a:ext>
            </a:extLst>
          </p:cNvPr>
          <p:cNvSpPr/>
          <p:nvPr/>
        </p:nvSpPr>
        <p:spPr>
          <a:xfrm>
            <a:off x="508000" y="3793752"/>
            <a:ext cx="5679760"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các dây đàn có tiết diện khác </a:t>
            </a:r>
            <a:r>
              <a:rPr lang="vi-VN" sz="2800" b="1">
                <a:solidFill>
                  <a:srgbClr val="FFFFFF"/>
                </a:solidFill>
                <a:latin typeface="UTM Swiss Condensed" panose="02000500000000000000" pitchFamily="2" charset="0"/>
                <a:ea typeface="Times New Roman" panose="02020603050405020304" pitchFamily="18" charset="0"/>
              </a:rPr>
              <a:t>nhau.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B84F327C-4F25-4EEB-A447-331405F4B756}"/>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701053704"/>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2701EAD-C234-43D2-8D39-7D64248257E8}"/>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4:</a:t>
            </a:r>
            <a:r>
              <a:rPr lang="vi-VN" sz="2800" b="1" dirty="0">
                <a:solidFill>
                  <a:srgbClr val="00B0F0"/>
                </a:solidFill>
                <a:latin typeface="UTM Swiss Condensed" panose="02000500000000000000" pitchFamily="2" charset="0"/>
                <a:cs typeface="Times New Roman" panose="02020603050405020304" pitchFamily="18" charset="0"/>
              </a:rPr>
              <a:t> Một lá thép dao động với chu kì T = 80 ms. Âm do nó phát ra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5695C99-CECA-497F-87EE-1532871618CB}"/>
              </a:ext>
            </a:extLst>
          </p:cNvPr>
          <p:cNvSpPr/>
          <p:nvPr/>
        </p:nvSpPr>
        <p:spPr>
          <a:xfrm>
            <a:off x="762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hạ âm.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D6A14094-7F9A-4FD4-92F1-45EDD8233A0B}"/>
              </a:ext>
            </a:extLst>
          </p:cNvPr>
          <p:cNvSpPr/>
          <p:nvPr/>
        </p:nvSpPr>
        <p:spPr>
          <a:xfrm>
            <a:off x="36195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siêu âm.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A8C4985A-67AD-43E4-8D27-CB21DE867E13}"/>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âm thanh.</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5448C0F6-33D8-46DB-A9F9-A12ED69D3D35}"/>
              </a:ext>
            </a:extLst>
          </p:cNvPr>
          <p:cNvSpPr/>
          <p:nvPr/>
        </p:nvSpPr>
        <p:spPr>
          <a:xfrm>
            <a:off x="9334500" y="1082240"/>
            <a:ext cx="173637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tạp </a:t>
            </a:r>
            <a:r>
              <a:rPr lang="vi-VN" sz="2800" b="1">
                <a:solidFill>
                  <a:srgbClr val="FFFFFF"/>
                </a:solidFill>
                <a:latin typeface="UTM Swiss Condensed" panose="02000500000000000000" pitchFamily="2" charset="0"/>
                <a:ea typeface="Arial" panose="020B0604020202020204" pitchFamily="34"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A09603AE-71C4-4EE9-B93C-58D894A3A1F9}"/>
              </a:ext>
            </a:extLst>
          </p:cNvPr>
          <p:cNvSpPr/>
          <p:nvPr/>
        </p:nvSpPr>
        <p:spPr>
          <a:xfrm>
            <a:off x="698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377678454"/>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77A0AD2-5469-419C-B6BA-5516B4A40AD3}"/>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40:</a:t>
            </a:r>
            <a:r>
              <a:rPr lang="vi-VN" sz="2800" b="1" dirty="0">
                <a:solidFill>
                  <a:srgbClr val="00B0F0"/>
                </a:solidFill>
                <a:latin typeface="UTM Swiss Condensed" panose="02000500000000000000" pitchFamily="2" charset="0"/>
                <a:cs typeface="Times New Roman" panose="02020603050405020304" pitchFamily="18" charset="0"/>
              </a:rPr>
              <a:t> Đối với âm cơ bản và hoạ âm bậc 2 do cùng một dây đàn phát ra thì</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C2C93ED-0453-4D0C-8BF3-D4921697F423}"/>
              </a:ext>
            </a:extLst>
          </p:cNvPr>
          <p:cNvSpPr/>
          <p:nvPr/>
        </p:nvSpPr>
        <p:spPr>
          <a:xfrm>
            <a:off x="508000" y="1082240"/>
            <a:ext cx="8475397"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A. hoạ âm bậc 2 có cường độ lớn hơn cường độ âm cơ bản.</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00A32FAE-19EC-4126-AC24-34672D1B786D}"/>
              </a:ext>
            </a:extLst>
          </p:cNvPr>
          <p:cNvSpPr/>
          <p:nvPr/>
        </p:nvSpPr>
        <p:spPr>
          <a:xfrm>
            <a:off x="508000" y="2251791"/>
            <a:ext cx="7994496"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B. tần số họa âm bậc 2 lớn gấp 2 lần tần số âm cơ bản.</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797430E2-F00D-4E20-97A5-3366DE4212F1}"/>
              </a:ext>
            </a:extLst>
          </p:cNvPr>
          <p:cNvSpPr/>
          <p:nvPr/>
        </p:nvSpPr>
        <p:spPr>
          <a:xfrm>
            <a:off x="508000" y="3421342"/>
            <a:ext cx="7536037"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Times New Roman" panose="02020603050405020304" pitchFamily="18" charset="0"/>
                <a:cs typeface="Times New Roman" panose="02020603050405020304" pitchFamily="18" charset="0"/>
              </a:rPr>
              <a:t>C. cần số âm cơ bản lớn gấp 2 tần số hoạ âm bậc 2.</a:t>
            </a:r>
            <a:endPar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endParaRPr>
          </a:p>
          <a:p>
            <a:r>
              <a:rPr lang="vi-VN" sz="2800" b="1">
                <a:solidFill>
                  <a:srgbClr val="FFFFFF"/>
                </a:solidFill>
                <a:latin typeface="UTM Swiss Condensed" panose="02000500000000000000" pitchFamily="2" charset="0"/>
                <a:ea typeface="Times New Roman" panose="02020603050405020304" pitchFamily="18"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9248D387-8216-4265-95D8-5F8FC8B55402}"/>
              </a:ext>
            </a:extLst>
          </p:cNvPr>
          <p:cNvSpPr/>
          <p:nvPr/>
        </p:nvSpPr>
        <p:spPr>
          <a:xfrm>
            <a:off x="508000" y="4590893"/>
            <a:ext cx="7308411"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Times New Roman" panose="02020603050405020304" pitchFamily="18" charset="0"/>
              </a:rPr>
              <a:t>D. tốc độ âm cơ bản gấp đôi tốc độ hoạ âm bậc </a:t>
            </a:r>
            <a:r>
              <a:rPr lang="vi-VN" sz="2800" b="1">
                <a:solidFill>
                  <a:srgbClr val="FFFFFF"/>
                </a:solidFill>
                <a:latin typeface="UTM Swiss Condensed" panose="02000500000000000000" pitchFamily="2" charset="0"/>
                <a:ea typeface="Times New Roman" panose="02020603050405020304" pitchFamily="18" charset="0"/>
              </a:rPr>
              <a:t>2.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7617CFB5-7EDE-46F0-84AD-5E082E93E783}"/>
              </a:ext>
            </a:extLst>
          </p:cNvPr>
          <p:cNvSpPr/>
          <p:nvPr/>
        </p:nvSpPr>
        <p:spPr>
          <a:xfrm>
            <a:off x="444500" y="218829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280293018"/>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B273440-6909-48BB-B68F-B1AF9C944695}"/>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41:</a:t>
            </a:r>
            <a:r>
              <a:rPr lang="pt-BR" sz="2800" b="1" dirty="0">
                <a:solidFill>
                  <a:srgbClr val="00B0F0"/>
                </a:solidFill>
                <a:latin typeface="UTM Swiss Condensed" panose="02000500000000000000" pitchFamily="2" charset="0"/>
                <a:cs typeface="Times New Roman" panose="02020603050405020304" pitchFamily="18" charset="0"/>
              </a:rPr>
              <a:t> Tại một điểm O trên mặt nước yên tĩnh, có một nguồn sóng dao động điều hòa theo phương thẳng đứng với chu kỳ T = 0,5s. Từ O có những gợn sóng tròn lan rộng ra xung quanh. Khoảng cách giữa hai gợn sóng liên tiếp là 20 cm. Vận tốc truyền sóng trên mặt nước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30FB8DA-F10E-42D1-89E3-256E3D77A00A}"/>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160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70A9C3E-4FE8-452A-B786-5BAD424EC9AA}"/>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80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F0BB61D-28A2-403C-8E58-A6968E4AF928}"/>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40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5108632-E101-49FE-A25B-28CE9062E0E6}"/>
              </a:ext>
            </a:extLst>
          </p:cNvPr>
          <p:cNvSpPr/>
          <p:nvPr/>
        </p:nvSpPr>
        <p:spPr>
          <a:xfrm>
            <a:off x="9334500" y="2568801"/>
            <a:ext cx="208582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180 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9" name="Oval 8">
            <a:extLst>
              <a:ext uri="{FF2B5EF4-FFF2-40B4-BE49-F238E27FC236}">
                <a16:creationId xmlns:a16="http://schemas.microsoft.com/office/drawing/2014/main" id="{CDEAC590-FCE9-44EF-BDA6-22C14DA917BF}"/>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4787999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9">
                                            <p:bg/>
                                          </p:spTgt>
                                        </p:tgtEl>
                                        <p:attrNameLst>
                                          <p:attrName>style.visibility</p:attrName>
                                        </p:attrNameLst>
                                      </p:cBhvr>
                                      <p:to>
                                        <p:strVal val="visible"/>
                                      </p:to>
                                    </p:set>
                                    <p:anim calcmode="lin" valueType="num">
                                      <p:cBhvr>
                                        <p:cTn id="27" dur="500" fill="hold"/>
                                        <p:tgtEl>
                                          <p:spTgt spid="9">
                                            <p:bg/>
                                          </p:spTgt>
                                        </p:tgtEl>
                                        <p:attrNameLst>
                                          <p:attrName>ppt_w</p:attrName>
                                        </p:attrNameLst>
                                      </p:cBhvr>
                                      <p:tavLst>
                                        <p:tav tm="0">
                                          <p:val>
                                            <p:fltVal val="0"/>
                                          </p:val>
                                        </p:tav>
                                        <p:tav tm="100000">
                                          <p:val>
                                            <p:strVal val="#ppt_w"/>
                                          </p:val>
                                        </p:tav>
                                      </p:tavLst>
                                    </p:anim>
                                    <p:anim calcmode="lin" valueType="num">
                                      <p:cBhvr>
                                        <p:cTn id="28"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9">
                                            <p:txEl>
                                              <p:pRg st="0" end="0"/>
                                            </p:txEl>
                                          </p:spTgt>
                                        </p:tgtEl>
                                        <p:attrNameLst>
                                          <p:attrName>style.visibility</p:attrName>
                                        </p:attrNameLst>
                                      </p:cBhvr>
                                      <p:to>
                                        <p:strVal val="visible"/>
                                      </p:to>
                                    </p:set>
                                    <p:anim calcmode="lin" valueType="num">
                                      <p:cBhvr>
                                        <p:cTn id="33"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BACC9B6-4C27-4CB4-925B-A83A1129F8B8}"/>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42:</a:t>
            </a:r>
            <a:r>
              <a:rPr lang="pt-BR" sz="2800" b="1" dirty="0">
                <a:solidFill>
                  <a:srgbClr val="00B0F0"/>
                </a:solidFill>
                <a:latin typeface="UTM Swiss Condensed" panose="02000500000000000000" pitchFamily="2" charset="0"/>
                <a:cs typeface="Times New Roman" panose="02020603050405020304" pitchFamily="18" charset="0"/>
              </a:rPr>
              <a:t> Một người thấy một cánh hoa trên mặt hồ nước nhô lên 10 lần trong khoảng thời gian 36s. Khoảng cách giữa hai đỉnh sóng kế tiếp trên phương truyền sóng là 12cm. Tính vận tốc truyền sóng nước trên mặt nước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9EB9A6A-3561-4AE9-94FC-F0F7C02203A5}"/>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3m/s.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39EFA19-ED4B-4018-8DC0-BA797BE0C1F0}"/>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3,32m/s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E11C411-6CB6-4B3B-89FB-A6C78CF4A2EF}"/>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3,76m/s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E342F7C-E67F-4FFA-9950-5924166E13E9}"/>
              </a:ext>
            </a:extLst>
          </p:cNvPr>
          <p:cNvSpPr/>
          <p:nvPr/>
        </p:nvSpPr>
        <p:spPr>
          <a:xfrm>
            <a:off x="9334500" y="2073281"/>
            <a:ext cx="14734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6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30968AB-5D0E-438B-9300-05FF3EC2821F}"/>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47454754"/>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3389A65-EBD9-41A9-9668-F68D00777A95}"/>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43:</a:t>
            </a:r>
            <a:r>
              <a:rPr lang="pt-BR" sz="2800" b="1" dirty="0">
                <a:solidFill>
                  <a:srgbClr val="00B0F0"/>
                </a:solidFill>
                <a:latin typeface="UTM Swiss Condensed" panose="02000500000000000000" pitchFamily="2" charset="0"/>
                <a:cs typeface="Times New Roman" panose="02020603050405020304" pitchFamily="18" charset="0"/>
              </a:rPr>
              <a:t> Nguồn phát sóng S trên mặt nước dao động với tần số f = 100Hz gây ra các sóng có biên độ A không đổi. Biết khoảng cách giữa 7 gợn lồi liên tiếp trên phương truyền sóng là 3 cm. Vận tốc truyền sóng trên mặt nước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3EDF9F5-9434-4BD5-9FB5-112356B80B4B}"/>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25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9D6F03E-081B-420C-93DD-034CDF3FA35A}"/>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50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FE52E28-BD3A-4A1B-9A7C-35303DFD0C5A}"/>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100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645A9EB-B5EF-43EB-90E6-89826FA8242E}"/>
              </a:ext>
            </a:extLst>
          </p:cNvPr>
          <p:cNvSpPr/>
          <p:nvPr/>
        </p:nvSpPr>
        <p:spPr>
          <a:xfrm>
            <a:off x="9334500" y="2073281"/>
            <a:ext cx="199605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150 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0F93F37A-45A6-4792-B085-6B618051AEB0}"/>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03517327"/>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9B45031-760C-4514-BD05-2580EF18149E}"/>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44:</a:t>
            </a:r>
            <a:r>
              <a:rPr lang="pt-BR" sz="2800" b="1" dirty="0">
                <a:solidFill>
                  <a:srgbClr val="00B0F0"/>
                </a:solidFill>
                <a:latin typeface="UTM Swiss Condensed" panose="02000500000000000000" pitchFamily="2" charset="0"/>
                <a:cs typeface="Times New Roman" panose="02020603050405020304" pitchFamily="18" charset="0"/>
              </a:rPr>
              <a:t> Một người quan sát một chiếc phao trên mặt biển thấy nó nhô lên cao 10 lần trong 18s, khoảng cách giữa hai ngọn sóng kế nhau là 2m. Vận tốc truyền sóng trên mặt biển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565028F-4794-4394-B536-6A5454C497E7}"/>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v = 1m/s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CF12FCC-4823-4BD2-A89D-053CD351FF19}"/>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v = 2m/s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2534E85-623C-467D-9515-34536B1191D1}"/>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v = 4m/s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F6F7A53-0257-46C4-BB88-F3811E0403C8}"/>
              </a:ext>
            </a:extLst>
          </p:cNvPr>
          <p:cNvSpPr/>
          <p:nvPr/>
        </p:nvSpPr>
        <p:spPr>
          <a:xfrm>
            <a:off x="9334500" y="2073281"/>
            <a:ext cx="211147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v = 8m/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53D0564-75E7-49C4-B52F-7FAAC7C21D45}"/>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9532587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4D49995-963C-4B96-B18A-1EE8928706AD}"/>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45:</a:t>
            </a:r>
            <a:r>
              <a:rPr lang="pt-BR" sz="2800" b="1" dirty="0">
                <a:solidFill>
                  <a:srgbClr val="00B0F0"/>
                </a:solidFill>
                <a:latin typeface="UTM Swiss Condensed" panose="02000500000000000000" pitchFamily="2" charset="0"/>
                <a:cs typeface="Times New Roman" panose="02020603050405020304" pitchFamily="18" charset="0"/>
              </a:rPr>
              <a:t> Một sóng truyền trên sợi dây đàn hồi rất dài với tần số 500Hz, người ta thấy khoảng cách giữa hai điểm gần nhau nhất dao động cùng pha là 80 cm. Vận tốc truyền sóng trên dây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F771A71-A114-4323-9219-2D16A9EA2695}"/>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v = 400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A79577F-8E64-4E18-8803-A6F24FC815A2}"/>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v = 16 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C4B18B3-3511-4403-BD95-1491DA331C43}"/>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v = 6,25 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AE517F7-128D-4F4A-8BC4-108BBBA79A89}"/>
              </a:ext>
            </a:extLst>
          </p:cNvPr>
          <p:cNvSpPr/>
          <p:nvPr/>
        </p:nvSpPr>
        <p:spPr>
          <a:xfrm>
            <a:off x="6477000" y="2835281"/>
            <a:ext cx="247054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v = 400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384FDAA-5204-4DD8-8934-359FAEFBB38C}"/>
              </a:ext>
            </a:extLst>
          </p:cNvPr>
          <p:cNvSpPr/>
          <p:nvPr/>
        </p:nvSpPr>
        <p:spPr>
          <a:xfrm>
            <a:off x="6413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466565221"/>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9648AD3-006B-40F7-A024-1B6309BCD8B4}"/>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46:</a:t>
            </a:r>
            <a:r>
              <a:rPr lang="pt-BR" sz="2800" b="1" dirty="0">
                <a:solidFill>
                  <a:srgbClr val="00B0F0"/>
                </a:solidFill>
                <a:latin typeface="UTM Swiss Condensed" panose="02000500000000000000" pitchFamily="2" charset="0"/>
                <a:cs typeface="Times New Roman" panose="02020603050405020304" pitchFamily="18" charset="0"/>
              </a:rPr>
              <a:t> Đầu A của một dây đàn hồi nằm ngang dao động theo phương thẳng đứng với chu kỳ bằng 10 s. Biết vận tốc truyền sóng trên dây v = 0,2 m/s, khoảng cách giữa hai điểm gần nhau nhất dao động cùng pha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B490338-D148-47AA-B6FD-6E7A55844259}"/>
              </a:ext>
            </a:extLst>
          </p:cNvPr>
          <p:cNvSpPr/>
          <p:nvPr/>
        </p:nvSpPr>
        <p:spPr>
          <a:xfrm>
            <a:off x="762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BF1CE69-4E66-470F-B725-E39BE6A1F50F}"/>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1,5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36D360B-D77C-4E46-8381-B0F51A7BC8A3}"/>
              </a:ext>
            </a:extLst>
          </p:cNvPr>
          <p:cNvSpPr/>
          <p:nvPr/>
        </p:nvSpPr>
        <p:spPr>
          <a:xfrm>
            <a:off x="6477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DA8C5B9-CCB6-4AAF-8E4E-35FDA65853DA}"/>
              </a:ext>
            </a:extLst>
          </p:cNvPr>
          <p:cNvSpPr/>
          <p:nvPr/>
        </p:nvSpPr>
        <p:spPr>
          <a:xfrm>
            <a:off x="9334500" y="2073281"/>
            <a:ext cx="14734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0,5 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A2AA327-9CCA-4A08-A9A2-97642C45BA16}"/>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5445122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E0E57B3-FB77-4D75-9419-C42EB7E8AD78}"/>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47:</a:t>
            </a:r>
            <a:r>
              <a:rPr lang="pt-BR" sz="2800" b="1" dirty="0">
                <a:solidFill>
                  <a:srgbClr val="00B0F0"/>
                </a:solidFill>
                <a:latin typeface="UTM Swiss Condensed" panose="02000500000000000000" pitchFamily="2" charset="0"/>
                <a:cs typeface="Times New Roman" panose="02020603050405020304" pitchFamily="18" charset="0"/>
              </a:rPr>
              <a:t> Lúc t = 0 đầu O của dây cao su căng thẳng nằm ngang bắt đầu dao động đi lên với chu kỳ là 2 s. Hỏi sau bao lâu sóng truyền tới điểm gần nhất dao động ngược pha với đầu O ?</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D23CFAE-1979-4F9F-8F34-B4FB966D9993}"/>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t = 2 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43CF8D3-1818-4404-B6FC-EFC7A100B0D4}"/>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t = 1,5 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0A83334-6232-45AC-87FA-5410735E66BE}"/>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t = 1s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9915B0A-6CBE-4804-A6D3-6AA86928BE6F}"/>
              </a:ext>
            </a:extLst>
          </p:cNvPr>
          <p:cNvSpPr/>
          <p:nvPr/>
        </p:nvSpPr>
        <p:spPr>
          <a:xfrm>
            <a:off x="9334500" y="2073281"/>
            <a:ext cx="193995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t =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0,5 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7A4821F-2FE4-47A1-9FB1-A72A9FD9F325}"/>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895823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E522B1-15AC-46DD-BA59-14821F65F284}"/>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48:</a:t>
            </a:r>
            <a:r>
              <a:rPr lang="pt-BR" sz="2800" b="1" dirty="0">
                <a:solidFill>
                  <a:srgbClr val="00B0F0"/>
                </a:solidFill>
                <a:latin typeface="UTM Swiss Condensed" panose="02000500000000000000" pitchFamily="2" charset="0"/>
                <a:cs typeface="Times New Roman" panose="02020603050405020304" pitchFamily="18" charset="0"/>
              </a:rPr>
              <a:t> Phương trình do động của nguồn sóng là </a:t>
            </a:r>
            <a:r>
              <a:rPr lang="pt-BR" sz="2800" b="1">
                <a:solidFill>
                  <a:srgbClr val="00B0F0"/>
                </a:solidFill>
                <a:latin typeface="UTM Swiss Condensed" panose="02000500000000000000" pitchFamily="2" charset="0"/>
                <a:cs typeface="Times New Roman" panose="02020603050405020304" pitchFamily="18" charset="0"/>
              </a:rPr>
              <a:t>u = Acos</a:t>
            </a:r>
            <a:r>
              <a:rPr lang="pt-BR" sz="2800" b="1">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pt-BR" sz="2800" b="1" dirty="0">
                <a:solidFill>
                  <a:srgbClr val="00B0F0"/>
                </a:solidFill>
                <a:latin typeface="UTM Swiss Condensed" panose="02000500000000000000" pitchFamily="2" charset="0"/>
                <a:cs typeface="Times New Roman" panose="02020603050405020304" pitchFamily="18" charset="0"/>
              </a:rPr>
              <a:t>t. Sóng truyền đi với tốc độ không đổi v. Phương trình dao động của điểm M cách nguồn một đoạn d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DAB3BEB-1A22-4489-9F27-A2AC345A2C9F}"/>
              </a:ext>
            </a:extLst>
          </p:cNvPr>
          <p:cNvSpPr/>
          <p:nvPr/>
        </p:nvSpPr>
        <p:spPr>
          <a:xfrm>
            <a:off x="1016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u = Acos(</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t-2πd/v).</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F8F7B6B-8903-4C2D-9145-A29866E1914D}"/>
              </a:ext>
            </a:extLst>
          </p:cNvPr>
          <p:cNvSpPr/>
          <p:nvPr/>
        </p:nvSpPr>
        <p:spPr>
          <a:xfrm>
            <a:off x="6477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u = Acos(</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t-2πd/</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8895FA0-BA32-4B82-83D4-37AC45F1DD84}"/>
              </a:ext>
            </a:extLst>
          </p:cNvPr>
          <p:cNvSpPr/>
          <p:nvPr/>
        </p:nvSpPr>
        <p:spPr>
          <a:xfrm>
            <a:off x="1016000" y="2835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u = Acos</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(t-2πd/</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8DFF788-5140-4324-8F81-8727FED9BEE9}"/>
              </a:ext>
            </a:extLst>
          </p:cNvPr>
          <p:cNvSpPr/>
          <p:nvPr/>
        </p:nvSpPr>
        <p:spPr>
          <a:xfrm>
            <a:off x="6477000" y="2835281"/>
            <a:ext cx="368722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u = Acos(</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t-2π</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A7AC191-B11A-426C-A1A3-8200FCBC808D}"/>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750129266"/>
      </p:ext>
    </p:extLst>
  </p:cSld>
  <p:clrMapOvr>
    <a:masterClrMapping/>
  </p:clrMapOvr>
  <mc:AlternateContent xmlns:mc="http://schemas.openxmlformats.org/markup-compatibility/2006" xmlns:p14="http://schemas.microsoft.com/office/powerpoint/2010/main">
    <mc:Choice Requires="p14">
      <p:transition spd="slow" p14:dur="2000">
        <p14:flythrough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238CFE7-417D-430A-BC5C-ED8FEB5E5AD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49:</a:t>
            </a:r>
            <a:r>
              <a:rPr lang="pt-BR" sz="2800" b="1" dirty="0">
                <a:solidFill>
                  <a:srgbClr val="00B0F0"/>
                </a:solidFill>
                <a:latin typeface="UTM Swiss Condensed" panose="02000500000000000000" pitchFamily="2" charset="0"/>
                <a:cs typeface="Times New Roman" panose="02020603050405020304" pitchFamily="18" charset="0"/>
              </a:rPr>
              <a:t> Cho một sóng ngang u = cos2π(t/0,1-d/50) mm , trong đó d tính bằng cm, t tính bằng giây. Bước sóng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9569D89-2743-43B7-9FFE-9507C1A073B0}"/>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0,1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F1D14A3-8505-4118-AEEC-634AD497AA1E}"/>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50cm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A8E54AA-4293-45FA-B241-2DDC8EBD121E}"/>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8 mm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855C7A4-B444-4444-B296-3BA6D43D1195}"/>
              </a:ext>
            </a:extLst>
          </p:cNvPr>
          <p:cNvSpPr/>
          <p:nvPr/>
        </p:nvSpPr>
        <p:spPr>
          <a:xfrm>
            <a:off x="6477000" y="2339761"/>
            <a:ext cx="188064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 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DDE0E87-36EE-4A1D-A0A8-CF7C708A78E6}"/>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6680183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60A846A-2E7A-4D96-8343-017C6DE51663}"/>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5:</a:t>
            </a:r>
            <a:r>
              <a:rPr lang="vi-VN" sz="2800" b="1" dirty="0">
                <a:solidFill>
                  <a:srgbClr val="00B0F0"/>
                </a:solidFill>
                <a:latin typeface="UTM Swiss Condensed" panose="02000500000000000000" pitchFamily="2" charset="0"/>
                <a:cs typeface="Times New Roman" panose="02020603050405020304" pitchFamily="18" charset="0"/>
              </a:rPr>
              <a:t> Một lá thép dao động với chu kì T = 60 ms. Âm do nó phát ra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E9BF0BF-14E6-456B-A1E2-B6FD3386ABE1}"/>
              </a:ext>
            </a:extLst>
          </p:cNvPr>
          <p:cNvSpPr/>
          <p:nvPr/>
        </p:nvSpPr>
        <p:spPr>
          <a:xfrm>
            <a:off x="762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hạ âm.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EEBBDCB8-E109-4D8B-9ECA-7E87BCFD3B31}"/>
              </a:ext>
            </a:extLst>
          </p:cNvPr>
          <p:cNvSpPr/>
          <p:nvPr/>
        </p:nvSpPr>
        <p:spPr>
          <a:xfrm>
            <a:off x="36195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siêu âm.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2CD0C67C-F9C9-4C15-B213-F56299D6B697}"/>
              </a:ext>
            </a:extLst>
          </p:cNvPr>
          <p:cNvSpPr/>
          <p:nvPr/>
        </p:nvSpPr>
        <p:spPr>
          <a:xfrm>
            <a:off x="6477000" y="1082240"/>
            <a:ext cx="212109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âm thanh.</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D4C2F23A-9453-46E5-8D1E-0C3F0D3B05FE}"/>
              </a:ext>
            </a:extLst>
          </p:cNvPr>
          <p:cNvSpPr/>
          <p:nvPr/>
        </p:nvSpPr>
        <p:spPr>
          <a:xfrm>
            <a:off x="9334500" y="1082240"/>
            <a:ext cx="173637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tạp </a:t>
            </a:r>
            <a:r>
              <a:rPr lang="vi-VN" sz="2800" b="1">
                <a:solidFill>
                  <a:srgbClr val="FFFFFF"/>
                </a:solidFill>
                <a:latin typeface="UTM Swiss Condensed" panose="02000500000000000000" pitchFamily="2" charset="0"/>
                <a:ea typeface="Arial" panose="020B0604020202020204" pitchFamily="34"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6A755F01-A9CE-417B-9C49-7D3C67EA2123}"/>
              </a:ext>
            </a:extLst>
          </p:cNvPr>
          <p:cNvSpPr/>
          <p:nvPr/>
        </p:nvSpPr>
        <p:spPr>
          <a:xfrm>
            <a:off x="6413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366441658"/>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6AE7BA-04CE-4F0F-BCEF-0EBAFCE3839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50:</a:t>
            </a:r>
            <a:r>
              <a:rPr lang="fr-FR" sz="2800" b="1">
                <a:solidFill>
                  <a:srgbClr val="00B0F0"/>
                </a:solidFill>
                <a:latin typeface="UTM Swiss Condensed" panose="02000500000000000000" pitchFamily="2" charset="0"/>
                <a:cs typeface="Times New Roman" panose="02020603050405020304" pitchFamily="18" charset="0"/>
              </a:rPr>
              <a:t> </a:t>
            </a:r>
            <a:r>
              <a:rPr lang="pt-BR" sz="2800" b="1" dirty="0">
                <a:solidFill>
                  <a:srgbClr val="00B0F0"/>
                </a:solidFill>
                <a:latin typeface="UTM Swiss Condensed" panose="02000500000000000000" pitchFamily="2" charset="0"/>
                <a:cs typeface="Times New Roman" panose="02020603050405020304" pitchFamily="18" charset="0"/>
              </a:rPr>
              <a:t>Cho một sóng ngang có phương trình sóng là u = cos2π(t/0,1-d/50) mm, trong đó d tính bằng cm, t tính </a:t>
            </a:r>
            <a:r>
              <a:rPr lang="pt-BR" sz="2800" b="1">
                <a:solidFill>
                  <a:srgbClr val="00B0F0"/>
                </a:solidFill>
                <a:latin typeface="UTM Swiss Condensed" panose="02000500000000000000" pitchFamily="2" charset="0"/>
                <a:cs typeface="Times New Roman" panose="02020603050405020304" pitchFamily="18" charset="0"/>
              </a:rPr>
              <a:t>bằng giây. </a:t>
            </a:r>
            <a:r>
              <a:rPr lang="fr-FR" sz="2800" b="1">
                <a:solidFill>
                  <a:srgbClr val="00B0F0"/>
                </a:solidFill>
                <a:latin typeface="UTM Swiss Condensed" panose="02000500000000000000" pitchFamily="2" charset="0"/>
                <a:cs typeface="Times New Roman" panose="02020603050405020304" pitchFamily="18" charset="0"/>
              </a:rPr>
              <a:t>Chu kỳ của sóng đó</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29009BD-DFA8-4D5A-8DCB-D502939B64D9}"/>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T = 0,1 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7E50172-73AB-4625-B53D-390D3FB69661}"/>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T = 50 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2CD24E1-BB1A-4658-B501-21912398D3BD}"/>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T = 8 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259F8CC-95C3-431B-91ED-EB54B5D3E986}"/>
              </a:ext>
            </a:extLst>
          </p:cNvPr>
          <p:cNvSpPr/>
          <p:nvPr/>
        </p:nvSpPr>
        <p:spPr>
          <a:xfrm>
            <a:off x="9334500" y="1577761"/>
            <a:ext cx="17459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T =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1 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79BFC82-B3DA-4FC4-BD4A-FB3992C82CA4}"/>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63823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85DFEAB-9808-46C6-8C5A-37B25D0CF67E}"/>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51</a:t>
            </a:r>
            <a:r>
              <a:rPr lang="vi-VN" sz="2800" b="1">
                <a:solidFill>
                  <a:srgbClr val="FFFF00"/>
                </a:solidFill>
                <a:latin typeface="UTM Swiss Condensed" panose="02000500000000000000" pitchFamily="2" charset="0"/>
                <a:cs typeface="Times New Roman" panose="02020603050405020304" pitchFamily="18" charset="0"/>
              </a:rPr>
              <a:t>:</a:t>
            </a:r>
            <a:r>
              <a:rPr lang="vi-VN" sz="2800" b="1">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Phương trình của một sóng ngang truyền trên một sợi dây</a:t>
            </a:r>
            <a:r>
              <a:rPr lang="fr-FR" sz="2800" b="1" dirty="0">
                <a:solidFill>
                  <a:srgbClr val="00B0F0"/>
                </a:solidFill>
                <a:latin typeface="UTM Swiss Condensed" panose="02000500000000000000" pitchFamily="2" charset="0"/>
                <a:cs typeface="Times New Roman" panose="02020603050405020304" pitchFamily="18" charset="0"/>
              </a:rPr>
              <a:t> là u = 4cos(100πt-πx</a:t>
            </a:r>
            <a:r>
              <a:rPr lang="fr-FR" sz="2800" b="1">
                <a:solidFill>
                  <a:srgbClr val="00B0F0"/>
                </a:solidFill>
                <a:latin typeface="UTM Swiss Condensed" panose="02000500000000000000" pitchFamily="2" charset="0"/>
                <a:cs typeface="Times New Roman" panose="02020603050405020304" pitchFamily="18" charset="0"/>
              </a:rPr>
              <a:t>/10) trong đó</a:t>
            </a:r>
            <a:r>
              <a:rPr lang="fr-FR" sz="2800" b="1" dirty="0">
                <a:solidFill>
                  <a:srgbClr val="00B0F0"/>
                </a:solidFill>
                <a:latin typeface="UTM Swiss Condensed" panose="02000500000000000000" pitchFamily="2" charset="0"/>
                <a:cs typeface="Times New Roman" panose="02020603050405020304" pitchFamily="18" charset="0"/>
              </a:rPr>
              <a:t> u</a:t>
            </a:r>
            <a:r>
              <a:rPr lang="fr-FR" sz="2800" b="1">
                <a:solidFill>
                  <a:srgbClr val="00B0F0"/>
                </a:solidFill>
                <a:latin typeface="UTM Swiss Condensed" panose="02000500000000000000" pitchFamily="2" charset="0"/>
                <a:cs typeface="Times New Roman" panose="02020603050405020304" pitchFamily="18" charset="0"/>
              </a:rPr>
              <a:t>, x đo bằng</a:t>
            </a:r>
            <a:r>
              <a:rPr lang="fr-FR" sz="2800" b="1" dirty="0">
                <a:solidFill>
                  <a:srgbClr val="00B0F0"/>
                </a:solidFill>
                <a:latin typeface="UTM Swiss Condensed" panose="02000500000000000000" pitchFamily="2" charset="0"/>
                <a:cs typeface="Times New Roman" panose="02020603050405020304" pitchFamily="18" charset="0"/>
              </a:rPr>
              <a:t> (cm</a:t>
            </a:r>
            <a:r>
              <a:rPr lang="fr-FR" sz="2800" b="1">
                <a:solidFill>
                  <a:srgbClr val="00B0F0"/>
                </a:solidFill>
                <a:latin typeface="UTM Swiss Condensed" panose="02000500000000000000" pitchFamily="2" charset="0"/>
                <a:cs typeface="Times New Roman" panose="02020603050405020304" pitchFamily="18" charset="0"/>
              </a:rPr>
              <a:t>), t đo bằng giây</a:t>
            </a:r>
            <a:r>
              <a:rPr lang="fr-FR" sz="2800" b="1" dirty="0">
                <a:solidFill>
                  <a:srgbClr val="00B0F0"/>
                </a:solidFill>
                <a:latin typeface="UTM Swiss Condensed" panose="02000500000000000000" pitchFamily="2" charset="0"/>
                <a:cs typeface="Times New Roman" panose="02020603050405020304" pitchFamily="18" charset="0"/>
              </a:rPr>
              <a:t>. </a:t>
            </a:r>
            <a:r>
              <a:rPr lang="vi-VN" sz="2800" b="1" dirty="0">
                <a:solidFill>
                  <a:srgbClr val="00B0F0"/>
                </a:solidFill>
                <a:latin typeface="UTM Swiss Condensed" panose="02000500000000000000" pitchFamily="2" charset="0"/>
                <a:cs typeface="Times New Roman" panose="02020603050405020304" pitchFamily="18" charset="0"/>
              </a:rPr>
              <a:t>Tốc độ truyền sóng trên dây bằng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7253E8B-EA76-472B-8BF6-7A3D98FC03E9}"/>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10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0B39C28-4E70-4B57-934A-53F4073D0252}"/>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 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BB7089AA-ABB2-4FB8-8351-14C45FE67C05}"/>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0,4 cm/s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BA2D7C8-180B-4EEB-8D4D-CD0C16DBF52A}"/>
              </a:ext>
            </a:extLst>
          </p:cNvPr>
          <p:cNvSpPr/>
          <p:nvPr/>
        </p:nvSpPr>
        <p:spPr>
          <a:xfrm>
            <a:off x="9334500" y="207328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2,5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88D8DA2-FE3C-4A6F-97CD-666781EC591B}"/>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5619484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8FC9A99-260B-4682-A213-D5796CD5F62B}"/>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52:</a:t>
            </a:r>
            <a:r>
              <a:rPr lang="vi-VN" sz="2800" b="1" dirty="0">
                <a:solidFill>
                  <a:srgbClr val="00B0F0"/>
                </a:solidFill>
                <a:latin typeface="UTM Swiss Condensed" panose="02000500000000000000" pitchFamily="2" charset="0"/>
                <a:cs typeface="Times New Roman" panose="02020603050405020304" pitchFamily="18" charset="0"/>
              </a:rPr>
              <a:t> Một sónglan truyền với vận tốc 200 m/s có bước sóng 4 m. Tần số và chu kỳ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766C1BB-17C5-42A2-A05C-1E50FF22FDF0}"/>
              </a:ext>
            </a:extLst>
          </p:cNvPr>
          <p:cNvSpPr/>
          <p:nvPr/>
        </p:nvSpPr>
        <p:spPr>
          <a:xfrm>
            <a:off x="1016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50 HZ; 0,02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8A389BE-42DB-477C-A95E-034301690106}"/>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0,05 HZ; 200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766D7DD-A611-4B36-B619-1293F4B52159}"/>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800 HZ; 0,125 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727C9FB-AD9D-460A-9CA9-0C4229FD6788}"/>
              </a:ext>
            </a:extLst>
          </p:cNvPr>
          <p:cNvSpPr/>
          <p:nvPr/>
        </p:nvSpPr>
        <p:spPr>
          <a:xfrm>
            <a:off x="6477000" y="2339761"/>
            <a:ext cx="220765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5 HZ;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0,2 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BB1D0F4-9CE1-428B-B3B1-846B33B99025}"/>
              </a:ext>
            </a:extLst>
          </p:cNvPr>
          <p:cNvSpPr/>
          <p:nvPr/>
        </p:nvSpPr>
        <p:spPr>
          <a:xfrm>
            <a:off x="952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726743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548F8A6-33CC-41E5-AFBC-4CDF0E72535A}"/>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53:</a:t>
            </a:r>
            <a:r>
              <a:rPr lang="vi-VN" sz="2800" b="1" dirty="0">
                <a:solidFill>
                  <a:srgbClr val="00B0F0"/>
                </a:solidFill>
                <a:latin typeface="UTM Swiss Condensed" panose="02000500000000000000" pitchFamily="2" charset="0"/>
                <a:cs typeface="Times New Roman" panose="02020603050405020304" pitchFamily="18" charset="0"/>
              </a:rPr>
              <a:t> Sóng truyền từ M đến N dọc theo phương truyền sóng với bước sóng </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 = 120cm. Tính khoảng cách d = MN biết rằng sóng tại N trễ pha hơn sóng tạ M là π/3?</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0816596-372C-4CCC-AC32-B43D4384E16D}"/>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d = 15 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CEDC234-2BBF-4AAB-A853-EF19E9B33015}"/>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d = 24 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26EC7E1-72A0-4ED9-AF44-1BE4114CCFF7}"/>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d = 30 cm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C784665-52CC-4AB1-B753-9C5B8839B9D7}"/>
              </a:ext>
            </a:extLst>
          </p:cNvPr>
          <p:cNvSpPr/>
          <p:nvPr/>
        </p:nvSpPr>
        <p:spPr>
          <a:xfrm>
            <a:off x="6477000" y="2835281"/>
            <a:ext cx="22910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d = 20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CFB54A2-68E1-43F8-825D-AC84DEF90D89}"/>
              </a:ext>
            </a:extLst>
          </p:cNvPr>
          <p:cNvSpPr/>
          <p:nvPr/>
        </p:nvSpPr>
        <p:spPr>
          <a:xfrm>
            <a:off x="6413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390532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6D6455F-CC70-410B-AF3A-F382C8660E6C}"/>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54:</a:t>
            </a:r>
            <a:r>
              <a:rPr lang="pt-BR" sz="2800" b="1" dirty="0">
                <a:solidFill>
                  <a:srgbClr val="00B0F0"/>
                </a:solidFill>
                <a:latin typeface="UTM Swiss Condensed" panose="02000500000000000000" pitchFamily="2" charset="0"/>
                <a:cs typeface="Times New Roman" panose="02020603050405020304" pitchFamily="18" charset="0"/>
              </a:rPr>
              <a:t> Một sóng truyền trên mặt </a:t>
            </a:r>
            <a:r>
              <a:rPr lang="pt-BR" sz="2800" b="1">
                <a:solidFill>
                  <a:srgbClr val="00B0F0"/>
                </a:solidFill>
                <a:latin typeface="UTM Swiss Condensed" panose="02000500000000000000" pitchFamily="2" charset="0"/>
                <a:cs typeface="Times New Roman" panose="02020603050405020304" pitchFamily="18" charset="0"/>
              </a:rPr>
              <a:t>biển có </a:t>
            </a:r>
            <a:r>
              <a:rPr lang="pt-BR" sz="2800" b="1">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pt-BR" sz="2800" b="1" dirty="0">
                <a:solidFill>
                  <a:srgbClr val="00B0F0"/>
                </a:solidFill>
                <a:latin typeface="UTM Swiss Condensed" panose="02000500000000000000" pitchFamily="2" charset="0"/>
                <a:cs typeface="Times New Roman" panose="02020603050405020304" pitchFamily="18" charset="0"/>
              </a:rPr>
              <a:t> = 2m. Khoảng cách giữa hai điểm gần nhau nhất trên cùng một phương truyền sóng dao động ngược pha nhau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C3A729C-6B7B-4493-9F31-AEBC574A4A2F}"/>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0,5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33F056F-FE70-438D-8424-A6EEF7553799}"/>
              </a:ext>
            </a:extLst>
          </p:cNvPr>
          <p:cNvSpPr/>
          <p:nvPr/>
        </p:nvSpPr>
        <p:spPr>
          <a:xfrm>
            <a:off x="36195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B38D6C2-45AE-4E27-9490-257333047898}"/>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1,5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AB2EF55-6A9D-4A34-BC9D-300BE9747ECD}"/>
              </a:ext>
            </a:extLst>
          </p:cNvPr>
          <p:cNvSpPr/>
          <p:nvPr/>
        </p:nvSpPr>
        <p:spPr>
          <a:xfrm>
            <a:off x="9334500" y="1577761"/>
            <a:ext cx="120417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2 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2A0F5CF-E2C8-4DEA-843D-4CCFB023E0B8}"/>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139048816"/>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6F57CE7-3D68-4A97-92DC-77047E787F56}"/>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55:</a:t>
            </a:r>
            <a:r>
              <a:rPr lang="pt-BR" sz="2800" b="1" dirty="0">
                <a:solidFill>
                  <a:srgbClr val="00B0F0"/>
                </a:solidFill>
                <a:latin typeface="UTM Swiss Condensed" panose="02000500000000000000" pitchFamily="2" charset="0"/>
                <a:cs typeface="Times New Roman" panose="02020603050405020304" pitchFamily="18" charset="0"/>
              </a:rPr>
              <a:t> Sóng ngang truyền trên một sợi dây rất dài tần số f = 500 Hz. Hai điểm gần nhau nhất trên sợi dây cách nhau 25 cm dao động luôn lệch pha nhau π/4. Tốc độ truyền sóng trên dây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4DEED8EC-B1D0-4733-99A4-8818F0C82E92}"/>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0,5 km/s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C2DB072-586B-44A2-8246-DE5CFDE60F98}"/>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 km/s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4AA2423-D73A-48FA-B70C-C3B877524D65}"/>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250 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DF4B650-722B-46C6-BC37-C824C82C15AB}"/>
              </a:ext>
            </a:extLst>
          </p:cNvPr>
          <p:cNvSpPr/>
          <p:nvPr/>
        </p:nvSpPr>
        <p:spPr>
          <a:xfrm>
            <a:off x="9334500" y="2073281"/>
            <a:ext cx="18325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750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8EFF4B9-3DED-4A06-B2F4-A332A0E378A2}"/>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699195208"/>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22265E9-1546-4D23-A7B4-F79E094C4778}"/>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56:</a:t>
            </a:r>
            <a:r>
              <a:rPr lang="pt-BR" sz="2800" b="1" dirty="0">
                <a:solidFill>
                  <a:srgbClr val="00B0F0"/>
                </a:solidFill>
                <a:latin typeface="UTM Swiss Condensed" panose="02000500000000000000" pitchFamily="2" charset="0"/>
                <a:cs typeface="Times New Roman" panose="02020603050405020304" pitchFamily="18" charset="0"/>
              </a:rPr>
              <a:t> Đầu A của một dây đàn hồi nằm ngang dao động theo phương thẳng đứng với chu kỳ bằng 10 s. Biết vận tốc truyền sóng trên dây v = 0,2 m/s, khoảng cách giữa hai điểm gần nhau nhất dao động ngược pha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1670334-6859-4BDA-B960-B1807BFACFE6}"/>
              </a:ext>
            </a:extLst>
          </p:cNvPr>
          <p:cNvSpPr/>
          <p:nvPr/>
        </p:nvSpPr>
        <p:spPr>
          <a:xfrm>
            <a:off x="762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DFD9C5F-4AFB-4E91-BDB0-D3B55272A653}"/>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1,5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483CCDC-17FF-4A8A-A247-70A463A5F493}"/>
              </a:ext>
            </a:extLst>
          </p:cNvPr>
          <p:cNvSpPr/>
          <p:nvPr/>
        </p:nvSpPr>
        <p:spPr>
          <a:xfrm>
            <a:off x="6477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BF6DA29-36CA-4329-A12F-967A2EA140CC}"/>
              </a:ext>
            </a:extLst>
          </p:cNvPr>
          <p:cNvSpPr/>
          <p:nvPr/>
        </p:nvSpPr>
        <p:spPr>
          <a:xfrm>
            <a:off x="9334500" y="2073281"/>
            <a:ext cx="14734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0,5 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77C082B-43E0-4929-BA34-B80A31CC8A70}"/>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8222295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B4769862-166D-4C4E-BDA1-5C0F8DA9C9F9}"/>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57:</a:t>
            </a:r>
            <a:r>
              <a:rPr lang="pt-BR" sz="2800" b="1" dirty="0">
                <a:solidFill>
                  <a:srgbClr val="00B0F0"/>
                </a:solidFill>
                <a:latin typeface="UTM Swiss Condensed" panose="02000500000000000000" pitchFamily="2" charset="0"/>
                <a:cs typeface="Times New Roman" panose="02020603050405020304" pitchFamily="18" charset="0"/>
              </a:rPr>
              <a:t> Đầu A của một dây đàn hồi nằm ngang dao động theo phương thẳng đứng với chu kỳ bằng 10 s. Biết vận tốc truyền sóng trên dây v = 0,2 m/s, khoảng cách giữa hai điểm gần nhau nhất dao động vuông pha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61004DE-2A1D-4A91-AB17-D492680BE2AC}"/>
              </a:ext>
            </a:extLst>
          </p:cNvPr>
          <p:cNvSpPr/>
          <p:nvPr/>
        </p:nvSpPr>
        <p:spPr>
          <a:xfrm>
            <a:off x="762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1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548AA49-95E8-4B8E-AF5A-35255878F20A}"/>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1,5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D2599AB-97E4-4525-A967-7FD959628DAA}"/>
              </a:ext>
            </a:extLst>
          </p:cNvPr>
          <p:cNvSpPr/>
          <p:nvPr/>
        </p:nvSpPr>
        <p:spPr>
          <a:xfrm>
            <a:off x="6477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02B11AC-1947-4139-BEEB-636B6F079B31}"/>
              </a:ext>
            </a:extLst>
          </p:cNvPr>
          <p:cNvSpPr/>
          <p:nvPr/>
        </p:nvSpPr>
        <p:spPr>
          <a:xfrm>
            <a:off x="9334500" y="2073281"/>
            <a:ext cx="14734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0,5 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284DAC4-B59E-4AFA-9555-305D94B73626}"/>
              </a:ext>
            </a:extLst>
          </p:cNvPr>
          <p:cNvSpPr/>
          <p:nvPr/>
        </p:nvSpPr>
        <p:spPr>
          <a:xfrm>
            <a:off x="9271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4563080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EE9B7C3-7403-4015-98FA-2F59F11F6448}"/>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58:</a:t>
            </a:r>
            <a:r>
              <a:rPr lang="pt-BR" sz="2800" b="1" dirty="0">
                <a:solidFill>
                  <a:srgbClr val="00B0F0"/>
                </a:solidFill>
                <a:latin typeface="UTM Swiss Condensed" panose="02000500000000000000" pitchFamily="2" charset="0"/>
                <a:cs typeface="Times New Roman" panose="02020603050405020304" pitchFamily="18" charset="0"/>
              </a:rPr>
              <a:t> Trong thí nghiệm tạo vân giao thoa sóng trên mặt nước, người ta dùng nguồn dao động với tần số 50Hz và đo được khoảng cách giữa hai gợn sóng liên tiếp nằm trên đường nối hai tâm dao động là 2 mm.</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001FBB4-C7D2-40F3-AAA1-1D6B2C9A8696}"/>
              </a:ext>
            </a:extLst>
          </p:cNvPr>
          <p:cNvSpPr/>
          <p:nvPr/>
        </p:nvSpPr>
        <p:spPr>
          <a:xfrm>
            <a:off x="762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1mm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30382BD-0D3D-4BEA-8507-DE4A086A773A}"/>
              </a:ext>
            </a:extLst>
          </p:cNvPr>
          <p:cNvSpPr/>
          <p:nvPr/>
        </p:nvSpPr>
        <p:spPr>
          <a:xfrm>
            <a:off x="36195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2mm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F380719-C023-473C-B7C1-6456E2E39DAE}"/>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4mm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A39E1C73-B826-4BC1-A4F9-6C06506E7153}"/>
              </a:ext>
            </a:extLst>
          </p:cNvPr>
          <p:cNvSpPr/>
          <p:nvPr/>
        </p:nvSpPr>
        <p:spPr>
          <a:xfrm>
            <a:off x="9334500" y="2073281"/>
            <a:ext cx="206017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8mm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82DA6E4-0FF6-45C2-9087-57B96D8B8407}"/>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83062199"/>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9549126E-42DD-4E8E-8288-6F729CD0B1D1}"/>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59:</a:t>
            </a:r>
            <a:r>
              <a:rPr lang="pt-BR" sz="2800" b="1" dirty="0">
                <a:solidFill>
                  <a:srgbClr val="00B0F0"/>
                </a:solidFill>
                <a:latin typeface="UTM Swiss Condensed" panose="02000500000000000000" pitchFamily="2" charset="0"/>
                <a:cs typeface="Times New Roman" panose="02020603050405020304" pitchFamily="18" charset="0"/>
              </a:rPr>
              <a:t> Một sóng cơ học có </a:t>
            </a:r>
            <a:r>
              <a:rPr lang="pt-BR" sz="2800" b="1">
                <a:solidFill>
                  <a:srgbClr val="00B0F0"/>
                </a:solidFill>
                <a:latin typeface="UTM Swiss Condensed" panose="02000500000000000000" pitchFamily="2" charset="0"/>
                <a:cs typeface="Times New Roman" panose="02020603050405020304" pitchFamily="18" charset="0"/>
              </a:rPr>
              <a:t>bước sóng </a:t>
            </a:r>
            <a:r>
              <a:rPr lang="vi-VN" sz="2800" b="1">
                <a:solidFill>
                  <a:srgbClr val="00B0F0"/>
                </a:solidFill>
                <a:latin typeface="UTM Swiss Condensed" panose="02000500000000000000" pitchFamily="2" charset="0"/>
                <a:cs typeface="Times New Roman" panose="02020603050405020304" pitchFamily="18" charset="0"/>
              </a:rPr>
              <a:t>λ</a:t>
            </a:r>
            <a:r>
              <a:rPr lang="pt-BR" sz="2800" b="1" dirty="0">
                <a:solidFill>
                  <a:srgbClr val="00B0F0"/>
                </a:solidFill>
                <a:latin typeface="UTM Swiss Condensed" panose="02000500000000000000" pitchFamily="2" charset="0"/>
                <a:cs typeface="Times New Roman" panose="02020603050405020304" pitchFamily="18" charset="0"/>
              </a:rPr>
              <a:t> truyền theo một đường thẳng từ điểm M đến điểm N. Biết khoảng cách MN = d. Độ </a:t>
            </a:r>
            <a:r>
              <a:rPr lang="pt-BR" sz="2800" b="1">
                <a:solidFill>
                  <a:srgbClr val="00B0F0"/>
                </a:solidFill>
                <a:latin typeface="UTM Swiss Condensed" panose="02000500000000000000" pitchFamily="2" charset="0"/>
                <a:cs typeface="Times New Roman" panose="02020603050405020304" pitchFamily="18" charset="0"/>
              </a:rPr>
              <a:t>lệch pha </a:t>
            </a:r>
            <a:r>
              <a:rPr lang="vi-VN" sz="2800" b="1">
                <a:solidFill>
                  <a:srgbClr val="00B0F0"/>
                </a:solidFill>
                <a:latin typeface="UTM Swiss Condensed" panose="02000500000000000000" pitchFamily="2" charset="0"/>
                <a:cs typeface="Times New Roman" panose="02020603050405020304" pitchFamily="18" charset="0"/>
              </a:rPr>
              <a:t>Δφ</a:t>
            </a:r>
            <a:r>
              <a:rPr lang="pt-BR" sz="2800" b="1" dirty="0">
                <a:solidFill>
                  <a:srgbClr val="00B0F0"/>
                </a:solidFill>
                <a:latin typeface="UTM Swiss Condensed" panose="02000500000000000000" pitchFamily="2" charset="0"/>
                <a:cs typeface="Times New Roman" panose="02020603050405020304" pitchFamily="18" charset="0"/>
              </a:rPr>
              <a:t> của dao động tại hai điểm M và N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6D3DF70-F277-4743-8024-AB9575FBF78D}"/>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2</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146066F-5596-4148-AEB7-3D1015BF51E2}"/>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8C277F5-A64D-4205-9F11-DB0F8EE6FD03}"/>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39D0B79-9BF5-48E9-9E51-98982EECE5EB}"/>
              </a:ext>
            </a:extLst>
          </p:cNvPr>
          <p:cNvSpPr/>
          <p:nvPr/>
        </p:nvSpPr>
        <p:spPr>
          <a:xfrm>
            <a:off x="6477000" y="2835281"/>
            <a:ext cx="246894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 2</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sym typeface="Symbol" panose="05050102010706020507" pitchFamily="18" charset="2"/>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ndParaRPr>
          </a:p>
        </p:txBody>
      </p:sp>
      <p:sp>
        <p:nvSpPr>
          <p:cNvPr id="7" name="Oval 6">
            <a:extLst>
              <a:ext uri="{FF2B5EF4-FFF2-40B4-BE49-F238E27FC236}">
                <a16:creationId xmlns:a16="http://schemas.microsoft.com/office/drawing/2014/main" id="{97186E23-FAB6-418F-96DA-7CAA9C31308D}"/>
              </a:ext>
            </a:extLst>
          </p:cNvPr>
          <p:cNvSpPr/>
          <p:nvPr/>
        </p:nvSpPr>
        <p:spPr>
          <a:xfrm>
            <a:off x="6413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3052339"/>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495E45D-2FB0-45AF-8EB6-D046A0F0E718}"/>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6:</a:t>
            </a:r>
            <a:r>
              <a:rPr lang="vi-VN" sz="2800" b="1" dirty="0">
                <a:solidFill>
                  <a:srgbClr val="00B0F0"/>
                </a:solidFill>
                <a:latin typeface="UTM Swiss Condensed" panose="02000500000000000000" pitchFamily="2" charset="0"/>
                <a:cs typeface="Times New Roman" panose="02020603050405020304" pitchFamily="18" charset="0"/>
              </a:rPr>
              <a:t> Trong các đại lượng: độ to, độ cao, tần số và mức cường độ âm. Các đại lượng nào là đặc trưng vật lí của âm?</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3E5D6CF-23FA-432A-BEF2-3769868EB33A}"/>
              </a:ext>
            </a:extLst>
          </p:cNvPr>
          <p:cNvSpPr/>
          <p:nvPr/>
        </p:nvSpPr>
        <p:spPr>
          <a:xfrm>
            <a:off x="1016000" y="1577761"/>
            <a:ext cx="489108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độ cao và tần số.	</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7FE28A8F-FE28-401B-B2C5-5D691B7D9009}"/>
              </a:ext>
            </a:extLst>
          </p:cNvPr>
          <p:cNvSpPr/>
          <p:nvPr/>
        </p:nvSpPr>
        <p:spPr>
          <a:xfrm>
            <a:off x="6477000" y="1577761"/>
            <a:ext cx="2735044"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độ to và tần số.</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60DD2A8C-897F-4AF8-8C9D-2C1112D7B9FD}"/>
              </a:ext>
            </a:extLst>
          </p:cNvPr>
          <p:cNvSpPr/>
          <p:nvPr/>
        </p:nvSpPr>
        <p:spPr>
          <a:xfrm>
            <a:off x="1016000" y="2339761"/>
            <a:ext cx="489108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tần số và mức cường độ âm.</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1BAB5906-A66F-4DE6-BB07-B274A65A7EF7}"/>
              </a:ext>
            </a:extLst>
          </p:cNvPr>
          <p:cNvSpPr/>
          <p:nvPr/>
        </p:nvSpPr>
        <p:spPr>
          <a:xfrm>
            <a:off x="6477000" y="2339761"/>
            <a:ext cx="4496744"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mức cường độ âm và độ </a:t>
            </a:r>
            <a:r>
              <a:rPr lang="vi-VN" sz="2800" b="1">
                <a:solidFill>
                  <a:srgbClr val="FFFFFF"/>
                </a:solidFill>
                <a:latin typeface="UTM Swiss Condensed" panose="02000500000000000000" pitchFamily="2" charset="0"/>
                <a:ea typeface="Arial" panose="020B0604020202020204" pitchFamily="34" charset="0"/>
              </a:rPr>
              <a:t>to.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3116FA89-428F-48E7-A401-579CB658362B}"/>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1899451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76BE254-40B3-4AA7-8598-2361DD1EECE1}"/>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pt-BR" sz="2800" b="1">
                <a:solidFill>
                  <a:srgbClr val="FFFF00"/>
                </a:solidFill>
                <a:latin typeface="UTM Swiss Condensed" panose="02000500000000000000" pitchFamily="2" charset="0"/>
                <a:cs typeface="Times New Roman" panose="02020603050405020304" pitchFamily="18" charset="0"/>
              </a:rPr>
              <a:t>Câu 60:</a:t>
            </a:r>
            <a:r>
              <a:rPr lang="pt-BR" sz="2800" b="1" dirty="0">
                <a:solidFill>
                  <a:srgbClr val="00B0F0"/>
                </a:solidFill>
                <a:latin typeface="UTM Swiss Condensed" panose="02000500000000000000" pitchFamily="2" charset="0"/>
                <a:cs typeface="Times New Roman" panose="02020603050405020304" pitchFamily="18" charset="0"/>
              </a:rPr>
              <a:t> Một sợi dây đàn hồi dài 60 cm, được rung với tần số 50 Hz, trên dây tạo thành một sóng dừng ổn định với 4 bụng sóng, hai đầu là hai nút sóng. Vận tốc sóng trên dây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pt-B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B1962527-CC70-4AFF-A53D-13A5DF31EFDB}"/>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v = 60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BD34E40-0798-4A3F-8E9A-4EA597D55D77}"/>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v = 75 cm/s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AFE3CBD-3F44-44FF-AF17-046D3A7F0726}"/>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v = 12 m/s</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FF39D03-B338-4B13-A7D0-4F112E304650}"/>
              </a:ext>
            </a:extLst>
          </p:cNvPr>
          <p:cNvSpPr/>
          <p:nvPr/>
        </p:nvSpPr>
        <p:spPr>
          <a:xfrm>
            <a:off x="6477000" y="2835281"/>
            <a:ext cx="238078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pt-B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v = 15 m/</a:t>
            </a:r>
            <a:r>
              <a:rPr kumimoji="0" lang="pt-B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169DA1B1-BF8A-4B93-902C-96E42519B04E}"/>
              </a:ext>
            </a:extLst>
          </p:cNvPr>
          <p:cNvSpPr/>
          <p:nvPr/>
        </p:nvSpPr>
        <p:spPr>
          <a:xfrm>
            <a:off x="6413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10717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3DBFA54-DC17-4E21-AE16-CF3923C90886}"/>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61:</a:t>
            </a:r>
            <a:r>
              <a:rPr lang="vi-VN" sz="2800" b="1" dirty="0">
                <a:solidFill>
                  <a:srgbClr val="00B0F0"/>
                </a:solidFill>
                <a:latin typeface="UTM Swiss Condensed" panose="02000500000000000000" pitchFamily="2" charset="0"/>
                <a:cs typeface="Times New Roman" panose="02020603050405020304" pitchFamily="18" charset="0"/>
              </a:rPr>
              <a:t> Phát biểu nào sau đây không đúng với sóng cơ?</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59E1541-BB55-42AF-97D1-C7A194DB043D}"/>
              </a:ext>
            </a:extLst>
          </p:cNvPr>
          <p:cNvSpPr/>
          <p:nvPr/>
        </p:nvSpPr>
        <p:spPr>
          <a:xfrm>
            <a:off x="508000" y="1082240"/>
            <a:ext cx="751840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 có thể lan truyền được trong môi trường chất rắn.</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D2B6B8E-8EFE-4FAC-9DEC-C89009162348}"/>
              </a:ext>
            </a:extLst>
          </p:cNvPr>
          <p:cNvSpPr/>
          <p:nvPr/>
        </p:nvSpPr>
        <p:spPr>
          <a:xfrm>
            <a:off x="508000" y="2251791"/>
            <a:ext cx="765305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có thể lan truyền được trong môi trường chất lỏng.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D8CD4A5-7174-412E-B7BE-771116C4A578}"/>
              </a:ext>
            </a:extLst>
          </p:cNvPr>
          <p:cNvSpPr/>
          <p:nvPr/>
        </p:nvSpPr>
        <p:spPr>
          <a:xfrm>
            <a:off x="508000" y="3421342"/>
            <a:ext cx="7463903"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 có thể lan truyền được trong môi trường chất khí.</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DD2C933-68C3-4F90-BFF9-9618239C8C74}"/>
              </a:ext>
            </a:extLst>
          </p:cNvPr>
          <p:cNvSpPr/>
          <p:nvPr/>
        </p:nvSpPr>
        <p:spPr>
          <a:xfrm>
            <a:off x="508000" y="4590893"/>
            <a:ext cx="807945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có thể lan truyền được trong môi trường chân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không.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20AE84D-AFF1-4861-ACDD-FDF2F1F9E2C8}"/>
              </a:ext>
            </a:extLst>
          </p:cNvPr>
          <p:cNvSpPr/>
          <p:nvPr/>
        </p:nvSpPr>
        <p:spPr>
          <a:xfrm>
            <a:off x="444500" y="452739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05716122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97F5822-0538-4936-90AE-42CD4D462451}"/>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62:</a:t>
            </a:r>
            <a:r>
              <a:rPr lang="vi-VN" sz="2800" b="1" dirty="0">
                <a:solidFill>
                  <a:srgbClr val="00B0F0"/>
                </a:solidFill>
                <a:latin typeface="UTM Swiss Condensed" panose="02000500000000000000" pitchFamily="2" charset="0"/>
                <a:cs typeface="Times New Roman" panose="02020603050405020304" pitchFamily="18" charset="0"/>
              </a:rPr>
              <a:t> Phát biểu nào sau đây về sóng cơ là không đúng?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936292B-AFEC-42D3-948C-742B878020FD}"/>
              </a:ext>
            </a:extLst>
          </p:cNvPr>
          <p:cNvSpPr/>
          <p:nvPr/>
        </p:nvSpPr>
        <p:spPr>
          <a:xfrm>
            <a:off x="508000" y="1082240"/>
            <a:ext cx="11049820"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 Sóng cơ là quá trình lan truyền dao động cơ trong một môi trường liên tục.</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13ADFEC9-BEA1-4640-8129-6F7E061649F3}"/>
              </a:ext>
            </a:extLst>
          </p:cNvPr>
          <p:cNvSpPr/>
          <p:nvPr/>
        </p:nvSpPr>
        <p:spPr>
          <a:xfrm>
            <a:off x="508000" y="2251791"/>
            <a:ext cx="981550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Sóng ngang là sóng có các phần tử dao động theo phương ngang.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847535C-69C5-4DC7-BD50-67010EF0B962}"/>
              </a:ext>
            </a:extLst>
          </p:cNvPr>
          <p:cNvSpPr/>
          <p:nvPr/>
        </p:nvSpPr>
        <p:spPr>
          <a:xfrm>
            <a:off x="508000" y="3421342"/>
            <a:ext cx="1271854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 Sóng dọc là sóng có các phần tử dao động theo phương trùng với phương truyền sóng.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A1E926C-BC8D-4CD4-8A62-17DEEEC6B338}"/>
              </a:ext>
            </a:extLst>
          </p:cNvPr>
          <p:cNvSpPr/>
          <p:nvPr/>
        </p:nvSpPr>
        <p:spPr>
          <a:xfrm>
            <a:off x="508000" y="4590893"/>
            <a:ext cx="977222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Bước sóng là quãng đường sóng truyền đi được trong một chu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kì.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00B7D22-694B-4B7E-8AF7-728228081C40}"/>
              </a:ext>
            </a:extLst>
          </p:cNvPr>
          <p:cNvSpPr/>
          <p:nvPr/>
        </p:nvSpPr>
        <p:spPr>
          <a:xfrm>
            <a:off x="444500" y="218829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78828917"/>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378E6072-A33F-4DAE-B5F8-819BA6C37600}"/>
                  </a:ext>
                </a:extLst>
              </p:cNvPr>
              <p:cNvSpPr/>
              <p:nvPr/>
            </p:nvSpPr>
            <p:spPr>
              <a:xfrm>
                <a:off x="127000" y="63500"/>
                <a:ext cx="11938000" cy="2238498"/>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63:</a:t>
                </a:r>
                <a:r>
                  <a:rPr lang="vi-VN" sz="2800" b="1" dirty="0">
                    <a:solidFill>
                      <a:srgbClr val="00B0F0"/>
                    </a:solidFill>
                    <a:latin typeface="UTM Swiss Condensed" panose="02000500000000000000" pitchFamily="2" charset="0"/>
                    <a:cs typeface="Times New Roman" panose="02020603050405020304" pitchFamily="18" charset="0"/>
                  </a:rPr>
                  <a:t> Gọi d là khoảng cách giữa hai điểm trên phương truyền sóng, v là tốc độ truyền sóng, f là tần số của sóng. Nếu d = (2n + 1)</a:t>
                </a:r>
                <a14:m>
                  <m:oMath xmlns:m="http://schemas.openxmlformats.org/officeDocument/2006/math">
                    <m:f>
                      <m:fPr>
                        <m:ctrlPr>
                          <a:rPr lang="vi-VN" sz="2800" b="1">
                            <a:solidFill>
                              <a:srgbClr val="00B0F0"/>
                            </a:solidFill>
                          </a:rPr>
                        </m:ctrlPr>
                      </m:fPr>
                      <m:num>
                        <m:r>
                          <a:rPr lang="vi-VN" sz="2800" b="1">
                            <a:solidFill>
                              <a:srgbClr val="00B0F0"/>
                            </a:solidFill>
                          </a:rPr>
                          <m:t>𝒗</m:t>
                        </m:r>
                      </m:num>
                      <m:den>
                        <m:r>
                          <a:rPr lang="vi-VN" sz="2800" b="1">
                            <a:solidFill>
                              <a:srgbClr val="00B0F0"/>
                            </a:solidFill>
                          </a:rPr>
                          <m:t>𝟐</m:t>
                        </m:r>
                        <m:r>
                          <a:rPr lang="vi-VN" sz="2800" b="1">
                            <a:solidFill>
                              <a:srgbClr val="00B0F0"/>
                            </a:solidFill>
                          </a:rPr>
                          <m:t>𝒇</m:t>
                        </m:r>
                      </m:den>
                    </m:f>
                  </m:oMath>
                </a14:m>
                <a:r>
                  <a:rPr lang="vi-VN" sz="2800" b="1" dirty="0">
                    <a:solidFill>
                      <a:srgbClr val="00B0F0"/>
                    </a:solidFill>
                    <a:latin typeface="UTM Swiss Condensed" panose="02000500000000000000" pitchFamily="2" charset="0"/>
                    <a:cs typeface="Times New Roman" panose="02020603050405020304" pitchFamily="18" charset="0"/>
                  </a:rPr>
                  <a:t>; (n = 0, 1, 2,.), thì hai điểm đó sẽ</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378E6072-A33F-4DAE-B5F8-819BA6C37600}"/>
                  </a:ext>
                </a:extLst>
              </p:cNvPr>
              <p:cNvSpPr>
                <a:spLocks noRot="1" noChangeAspect="1" noMove="1" noResize="1" noEditPoints="1" noAdjustHandles="1" noChangeArrowheads="1" noChangeShapeType="1" noTextEdit="1"/>
              </p:cNvSpPr>
              <p:nvPr/>
            </p:nvSpPr>
            <p:spPr>
              <a:xfrm>
                <a:off x="127000" y="63500"/>
                <a:ext cx="11938000" cy="2238498"/>
              </a:xfrm>
              <a:prstGeom prst="rect">
                <a:avLst/>
              </a:prstGeom>
              <a:blipFill>
                <a:blip r:embed="rId2"/>
                <a:stretch>
                  <a:fillRect l="-865" t="-1285" r="-1526" b="-5398"/>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AA157407-A9D0-42BB-9221-3D2F1EB21E36}"/>
              </a:ext>
            </a:extLst>
          </p:cNvPr>
          <p:cNvSpPr/>
          <p:nvPr/>
        </p:nvSpPr>
        <p:spPr>
          <a:xfrm>
            <a:off x="1016000" y="2301998"/>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dao động cùng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7782239-E590-4F02-AE86-05247E1BAE9C}"/>
              </a:ext>
            </a:extLst>
          </p:cNvPr>
          <p:cNvSpPr/>
          <p:nvPr/>
        </p:nvSpPr>
        <p:spPr>
          <a:xfrm>
            <a:off x="6477000" y="2301998"/>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dao động ngược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86BB580-3F22-4BF8-9BF5-E64FBBE509CB}"/>
              </a:ext>
            </a:extLst>
          </p:cNvPr>
          <p:cNvSpPr/>
          <p:nvPr/>
        </p:nvSpPr>
        <p:spPr>
          <a:xfrm>
            <a:off x="1016000" y="3063998"/>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dao động vuông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A060AC4-5C69-4787-B9AC-99629847E543}"/>
              </a:ext>
            </a:extLst>
          </p:cNvPr>
          <p:cNvSpPr/>
          <p:nvPr/>
        </p:nvSpPr>
        <p:spPr>
          <a:xfrm>
            <a:off x="6477000" y="3063998"/>
            <a:ext cx="366478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không xác định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được.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4926AFD-A955-4FD7-B087-DC91A33F1A75}"/>
              </a:ext>
            </a:extLst>
          </p:cNvPr>
          <p:cNvSpPr/>
          <p:nvPr/>
        </p:nvSpPr>
        <p:spPr>
          <a:xfrm>
            <a:off x="6413500" y="223849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78809302"/>
      </p:ext>
    </p:extLst>
  </p:cSld>
  <p:clrMapOvr>
    <a:masterClrMapping/>
  </p:clrMapOvr>
  <mc:AlternateContent xmlns:mc="http://schemas.openxmlformats.org/markup-compatibility/2006" xmlns:p14="http://schemas.microsoft.com/office/powerpoint/2010/main">
    <mc:Choice Requires="p14">
      <p:transition spd="slow" p14:dur="2000">
        <p14:switch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586600B-595E-44F1-9EA8-91F8B1E5EE7A}"/>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64:</a:t>
            </a:r>
            <a:r>
              <a:rPr lang="vi-VN" sz="2800" b="1" dirty="0">
                <a:solidFill>
                  <a:srgbClr val="00B0F0"/>
                </a:solidFill>
                <a:latin typeface="UTM Swiss Condensed" panose="02000500000000000000" pitchFamily="2" charset="0"/>
                <a:cs typeface="Times New Roman" panose="02020603050405020304" pitchFamily="18" charset="0"/>
              </a:rPr>
              <a:t> Gọi d là khoảng cách giữa hai điểm trên phương truyền sóng, v là tốc độ truyền sóng, T là chu kì của sóng. Nếu d = nvT (n = 0,1,2,.), thì hai điểm đó sẽ</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876690B-6519-4300-8C22-D7EB52931B7A}"/>
              </a:ext>
            </a:extLst>
          </p:cNvPr>
          <p:cNvSpPr/>
          <p:nvPr/>
        </p:nvSpPr>
        <p:spPr>
          <a:xfrm>
            <a:off x="1016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dao động cùng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1B9C058-01D3-449E-B69C-BAFD5D270A8B}"/>
              </a:ext>
            </a:extLst>
          </p:cNvPr>
          <p:cNvSpPr/>
          <p:nvPr/>
        </p:nvSpPr>
        <p:spPr>
          <a:xfrm>
            <a:off x="6477000" y="2073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dao động ngược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E685043-53CC-4EB4-8472-8C75B6C7599B}"/>
              </a:ext>
            </a:extLst>
          </p:cNvPr>
          <p:cNvSpPr/>
          <p:nvPr/>
        </p:nvSpPr>
        <p:spPr>
          <a:xfrm>
            <a:off x="1016000" y="283528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dao động vuông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D06EA54-C96E-4F72-86C4-7318B67C6B7F}"/>
              </a:ext>
            </a:extLst>
          </p:cNvPr>
          <p:cNvSpPr/>
          <p:nvPr/>
        </p:nvSpPr>
        <p:spPr>
          <a:xfrm>
            <a:off x="6477000" y="2835281"/>
            <a:ext cx="366478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không xác định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được.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B57CE9F-192F-4646-A504-75677AE04694}"/>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706187934"/>
      </p:ext>
    </p:extLst>
  </p:cSld>
  <p:clrMapOvr>
    <a:masterClrMapping/>
  </p:clrMapOvr>
  <mc:AlternateContent xmlns:mc="http://schemas.openxmlformats.org/markup-compatibility/2006" xmlns:p14="http://schemas.microsoft.com/office/powerpoint/2010/main">
    <mc:Choice Requires="p14">
      <p:transition spd="slow" p14:dur="2000">
        <p14:flythrough dir="out" hasBounce="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CD51A28-E4FE-4BA9-860D-444069388C71}"/>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65:</a:t>
            </a:r>
            <a:r>
              <a:rPr lang="vi-VN" sz="2800" b="1" dirty="0">
                <a:solidFill>
                  <a:srgbClr val="00B0F0"/>
                </a:solidFill>
                <a:latin typeface="UTM Swiss Condensed" panose="02000500000000000000" pitchFamily="2" charset="0"/>
                <a:cs typeface="Times New Roman" panose="02020603050405020304" pitchFamily="18" charset="0"/>
              </a:rPr>
              <a:t> Chọn câu sai khi nói vẽ sóng dừng xảy ra trên sợi dây.</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5FCC319-8BB6-48AC-82F0-676B1F1C2DC7}"/>
              </a:ext>
            </a:extLst>
          </p:cNvPr>
          <p:cNvSpPr/>
          <p:nvPr/>
        </p:nvSpPr>
        <p:spPr>
          <a:xfrm>
            <a:off x="508000" y="1082240"/>
            <a:ext cx="1120851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 Khoảng cách giữa điểm nút và điểm bụng liền kề là một phẩn tư bước sóng.</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9FA48AE-FC29-4F73-83C3-30A4CF64AC7F}"/>
              </a:ext>
            </a:extLst>
          </p:cNvPr>
          <p:cNvSpPr/>
          <p:nvPr/>
        </p:nvSpPr>
        <p:spPr>
          <a:xfrm>
            <a:off x="508000" y="2251791"/>
            <a:ext cx="9924512"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Hai điểm đối xứng với nhau qua điểm nút luôn dao động cùng pha.</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EE5E3027-4249-4E52-AE5E-556AB1136C42}"/>
              </a:ext>
            </a:extLst>
          </p:cNvPr>
          <p:cNvSpPr/>
          <p:nvPr/>
        </p:nvSpPr>
        <p:spPr>
          <a:xfrm>
            <a:off x="508000" y="3421342"/>
            <a:ext cx="937147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 Khoảng thời gian giữa hai lần sợi dây duỗi thẳng là nửa chu kì.</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1AE886F-8303-4065-8180-58D21F6B0693}"/>
              </a:ext>
            </a:extLst>
          </p:cNvPr>
          <p:cNvSpPr/>
          <p:nvPr/>
        </p:nvSpPr>
        <p:spPr>
          <a:xfrm>
            <a:off x="508000" y="4590893"/>
            <a:ext cx="816922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Khi xảy ra sóng dừng không có sự truyền năng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lượng.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2CA47C7-E9B2-486A-974D-65300829E8C7}"/>
              </a:ext>
            </a:extLst>
          </p:cNvPr>
          <p:cNvSpPr/>
          <p:nvPr/>
        </p:nvSpPr>
        <p:spPr>
          <a:xfrm>
            <a:off x="444500" y="218829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19594733"/>
      </p:ext>
    </p:extLst>
  </p:cSld>
  <p:clrMapOvr>
    <a:masterClrMapping/>
  </p:clrMapOvr>
  <mc:AlternateContent xmlns:mc="http://schemas.openxmlformats.org/markup-compatibility/2006" xmlns:p14="http://schemas.microsoft.com/office/powerpoint/2010/main">
    <mc:Choice Requires="p14">
      <p:transition spd="slow" p14:dur="2000">
        <p14:gallery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143F414-1876-4461-8F72-B9C166F8ECF1}"/>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66:</a:t>
            </a:r>
            <a:r>
              <a:rPr lang="vi-VN" sz="2800" b="1" dirty="0">
                <a:solidFill>
                  <a:srgbClr val="00B0F0"/>
                </a:solidFill>
                <a:latin typeface="UTM Swiss Condensed" panose="02000500000000000000" pitchFamily="2" charset="0"/>
                <a:cs typeface="Times New Roman" panose="02020603050405020304" pitchFamily="18" charset="0"/>
              </a:rPr>
              <a:t> Quan sát trên một sợi dây thấy có sóng dừng với biên độ của bụng sóng là a. Tại điểm trên sợi dây cách bụng sóng một phần tư bước sóng có biên độ dao động bằng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09DF8EF-8224-4042-8640-2DAE36BE42C2}"/>
              </a:ext>
            </a:extLst>
          </p:cNvPr>
          <p:cNvSpPr/>
          <p:nvPr/>
        </p:nvSpPr>
        <p:spPr>
          <a:xfrm>
            <a:off x="762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594422AE-5128-497D-B525-661A86F1990C}"/>
              </a:ext>
            </a:extLst>
          </p:cNvPr>
          <p:cNvSpPr/>
          <p:nvPr/>
        </p:nvSpPr>
        <p:spPr>
          <a:xfrm>
            <a:off x="36195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13FA201-7C46-4443-9112-B25B0813AB2C}"/>
              </a:ext>
            </a:extLst>
          </p:cNvPr>
          <p:cNvSpPr/>
          <p:nvPr/>
        </p:nvSpPr>
        <p:spPr>
          <a:xfrm>
            <a:off x="6477000" y="207328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a/4.</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5D89AFA-9CB0-482C-94B7-DE9ED199EAF6}"/>
              </a:ext>
            </a:extLst>
          </p:cNvPr>
          <p:cNvSpPr/>
          <p:nvPr/>
        </p:nvSpPr>
        <p:spPr>
          <a:xfrm>
            <a:off x="9334500" y="2073281"/>
            <a:ext cx="8402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9F4085C-00B9-4143-BB58-A5A2089C3029}"/>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8638830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A9FE81-1D31-44BB-A721-F8764EC855B4}"/>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67:</a:t>
            </a:r>
            <a:r>
              <a:rPr lang="fr-FR" sz="2800" b="1" dirty="0">
                <a:solidFill>
                  <a:srgbClr val="00B0F0"/>
                </a:solidFill>
                <a:latin typeface="UTM Swiss Condensed" panose="02000500000000000000" pitchFamily="2" charset="0"/>
                <a:cs typeface="Times New Roman" panose="02020603050405020304" pitchFamily="18" charset="0"/>
              </a:rPr>
              <a:t> </a:t>
            </a:r>
            <a:r>
              <a:rPr lang="vi-VN" sz="2800" b="1" dirty="0">
                <a:solidFill>
                  <a:srgbClr val="00B0F0"/>
                </a:solidFill>
                <a:latin typeface="UTM Swiss Condensed" panose="02000500000000000000" pitchFamily="2" charset="0"/>
                <a:cs typeface="Times New Roman" panose="02020603050405020304" pitchFamily="18" charset="0"/>
              </a:rPr>
              <a:t>Một sợi dây đàn hồi dài ℓ, hai đầu cố định, trên dây đang có sóng dừng với hai bụng sóng. Biết vận tốc truyền sóng trên dây là v không đổi</a:t>
            </a:r>
            <a:r>
              <a:rPr lang="vi-VN" sz="2800" b="1">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Tần số của sóng</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3E1CBA4D-4B94-4131-A4A3-A0AE6BD4BE3C}"/>
                  </a:ext>
                </a:extLst>
              </p:cNvPr>
              <p:cNvSpPr/>
              <p:nvPr/>
            </p:nvSpPr>
            <p:spPr>
              <a:xfrm>
                <a:off x="762000" y="2073281"/>
                <a:ext cx="1197764"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𝒗</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𝒍</m:t>
                        </m:r>
                      </m:den>
                    </m:f>
                  </m:oMath>
                </a14:m>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3E1CBA4D-4B94-4131-A4A3-A0AE6BD4BE3C}"/>
                  </a:ext>
                </a:extLst>
              </p:cNvPr>
              <p:cNvSpPr>
                <a:spLocks noRot="1" noChangeAspect="1" noMove="1" noResize="1" noEditPoints="1" noAdjustHandles="1" noChangeArrowheads="1" noChangeShapeType="1" noTextEdit="1"/>
              </p:cNvSpPr>
              <p:nvPr/>
            </p:nvSpPr>
            <p:spPr>
              <a:xfrm>
                <a:off x="762000" y="2073281"/>
                <a:ext cx="1197764" cy="714683"/>
              </a:xfrm>
              <a:prstGeom prst="rect">
                <a:avLst/>
              </a:prstGeom>
              <a:blipFill>
                <a:blip r:embed="rId2"/>
                <a:stretch>
                  <a:fillRect l="-10204"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8BED6A0C-581E-4662-B212-14C2BCB99C32}"/>
                  </a:ext>
                </a:extLst>
              </p:cNvPr>
              <p:cNvSpPr/>
              <p:nvPr/>
            </p:nvSpPr>
            <p:spPr>
              <a:xfrm>
                <a:off x="3619500" y="2073281"/>
                <a:ext cx="1197764" cy="66691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𝒗</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𝒍</m:t>
                        </m:r>
                      </m:den>
                    </m:f>
                  </m:oMath>
                </a14:m>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8BED6A0C-581E-4662-B212-14C2BCB99C32}"/>
                  </a:ext>
                </a:extLst>
              </p:cNvPr>
              <p:cNvSpPr>
                <a:spLocks noRot="1" noChangeAspect="1" noMove="1" noResize="1" noEditPoints="1" noAdjustHandles="1" noChangeArrowheads="1" noChangeShapeType="1" noTextEdit="1"/>
              </p:cNvSpPr>
              <p:nvPr/>
            </p:nvSpPr>
            <p:spPr>
              <a:xfrm>
                <a:off x="3619500" y="2073281"/>
                <a:ext cx="1197764" cy="666914"/>
              </a:xfrm>
              <a:prstGeom prst="rect">
                <a:avLst/>
              </a:prstGeom>
              <a:blipFill>
                <a:blip r:embed="rId3"/>
                <a:stretch>
                  <a:fillRect l="-10714" t="-3636" b="-818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5A10E51B-EF53-473B-ADA1-F9DFE675D282}"/>
                  </a:ext>
                </a:extLst>
              </p:cNvPr>
              <p:cNvSpPr/>
              <p:nvPr/>
            </p:nvSpPr>
            <p:spPr>
              <a:xfrm>
                <a:off x="6477000" y="2073281"/>
                <a:ext cx="1197764" cy="66691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𝒗</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𝒍</m:t>
                        </m:r>
                      </m:den>
                    </m:f>
                  </m:oMath>
                </a14:m>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5A10E51B-EF53-473B-ADA1-F9DFE675D282}"/>
                  </a:ext>
                </a:extLst>
              </p:cNvPr>
              <p:cNvSpPr>
                <a:spLocks noRot="1" noChangeAspect="1" noMove="1" noResize="1" noEditPoints="1" noAdjustHandles="1" noChangeArrowheads="1" noChangeShapeType="1" noTextEdit="1"/>
              </p:cNvSpPr>
              <p:nvPr/>
            </p:nvSpPr>
            <p:spPr>
              <a:xfrm>
                <a:off x="6477000" y="2073281"/>
                <a:ext cx="1197764" cy="666914"/>
              </a:xfrm>
              <a:prstGeom prst="rect">
                <a:avLst/>
              </a:prstGeom>
              <a:blipFill>
                <a:blip r:embed="rId4"/>
                <a:stretch>
                  <a:fillRect l="-10714" t="-3636" r="-9694" b="-818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1B5A847F-B2ED-41BC-A9D5-BF9CE9FA71A4}"/>
                  </a:ext>
                </a:extLst>
              </p:cNvPr>
              <p:cNvSpPr/>
              <p:nvPr/>
            </p:nvSpPr>
            <p:spPr>
              <a:xfrm>
                <a:off x="9334500" y="2073281"/>
                <a:ext cx="920445" cy="666914"/>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𝒗</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𝒍</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p>
            </p:txBody>
          </p:sp>
        </mc:Choice>
        <mc:Fallback>
          <p:sp>
            <p:nvSpPr>
              <p:cNvPr id="6" name="Rectangle 5">
                <a:extLst>
                  <a:ext uri="{FF2B5EF4-FFF2-40B4-BE49-F238E27FC236}">
                    <a16:creationId xmlns:a16="http://schemas.microsoft.com/office/drawing/2014/main" id="{1B5A847F-B2ED-41BC-A9D5-BF9CE9FA71A4}"/>
                  </a:ext>
                </a:extLst>
              </p:cNvPr>
              <p:cNvSpPr>
                <a:spLocks noRot="1" noChangeAspect="1" noMove="1" noResize="1" noEditPoints="1" noAdjustHandles="1" noChangeArrowheads="1" noChangeShapeType="1" noTextEdit="1"/>
              </p:cNvSpPr>
              <p:nvPr/>
            </p:nvSpPr>
            <p:spPr>
              <a:xfrm>
                <a:off x="9334500" y="2073281"/>
                <a:ext cx="920445" cy="666914"/>
              </a:xfrm>
              <a:prstGeom prst="rect">
                <a:avLst/>
              </a:prstGeom>
              <a:blipFill>
                <a:blip r:embed="rId5"/>
                <a:stretch>
                  <a:fillRect l="-13245" t="-3636" b="-8182"/>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FF8A34DE-742E-4E12-A627-3FC1CF257FFD}"/>
              </a:ext>
            </a:extLst>
          </p:cNvPr>
          <p:cNvSpPr/>
          <p:nvPr/>
        </p:nvSpPr>
        <p:spPr>
          <a:xfrm>
            <a:off x="35560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0241805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E579FE-5832-4EBF-AE94-BEE31B45AD8F}"/>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68:</a:t>
            </a:r>
            <a:r>
              <a:rPr lang="fr-FR" sz="2800" b="1">
                <a:solidFill>
                  <a:srgbClr val="00B0F0"/>
                </a:solidFill>
                <a:latin typeface="UTM Swiss Condensed" panose="02000500000000000000" pitchFamily="2" charset="0"/>
                <a:cs typeface="Times New Roman" panose="02020603050405020304" pitchFamily="18" charset="0"/>
              </a:rPr>
              <a:t> Sóng ân có tần số 450Hz lan truyền với tốc độ</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360m/s trong không khí. Giữa hai điểm cách nhau 1m trên phương truyền thì chúng dao </a:t>
            </a:r>
            <a:r>
              <a:rPr lang="fr-FR" sz="2800" b="1" dirty="0" err="1">
                <a:solidFill>
                  <a:srgbClr val="00B0F0"/>
                </a:solidFill>
                <a:latin typeface="UTM Swiss Condensed" panose="02000500000000000000" pitchFamily="2" charset="0"/>
                <a:cs typeface="Times New Roman" panose="02020603050405020304" pitchFamily="18" charset="0"/>
              </a:rPr>
              <a:t>động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E24F186-6B04-46C6-AA19-E759EB857CC0}"/>
              </a:ext>
            </a:extLst>
          </p:cNvPr>
          <p:cNvSpPr/>
          <p:nvPr/>
        </p:nvSpPr>
        <p:spPr>
          <a:xfrm>
            <a:off x="1016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cùng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41FF5D2-543D-4747-9F92-A480D2079D0E}"/>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ngược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51CCDA0-2AB6-4F18-B485-AF6DFA2D0A14}"/>
              </a:ext>
            </a:extLst>
          </p:cNvPr>
          <p:cNvSpPr/>
          <p:nvPr/>
        </p:nvSpPr>
        <p:spPr>
          <a:xfrm>
            <a:off x="1016000" y="2339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vuông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02230A4C-654E-42B6-88CA-68F38DDB1517}"/>
                  </a:ext>
                </a:extLst>
              </p:cNvPr>
              <p:cNvSpPr/>
              <p:nvPr/>
            </p:nvSpPr>
            <p:spPr>
              <a:xfrm>
                <a:off x="6477000" y="2339761"/>
                <a:ext cx="2234907"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lệch</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𝝅</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𝟒</m:t>
                        </m:r>
                      </m:den>
                    </m:f>
                  </m:oMath>
                </a14:m>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02230A4C-654E-42B6-88CA-68F38DDB1517}"/>
                  </a:ext>
                </a:extLst>
              </p:cNvPr>
              <p:cNvSpPr>
                <a:spLocks noRot="1" noChangeAspect="1" noMove="1" noResize="1" noEditPoints="1" noAdjustHandles="1" noChangeArrowheads="1" noChangeShapeType="1" noTextEdit="1"/>
              </p:cNvSpPr>
              <p:nvPr/>
            </p:nvSpPr>
            <p:spPr>
              <a:xfrm>
                <a:off x="6477000" y="2339761"/>
                <a:ext cx="2234907" cy="662810"/>
              </a:xfrm>
              <a:prstGeom prst="rect">
                <a:avLst/>
              </a:prstGeom>
              <a:blipFill>
                <a:blip r:embed="rId2"/>
                <a:stretch>
                  <a:fillRect l="-5738" t="-5505" r="-4645" b="-82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AD3A77DB-6802-4A80-9649-70DFC6D689B6}"/>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35765327"/>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26E5F01-E957-4C5A-A0FE-43B929139DA6}"/>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69:</a:t>
            </a:r>
            <a:r>
              <a:rPr lang="fr-FR" sz="2800" b="1">
                <a:solidFill>
                  <a:srgbClr val="00B0F0"/>
                </a:solidFill>
                <a:latin typeface="UTM Swiss Condensed" panose="02000500000000000000" pitchFamily="2" charset="0"/>
                <a:cs typeface="Times New Roman" panose="02020603050405020304" pitchFamily="18" charset="0"/>
              </a:rPr>
              <a:t> Một người quan sát một chiếc phao trên mặt biển, thấy nó nhô cao 10 lần trong khoảng thời gian</a:t>
            </a:r>
            <a:r>
              <a:rPr lang="fr-FR" sz="2800" b="1" dirty="0">
                <a:solidFill>
                  <a:srgbClr val="00B0F0"/>
                </a:solidFill>
                <a:latin typeface="UTM Swiss Condensed" panose="02000500000000000000" pitchFamily="2" charset="0"/>
                <a:cs typeface="Times New Roman" panose="02020603050405020304" pitchFamily="18" charset="0"/>
              </a:rPr>
              <a:t> 27s</a:t>
            </a:r>
            <a:r>
              <a:rPr lang="fr-FR" sz="2800" b="1">
                <a:solidFill>
                  <a:srgbClr val="00B0F0"/>
                </a:solidFill>
                <a:latin typeface="UTM Swiss Condensed" panose="02000500000000000000" pitchFamily="2" charset="0"/>
                <a:cs typeface="Times New Roman" panose="02020603050405020304" pitchFamily="18" charset="0"/>
              </a:rPr>
              <a:t>. Chu kì của sóng biển</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17DF6CD-BD4B-42A1-94C1-D62D9E7C27AC}"/>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2,45s.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C311C86-7EFE-4921-90C6-705552C63FA2}"/>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2,8s.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89CC7F8-7343-4410-A6B4-23E27400801B}"/>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2,7s.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2DB7EF4-77D9-490B-8896-90E921E903A9}"/>
              </a:ext>
            </a:extLst>
          </p:cNvPr>
          <p:cNvSpPr/>
          <p:nvPr/>
        </p:nvSpPr>
        <p:spPr>
          <a:xfrm>
            <a:off x="9334500" y="1577761"/>
            <a:ext cx="109356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3s.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CF11463-65B5-4D3B-A419-E94F53185E55}"/>
              </a:ext>
            </a:extLst>
          </p:cNvPr>
          <p:cNvSpPr/>
          <p:nvPr/>
        </p:nvSpPr>
        <p:spPr>
          <a:xfrm>
            <a:off x="9271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581135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78802A4-C4DF-4F8B-9F51-26094B583FA2}"/>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7:</a:t>
            </a:r>
            <a:r>
              <a:rPr lang="vi-VN" sz="2800" b="1" dirty="0">
                <a:solidFill>
                  <a:srgbClr val="00B0F0"/>
                </a:solidFill>
                <a:latin typeface="UTM Swiss Condensed" panose="02000500000000000000" pitchFamily="2" charset="0"/>
                <a:cs typeface="Times New Roman" panose="02020603050405020304" pitchFamily="18" charset="0"/>
              </a:rPr>
              <a:t> Trong các đại lượng: độ to, tần số, độ cao, âm sắc và mức cường độ âm. Các đại lượng nào không là đặc trưng vật lí của âm?</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9C897F7-74C1-4C67-B7D1-2AA06D206E8E}"/>
              </a:ext>
            </a:extLst>
          </p:cNvPr>
          <p:cNvSpPr/>
          <p:nvPr/>
        </p:nvSpPr>
        <p:spPr>
          <a:xfrm>
            <a:off x="508000" y="1577761"/>
            <a:ext cx="489108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độ cao, tần số và âm sắc.</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5781E6E8-ABA5-45BD-A7E0-A67AB9715E4A}"/>
              </a:ext>
            </a:extLst>
          </p:cNvPr>
          <p:cNvSpPr/>
          <p:nvPr/>
        </p:nvSpPr>
        <p:spPr>
          <a:xfrm>
            <a:off x="508000" y="2100981"/>
            <a:ext cx="5273880" cy="1169551"/>
          </a:xfrm>
          <a:prstGeom prst="rect">
            <a:avLst/>
          </a:prstGeom>
        </p:spPr>
        <p:txBody>
          <a:bodyPr wrap="none">
            <a:spAutoFit/>
          </a:bodyPr>
          <a:lstStyle/>
          <a:p>
            <a:pPr algn="just">
              <a:lnSpc>
                <a:spcPct val="150000"/>
              </a:lnSpc>
              <a:spcAft>
                <a:spcPts val="0"/>
              </a:spcAft>
              <a:tabLst>
                <a:tab pos="179705" algn="l"/>
                <a:tab pos="3420110" algn="l"/>
                <a:tab pos="5039995" algn="l"/>
              </a:tabLst>
            </a:pPr>
            <a:r>
              <a:rPr lang="vi-VN" sz="2800" b="1" dirty="0">
                <a:solidFill>
                  <a:srgbClr val="FFFFFF"/>
                </a:solidFill>
                <a:latin typeface="UTM Swiss Condensed" panose="02000500000000000000" pitchFamily="2" charset="0"/>
                <a:ea typeface="Arial" panose="020B0604020202020204" pitchFamily="34" charset="0"/>
                <a:cs typeface="Times New Roman" panose="02020603050405020304" pitchFamily="18" charset="0"/>
              </a:rPr>
              <a:t>B. độ to, tần số và âm sắc.	</a:t>
            </a:r>
          </a:p>
          <a:p>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F83D652B-E813-4E14-B3BE-065E07954422}"/>
              </a:ext>
            </a:extLst>
          </p:cNvPr>
          <p:cNvSpPr/>
          <p:nvPr/>
        </p:nvSpPr>
        <p:spPr>
          <a:xfrm>
            <a:off x="508000" y="3270532"/>
            <a:ext cx="489108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độ to, độ cao và âm sắc.</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8252DE93-0CDB-4448-87A6-4F5CD83C6EF0}"/>
              </a:ext>
            </a:extLst>
          </p:cNvPr>
          <p:cNvSpPr/>
          <p:nvPr/>
        </p:nvSpPr>
        <p:spPr>
          <a:xfrm>
            <a:off x="508000" y="3793752"/>
            <a:ext cx="5543505"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độ to, tần số và mức cường độ </a:t>
            </a:r>
            <a:r>
              <a:rPr lang="vi-VN" sz="2800" b="1">
                <a:solidFill>
                  <a:srgbClr val="FFFFFF"/>
                </a:solidFill>
                <a:latin typeface="UTM Swiss Condensed" panose="02000500000000000000" pitchFamily="2" charset="0"/>
                <a:ea typeface="Arial" panose="020B0604020202020204" pitchFamily="34" charset="0"/>
              </a:rPr>
              <a:t>âm.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62D6E290-4653-458D-93EA-048C92544594}"/>
              </a:ext>
            </a:extLst>
          </p:cNvPr>
          <p:cNvSpPr/>
          <p:nvPr/>
        </p:nvSpPr>
        <p:spPr>
          <a:xfrm>
            <a:off x="444500" y="320703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168863184"/>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32EDC6-8065-4C00-B631-49C8F584A730}"/>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70:</a:t>
            </a:r>
            <a:r>
              <a:rPr lang="fr-FR" sz="2800" b="1">
                <a:solidFill>
                  <a:srgbClr val="00B0F0"/>
                </a:solidFill>
                <a:latin typeface="UTM Swiss Condensed" panose="02000500000000000000" pitchFamily="2" charset="0"/>
                <a:cs typeface="Times New Roman" panose="02020603050405020304" pitchFamily="18" charset="0"/>
              </a:rPr>
              <a:t> Sóng biển có bước sóng 2,5m. Khoảng cách giữa hai điểm gần nhau nhất trên phương truyền sóng và dao động cùng pha</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EB45AC63-B332-47AD-8A40-8ECFA0DF98C2}"/>
              </a:ext>
            </a:extLst>
          </p:cNvPr>
          <p:cNvSpPr/>
          <p:nvPr/>
        </p:nvSpPr>
        <p:spPr>
          <a:xfrm>
            <a:off x="762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0.</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66C9051-F84E-4927-9120-B3FCE2A2595E}"/>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2,5m.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EE6743F-0D99-4D2F-8BD3-405E1A67909E}"/>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0,625m.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0EC5B14-79B3-40C2-B766-6162634B5E6C}"/>
              </a:ext>
            </a:extLst>
          </p:cNvPr>
          <p:cNvSpPr/>
          <p:nvPr/>
        </p:nvSpPr>
        <p:spPr>
          <a:xfrm>
            <a:off x="9334500" y="1577761"/>
            <a:ext cx="165301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1,25m.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25E6E7A-0B9F-4997-B719-FF5FE7FE1EFA}"/>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06514493"/>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ED6522A6-4196-471F-A41D-E9215C614621}"/>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71:</a:t>
                </a:r>
                <a:r>
                  <a:rPr lang="fr-FR" sz="2800" b="1">
                    <a:solidFill>
                      <a:srgbClr val="00B0F0"/>
                    </a:solidFill>
                    <a:latin typeface="UTM Swiss Condensed" panose="02000500000000000000" pitchFamily="2" charset="0"/>
                    <a:cs typeface="Times New Roman" panose="02020603050405020304" pitchFamily="18" charset="0"/>
                  </a:rPr>
                  <a:t> Trên mặt chất lỏng tại có hai nguồn kết hợp</a:t>
                </a:r>
                <a:r>
                  <a:rPr lang="fr-FR" sz="2800" b="1" dirty="0">
                    <a:solidFill>
                      <a:srgbClr val="00B0F0"/>
                    </a:solidFill>
                    <a:latin typeface="UTM Swiss Condensed" panose="02000500000000000000" pitchFamily="2" charset="0"/>
                    <a:cs typeface="Times New Roman" panose="02020603050405020304" pitchFamily="18" charset="0"/>
                  </a:rPr>
                  <a:t> A, </a:t>
                </a:r>
                <a:r>
                  <a:rPr lang="fr-FR" sz="2800" b="1">
                    <a:solidFill>
                      <a:srgbClr val="00B0F0"/>
                    </a:solidFill>
                    <a:latin typeface="UTM Swiss Condensed" panose="02000500000000000000" pitchFamily="2" charset="0"/>
                    <a:cs typeface="Times New Roman" panose="02020603050405020304" pitchFamily="18" charset="0"/>
                  </a:rPr>
                  <a:t>B dao động với chu kì 0,02s. Tốc độ truyền sóng trên mặt chất lỏng</a:t>
                </a:r>
                <a:r>
                  <a:rPr lang="fr-FR" sz="2800" b="1" dirty="0">
                    <a:solidFill>
                      <a:srgbClr val="00B0F0"/>
                    </a:solidFill>
                    <a:latin typeface="UTM Swiss Condensed" panose="02000500000000000000" pitchFamily="2" charset="0"/>
                    <a:cs typeface="Times New Roman" panose="02020603050405020304" pitchFamily="18" charset="0"/>
                  </a:rPr>
                  <a:t> là 15cm</a:t>
                </a:r>
                <a:r>
                  <a:rPr lang="fr-FR" sz="2800" b="1">
                    <a:solidFill>
                      <a:srgbClr val="00B0F0"/>
                    </a:solidFill>
                    <a:latin typeface="UTM Swiss Condensed" panose="02000500000000000000" pitchFamily="2" charset="0"/>
                    <a:cs typeface="Times New Roman" panose="02020603050405020304" pitchFamily="18" charset="0"/>
                  </a:rPr>
                  <a:t>/s. Trạng thái dao động của M1 cách</a:t>
                </a:r>
                <a:r>
                  <a:rPr lang="fr-FR" sz="2800" b="1" dirty="0">
                    <a:solidFill>
                      <a:srgbClr val="00B0F0"/>
                    </a:solidFill>
                    <a:latin typeface="UTM Swiss Condensed" panose="02000500000000000000" pitchFamily="2" charset="0"/>
                    <a:cs typeface="Times New Roman" panose="02020603050405020304" pitchFamily="18" charset="0"/>
                  </a:rPr>
                  <a:t> A</a:t>
                </a:r>
                <a:r>
                  <a:rPr lang="fr-FR" sz="2800" b="1">
                    <a:solidFill>
                      <a:srgbClr val="00B0F0"/>
                    </a:solidFill>
                    <a:latin typeface="UTM Swiss Condensed" panose="02000500000000000000" pitchFamily="2" charset="0"/>
                    <a:cs typeface="Times New Roman" panose="02020603050405020304" pitchFamily="18" charset="0"/>
                  </a:rPr>
                  <a:t>, B lần lượt những khoảng d1</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 12cm; d2</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 14,4cm và của M2 cách</a:t>
                </a:r>
                <a:r>
                  <a:rPr lang="fr-FR" sz="2800" b="1" dirty="0">
                    <a:solidFill>
                      <a:srgbClr val="00B0F0"/>
                    </a:solidFill>
                    <a:latin typeface="UTM Swiss Condensed" panose="02000500000000000000" pitchFamily="2" charset="0"/>
                    <a:cs typeface="Times New Roman" panose="02020603050405020304" pitchFamily="18" charset="0"/>
                  </a:rPr>
                  <a:t> A</a:t>
                </a:r>
                <a:r>
                  <a:rPr lang="fr-FR" sz="2800" b="1">
                    <a:solidFill>
                      <a:srgbClr val="00B0F0"/>
                    </a:solidFill>
                    <a:latin typeface="UTM Swiss Condensed" panose="02000500000000000000" pitchFamily="2" charset="0"/>
                    <a:cs typeface="Times New Roman" panose="02020603050405020304" pitchFamily="18" charset="0"/>
                  </a:rPr>
                  <a:t>, B lần lượt những </a:t>
                </a:r>
                <a:r>
                  <a:rPr lang="fr-FR" sz="2800" b="1" dirty="0" err="1">
                    <a:solidFill>
                      <a:srgbClr val="00B0F0"/>
                    </a:solidFill>
                    <a:latin typeface="UTM Swiss Condensed" panose="02000500000000000000" pitchFamily="2" charset="0"/>
                    <a:cs typeface="Times New Roman" panose="02020603050405020304" pitchFamily="18" charset="0"/>
                  </a:rPr>
                  <a:t>khoảng</a:t>
                </a:r>
                <a:r>
                  <a:rPr lang="fr-FR" sz="2800" b="1" dirty="0">
                    <a:solidFill>
                      <a:srgbClr val="00B0F0"/>
                    </a:solidFill>
                    <a:latin typeface="UTM Swiss Condensed" panose="02000500000000000000" pitchFamily="2" charset="0"/>
                    <a:cs typeface="Times New Roman" panose="02020603050405020304" pitchFamily="18" charset="0"/>
                  </a:rPr>
                  <a:t> </a:t>
                </a:r>
                <a14:m>
                  <m:oMath xmlns:m="http://schemas.openxmlformats.org/officeDocument/2006/math">
                    <m:sSubSup>
                      <m:sSubSupPr>
                        <m:ctrlPr>
                          <a:rPr lang="vi-VN" sz="2800" b="1">
                            <a:solidFill>
                              <a:srgbClr val="00B0F0"/>
                            </a:solidFill>
                          </a:rPr>
                        </m:ctrlPr>
                      </m:sSubSupPr>
                      <m:e>
                        <m:r>
                          <a:rPr lang="vi-VN" sz="2800" b="1">
                            <a:solidFill>
                              <a:srgbClr val="00B0F0"/>
                            </a:solidFill>
                          </a:rPr>
                          <m:t>𝒅</m:t>
                        </m:r>
                      </m:e>
                      <m:sub>
                        <m:r>
                          <a:rPr lang="fr-FR" sz="2800" b="1" smtClean="0">
                            <a:solidFill>
                              <a:srgbClr val="00B0F0"/>
                            </a:solidFill>
                          </a:rPr>
                          <m:t>𝟏</m:t>
                        </m:r>
                      </m:sub>
                      <m:sup>
                        <m:r>
                          <a:rPr lang="fr-FR" sz="2800" b="1" smtClean="0">
                            <a:solidFill>
                              <a:srgbClr val="00B0F0"/>
                            </a:solidFill>
                          </a:rPr>
                          <m:t>′</m:t>
                        </m:r>
                      </m:sup>
                    </m:sSubSup>
                  </m:oMath>
                </a14:m>
                <a:r>
                  <a:rPr lang="fr-FR" sz="2800" b="1" dirty="0">
                    <a:solidFill>
                      <a:srgbClr val="00B0F0"/>
                    </a:solidFill>
                    <a:latin typeface="UTM Swiss Condensed" panose="02000500000000000000" pitchFamily="2" charset="0"/>
                    <a:cs typeface="Times New Roman" panose="02020603050405020304" pitchFamily="18" charset="0"/>
                  </a:rPr>
                  <a:t> = 16,5cm; </a:t>
                </a:r>
                <a14:m>
                  <m:oMath xmlns:m="http://schemas.openxmlformats.org/officeDocument/2006/math">
                    <m:sSubSup>
                      <m:sSubSupPr>
                        <m:ctrlPr>
                          <a:rPr lang="vi-VN" sz="2800" b="1">
                            <a:solidFill>
                              <a:srgbClr val="00B0F0"/>
                            </a:solidFill>
                          </a:rPr>
                        </m:ctrlPr>
                      </m:sSubSupPr>
                      <m:e>
                        <m:r>
                          <a:rPr lang="vi-VN" sz="2800" b="1">
                            <a:solidFill>
                              <a:srgbClr val="00B0F0"/>
                            </a:solidFill>
                          </a:rPr>
                          <m:t>𝒅</m:t>
                        </m:r>
                      </m:e>
                      <m:sub>
                        <m:r>
                          <a:rPr lang="fr-FR" sz="2800" b="1" smtClean="0">
                            <a:solidFill>
                              <a:srgbClr val="00B0F0"/>
                            </a:solidFill>
                          </a:rPr>
                          <m:t>𝟐</m:t>
                        </m:r>
                      </m:sub>
                      <m:sup>
                        <m:r>
                          <a:rPr lang="fr-FR" sz="2800" b="1" smtClean="0">
                            <a:solidFill>
                              <a:srgbClr val="00B0F0"/>
                            </a:solidFill>
                          </a:rPr>
                          <m:t>′</m:t>
                        </m:r>
                      </m:sup>
                    </m:sSubSup>
                  </m:oMath>
                </a14:m>
                <a:r>
                  <a:rPr lang="fr-FR" sz="2800" b="1" dirty="0">
                    <a:solidFill>
                      <a:srgbClr val="00B0F0"/>
                    </a:solidFill>
                    <a:latin typeface="UTM Swiss Condensed" panose="02000500000000000000" pitchFamily="2" charset="0"/>
                    <a:cs typeface="Times New Roman" panose="02020603050405020304" pitchFamily="18" charset="0"/>
                  </a:rPr>
                  <a:t> = 19,05cm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ED6522A6-4196-471F-A41D-E9215C614621}"/>
                  </a:ext>
                </a:extLst>
              </p:cNvPr>
              <p:cNvSpPr>
                <a:spLocks noRot="1" noChangeAspect="1" noMove="1" noResize="1" noEditPoints="1" noAdjustHandles="1" noChangeArrowheads="1" noChangeShapeType="1" noTextEdit="1"/>
              </p:cNvSpPr>
              <p:nvPr/>
            </p:nvSpPr>
            <p:spPr>
              <a:xfrm>
                <a:off x="127000" y="63500"/>
                <a:ext cx="11938000" cy="2505301"/>
              </a:xfrm>
              <a:prstGeom prst="rect">
                <a:avLst/>
              </a:prstGeom>
              <a:blipFill>
                <a:blip r:embed="rId2"/>
                <a:stretch>
                  <a:fillRect l="-865" t="-1129"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5BD00D24-7E7B-4E85-92A7-BED1BDE8766E}"/>
              </a:ext>
            </a:extLst>
          </p:cNvPr>
          <p:cNvSpPr/>
          <p:nvPr/>
        </p:nvSpPr>
        <p:spPr>
          <a:xfrm>
            <a:off x="508000" y="2568801"/>
            <a:ext cx="6098144"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1</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2</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dao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biên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cực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đại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EC810E29-6777-4505-831B-F9A32CE8D553}"/>
              </a:ext>
            </a:extLst>
          </p:cNvPr>
          <p:cNvSpPr/>
          <p:nvPr/>
        </p:nvSpPr>
        <p:spPr>
          <a:xfrm>
            <a:off x="508000" y="3738352"/>
            <a:ext cx="981550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1</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đứng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yên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không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dao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2</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dao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biên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cực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đại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356240E-7F64-4A70-8C08-582BAC917875}"/>
              </a:ext>
            </a:extLst>
          </p:cNvPr>
          <p:cNvSpPr/>
          <p:nvPr/>
        </p:nvSpPr>
        <p:spPr>
          <a:xfrm>
            <a:off x="508000" y="4907903"/>
            <a:ext cx="9817111"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1</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dao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biên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cực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đại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2</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đứng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yên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không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dao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động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418F5374-880A-4009-8B21-57F91ADCD5A5}"/>
              </a:ext>
            </a:extLst>
          </p:cNvPr>
          <p:cNvSpPr/>
          <p:nvPr/>
        </p:nvSpPr>
        <p:spPr>
          <a:xfrm>
            <a:off x="508000" y="6077454"/>
            <a:ext cx="576952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1</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M</a:t>
            </a:r>
            <a:r>
              <a:rPr kumimoji="0" lang="fr-FR" sz="2800" b="1" i="0" u="none" strike="noStrike" kern="1200" cap="none" spc="0" normalizeH="0" baseline="-2500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đứng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yên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không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dao </a:t>
            </a:r>
            <a:r>
              <a:rPr kumimoji="0" lang="fr-FR" sz="2800" b="1" i="0" u="none" strike="noStrike" kern="1200" cap="none" spc="0" normalizeH="0" baseline="0" noProof="0" err="1">
                <a:ln>
                  <a:noFill/>
                </a:ln>
                <a:solidFill>
                  <a:srgbClr val="FFFFFF"/>
                </a:solidFill>
                <a:effectLst/>
                <a:uLnTx/>
                <a:uFillTx/>
                <a:latin typeface="UTM Swiss Condensed" panose="02000500000000000000" pitchFamily="2" charset="0"/>
                <a:ea typeface="Times New Roman" panose="02020603050405020304" pitchFamily="18" charset="0"/>
                <a:cs typeface="+mn-cs"/>
              </a:rPr>
              <a:t>động</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9" name="Oval 8">
            <a:extLst>
              <a:ext uri="{FF2B5EF4-FFF2-40B4-BE49-F238E27FC236}">
                <a16:creationId xmlns:a16="http://schemas.microsoft.com/office/drawing/2014/main" id="{96FBB08A-B3DA-426C-BB90-9D24D4B6DC55}"/>
              </a:ext>
            </a:extLst>
          </p:cNvPr>
          <p:cNvSpPr/>
          <p:nvPr/>
        </p:nvSpPr>
        <p:spPr>
          <a:xfrm>
            <a:off x="444500" y="484440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573113241"/>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9">
                                            <p:bg/>
                                          </p:spTgt>
                                        </p:tgtEl>
                                        <p:attrNameLst>
                                          <p:attrName>style.visibility</p:attrName>
                                        </p:attrNameLst>
                                      </p:cBhvr>
                                      <p:to>
                                        <p:strVal val="visible"/>
                                      </p:to>
                                    </p:set>
                                    <p:anim calcmode="lin" valueType="num">
                                      <p:cBhvr>
                                        <p:cTn id="42" dur="500" fill="hold"/>
                                        <p:tgtEl>
                                          <p:spTgt spid="9">
                                            <p:bg/>
                                          </p:spTgt>
                                        </p:tgtEl>
                                        <p:attrNameLst>
                                          <p:attrName>ppt_w</p:attrName>
                                        </p:attrNameLst>
                                      </p:cBhvr>
                                      <p:tavLst>
                                        <p:tav tm="0">
                                          <p:val>
                                            <p:fltVal val="0"/>
                                          </p:val>
                                        </p:tav>
                                        <p:tav tm="100000">
                                          <p:val>
                                            <p:strVal val="#ppt_w"/>
                                          </p:val>
                                        </p:tav>
                                      </p:tavLst>
                                    </p:anim>
                                    <p:anim calcmode="lin" valueType="num">
                                      <p:cBhvr>
                                        <p:cTn id="43" dur="500" fill="hold"/>
                                        <p:tgtEl>
                                          <p:spTgt spid="9">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9">
                                            <p:txEl>
                                              <p:pRg st="0" end="0"/>
                                            </p:txEl>
                                          </p:spTgt>
                                        </p:tgtEl>
                                        <p:attrNameLst>
                                          <p:attrName>style.visibility</p:attrName>
                                        </p:attrNameLst>
                                      </p:cBhvr>
                                      <p:to>
                                        <p:strVal val="visible"/>
                                      </p:to>
                                    </p:set>
                                    <p:anim calcmode="lin" valueType="num">
                                      <p:cBhvr>
                                        <p:cTn id="48"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9">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9" grpId="0" build="p" animBg="1" autoUpdateAnimBg="0"/>
    </p:bldLst>
  </p:timing>
</p:sld>
</file>

<file path=ppt/slides/slide7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BC4B96-0449-4959-BA38-A825EF8B3E04}"/>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72:</a:t>
            </a:r>
            <a:r>
              <a:rPr lang="fr-FR" sz="2800" b="1">
                <a:solidFill>
                  <a:srgbClr val="00B0F0"/>
                </a:solidFill>
                <a:latin typeface="UTM Swiss Condensed" panose="02000500000000000000" pitchFamily="2" charset="0"/>
                <a:cs typeface="Times New Roman" panose="02020603050405020304" pitchFamily="18" charset="0"/>
              </a:rPr>
              <a:t> Trong môi trường đàn hồi có một sóng cơ có tần số</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10 Hz, tốc độ truyền sóng</a:t>
            </a:r>
            <a:r>
              <a:rPr lang="fr-FR" sz="2800" b="1" dirty="0">
                <a:solidFill>
                  <a:srgbClr val="00B0F0"/>
                </a:solidFill>
                <a:latin typeface="UTM Swiss Condensed" panose="02000500000000000000" pitchFamily="2" charset="0"/>
                <a:cs typeface="Times New Roman" panose="02020603050405020304" pitchFamily="18" charset="0"/>
              </a:rPr>
              <a:t> là 40 cm/s</a:t>
            </a:r>
            <a:r>
              <a:rPr lang="fr-FR" sz="2800" b="1">
                <a:solidFill>
                  <a:srgbClr val="00B0F0"/>
                </a:solidFill>
                <a:latin typeface="UTM Swiss Condensed" panose="02000500000000000000" pitchFamily="2" charset="0"/>
                <a:cs typeface="Times New Roman" panose="02020603050405020304" pitchFamily="18" charset="0"/>
              </a:rPr>
              <a:t>. Hai điểm M và N trên phương truyền sóng dao động cùng pha nhau, giữa chúng chỉ có 2 điểm khác dao động ngược pha với M. Khoảng cách</a:t>
            </a:r>
            <a:r>
              <a:rPr lang="fr-FR" sz="2800" b="1" dirty="0">
                <a:solidFill>
                  <a:srgbClr val="00B0F0"/>
                </a:solidFill>
                <a:latin typeface="UTM Swiss Condensed" panose="02000500000000000000" pitchFamily="2" charset="0"/>
                <a:cs typeface="Times New Roman" panose="02020603050405020304" pitchFamily="18" charset="0"/>
              </a:rPr>
              <a:t> MN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14FD983-4F7D-4E9D-9738-C480E05676ED}"/>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8,75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7A79F4D-EAE9-4A79-A9C0-25F2612A9E8D}"/>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10,50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4B9485A-7058-4C0D-AE30-CCD7B2D0228B}"/>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8,00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DACC346-D110-425A-8BA4-BFCCF375F561}"/>
              </a:ext>
            </a:extLst>
          </p:cNvPr>
          <p:cNvSpPr/>
          <p:nvPr/>
        </p:nvSpPr>
        <p:spPr>
          <a:xfrm>
            <a:off x="9334500" y="2568801"/>
            <a:ext cx="208582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12,25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F713064-7E2A-4A30-BD49-9F9DDCE7F247}"/>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21729766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0FE2E59-DD0F-469D-8298-23CEB36AF29F}"/>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73:</a:t>
            </a:r>
            <a:r>
              <a:rPr lang="fr-FR" sz="2800" b="1" dirty="0">
                <a:solidFill>
                  <a:srgbClr val="00B0F0"/>
                </a:solidFill>
                <a:latin typeface="UTM Swiss Condensed" panose="02000500000000000000" pitchFamily="2" charset="0"/>
                <a:cs typeface="Times New Roman" panose="02020603050405020304" pitchFamily="18" charset="0"/>
              </a:rPr>
              <a:t> </a:t>
            </a:r>
            <a:r>
              <a:rPr lang="vi-VN" sz="2800" b="1" dirty="0">
                <a:solidFill>
                  <a:srgbClr val="00B0F0"/>
                </a:solidFill>
                <a:latin typeface="UTM Swiss Condensed" panose="02000500000000000000" pitchFamily="2" charset="0"/>
                <a:cs typeface="Times New Roman" panose="02020603050405020304" pitchFamily="18" charset="0"/>
              </a:rPr>
              <a:t>Trong môi trường đàn hồi có một sóng cơ có tần số 10 Hz, tốc độ truyền sóng là 40 cm/s. Hai điểm M và N trên phương truyền sóng dao động cùng pha nhau, giữa chúng chỉ có 2 điểm E và F. Biết rằng, khi E hoặc F có tốc độ dao động cực đại thì tại M tốc độ dao động cực tiểu</a:t>
            </a:r>
            <a:r>
              <a:rPr lang="vi-VN" sz="2800" b="1">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Khoảng cách</a:t>
            </a:r>
            <a:r>
              <a:rPr lang="fr-FR" sz="2800" b="1" dirty="0">
                <a:solidFill>
                  <a:srgbClr val="00B0F0"/>
                </a:solidFill>
                <a:latin typeface="UTM Swiss Condensed" panose="02000500000000000000" pitchFamily="2" charset="0"/>
                <a:cs typeface="Times New Roman" panose="02020603050405020304" pitchFamily="18" charset="0"/>
              </a:rPr>
              <a:t> MN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42401B5-B067-48E1-B0EA-40858D62095E}"/>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4,0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48EFC03A-C07B-440B-B66E-C978444B2D1F}"/>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6,0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5D9F11B-A211-4CD7-AB9C-DE035F105D12}"/>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8,0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42E458F-BDFA-4839-A6DF-4D148A1E4028}"/>
              </a:ext>
            </a:extLst>
          </p:cNvPr>
          <p:cNvSpPr/>
          <p:nvPr/>
        </p:nvSpPr>
        <p:spPr>
          <a:xfrm>
            <a:off x="9334500" y="2568801"/>
            <a:ext cx="163698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4,5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0F5BF315-2911-444F-B4A6-CD2FB3A4B581}"/>
              </a:ext>
            </a:extLst>
          </p:cNvPr>
          <p:cNvSpPr/>
          <p:nvPr/>
        </p:nvSpPr>
        <p:spPr>
          <a:xfrm>
            <a:off x="64135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5906057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D8A16EE-063F-4D70-9A91-EBE8DFD8ABB9}"/>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74:</a:t>
            </a:r>
            <a:r>
              <a:rPr lang="fr-FR" sz="2800" b="1">
                <a:solidFill>
                  <a:srgbClr val="00B0F0"/>
                </a:solidFill>
                <a:latin typeface="UTM Swiss Condensed" panose="02000500000000000000" pitchFamily="2" charset="0"/>
                <a:cs typeface="Times New Roman" panose="02020603050405020304" pitchFamily="18" charset="0"/>
              </a:rPr>
              <a:t> Một sóng ngang có bước sóng </a:t>
            </a:r>
            <a:r>
              <a:rPr lang="vi-VN" sz="2800" b="1">
                <a:solidFill>
                  <a:srgbClr val="00B0F0"/>
                </a:solidFill>
                <a:latin typeface="UTM Swiss Condensed" panose="02000500000000000000" pitchFamily="2" charset="0"/>
                <a:cs typeface="Times New Roman" panose="02020603050405020304" pitchFamily="18" charset="0"/>
              </a:rPr>
              <a:t>λ</a:t>
            </a:r>
            <a:r>
              <a:rPr lang="fr-FR" sz="2800" b="1">
                <a:solidFill>
                  <a:srgbClr val="00B0F0"/>
                </a:solidFill>
                <a:latin typeface="UTM Swiss Condensed" panose="02000500000000000000" pitchFamily="2" charset="0"/>
                <a:cs typeface="Times New Roman" panose="02020603050405020304" pitchFamily="18" charset="0"/>
              </a:rPr>
              <a:t> truyền trên sợi dây dài, qua điểm M rồi đến điểm N cách nhau 65,75</a:t>
            </a:r>
            <a:r>
              <a:rPr lang="vi-VN" sz="2800" b="1">
                <a:solidFill>
                  <a:srgbClr val="00B0F0"/>
                </a:solidFill>
                <a:latin typeface="UTM Swiss Condensed" panose="02000500000000000000" pitchFamily="2" charset="0"/>
                <a:cs typeface="Times New Roman" panose="02020603050405020304" pitchFamily="18" charset="0"/>
              </a:rPr>
              <a:t>λ</a:t>
            </a:r>
            <a:r>
              <a:rPr lang="fr-FR" sz="2800" b="1">
                <a:solidFill>
                  <a:srgbClr val="00B0F0"/>
                </a:solidFill>
                <a:latin typeface="UTM Swiss Condensed" panose="02000500000000000000" pitchFamily="2" charset="0"/>
                <a:cs typeface="Times New Roman" panose="02020603050405020304" pitchFamily="18" charset="0"/>
              </a:rPr>
              <a:t>. Tại một thời điểm nào đó M có li độ âm và đang chuyển động đi xuống thì điểm N đang có li </a:t>
            </a:r>
            <a:r>
              <a:rPr lang="fr-FR" sz="2800" b="1" dirty="0" err="1">
                <a:solidFill>
                  <a:srgbClr val="00B0F0"/>
                </a:solidFill>
                <a:latin typeface="UTM Swiss Condensed" panose="02000500000000000000" pitchFamily="2" charset="0"/>
                <a:cs typeface="Times New Roman" panose="02020603050405020304" pitchFamily="18" charset="0"/>
              </a:rPr>
              <a:t>độ</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6F92D928-9298-4D13-8A4B-F4E1B18DF90D}"/>
              </a:ext>
            </a:extLst>
          </p:cNvPr>
          <p:cNvSpPr/>
          <p:nvPr/>
        </p:nvSpPr>
        <p:spPr>
          <a:xfrm>
            <a:off x="1016000" y="207328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âm</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đang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xuống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1103E9F-0FEE-45A0-A396-1EBFF268D9A4}"/>
              </a:ext>
            </a:extLst>
          </p:cNvPr>
          <p:cNvSpPr/>
          <p:nvPr/>
        </p:nvSpPr>
        <p:spPr>
          <a:xfrm>
            <a:off x="6477000" y="2073281"/>
            <a:ext cx="317907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âm</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đang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đi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lên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5CF27E2-A331-4A17-84BB-65073647EFC9}"/>
              </a:ext>
            </a:extLst>
          </p:cNvPr>
          <p:cNvSpPr/>
          <p:nvPr/>
        </p:nvSpPr>
        <p:spPr>
          <a:xfrm>
            <a:off x="1016000" y="2835281"/>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dương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đang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xuống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FE94B95-C97A-4CB3-A111-4190448DD85F}"/>
              </a:ext>
            </a:extLst>
          </p:cNvPr>
          <p:cNvSpPr/>
          <p:nvPr/>
        </p:nvSpPr>
        <p:spPr>
          <a:xfrm>
            <a:off x="6477000" y="2835281"/>
            <a:ext cx="37096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dương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và</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đang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đi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err="1">
                <a:ln>
                  <a:noFill/>
                </a:ln>
                <a:solidFill>
                  <a:srgbClr val="FFFFFF"/>
                </a:solidFill>
                <a:effectLst/>
                <a:uLnTx/>
                <a:uFillTx/>
                <a:latin typeface="UTM Swiss Condensed" panose="02000500000000000000" pitchFamily="2" charset="0"/>
                <a:ea typeface="Times New Roman" panose="02020603050405020304" pitchFamily="18" charset="0"/>
                <a:cs typeface="+mn-cs"/>
              </a:rPr>
              <a:t>lên</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65C2FE7C-7704-434E-B3F5-2D745B6E269A}"/>
              </a:ext>
            </a:extLst>
          </p:cNvPr>
          <p:cNvSpPr/>
          <p:nvPr/>
        </p:nvSpPr>
        <p:spPr>
          <a:xfrm>
            <a:off x="952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00867810"/>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4C4216D5-8903-4722-9E65-E8A5A658735D}"/>
                  </a:ext>
                </a:extLst>
              </p:cNvPr>
              <p:cNvSpPr/>
              <p:nvPr/>
            </p:nvSpPr>
            <p:spPr>
              <a:xfrm>
                <a:off x="127000" y="63500"/>
                <a:ext cx="11938000" cy="2733825"/>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75:</a:t>
                </a:r>
                <a:r>
                  <a:rPr lang="fr-FR" sz="2800" b="1">
                    <a:solidFill>
                      <a:srgbClr val="00B0F0"/>
                    </a:solidFill>
                    <a:latin typeface="UTM Swiss Condensed" panose="02000500000000000000" pitchFamily="2" charset="0"/>
                    <a:cs typeface="Times New Roman" panose="02020603050405020304" pitchFamily="18" charset="0"/>
                  </a:rPr>
                  <a:t> Giao thoa giữa hai nguồn kết hợp A và B trên mặt nước với các phương trình lần lượt là u1 = a1cosωt và u2 = a2cos(ωt</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 α), với bước sóng λ. Điểm</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M dao động cực đại, có hiệu đường đi đến hai </a:t>
                </a:r>
                <a:r>
                  <a:rPr lang="fr-FR" sz="2800" b="1" dirty="0" err="1">
                    <a:solidFill>
                      <a:srgbClr val="00B0F0"/>
                    </a:solidFill>
                    <a:latin typeface="UTM Swiss Condensed" panose="02000500000000000000" pitchFamily="2" charset="0"/>
                    <a:cs typeface="Times New Roman" panose="02020603050405020304" pitchFamily="18" charset="0"/>
                  </a:rPr>
                  <a:t>nguồn</a:t>
                </a:r>
                <a:r>
                  <a:rPr lang="fr-FR" sz="2800" b="1" dirty="0">
                    <a:solidFill>
                      <a:srgbClr val="00B0F0"/>
                    </a:solidFill>
                    <a:latin typeface="UTM Swiss Condensed" panose="02000500000000000000" pitchFamily="2" charset="0"/>
                    <a:cs typeface="Times New Roman" panose="02020603050405020304" pitchFamily="18" charset="0"/>
                  </a:rPr>
                  <a:t> là MA – MB = </a:t>
                </a:r>
                <a14:m>
                  <m:oMath xmlns:m="http://schemas.openxmlformats.org/officeDocument/2006/math">
                    <m:f>
                      <m:fPr>
                        <m:ctrlPr>
                          <a:rPr lang="vi-VN" sz="2800" b="1">
                            <a:solidFill>
                              <a:srgbClr val="00B0F0"/>
                            </a:solidFill>
                          </a:rPr>
                        </m:ctrlPr>
                      </m:fPr>
                      <m:num>
                        <m:r>
                          <a:rPr lang="vi-VN" sz="2800" b="1">
                            <a:solidFill>
                              <a:srgbClr val="00B0F0"/>
                            </a:solidFill>
                          </a:rPr>
                          <m:t>𝝀</m:t>
                        </m:r>
                      </m:num>
                      <m:den>
                        <m:r>
                          <a:rPr lang="fr-FR" sz="2800" b="1" smtClean="0">
                            <a:solidFill>
                              <a:srgbClr val="00B0F0"/>
                            </a:solidFill>
                          </a:rPr>
                          <m:t>𝟑</m:t>
                        </m:r>
                      </m:den>
                    </m:f>
                  </m:oMath>
                </a14:m>
                <a:r>
                  <a:rPr lang="fr-FR" sz="2800" b="1">
                    <a:solidFill>
                      <a:srgbClr val="00B0F0"/>
                    </a:solidFill>
                    <a:latin typeface="UTM Swiss Condensed" panose="02000500000000000000" pitchFamily="2" charset="0"/>
                    <a:cs typeface="Times New Roman" panose="02020603050405020304" pitchFamily="18" charset="0"/>
                  </a:rPr>
                  <a:t>. Giá trị </a:t>
                </a:r>
                <a:r>
                  <a:rPr lang="vi-VN" sz="2800" b="1">
                    <a:solidFill>
                      <a:srgbClr val="00B0F0"/>
                    </a:solidFill>
                    <a:latin typeface="UTM Swiss Condensed" panose="02000500000000000000" pitchFamily="2" charset="0"/>
                    <a:cs typeface="Times New Roman" panose="02020603050405020304" pitchFamily="18" charset="0"/>
                  </a:rPr>
                  <a:t>α</a:t>
                </a:r>
                <a:r>
                  <a:rPr lang="fr-FR" sz="2800" b="1">
                    <a:solidFill>
                      <a:srgbClr val="00B0F0"/>
                    </a:solidFill>
                    <a:latin typeface="UTM Swiss Condensed" panose="02000500000000000000" pitchFamily="2" charset="0"/>
                    <a:cs typeface="Times New Roman" panose="02020603050405020304" pitchFamily="18" charset="0"/>
                  </a:rPr>
                  <a:t> không thể </a:t>
                </a:r>
                <a:r>
                  <a:rPr lang="fr-FR" sz="2800" b="1" dirty="0" err="1">
                    <a:solidFill>
                      <a:srgbClr val="00B0F0"/>
                    </a:solidFill>
                    <a:latin typeface="UTM Swiss Condensed" panose="02000500000000000000" pitchFamily="2" charset="0"/>
                    <a:cs typeface="Times New Roman" panose="02020603050405020304" pitchFamily="18" charset="0"/>
                  </a:rPr>
                  <a:t>bằng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4C4216D5-8903-4722-9E65-E8A5A658735D}"/>
                  </a:ext>
                </a:extLst>
              </p:cNvPr>
              <p:cNvSpPr>
                <a:spLocks noRot="1" noChangeAspect="1" noMove="1" noResize="1" noEditPoints="1" noAdjustHandles="1" noChangeArrowheads="1" noChangeShapeType="1" noTextEdit="1"/>
              </p:cNvSpPr>
              <p:nvPr/>
            </p:nvSpPr>
            <p:spPr>
              <a:xfrm>
                <a:off x="127000" y="63500"/>
                <a:ext cx="11938000" cy="2733825"/>
              </a:xfrm>
              <a:prstGeom prst="rect">
                <a:avLst/>
              </a:prstGeom>
              <a:blipFill>
                <a:blip r:embed="rId2"/>
                <a:stretch>
                  <a:fillRect l="-865" t="-1064" r="-814"/>
                </a:stretch>
              </a:blipFill>
              <a:ln>
                <a:solidFill>
                  <a:srgbClr val="FF0000"/>
                </a:solidFill>
              </a:ln>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46FD2D51-73D7-4AD8-BF1C-5E2BAAC2D8BE}"/>
                  </a:ext>
                </a:extLst>
              </p:cNvPr>
              <p:cNvSpPr/>
              <p:nvPr/>
            </p:nvSpPr>
            <p:spPr>
              <a:xfrm>
                <a:off x="762000" y="2797325"/>
                <a:ext cx="1197764"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𝟏𝟎</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𝟑</m:t>
                        </m:r>
                      </m:den>
                    </m:f>
                  </m:oMath>
                </a14:m>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46FD2D51-73D7-4AD8-BF1C-5E2BAAC2D8BE}"/>
                  </a:ext>
                </a:extLst>
              </p:cNvPr>
              <p:cNvSpPr>
                <a:spLocks noRot="1" noChangeAspect="1" noMove="1" noResize="1" noEditPoints="1" noAdjustHandles="1" noChangeArrowheads="1" noChangeShapeType="1" noTextEdit="1"/>
              </p:cNvSpPr>
              <p:nvPr/>
            </p:nvSpPr>
            <p:spPr>
              <a:xfrm>
                <a:off x="762000" y="2797325"/>
                <a:ext cx="1197764" cy="714683"/>
              </a:xfrm>
              <a:prstGeom prst="rect">
                <a:avLst/>
              </a:prstGeom>
              <a:blipFill>
                <a:blip r:embed="rId3"/>
                <a:stretch>
                  <a:fillRect l="-10204" r="-9694"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91686314-4D46-4EF1-A141-0AF3B9694A92}"/>
                  </a:ext>
                </a:extLst>
              </p:cNvPr>
              <p:cNvSpPr/>
              <p:nvPr/>
            </p:nvSpPr>
            <p:spPr>
              <a:xfrm>
                <a:off x="3619500" y="2797325"/>
                <a:ext cx="1197764"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𝟑</m:t>
                        </m:r>
                      </m:den>
                    </m:f>
                  </m:oMath>
                </a14:m>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91686314-4D46-4EF1-A141-0AF3B9694A92}"/>
                  </a:ext>
                </a:extLst>
              </p:cNvPr>
              <p:cNvSpPr>
                <a:spLocks noRot="1" noChangeAspect="1" noMove="1" noResize="1" noEditPoints="1" noAdjustHandles="1" noChangeArrowheads="1" noChangeShapeType="1" noTextEdit="1"/>
              </p:cNvSpPr>
              <p:nvPr/>
            </p:nvSpPr>
            <p:spPr>
              <a:xfrm>
                <a:off x="3619500" y="2797325"/>
                <a:ext cx="1197764" cy="714683"/>
              </a:xfrm>
              <a:prstGeom prst="rect">
                <a:avLst/>
              </a:prstGeom>
              <a:blipFill>
                <a:blip r:embed="rId4"/>
                <a:stretch>
                  <a:fillRect l="-10714"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190401C4-7CEE-4605-A46B-E1B9B425DFD6}"/>
                  </a:ext>
                </a:extLst>
              </p:cNvPr>
              <p:cNvSpPr/>
              <p:nvPr/>
            </p:nvSpPr>
            <p:spPr>
              <a:xfrm>
                <a:off x="6477000" y="2797325"/>
                <a:ext cx="2121093" cy="714683"/>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14:m>
                  <m:oMath xmlns:m="http://schemas.openxmlformats.org/officeDocument/2006/math">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m:t>
                    </m:r>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𝟑</m:t>
                        </m:r>
                      </m:den>
                    </m:f>
                  </m:oMath>
                </a14:m>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190401C4-7CEE-4605-A46B-E1B9B425DFD6}"/>
                  </a:ext>
                </a:extLst>
              </p:cNvPr>
              <p:cNvSpPr>
                <a:spLocks noRot="1" noChangeAspect="1" noMove="1" noResize="1" noEditPoints="1" noAdjustHandles="1" noChangeArrowheads="1" noChangeShapeType="1" noTextEdit="1"/>
              </p:cNvSpPr>
              <p:nvPr/>
            </p:nvSpPr>
            <p:spPr>
              <a:xfrm>
                <a:off x="6477000" y="2797325"/>
                <a:ext cx="2121093" cy="714683"/>
              </a:xfrm>
              <a:prstGeom prst="rect">
                <a:avLst/>
              </a:prstGeom>
              <a:blipFill>
                <a:blip r:embed="rId5"/>
                <a:stretch>
                  <a:fillRect l="-6052" b="-7692"/>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C305BCFA-B4A1-4A5C-9502-576B2C00A082}"/>
                  </a:ext>
                </a:extLst>
              </p:cNvPr>
              <p:cNvSpPr/>
              <p:nvPr/>
            </p:nvSpPr>
            <p:spPr>
              <a:xfrm>
                <a:off x="9334500" y="2797325"/>
                <a:ext cx="1002197" cy="713529"/>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𝟒</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𝝅</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𝟑</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p>
            </p:txBody>
          </p:sp>
        </mc:Choice>
        <mc:Fallback>
          <p:sp>
            <p:nvSpPr>
              <p:cNvPr id="6" name="Rectangle 5">
                <a:extLst>
                  <a:ext uri="{FF2B5EF4-FFF2-40B4-BE49-F238E27FC236}">
                    <a16:creationId xmlns:a16="http://schemas.microsoft.com/office/drawing/2014/main" id="{C305BCFA-B4A1-4A5C-9502-576B2C00A082}"/>
                  </a:ext>
                </a:extLst>
              </p:cNvPr>
              <p:cNvSpPr>
                <a:spLocks noRot="1" noChangeAspect="1" noMove="1" noResize="1" noEditPoints="1" noAdjustHandles="1" noChangeArrowheads="1" noChangeShapeType="1" noTextEdit="1"/>
              </p:cNvSpPr>
              <p:nvPr/>
            </p:nvSpPr>
            <p:spPr>
              <a:xfrm>
                <a:off x="9334500" y="2797325"/>
                <a:ext cx="1002197" cy="713529"/>
              </a:xfrm>
              <a:prstGeom prst="rect">
                <a:avLst/>
              </a:prstGeom>
              <a:blipFill>
                <a:blip r:embed="rId6"/>
                <a:stretch>
                  <a:fillRect l="-12121" r="-11515" b="-7692"/>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5F862E7A-A51A-48FA-A9DB-76C122946D46}"/>
              </a:ext>
            </a:extLst>
          </p:cNvPr>
          <p:cNvSpPr/>
          <p:nvPr/>
        </p:nvSpPr>
        <p:spPr>
          <a:xfrm>
            <a:off x="9271000" y="2733825"/>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4029502"/>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574F0C1-16AB-4023-A771-E506323DEE54}"/>
              </a:ext>
            </a:extLst>
          </p:cNvPr>
          <p:cNvSpPr/>
          <p:nvPr/>
        </p:nvSpPr>
        <p:spPr>
          <a:xfrm>
            <a:off x="127000" y="63500"/>
            <a:ext cx="11938000" cy="3302443"/>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76:</a:t>
            </a:r>
            <a:r>
              <a:rPr lang="fr-FR" sz="2800" b="1">
                <a:solidFill>
                  <a:srgbClr val="00B0F0"/>
                </a:solidFill>
                <a:latin typeface="UTM Swiss Condensed" panose="02000500000000000000" pitchFamily="2" charset="0"/>
                <a:cs typeface="Times New Roman" panose="02020603050405020304" pitchFamily="18" charset="0"/>
              </a:rPr>
              <a:t> Trong một thí nghiệm về giao thoa sóng trên mặt nước, hai nguồn kết hợp</a:t>
            </a:r>
            <a:r>
              <a:rPr lang="fr-FR" sz="2800" b="1" dirty="0">
                <a:solidFill>
                  <a:srgbClr val="00B0F0"/>
                </a:solidFill>
                <a:latin typeface="UTM Swiss Condensed" panose="02000500000000000000" pitchFamily="2" charset="0"/>
                <a:cs typeface="Times New Roman" panose="02020603050405020304" pitchFamily="18" charset="0"/>
              </a:rPr>
              <a:t> A, </a:t>
            </a:r>
            <a:r>
              <a:rPr lang="fr-FR" sz="2800" b="1">
                <a:solidFill>
                  <a:srgbClr val="00B0F0"/>
                </a:solidFill>
                <a:latin typeface="UTM Swiss Condensed" panose="02000500000000000000" pitchFamily="2" charset="0"/>
                <a:cs typeface="Times New Roman" panose="02020603050405020304" pitchFamily="18" charset="0"/>
              </a:rPr>
              <a:t>B dao động cùng pha, cùng tần số</a:t>
            </a:r>
            <a:r>
              <a:rPr lang="fr-FR" sz="2800" b="1" dirty="0">
                <a:solidFill>
                  <a:srgbClr val="00B0F0"/>
                </a:solidFill>
                <a:latin typeface="UTM Swiss Condensed" panose="02000500000000000000" pitchFamily="2" charset="0"/>
                <a:cs typeface="Times New Roman" panose="02020603050405020304" pitchFamily="18" charset="0"/>
              </a:rPr>
              <a:t> f = </a:t>
            </a:r>
            <a:r>
              <a:rPr lang="fr-FR" sz="2800" b="1">
                <a:solidFill>
                  <a:srgbClr val="00B0F0"/>
                </a:solidFill>
                <a:latin typeface="UTM Swiss Condensed" panose="02000500000000000000" pitchFamily="2" charset="0"/>
                <a:cs typeface="Times New Roman" panose="02020603050405020304" pitchFamily="18" charset="0"/>
              </a:rPr>
              <a:t>32 Hz. Tại một điểm M trên mặt nước cách các nguồn</a:t>
            </a:r>
            <a:r>
              <a:rPr lang="fr-FR" sz="2800" b="1" dirty="0">
                <a:solidFill>
                  <a:srgbClr val="00B0F0"/>
                </a:solidFill>
                <a:latin typeface="UTM Swiss Condensed" panose="02000500000000000000" pitchFamily="2" charset="0"/>
                <a:cs typeface="Times New Roman" panose="02020603050405020304" pitchFamily="18" charset="0"/>
              </a:rPr>
              <a:t> A</a:t>
            </a:r>
            <a:r>
              <a:rPr lang="fr-FR" sz="2800" b="1">
                <a:solidFill>
                  <a:srgbClr val="00B0F0"/>
                </a:solidFill>
                <a:latin typeface="UTM Swiss Condensed" panose="02000500000000000000" pitchFamily="2" charset="0"/>
                <a:cs typeface="Times New Roman" panose="02020603050405020304" pitchFamily="18" charset="0"/>
              </a:rPr>
              <a:t>, B những khoảng d1</a:t>
            </a:r>
            <a:r>
              <a:rPr lang="fr-FR" sz="2800" b="1" dirty="0">
                <a:solidFill>
                  <a:srgbClr val="00B0F0"/>
                </a:solidFill>
                <a:latin typeface="UTM Swiss Condensed" panose="02000500000000000000" pitchFamily="2" charset="0"/>
                <a:cs typeface="Times New Roman" panose="02020603050405020304" pitchFamily="18" charset="0"/>
              </a:rPr>
              <a:t> = 28</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cm, d2</a:t>
            </a:r>
            <a:r>
              <a:rPr lang="fr-FR" sz="2800" b="1" dirty="0">
                <a:solidFill>
                  <a:srgbClr val="00B0F0"/>
                </a:solidFill>
                <a:latin typeface="UTM Swiss Condensed" panose="02000500000000000000" pitchFamily="2" charset="0"/>
                <a:cs typeface="Times New Roman" panose="02020603050405020304" pitchFamily="18" charset="0"/>
              </a:rPr>
              <a:t> = </a:t>
            </a:r>
            <a:r>
              <a:rPr lang="fr-FR" sz="2800" b="1">
                <a:solidFill>
                  <a:srgbClr val="00B0F0"/>
                </a:solidFill>
                <a:latin typeface="UTM Swiss Condensed" panose="02000500000000000000" pitchFamily="2" charset="0"/>
                <a:cs typeface="Times New Roman" panose="02020603050405020304" pitchFamily="18" charset="0"/>
              </a:rPr>
              <a:t>23,5 cm, sóng có biên độ cực đại. Giữa M và đường trung trực AB có 1 dãy cực đại khác. Tốc độ truyền sóng trên mặt nước</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4F10415-3A2F-4A9C-983C-58E31A5B33A8}"/>
              </a:ext>
            </a:extLst>
          </p:cNvPr>
          <p:cNvSpPr/>
          <p:nvPr/>
        </p:nvSpPr>
        <p:spPr>
          <a:xfrm>
            <a:off x="762000" y="3365943"/>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34 cm/s.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F9716859-19BA-4153-859A-7227761B6B32}"/>
              </a:ext>
            </a:extLst>
          </p:cNvPr>
          <p:cNvSpPr/>
          <p:nvPr/>
        </p:nvSpPr>
        <p:spPr>
          <a:xfrm>
            <a:off x="3619500" y="3365943"/>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24 cm/s.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47AFE72C-476B-4DC4-8EEB-EE66A67A4CE4}"/>
              </a:ext>
            </a:extLst>
          </p:cNvPr>
          <p:cNvSpPr/>
          <p:nvPr/>
        </p:nvSpPr>
        <p:spPr>
          <a:xfrm>
            <a:off x="6477000" y="3365943"/>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72 cm/s.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2A32BDFD-AC0D-4A5D-A19E-FBB9E53EE0B5}"/>
              </a:ext>
            </a:extLst>
          </p:cNvPr>
          <p:cNvSpPr/>
          <p:nvPr/>
        </p:nvSpPr>
        <p:spPr>
          <a:xfrm>
            <a:off x="9334500" y="3365943"/>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48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8BF0BB18-958B-465B-882F-A5A127F4A46C}"/>
              </a:ext>
            </a:extLst>
          </p:cNvPr>
          <p:cNvSpPr/>
          <p:nvPr/>
        </p:nvSpPr>
        <p:spPr>
          <a:xfrm>
            <a:off x="698500" y="3302443"/>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5249874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0E1A290-595C-4F19-95CB-22FB1F01BF8F}"/>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77:</a:t>
            </a:r>
            <a:r>
              <a:rPr lang="fr-FR" sz="2800" b="1">
                <a:solidFill>
                  <a:srgbClr val="00B0F0"/>
                </a:solidFill>
                <a:latin typeface="UTM Swiss Condensed" panose="02000500000000000000" pitchFamily="2" charset="0"/>
                <a:cs typeface="Times New Roman" panose="02020603050405020304" pitchFamily="18" charset="0"/>
              </a:rPr>
              <a:t> Trong một thí nghiệm tạo vân giao thoa trên sóng nước, người ta dùng hai nguồn dao động đồng pha có tần số</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50 Hz và đo được khoảng cách giữa hai vân cực tiểu liên tiếp nằm trên đường nối liền hai tâm dao động</a:t>
            </a:r>
            <a:r>
              <a:rPr lang="fr-FR" sz="2800" b="1" dirty="0">
                <a:solidFill>
                  <a:srgbClr val="00B0F0"/>
                </a:solidFill>
                <a:latin typeface="UTM Swiss Condensed" panose="02000500000000000000" pitchFamily="2" charset="0"/>
                <a:cs typeface="Times New Roman" panose="02020603050405020304" pitchFamily="18" charset="0"/>
              </a:rPr>
              <a:t> </a:t>
            </a:r>
            <a:r>
              <a:rPr lang="fr-FR" sz="2800" b="1">
                <a:solidFill>
                  <a:srgbClr val="00B0F0"/>
                </a:solidFill>
                <a:latin typeface="UTM Swiss Condensed" panose="02000500000000000000" pitchFamily="2" charset="0"/>
                <a:cs typeface="Times New Roman" panose="02020603050405020304" pitchFamily="18" charset="0"/>
              </a:rPr>
              <a:t>là 2 mm. Tìm bước sóng và tốc độ truyền sóng</a:t>
            </a:r>
            <a:r>
              <a:rPr lang="fr-FR" sz="2800" b="1" dirty="0">
                <a:solidFill>
                  <a:srgbClr val="00B0F0"/>
                </a:solidFill>
                <a:latin typeface="UTM Swiss Condensed" panose="02000500000000000000" pitchFamily="2" charset="0"/>
                <a:cs typeface="Times New Roman" panose="02020603050405020304" pitchFamily="18" charset="0"/>
              </a:rPr>
              <a:t>.</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74360B1-7537-4AB7-8934-1BDA0504E1BB}"/>
              </a:ext>
            </a:extLst>
          </p:cNvPr>
          <p:cNvSpPr/>
          <p:nvPr/>
        </p:nvSpPr>
        <p:spPr>
          <a:xfrm>
            <a:off x="1016000" y="256880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4 mm; 200 mm/s.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6C16050-8F6C-4D9B-9EB5-F1565C84C217}"/>
              </a:ext>
            </a:extLst>
          </p:cNvPr>
          <p:cNvSpPr/>
          <p:nvPr/>
        </p:nvSpPr>
        <p:spPr>
          <a:xfrm>
            <a:off x="6477000" y="256880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 mm; 100 mm/s.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0D853B1-005D-4E70-90DD-B017D110BCD5}"/>
              </a:ext>
            </a:extLst>
          </p:cNvPr>
          <p:cNvSpPr/>
          <p:nvPr/>
        </p:nvSpPr>
        <p:spPr>
          <a:xfrm>
            <a:off x="1016000" y="333080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3 mm; 600 mm/s.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667BDAC7-DF04-4685-B230-8EED4D1CEEF5}"/>
              </a:ext>
            </a:extLst>
          </p:cNvPr>
          <p:cNvSpPr/>
          <p:nvPr/>
        </p:nvSpPr>
        <p:spPr>
          <a:xfrm>
            <a:off x="6477000" y="3330801"/>
            <a:ext cx="3456395"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2,5 mm; 125 mm/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0CDDF27-E385-40E7-98CA-AEE12330F2EE}"/>
              </a:ext>
            </a:extLst>
          </p:cNvPr>
          <p:cNvSpPr/>
          <p:nvPr/>
        </p:nvSpPr>
        <p:spPr>
          <a:xfrm>
            <a:off x="952500" y="3267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2556826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E0C9675-4918-4716-906F-FF195525CB37}"/>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78:</a:t>
            </a:r>
            <a:r>
              <a:rPr lang="fr-FR" sz="2800" b="1">
                <a:solidFill>
                  <a:srgbClr val="00B0F0"/>
                </a:solidFill>
                <a:latin typeface="UTM Swiss Condensed" panose="02000500000000000000" pitchFamily="2" charset="0"/>
                <a:cs typeface="Times New Roman" panose="02020603050405020304" pitchFamily="18" charset="0"/>
              </a:rPr>
              <a:t> Sóng truyền từ A đến M dọc theo phương truyền với bước sóng </a:t>
            </a:r>
            <a:r>
              <a:rPr lang="vi-VN" sz="2800" b="1">
                <a:solidFill>
                  <a:srgbClr val="00B0F0"/>
                </a:solidFill>
                <a:latin typeface="UTM Swiss Condensed" panose="02000500000000000000" pitchFamily="2" charset="0"/>
                <a:cs typeface="Times New Roman" panose="02020603050405020304" pitchFamily="18" charset="0"/>
              </a:rPr>
              <a:t>λ</a:t>
            </a:r>
            <a:r>
              <a:rPr lang="fr-FR" sz="2800" b="1" dirty="0">
                <a:solidFill>
                  <a:srgbClr val="00B0F0"/>
                </a:solidFill>
                <a:latin typeface="UTM Swiss Condensed" panose="02000500000000000000" pitchFamily="2" charset="0"/>
                <a:cs typeface="Times New Roman" panose="02020603050405020304" pitchFamily="18" charset="0"/>
              </a:rPr>
              <a:t> = </a:t>
            </a:r>
            <a:r>
              <a:rPr lang="fr-FR" sz="2800" b="1">
                <a:solidFill>
                  <a:srgbClr val="00B0F0"/>
                </a:solidFill>
                <a:latin typeface="UTM Swiss Condensed" panose="02000500000000000000" pitchFamily="2" charset="0"/>
                <a:cs typeface="Times New Roman" panose="02020603050405020304" pitchFamily="18" charset="0"/>
              </a:rPr>
              <a:t>30 cm. Biết M cách A một khoảng</a:t>
            </a:r>
            <a:r>
              <a:rPr lang="fr-FR" sz="2800" b="1" dirty="0">
                <a:solidFill>
                  <a:srgbClr val="00B0F0"/>
                </a:solidFill>
                <a:latin typeface="UTM Swiss Condensed" panose="02000500000000000000" pitchFamily="2" charset="0"/>
                <a:cs typeface="Times New Roman" panose="02020603050405020304" pitchFamily="18" charset="0"/>
              </a:rPr>
              <a:t> 15 </a:t>
            </a:r>
            <a:r>
              <a:rPr lang="fr-FR" sz="2800" b="1">
                <a:solidFill>
                  <a:srgbClr val="00B0F0"/>
                </a:solidFill>
                <a:latin typeface="UTM Swiss Condensed" panose="02000500000000000000" pitchFamily="2" charset="0"/>
                <a:cs typeface="Times New Roman" panose="02020603050405020304" pitchFamily="18" charset="0"/>
              </a:rPr>
              <a:t>(cm). Sóng tại M có tính chất nào sau đây so với sóng tại</a:t>
            </a:r>
            <a:r>
              <a:rPr lang="fr-FR" sz="2800" b="1" dirty="0">
                <a:solidFill>
                  <a:srgbClr val="00B0F0"/>
                </a:solidFill>
                <a:latin typeface="UTM Swiss Condensed" panose="02000500000000000000" pitchFamily="2" charset="0"/>
                <a:cs typeface="Times New Roman" panose="02020603050405020304" pitchFamily="18" charset="0"/>
              </a:rPr>
              <a:t> A?</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95055013-E8D2-462F-A15B-C82961016C4D}"/>
                  </a:ext>
                </a:extLst>
              </p:cNvPr>
              <p:cNvSpPr/>
              <p:nvPr/>
            </p:nvSpPr>
            <p:spPr>
              <a:xfrm>
                <a:off x="508000" y="2073281"/>
                <a:ext cx="6737742" cy="712631"/>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Trễ</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hơn</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tại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một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lượng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là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𝟑</m:t>
                        </m:r>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𝝅</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t>𝟐</m:t>
                        </m:r>
                      </m:den>
                    </m:f>
                  </m:oMath>
                </a14:m>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95055013-E8D2-462F-A15B-C82961016C4D}"/>
                  </a:ext>
                </a:extLst>
              </p:cNvPr>
              <p:cNvSpPr>
                <a:spLocks noRot="1" noChangeAspect="1" noMove="1" noResize="1" noEditPoints="1" noAdjustHandles="1" noChangeArrowheads="1" noChangeShapeType="1" noTextEdit="1"/>
              </p:cNvSpPr>
              <p:nvPr/>
            </p:nvSpPr>
            <p:spPr>
              <a:xfrm>
                <a:off x="508000" y="2073281"/>
                <a:ext cx="6737742" cy="712631"/>
              </a:xfrm>
              <a:prstGeom prst="rect">
                <a:avLst/>
              </a:prstGeom>
              <a:blipFill>
                <a:blip r:embed="rId2"/>
                <a:stretch>
                  <a:fillRect l="-1808" b="-7692"/>
                </a:stretch>
              </a:blipFill>
            </p:spPr>
            <p:txBody>
              <a:bodyPr/>
              <a:lstStyle/>
              <a:p>
                <a:r>
                  <a:rPr lang="vi-VN">
                    <a:noFill/>
                  </a:rPr>
                  <a:t> </a:t>
                </a:r>
              </a:p>
            </p:txBody>
          </p:sp>
        </mc:Fallback>
      </mc:AlternateContent>
      <p:sp>
        <p:nvSpPr>
          <p:cNvPr id="4" name="Rectangle 3">
            <a:extLst>
              <a:ext uri="{FF2B5EF4-FFF2-40B4-BE49-F238E27FC236}">
                <a16:creationId xmlns:a16="http://schemas.microsoft.com/office/drawing/2014/main" id="{0BA0CC39-D696-4E08-B8C8-06DE3503E356}"/>
              </a:ext>
            </a:extLst>
          </p:cNvPr>
          <p:cNvSpPr/>
          <p:nvPr/>
        </p:nvSpPr>
        <p:spPr>
          <a:xfrm>
            <a:off x="508000" y="2785912"/>
            <a:ext cx="3905236"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Cùng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với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tại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A740C799-DAC5-4682-A9BA-64783103DFB1}"/>
              </a:ext>
            </a:extLst>
          </p:cNvPr>
          <p:cNvSpPr/>
          <p:nvPr/>
        </p:nvSpPr>
        <p:spPr>
          <a:xfrm>
            <a:off x="508000" y="3955463"/>
            <a:ext cx="489108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Ngược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tại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2F459320-7B8B-4BFE-8C67-83690EB85697}"/>
                  </a:ext>
                </a:extLst>
              </p:cNvPr>
              <p:cNvSpPr/>
              <p:nvPr/>
            </p:nvSpPr>
            <p:spPr>
              <a:xfrm>
                <a:off x="508000" y="4478683"/>
                <a:ext cx="6163867"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Lệch</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một</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lượng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𝝅</m:t>
                        </m:r>
                      </m:num>
                      <m:den>
                        <m:r>
                          <a:rPr kumimoji="0" lang="fr-FR" sz="2800" b="1" i="1" u="none" strike="noStrike" kern="1200" cap="none" spc="0" normalizeH="0" baseline="0" noProof="0" smtClean="0">
                            <a:ln>
                              <a:noFill/>
                            </a:ln>
                            <a:solidFill>
                              <a:srgbClr val="FFFFFF"/>
                            </a:solidFill>
                            <a:effectLst/>
                            <a:uLnTx/>
                            <a:uFillTx/>
                            <a:latin typeface="Cambria Math" panose="02040503050406030204" pitchFamily="18" charset="0"/>
                            <a:ea typeface="Times New Roman" panose="02020603050405020304" pitchFamily="18" charset="0"/>
                            <a:cs typeface="+mn-cs"/>
                          </a:rPr>
                          <m:t>𝟐</m:t>
                        </m:r>
                      </m:den>
                    </m:f>
                  </m:oMath>
                </a14:m>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so</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với</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sóng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err="1">
                    <a:ln>
                      <a:noFill/>
                    </a:ln>
                    <a:solidFill>
                      <a:srgbClr val="FFFFFF"/>
                    </a:solidFill>
                    <a:effectLst/>
                    <a:uLnTx/>
                    <a:uFillTx/>
                    <a:latin typeface="UTM Swiss Condensed" panose="02000500000000000000" pitchFamily="2" charset="0"/>
                    <a:ea typeface="Times New Roman" panose="02020603050405020304" pitchFamily="18" charset="0"/>
                    <a:cs typeface="+mn-cs"/>
                  </a:rPr>
                  <a:t>tại</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6" name="Rectangle 5">
                <a:extLst>
                  <a:ext uri="{FF2B5EF4-FFF2-40B4-BE49-F238E27FC236}">
                    <a16:creationId xmlns:a16="http://schemas.microsoft.com/office/drawing/2014/main" id="{2F459320-7B8B-4BFE-8C67-83690EB85697}"/>
                  </a:ext>
                </a:extLst>
              </p:cNvPr>
              <p:cNvSpPr>
                <a:spLocks noRot="1" noChangeAspect="1" noMove="1" noResize="1" noEditPoints="1" noAdjustHandles="1" noChangeArrowheads="1" noChangeShapeType="1" noTextEdit="1"/>
              </p:cNvSpPr>
              <p:nvPr/>
            </p:nvSpPr>
            <p:spPr>
              <a:xfrm>
                <a:off x="508000" y="4478683"/>
                <a:ext cx="6163867" cy="662810"/>
              </a:xfrm>
              <a:prstGeom prst="rect">
                <a:avLst/>
              </a:prstGeom>
              <a:blipFill>
                <a:blip r:embed="rId3"/>
                <a:stretch>
                  <a:fillRect l="-1978" t="-5556" r="-1088" b="-9259"/>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32CDAEB9-5005-4450-B744-93C9894EF02D}"/>
              </a:ext>
            </a:extLst>
          </p:cNvPr>
          <p:cNvSpPr/>
          <p:nvPr/>
        </p:nvSpPr>
        <p:spPr>
          <a:xfrm>
            <a:off x="444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07050073"/>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7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F38BFF9-5D41-45CD-AA21-1151AF748CE3}"/>
              </a:ext>
            </a:extLst>
          </p:cNvPr>
          <p:cNvSpPr/>
          <p:nvPr/>
        </p:nvSpPr>
        <p:spPr>
          <a:xfrm>
            <a:off x="127000" y="63500"/>
            <a:ext cx="11938000" cy="300082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79:</a:t>
            </a:r>
            <a:r>
              <a:rPr lang="fr-FR" sz="2800" b="1">
                <a:solidFill>
                  <a:srgbClr val="00B0F0"/>
                </a:solidFill>
                <a:latin typeface="UTM Swiss Condensed" panose="02000500000000000000" pitchFamily="2" charset="0"/>
                <a:cs typeface="Times New Roman" panose="02020603050405020304" pitchFamily="18" charset="0"/>
              </a:rPr>
              <a:t> Để khảo sát giao thoa sóng cơ, người ta bố trí trên mặt nước nằm ngang hai nguồn kết hợp S1 và S2. Hai nguồn này dao động điều hòa theo phương thẳng đứng. Xem biên độ sóng không thay đổi trong quá trình truyền sóng. Tại trung điểm của đoạn S1S2, phần tử nước dao động với biên độ cực đại. Hai nguồn sóng đó dao </a:t>
            </a:r>
            <a:r>
              <a:rPr lang="fr-FR" sz="2800" b="1" dirty="0" err="1">
                <a:solidFill>
                  <a:srgbClr val="00B0F0"/>
                </a:solidFill>
                <a:latin typeface="UTM Swiss Condensed" panose="02000500000000000000" pitchFamily="2" charset="0"/>
                <a:cs typeface="Times New Roman" panose="02020603050405020304" pitchFamily="18" charset="0"/>
              </a:rPr>
              <a:t>động</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68D6017-B13A-438A-BB39-FE00CA0FD589}"/>
              </a:ext>
            </a:extLst>
          </p:cNvPr>
          <p:cNvSpPr/>
          <p:nvPr/>
        </p:nvSpPr>
        <p:spPr>
          <a:xfrm>
            <a:off x="1016000" y="306432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cùng</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nhau</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96EC700-9B50-45DA-A9A5-856A47D4A7D4}"/>
              </a:ext>
            </a:extLst>
          </p:cNvPr>
          <p:cNvSpPr/>
          <p:nvPr/>
        </p:nvSpPr>
        <p:spPr>
          <a:xfrm>
            <a:off x="6477000" y="3064321"/>
            <a:ext cx="3852337"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B.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lệch</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nhau</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góc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π</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Times New Roman" panose="02020603050405020304" pitchFamily="18" charset="0"/>
              </a:rPr>
              <a:t>/3.</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36B8DB9-9FFA-4CD2-B894-1594965841C4}"/>
              </a:ext>
            </a:extLst>
          </p:cNvPr>
          <p:cNvSpPr/>
          <p:nvPr/>
        </p:nvSpPr>
        <p:spPr>
          <a:xfrm>
            <a:off x="1016000" y="3826321"/>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ngược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nhau</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FB2B6F57-6B42-473F-8FE4-9521C6F35B7C}"/>
              </a:ext>
            </a:extLst>
          </p:cNvPr>
          <p:cNvSpPr/>
          <p:nvPr/>
        </p:nvSpPr>
        <p:spPr>
          <a:xfrm>
            <a:off x="6477000" y="3826321"/>
            <a:ext cx="411683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lệch</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pha</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nhau</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r>
              <a:rPr kumimoji="0" lang="fr-FR" sz="2800" b="1" i="0" u="none" strike="noStrike" kern="1200" cap="none" spc="0" normalizeH="0" baseline="0" noProof="0" dirty="0" err="1">
                <a:ln>
                  <a:noFill/>
                </a:ln>
                <a:solidFill>
                  <a:srgbClr val="FFFFFF"/>
                </a:solidFill>
                <a:effectLst/>
                <a:uLnTx/>
                <a:uFillTx/>
                <a:latin typeface="UTM Swiss Condensed" panose="02000500000000000000" pitchFamily="2" charset="0"/>
                <a:ea typeface="Times New Roman" panose="02020603050405020304" pitchFamily="18" charset="0"/>
                <a:cs typeface="+mn-cs"/>
              </a:rPr>
              <a:t>góc</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 0,5</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π</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77569EC-6FBC-4CAC-88CE-47DBAC504F89}"/>
              </a:ext>
            </a:extLst>
          </p:cNvPr>
          <p:cNvSpPr/>
          <p:nvPr/>
        </p:nvSpPr>
        <p:spPr>
          <a:xfrm>
            <a:off x="952500" y="300082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78552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animEffect transition="in" filter="wipe(left)">
                                      <p:cBhvr>
                                        <p:cTn id="17" dur="500"/>
                                        <p:tgtEl>
                                          <p:spTgt spid="4">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5">
                                            <p:txEl>
                                              <p:pRg st="0" end="0"/>
                                            </p:txEl>
                                          </p:spTgt>
                                        </p:tgtEl>
                                        <p:attrNameLst>
                                          <p:attrName>style.visibility</p:attrName>
                                        </p:attrNameLst>
                                      </p:cBhvr>
                                      <p:to>
                                        <p:strVal val="visible"/>
                                      </p:to>
                                    </p:set>
                                    <p:animEffect transition="in" filter="wipe(left)">
                                      <p:cBhvr>
                                        <p:cTn id="22" dur="500"/>
                                        <p:tgtEl>
                                          <p:spTgt spid="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
                                            <p:txEl>
                                              <p:pRg st="0" end="0"/>
                                            </p:txEl>
                                          </p:spTgt>
                                        </p:tgtEl>
                                        <p:attrNameLst>
                                          <p:attrName>style.visibility</p:attrName>
                                        </p:attrNameLst>
                                      </p:cBhvr>
                                      <p:to>
                                        <p:strVal val="visible"/>
                                      </p:to>
                                    </p:set>
                                    <p:animEffect transition="in" filter="wipe(left)">
                                      <p:cBhvr>
                                        <p:cTn id="27" dur="500"/>
                                        <p:tgtEl>
                                          <p:spTgt spid="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7">
                                            <p:bg/>
                                          </p:spTgt>
                                        </p:tgtEl>
                                        <p:attrNameLst>
                                          <p:attrName>style.visibility</p:attrName>
                                        </p:attrNameLst>
                                      </p:cBhvr>
                                      <p:to>
                                        <p:strVal val="visible"/>
                                      </p:to>
                                    </p:set>
                                    <p:anim calcmode="lin" valueType="num">
                                      <p:cBhvr>
                                        <p:cTn id="32" dur="500" fill="hold"/>
                                        <p:tgtEl>
                                          <p:spTgt spid="7">
                                            <p:bg/>
                                          </p:spTgt>
                                        </p:tgtEl>
                                        <p:attrNameLst>
                                          <p:attrName>ppt_w</p:attrName>
                                        </p:attrNameLst>
                                      </p:cBhvr>
                                      <p:tavLst>
                                        <p:tav tm="0">
                                          <p:val>
                                            <p:fltVal val="0"/>
                                          </p:val>
                                        </p:tav>
                                        <p:tav tm="100000">
                                          <p:val>
                                            <p:strVal val="#ppt_w"/>
                                          </p:val>
                                        </p:tav>
                                      </p:tavLst>
                                    </p:anim>
                                    <p:anim calcmode="lin" valueType="num">
                                      <p:cBhvr>
                                        <p:cTn id="3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34" fill="hold">
                      <p:stCondLst>
                        <p:cond delay="indefinite"/>
                      </p:stCondLst>
                      <p:childTnLst>
                        <p:par>
                          <p:cTn id="35" fill="hold">
                            <p:stCondLst>
                              <p:cond delay="0"/>
                            </p:stCondLst>
                            <p:childTnLst>
                              <p:par>
                                <p:cTn id="36" presetID="23" presetClass="entr" presetSubtype="16" fill="hold" grpId="0" nodeType="clickEffect" nodePh="1">
                                  <p:stCondLst>
                                    <p:cond delay="0"/>
                                  </p:stCondLst>
                                  <p:endCondLst>
                                    <p:cond evt="begin" delay="0">
                                      <p:tn val="36"/>
                                    </p:cond>
                                  </p:endCondLst>
                                  <p:childTnLst>
                                    <p:set>
                                      <p:cBhvr>
                                        <p:cTn id="37" dur="1" fill="hold">
                                          <p:stCondLst>
                                            <p:cond delay="0"/>
                                          </p:stCondLst>
                                        </p:cTn>
                                        <p:tgtEl>
                                          <p:spTgt spid="7">
                                            <p:txEl>
                                              <p:pRg st="0" end="0"/>
                                            </p:txEl>
                                          </p:spTgt>
                                        </p:tgtEl>
                                        <p:attrNameLst>
                                          <p:attrName>style.visibility</p:attrName>
                                        </p:attrNameLst>
                                      </p:cBhvr>
                                      <p:to>
                                        <p:strVal val="visible"/>
                                      </p:to>
                                    </p:set>
                                    <p:anim calcmode="lin" valueType="num">
                                      <p:cBhvr>
                                        <p:cTn id="3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8E33501-9E78-404B-B9F7-FDE045368306}"/>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a:t>
            </a:r>
            <a:r>
              <a:rPr lang="vi-VN" sz="2800" b="1" dirty="0">
                <a:solidFill>
                  <a:srgbClr val="00B0F0"/>
                </a:solidFill>
                <a:latin typeface="UTM Swiss Condensed" panose="02000500000000000000" pitchFamily="2" charset="0"/>
                <a:cs typeface="Times New Roman" panose="02020603050405020304" pitchFamily="18" charset="0"/>
              </a:rPr>
              <a:t> Tốc độ truyền âm trong không khí ở 0oC, không khí ở 25oC, nước, sắt lần lượt là v1, v3, v2, v4. Chọn đáp án đúng?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C9BC7E4-711C-4425-ABFC-448DCD2045D4}"/>
              </a:ext>
            </a:extLst>
          </p:cNvPr>
          <p:cNvSpPr/>
          <p:nvPr/>
        </p:nvSpPr>
        <p:spPr>
          <a:xfrm>
            <a:off x="1016000" y="1577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v</a:t>
            </a:r>
            <a:r>
              <a:rPr lang="vi-VN" sz="2800" b="1" baseline="-25000" dirty="0">
                <a:solidFill>
                  <a:srgbClr val="FFFFFF"/>
                </a:solidFill>
                <a:latin typeface="UTM Swiss Condensed" panose="02000500000000000000" pitchFamily="2" charset="0"/>
                <a:ea typeface="Arial" panose="020B0604020202020204" pitchFamily="34" charset="0"/>
              </a:rPr>
              <a:t>1</a:t>
            </a:r>
            <a:r>
              <a:rPr lang="vi-VN" sz="2800" b="1" dirty="0">
                <a:solidFill>
                  <a:srgbClr val="FFFFFF"/>
                </a:solidFill>
                <a:latin typeface="UTM Swiss Condensed" panose="02000500000000000000" pitchFamily="2" charset="0"/>
                <a:ea typeface="Arial" panose="020B0604020202020204" pitchFamily="34" charset="0"/>
              </a:rPr>
              <a:t> &lt; v</a:t>
            </a:r>
            <a:r>
              <a:rPr lang="vi-VN" sz="2800" b="1" baseline="-25000" dirty="0">
                <a:solidFill>
                  <a:srgbClr val="FFFFFF"/>
                </a:solidFill>
                <a:latin typeface="UTM Swiss Condensed" panose="02000500000000000000" pitchFamily="2" charset="0"/>
                <a:ea typeface="Arial" panose="020B0604020202020204" pitchFamily="34" charset="0"/>
              </a:rPr>
              <a:t>2</a:t>
            </a:r>
            <a:r>
              <a:rPr lang="vi-VN" sz="2800" b="1" dirty="0">
                <a:solidFill>
                  <a:srgbClr val="FFFFFF"/>
                </a:solidFill>
                <a:latin typeface="UTM Swiss Condensed" panose="02000500000000000000" pitchFamily="2" charset="0"/>
                <a:ea typeface="Arial" panose="020B0604020202020204" pitchFamily="34" charset="0"/>
              </a:rPr>
              <a:t> &lt; v</a:t>
            </a:r>
            <a:r>
              <a:rPr lang="vi-VN" sz="2800" b="1" baseline="-25000" dirty="0">
                <a:solidFill>
                  <a:srgbClr val="FFFFFF"/>
                </a:solidFill>
                <a:latin typeface="UTM Swiss Condensed" panose="02000500000000000000" pitchFamily="2" charset="0"/>
                <a:ea typeface="Arial" panose="020B0604020202020204" pitchFamily="34" charset="0"/>
              </a:rPr>
              <a:t>3</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5C5443E0-F14C-4BC9-8BAB-C9FDAA903738}"/>
              </a:ext>
            </a:extLst>
          </p:cNvPr>
          <p:cNvSpPr/>
          <p:nvPr/>
        </p:nvSpPr>
        <p:spPr>
          <a:xfrm>
            <a:off x="6477000" y="1577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v</a:t>
            </a:r>
            <a:r>
              <a:rPr lang="vi-VN" sz="2800" b="1" baseline="-25000" dirty="0">
                <a:solidFill>
                  <a:srgbClr val="FFFFFF"/>
                </a:solidFill>
                <a:latin typeface="UTM Swiss Condensed" panose="02000500000000000000" pitchFamily="2" charset="0"/>
                <a:ea typeface="Arial" panose="020B0604020202020204" pitchFamily="34" charset="0"/>
              </a:rPr>
              <a:t>1</a:t>
            </a:r>
            <a:r>
              <a:rPr lang="vi-VN" sz="2800" b="1" dirty="0">
                <a:solidFill>
                  <a:srgbClr val="FFFFFF"/>
                </a:solidFill>
                <a:latin typeface="UTM Swiss Condensed" panose="02000500000000000000" pitchFamily="2" charset="0"/>
                <a:ea typeface="Arial" panose="020B0604020202020204" pitchFamily="34" charset="0"/>
              </a:rPr>
              <a:t> &lt; v</a:t>
            </a:r>
            <a:r>
              <a:rPr lang="vi-VN" sz="2800" b="1" baseline="-25000" dirty="0">
                <a:solidFill>
                  <a:srgbClr val="FFFFFF"/>
                </a:solidFill>
                <a:latin typeface="UTM Swiss Condensed" panose="02000500000000000000" pitchFamily="2" charset="0"/>
                <a:ea typeface="Arial" panose="020B0604020202020204" pitchFamily="34" charset="0"/>
              </a:rPr>
              <a:t>4</a:t>
            </a:r>
            <a:r>
              <a:rPr lang="vi-VN" sz="2800" b="1" dirty="0">
                <a:solidFill>
                  <a:srgbClr val="FFFFFF"/>
                </a:solidFill>
                <a:latin typeface="UTM Swiss Condensed" panose="02000500000000000000" pitchFamily="2" charset="0"/>
                <a:ea typeface="Arial" panose="020B0604020202020204" pitchFamily="34" charset="0"/>
              </a:rPr>
              <a:t> &lt; v</a:t>
            </a:r>
            <a:r>
              <a:rPr lang="vi-VN" sz="2800" b="1" baseline="-25000" dirty="0">
                <a:solidFill>
                  <a:srgbClr val="FFFFFF"/>
                </a:solidFill>
                <a:latin typeface="UTM Swiss Condensed" panose="02000500000000000000" pitchFamily="2" charset="0"/>
                <a:ea typeface="Arial" panose="020B0604020202020204" pitchFamily="34" charset="0"/>
              </a:rPr>
              <a:t>3</a:t>
            </a:r>
            <a:r>
              <a:rPr lang="vi-VN" sz="2800" b="1" dirty="0">
                <a:solidFill>
                  <a:srgbClr val="FFFFFF"/>
                </a:solidFill>
                <a:latin typeface="UTM Swiss Condensed" panose="02000500000000000000" pitchFamily="2" charset="0"/>
                <a:ea typeface="Arial" panose="020B0604020202020204" pitchFamily="34" charset="0"/>
              </a:rPr>
              <a:t>.</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1">
            <a:extLst>
              <a:ext uri="{FF2B5EF4-FFF2-40B4-BE49-F238E27FC236}">
                <a16:creationId xmlns:a16="http://schemas.microsoft.com/office/drawing/2014/main" id="{FA24C568-6F91-4B5C-A024-E780FCA115DC}"/>
              </a:ext>
            </a:extLst>
          </p:cNvPr>
          <p:cNvSpPr>
            <a:spLocks noChangeArrowheads="1"/>
          </p:cNvSpPr>
          <p:nvPr/>
        </p:nvSpPr>
        <p:spPr bwMode="auto">
          <a:xfrm>
            <a:off x="1016000" y="2339761"/>
            <a:ext cx="3134191"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vi-VN" altLang="vi-VN" sz="2800" b="1" i="0" u="none" strike="noStrike" cap="none" normalizeH="0" baseline="0">
                <a:ln>
                  <a:noFill/>
                </a:ln>
                <a:solidFill>
                  <a:srgbClr val="FFFFFF"/>
                </a:solidFill>
                <a:effectLst/>
                <a:latin typeface="UTM Swiss Condensed" panose="02000500000000000000" pitchFamily="2" charset="0"/>
                <a:ea typeface="Arial" panose="020B0604020202020204" pitchFamily="34" charset="0"/>
                <a:cs typeface="Times New Roman" panose="02020603050405020304" pitchFamily="18" charset="0"/>
              </a:rPr>
              <a:t>C. v</a:t>
            </a:r>
            <a:r>
              <a:rPr kumimoji="0" lang="vi-VN" altLang="vi-VN" sz="2800" b="1" i="0" u="none" strike="noStrike" cap="none" normalizeH="0" baseline="-30000">
                <a:ln>
                  <a:noFill/>
                </a:ln>
                <a:solidFill>
                  <a:srgbClr val="FFFFFF"/>
                </a:solidFill>
                <a:effectLst/>
                <a:latin typeface="UTM Swiss Condensed" panose="02000500000000000000" pitchFamily="2" charset="0"/>
                <a:ea typeface="Arial" panose="020B0604020202020204" pitchFamily="34" charset="0"/>
                <a:cs typeface="Times New Roman" panose="02020603050405020304" pitchFamily="18" charset="0"/>
              </a:rPr>
              <a:t>1</a:t>
            </a:r>
            <a:r>
              <a:rPr kumimoji="0" lang="vi-VN" altLang="vi-VN" sz="2800" b="1" i="0" u="none" strike="noStrike" cap="none" normalizeH="0" baseline="0">
                <a:ln>
                  <a:noFill/>
                </a:ln>
                <a:solidFill>
                  <a:srgbClr val="FFFFFF"/>
                </a:solidFill>
                <a:effectLst/>
                <a:latin typeface="UTM Swiss Condensed" panose="02000500000000000000" pitchFamily="2" charset="0"/>
                <a:ea typeface="Arial" panose="020B0604020202020204" pitchFamily="34" charset="0"/>
                <a:cs typeface="Times New Roman" panose="02020603050405020304" pitchFamily="18" charset="0"/>
              </a:rPr>
              <a:t> &lt; v</a:t>
            </a:r>
            <a:r>
              <a:rPr kumimoji="0" lang="vi-VN" altLang="vi-VN" sz="2800" b="1" i="0" u="none" strike="noStrike" cap="none" normalizeH="0" baseline="-30000">
                <a:ln>
                  <a:noFill/>
                </a:ln>
                <a:solidFill>
                  <a:srgbClr val="FFFFFF"/>
                </a:solidFill>
                <a:effectLst/>
                <a:latin typeface="UTM Swiss Condensed" panose="02000500000000000000" pitchFamily="2" charset="0"/>
                <a:ea typeface="Arial" panose="020B0604020202020204" pitchFamily="34" charset="0"/>
                <a:cs typeface="Times New Roman" panose="02020603050405020304" pitchFamily="18" charset="0"/>
              </a:rPr>
              <a:t>3</a:t>
            </a:r>
            <a:r>
              <a:rPr kumimoji="0" lang="vi-VN" altLang="vi-VN" sz="2800" b="1" i="0" u="none" strike="noStrike" cap="none" normalizeH="0" baseline="0">
                <a:ln>
                  <a:noFill/>
                </a:ln>
                <a:solidFill>
                  <a:srgbClr val="FFFFFF"/>
                </a:solidFill>
                <a:effectLst/>
                <a:latin typeface="UTM Swiss Condensed" panose="02000500000000000000" pitchFamily="2" charset="0"/>
                <a:ea typeface="Arial" panose="020B0604020202020204" pitchFamily="34" charset="0"/>
                <a:cs typeface="Times New Roman" panose="02020603050405020304" pitchFamily="18" charset="0"/>
              </a:rPr>
              <a:t> &lt; v</a:t>
            </a:r>
            <a:r>
              <a:rPr kumimoji="0" lang="vi-VN" altLang="vi-VN" sz="2800" b="1" i="0" u="none" strike="noStrike" cap="none" normalizeH="0" baseline="-30000">
                <a:ln>
                  <a:noFill/>
                </a:ln>
                <a:solidFill>
                  <a:srgbClr val="FFFFFF"/>
                </a:solidFill>
                <a:effectLst/>
                <a:latin typeface="UTM Swiss Condensed" panose="02000500000000000000" pitchFamily="2" charset="0"/>
                <a:ea typeface="Arial" panose="020B0604020202020204" pitchFamily="34" charset="0"/>
                <a:cs typeface="Times New Roman" panose="02020603050405020304" pitchFamily="18" charset="0"/>
              </a:rPr>
              <a:t>4</a:t>
            </a:r>
            <a:r>
              <a:rPr kumimoji="0" lang="vi-VN" altLang="vi-VN" sz="2800" b="1" i="0" u="none" strike="noStrike" cap="none" normalizeH="0" baseline="0">
                <a:ln>
                  <a:noFill/>
                </a:ln>
                <a:solidFill>
                  <a:srgbClr val="FFFFFF"/>
                </a:solidFill>
                <a:effectLst/>
                <a:latin typeface="UTM Swiss Condensed" panose="02000500000000000000" pitchFamily="2" charset="0"/>
                <a:ea typeface="Arial" panose="020B0604020202020204" pitchFamily="34" charset="0"/>
                <a:cs typeface="Times New Roman" panose="02020603050405020304" pitchFamily="18" charset="0"/>
              </a:rPr>
              <a:t>.	</a:t>
            </a:r>
            <a:r>
              <a:rPr kumimoji="0" lang="vi-VN" altLang="vi-VN" sz="2800" b="1" i="0" u="none" strike="noStrike" cap="none" normalizeH="0" baseline="0">
                <a:ln>
                  <a:noFill/>
                </a:ln>
                <a:solidFill>
                  <a:srgbClr val="FFFFFF"/>
                </a:solidFill>
                <a:effectLst/>
                <a:latin typeface="UTM Swiss Condensed" panose="02000500000000000000" pitchFamily="2" charset="0"/>
              </a:rPr>
              <a:t>  </a:t>
            </a:r>
          </a:p>
        </p:txBody>
      </p:sp>
      <p:sp>
        <p:nvSpPr>
          <p:cNvPr id="6" name="Rectangle 5">
            <a:extLst>
              <a:ext uri="{FF2B5EF4-FFF2-40B4-BE49-F238E27FC236}">
                <a16:creationId xmlns:a16="http://schemas.microsoft.com/office/drawing/2014/main" id="{0095C53F-CDF3-463B-9A53-4A32E4190B06}"/>
              </a:ext>
            </a:extLst>
          </p:cNvPr>
          <p:cNvSpPr/>
          <p:nvPr/>
        </p:nvSpPr>
        <p:spPr>
          <a:xfrm>
            <a:off x="6477000" y="2339761"/>
            <a:ext cx="2550698"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v</a:t>
            </a:r>
            <a:r>
              <a:rPr lang="vi-VN" sz="2800" b="1" baseline="-25000" dirty="0">
                <a:solidFill>
                  <a:srgbClr val="FFFFFF"/>
                </a:solidFill>
                <a:latin typeface="UTM Swiss Condensed" panose="02000500000000000000" pitchFamily="2" charset="0"/>
                <a:ea typeface="Arial" panose="020B0604020202020204" pitchFamily="34" charset="0"/>
              </a:rPr>
              <a:t>2</a:t>
            </a:r>
            <a:r>
              <a:rPr lang="vi-VN" sz="2800" b="1" dirty="0">
                <a:solidFill>
                  <a:srgbClr val="FFFFFF"/>
                </a:solidFill>
                <a:latin typeface="UTM Swiss Condensed" panose="02000500000000000000" pitchFamily="2" charset="0"/>
                <a:ea typeface="Arial" panose="020B0604020202020204" pitchFamily="34" charset="0"/>
              </a:rPr>
              <a:t> &lt; v</a:t>
            </a:r>
            <a:r>
              <a:rPr lang="vi-VN" sz="2800" b="1" baseline="-25000" dirty="0">
                <a:solidFill>
                  <a:srgbClr val="FFFFFF"/>
                </a:solidFill>
                <a:latin typeface="UTM Swiss Condensed" panose="02000500000000000000" pitchFamily="2" charset="0"/>
                <a:ea typeface="Arial" panose="020B0604020202020204" pitchFamily="34" charset="0"/>
              </a:rPr>
              <a:t>3</a:t>
            </a:r>
            <a:r>
              <a:rPr lang="vi-VN" sz="2800" b="1" dirty="0">
                <a:solidFill>
                  <a:srgbClr val="FFFFFF"/>
                </a:solidFill>
                <a:latin typeface="UTM Swiss Condensed" panose="02000500000000000000" pitchFamily="2" charset="0"/>
                <a:ea typeface="Arial" panose="020B0604020202020204" pitchFamily="34" charset="0"/>
              </a:rPr>
              <a:t> &lt; </a:t>
            </a:r>
            <a:r>
              <a:rPr lang="vi-VN" sz="2800" b="1">
                <a:solidFill>
                  <a:srgbClr val="FFFFFF"/>
                </a:solidFill>
                <a:latin typeface="UTM Swiss Condensed" panose="02000500000000000000" pitchFamily="2" charset="0"/>
                <a:ea typeface="Arial" panose="020B0604020202020204" pitchFamily="34" charset="0"/>
              </a:rPr>
              <a:t>v</a:t>
            </a:r>
            <a:r>
              <a:rPr lang="vi-VN" sz="2800" b="1" baseline="-25000">
                <a:solidFill>
                  <a:srgbClr val="FFFFFF"/>
                </a:solidFill>
                <a:latin typeface="UTM Swiss Condensed" panose="02000500000000000000" pitchFamily="2" charset="0"/>
                <a:ea typeface="Arial" panose="020B0604020202020204" pitchFamily="34" charset="0"/>
              </a:rPr>
              <a:t>4</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FDF33745-997E-4946-ADC3-C770FB1FFA88}"/>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269792281"/>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08C862A-592E-4D37-AA9C-4EFC3B7D7697}"/>
              </a:ext>
            </a:extLst>
          </p:cNvPr>
          <p:cNvSpPr/>
          <p:nvPr/>
        </p:nvSpPr>
        <p:spPr>
          <a:xfrm>
            <a:off x="127000" y="63500"/>
            <a:ext cx="11938000" cy="250530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fr-FR" sz="2800" b="1">
                <a:solidFill>
                  <a:srgbClr val="FFFF00"/>
                </a:solidFill>
                <a:latin typeface="UTM Swiss Condensed" panose="02000500000000000000" pitchFamily="2" charset="0"/>
                <a:cs typeface="Times New Roman" panose="02020603050405020304" pitchFamily="18" charset="0"/>
              </a:rPr>
              <a:t>Câu 80:</a:t>
            </a:r>
            <a:r>
              <a:rPr lang="fr-FR" sz="2800" b="1">
                <a:solidFill>
                  <a:srgbClr val="00B0F0"/>
                </a:solidFill>
                <a:latin typeface="UTM Swiss Condensed" panose="02000500000000000000" pitchFamily="2" charset="0"/>
                <a:cs typeface="Times New Roman" panose="02020603050405020304" pitchFamily="18" charset="0"/>
              </a:rPr>
              <a:t> Trên mặt nước có hai nguồn dao động M và N cùng pha, cùng tần số</a:t>
            </a:r>
            <a:r>
              <a:rPr lang="fr-FR" sz="2800" b="1" dirty="0">
                <a:solidFill>
                  <a:srgbClr val="00B0F0"/>
                </a:solidFill>
                <a:latin typeface="UTM Swiss Condensed" panose="02000500000000000000" pitchFamily="2" charset="0"/>
                <a:cs typeface="Times New Roman" panose="02020603050405020304" pitchFamily="18" charset="0"/>
              </a:rPr>
              <a:t> f = </a:t>
            </a:r>
            <a:r>
              <a:rPr lang="fr-FR" sz="2800" b="1">
                <a:solidFill>
                  <a:srgbClr val="00B0F0"/>
                </a:solidFill>
                <a:latin typeface="UTM Swiss Condensed" panose="02000500000000000000" pitchFamily="2" charset="0"/>
                <a:cs typeface="Times New Roman" panose="02020603050405020304" pitchFamily="18" charset="0"/>
              </a:rPr>
              <a:t>15 Hz. Tại điểm S cách</a:t>
            </a:r>
            <a:r>
              <a:rPr lang="fr-FR" sz="2800" b="1" dirty="0">
                <a:solidFill>
                  <a:srgbClr val="00B0F0"/>
                </a:solidFill>
                <a:latin typeface="UTM Swiss Condensed" panose="02000500000000000000" pitchFamily="2" charset="0"/>
                <a:cs typeface="Times New Roman" panose="02020603050405020304" pitchFamily="18" charset="0"/>
              </a:rPr>
              <a:t> M </a:t>
            </a:r>
            <a:r>
              <a:rPr lang="fr-FR" sz="2800" b="1">
                <a:solidFill>
                  <a:srgbClr val="00B0F0"/>
                </a:solidFill>
                <a:latin typeface="UTM Swiss Condensed" panose="02000500000000000000" pitchFamily="2" charset="0"/>
                <a:cs typeface="Times New Roman" panose="02020603050405020304" pitchFamily="18" charset="0"/>
              </a:rPr>
              <a:t>30 cm, cách</a:t>
            </a:r>
            <a:r>
              <a:rPr lang="fr-FR" sz="2800" b="1" dirty="0">
                <a:solidFill>
                  <a:srgbClr val="00B0F0"/>
                </a:solidFill>
                <a:latin typeface="UTM Swiss Condensed" panose="02000500000000000000" pitchFamily="2" charset="0"/>
                <a:cs typeface="Times New Roman" panose="02020603050405020304" pitchFamily="18" charset="0"/>
              </a:rPr>
              <a:t> N 24 cm</a:t>
            </a:r>
            <a:r>
              <a:rPr lang="fr-FR" sz="2800" b="1">
                <a:solidFill>
                  <a:srgbClr val="00B0F0"/>
                </a:solidFill>
                <a:latin typeface="UTM Swiss Condensed" panose="02000500000000000000" pitchFamily="2" charset="0"/>
                <a:cs typeface="Times New Roman" panose="02020603050405020304" pitchFamily="18" charset="0"/>
              </a:rPr>
              <a:t>, dao động có biên độ cực đại. Giữa S và đường trung trực của MN còn có ba dây không dao động. Tốc độ truyền sóng trên mặt nước</a:t>
            </a:r>
            <a:r>
              <a:rPr lang="fr-FR" sz="2800" b="1" dirty="0">
                <a:solidFill>
                  <a:srgbClr val="00B0F0"/>
                </a:solidFill>
                <a:latin typeface="UTM Swiss Condensed" panose="02000500000000000000" pitchFamily="2" charset="0"/>
                <a:cs typeface="Times New Roman" panose="02020603050405020304" pitchFamily="18" charset="0"/>
              </a:rPr>
              <a:t> là</a:t>
            </a:r>
            <a:endParaRPr lang="vi-VN" sz="2800" b="1" dirty="0">
              <a:solidFill>
                <a:srgbClr val="00B0F0"/>
              </a:solidFill>
              <a:latin typeface="UTM Swiss Condensed" panose="02000500000000000000" pitchFamily="2" charset="0"/>
              <a:cs typeface="Times New Roman" panose="02020603050405020304" pitchFamily="18" charset="0"/>
            </a:endParaRPr>
          </a:p>
          <a:p>
            <a:pPr marL="629920" indent="-629920" algn="just">
              <a:lnSpc>
                <a:spcPct val="115000"/>
              </a:lnSpc>
              <a:spcBef>
                <a:spcPts val="600"/>
              </a:spcBef>
              <a:tabLst>
                <a:tab pos="629920" algn="l"/>
              </a:tabLst>
            </a:pPr>
            <a:r>
              <a:rPr lang="fr-FR"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3D1D2A8E-D5AC-490D-81A4-3772E7AA8D0C}"/>
              </a:ext>
            </a:extLst>
          </p:cNvPr>
          <p:cNvSpPr/>
          <p:nvPr/>
        </p:nvSpPr>
        <p:spPr>
          <a:xfrm>
            <a:off x="762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 72 cm/s.</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A165499-F443-4D6A-A4D9-1C9F4C5A4A78}"/>
              </a:ext>
            </a:extLst>
          </p:cNvPr>
          <p:cNvSpPr/>
          <p:nvPr/>
        </p:nvSpPr>
        <p:spPr>
          <a:xfrm>
            <a:off x="36195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B. 2 cm/s</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7D8550D-8540-45DF-A305-F9D66572205E}"/>
              </a:ext>
            </a:extLst>
          </p:cNvPr>
          <p:cNvSpPr/>
          <p:nvPr/>
        </p:nvSpPr>
        <p:spPr>
          <a:xfrm>
            <a:off x="6477000" y="256880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C.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36 cm/s</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8C6B396-C668-41A0-A0EE-075CABBA1520}"/>
              </a:ext>
            </a:extLst>
          </p:cNvPr>
          <p:cNvSpPr/>
          <p:nvPr/>
        </p:nvSpPr>
        <p:spPr>
          <a:xfrm>
            <a:off x="9334500" y="2568801"/>
            <a:ext cx="190629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D. </a:t>
            </a:r>
            <a:r>
              <a:rPr kumimoji="0" lang="fr-FR"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30 cm/</a:t>
            </a:r>
            <a:r>
              <a:rPr kumimoji="0" lang="fr-FR"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s</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2D03C22E-D1C9-4C41-985E-0DC287AE1D79}"/>
              </a:ext>
            </a:extLst>
          </p:cNvPr>
          <p:cNvSpPr/>
          <p:nvPr/>
        </p:nvSpPr>
        <p:spPr>
          <a:xfrm>
            <a:off x="3556000" y="250530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89962829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8833E8-725E-4A7C-BF79-5DA8969D0E92}"/>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81:</a:t>
            </a:r>
            <a:r>
              <a:rPr lang="vi-VN" sz="2800" b="1" dirty="0">
                <a:solidFill>
                  <a:srgbClr val="00B0F0"/>
                </a:solidFill>
                <a:latin typeface="UTM Swiss Condensed" panose="02000500000000000000" pitchFamily="2" charset="0"/>
                <a:cs typeface="Times New Roman" panose="02020603050405020304" pitchFamily="18" charset="0"/>
              </a:rPr>
              <a:t> Một sóng có chu kì 0,125s thì tần số của sóng này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5D1E4386-5F60-44A8-9B6A-37634EA08008}"/>
              </a:ext>
            </a:extLst>
          </p:cNvPr>
          <p:cNvSpPr/>
          <p:nvPr/>
        </p:nvSpPr>
        <p:spPr>
          <a:xfrm>
            <a:off x="7620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8Hz.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E1E8FA2-87C6-499B-93AD-90FECF808830}"/>
              </a:ext>
            </a:extLst>
          </p:cNvPr>
          <p:cNvSpPr/>
          <p:nvPr/>
        </p:nvSpPr>
        <p:spPr>
          <a:xfrm>
            <a:off x="36195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1F1EB95-782D-41DD-8236-D986278E7252}"/>
              </a:ext>
            </a:extLst>
          </p:cNvPr>
          <p:cNvSpPr/>
          <p:nvPr/>
        </p:nvSpPr>
        <p:spPr>
          <a:xfrm>
            <a:off x="64770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16Hz.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159B6145-4BA7-4B5D-BB69-92557D421FD7}"/>
              </a:ext>
            </a:extLst>
          </p:cNvPr>
          <p:cNvSpPr/>
          <p:nvPr/>
        </p:nvSpPr>
        <p:spPr>
          <a:xfrm>
            <a:off x="9334500" y="1082240"/>
            <a:ext cx="146706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10Hz.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8E3F26F-D574-43C6-BF56-424F6954D9F1}"/>
              </a:ext>
            </a:extLst>
          </p:cNvPr>
          <p:cNvSpPr/>
          <p:nvPr/>
        </p:nvSpPr>
        <p:spPr>
          <a:xfrm>
            <a:off x="64135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766826462"/>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935326EB-5060-4622-B3DB-F24D4EB36692}"/>
                  </a:ext>
                </a:extLst>
              </p:cNvPr>
              <p:cNvSpPr/>
              <p:nvPr/>
            </p:nvSpPr>
            <p:spPr>
              <a:xfrm>
                <a:off x="127000" y="63500"/>
                <a:ext cx="11938000" cy="2170338"/>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82:</a:t>
                </a:r>
                <a:r>
                  <a:rPr lang="vi-VN" sz="2800" b="1" dirty="0">
                    <a:solidFill>
                      <a:srgbClr val="00B0F0"/>
                    </a:solidFill>
                    <a:latin typeface="UTM Swiss Condensed" panose="02000500000000000000" pitchFamily="2" charset="0"/>
                    <a:cs typeface="Times New Roman" panose="02020603050405020304" pitchFamily="18" charset="0"/>
                  </a:rPr>
                  <a:t> Một sóng cơ truyền trong môi trường với bước sóng 3,6m. Hai điểm gần nhau nhất trên cùng một phương truyền sóng dao động lệch pha nhau </a:t>
                </a:r>
                <a14:m>
                  <m:oMath xmlns:m="http://schemas.openxmlformats.org/officeDocument/2006/math">
                    <m:f>
                      <m:fPr>
                        <m:ctrlPr>
                          <a:rPr lang="vi-VN" sz="2800" b="1">
                            <a:solidFill>
                              <a:srgbClr val="00B0F0"/>
                            </a:solidFill>
                          </a:rPr>
                        </m:ctrlPr>
                      </m:fPr>
                      <m:num>
                        <m:r>
                          <a:rPr lang="vi-VN" sz="2800" b="1">
                            <a:solidFill>
                              <a:srgbClr val="00B0F0"/>
                            </a:solidFill>
                          </a:rPr>
                          <m:t>𝝅</m:t>
                        </m:r>
                      </m:num>
                      <m:den>
                        <m:r>
                          <a:rPr lang="vi-VN" sz="2800" b="1">
                            <a:solidFill>
                              <a:srgbClr val="00B0F0"/>
                            </a:solidFill>
                          </a:rPr>
                          <m:t>𝟐</m:t>
                        </m:r>
                      </m:den>
                    </m:f>
                  </m:oMath>
                </a14:m>
                <a:r>
                  <a:rPr lang="vi-VN" sz="2800" b="1" dirty="0">
                    <a:solidFill>
                      <a:srgbClr val="00B0F0"/>
                    </a:solidFill>
                    <a:latin typeface="UTM Swiss Condensed" panose="02000500000000000000" pitchFamily="2" charset="0"/>
                    <a:cs typeface="Times New Roman" panose="02020603050405020304" pitchFamily="18" charset="0"/>
                  </a:rPr>
                  <a:t> thì cách nhau</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935326EB-5060-4622-B3DB-F24D4EB36692}"/>
                  </a:ext>
                </a:extLst>
              </p:cNvPr>
              <p:cNvSpPr>
                <a:spLocks noRot="1" noChangeAspect="1" noMove="1" noResize="1" noEditPoints="1" noAdjustHandles="1" noChangeArrowheads="1" noChangeShapeType="1" noTextEdit="1"/>
              </p:cNvSpPr>
              <p:nvPr/>
            </p:nvSpPr>
            <p:spPr>
              <a:xfrm>
                <a:off x="127000" y="63500"/>
                <a:ext cx="11938000" cy="2170338"/>
              </a:xfrm>
              <a:prstGeom prst="rect">
                <a:avLst/>
              </a:prstGeom>
              <a:blipFill>
                <a:blip r:embed="rId2"/>
                <a:stretch>
                  <a:fillRect l="-865" t="-1323"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C9D14AB9-D595-4C73-BB03-741226652CC2}"/>
              </a:ext>
            </a:extLst>
          </p:cNvPr>
          <p:cNvSpPr/>
          <p:nvPr/>
        </p:nvSpPr>
        <p:spPr>
          <a:xfrm>
            <a:off x="7620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2,4m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C2558E24-8F5B-4CF1-82C2-742D74976B63}"/>
              </a:ext>
            </a:extLst>
          </p:cNvPr>
          <p:cNvSpPr/>
          <p:nvPr/>
        </p:nvSpPr>
        <p:spPr>
          <a:xfrm>
            <a:off x="36195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1,8m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31854B75-E28E-45C3-89D2-DACABA3BD9A9}"/>
              </a:ext>
            </a:extLst>
          </p:cNvPr>
          <p:cNvSpPr/>
          <p:nvPr/>
        </p:nvSpPr>
        <p:spPr>
          <a:xfrm>
            <a:off x="6477000" y="2233838"/>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0,9m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0B76B06-9F2B-404B-8CB4-164DCFD6FEA5}"/>
              </a:ext>
            </a:extLst>
          </p:cNvPr>
          <p:cNvSpPr/>
          <p:nvPr/>
        </p:nvSpPr>
        <p:spPr>
          <a:xfrm>
            <a:off x="9334500" y="2233838"/>
            <a:ext cx="1383712"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0,6m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51376D9-7D6B-40C7-8203-DE52A8E7C0C3}"/>
              </a:ext>
            </a:extLst>
          </p:cNvPr>
          <p:cNvSpPr/>
          <p:nvPr/>
        </p:nvSpPr>
        <p:spPr>
          <a:xfrm>
            <a:off x="698500" y="217033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1841480"/>
      </p:ext>
    </p:extLst>
  </p:cSld>
  <p:clrMapOvr>
    <a:masterClrMapping/>
  </p:clrMapOvr>
  <mc:AlternateContent xmlns:mc="http://schemas.openxmlformats.org/markup-compatibility/2006" xmlns:p14="http://schemas.microsoft.com/office/powerpoint/2010/main">
    <mc:Choice Requires="p14">
      <p:transition spd="slow" p14:dur="2000">
        <p14:prism dir="d"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0FC59D3-746F-4575-A9E0-7C9980042577}"/>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83:</a:t>
            </a:r>
            <a:r>
              <a:rPr lang="vi-VN" sz="2800" b="1" dirty="0">
                <a:solidFill>
                  <a:srgbClr val="00B0F0"/>
                </a:solidFill>
                <a:latin typeface="UTM Swiss Condensed" panose="02000500000000000000" pitchFamily="2" charset="0"/>
                <a:cs typeface="Times New Roman" panose="02020603050405020304" pitchFamily="18" charset="0"/>
              </a:rPr>
              <a:t> Một sóng cơ lan truyền trong một môi trường. Hai điểm trên cùng một phương truyền sóng, cách nhau một khoảng bằng bước sóng có dao động.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96EED2D0-828E-4556-B57B-4213E24BD4DA}"/>
              </a:ext>
            </a:extLst>
          </p:cNvPr>
          <p:cNvSpPr/>
          <p:nvPr/>
        </p:nvSpPr>
        <p:spPr>
          <a:xfrm>
            <a:off x="1016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Cùng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4AB18A4-46C8-43B8-9D23-218D161C8CEF}"/>
              </a:ext>
            </a:extLst>
          </p:cNvPr>
          <p:cNvSpPr/>
          <p:nvPr/>
        </p:nvSpPr>
        <p:spPr>
          <a:xfrm>
            <a:off x="6477000" y="157776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Ngược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9990DAE0-2D10-4932-A345-648334A70EB9}"/>
                  </a:ext>
                </a:extLst>
              </p:cNvPr>
              <p:cNvSpPr/>
              <p:nvPr/>
            </p:nvSpPr>
            <p:spPr>
              <a:xfrm>
                <a:off x="1016000" y="2339761"/>
                <a:ext cx="3044423"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lệch pha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den>
                    </m:f>
                  </m:oMath>
                </a14:m>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9990DAE0-2D10-4932-A345-648334A70EB9}"/>
                  </a:ext>
                </a:extLst>
              </p:cNvPr>
              <p:cNvSpPr>
                <a:spLocks noRot="1" noChangeAspect="1" noMove="1" noResize="1" noEditPoints="1" noAdjustHandles="1" noChangeArrowheads="1" noChangeShapeType="1" noTextEdit="1"/>
              </p:cNvSpPr>
              <p:nvPr/>
            </p:nvSpPr>
            <p:spPr>
              <a:xfrm>
                <a:off x="1016000" y="2339761"/>
                <a:ext cx="3044423" cy="662810"/>
              </a:xfrm>
              <a:prstGeom prst="rect">
                <a:avLst/>
              </a:prstGeom>
              <a:blipFill>
                <a:blip r:embed="rId2"/>
                <a:stretch>
                  <a:fillRect l="-4208" t="-5505" b="-82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6" name="Rectangle 5">
                <a:extLst>
                  <a:ext uri="{FF2B5EF4-FFF2-40B4-BE49-F238E27FC236}">
                    <a16:creationId xmlns:a16="http://schemas.microsoft.com/office/drawing/2014/main" id="{12ACAE41-4ABE-4F8B-A8F4-68174EA6F93B}"/>
                  </a:ext>
                </a:extLst>
              </p:cNvPr>
              <p:cNvSpPr/>
              <p:nvPr/>
            </p:nvSpPr>
            <p:spPr>
              <a:xfrm>
                <a:off x="6477000" y="2339761"/>
                <a:ext cx="2145139"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lệch pha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mn-cs"/>
                          </a:rPr>
                          <m:t>𝟒</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rPr>
                  <a:t> </a:t>
                </a:r>
              </a:p>
            </p:txBody>
          </p:sp>
        </mc:Choice>
        <mc:Fallback>
          <p:sp>
            <p:nvSpPr>
              <p:cNvPr id="6" name="Rectangle 5">
                <a:extLst>
                  <a:ext uri="{FF2B5EF4-FFF2-40B4-BE49-F238E27FC236}">
                    <a16:creationId xmlns:a16="http://schemas.microsoft.com/office/drawing/2014/main" id="{12ACAE41-4ABE-4F8B-A8F4-68174EA6F93B}"/>
                  </a:ext>
                </a:extLst>
              </p:cNvPr>
              <p:cNvSpPr>
                <a:spLocks noRot="1" noChangeAspect="1" noMove="1" noResize="1" noEditPoints="1" noAdjustHandles="1" noChangeArrowheads="1" noChangeShapeType="1" noTextEdit="1"/>
              </p:cNvSpPr>
              <p:nvPr/>
            </p:nvSpPr>
            <p:spPr>
              <a:xfrm>
                <a:off x="6477000" y="2339761"/>
                <a:ext cx="2145139" cy="662810"/>
              </a:xfrm>
              <a:prstGeom prst="rect">
                <a:avLst/>
              </a:prstGeom>
              <a:blipFill>
                <a:blip r:embed="rId3"/>
                <a:stretch>
                  <a:fillRect l="-5983" t="-5505" r="-4843" b="-8257"/>
                </a:stretch>
              </a:blipFill>
            </p:spPr>
            <p:txBody>
              <a:bodyPr/>
              <a:lstStyle/>
              <a:p>
                <a:r>
                  <a:rPr lang="vi-VN">
                    <a:noFill/>
                  </a:rPr>
                  <a:t> </a:t>
                </a:r>
              </a:p>
            </p:txBody>
          </p:sp>
        </mc:Fallback>
      </mc:AlternateContent>
      <p:sp>
        <p:nvSpPr>
          <p:cNvPr id="7" name="Oval 6">
            <a:extLst>
              <a:ext uri="{FF2B5EF4-FFF2-40B4-BE49-F238E27FC236}">
                <a16:creationId xmlns:a16="http://schemas.microsoft.com/office/drawing/2014/main" id="{8C458874-AACC-47D4-954E-6D9A5B053EF7}"/>
              </a:ext>
            </a:extLst>
          </p:cNvPr>
          <p:cNvSpPr/>
          <p:nvPr/>
        </p:nvSpPr>
        <p:spPr>
          <a:xfrm>
            <a:off x="952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05025462"/>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A9C059A-D66A-4A7A-A1CB-A1AAA9DDDFBA}"/>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84:</a:t>
            </a:r>
            <a:r>
              <a:rPr lang="vi-VN" sz="2800" b="1" dirty="0">
                <a:solidFill>
                  <a:srgbClr val="00B0F0"/>
                </a:solidFill>
                <a:latin typeface="UTM Swiss Condensed" panose="02000500000000000000" pitchFamily="2" charset="0"/>
                <a:cs typeface="Times New Roman" panose="02020603050405020304" pitchFamily="18" charset="0"/>
              </a:rPr>
              <a:t> Một sóng hình sin đang lan truyền trong một môi trường. Các phần tử môi trường ở hai điểm nằm trên cùng một hướng truyền sóng và cách nhau một số nguyên lần bước sóng thì dao động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728C206-737D-426F-BCBB-62B9837C3EDF}"/>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cùng pha nhau.</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53C19E0F-0F4C-4445-A453-AAAD9897A0EE}"/>
                  </a:ext>
                </a:extLst>
              </p:cNvPr>
              <p:cNvSpPr/>
              <p:nvPr/>
            </p:nvSpPr>
            <p:spPr>
              <a:xfrm>
                <a:off x="6477000" y="2073281"/>
                <a:ext cx="3044423"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lệch pha nhau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53C19E0F-0F4C-4445-A453-AAAD9897A0EE}"/>
                  </a:ext>
                </a:extLst>
              </p:cNvPr>
              <p:cNvSpPr>
                <a:spLocks noRot="1" noChangeAspect="1" noMove="1" noResize="1" noEditPoints="1" noAdjustHandles="1" noChangeArrowheads="1" noChangeShapeType="1" noTextEdit="1"/>
              </p:cNvSpPr>
              <p:nvPr/>
            </p:nvSpPr>
            <p:spPr>
              <a:xfrm>
                <a:off x="6477000" y="2073281"/>
                <a:ext cx="3044423" cy="662810"/>
              </a:xfrm>
              <a:prstGeom prst="rect">
                <a:avLst/>
              </a:prstGeom>
              <a:blipFill>
                <a:blip r:embed="rId2"/>
                <a:stretch>
                  <a:fillRect l="-4208" t="-4587" b="-8257"/>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5" name="Rectangle 4">
                <a:extLst>
                  <a:ext uri="{FF2B5EF4-FFF2-40B4-BE49-F238E27FC236}">
                    <a16:creationId xmlns:a16="http://schemas.microsoft.com/office/drawing/2014/main" id="{542A9E05-D224-4BC4-AEEA-6663D86946E4}"/>
                  </a:ext>
                </a:extLst>
              </p:cNvPr>
              <p:cNvSpPr/>
              <p:nvPr/>
            </p:nvSpPr>
            <p:spPr>
              <a:xfrm>
                <a:off x="1016000" y="2835281"/>
                <a:ext cx="3044423" cy="66281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lệch pha nhau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𝝅</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den>
                    </m:f>
                  </m:oMath>
                </a14:m>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5" name="Rectangle 4">
                <a:extLst>
                  <a:ext uri="{FF2B5EF4-FFF2-40B4-BE49-F238E27FC236}">
                    <a16:creationId xmlns:a16="http://schemas.microsoft.com/office/drawing/2014/main" id="{542A9E05-D224-4BC4-AEEA-6663D86946E4}"/>
                  </a:ext>
                </a:extLst>
              </p:cNvPr>
              <p:cNvSpPr>
                <a:spLocks noRot="1" noChangeAspect="1" noMove="1" noResize="1" noEditPoints="1" noAdjustHandles="1" noChangeArrowheads="1" noChangeShapeType="1" noTextEdit="1"/>
              </p:cNvSpPr>
              <p:nvPr/>
            </p:nvSpPr>
            <p:spPr>
              <a:xfrm>
                <a:off x="1016000" y="2835281"/>
                <a:ext cx="3044423" cy="662810"/>
              </a:xfrm>
              <a:prstGeom prst="rect">
                <a:avLst/>
              </a:prstGeom>
              <a:blipFill>
                <a:blip r:embed="rId3"/>
                <a:stretch>
                  <a:fillRect l="-4208" t="-4587" b="-8257"/>
                </a:stretch>
              </a:blipFill>
            </p:spPr>
            <p:txBody>
              <a:bodyPr/>
              <a:lstStyle/>
              <a:p>
                <a:r>
                  <a:rPr lang="vi-VN">
                    <a:noFill/>
                  </a:rPr>
                  <a:t> </a:t>
                </a:r>
              </a:p>
            </p:txBody>
          </p:sp>
        </mc:Fallback>
      </mc:AlternateContent>
      <p:sp>
        <p:nvSpPr>
          <p:cNvPr id="6" name="Rectangle 5">
            <a:extLst>
              <a:ext uri="{FF2B5EF4-FFF2-40B4-BE49-F238E27FC236}">
                <a16:creationId xmlns:a16="http://schemas.microsoft.com/office/drawing/2014/main" id="{1DD3455F-EBEE-4243-A68D-0215CF810F40}"/>
              </a:ext>
            </a:extLst>
          </p:cNvPr>
          <p:cNvSpPr/>
          <p:nvPr/>
        </p:nvSpPr>
        <p:spPr>
          <a:xfrm>
            <a:off x="6477000" y="2835281"/>
            <a:ext cx="301396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ngược pha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nhau.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126E75C-D065-49DA-ADCC-530C0C168403}"/>
              </a:ext>
            </a:extLst>
          </p:cNvPr>
          <p:cNvSpPr/>
          <p:nvPr/>
        </p:nvSpPr>
        <p:spPr>
          <a:xfrm>
            <a:off x="952500" y="2771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333948203"/>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C283927-1BCE-43B5-A06A-541223E3073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85:</a:t>
            </a:r>
            <a:r>
              <a:rPr lang="vi-VN" sz="2800" b="1" dirty="0">
                <a:solidFill>
                  <a:srgbClr val="00B0F0"/>
                </a:solidFill>
                <a:latin typeface="UTM Swiss Condensed" panose="02000500000000000000" pitchFamily="2" charset="0"/>
                <a:cs typeface="Times New Roman" panose="02020603050405020304" pitchFamily="18" charset="0"/>
              </a:rPr>
              <a:t> Một sóng cơ </a:t>
            </a:r>
            <a:r>
              <a:rPr lang="vi-VN" sz="2800" b="1">
                <a:solidFill>
                  <a:srgbClr val="00B0F0"/>
                </a:solidFill>
                <a:latin typeface="UTM Swiss Condensed" panose="02000500000000000000" pitchFamily="2" charset="0"/>
                <a:cs typeface="Times New Roman" panose="02020603050405020304" pitchFamily="18" charset="0"/>
              </a:rPr>
              <a:t>hình </a:t>
            </a:r>
            <a:r>
              <a:rPr lang="pt-BR" sz="2800" b="1" dirty="0">
                <a:solidFill>
                  <a:srgbClr val="00B0F0"/>
                </a:solidFill>
                <a:latin typeface="UTM Swiss Condensed" panose="02000500000000000000" pitchFamily="2" charset="0"/>
                <a:cs typeface="Times New Roman" panose="02020603050405020304" pitchFamily="18" charset="0"/>
              </a:rPr>
              <a:t>sin</a:t>
            </a:r>
            <a:r>
              <a:rPr lang="vi-VN" sz="2800" b="1" dirty="0">
                <a:solidFill>
                  <a:srgbClr val="00B0F0"/>
                </a:solidFill>
                <a:latin typeface="UTM Swiss Condensed" panose="02000500000000000000" pitchFamily="2" charset="0"/>
                <a:cs typeface="Times New Roman" panose="02020603050405020304" pitchFamily="18" charset="0"/>
              </a:rPr>
              <a:t> truyền trong một môi trường. Xét trên một hướng truyền sóng, khoảng cách giữa hai phần tử môi trường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6D9910B-42C4-4319-8B5C-4EDA82A7302B}"/>
              </a:ext>
            </a:extLst>
          </p:cNvPr>
          <p:cNvSpPr/>
          <p:nvPr/>
        </p:nvSpPr>
        <p:spPr>
          <a:xfrm>
            <a:off x="508000" y="1577761"/>
            <a:ext cx="7018268"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 dao động cùng pha là một phần tư bước sóng.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A31A76A2-1BB4-4578-BB1D-9C04F4564B4A}"/>
              </a:ext>
            </a:extLst>
          </p:cNvPr>
          <p:cNvSpPr/>
          <p:nvPr/>
        </p:nvSpPr>
        <p:spPr>
          <a:xfrm>
            <a:off x="508000" y="2747312"/>
            <a:ext cx="7980070"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gần nhau nhất dao động cùng pha là một bước sóng.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FC06725A-1D69-4C59-9D91-1F062EB76A16}"/>
              </a:ext>
            </a:extLst>
          </p:cNvPr>
          <p:cNvSpPr/>
          <p:nvPr/>
        </p:nvSpPr>
        <p:spPr>
          <a:xfrm>
            <a:off x="508000" y="3916863"/>
            <a:ext cx="7189789"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C. dao động ngược pha là một phần tư bước sóng.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95B1CE7F-4049-4D42-AB01-E3E0AFB8E0B9}"/>
              </a:ext>
            </a:extLst>
          </p:cNvPr>
          <p:cNvSpPr/>
          <p:nvPr/>
        </p:nvSpPr>
        <p:spPr>
          <a:xfrm>
            <a:off x="508000" y="5086414"/>
            <a:ext cx="825738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gần nhau nhất dao động ngược pha là một bước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sóng.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F37DDE7-45D3-4826-809C-10E0B799F258}"/>
              </a:ext>
            </a:extLst>
          </p:cNvPr>
          <p:cNvSpPr/>
          <p:nvPr/>
        </p:nvSpPr>
        <p:spPr>
          <a:xfrm>
            <a:off x="444500" y="2683812"/>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03982856"/>
      </p:ext>
    </p:extLst>
  </p:cSld>
  <p:clrMapOvr>
    <a:masterClrMapping/>
  </p:clrMapOvr>
  <mc:AlternateContent xmlns:mc="http://schemas.openxmlformats.org/markup-compatibility/2006" xmlns:p14="http://schemas.microsoft.com/office/powerpoint/2010/main">
    <mc:Choice Requires="p14">
      <p:transition spd="slow" p14:dur="2000">
        <p14:prism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00E2512-2BFD-4F8A-9E03-127123AF065B}"/>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86:</a:t>
            </a:r>
            <a:r>
              <a:rPr lang="vi-VN" sz="2800" b="1" dirty="0">
                <a:solidFill>
                  <a:srgbClr val="00B0F0"/>
                </a:solidFill>
                <a:latin typeface="UTM Swiss Condensed" panose="02000500000000000000" pitchFamily="2" charset="0"/>
                <a:cs typeface="Times New Roman" panose="02020603050405020304" pitchFamily="18" charset="0"/>
              </a:rPr>
              <a:t> Khi nói về sự truyền sóng cơ trong một môi trường, phát biểu nào sau đây đúng?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E9963AF-A2AE-43E4-9542-262AD7E09F8D}"/>
              </a:ext>
            </a:extLst>
          </p:cNvPr>
          <p:cNvSpPr/>
          <p:nvPr/>
        </p:nvSpPr>
        <p:spPr>
          <a:xfrm>
            <a:off x="508000" y="1577761"/>
            <a:ext cx="1395606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 Những phần tử của môi trường cách nhau một số nguyên lần bước sóng thì dao động cùng pha.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FFCD44B-E2CC-4D6E-AFD8-95A6F2D38385}"/>
              </a:ext>
            </a:extLst>
          </p:cNvPr>
          <p:cNvSpPr/>
          <p:nvPr/>
        </p:nvSpPr>
        <p:spPr>
          <a:xfrm>
            <a:off x="508000" y="2747312"/>
            <a:ext cx="13871105"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B. Hai phần tử của môi trường cách nhau một phần tư bước sóng thì dao động lệch pha nhau 90</a:t>
            </a:r>
            <a:r>
              <a:rPr kumimoji="0" lang="vi-VN" sz="2800" b="1" i="0" u="none" strike="noStrike" kern="1200" cap="none" spc="0" normalizeH="0" baseline="3000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0</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9136402-37B4-4CDC-A1B1-F2348A2DFFC0}"/>
              </a:ext>
            </a:extLst>
          </p:cNvPr>
          <p:cNvSpPr/>
          <p:nvPr/>
        </p:nvSpPr>
        <p:spPr>
          <a:xfrm>
            <a:off x="508000" y="3916863"/>
            <a:ext cx="19154603" cy="1169551"/>
          </a:xfrm>
          <a:prstGeom prst="rect">
            <a:avLst/>
          </a:prstGeom>
        </p:spPr>
        <p:txBody>
          <a:bodyPr wrap="none">
            <a:spAutoFit/>
          </a:bodyPr>
          <a:lstStyle/>
          <a:p>
            <a:pPr marL="0" marR="0" lvl="0" indent="0" algn="just" defTabSz="914400" rtl="0" eaLnBrk="1" fontAlgn="auto" latinLnBrk="0" hangingPunct="1">
              <a:lnSpc>
                <a:spcPct val="150000"/>
              </a:lnSpc>
              <a:spcBef>
                <a:spcPts val="0"/>
              </a:spcBef>
              <a:spcAft>
                <a:spcPts val="0"/>
              </a:spcAft>
              <a:buClrTx/>
              <a:buSzTx/>
              <a:buFontTx/>
              <a:buNone/>
              <a:tabLst>
                <a:tab pos="179705" algn="l"/>
                <a:tab pos="3420110" algn="l"/>
                <a:tab pos="5039995" algn="l"/>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rPr>
              <a:t>C. Những phần tử của môi trường trên cùng một hướng truyền sóng và cách nhau một số nguyên lần bước sóng thì dao động cùng pha.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B8EFFB1-088C-4669-8846-7008201DE977}"/>
              </a:ext>
            </a:extLst>
          </p:cNvPr>
          <p:cNvSpPr/>
          <p:nvPr/>
        </p:nvSpPr>
        <p:spPr>
          <a:xfrm>
            <a:off x="508000" y="5086414"/>
            <a:ext cx="1234504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Hai phần tử của môi trường cách nhau một nửa bước sóng thì dao động ngược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pha.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203BA83-6D38-492B-8460-9833320C9DE1}"/>
              </a:ext>
            </a:extLst>
          </p:cNvPr>
          <p:cNvSpPr/>
          <p:nvPr/>
        </p:nvSpPr>
        <p:spPr>
          <a:xfrm>
            <a:off x="444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268024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left)">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left)">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5">
                                            <p:txEl>
                                              <p:pRg st="0" end="0"/>
                                            </p:txEl>
                                          </p:spTgt>
                                        </p:tgtEl>
                                        <p:attrNameLst>
                                          <p:attrName>style.visibility</p:attrName>
                                        </p:attrNameLst>
                                      </p:cBhvr>
                                      <p:to>
                                        <p:strVal val="visible"/>
                                      </p:to>
                                    </p:set>
                                    <p:animEffect transition="in" filter="wipe(left)">
                                      <p:cBhvr>
                                        <p:cTn id="27" dur="500"/>
                                        <p:tgtEl>
                                          <p:spTgt spid="5">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5">
                                            <p:txEl>
                                              <p:pRg st="1" end="1"/>
                                            </p:txEl>
                                          </p:spTgt>
                                        </p:tgtEl>
                                        <p:attrNameLst>
                                          <p:attrName>style.visibility</p:attrName>
                                        </p:attrNameLst>
                                      </p:cBhvr>
                                      <p:to>
                                        <p:strVal val="visible"/>
                                      </p:to>
                                    </p:set>
                                    <p:animEffect transition="in" filter="wipe(left)">
                                      <p:cBhvr>
                                        <p:cTn id="32" dur="500"/>
                                        <p:tgtEl>
                                          <p:spTgt spid="5">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xEl>
                                              <p:pRg st="0" end="0"/>
                                            </p:txEl>
                                          </p:spTgt>
                                        </p:tgtEl>
                                        <p:attrNameLst>
                                          <p:attrName>style.visibility</p:attrName>
                                        </p:attrNameLst>
                                      </p:cBhvr>
                                      <p:to>
                                        <p:strVal val="visible"/>
                                      </p:to>
                                    </p:set>
                                    <p:animEffect transition="in" filter="wipe(left)">
                                      <p:cBhvr>
                                        <p:cTn id="37" dur="500"/>
                                        <p:tgtEl>
                                          <p:spTgt spid="6">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3" presetClass="entr" presetSubtype="16" fill="hold" grpId="0" nodeType="clickEffect">
                                  <p:stCondLst>
                                    <p:cond delay="0"/>
                                  </p:stCondLst>
                                  <p:childTnLst>
                                    <p:set>
                                      <p:cBhvr>
                                        <p:cTn id="41" dur="1" fill="hold">
                                          <p:stCondLst>
                                            <p:cond delay="0"/>
                                          </p:stCondLst>
                                        </p:cTn>
                                        <p:tgtEl>
                                          <p:spTgt spid="7">
                                            <p:bg/>
                                          </p:spTgt>
                                        </p:tgtEl>
                                        <p:attrNameLst>
                                          <p:attrName>style.visibility</p:attrName>
                                        </p:attrNameLst>
                                      </p:cBhvr>
                                      <p:to>
                                        <p:strVal val="visible"/>
                                      </p:to>
                                    </p:set>
                                    <p:anim calcmode="lin" valueType="num">
                                      <p:cBhvr>
                                        <p:cTn id="42" dur="500" fill="hold"/>
                                        <p:tgtEl>
                                          <p:spTgt spid="7">
                                            <p:bg/>
                                          </p:spTgt>
                                        </p:tgtEl>
                                        <p:attrNameLst>
                                          <p:attrName>ppt_w</p:attrName>
                                        </p:attrNameLst>
                                      </p:cBhvr>
                                      <p:tavLst>
                                        <p:tav tm="0">
                                          <p:val>
                                            <p:fltVal val="0"/>
                                          </p:val>
                                        </p:tav>
                                        <p:tav tm="100000">
                                          <p:val>
                                            <p:strVal val="#ppt_w"/>
                                          </p:val>
                                        </p:tav>
                                      </p:tavLst>
                                    </p:anim>
                                    <p:anim calcmode="lin" valueType="num">
                                      <p:cBhvr>
                                        <p:cTn id="43"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44" fill="hold">
                      <p:stCondLst>
                        <p:cond delay="indefinite"/>
                      </p:stCondLst>
                      <p:childTnLst>
                        <p:par>
                          <p:cTn id="45" fill="hold">
                            <p:stCondLst>
                              <p:cond delay="0"/>
                            </p:stCondLst>
                            <p:childTnLst>
                              <p:par>
                                <p:cTn id="46" presetID="23" presetClass="entr" presetSubtype="16" fill="hold" grpId="0" nodeType="clickEffect" nodePh="1">
                                  <p:stCondLst>
                                    <p:cond delay="0"/>
                                  </p:stCondLst>
                                  <p:endCondLst>
                                    <p:cond evt="begin" delay="0">
                                      <p:tn val="46"/>
                                    </p:cond>
                                  </p:endCondLst>
                                  <p:childTnLst>
                                    <p:set>
                                      <p:cBhvr>
                                        <p:cTn id="47" dur="1" fill="hold">
                                          <p:stCondLst>
                                            <p:cond delay="0"/>
                                          </p:stCondLst>
                                        </p:cTn>
                                        <p:tgtEl>
                                          <p:spTgt spid="7">
                                            <p:txEl>
                                              <p:pRg st="0" end="0"/>
                                            </p:txEl>
                                          </p:spTgt>
                                        </p:tgtEl>
                                        <p:attrNameLst>
                                          <p:attrName>style.visibility</p:attrName>
                                        </p:attrNameLst>
                                      </p:cBhvr>
                                      <p:to>
                                        <p:strVal val="visible"/>
                                      </p:to>
                                    </p:set>
                                    <p:anim calcmode="lin" valueType="num">
                                      <p:cBhvr>
                                        <p:cTn id="48"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49"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A0750E9-7328-4C26-AAF0-07C95239606D}"/>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87:</a:t>
            </a:r>
            <a:r>
              <a:rPr lang="vi-VN" sz="2800" b="1" dirty="0">
                <a:solidFill>
                  <a:srgbClr val="00B0F0"/>
                </a:solidFill>
                <a:latin typeface="UTM Swiss Condensed" panose="02000500000000000000" pitchFamily="2" charset="0"/>
                <a:cs typeface="Times New Roman" panose="02020603050405020304" pitchFamily="18" charset="0"/>
              </a:rPr>
              <a:t> Một sóng cơ hình sin truyền trong một môi trường với bước sóng λ. Trên cùng một hướng truyền sóng, khoảng cách giữa hai điểm gần nhau nhất mà phần tử của môi trường tại đó dao động ngược pha nhau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Rectangle 2">
                <a:extLst>
                  <a:ext uri="{FF2B5EF4-FFF2-40B4-BE49-F238E27FC236}">
                    <a16:creationId xmlns:a16="http://schemas.microsoft.com/office/drawing/2014/main" id="{1714F9B4-74BA-4E15-A440-27CCF32C6B19}"/>
                  </a:ext>
                </a:extLst>
              </p:cNvPr>
              <p:cNvSpPr/>
              <p:nvPr/>
            </p:nvSpPr>
            <p:spPr>
              <a:xfrm>
                <a:off x="762000" y="2073281"/>
                <a:ext cx="1197764" cy="7198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𝝀</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𝟐</m:t>
                        </m:r>
                      </m:den>
                    </m:f>
                  </m:oMath>
                </a14:m>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3" name="Rectangle 2">
                <a:extLst>
                  <a:ext uri="{FF2B5EF4-FFF2-40B4-BE49-F238E27FC236}">
                    <a16:creationId xmlns:a16="http://schemas.microsoft.com/office/drawing/2014/main" id="{1714F9B4-74BA-4E15-A440-27CCF32C6B19}"/>
                  </a:ext>
                </a:extLst>
              </p:cNvPr>
              <p:cNvSpPr>
                <a:spLocks noRot="1" noChangeAspect="1" noMove="1" noResize="1" noEditPoints="1" noAdjustHandles="1" noChangeArrowheads="1" noChangeShapeType="1" noTextEdit="1"/>
              </p:cNvSpPr>
              <p:nvPr/>
            </p:nvSpPr>
            <p:spPr>
              <a:xfrm>
                <a:off x="762000" y="2073281"/>
                <a:ext cx="1197764" cy="719877"/>
              </a:xfrm>
              <a:prstGeom prst="rect">
                <a:avLst/>
              </a:prstGeom>
              <a:blipFill>
                <a:blip r:embed="rId2"/>
                <a:stretch>
                  <a:fillRect l="-10204" r="-9694" b="-8475"/>
                </a:stretch>
              </a:blipFill>
            </p:spPr>
            <p:txBody>
              <a:bodyPr/>
              <a:lstStyle/>
              <a:p>
                <a:r>
                  <a:rPr lang="vi-VN">
                    <a:noFill/>
                  </a:rPr>
                  <a:t> </a:t>
                </a:r>
              </a:p>
            </p:txBody>
          </p:sp>
        </mc:Fallback>
      </mc:AlternateContent>
      <mc:AlternateContent xmlns:mc="http://schemas.openxmlformats.org/markup-compatibility/2006">
        <mc:Choice xmlns:a14="http://schemas.microsoft.com/office/drawing/2010/main" Requires="a14">
          <p:sp>
            <p:nvSpPr>
              <p:cNvPr id="4" name="Rectangle 3">
                <a:extLst>
                  <a:ext uri="{FF2B5EF4-FFF2-40B4-BE49-F238E27FC236}">
                    <a16:creationId xmlns:a16="http://schemas.microsoft.com/office/drawing/2014/main" id="{D3B3A2FA-BA8B-47DD-88C8-8B9EACA59296}"/>
                  </a:ext>
                </a:extLst>
              </p:cNvPr>
              <p:cNvSpPr/>
              <p:nvPr/>
            </p:nvSpPr>
            <p:spPr>
              <a:xfrm>
                <a:off x="3619500" y="2073281"/>
                <a:ext cx="1197764" cy="719877"/>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14:m>
                  <m:oMath xmlns:m="http://schemas.openxmlformats.org/officeDocument/2006/math">
                    <m:f>
                      <m:fPr>
                        <m:ctrlP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mn-ea"/>
                            <a:cs typeface="Times New Roman" panose="02020603050405020304" pitchFamily="18" charset="0"/>
                          </a:rPr>
                        </m:ctrlPr>
                      </m:fPr>
                      <m:num>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𝝀</m:t>
                        </m:r>
                      </m:num>
                      <m:den>
                        <m:r>
                          <a:rPr kumimoji="0" lang="vi-VN" sz="2800" b="1" i="1" u="none" strike="noStrike" kern="1200" cap="none" spc="0" normalizeH="0" baseline="0" noProof="0" smtClean="0">
                            <a:ln>
                              <a:noFill/>
                            </a:ln>
                            <a:solidFill>
                              <a:srgbClr val="FFFFFF"/>
                            </a:solidFill>
                            <a:effectLst/>
                            <a:uLnTx/>
                            <a:uFillTx/>
                            <a:latin typeface="Cambria Math" panose="02040503050406030204" pitchFamily="18" charset="0"/>
                            <a:ea typeface="Arial" panose="020B0604020202020204" pitchFamily="34" charset="0"/>
                            <a:cs typeface="Times New Roman" panose="02020603050405020304" pitchFamily="18" charset="0"/>
                          </a:rPr>
                          <m:t>𝟒</m:t>
                        </m:r>
                      </m:den>
                    </m:f>
                  </m:oMath>
                </a14:m>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mn-ea"/>
                  <a:cs typeface="+mn-cs"/>
                </a:endParaRPr>
              </a:p>
            </p:txBody>
          </p:sp>
        </mc:Choice>
        <mc:Fallback>
          <p:sp>
            <p:nvSpPr>
              <p:cNvPr id="4" name="Rectangle 3">
                <a:extLst>
                  <a:ext uri="{FF2B5EF4-FFF2-40B4-BE49-F238E27FC236}">
                    <a16:creationId xmlns:a16="http://schemas.microsoft.com/office/drawing/2014/main" id="{D3B3A2FA-BA8B-47DD-88C8-8B9EACA59296}"/>
                  </a:ext>
                </a:extLst>
              </p:cNvPr>
              <p:cNvSpPr>
                <a:spLocks noRot="1" noChangeAspect="1" noMove="1" noResize="1" noEditPoints="1" noAdjustHandles="1" noChangeArrowheads="1" noChangeShapeType="1" noTextEdit="1"/>
              </p:cNvSpPr>
              <p:nvPr/>
            </p:nvSpPr>
            <p:spPr>
              <a:xfrm>
                <a:off x="3619500" y="2073281"/>
                <a:ext cx="1197764" cy="719877"/>
              </a:xfrm>
              <a:prstGeom prst="rect">
                <a:avLst/>
              </a:prstGeom>
              <a:blipFill>
                <a:blip r:embed="rId3"/>
                <a:stretch>
                  <a:fillRect l="-10714" b="-8475"/>
                </a:stretch>
              </a:blipFill>
            </p:spPr>
            <p:txBody>
              <a:bodyPr/>
              <a:lstStyle/>
              <a:p>
                <a:r>
                  <a:rPr lang="vi-VN">
                    <a:noFill/>
                  </a:rPr>
                  <a:t> </a:t>
                </a:r>
              </a:p>
            </p:txBody>
          </p:sp>
        </mc:Fallback>
      </mc:AlternateContent>
      <p:sp>
        <p:nvSpPr>
          <p:cNvPr id="5" name="Rectangle 4">
            <a:extLst>
              <a:ext uri="{FF2B5EF4-FFF2-40B4-BE49-F238E27FC236}">
                <a16:creationId xmlns:a16="http://schemas.microsoft.com/office/drawing/2014/main" id="{E0519A87-7B27-45E7-A14C-1B1E7686FADF}"/>
              </a:ext>
            </a:extLst>
          </p:cNvPr>
          <p:cNvSpPr/>
          <p:nvPr/>
        </p:nvSpPr>
        <p:spPr>
          <a:xfrm>
            <a:off x="6477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2λ</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67C1C87-4ED5-4D77-A87B-8CF059C33464}"/>
              </a:ext>
            </a:extLst>
          </p:cNvPr>
          <p:cNvSpPr/>
          <p:nvPr/>
        </p:nvSpPr>
        <p:spPr>
          <a:xfrm>
            <a:off x="9334500" y="2073281"/>
            <a:ext cx="854721"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λ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3A8482AB-11A9-4EEB-ADB3-4DE23920F849}"/>
              </a:ext>
            </a:extLst>
          </p:cNvPr>
          <p:cNvSpPr/>
          <p:nvPr/>
        </p:nvSpPr>
        <p:spPr>
          <a:xfrm>
            <a:off x="698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972451944"/>
      </p:ext>
    </p:extLst>
  </p:cSld>
  <p:clrMapOvr>
    <a:masterClrMapping/>
  </p:clrMapOvr>
  <mc:AlternateContent xmlns:mc="http://schemas.openxmlformats.org/markup-compatibility/2006" xmlns:p14="http://schemas.microsoft.com/office/powerpoint/2010/main">
    <mc:Choice Requires="p14">
      <p:transition spd="slow" p14:dur="2000">
        <p14:prism dir="r"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00DA707-F1E1-45EA-A6C1-D70FC8B9C7A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88:</a:t>
            </a:r>
            <a:r>
              <a:rPr lang="vi-VN" sz="2800" b="1" dirty="0">
                <a:solidFill>
                  <a:srgbClr val="00B0F0"/>
                </a:solidFill>
                <a:latin typeface="UTM Swiss Condensed" panose="02000500000000000000" pitchFamily="2" charset="0"/>
                <a:cs typeface="Times New Roman" panose="02020603050405020304" pitchFamily="18" charset="0"/>
              </a:rPr>
              <a:t> Một sóng cơ hình sin truyền theo trục Ox với chu kì T. Khoảng thời gian để sóng truyền được quãng đường bằng một bước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753D02D-4C85-4EA9-AF13-28A45B033B66}"/>
              </a:ext>
            </a:extLst>
          </p:cNvPr>
          <p:cNvSpPr/>
          <p:nvPr/>
        </p:nvSpPr>
        <p:spPr>
          <a:xfrm>
            <a:off x="762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7C18F94-E10C-4BD0-BC2B-42333566C691}"/>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0,5T.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53F9FA53-2AB3-46C2-8CF1-C6C629D4D5BD}"/>
              </a:ext>
            </a:extLst>
          </p:cNvPr>
          <p:cNvSpPr/>
          <p:nvPr/>
        </p:nvSpPr>
        <p:spPr>
          <a:xfrm>
            <a:off x="6477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5BA00AF7-B76D-4371-A881-889097DA2D5E}"/>
              </a:ext>
            </a:extLst>
          </p:cNvPr>
          <p:cNvSpPr/>
          <p:nvPr/>
        </p:nvSpPr>
        <p:spPr>
          <a:xfrm>
            <a:off x="9334500" y="1577761"/>
            <a:ext cx="110799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4T.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EEC0D675-942B-4C3B-9E0F-D6C3A35A03FA}"/>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025291010"/>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8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6FFD8C8-E9AF-414C-A7D4-8AE0BD436269}"/>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89:</a:t>
            </a:r>
            <a:r>
              <a:rPr lang="vi-VN" sz="2800" b="1" dirty="0">
                <a:solidFill>
                  <a:srgbClr val="00B0F0"/>
                </a:solidFill>
                <a:latin typeface="UTM Swiss Condensed" panose="02000500000000000000" pitchFamily="2" charset="0"/>
                <a:cs typeface="Times New Roman" panose="02020603050405020304" pitchFamily="18" charset="0"/>
              </a:rPr>
              <a:t> Một sóng cơ truyền trên một sợi dây rất dài với tốc độ 1m/s và chu kì 0,5s. Sóng cơ này có bước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24807A3E-55BC-4043-BDA5-0D59D32CD387}"/>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054D50E-06C7-440A-A000-923692D25334}"/>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78DBFCDD-E82C-4291-9D5D-5CA2E9DDC91D}"/>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04C3B63-474F-4F05-B3F3-18D84FBC172E}"/>
              </a:ext>
            </a:extLst>
          </p:cNvPr>
          <p:cNvSpPr/>
          <p:nvPr/>
        </p:nvSpPr>
        <p:spPr>
          <a:xfrm>
            <a:off x="9334500" y="1577761"/>
            <a:ext cx="154721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25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7FEE6A2C-5B35-40D3-A2C9-7811B4592BD0}"/>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4720646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C60DA1-5F8F-4475-B0FD-325EE5D250A1}"/>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a:t>
            </a:r>
            <a:r>
              <a:rPr lang="vi-VN" sz="2800" b="1" dirty="0">
                <a:solidFill>
                  <a:srgbClr val="00B0F0"/>
                </a:solidFill>
                <a:latin typeface="UTM Swiss Condensed" panose="02000500000000000000" pitchFamily="2" charset="0"/>
                <a:cs typeface="Times New Roman" panose="02020603050405020304" pitchFamily="18" charset="0"/>
              </a:rPr>
              <a:t> Khi khoảng cách từ một điểm đến nguồn âm tăng lên 2 lần thì cường độ âm tại điểm đó</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A1491E35-F431-4436-8E7E-601D4FBC5958}"/>
              </a:ext>
            </a:extLst>
          </p:cNvPr>
          <p:cNvSpPr/>
          <p:nvPr/>
        </p:nvSpPr>
        <p:spPr>
          <a:xfrm>
            <a:off x="1016000" y="1577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A. tăng lên 2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4" name="Rectangle 3">
            <a:extLst>
              <a:ext uri="{FF2B5EF4-FFF2-40B4-BE49-F238E27FC236}">
                <a16:creationId xmlns:a16="http://schemas.microsoft.com/office/drawing/2014/main" id="{37421366-00E5-4CB2-8A87-EB532CFA856C}"/>
              </a:ext>
            </a:extLst>
          </p:cNvPr>
          <p:cNvSpPr/>
          <p:nvPr/>
        </p:nvSpPr>
        <p:spPr>
          <a:xfrm>
            <a:off x="6477000" y="1577761"/>
            <a:ext cx="396775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B. giảm xuống 2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5" name="Rectangle 4">
            <a:extLst>
              <a:ext uri="{FF2B5EF4-FFF2-40B4-BE49-F238E27FC236}">
                <a16:creationId xmlns:a16="http://schemas.microsoft.com/office/drawing/2014/main" id="{C9767AC0-00CD-447D-84A7-BF2FE0072393}"/>
              </a:ext>
            </a:extLst>
          </p:cNvPr>
          <p:cNvSpPr/>
          <p:nvPr/>
        </p:nvSpPr>
        <p:spPr>
          <a:xfrm>
            <a:off x="1016000" y="2339761"/>
            <a:ext cx="3044423"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C. tăng lên 4 lần.</a:t>
            </a:r>
            <a:r>
              <a:rPr lang="vi-VN" sz="2800" b="1">
                <a:solidFill>
                  <a:srgbClr val="FFFFFF"/>
                </a:solidFill>
                <a:latin typeface="UTM Swiss Condensed" panose="02000500000000000000" pitchFamily="2" charset="0"/>
                <a:ea typeface="Arial" panose="020B0604020202020204" pitchFamily="34" charset="0"/>
              </a:rPr>
              <a:t>	 </a:t>
            </a:r>
            <a:endParaRPr lang="vi-VN" sz="2800" b="1" dirty="0">
              <a:solidFill>
                <a:srgbClr val="FFFFFF"/>
              </a:solidFill>
              <a:latin typeface="UTM Swiss Condensed" panose="02000500000000000000" pitchFamily="2" charset="0"/>
            </a:endParaRPr>
          </a:p>
        </p:txBody>
      </p:sp>
      <p:sp>
        <p:nvSpPr>
          <p:cNvPr id="6" name="Rectangle 5">
            <a:extLst>
              <a:ext uri="{FF2B5EF4-FFF2-40B4-BE49-F238E27FC236}">
                <a16:creationId xmlns:a16="http://schemas.microsoft.com/office/drawing/2014/main" id="{DB85A152-C8C7-4F33-BA58-9D7B4EF808AF}"/>
              </a:ext>
            </a:extLst>
          </p:cNvPr>
          <p:cNvSpPr/>
          <p:nvPr/>
        </p:nvSpPr>
        <p:spPr>
          <a:xfrm>
            <a:off x="6477000" y="2339761"/>
            <a:ext cx="3196709" cy="523220"/>
          </a:xfrm>
          <a:prstGeom prst="rect">
            <a:avLst/>
          </a:prstGeom>
        </p:spPr>
        <p:txBody>
          <a:bodyPr wrap="none">
            <a:spAutoFit/>
          </a:bodyPr>
          <a:lstStyle/>
          <a:p>
            <a:r>
              <a:rPr lang="vi-VN" sz="2800" b="1" dirty="0">
                <a:solidFill>
                  <a:srgbClr val="FFFFFF"/>
                </a:solidFill>
                <a:latin typeface="UTM Swiss Condensed" panose="02000500000000000000" pitchFamily="2" charset="0"/>
                <a:ea typeface="Arial" panose="020B0604020202020204" pitchFamily="34" charset="0"/>
              </a:rPr>
              <a:t>D. giảm xuống 4 </a:t>
            </a:r>
            <a:r>
              <a:rPr lang="vi-VN" sz="2800" b="1">
                <a:solidFill>
                  <a:srgbClr val="FFFFFF"/>
                </a:solidFill>
                <a:latin typeface="UTM Swiss Condensed" panose="02000500000000000000" pitchFamily="2" charset="0"/>
                <a:ea typeface="Arial" panose="020B0604020202020204" pitchFamily="34" charset="0"/>
              </a:rPr>
              <a:t>lần. </a:t>
            </a:r>
            <a:endParaRPr lang="vi-VN" sz="2800" b="1" dirty="0">
              <a:solidFill>
                <a:srgbClr val="FFFFFF"/>
              </a:solidFill>
              <a:latin typeface="UTM Swiss Condensed" panose="02000500000000000000" pitchFamily="2" charset="0"/>
            </a:endParaRPr>
          </a:p>
        </p:txBody>
      </p:sp>
      <p:sp>
        <p:nvSpPr>
          <p:cNvPr id="7" name="Oval 6">
            <a:extLst>
              <a:ext uri="{FF2B5EF4-FFF2-40B4-BE49-F238E27FC236}">
                <a16:creationId xmlns:a16="http://schemas.microsoft.com/office/drawing/2014/main" id="{FD6B76AE-31CA-4E62-ACC7-90930EC57D42}"/>
              </a:ext>
            </a:extLst>
          </p:cNvPr>
          <p:cNvSpPr/>
          <p:nvPr/>
        </p:nvSpPr>
        <p:spPr>
          <a:xfrm>
            <a:off x="6413500" y="2276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a:p>
        </p:txBody>
      </p:sp>
    </p:spTree>
    <p:extLst>
      <p:ext uri="{BB962C8B-B14F-4D97-AF65-F5344CB8AC3E}">
        <p14:creationId xmlns:p14="http://schemas.microsoft.com/office/powerpoint/2010/main" val="3117374641"/>
      </p:ext>
    </p:extLst>
  </p:cSld>
  <p:clrMapOvr>
    <a:masterClrMapping/>
  </p:clrMapOvr>
  <mc:AlternateContent xmlns:mc="http://schemas.openxmlformats.org/markup-compatibility/2006" xmlns:p14="http://schemas.microsoft.com/office/powerpoint/2010/main">
    <mc:Choice Requires="p14">
      <p:transition spd="slow" p14:dur="2000">
        <p14:flip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0.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C78ED22F-6006-41D3-8E7C-583D192D8A57}"/>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90:</a:t>
                </a:r>
                <a:r>
                  <a:rPr lang="vi-VN" sz="2800" b="1" dirty="0">
                    <a:solidFill>
                      <a:srgbClr val="00B0F0"/>
                    </a:solidFill>
                    <a:latin typeface="UTM Swiss Condensed" panose="02000500000000000000" pitchFamily="2" charset="0"/>
                    <a:cs typeface="Times New Roman" panose="02020603050405020304" pitchFamily="18" charset="0"/>
                  </a:rPr>
                  <a:t> Một sóng cơ truyền dọc theo trục Ox có phương trình u = </a:t>
                </a:r>
                <a14:m>
                  <m:oMath xmlns:m="http://schemas.openxmlformats.org/officeDocument/2006/math">
                    <m:r>
                      <a:rPr lang="vi-VN" sz="2800" b="1">
                        <a:solidFill>
                          <a:srgbClr val="00B0F0"/>
                        </a:solidFill>
                      </a:rPr>
                      <m:t>𝑨</m:t>
                    </m:r>
                    <m:func>
                      <m:funcPr>
                        <m:ctrlPr>
                          <a:rPr lang="vi-VN" sz="2800" b="1">
                            <a:solidFill>
                              <a:srgbClr val="00B0F0"/>
                            </a:solidFill>
                          </a:rPr>
                        </m:ctrlPr>
                      </m:funcPr>
                      <m:fName>
                        <m:r>
                          <a:rPr lang="vi-VN" sz="2800" b="1">
                            <a:solidFill>
                              <a:srgbClr val="00B0F0"/>
                            </a:solidFill>
                          </a:rPr>
                          <m:t>𝒄𝒐𝒔</m:t>
                        </m:r>
                      </m:fName>
                      <m:e>
                        <m:r>
                          <a:rPr lang="vi-VN" sz="2800" b="1">
                            <a:solidFill>
                              <a:srgbClr val="00B0F0"/>
                            </a:solidFill>
                          </a:rPr>
                          <m:t>(</m:t>
                        </m:r>
                      </m:e>
                    </m:func>
                    <m:r>
                      <a:rPr lang="vi-VN" sz="2800" b="1">
                        <a:solidFill>
                          <a:srgbClr val="00B0F0"/>
                        </a:solidFill>
                      </a:rPr>
                      <m:t>𝟐𝟎</m:t>
                    </m:r>
                    <m:r>
                      <a:rPr lang="vi-VN" sz="2800" b="1">
                        <a:solidFill>
                          <a:srgbClr val="00B0F0"/>
                        </a:solidFill>
                      </a:rPr>
                      <m:t>𝝅</m:t>
                    </m:r>
                    <m:r>
                      <a:rPr lang="vi-VN" sz="2800" b="1">
                        <a:solidFill>
                          <a:srgbClr val="00B0F0"/>
                        </a:solidFill>
                      </a:rPr>
                      <m:t>𝒕</m:t>
                    </m:r>
                    <m:r>
                      <a:rPr lang="vi-VN" sz="2800" b="1">
                        <a:solidFill>
                          <a:srgbClr val="00B0F0"/>
                        </a:solidFill>
                      </a:rPr>
                      <m:t>−</m:t>
                    </m:r>
                    <m:r>
                      <a:rPr lang="vi-VN" sz="2800" b="1">
                        <a:solidFill>
                          <a:srgbClr val="00B0F0"/>
                        </a:solidFill>
                      </a:rPr>
                      <m:t>𝝅</m:t>
                    </m:r>
                    <m:r>
                      <a:rPr lang="vi-VN" sz="2800" b="1">
                        <a:solidFill>
                          <a:srgbClr val="00B0F0"/>
                        </a:solidFill>
                      </a:rPr>
                      <m:t>𝒙</m:t>
                    </m:r>
                    <m:r>
                      <a:rPr lang="vi-VN" sz="2800" b="1">
                        <a:solidFill>
                          <a:srgbClr val="00B0F0"/>
                        </a:solidFill>
                      </a:rPr>
                      <m:t>)</m:t>
                    </m:r>
                  </m:oMath>
                </a14:m>
                <a:r>
                  <a:rPr lang="vi-VN" sz="2800" b="1" dirty="0">
                    <a:solidFill>
                      <a:srgbClr val="00B0F0"/>
                    </a:solidFill>
                    <a:latin typeface="UTM Swiss Condensed" panose="02000500000000000000" pitchFamily="2" charset="0"/>
                    <a:cs typeface="Times New Roman" panose="02020603050405020304" pitchFamily="18" charset="0"/>
                  </a:rPr>
                  <a:t> (cm), với t tính bằng s. Tần số của sóng này bằng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C78ED22F-6006-41D3-8E7C-583D192D8A57}"/>
                  </a:ext>
                </a:extLst>
              </p:cNvPr>
              <p:cNvSpPr>
                <a:spLocks noRot="1" noChangeAspect="1" noMove="1" noResize="1" noEditPoints="1" noAdjustHandles="1" noChangeArrowheads="1" noChangeShapeType="1" noTextEdit="1"/>
              </p:cNvSpPr>
              <p:nvPr/>
            </p:nvSpPr>
            <p:spPr>
              <a:xfrm>
                <a:off x="127000" y="63500"/>
                <a:ext cx="11938000" cy="1514261"/>
              </a:xfrm>
              <a:prstGeom prst="rect">
                <a:avLst/>
              </a:prstGeom>
              <a:blipFill>
                <a:blip r:embed="rId2"/>
                <a:stretch>
                  <a:fillRect l="-865" t="-1852"/>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E7F4F3DF-91FF-4801-BAB3-8A5FD89A59B0}"/>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15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BC712BD-E599-45A8-83E1-86E217C6DC85}"/>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10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D24C177-5317-48E2-B21B-8562193D7E08}"/>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5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878B1D0F-5E29-4A26-9392-04EE41288E47}"/>
              </a:ext>
            </a:extLst>
          </p:cNvPr>
          <p:cNvSpPr/>
          <p:nvPr/>
        </p:nvSpPr>
        <p:spPr>
          <a:xfrm>
            <a:off x="9334500" y="1577761"/>
            <a:ext cx="155683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CF623168-AEE7-41E5-8DCE-27A01E5A7FAC}"/>
              </a:ext>
            </a:extLst>
          </p:cNvPr>
          <p:cNvSpPr/>
          <p:nvPr/>
        </p:nvSpPr>
        <p:spPr>
          <a:xfrm>
            <a:off x="35560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6910371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1.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6C4FF6B-DAC5-4E19-A039-11683B1E9BF2}"/>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91:</a:t>
            </a:r>
            <a:r>
              <a:rPr lang="vi-VN" sz="2800" b="1" dirty="0">
                <a:solidFill>
                  <a:srgbClr val="00B0F0"/>
                </a:solidFill>
                <a:latin typeface="UTM Swiss Condensed" panose="02000500000000000000" pitchFamily="2" charset="0"/>
                <a:cs typeface="Times New Roman" panose="02020603050405020304" pitchFamily="18" charset="0"/>
              </a:rPr>
              <a:t> Phương trình dao động của một nguồn phát sóng có dạng u = Acos(2</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t). Trong khoảng thời gian 10s, sóng truyền được quãng đường: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90C6C72-4AD8-4211-965F-A824403FB9B8}"/>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10λ</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33F31C94-A499-4F89-A572-8F4A049A1F4D}"/>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4,5λ</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F97D1C2-A203-41C2-A9B6-63507790A32C}"/>
              </a:ext>
            </a:extLst>
          </p:cNvPr>
          <p:cNvSpPr/>
          <p:nvPr/>
        </p:nvSpPr>
        <p:spPr>
          <a:xfrm>
            <a:off x="6477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1λ</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D7D7432B-D967-4D0C-A163-1D2A7BEE8674}"/>
              </a:ext>
            </a:extLst>
          </p:cNvPr>
          <p:cNvSpPr/>
          <p:nvPr/>
        </p:nvSpPr>
        <p:spPr>
          <a:xfrm>
            <a:off x="9334500" y="1577761"/>
            <a:ext cx="1034257"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5λ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BCE50820-2FB4-4F27-971E-172C80564188}"/>
              </a:ext>
            </a:extLst>
          </p:cNvPr>
          <p:cNvSpPr/>
          <p:nvPr/>
        </p:nvSpPr>
        <p:spPr>
          <a:xfrm>
            <a:off x="6413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936896550"/>
      </p:ext>
    </p:extLst>
  </p:cSld>
  <p:clrMapOvr>
    <a:masterClrMapping/>
  </p:clrMapOvr>
  <mc:AlternateContent xmlns:mc="http://schemas.openxmlformats.org/markup-compatibility/2006" xmlns:p14="http://schemas.microsoft.com/office/powerpoint/2010/main">
    <mc:Choice Requires="p14">
      <p:transition spd="slow" p14:dur="2000">
        <p:comb/>
      </p:transition>
    </mc:Choice>
    <mc:Fallback xmlns="">
      <p:transition spd="slow">
        <p:comb/>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2.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3F8F338-ADD2-485B-AF36-02261A4E2F04}"/>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92:</a:t>
            </a:r>
            <a:r>
              <a:rPr lang="vi-VN" sz="2800" b="1" dirty="0">
                <a:solidFill>
                  <a:srgbClr val="00B0F0"/>
                </a:solidFill>
                <a:latin typeface="UTM Swiss Condensed" panose="02000500000000000000" pitchFamily="2" charset="0"/>
                <a:cs typeface="Times New Roman" panose="02020603050405020304" pitchFamily="18" charset="0"/>
              </a:rPr>
              <a:t> Một nguồn phát sóng dao động theo phương trình u = Acos20</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t(cm) với t tính bằng giây. Trong khoảng thời gian 2 s, sóng này truyền đi được quãng đường bằng bao nhiêu lần bước sóng?	</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FF043346-0E9A-419B-B656-5C10F6B705F7}"/>
              </a:ext>
            </a:extLst>
          </p:cNvPr>
          <p:cNvSpPr/>
          <p:nvPr/>
        </p:nvSpPr>
        <p:spPr>
          <a:xfrm>
            <a:off x="762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620448E-B6C5-4E6D-8C62-A9F2EAA9B331}"/>
              </a:ext>
            </a:extLst>
          </p:cNvPr>
          <p:cNvSpPr/>
          <p:nvPr/>
        </p:nvSpPr>
        <p:spPr>
          <a:xfrm>
            <a:off x="36195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FA97CF7-87DB-4C47-8926-B2E57303F106}"/>
              </a:ext>
            </a:extLst>
          </p:cNvPr>
          <p:cNvSpPr/>
          <p:nvPr/>
        </p:nvSpPr>
        <p:spPr>
          <a:xfrm>
            <a:off x="6477000" y="207328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10</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001C32A-ED71-4DC3-A034-81736CBA1055}"/>
              </a:ext>
            </a:extLst>
          </p:cNvPr>
          <p:cNvSpPr/>
          <p:nvPr/>
        </p:nvSpPr>
        <p:spPr>
          <a:xfrm>
            <a:off x="9334500" y="2073281"/>
            <a:ext cx="1024639"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30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980FAA93-0004-4C45-8DFD-D863643E4C2B}"/>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245658234"/>
      </p:ext>
    </p:extLst>
  </p:cSld>
  <p:clrMapOvr>
    <a:masterClrMapping/>
  </p:clrMapOvr>
  <mc:AlternateContent xmlns:mc="http://schemas.openxmlformats.org/markup-compatibility/2006" xmlns:p14="http://schemas.microsoft.com/office/powerpoint/2010/main">
    <mc:Choice Requires="p14">
      <p:transition spd="slow" p14:dur="2000">
        <p14:prism dir="u" isContent="1" isInverted="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3.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F6CFBBC-D633-4BD7-8881-67BE2E09FB16}"/>
              </a:ext>
            </a:extLst>
          </p:cNvPr>
          <p:cNvSpPr/>
          <p:nvPr/>
        </p:nvSpPr>
        <p:spPr>
          <a:xfrm>
            <a:off x="127000" y="63500"/>
            <a:ext cx="11938000" cy="200978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93:</a:t>
            </a:r>
            <a:r>
              <a:rPr lang="vi-VN" sz="2800" b="1" dirty="0">
                <a:solidFill>
                  <a:srgbClr val="00B0F0"/>
                </a:solidFill>
                <a:latin typeface="UTM Swiss Condensed" panose="02000500000000000000" pitchFamily="2" charset="0"/>
                <a:cs typeface="Times New Roman" panose="02020603050405020304" pitchFamily="18" charset="0"/>
              </a:rPr>
              <a:t> Hai điểm M1, M2 ở trên cùng một phương truyền sóng, cách nhau một khoảng d. Sóng truyền từ M1 đến M2. Độ lệch pha của sóng ở M2 và M1 là </a:t>
            </a:r>
            <a:r>
              <a:rPr lang="vi-VN" sz="2800" b="1" dirty="0">
                <a:solidFill>
                  <a:srgbClr val="00B0F0"/>
                </a:solidFill>
                <a:latin typeface="UTM Swiss Condensed" panose="02000500000000000000" pitchFamily="2" charset="0"/>
                <a:cs typeface="Times New Roman" panose="02020603050405020304" pitchFamily="18" charset="0"/>
                <a:sym typeface="Symbol" panose="05050102010706020507" pitchFamily="18" charset="2"/>
              </a:rPr>
              <a:t></a:t>
            </a:r>
            <a:r>
              <a:rPr lang="vi-VN" sz="2800" b="1" dirty="0">
                <a:solidFill>
                  <a:srgbClr val="00B0F0"/>
                </a:solidFill>
                <a:latin typeface="UTM Swiss Condensed" panose="02000500000000000000" pitchFamily="2" charset="0"/>
                <a:cs typeface="Times New Roman" panose="02020603050405020304" pitchFamily="18" charset="0"/>
              </a:rPr>
              <a:t>. Hãy chọn kết quả đúng?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1AE5DF67-0E59-4E11-B3CA-40E0DC620A06}"/>
              </a:ext>
            </a:extLst>
          </p:cNvPr>
          <p:cNvSpPr/>
          <p:nvPr/>
        </p:nvSpPr>
        <p:spPr>
          <a:xfrm>
            <a:off x="1016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834D6A06-03C0-4BC6-B586-92BC0C3BF2C9}"/>
              </a:ext>
            </a:extLst>
          </p:cNvPr>
          <p:cNvSpPr/>
          <p:nvPr/>
        </p:nvSpPr>
        <p:spPr>
          <a:xfrm>
            <a:off x="6477000" y="2073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008E1B80-3EC1-46B5-BF01-41D57CD0FA94}"/>
              </a:ext>
            </a:extLst>
          </p:cNvPr>
          <p:cNvSpPr/>
          <p:nvPr/>
        </p:nvSpPr>
        <p:spPr>
          <a:xfrm>
            <a:off x="1016000" y="2835281"/>
            <a:ext cx="304442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E11F35A-3FA7-4D26-A75F-D8FA7FC02201}"/>
              </a:ext>
            </a:extLst>
          </p:cNvPr>
          <p:cNvSpPr/>
          <p:nvPr/>
        </p:nvSpPr>
        <p:spPr>
          <a:xfrm>
            <a:off x="6477000" y="2835281"/>
            <a:ext cx="242887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 = - 2</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Times New Roman" panose="02020603050405020304" pitchFamily="18" charset="0"/>
                <a:sym typeface="Symbol" panose="05050102010706020507" pitchFamily="18" charset="2"/>
              </a:rPr>
              <a: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/d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5BF312CA-A958-4796-B528-0843508ED645}"/>
              </a:ext>
            </a:extLst>
          </p:cNvPr>
          <p:cNvSpPr/>
          <p:nvPr/>
        </p:nvSpPr>
        <p:spPr>
          <a:xfrm>
            <a:off x="6413500" y="200978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38381402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origami"/>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4.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4893665-D6D2-4311-B406-3537A880B670}"/>
              </a:ext>
            </a:extLst>
          </p:cNvPr>
          <p:cNvSpPr/>
          <p:nvPr/>
        </p:nvSpPr>
        <p:spPr>
          <a:xfrm>
            <a:off x="127000" y="63500"/>
            <a:ext cx="11938000" cy="1018740"/>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94:</a:t>
            </a:r>
            <a:r>
              <a:rPr lang="vi-VN" sz="2800" b="1" dirty="0">
                <a:solidFill>
                  <a:srgbClr val="00B0F0"/>
                </a:solidFill>
                <a:latin typeface="UTM Swiss Condensed" panose="02000500000000000000" pitchFamily="2" charset="0"/>
                <a:cs typeface="Times New Roman" panose="02020603050405020304" pitchFamily="18" charset="0"/>
              </a:rPr>
              <a:t> Một sóng có chu kì 0,25s thì tần số của sóng này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758EEABE-7873-47CB-8468-40FFB56EDF3C}"/>
              </a:ext>
            </a:extLst>
          </p:cNvPr>
          <p:cNvSpPr/>
          <p:nvPr/>
        </p:nvSpPr>
        <p:spPr>
          <a:xfrm>
            <a:off x="7620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8Hz.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9A620217-EFFD-4D0D-9648-6B587F0B05E2}"/>
              </a:ext>
            </a:extLst>
          </p:cNvPr>
          <p:cNvSpPr/>
          <p:nvPr/>
        </p:nvSpPr>
        <p:spPr>
          <a:xfrm>
            <a:off x="36195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4Hz.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97D2A074-987D-4222-A5EF-C99C22C0F79B}"/>
              </a:ext>
            </a:extLst>
          </p:cNvPr>
          <p:cNvSpPr/>
          <p:nvPr/>
        </p:nvSpPr>
        <p:spPr>
          <a:xfrm>
            <a:off x="6477000" y="1082240"/>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16Hz.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0ECA2E85-603E-45C8-BB28-81DF136BD4BE}"/>
              </a:ext>
            </a:extLst>
          </p:cNvPr>
          <p:cNvSpPr/>
          <p:nvPr/>
        </p:nvSpPr>
        <p:spPr>
          <a:xfrm>
            <a:off x="9334500" y="1082240"/>
            <a:ext cx="146706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10Hz.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FBF552A-32C5-404E-AC1E-8FD06CE0829F}"/>
              </a:ext>
            </a:extLst>
          </p:cNvPr>
          <p:cNvSpPr/>
          <p:nvPr/>
        </p:nvSpPr>
        <p:spPr>
          <a:xfrm>
            <a:off x="3556000" y="1018740"/>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73778008"/>
      </p:ext>
    </p:extLst>
  </p:cSld>
  <p:clrMapOvr>
    <a:masterClrMapping/>
  </p:clrMapOvr>
  <mc:AlternateContent xmlns:mc="http://schemas.openxmlformats.org/markup-compatibility/2006" xmlns:p14="http://schemas.microsoft.com/office/powerpoint/2010/main">
    <mc:Choice Requires="p14">
      <p:transition spd="slow" p14:dur="2000">
        <p14:flip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5.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C03485A1-666E-4902-B0AB-B2151E1BDC77}"/>
                  </a:ext>
                </a:extLst>
              </p:cNvPr>
              <p:cNvSpPr/>
              <p:nvPr/>
            </p:nvSpPr>
            <p:spPr>
              <a:xfrm>
                <a:off x="127000" y="63500"/>
                <a:ext cx="11938000" cy="2238498"/>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95:</a:t>
                </a:r>
                <a:r>
                  <a:rPr lang="vi-VN" sz="2800" b="1" dirty="0">
                    <a:solidFill>
                      <a:srgbClr val="00B0F0"/>
                    </a:solidFill>
                    <a:latin typeface="UTM Swiss Condensed" panose="02000500000000000000" pitchFamily="2" charset="0"/>
                    <a:cs typeface="Times New Roman" panose="02020603050405020304" pitchFamily="18" charset="0"/>
                  </a:rPr>
                  <a:t> Gọi d là khoảng cách giữa hai điểm trên phương truyền sóng, v là vận tốc truyền sóng, f là tần số của sóng. Nếu d = (2n + 1)</a:t>
                </a:r>
                <a14:m>
                  <m:oMath xmlns:m="http://schemas.openxmlformats.org/officeDocument/2006/math">
                    <m:f>
                      <m:fPr>
                        <m:ctrlPr>
                          <a:rPr lang="vi-VN" sz="2800" b="1">
                            <a:solidFill>
                              <a:srgbClr val="00B0F0"/>
                            </a:solidFill>
                          </a:rPr>
                        </m:ctrlPr>
                      </m:fPr>
                      <m:num>
                        <m:r>
                          <a:rPr lang="vi-VN" sz="2800" b="1">
                            <a:solidFill>
                              <a:srgbClr val="00B0F0"/>
                            </a:solidFill>
                          </a:rPr>
                          <m:t>𝒗</m:t>
                        </m:r>
                      </m:num>
                      <m:den>
                        <m:r>
                          <a:rPr lang="vi-VN" sz="2800" b="1">
                            <a:solidFill>
                              <a:srgbClr val="00B0F0"/>
                            </a:solidFill>
                          </a:rPr>
                          <m:t>𝟐</m:t>
                        </m:r>
                        <m:r>
                          <a:rPr lang="vi-VN" sz="2800" b="1">
                            <a:solidFill>
                              <a:srgbClr val="00B0F0"/>
                            </a:solidFill>
                          </a:rPr>
                          <m:t>𝒇</m:t>
                        </m:r>
                      </m:den>
                    </m:f>
                  </m:oMath>
                </a14:m>
                <a:r>
                  <a:rPr lang="vi-VN" sz="2800" b="1" dirty="0">
                    <a:solidFill>
                      <a:srgbClr val="00B0F0"/>
                    </a:solidFill>
                    <a:latin typeface="UTM Swiss Condensed" panose="02000500000000000000" pitchFamily="2" charset="0"/>
                    <a:cs typeface="Times New Roman" panose="02020603050405020304" pitchFamily="18" charset="0"/>
                  </a:rPr>
                  <a:t> ; (n = 0,1,2…) thì hai điểm sẽ:</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C03485A1-666E-4902-B0AB-B2151E1BDC77}"/>
                  </a:ext>
                </a:extLst>
              </p:cNvPr>
              <p:cNvSpPr>
                <a:spLocks noRot="1" noChangeAspect="1" noMove="1" noResize="1" noEditPoints="1" noAdjustHandles="1" noChangeArrowheads="1" noChangeShapeType="1" noTextEdit="1"/>
              </p:cNvSpPr>
              <p:nvPr/>
            </p:nvSpPr>
            <p:spPr>
              <a:xfrm>
                <a:off x="127000" y="63500"/>
                <a:ext cx="11938000" cy="2238498"/>
              </a:xfrm>
              <a:prstGeom prst="rect">
                <a:avLst/>
              </a:prstGeom>
              <a:blipFill>
                <a:blip r:embed="rId2"/>
                <a:stretch>
                  <a:fillRect l="-865" t="-1285" r="-814"/>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C141A503-3CB2-4C83-9530-BCA815E74BE1}"/>
              </a:ext>
            </a:extLst>
          </p:cNvPr>
          <p:cNvSpPr/>
          <p:nvPr/>
        </p:nvSpPr>
        <p:spPr>
          <a:xfrm>
            <a:off x="1016000" y="2301998"/>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dao động cùng pha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2EE52E81-8A1D-4440-82A1-7D4F3E118390}"/>
              </a:ext>
            </a:extLst>
          </p:cNvPr>
          <p:cNvSpPr/>
          <p:nvPr/>
        </p:nvSpPr>
        <p:spPr>
          <a:xfrm>
            <a:off x="6477000" y="2301998"/>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dao động ngược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DAF761C5-65C5-40D7-A73D-0566576D12D6}"/>
              </a:ext>
            </a:extLst>
          </p:cNvPr>
          <p:cNvSpPr/>
          <p:nvPr/>
        </p:nvSpPr>
        <p:spPr>
          <a:xfrm>
            <a:off x="1016000" y="3063998"/>
            <a:ext cx="396775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dao động vuông pha</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FA9C112-5DFD-4BEA-B04B-9CF110FC5A78}"/>
              </a:ext>
            </a:extLst>
          </p:cNvPr>
          <p:cNvSpPr/>
          <p:nvPr/>
        </p:nvSpPr>
        <p:spPr>
          <a:xfrm>
            <a:off x="6477000" y="3063998"/>
            <a:ext cx="388920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lệch pha một góc </a:t>
            </a: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Times New Roman" panose="02020603050405020304" pitchFamily="18" charset="0"/>
                <a:cs typeface="+mn-cs"/>
              </a:rPr>
              <a:t>2π</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Times New Roman" panose="02020603050405020304" pitchFamily="18" charset="0"/>
                <a:cs typeface="+mn-cs"/>
              </a:rPr>
              <a:t>/3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81A43A4-2E9B-4774-A040-39B7F51C8D2C}"/>
              </a:ext>
            </a:extLst>
          </p:cNvPr>
          <p:cNvSpPr/>
          <p:nvPr/>
        </p:nvSpPr>
        <p:spPr>
          <a:xfrm>
            <a:off x="952500" y="2238498"/>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1166288376"/>
      </p:ext>
    </p:extLst>
  </p:cSld>
  <p:clrMapOvr>
    <a:masterClrMapping/>
  </p:clrMapOvr>
  <mc:AlternateContent xmlns:mc="http://schemas.openxmlformats.org/markup-compatibility/2006" xmlns:p14="http://schemas.microsoft.com/office/powerpoint/2010/main">
    <mc:Choice Requires="p14">
      <p:transition spd="slow" p14:dur="2000">
        <p14:ferris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6.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F554243-66DE-4B79-8AD5-D114BAFBBF13}"/>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96:</a:t>
            </a:r>
            <a:r>
              <a:rPr lang="vi-VN" sz="2800" b="1" dirty="0">
                <a:solidFill>
                  <a:srgbClr val="00B0F0"/>
                </a:solidFill>
                <a:latin typeface="UTM Swiss Condensed" panose="02000500000000000000" pitchFamily="2" charset="0"/>
                <a:cs typeface="Times New Roman" panose="02020603050405020304" pitchFamily="18" charset="0"/>
              </a:rPr>
              <a:t> Khoảng cách giữa hai điểm gần nhất trên phương truyền sóng dao động ngược pha bằng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0AC450B5-9A1B-46E8-8F55-583DADAFDD39}"/>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λ/4.</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BF34CE51-CDF9-40BC-A1D4-4BF345F06BCF}"/>
              </a:ext>
            </a:extLst>
          </p:cNvPr>
          <p:cNvSpPr/>
          <p:nvPr/>
        </p:nvSpPr>
        <p:spPr>
          <a:xfrm>
            <a:off x="36195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λ/2</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18700CA7-2149-4714-8CDB-AE30F75A54AB}"/>
              </a:ext>
            </a:extLst>
          </p:cNvPr>
          <p:cNvSpPr/>
          <p:nvPr/>
        </p:nvSpPr>
        <p:spPr>
          <a:xfrm>
            <a:off x="6477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λ</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B1E0E0B1-90AB-481A-8381-7401680E71BD}"/>
              </a:ext>
            </a:extLst>
          </p:cNvPr>
          <p:cNvSpPr/>
          <p:nvPr/>
        </p:nvSpPr>
        <p:spPr>
          <a:xfrm>
            <a:off x="9334500" y="1577761"/>
            <a:ext cx="112402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2λ.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D78F169D-145E-4221-9DD7-922E0C0DBC3B}"/>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1928625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airplane" invX="1"/>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7.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CE2CA4C-7525-45EC-8480-AF37AC486D2D}"/>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97:</a:t>
            </a:r>
            <a:r>
              <a:rPr lang="vi-VN" sz="2800" b="1" dirty="0">
                <a:solidFill>
                  <a:srgbClr val="00B0F0"/>
                </a:solidFill>
                <a:latin typeface="UTM Swiss Condensed" panose="02000500000000000000" pitchFamily="2" charset="0"/>
                <a:cs typeface="Times New Roman" panose="02020603050405020304" pitchFamily="18" charset="0"/>
              </a:rPr>
              <a:t> Một sóng cơ hình sin truyền theo trục Ox với chu kì T. Khoảng thời gian để sóng truyền được quãng đường bằng hai bước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85FB25D5-0562-4FB1-B788-FE4E31984F2B}"/>
              </a:ext>
            </a:extLst>
          </p:cNvPr>
          <p:cNvSpPr/>
          <p:nvPr/>
        </p:nvSpPr>
        <p:spPr>
          <a:xfrm>
            <a:off x="762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2T.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6BCE0FCE-6C92-4891-B601-4EAD9C017F0B}"/>
              </a:ext>
            </a:extLst>
          </p:cNvPr>
          <p:cNvSpPr/>
          <p:nvPr/>
        </p:nvSpPr>
        <p:spPr>
          <a:xfrm>
            <a:off x="36195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8084EF23-4494-4B86-A36F-A19E589B53F0}"/>
              </a:ext>
            </a:extLst>
          </p:cNvPr>
          <p:cNvSpPr/>
          <p:nvPr/>
        </p:nvSpPr>
        <p:spPr>
          <a:xfrm>
            <a:off x="6477000" y="1577761"/>
            <a:ext cx="1197764"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2T.</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EB5F4A32-D2A1-4641-A3F7-7471A6D0C49B}"/>
              </a:ext>
            </a:extLst>
          </p:cNvPr>
          <p:cNvSpPr/>
          <p:nvPr/>
        </p:nvSpPr>
        <p:spPr>
          <a:xfrm>
            <a:off x="9334500" y="1577761"/>
            <a:ext cx="1377300"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0,5T.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A0DF9070-5B7C-47AE-AD31-2E41257EE750}"/>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691678801"/>
      </p:ext>
    </p:extLst>
  </p:cSld>
  <p:clrMapOvr>
    <a:masterClrMapping/>
  </p:clrMapOvr>
  <mc:AlternateContent xmlns:mc="http://schemas.openxmlformats.org/markup-compatibility/2006" xmlns:p14="http://schemas.microsoft.com/office/powerpoint/2010/main">
    <mc:Choice Requires="p14">
      <p:transition spd="slow" p14:dur="2000">
        <p14:switch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8.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CD736E2-DAD5-405C-A231-D4E4EED5A8BF}"/>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98:</a:t>
            </a:r>
            <a:r>
              <a:rPr lang="vi-VN" sz="2800" b="1" dirty="0">
                <a:solidFill>
                  <a:srgbClr val="00B0F0"/>
                </a:solidFill>
                <a:latin typeface="UTM Swiss Condensed" panose="02000500000000000000" pitchFamily="2" charset="0"/>
                <a:cs typeface="Times New Roman" panose="02020603050405020304" pitchFamily="18" charset="0"/>
              </a:rPr>
              <a:t> Một sóng cơ truyền trên một sợi dây rất dài với tốc độ 2m/s và chu kì 0,5s. Sóng cơ này có bước sóng là</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p:sp>
        <p:nvSpPr>
          <p:cNvPr id="3" name="Rectangle 2">
            <a:extLst>
              <a:ext uri="{FF2B5EF4-FFF2-40B4-BE49-F238E27FC236}">
                <a16:creationId xmlns:a16="http://schemas.microsoft.com/office/drawing/2014/main" id="{C615B22E-57C4-4FEE-9455-743D49E6DF66}"/>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766B81DF-5C6B-4BF5-8C57-72F8AE121E6A}"/>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67A84FA1-4066-4045-996F-415C182C2D0E}"/>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100 cm</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C984DEA3-677D-406B-B1CD-1894D81FE492}"/>
              </a:ext>
            </a:extLst>
          </p:cNvPr>
          <p:cNvSpPr/>
          <p:nvPr/>
        </p:nvSpPr>
        <p:spPr>
          <a:xfrm>
            <a:off x="9334500" y="1577761"/>
            <a:ext cx="1547218"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25 cm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449B04EA-4436-48CA-A864-97AD99F97F21}"/>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776477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slides/slide99.xml><?xml version="1.0" encoding="utf-8"?>
<p:sld xmlns:a="http://schemas.openxmlformats.org/drawingml/2006/main" xmlns:r="http://schemas.openxmlformats.org/officeDocument/2006/relationships" xmlns:p="http://schemas.openxmlformats.org/presentationml/2006/main" showMasterSp="0">
  <p:cSld>
    <p:bg>
      <p:bgPr>
        <a:solidFill>
          <a:srgbClr val="000000"/>
        </a:solidFill>
        <a:effectLst/>
      </p:bgPr>
    </p:bg>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Rectangle 1">
                <a:extLst>
                  <a:ext uri="{FF2B5EF4-FFF2-40B4-BE49-F238E27FC236}">
                    <a16:creationId xmlns:a16="http://schemas.microsoft.com/office/drawing/2014/main" id="{114AFDD7-C661-4573-B79D-DA69C4AF11AE}"/>
                  </a:ext>
                </a:extLst>
              </p:cNvPr>
              <p:cNvSpPr/>
              <p:nvPr/>
            </p:nvSpPr>
            <p:spPr>
              <a:xfrm>
                <a:off x="127000" y="63500"/>
                <a:ext cx="11938000" cy="1514261"/>
              </a:xfrm>
              <a:prstGeom prst="rect">
                <a:avLst/>
              </a:prstGeom>
              <a:noFill/>
              <a:ln>
                <a:solidFill>
                  <a:srgbClr val="FF0000"/>
                </a:solidFill>
              </a:ln>
              <a:scene3d>
                <a:camera prst="orthographicFront"/>
                <a:lightRig rig="threePt" dir="t"/>
              </a:scene3d>
              <a:sp3d>
                <a:bevelT prst="softRound"/>
              </a:sp3d>
            </p:spPr>
            <p:txBody>
              <a:bodyPr>
                <a:spAutoFit/>
              </a:bodyPr>
              <a:lstStyle/>
              <a:p>
                <a:pPr marL="629920" indent="-629920" algn="just">
                  <a:lnSpc>
                    <a:spcPct val="115000"/>
                  </a:lnSpc>
                  <a:spcBef>
                    <a:spcPts val="600"/>
                  </a:spcBef>
                  <a:tabLst>
                    <a:tab pos="629920" algn="l"/>
                  </a:tabLst>
                </a:pPr>
                <a:r>
                  <a:rPr lang="vi-VN" sz="2800" b="1" dirty="0">
                    <a:solidFill>
                      <a:srgbClr val="FFFF00"/>
                    </a:solidFill>
                    <a:latin typeface="UTM Swiss Condensed" panose="02000500000000000000" pitchFamily="2" charset="0"/>
                    <a:cs typeface="Times New Roman" panose="02020603050405020304" pitchFamily="18" charset="0"/>
                  </a:rPr>
                  <a:t>Câu 99:</a:t>
                </a:r>
                <a:r>
                  <a:rPr lang="vi-VN" sz="2800" b="1" dirty="0">
                    <a:solidFill>
                      <a:srgbClr val="00B0F0"/>
                    </a:solidFill>
                    <a:latin typeface="UTM Swiss Condensed" panose="02000500000000000000" pitchFamily="2" charset="0"/>
                    <a:cs typeface="Times New Roman" panose="02020603050405020304" pitchFamily="18" charset="0"/>
                  </a:rPr>
                  <a:t> Một sóng cơ truyền dọc theo trục Ox có phương trình </a:t>
                </a:r>
                <a14:m>
                  <m:oMath xmlns:m="http://schemas.openxmlformats.org/officeDocument/2006/math">
                    <m:r>
                      <a:rPr lang="vi-VN" sz="2800" b="1">
                        <a:solidFill>
                          <a:srgbClr val="00B0F0"/>
                        </a:solidFill>
                      </a:rPr>
                      <m:t>𝒖</m:t>
                    </m:r>
                    <m:r>
                      <a:rPr lang="vi-VN" sz="2800" b="1">
                        <a:solidFill>
                          <a:srgbClr val="00B0F0"/>
                        </a:solidFill>
                      </a:rPr>
                      <m:t> = </m:t>
                    </m:r>
                    <m:r>
                      <a:rPr lang="vi-VN" sz="2800" b="1">
                        <a:solidFill>
                          <a:srgbClr val="00B0F0"/>
                        </a:solidFill>
                      </a:rPr>
                      <m:t>𝟐</m:t>
                    </m:r>
                    <m:func>
                      <m:funcPr>
                        <m:ctrlPr>
                          <a:rPr lang="vi-VN" sz="2800" b="1">
                            <a:solidFill>
                              <a:srgbClr val="00B0F0"/>
                            </a:solidFill>
                          </a:rPr>
                        </m:ctrlPr>
                      </m:funcPr>
                      <m:fName>
                        <m:r>
                          <a:rPr lang="vi-VN" sz="2800" b="1">
                            <a:solidFill>
                              <a:srgbClr val="00B0F0"/>
                            </a:solidFill>
                          </a:rPr>
                          <m:t>𝒄𝒐𝒔</m:t>
                        </m:r>
                      </m:fName>
                      <m:e>
                        <m:r>
                          <a:rPr lang="vi-VN" sz="2800" b="1">
                            <a:solidFill>
                              <a:srgbClr val="00B0F0"/>
                            </a:solidFill>
                          </a:rPr>
                          <m:t>(</m:t>
                        </m:r>
                      </m:e>
                    </m:func>
                    <m:r>
                      <a:rPr lang="vi-VN" sz="2800" b="1">
                        <a:solidFill>
                          <a:srgbClr val="00B0F0"/>
                        </a:solidFill>
                      </a:rPr>
                      <m:t>𝟏𝟎</m:t>
                    </m:r>
                    <m:r>
                      <a:rPr lang="vi-VN" sz="2800" b="1">
                        <a:solidFill>
                          <a:srgbClr val="00B0F0"/>
                        </a:solidFill>
                      </a:rPr>
                      <m:t>𝝅</m:t>
                    </m:r>
                    <m:r>
                      <a:rPr lang="vi-VN" sz="2800" b="1">
                        <a:solidFill>
                          <a:srgbClr val="00B0F0"/>
                        </a:solidFill>
                      </a:rPr>
                      <m:t>𝒕</m:t>
                    </m:r>
                    <m:r>
                      <a:rPr lang="vi-VN" sz="2800" b="1">
                        <a:solidFill>
                          <a:srgbClr val="00B0F0"/>
                        </a:solidFill>
                      </a:rPr>
                      <m:t>−</m:t>
                    </m:r>
                    <m:r>
                      <a:rPr lang="vi-VN" sz="2800" b="1">
                        <a:solidFill>
                          <a:srgbClr val="00B0F0"/>
                        </a:solidFill>
                      </a:rPr>
                      <m:t>𝝅</m:t>
                    </m:r>
                    <m:r>
                      <a:rPr lang="vi-VN" sz="2800" b="1">
                        <a:solidFill>
                          <a:srgbClr val="00B0F0"/>
                        </a:solidFill>
                      </a:rPr>
                      <m:t>𝒙</m:t>
                    </m:r>
                    <m:r>
                      <a:rPr lang="vi-VN" sz="2800" b="1">
                        <a:solidFill>
                          <a:srgbClr val="00B0F0"/>
                        </a:solidFill>
                      </a:rPr>
                      <m:t>)</m:t>
                    </m:r>
                  </m:oMath>
                </a14:m>
                <a:r>
                  <a:rPr lang="vi-VN" sz="2800" b="1" dirty="0">
                    <a:solidFill>
                      <a:srgbClr val="00B0F0"/>
                    </a:solidFill>
                    <a:latin typeface="UTM Swiss Condensed" panose="02000500000000000000" pitchFamily="2" charset="0"/>
                    <a:cs typeface="Times New Roman" panose="02020603050405020304" pitchFamily="18" charset="0"/>
                  </a:rPr>
                  <a:t> (cm), với t tính bằng s. Tần số của sóng này bằng</a:t>
                </a:r>
              </a:p>
              <a:p>
                <a:pPr marL="629920" indent="-629920" algn="just">
                  <a:lnSpc>
                    <a:spcPct val="115000"/>
                  </a:lnSpc>
                  <a:spcBef>
                    <a:spcPts val="600"/>
                  </a:spcBef>
                  <a:tabLst>
                    <a:tab pos="629920" algn="l"/>
                  </a:tabLst>
                </a:pPr>
                <a:r>
                  <a:rPr lang="vi-VN" sz="2800" b="1">
                    <a:solidFill>
                      <a:srgbClr val="00B0F0"/>
                    </a:solidFill>
                    <a:latin typeface="UTM Swiss Condensed" panose="02000500000000000000" pitchFamily="2" charset="0"/>
                    <a:cs typeface="Times New Roman" panose="02020603050405020304" pitchFamily="18" charset="0"/>
                  </a:rPr>
                  <a:t>	 </a:t>
                </a:r>
                <a:endParaRPr lang="vi-VN" sz="2800" b="1" dirty="0">
                  <a:solidFill>
                    <a:srgbClr val="00B0F0"/>
                  </a:solidFill>
                  <a:latin typeface="UTM Swiss Condensed" panose="02000500000000000000" pitchFamily="2" charset="0"/>
                  <a:cs typeface="Times New Roman" panose="02020603050405020304" pitchFamily="18" charset="0"/>
                </a:endParaRPr>
              </a:p>
            </p:txBody>
          </p:sp>
        </mc:Choice>
        <mc:Fallback>
          <p:sp>
            <p:nvSpPr>
              <p:cNvPr id="2" name="Rectangle 1">
                <a:extLst>
                  <a:ext uri="{FF2B5EF4-FFF2-40B4-BE49-F238E27FC236}">
                    <a16:creationId xmlns:a16="http://schemas.microsoft.com/office/drawing/2014/main" id="{114AFDD7-C661-4573-B79D-DA69C4AF11AE}"/>
                  </a:ext>
                </a:extLst>
              </p:cNvPr>
              <p:cNvSpPr>
                <a:spLocks noRot="1" noChangeAspect="1" noMove="1" noResize="1" noEditPoints="1" noAdjustHandles="1" noChangeArrowheads="1" noChangeShapeType="1" noTextEdit="1"/>
              </p:cNvSpPr>
              <p:nvPr/>
            </p:nvSpPr>
            <p:spPr>
              <a:xfrm>
                <a:off x="127000" y="63500"/>
                <a:ext cx="11938000" cy="1514261"/>
              </a:xfrm>
              <a:prstGeom prst="rect">
                <a:avLst/>
              </a:prstGeom>
              <a:blipFill>
                <a:blip r:embed="rId2"/>
                <a:stretch>
                  <a:fillRect l="-865" t="-1852"/>
                </a:stretch>
              </a:blipFill>
              <a:ln>
                <a:solidFill>
                  <a:srgbClr val="FF0000"/>
                </a:solidFill>
              </a:ln>
            </p:spPr>
            <p:txBody>
              <a:bodyPr/>
              <a:lstStyle/>
              <a:p>
                <a:r>
                  <a:rPr lang="vi-VN">
                    <a:noFill/>
                  </a:rPr>
                  <a:t> </a:t>
                </a:r>
              </a:p>
            </p:txBody>
          </p:sp>
        </mc:Fallback>
      </mc:AlternateContent>
      <p:sp>
        <p:nvSpPr>
          <p:cNvPr id="3" name="Rectangle 2">
            <a:extLst>
              <a:ext uri="{FF2B5EF4-FFF2-40B4-BE49-F238E27FC236}">
                <a16:creationId xmlns:a16="http://schemas.microsoft.com/office/drawing/2014/main" id="{3722D45E-BD44-43EC-849D-BF7ACA440EF6}"/>
              </a:ext>
            </a:extLst>
          </p:cNvPr>
          <p:cNvSpPr/>
          <p:nvPr/>
        </p:nvSpPr>
        <p:spPr>
          <a:xfrm>
            <a:off x="762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A. 15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4" name="Rectangle 3">
            <a:extLst>
              <a:ext uri="{FF2B5EF4-FFF2-40B4-BE49-F238E27FC236}">
                <a16:creationId xmlns:a16="http://schemas.microsoft.com/office/drawing/2014/main" id="{DABB94DF-251F-449C-B645-C9042B2D3AE2}"/>
              </a:ext>
            </a:extLst>
          </p:cNvPr>
          <p:cNvSpPr/>
          <p:nvPr/>
        </p:nvSpPr>
        <p:spPr>
          <a:xfrm>
            <a:off x="36195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B. 5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5" name="Rectangle 4">
            <a:extLst>
              <a:ext uri="{FF2B5EF4-FFF2-40B4-BE49-F238E27FC236}">
                <a16:creationId xmlns:a16="http://schemas.microsoft.com/office/drawing/2014/main" id="{C2C58D33-1B77-409E-A6FA-99F961EC4432}"/>
              </a:ext>
            </a:extLst>
          </p:cNvPr>
          <p:cNvSpPr/>
          <p:nvPr/>
        </p:nvSpPr>
        <p:spPr>
          <a:xfrm>
            <a:off x="6477000" y="1577761"/>
            <a:ext cx="2121093"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C. 10 Hz.</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6" name="Rectangle 5">
            <a:extLst>
              <a:ext uri="{FF2B5EF4-FFF2-40B4-BE49-F238E27FC236}">
                <a16:creationId xmlns:a16="http://schemas.microsoft.com/office/drawing/2014/main" id="{3F7C466D-3950-4980-8386-B1873E4D2489}"/>
              </a:ext>
            </a:extLst>
          </p:cNvPr>
          <p:cNvSpPr/>
          <p:nvPr/>
        </p:nvSpPr>
        <p:spPr>
          <a:xfrm>
            <a:off x="9334500" y="1577761"/>
            <a:ext cx="1556836" cy="523220"/>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ea typeface="Arial" panose="020B0604020202020204" pitchFamily="34" charset="0"/>
                <a:cs typeface="+mn-cs"/>
              </a:rPr>
              <a:t>D. 20 </a:t>
            </a:r>
            <a:r>
              <a:rPr kumimoji="0" lang="vi-VN" sz="2800" b="1" i="0" u="none" strike="noStrike" kern="1200" cap="none" spc="0" normalizeH="0" baseline="0" noProof="0">
                <a:ln>
                  <a:noFill/>
                </a:ln>
                <a:solidFill>
                  <a:srgbClr val="FFFFFF"/>
                </a:solidFill>
                <a:effectLst/>
                <a:uLnTx/>
                <a:uFillTx/>
                <a:latin typeface="UTM Swiss Condensed" panose="02000500000000000000" pitchFamily="2" charset="0"/>
                <a:ea typeface="Arial" panose="020B0604020202020204" pitchFamily="34" charset="0"/>
                <a:cs typeface="+mn-cs"/>
              </a:rPr>
              <a:t>Hz. </a:t>
            </a:r>
            <a:endParaRPr kumimoji="0" lang="vi-VN" sz="2800" b="1" i="0" u="none" strike="noStrike" kern="1200" cap="none" spc="0" normalizeH="0" baseline="0" noProof="0" dirty="0">
              <a:ln>
                <a:noFill/>
              </a:ln>
              <a:solidFill>
                <a:srgbClr val="FFFFFF"/>
              </a:solidFill>
              <a:effectLst/>
              <a:uLnTx/>
              <a:uFillTx/>
              <a:latin typeface="UTM Swiss Condensed" panose="02000500000000000000" pitchFamily="2" charset="0"/>
              <a:cs typeface="+mn-cs"/>
            </a:endParaRPr>
          </a:p>
        </p:txBody>
      </p:sp>
      <p:sp>
        <p:nvSpPr>
          <p:cNvPr id="7" name="Oval 6">
            <a:extLst>
              <a:ext uri="{FF2B5EF4-FFF2-40B4-BE49-F238E27FC236}">
                <a16:creationId xmlns:a16="http://schemas.microsoft.com/office/drawing/2014/main" id="{F9079F65-97DB-4C08-87DB-2270979978B6}"/>
              </a:ext>
            </a:extLst>
          </p:cNvPr>
          <p:cNvSpPr/>
          <p:nvPr/>
        </p:nvSpPr>
        <p:spPr>
          <a:xfrm>
            <a:off x="698500" y="1514261"/>
            <a:ext cx="571500" cy="571500"/>
          </a:xfrm>
          <a:prstGeom prst="ellipse">
            <a:avLst/>
          </a:prstGeom>
          <a:solidFill>
            <a:schemeClr val="accent1">
              <a:alpha val="0"/>
            </a:schemeClr>
          </a:solid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vi-VN" sz="1800" b="0" i="0" u="none" strike="noStrike" kern="1200" cap="none" spc="0" normalizeH="0" baseline="0" noProof="0">
              <a:ln>
                <a:noFill/>
              </a:ln>
              <a:solidFill>
                <a:prstClr val="white"/>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61448764"/>
      </p:ext>
    </p:extLst>
  </p:cSld>
  <p:clrMapOvr>
    <a:masterClrMapping/>
  </p:clrMapOvr>
  <mc:AlternateContent xmlns:mc="http://schemas.openxmlformats.org/markup-compatibility/2006" xmlns:p14="http://schemas.microsoft.com/office/powerpoint/2010/main">
    <mc:Choice Requires="p14">
      <p:transition spd="slow" p14:dur="2000">
        <p:comb dir="vert"/>
      </p:transition>
    </mc:Choice>
    <mc:Fallback xmlns="">
      <p:transition spd="slow">
        <p:comb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wipe(left)">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left)">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left)">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3" presetClass="entr" presetSubtype="16" fill="hold" grpId="0" nodeType="clickEffect">
                                  <p:stCondLst>
                                    <p:cond delay="0"/>
                                  </p:stCondLst>
                                  <p:childTnLst>
                                    <p:set>
                                      <p:cBhvr>
                                        <p:cTn id="26" dur="1" fill="hold">
                                          <p:stCondLst>
                                            <p:cond delay="0"/>
                                          </p:stCondLst>
                                        </p:cTn>
                                        <p:tgtEl>
                                          <p:spTgt spid="7">
                                            <p:bg/>
                                          </p:spTgt>
                                        </p:tgtEl>
                                        <p:attrNameLst>
                                          <p:attrName>style.visibility</p:attrName>
                                        </p:attrNameLst>
                                      </p:cBhvr>
                                      <p:to>
                                        <p:strVal val="visible"/>
                                      </p:to>
                                    </p:set>
                                    <p:anim calcmode="lin" valueType="num">
                                      <p:cBhvr>
                                        <p:cTn id="27" dur="500" fill="hold"/>
                                        <p:tgtEl>
                                          <p:spTgt spid="7">
                                            <p:bg/>
                                          </p:spTgt>
                                        </p:tgtEl>
                                        <p:attrNameLst>
                                          <p:attrName>ppt_w</p:attrName>
                                        </p:attrNameLst>
                                      </p:cBhvr>
                                      <p:tavLst>
                                        <p:tav tm="0">
                                          <p:val>
                                            <p:fltVal val="0"/>
                                          </p:val>
                                        </p:tav>
                                        <p:tav tm="100000">
                                          <p:val>
                                            <p:strVal val="#ppt_w"/>
                                          </p:val>
                                        </p:tav>
                                      </p:tavLst>
                                    </p:anim>
                                    <p:anim calcmode="lin" valueType="num">
                                      <p:cBhvr>
                                        <p:cTn id="28" dur="500" fill="hold"/>
                                        <p:tgtEl>
                                          <p:spTgt spid="7">
                                            <p:bg/>
                                          </p:spTgt>
                                        </p:tgtEl>
                                        <p:attrNameLst>
                                          <p:attrName>ppt_h</p:attrName>
                                        </p:attrNameLst>
                                      </p:cBhvr>
                                      <p:tavLst>
                                        <p:tav tm="0">
                                          <p:val>
                                            <p:fltVal val="0"/>
                                          </p:val>
                                        </p:tav>
                                        <p:tav tm="100000">
                                          <p:val>
                                            <p:strVal val="#ppt_h"/>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grpId="0" nodeType="clickEffect" nodePh="1">
                                  <p:stCondLst>
                                    <p:cond delay="0"/>
                                  </p:stCondLst>
                                  <p:endCondLst>
                                    <p:cond evt="begin" delay="0">
                                      <p:tn val="31"/>
                                    </p:cond>
                                  </p:endCondLst>
                                  <p:childTnLst>
                                    <p:set>
                                      <p:cBhvr>
                                        <p:cTn id="32" dur="1" fill="hold">
                                          <p:stCondLst>
                                            <p:cond delay="0"/>
                                          </p:stCondLst>
                                        </p:cTn>
                                        <p:tgtEl>
                                          <p:spTgt spid="7">
                                            <p:txEl>
                                              <p:pRg st="0" end="0"/>
                                            </p:txEl>
                                          </p:spTgt>
                                        </p:tgtEl>
                                        <p:attrNameLst>
                                          <p:attrName>style.visibility</p:attrName>
                                        </p:attrNameLst>
                                      </p:cBhvr>
                                      <p:to>
                                        <p:strVal val="visible"/>
                                      </p:to>
                                    </p:set>
                                    <p:anim calcmode="lin" valueType="num">
                                      <p:cBhvr>
                                        <p:cTn id="33" dur="500" fill="hold"/>
                                        <p:tgtEl>
                                          <p:spTgt spid="7">
                                            <p:txEl>
                                              <p:pRg st="0" end="0"/>
                                            </p:txEl>
                                          </p:spTgt>
                                        </p:tgtEl>
                                        <p:attrNameLst>
                                          <p:attrName>ppt_w</p:attrName>
                                        </p:attrNameLst>
                                      </p:cBhvr>
                                      <p:tavLst>
                                        <p:tav tm="0">
                                          <p:val>
                                            <p:fltVal val="0"/>
                                          </p:val>
                                        </p:tav>
                                        <p:tav tm="100000">
                                          <p:val>
                                            <p:strVal val="#ppt_w"/>
                                          </p:val>
                                        </p:tav>
                                      </p:tavLst>
                                    </p:anim>
                                    <p:anim calcmode="lin" valueType="num">
                                      <p:cBhvr>
                                        <p:cTn id="34" dur="500" fill="hold"/>
                                        <p:tgtEl>
                                          <p:spTgt spid="7">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utoUpdateAnimBg="0"/>
      <p:bldP spid="4" grpId="0" build="p" autoUpdateAnimBg="0"/>
      <p:bldP spid="5" grpId="0" build="p" autoUpdateAnimBg="0"/>
      <p:bldP spid="6" grpId="0" build="p" autoUpdateAnimBg="0"/>
      <p:bldP spid="7" grpId="0" build="p" animBg="1"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11847</Words>
  <Application>Microsoft Office PowerPoint</Application>
  <PresentationFormat>Widescreen</PresentationFormat>
  <Paragraphs>1048</Paragraphs>
  <Slides>163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163</vt:i4>
      </vt:variant>
    </vt:vector>
  </HeadingPairs>
  <TitlesOfParts>
    <vt:vector size="170" baseType="lpstr">
      <vt:lpstr>Arial</vt:lpstr>
      <vt:lpstr>Calibri</vt:lpstr>
      <vt:lpstr>Calibri Light</vt:lpstr>
      <vt:lpstr>Cambria Math</vt:lpstr>
      <vt:lpstr>Times New Roman</vt:lpstr>
      <vt:lpstr>UTM Swiss Condensed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HUY HUNG</dc:creator>
  <cp:lastModifiedBy>NGUYEN HUY HUNG</cp:lastModifiedBy>
  <cp:revision>5</cp:revision>
  <dcterms:created xsi:type="dcterms:W3CDTF">2020-09-05T17:06:47Z</dcterms:created>
  <dcterms:modified xsi:type="dcterms:W3CDTF">2020-09-05T17:46:51Z</dcterms:modified>
</cp:coreProperties>
</file>