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1" r:id="rId2"/>
    <p:sldId id="274" r:id="rId3"/>
    <p:sldId id="324" r:id="rId4"/>
    <p:sldId id="273" r:id="rId5"/>
    <p:sldId id="350" r:id="rId6"/>
    <p:sldId id="332" r:id="rId7"/>
    <p:sldId id="336" r:id="rId8"/>
    <p:sldId id="341" r:id="rId9"/>
    <p:sldId id="342" r:id="rId10"/>
    <p:sldId id="343" r:id="rId11"/>
    <p:sldId id="333" r:id="rId12"/>
    <p:sldId id="345" r:id="rId13"/>
    <p:sldId id="352" r:id="rId14"/>
    <p:sldId id="351" r:id="rId15"/>
    <p:sldId id="357" r:id="rId16"/>
    <p:sldId id="346" r:id="rId17"/>
    <p:sldId id="353" r:id="rId18"/>
    <p:sldId id="354" r:id="rId19"/>
    <p:sldId id="355" r:id="rId20"/>
    <p:sldId id="356" r:id="rId21"/>
    <p:sldId id="349" r:id="rId22"/>
    <p:sldId id="325" r:id="rId23"/>
    <p:sldId id="317" r:id="rId24"/>
    <p:sldId id="27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3C6"/>
    <a:srgbClr val="D0DEEC"/>
    <a:srgbClr val="6593C3"/>
    <a:srgbClr val="E45983"/>
    <a:srgbClr val="F7DADE"/>
    <a:srgbClr val="FF9801"/>
    <a:srgbClr val="0FB7BD"/>
    <a:srgbClr val="048DA4"/>
    <a:srgbClr val="EE8640"/>
    <a:srgbClr val="10C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3918" autoAdjust="0"/>
  </p:normalViewPr>
  <p:slideViewPr>
    <p:cSldViewPr snapToGrid="0" showGuides="1">
      <p:cViewPr varScale="1">
        <p:scale>
          <a:sx n="96" d="100"/>
          <a:sy n="96" d="100"/>
        </p:scale>
        <p:origin x="756" y="8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6/12/2024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280420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68877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724492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99952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14170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1269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1657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410142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00217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30915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975107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71434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7232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13229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163040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423674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279375" y="1338763"/>
            <a:ext cx="6285300" cy="1956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6000"/>
            </a:lvl1pPr>
            <a:lvl2pPr lvl="1" algn="r" rtl="0">
              <a:lnSpc>
                <a:spcPct val="100000"/>
              </a:lnSpc>
              <a:spcBef>
                <a:spcPts val="0"/>
              </a:spcBef>
              <a:spcAft>
                <a:spcPts val="0"/>
              </a:spcAft>
              <a:buNone/>
              <a:defRPr sz="6000"/>
            </a:lvl2pPr>
            <a:lvl3pPr lvl="2" algn="r" rtl="0">
              <a:lnSpc>
                <a:spcPct val="100000"/>
              </a:lnSpc>
              <a:spcBef>
                <a:spcPts val="0"/>
              </a:spcBef>
              <a:spcAft>
                <a:spcPts val="0"/>
              </a:spcAft>
              <a:buNone/>
              <a:defRPr sz="6000"/>
            </a:lvl3pPr>
            <a:lvl4pPr lvl="3" algn="r" rtl="0">
              <a:lnSpc>
                <a:spcPct val="100000"/>
              </a:lnSpc>
              <a:spcBef>
                <a:spcPts val="0"/>
              </a:spcBef>
              <a:spcAft>
                <a:spcPts val="0"/>
              </a:spcAft>
              <a:buNone/>
              <a:defRPr sz="6000"/>
            </a:lvl4pPr>
            <a:lvl5pPr lvl="4" algn="r" rtl="0">
              <a:lnSpc>
                <a:spcPct val="100000"/>
              </a:lnSpc>
              <a:spcBef>
                <a:spcPts val="0"/>
              </a:spcBef>
              <a:spcAft>
                <a:spcPts val="0"/>
              </a:spcAft>
              <a:buNone/>
              <a:defRPr sz="6000"/>
            </a:lvl5pPr>
            <a:lvl6pPr lvl="5" algn="r" rtl="0">
              <a:lnSpc>
                <a:spcPct val="100000"/>
              </a:lnSpc>
              <a:spcBef>
                <a:spcPts val="0"/>
              </a:spcBef>
              <a:spcAft>
                <a:spcPts val="0"/>
              </a:spcAft>
              <a:buNone/>
              <a:defRPr sz="6000"/>
            </a:lvl6pPr>
            <a:lvl7pPr lvl="6" algn="r" rtl="0">
              <a:lnSpc>
                <a:spcPct val="100000"/>
              </a:lnSpc>
              <a:spcBef>
                <a:spcPts val="0"/>
              </a:spcBef>
              <a:spcAft>
                <a:spcPts val="0"/>
              </a:spcAft>
              <a:buNone/>
              <a:defRPr sz="6000"/>
            </a:lvl7pPr>
            <a:lvl8pPr lvl="7" algn="r" rtl="0">
              <a:lnSpc>
                <a:spcPct val="100000"/>
              </a:lnSpc>
              <a:spcBef>
                <a:spcPts val="0"/>
              </a:spcBef>
              <a:spcAft>
                <a:spcPts val="0"/>
              </a:spcAft>
              <a:buNone/>
              <a:defRPr sz="6000"/>
            </a:lvl8pPr>
            <a:lvl9pPr lvl="8" algn="r" rtl="0">
              <a:lnSpc>
                <a:spcPct val="100000"/>
              </a:lnSpc>
              <a:spcBef>
                <a:spcPts val="0"/>
              </a:spcBef>
              <a:spcAft>
                <a:spcPts val="0"/>
              </a:spcAft>
              <a:buNone/>
              <a:defRPr sz="6000"/>
            </a:lvl9pPr>
          </a:lstStyle>
          <a:p>
            <a:endParaRPr/>
          </a:p>
        </p:txBody>
      </p:sp>
      <p:sp>
        <p:nvSpPr>
          <p:cNvPr id="815" name="Google Shape;815;p17"/>
          <p:cNvSpPr txBox="1">
            <a:spLocks noGrp="1"/>
          </p:cNvSpPr>
          <p:nvPr>
            <p:ph type="subTitle" idx="1"/>
          </p:nvPr>
        </p:nvSpPr>
        <p:spPr>
          <a:xfrm>
            <a:off x="1279375" y="3457638"/>
            <a:ext cx="6285300" cy="347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55598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6/12/2024</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52713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65613" y="3277617"/>
            <a:ext cx="5563738" cy="584775"/>
          </a:xfrm>
          <a:prstGeom prst="rect">
            <a:avLst/>
          </a:prstGeom>
        </p:spPr>
        <p:txBody>
          <a:bodyPr wrap="square">
            <a:spAutoFit/>
          </a:bodyPr>
          <a:lstStyle/>
          <a:p>
            <a:r>
              <a:rPr lang="en-US" sz="3200" dirty="0"/>
              <a:t>give a title to a book, play, etc.</a:t>
            </a:r>
          </a:p>
        </p:txBody>
      </p:sp>
      <p:grpSp>
        <p:nvGrpSpPr>
          <p:cNvPr id="6" name="Group 5"/>
          <p:cNvGrpSpPr/>
          <p:nvPr/>
        </p:nvGrpSpPr>
        <p:grpSpPr>
          <a:xfrm>
            <a:off x="220436" y="1088799"/>
            <a:ext cx="5094514" cy="1509657"/>
            <a:chOff x="220436" y="1088799"/>
            <a:chExt cx="5094514" cy="1509657"/>
          </a:xfrm>
        </p:grpSpPr>
        <p:sp>
          <p:nvSpPr>
            <p:cNvPr id="7" name="Google Shape;1881;p31"/>
            <p:cNvSpPr txBox="1">
              <a:spLocks/>
            </p:cNvSpPr>
            <p:nvPr/>
          </p:nvSpPr>
          <p:spPr>
            <a:xfrm>
              <a:off x="220436" y="1088799"/>
              <a:ext cx="5094514"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entitle </a:t>
              </a:r>
              <a:r>
                <a:rPr lang="en-US" sz="4800" b="1" dirty="0" smtClean="0">
                  <a:solidFill>
                    <a:schemeClr val="accent2"/>
                  </a:solidFill>
                </a:rPr>
                <a:t>(</a:t>
              </a:r>
              <a:r>
                <a:rPr lang="en-US" sz="4800" b="1" dirty="0">
                  <a:solidFill>
                    <a:schemeClr val="accent2"/>
                  </a:solidFill>
                </a:rPr>
                <a:t>v)   </a:t>
              </a:r>
              <a:endParaRPr lang="en-US" sz="4800" b="1" dirty="0">
                <a:solidFill>
                  <a:schemeClr val="accent2"/>
                </a:solidFill>
                <a:cs typeface="Calibri" panose="020F0502020204030204" pitchFamily="34" charset="0"/>
              </a:endParaRPr>
            </a:p>
          </p:txBody>
        </p:sp>
        <p:sp>
          <p:nvSpPr>
            <p:cNvPr id="2" name="Rectangle 1"/>
            <p:cNvSpPr/>
            <p:nvPr/>
          </p:nvSpPr>
          <p:spPr>
            <a:xfrm>
              <a:off x="1045030" y="1952125"/>
              <a:ext cx="3649433" cy="646331"/>
            </a:xfrm>
            <a:prstGeom prst="rect">
              <a:avLst/>
            </a:prstGeom>
          </p:spPr>
          <p:txBody>
            <a:bodyPr wrap="square">
              <a:spAutoFit/>
            </a:bodyPr>
            <a:lstStyle/>
            <a:p>
              <a:pPr algn="ctr"/>
              <a:r>
                <a:rPr lang="en-US" sz="3600" b="1" dirty="0">
                  <a:solidFill>
                    <a:schemeClr val="accent2">
                      <a:lumMod val="50000"/>
                    </a:schemeClr>
                  </a:solidFill>
                </a:rPr>
                <a:t>/</a:t>
              </a:r>
              <a:r>
                <a:rPr lang="en-US" sz="3600" b="1" dirty="0" err="1">
                  <a:solidFill>
                    <a:schemeClr val="accent2">
                      <a:lumMod val="50000"/>
                    </a:schemeClr>
                  </a:solidFill>
                </a:rPr>
                <a:t>ɪnˈtaɪtl</a:t>
              </a:r>
              <a:r>
                <a:rPr lang="en-US" sz="3600" b="1" dirty="0">
                  <a:solidFill>
                    <a:schemeClr val="accent2">
                      <a:lumMod val="50000"/>
                    </a:schemeClr>
                  </a:solidFill>
                </a:rPr>
                <a:t>/</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3" name="mp3-output-ttsfree(dot)com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14950" y="1290017"/>
            <a:ext cx="609600" cy="609600"/>
          </a:xfrm>
          <a:prstGeom prst="rect">
            <a:avLst/>
          </a:prstGeom>
        </p:spPr>
      </p:pic>
    </p:spTree>
    <p:extLst>
      <p:ext uri="{BB962C8B-B14F-4D97-AF65-F5344CB8AC3E}">
        <p14:creationId xmlns:p14="http://schemas.microsoft.com/office/powerpoint/2010/main" val="4844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aphicFrame>
        <p:nvGraphicFramePr>
          <p:cNvPr id="6" name="Table 5">
            <a:extLst>
              <a:ext uri="{FF2B5EF4-FFF2-40B4-BE49-F238E27FC236}">
                <a16:creationId xmlns:a16="http://schemas.microsoft.com/office/drawing/2014/main" id="{65C3BE11-7245-A261-E500-85D5C0DFCC7D}"/>
              </a:ext>
            </a:extLst>
          </p:cNvPr>
          <p:cNvGraphicFramePr>
            <a:graphicFrameLocks noGrp="1"/>
          </p:cNvGraphicFramePr>
          <p:nvPr>
            <p:extLst>
              <p:ext uri="{D42A27DB-BD31-4B8C-83A1-F6EECF244321}">
                <p14:modId xmlns:p14="http://schemas.microsoft.com/office/powerpoint/2010/main" val="59461423"/>
              </p:ext>
            </p:extLst>
          </p:nvPr>
        </p:nvGraphicFramePr>
        <p:xfrm>
          <a:off x="185737" y="705992"/>
          <a:ext cx="8772525" cy="4463187"/>
        </p:xfrm>
        <a:graphic>
          <a:graphicData uri="http://schemas.openxmlformats.org/drawingml/2006/table">
            <a:tbl>
              <a:tblPr firstRow="1" bandRow="1">
                <a:tableStyleId>{5DA37D80-6434-44D0-A028-1B22A696006F}</a:tableStyleId>
              </a:tblPr>
              <a:tblGrid>
                <a:gridCol w="1667556">
                  <a:extLst>
                    <a:ext uri="{9D8B030D-6E8A-4147-A177-3AD203B41FA5}">
                      <a16:colId xmlns:a16="http://schemas.microsoft.com/office/drawing/2014/main" val="20000"/>
                    </a:ext>
                  </a:extLst>
                </a:gridCol>
                <a:gridCol w="1763486">
                  <a:extLst>
                    <a:ext uri="{9D8B030D-6E8A-4147-A177-3AD203B41FA5}">
                      <a16:colId xmlns:a16="http://schemas.microsoft.com/office/drawing/2014/main" val="20003"/>
                    </a:ext>
                  </a:extLst>
                </a:gridCol>
                <a:gridCol w="3690182">
                  <a:extLst>
                    <a:ext uri="{9D8B030D-6E8A-4147-A177-3AD203B41FA5}">
                      <a16:colId xmlns:a16="http://schemas.microsoft.com/office/drawing/2014/main" val="20001"/>
                    </a:ext>
                  </a:extLst>
                </a:gridCol>
                <a:gridCol w="1651301">
                  <a:extLst>
                    <a:ext uri="{9D8B030D-6E8A-4147-A177-3AD203B41FA5}">
                      <a16:colId xmlns:a16="http://schemas.microsoft.com/office/drawing/2014/main" val="20002"/>
                    </a:ext>
                  </a:extLst>
                </a:gridCol>
              </a:tblGrid>
              <a:tr h="703910">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Form</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Pronunciation</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Meaning</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00000"/>
                        </a:lnSpc>
                        <a:spcBef>
                          <a:spcPts val="0"/>
                        </a:spcBef>
                        <a:spcAft>
                          <a:spcPts val="0"/>
                        </a:spcAft>
                      </a:pPr>
                      <a:r>
                        <a:rPr lang="en-US" sz="2000" b="1" dirty="0">
                          <a:solidFill>
                            <a:schemeClr val="accent2">
                              <a:lumMod val="50000"/>
                            </a:schemeClr>
                          </a:solidFill>
                          <a:effectLst/>
                          <a:latin typeface="+mn-lt"/>
                          <a:ea typeface="Calibri" panose="020F0502020204030204" pitchFamily="34" charset="0"/>
                          <a:cs typeface="Times New Roman" panose="02020603050405020304" pitchFamily="18" charset="0"/>
                        </a:rPr>
                        <a:t>Vietnamese</a:t>
                      </a:r>
                      <a:r>
                        <a:rPr lang="vi-VN" sz="2000" b="1" dirty="0">
                          <a:solidFill>
                            <a:schemeClr val="accent2">
                              <a:lumMod val="50000"/>
                            </a:schemeClr>
                          </a:solidFill>
                          <a:effectLst/>
                          <a:latin typeface="+mn-lt"/>
                          <a:ea typeface="Calibri" panose="020F0502020204030204" pitchFamily="34" charset="0"/>
                          <a:cs typeface="Times New Roman" panose="02020603050405020304" pitchFamily="18" charset="0"/>
                        </a:rPr>
                        <a:t> </a:t>
                      </a:r>
                      <a:r>
                        <a:rPr lang="vi-VN" sz="2000" b="1" dirty="0">
                          <a:solidFill>
                            <a:schemeClr val="accent2">
                              <a:lumMod val="50000"/>
                            </a:schemeClr>
                          </a:solidFill>
                          <a:effectLst/>
                          <a:latin typeface="+mn-lt"/>
                          <a:ea typeface="Calibri" panose="020F0502020204030204" pitchFamily="34" charset="0"/>
                          <a:cs typeface="Calibri" panose="020F0502020204030204" pitchFamily="34" charset="0"/>
                        </a:rPr>
                        <a:t>equivalent</a:t>
                      </a:r>
                      <a:r>
                        <a:rPr lang="vi-VN" sz="2000" b="1" dirty="0">
                          <a:solidFill>
                            <a:schemeClr val="accent2">
                              <a:lumMod val="50000"/>
                            </a:schemeClr>
                          </a:solidFill>
                          <a:effectLst/>
                          <a:latin typeface="+mn-lt"/>
                          <a:ea typeface="Calibri" panose="020F0502020204030204" pitchFamily="34" charset="0"/>
                          <a:cs typeface="Times New Roman" panose="02020603050405020304" pitchFamily="18" charset="0"/>
                        </a:rPr>
                        <a:t>  </a:t>
                      </a:r>
                      <a:endParaRPr lang="en-US" sz="20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0"/>
                  </a:ext>
                </a:extLst>
              </a:tr>
              <a:tr h="884209">
                <a:tc>
                  <a:txBody>
                    <a:bodyPr/>
                    <a:lstStyle/>
                    <a:p>
                      <a:pPr marL="144145" marR="0" indent="-144145">
                        <a:lnSpc>
                          <a:spcPct val="100000"/>
                        </a:lnSpc>
                        <a:spcBef>
                          <a:spcPts val="0"/>
                        </a:spcBef>
                        <a:spcAft>
                          <a:spcPts val="0"/>
                        </a:spcAft>
                      </a:pPr>
                      <a:r>
                        <a:rPr lang="en-US" sz="1800" b="0" dirty="0" smtClean="0">
                          <a:solidFill>
                            <a:srgbClr val="000000"/>
                          </a:solidFill>
                          <a:effectLst/>
                          <a:latin typeface="+mn-lt"/>
                          <a:ea typeface="Calibri" panose="020F0502020204030204" pitchFamily="34" charset="0"/>
                          <a:cs typeface="Times New Roman" panose="02020603050405020304" pitchFamily="18" charset="0"/>
                        </a:rPr>
                        <a:t>1.</a:t>
                      </a:r>
                      <a:r>
                        <a:rPr lang="en-US" sz="1800" b="0" baseline="0" dirty="0" smtClean="0">
                          <a:solidFill>
                            <a:srgbClr val="000000"/>
                          </a:solidFill>
                          <a:effectLst/>
                          <a:latin typeface="+mn-lt"/>
                          <a:ea typeface="Calibri" panose="020F0502020204030204" pitchFamily="34" charset="0"/>
                          <a:cs typeface="Times New Roman" panose="02020603050405020304" pitchFamily="18" charset="0"/>
                        </a:rPr>
                        <a:t> extinction (n) </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/ɪkˈstɪŋkʃn/</a:t>
                      </a:r>
                      <a:endParaRPr lang="en-US" sz="1800" b="0" dirty="0">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a situation in which a plant, an animal, a way of life, etc. stops existing</a:t>
                      </a:r>
                      <a:endParaRPr lang="en-US" sz="1800" b="0" dirty="0">
                        <a:solidFill>
                          <a:srgbClr val="000000"/>
                        </a:solidFill>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0" algn="l" defTabSz="914400" rtl="0" eaLnBrk="1" latinLnBrk="0" hangingPunct="1">
                        <a:lnSpc>
                          <a:spcPct val="100000"/>
                        </a:lnSpc>
                        <a:spcBef>
                          <a:spcPts val="0"/>
                        </a:spcBef>
                        <a:spcAft>
                          <a:spcPts val="0"/>
                        </a:spcAft>
                      </a:pPr>
                      <a:r>
                        <a:rPr lang="en-US" sz="1800" b="0" kern="1200" dirty="0" smtClean="0">
                          <a:solidFill>
                            <a:srgbClr val="000000"/>
                          </a:solidFill>
                          <a:effectLst/>
                          <a:latin typeface="+mn-lt"/>
                          <a:ea typeface="Times New Roman" panose="02020603050405020304" pitchFamily="18" charset="0"/>
                          <a:cs typeface="Times New Roman" panose="02020603050405020304" pitchFamily="18" charset="0"/>
                        </a:rPr>
                        <a:t>Sự tuyệt</a:t>
                      </a:r>
                      <a:r>
                        <a:rPr lang="en-US" sz="1800" b="0" kern="1200" baseline="0" dirty="0" smtClean="0">
                          <a:solidFill>
                            <a:srgbClr val="000000"/>
                          </a:solidFill>
                          <a:effectLst/>
                          <a:latin typeface="+mn-lt"/>
                          <a:ea typeface="Times New Roman" panose="02020603050405020304" pitchFamily="18" charset="0"/>
                          <a:cs typeface="Times New Roman" panose="02020603050405020304" pitchFamily="18" charset="0"/>
                        </a:rPr>
                        <a:t> chủng</a:t>
                      </a:r>
                      <a:endParaRPr lang="en-US" sz="18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5"/>
                  </a:ext>
                </a:extLst>
              </a:tr>
              <a:tr h="914754">
                <a:tc>
                  <a:txBody>
                    <a:bodyPr/>
                    <a:lstStyle/>
                    <a:p>
                      <a:pPr marL="144145" marR="0" indent="-144145">
                        <a:lnSpc>
                          <a:spcPct val="100000"/>
                        </a:lnSpc>
                        <a:spcBef>
                          <a:spcPts val="0"/>
                        </a:spcBef>
                        <a:spcAft>
                          <a:spcPts val="0"/>
                        </a:spcAft>
                      </a:pPr>
                      <a:r>
                        <a:rPr lang="en-US" sz="1800" b="0" dirty="0">
                          <a:solidFill>
                            <a:srgbClr val="000000"/>
                          </a:solidFill>
                          <a:effectLst/>
                          <a:latin typeface="+mn-lt"/>
                          <a:ea typeface="Calibri" panose="020F0502020204030204" pitchFamily="34" charset="0"/>
                          <a:cs typeface="Times New Roman" panose="02020603050405020304" pitchFamily="18" charset="0"/>
                        </a:rPr>
                        <a:t>2. </a:t>
                      </a:r>
                      <a:r>
                        <a:rPr lang="en-US" sz="1800" b="0" dirty="0" smtClean="0">
                          <a:solidFill>
                            <a:srgbClr val="000000"/>
                          </a:solidFill>
                          <a:effectLst/>
                          <a:latin typeface="+mn-lt"/>
                          <a:ea typeface="Calibri" panose="020F0502020204030204" pitchFamily="34" charset="0"/>
                          <a:cs typeface="Times New Roman" panose="02020603050405020304" pitchFamily="18" charset="0"/>
                        </a:rPr>
                        <a:t>measure (n) </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/ˈmeʒə(r)/</a:t>
                      </a:r>
                      <a:endParaRPr lang="en-US" sz="1800" b="0" dirty="0">
                        <a:solidFill>
                          <a:srgbClr val="000000"/>
                        </a:solidFill>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a:lnSpc>
                          <a:spcPct val="100000"/>
                        </a:lnSpc>
                        <a:spcBef>
                          <a:spcPts val="0"/>
                        </a:spcBef>
                        <a:spcAft>
                          <a:spcPts val="0"/>
                        </a:spcAft>
                      </a:pPr>
                      <a:r>
                        <a:rPr lang="en-US" sz="1800" b="0" dirty="0" smtClean="0">
                          <a:solidFill>
                            <a:srgbClr val="000000"/>
                          </a:solidFill>
                          <a:effectLst/>
                          <a:latin typeface="+mn-lt"/>
                          <a:ea typeface="Calibri" panose="020F0502020204030204" pitchFamily="34" charset="0"/>
                          <a:cs typeface="Times New Roman" panose="02020603050405020304" pitchFamily="18" charset="0"/>
                        </a:rPr>
                        <a:t>an official action that is done in order to achieve a particular aim</a:t>
                      </a:r>
                      <a:endParaRPr lang="en-US" sz="1800" b="0" dirty="0">
                        <a:solidFill>
                          <a:srgbClr val="000000"/>
                        </a:solidFill>
                        <a:effectLst/>
                        <a:latin typeface="+mn-lt"/>
                        <a:ea typeface="Calibri" panose="020F0502020204030204" pitchFamily="34" charset="0"/>
                        <a:cs typeface="Times New Roman" panose="02020603050405020304" pitchFamily="18" charset="0"/>
                      </a:endParaRPr>
                    </a:p>
                  </a:txBody>
                  <a:tcPr marL="71755" marR="71755" marT="71755" marB="71755"/>
                </a:tc>
                <a:tc>
                  <a:txBody>
                    <a:bodyPr/>
                    <a:lstStyle/>
                    <a:p>
                      <a:pPr marL="0" marR="0" indent="0" algn="l" defTabSz="914400" rtl="0" eaLnBrk="1" latinLnBrk="0" hangingPunct="1">
                        <a:lnSpc>
                          <a:spcPct val="100000"/>
                        </a:lnSpc>
                        <a:spcBef>
                          <a:spcPts val="0"/>
                        </a:spcBef>
                        <a:spcAft>
                          <a:spcPts val="0"/>
                        </a:spcAft>
                      </a:pPr>
                      <a:r>
                        <a:rPr lang="en-US" sz="1800" b="0" kern="1200" dirty="0" smtClean="0">
                          <a:solidFill>
                            <a:srgbClr val="000000"/>
                          </a:solidFill>
                          <a:effectLst/>
                          <a:latin typeface="+mn-lt"/>
                          <a:ea typeface="Times New Roman" panose="02020603050405020304" pitchFamily="18" charset="0"/>
                          <a:cs typeface="Times New Roman" panose="02020603050405020304" pitchFamily="18" charset="0"/>
                        </a:rPr>
                        <a:t>Biện pháp</a:t>
                      </a:r>
                    </a:p>
                  </a:txBody>
                  <a:tcPr marL="36195" marR="36195" marT="71755" marB="71755"/>
                </a:tc>
                <a:extLst>
                  <a:ext uri="{0D108BD9-81ED-4DB2-BD59-A6C34878D82A}">
                    <a16:rowId xmlns:a16="http://schemas.microsoft.com/office/drawing/2014/main" val="10001"/>
                  </a:ext>
                </a:extLst>
              </a:tr>
              <a:tr h="884209">
                <a:tc>
                  <a:txBody>
                    <a:bodyPr/>
                    <a:lstStyle/>
                    <a:p>
                      <a:pPr marL="144145" marR="0" indent="-144145">
                        <a:lnSpc>
                          <a:spcPct val="100000"/>
                        </a:lnSpc>
                        <a:spcBef>
                          <a:spcPts val="0"/>
                        </a:spcBef>
                        <a:spcAft>
                          <a:spcPts val="0"/>
                        </a:spcAft>
                      </a:pPr>
                      <a:r>
                        <a:rPr lang="en-US" sz="1800" b="0" dirty="0" smtClean="0">
                          <a:solidFill>
                            <a:srgbClr val="000000"/>
                          </a:solidFill>
                          <a:effectLst/>
                          <a:latin typeface="+mn-lt"/>
                          <a:ea typeface="Calibri" panose="020F0502020204030204" pitchFamily="34" charset="0"/>
                          <a:cs typeface="Times New Roman" panose="02020603050405020304" pitchFamily="18" charset="0"/>
                        </a:rPr>
                        <a:t>3. biodiversity (n)</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/ˌbaɪəʊdaɪˈvɜːsəti/</a:t>
                      </a:r>
                      <a:endParaRPr lang="en-US" sz="1800" b="0" dirty="0">
                        <a:solidFill>
                          <a:srgbClr val="000000"/>
                        </a:solidFill>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the existence of a large number of different kinds of animals and plants which make a balanced environment</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0" algn="l" defTabSz="914400" rtl="0" eaLnBrk="1" latinLnBrk="0" hangingPunct="1">
                        <a:lnSpc>
                          <a:spcPct val="100000"/>
                        </a:lnSpc>
                        <a:spcBef>
                          <a:spcPts val="0"/>
                        </a:spcBef>
                        <a:spcAft>
                          <a:spcPts val="0"/>
                        </a:spcAft>
                      </a:pPr>
                      <a:r>
                        <a:rPr lang="en-US" sz="1800" b="0" kern="1200" dirty="0" smtClean="0">
                          <a:solidFill>
                            <a:srgbClr val="000000"/>
                          </a:solidFill>
                          <a:effectLst/>
                          <a:latin typeface="+mn-lt"/>
                          <a:ea typeface="Times New Roman" panose="02020603050405020304" pitchFamily="18" charset="0"/>
                          <a:cs typeface="Times New Roman" panose="02020603050405020304" pitchFamily="18" charset="0"/>
                        </a:rPr>
                        <a:t>Sự đa dạng sinh học</a:t>
                      </a:r>
                      <a:endParaRPr lang="en-US" sz="18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0002"/>
                  </a:ext>
                </a:extLst>
              </a:tr>
              <a:tr h="862383">
                <a:tc>
                  <a:txBody>
                    <a:bodyPr/>
                    <a:lstStyle/>
                    <a:p>
                      <a:pPr marL="144145" marR="0" indent="-144145">
                        <a:lnSpc>
                          <a:spcPct val="100000"/>
                        </a:lnSpc>
                        <a:spcBef>
                          <a:spcPts val="0"/>
                        </a:spcBef>
                        <a:spcAft>
                          <a:spcPts val="0"/>
                        </a:spcAft>
                      </a:pPr>
                      <a:r>
                        <a:rPr lang="en-US" sz="1800" b="0" dirty="0">
                          <a:effectLst/>
                          <a:latin typeface="+mn-lt"/>
                          <a:ea typeface="Times New Roman" panose="02020603050405020304" pitchFamily="18" charset="0"/>
                          <a:cs typeface="Times New Roman" panose="02020603050405020304" pitchFamily="18" charset="0"/>
                        </a:rPr>
                        <a:t>4. </a:t>
                      </a:r>
                      <a:r>
                        <a:rPr lang="en-US" sz="1800" b="0" dirty="0" smtClean="0">
                          <a:effectLst/>
                          <a:latin typeface="+mn-lt"/>
                          <a:ea typeface="Times New Roman" panose="02020603050405020304" pitchFamily="18" charset="0"/>
                          <a:cs typeface="Times New Roman" panose="02020603050405020304" pitchFamily="18" charset="0"/>
                        </a:rPr>
                        <a:t>entitle</a:t>
                      </a:r>
                      <a:r>
                        <a:rPr lang="en-US" sz="1800" b="0" baseline="0" dirty="0" smtClean="0">
                          <a:effectLst/>
                          <a:latin typeface="+mn-lt"/>
                          <a:ea typeface="Times New Roman" panose="02020603050405020304" pitchFamily="18" charset="0"/>
                          <a:cs typeface="Times New Roman" panose="02020603050405020304" pitchFamily="18" charset="0"/>
                        </a:rPr>
                        <a:t> (v)</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algn="ctr">
                        <a:lnSpc>
                          <a:spcPct val="100000"/>
                        </a:lnSpc>
                        <a:spcBef>
                          <a:spcPts val="0"/>
                        </a:spcBef>
                        <a:spcAft>
                          <a:spcPts val="0"/>
                        </a:spcAft>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/ɪnˈtaɪtl/</a:t>
                      </a:r>
                      <a:endParaRPr lang="en-US" sz="1800" b="0" dirty="0">
                        <a:solidFill>
                          <a:srgbClr val="000000"/>
                        </a:solidFill>
                        <a:effectLst/>
                        <a:latin typeface="+mn-lt"/>
                        <a:ea typeface="Times New Roman" panose="02020603050405020304" pitchFamily="18" charset="0"/>
                        <a:cs typeface="Times New Roman" panose="02020603050405020304" pitchFamily="18" charset="0"/>
                      </a:endParaRPr>
                    </a:p>
                  </a:txBody>
                  <a:tcPr marL="36195" marR="36195" marT="71755" marB="7175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effectLst/>
                          <a:latin typeface="+mn-lt"/>
                          <a:ea typeface="Times New Roman" panose="02020603050405020304" pitchFamily="18" charset="0"/>
                          <a:cs typeface="Times New Roman" panose="02020603050405020304" pitchFamily="18" charset="0"/>
                        </a:rPr>
                        <a:t>give a title to a book, play, etc.</a:t>
                      </a:r>
                      <a:endParaRPr lang="en-US" sz="1800" b="0" dirty="0">
                        <a:effectLst/>
                        <a:latin typeface="+mn-lt"/>
                        <a:ea typeface="Times New Roman" panose="02020603050405020304" pitchFamily="18" charset="0"/>
                        <a:cs typeface="Times New Roman" panose="02020603050405020304" pitchFamily="18" charset="0"/>
                      </a:endParaRPr>
                    </a:p>
                  </a:txBody>
                  <a:tcPr marL="71755" marR="71755" marT="71755" marB="71755"/>
                </a:tc>
                <a:tc>
                  <a:txBody>
                    <a:bodyPr/>
                    <a:lstStyle/>
                    <a:p>
                      <a:pPr marL="0" marR="0" indent="0" algn="l" defTabSz="914400" rtl="0" eaLnBrk="1" latinLnBrk="0" hangingPunct="1">
                        <a:lnSpc>
                          <a:spcPct val="100000"/>
                        </a:lnSpc>
                        <a:spcBef>
                          <a:spcPts val="0"/>
                        </a:spcBef>
                        <a:spcAft>
                          <a:spcPts val="0"/>
                        </a:spcAft>
                      </a:pPr>
                      <a:r>
                        <a:rPr lang="en-US" sz="1800" b="0" kern="1200" dirty="0" smtClean="0">
                          <a:solidFill>
                            <a:srgbClr val="000000"/>
                          </a:solidFill>
                          <a:effectLst/>
                          <a:latin typeface="+mn-lt"/>
                          <a:ea typeface="Times New Roman" panose="02020603050405020304" pitchFamily="18" charset="0"/>
                          <a:cs typeface="Times New Roman" panose="02020603050405020304" pitchFamily="18" charset="0"/>
                        </a:rPr>
                        <a:t>Đặt tiêu đề</a:t>
                      </a:r>
                      <a:endParaRPr lang="en-US" sz="18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36195" marR="36195" marT="71755" marB="71755"/>
                </a:tc>
                <a:extLst>
                  <a:ext uri="{0D108BD9-81ED-4DB2-BD59-A6C34878D82A}">
                    <a16:rowId xmlns:a16="http://schemas.microsoft.com/office/drawing/2014/main" val="1325085814"/>
                  </a:ext>
                </a:extLst>
              </a:tr>
            </a:tbl>
          </a:graphicData>
        </a:graphic>
      </p:graphicFrame>
    </p:spTree>
    <p:extLst>
      <p:ext uri="{BB962C8B-B14F-4D97-AF65-F5344CB8AC3E}">
        <p14:creationId xmlns:p14="http://schemas.microsoft.com/office/powerpoint/2010/main" val="1928964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503252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3" name="Picture 2">
            <a:extLst>
              <a:ext uri="{FF2B5EF4-FFF2-40B4-BE49-F238E27FC236}">
                <a16:creationId xmlns:a16="http://schemas.microsoft.com/office/drawing/2014/main" id="{21AE2B84-79FB-EB07-44DD-6BB90A92DD6F}"/>
              </a:ext>
            </a:extLst>
          </p:cNvPr>
          <p:cNvPicPr>
            <a:picLocks noChangeAspect="1"/>
          </p:cNvPicPr>
          <p:nvPr/>
        </p:nvPicPr>
        <p:blipFill>
          <a:blip r:embed="rId3"/>
          <a:stretch>
            <a:fillRect/>
          </a:stretch>
        </p:blipFill>
        <p:spPr>
          <a:xfrm>
            <a:off x="924606" y="1388217"/>
            <a:ext cx="6464076" cy="1698068"/>
          </a:xfrm>
          <a:prstGeom prst="rect">
            <a:avLst/>
          </a:prstGeom>
        </p:spPr>
      </p:pic>
      <p:pic>
        <p:nvPicPr>
          <p:cNvPr id="9" name="Picture 8">
            <a:extLst>
              <a:ext uri="{FF2B5EF4-FFF2-40B4-BE49-F238E27FC236}">
                <a16:creationId xmlns:a16="http://schemas.microsoft.com/office/drawing/2014/main" id="{E5F5700E-9348-5588-C599-C77D8C063204}"/>
              </a:ext>
            </a:extLst>
          </p:cNvPr>
          <p:cNvPicPr>
            <a:picLocks noChangeAspect="1"/>
          </p:cNvPicPr>
          <p:nvPr/>
        </p:nvPicPr>
        <p:blipFill>
          <a:blip r:embed="rId4"/>
          <a:stretch>
            <a:fillRect/>
          </a:stretch>
        </p:blipFill>
        <p:spPr>
          <a:xfrm>
            <a:off x="924606" y="3160025"/>
            <a:ext cx="6359982" cy="1915450"/>
          </a:xfrm>
          <a:prstGeom prst="rect">
            <a:avLst/>
          </a:prstGeom>
        </p:spPr>
      </p:pic>
      <p:sp>
        <p:nvSpPr>
          <p:cNvPr id="11" name="TextBox 10">
            <a:extLst>
              <a:ext uri="{FF2B5EF4-FFF2-40B4-BE49-F238E27FC236}">
                <a16:creationId xmlns:a16="http://schemas.microsoft.com/office/drawing/2014/main" id="{A6FDB030-CFB3-78CD-16C7-757418C990C6}"/>
              </a:ext>
            </a:extLst>
          </p:cNvPr>
          <p:cNvSpPr txBox="1"/>
          <p:nvPr/>
        </p:nvSpPr>
        <p:spPr>
          <a:xfrm>
            <a:off x="7666264" y="1738993"/>
            <a:ext cx="1045029" cy="461665"/>
          </a:xfrm>
          <a:prstGeom prst="rect">
            <a:avLst/>
          </a:prstGeom>
          <a:noFill/>
        </p:spPr>
        <p:txBody>
          <a:bodyPr wrap="square" rtlCol="0">
            <a:spAutoFit/>
          </a:bodyPr>
          <a:lstStyle/>
          <a:p>
            <a:r>
              <a:rPr lang="en-US" sz="2400" b="1" dirty="0">
                <a:solidFill>
                  <a:srgbClr val="FF0000"/>
                </a:solidFill>
                <a:cs typeface="Times New Roman" panose="02020603050405020304" pitchFamily="18" charset="0"/>
              </a:rPr>
              <a:t>1. </a:t>
            </a:r>
            <a:r>
              <a:rPr lang="en-US" sz="2400" b="1" dirty="0" smtClean="0">
                <a:solidFill>
                  <a:srgbClr val="FF0000"/>
                </a:solidFill>
                <a:cs typeface="Times New Roman" panose="02020603050405020304" pitchFamily="18" charset="0"/>
              </a:rPr>
              <a:t>B</a:t>
            </a:r>
            <a:endParaRPr lang="en-US" sz="2400" b="1" dirty="0">
              <a:solidFill>
                <a:srgbClr val="FF0000"/>
              </a:solidFill>
              <a:cs typeface="Times New Roman" panose="02020603050405020304" pitchFamily="18" charset="0"/>
            </a:endParaRPr>
          </a:p>
        </p:txBody>
      </p:sp>
      <p:sp>
        <p:nvSpPr>
          <p:cNvPr id="8" name="TextBox 7"/>
          <p:cNvSpPr txBox="1"/>
          <p:nvPr/>
        </p:nvSpPr>
        <p:spPr>
          <a:xfrm>
            <a:off x="426371" y="808238"/>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2</a:t>
            </a:r>
          </a:p>
        </p:txBody>
      </p:sp>
      <p:sp>
        <p:nvSpPr>
          <p:cNvPr id="10" name="TextBox 9">
            <a:extLst>
              <a:ext uri="{FF2B5EF4-FFF2-40B4-BE49-F238E27FC236}">
                <a16:creationId xmlns:a16="http://schemas.microsoft.com/office/drawing/2014/main" id="{A67A06BC-4457-04BA-9C00-A53F31836F9A}"/>
              </a:ext>
            </a:extLst>
          </p:cNvPr>
          <p:cNvSpPr txBox="1"/>
          <p:nvPr/>
        </p:nvSpPr>
        <p:spPr>
          <a:xfrm>
            <a:off x="924606" y="618433"/>
            <a:ext cx="8461783" cy="830997"/>
          </a:xfrm>
          <a:prstGeom prst="rect">
            <a:avLst/>
          </a:prstGeom>
          <a:noFill/>
        </p:spPr>
        <p:txBody>
          <a:bodyPr wrap="square">
            <a:spAutoFit/>
          </a:bodyPr>
          <a:lstStyle/>
          <a:p>
            <a:pPr marL="0" marR="0" indent="-1270">
              <a:spcBef>
                <a:spcPts val="0"/>
              </a:spcBef>
              <a:spcAft>
                <a:spcPts val="0"/>
              </a:spcAft>
            </a:pPr>
            <a:r>
              <a:rPr lang="en-US" sz="2400" b="1" dirty="0" smtClean="0"/>
              <a:t>Read the news items and choose the most suitable headline for each one. There are TWO extra headlines. </a:t>
            </a:r>
            <a:endParaRPr lang="en-US" sz="2400" b="1" dirty="0"/>
          </a:p>
        </p:txBody>
      </p:sp>
    </p:spTree>
    <p:extLst>
      <p:ext uri="{BB962C8B-B14F-4D97-AF65-F5344CB8AC3E}">
        <p14:creationId xmlns:p14="http://schemas.microsoft.com/office/powerpoint/2010/main" val="317586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419186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7" name="Picture 6">
            <a:extLst>
              <a:ext uri="{FF2B5EF4-FFF2-40B4-BE49-F238E27FC236}">
                <a16:creationId xmlns:a16="http://schemas.microsoft.com/office/drawing/2014/main" id="{D13AA255-83C4-ADEA-5D6B-383AFF113A17}"/>
              </a:ext>
            </a:extLst>
          </p:cNvPr>
          <p:cNvPicPr>
            <a:picLocks noChangeAspect="1"/>
          </p:cNvPicPr>
          <p:nvPr/>
        </p:nvPicPr>
        <p:blipFill>
          <a:blip r:embed="rId3"/>
          <a:stretch>
            <a:fillRect/>
          </a:stretch>
        </p:blipFill>
        <p:spPr>
          <a:xfrm>
            <a:off x="690967" y="1338891"/>
            <a:ext cx="3881033" cy="3747460"/>
          </a:xfrm>
          <a:prstGeom prst="rect">
            <a:avLst/>
          </a:prstGeom>
        </p:spPr>
      </p:pic>
      <p:sp>
        <p:nvSpPr>
          <p:cNvPr id="8" name="TextBox 7">
            <a:extLst>
              <a:ext uri="{FF2B5EF4-FFF2-40B4-BE49-F238E27FC236}">
                <a16:creationId xmlns:a16="http://schemas.microsoft.com/office/drawing/2014/main" id="{A40822C0-2E16-31B0-9016-C624A5AC1568}"/>
              </a:ext>
            </a:extLst>
          </p:cNvPr>
          <p:cNvSpPr txBox="1"/>
          <p:nvPr/>
        </p:nvSpPr>
        <p:spPr>
          <a:xfrm>
            <a:off x="5086350" y="1722664"/>
            <a:ext cx="1045029" cy="461665"/>
          </a:xfrm>
          <a:prstGeom prst="rect">
            <a:avLst/>
          </a:prstGeom>
          <a:noFill/>
        </p:spPr>
        <p:txBody>
          <a:bodyPr wrap="square" rtlCol="0">
            <a:spAutoFit/>
          </a:bodyPr>
          <a:lstStyle/>
          <a:p>
            <a:r>
              <a:rPr lang="en-US" sz="2400" b="1" dirty="0">
                <a:solidFill>
                  <a:srgbClr val="FF0000"/>
                </a:solidFill>
                <a:cs typeface="Times New Roman" panose="02020603050405020304" pitchFamily="18" charset="0"/>
              </a:rPr>
              <a:t>2. </a:t>
            </a:r>
            <a:r>
              <a:rPr lang="en-US" sz="2400" b="1" dirty="0" smtClean="0">
                <a:solidFill>
                  <a:srgbClr val="FF0000"/>
                </a:solidFill>
                <a:cs typeface="Times New Roman" panose="02020603050405020304" pitchFamily="18" charset="0"/>
              </a:rPr>
              <a:t>A</a:t>
            </a:r>
            <a:endParaRPr lang="en-US" sz="2400" b="1" dirty="0">
              <a:solidFill>
                <a:srgbClr val="FF0000"/>
              </a:solidFill>
              <a:cs typeface="Times New Roman" panose="02020603050405020304" pitchFamily="18" charset="0"/>
            </a:endParaRPr>
          </a:p>
        </p:txBody>
      </p:sp>
      <p:sp>
        <p:nvSpPr>
          <p:cNvPr id="9" name="TextBox 8"/>
          <p:cNvSpPr txBox="1"/>
          <p:nvPr/>
        </p:nvSpPr>
        <p:spPr>
          <a:xfrm>
            <a:off x="426371" y="808238"/>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2</a:t>
            </a:r>
          </a:p>
        </p:txBody>
      </p:sp>
      <p:sp>
        <p:nvSpPr>
          <p:cNvPr id="10" name="TextBox 9">
            <a:extLst>
              <a:ext uri="{FF2B5EF4-FFF2-40B4-BE49-F238E27FC236}">
                <a16:creationId xmlns:a16="http://schemas.microsoft.com/office/drawing/2014/main" id="{A67A06BC-4457-04BA-9C00-A53F31836F9A}"/>
              </a:ext>
            </a:extLst>
          </p:cNvPr>
          <p:cNvSpPr txBox="1"/>
          <p:nvPr/>
        </p:nvSpPr>
        <p:spPr>
          <a:xfrm>
            <a:off x="924606" y="618433"/>
            <a:ext cx="8461783" cy="830997"/>
          </a:xfrm>
          <a:prstGeom prst="rect">
            <a:avLst/>
          </a:prstGeom>
          <a:noFill/>
        </p:spPr>
        <p:txBody>
          <a:bodyPr wrap="square">
            <a:spAutoFit/>
          </a:bodyPr>
          <a:lstStyle/>
          <a:p>
            <a:pPr marL="0" marR="0" indent="-1270">
              <a:spcBef>
                <a:spcPts val="0"/>
              </a:spcBef>
              <a:spcAft>
                <a:spcPts val="0"/>
              </a:spcAft>
            </a:pPr>
            <a:r>
              <a:rPr lang="en-US" sz="2400" b="1" dirty="0" smtClean="0"/>
              <a:t>Read the news items and choose the most suitable headline for each one. There are TWO extra headlines. </a:t>
            </a:r>
            <a:endParaRPr lang="en-US" sz="2400" b="1" dirty="0"/>
          </a:p>
        </p:txBody>
      </p:sp>
    </p:spTree>
    <p:extLst>
      <p:ext uri="{BB962C8B-B14F-4D97-AF65-F5344CB8AC3E}">
        <p14:creationId xmlns:p14="http://schemas.microsoft.com/office/powerpoint/2010/main" val="240812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4779688"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7" name="Picture 6">
            <a:extLst>
              <a:ext uri="{FF2B5EF4-FFF2-40B4-BE49-F238E27FC236}">
                <a16:creationId xmlns:a16="http://schemas.microsoft.com/office/drawing/2014/main" id="{918CE6AA-E167-FB01-806F-9DFDB7337173}"/>
              </a:ext>
            </a:extLst>
          </p:cNvPr>
          <p:cNvPicPr>
            <a:picLocks noChangeAspect="1"/>
          </p:cNvPicPr>
          <p:nvPr/>
        </p:nvPicPr>
        <p:blipFill>
          <a:blip r:embed="rId3"/>
          <a:stretch>
            <a:fillRect/>
          </a:stretch>
        </p:blipFill>
        <p:spPr>
          <a:xfrm>
            <a:off x="139784" y="1389517"/>
            <a:ext cx="4712849" cy="3692015"/>
          </a:xfrm>
          <a:prstGeom prst="rect">
            <a:avLst/>
          </a:prstGeom>
        </p:spPr>
      </p:pic>
      <p:sp>
        <p:nvSpPr>
          <p:cNvPr id="8" name="TextBox 7">
            <a:extLst>
              <a:ext uri="{FF2B5EF4-FFF2-40B4-BE49-F238E27FC236}">
                <a16:creationId xmlns:a16="http://schemas.microsoft.com/office/drawing/2014/main" id="{2B2EB93B-1F88-5B1E-26D5-40ACBA029124}"/>
              </a:ext>
            </a:extLst>
          </p:cNvPr>
          <p:cNvSpPr txBox="1"/>
          <p:nvPr/>
        </p:nvSpPr>
        <p:spPr>
          <a:xfrm>
            <a:off x="5159826" y="1722664"/>
            <a:ext cx="1045029" cy="461665"/>
          </a:xfrm>
          <a:prstGeom prst="rect">
            <a:avLst/>
          </a:prstGeom>
          <a:noFill/>
        </p:spPr>
        <p:txBody>
          <a:bodyPr wrap="square" rtlCol="0">
            <a:spAutoFit/>
          </a:bodyPr>
          <a:lstStyle/>
          <a:p>
            <a:r>
              <a:rPr lang="en-US" sz="2400" b="1" dirty="0">
                <a:solidFill>
                  <a:srgbClr val="FF0000"/>
                </a:solidFill>
                <a:cs typeface="Times New Roman" panose="02020603050405020304" pitchFamily="18" charset="0"/>
              </a:rPr>
              <a:t>3. D</a:t>
            </a:r>
          </a:p>
        </p:txBody>
      </p:sp>
      <p:sp>
        <p:nvSpPr>
          <p:cNvPr id="9" name="TextBox 8"/>
          <p:cNvSpPr txBox="1"/>
          <p:nvPr/>
        </p:nvSpPr>
        <p:spPr>
          <a:xfrm>
            <a:off x="426371" y="808238"/>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2</a:t>
            </a:r>
          </a:p>
        </p:txBody>
      </p:sp>
      <p:sp>
        <p:nvSpPr>
          <p:cNvPr id="10" name="TextBox 9">
            <a:extLst>
              <a:ext uri="{FF2B5EF4-FFF2-40B4-BE49-F238E27FC236}">
                <a16:creationId xmlns:a16="http://schemas.microsoft.com/office/drawing/2014/main" id="{A67A06BC-4457-04BA-9C00-A53F31836F9A}"/>
              </a:ext>
            </a:extLst>
          </p:cNvPr>
          <p:cNvSpPr txBox="1"/>
          <p:nvPr/>
        </p:nvSpPr>
        <p:spPr>
          <a:xfrm>
            <a:off x="924606" y="618433"/>
            <a:ext cx="8461783" cy="830997"/>
          </a:xfrm>
          <a:prstGeom prst="rect">
            <a:avLst/>
          </a:prstGeom>
          <a:noFill/>
        </p:spPr>
        <p:txBody>
          <a:bodyPr wrap="square">
            <a:spAutoFit/>
          </a:bodyPr>
          <a:lstStyle/>
          <a:p>
            <a:pPr marL="0" marR="0" indent="-1270">
              <a:spcBef>
                <a:spcPts val="0"/>
              </a:spcBef>
              <a:spcAft>
                <a:spcPts val="0"/>
              </a:spcAft>
            </a:pPr>
            <a:r>
              <a:rPr lang="en-US" sz="2400" b="1" dirty="0" smtClean="0"/>
              <a:t>Read the news items and choose the most suitable headline for each one. There are TWO extra headlines. </a:t>
            </a:r>
            <a:endParaRPr lang="en-US" sz="2400" b="1" dirty="0"/>
          </a:p>
        </p:txBody>
      </p:sp>
    </p:spTree>
    <p:extLst>
      <p:ext uri="{BB962C8B-B14F-4D97-AF65-F5344CB8AC3E}">
        <p14:creationId xmlns:p14="http://schemas.microsoft.com/office/powerpoint/2010/main" val="34308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4779688"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sp>
        <p:nvSpPr>
          <p:cNvPr id="9" name="TextBox 8"/>
          <p:cNvSpPr txBox="1"/>
          <p:nvPr/>
        </p:nvSpPr>
        <p:spPr>
          <a:xfrm>
            <a:off x="426371" y="808238"/>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3</a:t>
            </a:r>
          </a:p>
        </p:txBody>
      </p:sp>
      <p:sp>
        <p:nvSpPr>
          <p:cNvPr id="10" name="TextBox 9">
            <a:extLst>
              <a:ext uri="{FF2B5EF4-FFF2-40B4-BE49-F238E27FC236}">
                <a16:creationId xmlns:a16="http://schemas.microsoft.com/office/drawing/2014/main" id="{A67A06BC-4457-04BA-9C00-A53F31836F9A}"/>
              </a:ext>
            </a:extLst>
          </p:cNvPr>
          <p:cNvSpPr txBox="1"/>
          <p:nvPr/>
        </p:nvSpPr>
        <p:spPr>
          <a:xfrm>
            <a:off x="924607" y="618433"/>
            <a:ext cx="8219394" cy="830997"/>
          </a:xfrm>
          <a:prstGeom prst="rect">
            <a:avLst/>
          </a:prstGeom>
          <a:noFill/>
        </p:spPr>
        <p:txBody>
          <a:bodyPr wrap="square">
            <a:spAutoFit/>
          </a:bodyPr>
          <a:lstStyle/>
          <a:p>
            <a:pPr marL="0" marR="0" indent="-1270">
              <a:spcBef>
                <a:spcPts val="0"/>
              </a:spcBef>
              <a:spcAft>
                <a:spcPts val="0"/>
              </a:spcAft>
            </a:pPr>
            <a:r>
              <a:rPr lang="en-US" sz="2400" b="1" dirty="0" smtClean="0"/>
              <a:t>Read the news items again and match the highlighted words and phrase with their meanings. </a:t>
            </a:r>
            <a:endParaRPr lang="en-US" sz="2400" b="1" dirty="0"/>
          </a:p>
        </p:txBody>
      </p:sp>
      <p:grpSp>
        <p:nvGrpSpPr>
          <p:cNvPr id="11" name="Group 10">
            <a:extLst>
              <a:ext uri="{FF2B5EF4-FFF2-40B4-BE49-F238E27FC236}">
                <a16:creationId xmlns:a16="http://schemas.microsoft.com/office/drawing/2014/main" id="{30935F60-5FB8-F67C-3A97-5CB234F8F3A1}"/>
              </a:ext>
            </a:extLst>
          </p:cNvPr>
          <p:cNvGrpSpPr/>
          <p:nvPr/>
        </p:nvGrpSpPr>
        <p:grpSpPr>
          <a:xfrm>
            <a:off x="209239" y="2199367"/>
            <a:ext cx="2347697" cy="393366"/>
            <a:chOff x="658575" y="1433135"/>
            <a:chExt cx="1889345" cy="689374"/>
          </a:xfrm>
        </p:grpSpPr>
        <p:sp>
          <p:nvSpPr>
            <p:cNvPr id="12" name="Rounded Rectangle 11">
              <a:extLst>
                <a:ext uri="{FF2B5EF4-FFF2-40B4-BE49-F238E27FC236}">
                  <a16:creationId xmlns:a16="http://schemas.microsoft.com/office/drawing/2014/main" id="{08933D95-DB2F-D09E-CAB7-9EC6B06E657D}"/>
                </a:ext>
              </a:extLst>
            </p:cNvPr>
            <p:cNvSpPr/>
            <p:nvPr/>
          </p:nvSpPr>
          <p:spPr>
            <a:xfrm>
              <a:off x="870945" y="1434661"/>
              <a:ext cx="1676975" cy="687848"/>
            </a:xfrm>
            <a:prstGeom prst="roundRect">
              <a:avLst/>
            </a:prstGeom>
            <a:solidFill>
              <a:schemeClr val="bg1"/>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800" dirty="0" smtClean="0">
                  <a:solidFill>
                    <a:schemeClr val="tx1"/>
                  </a:solidFill>
                  <a:effectLst/>
                  <a:latin typeface="UTM"/>
                </a:rPr>
                <a:t>debris</a:t>
              </a:r>
              <a:endParaRPr lang="en-US" dirty="0">
                <a:solidFill>
                  <a:schemeClr val="tx1"/>
                </a:solidFill>
              </a:endParaRPr>
            </a:p>
          </p:txBody>
        </p:sp>
        <p:sp>
          <p:nvSpPr>
            <p:cNvPr id="13" name="Oval 12">
              <a:extLst>
                <a:ext uri="{FF2B5EF4-FFF2-40B4-BE49-F238E27FC236}">
                  <a16:creationId xmlns:a16="http://schemas.microsoft.com/office/drawing/2014/main" id="{34DA0331-323E-2A9C-6738-F7C28A465B3A}"/>
                </a:ext>
              </a:extLst>
            </p:cNvPr>
            <p:cNvSpPr/>
            <p:nvPr/>
          </p:nvSpPr>
          <p:spPr>
            <a:xfrm>
              <a:off x="658575" y="1433135"/>
              <a:ext cx="250095"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grpSp>
      <p:grpSp>
        <p:nvGrpSpPr>
          <p:cNvPr id="14" name="Group 13">
            <a:extLst>
              <a:ext uri="{FF2B5EF4-FFF2-40B4-BE49-F238E27FC236}">
                <a16:creationId xmlns:a16="http://schemas.microsoft.com/office/drawing/2014/main" id="{86A24505-401F-332E-7B5B-7B8520FA32F1}"/>
              </a:ext>
            </a:extLst>
          </p:cNvPr>
          <p:cNvGrpSpPr/>
          <p:nvPr/>
        </p:nvGrpSpPr>
        <p:grpSpPr>
          <a:xfrm>
            <a:off x="214766" y="1499113"/>
            <a:ext cx="2342168" cy="494976"/>
            <a:chOff x="692363" y="1431487"/>
            <a:chExt cx="2358862" cy="822982"/>
          </a:xfrm>
        </p:grpSpPr>
        <p:sp>
          <p:nvSpPr>
            <p:cNvPr id="15" name="Rounded Rectangle 14">
              <a:extLst>
                <a:ext uri="{FF2B5EF4-FFF2-40B4-BE49-F238E27FC236}">
                  <a16:creationId xmlns:a16="http://schemas.microsoft.com/office/drawing/2014/main" id="{477D8F04-B3A2-C263-2A74-799D2AB61C50}"/>
                </a:ext>
              </a:extLst>
            </p:cNvPr>
            <p:cNvSpPr/>
            <p:nvPr/>
          </p:nvSpPr>
          <p:spPr>
            <a:xfrm>
              <a:off x="870944" y="1434662"/>
              <a:ext cx="2180281" cy="819807"/>
            </a:xfrm>
            <a:prstGeom prst="roundRect">
              <a:avLst/>
            </a:prstGeom>
            <a:solidFill>
              <a:schemeClr val="bg1"/>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UTM"/>
                </a:rPr>
                <a:t>s</a:t>
              </a:r>
              <a:r>
                <a:rPr lang="en-US" sz="1800" dirty="0" smtClean="0">
                  <a:solidFill>
                    <a:schemeClr val="tx1"/>
                  </a:solidFill>
                  <a:effectLst/>
                  <a:latin typeface="UTM"/>
                </a:rPr>
                <a:t>pawning ground</a:t>
              </a:r>
              <a:endParaRPr lang="en-US" dirty="0">
                <a:solidFill>
                  <a:schemeClr val="tx1"/>
                </a:solidFill>
              </a:endParaRPr>
            </a:p>
          </p:txBody>
        </p:sp>
        <p:sp>
          <p:nvSpPr>
            <p:cNvPr id="16" name="Oval 15">
              <a:extLst>
                <a:ext uri="{FF2B5EF4-FFF2-40B4-BE49-F238E27FC236}">
                  <a16:creationId xmlns:a16="http://schemas.microsoft.com/office/drawing/2014/main" id="{4C85EA61-4861-1B9E-3379-4D1B3BD479F1}"/>
                </a:ext>
              </a:extLst>
            </p:cNvPr>
            <p:cNvSpPr/>
            <p:nvPr/>
          </p:nvSpPr>
          <p:spPr>
            <a:xfrm>
              <a:off x="692363" y="1431487"/>
              <a:ext cx="249992"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grpSp>
      <p:grpSp>
        <p:nvGrpSpPr>
          <p:cNvPr id="17" name="Group 16">
            <a:extLst>
              <a:ext uri="{FF2B5EF4-FFF2-40B4-BE49-F238E27FC236}">
                <a16:creationId xmlns:a16="http://schemas.microsoft.com/office/drawing/2014/main" id="{2BC7D605-DF77-DC82-5FB4-4D28588A3C58}"/>
              </a:ext>
            </a:extLst>
          </p:cNvPr>
          <p:cNvGrpSpPr/>
          <p:nvPr/>
        </p:nvGrpSpPr>
        <p:grpSpPr>
          <a:xfrm>
            <a:off x="209239" y="2886207"/>
            <a:ext cx="2347695" cy="453666"/>
            <a:chOff x="725626" y="1403929"/>
            <a:chExt cx="1838021" cy="689807"/>
          </a:xfrm>
        </p:grpSpPr>
        <p:sp>
          <p:nvSpPr>
            <p:cNvPr id="18" name="Rounded Rectangle 17">
              <a:extLst>
                <a:ext uri="{FF2B5EF4-FFF2-40B4-BE49-F238E27FC236}">
                  <a16:creationId xmlns:a16="http://schemas.microsoft.com/office/drawing/2014/main" id="{48F9DE5A-BB0E-DE97-5C7C-778C4BBA3FA6}"/>
                </a:ext>
              </a:extLst>
            </p:cNvPr>
            <p:cNvSpPr/>
            <p:nvPr/>
          </p:nvSpPr>
          <p:spPr>
            <a:xfrm>
              <a:off x="925337" y="1434662"/>
              <a:ext cx="1638310" cy="659074"/>
            </a:xfrm>
            <a:prstGeom prst="roundRect">
              <a:avLst/>
            </a:prstGeom>
            <a:solidFill>
              <a:schemeClr val="bg1"/>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UTM"/>
                </a:rPr>
                <a:t>n</a:t>
              </a:r>
              <a:r>
                <a:rPr lang="en-US" sz="1800" dirty="0" smtClean="0">
                  <a:solidFill>
                    <a:schemeClr val="tx1"/>
                  </a:solidFill>
                  <a:effectLst/>
                  <a:latin typeface="UTM"/>
                </a:rPr>
                <a:t>urseries</a:t>
              </a:r>
              <a:endParaRPr lang="en-US" dirty="0">
                <a:solidFill>
                  <a:schemeClr val="tx1"/>
                </a:solidFill>
              </a:endParaRPr>
            </a:p>
          </p:txBody>
        </p:sp>
        <p:sp>
          <p:nvSpPr>
            <p:cNvPr id="19" name="Oval 18">
              <a:extLst>
                <a:ext uri="{FF2B5EF4-FFF2-40B4-BE49-F238E27FC236}">
                  <a16:creationId xmlns:a16="http://schemas.microsoft.com/office/drawing/2014/main" id="{6BDA25AF-05AE-7F61-2409-8E1AB1D943D0}"/>
                </a:ext>
              </a:extLst>
            </p:cNvPr>
            <p:cNvSpPr/>
            <p:nvPr/>
          </p:nvSpPr>
          <p:spPr>
            <a:xfrm>
              <a:off x="725626" y="1403929"/>
              <a:ext cx="239837"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grpSp>
        <p:nvGrpSpPr>
          <p:cNvPr id="20" name="Group 19">
            <a:extLst>
              <a:ext uri="{FF2B5EF4-FFF2-40B4-BE49-F238E27FC236}">
                <a16:creationId xmlns:a16="http://schemas.microsoft.com/office/drawing/2014/main" id="{9307B79A-E3E6-E16B-2F0C-6D210BD0DD95}"/>
              </a:ext>
            </a:extLst>
          </p:cNvPr>
          <p:cNvGrpSpPr/>
          <p:nvPr/>
        </p:nvGrpSpPr>
        <p:grpSpPr>
          <a:xfrm>
            <a:off x="209239" y="3549716"/>
            <a:ext cx="2347696" cy="558424"/>
            <a:chOff x="777001" y="1434662"/>
            <a:chExt cx="2494784" cy="925215"/>
          </a:xfrm>
        </p:grpSpPr>
        <p:sp>
          <p:nvSpPr>
            <p:cNvPr id="21" name="Rounded Rectangle 20">
              <a:extLst>
                <a:ext uri="{FF2B5EF4-FFF2-40B4-BE49-F238E27FC236}">
                  <a16:creationId xmlns:a16="http://schemas.microsoft.com/office/drawing/2014/main" id="{F923FD2C-2518-9D35-CFD6-EC02AC2F4DC1}"/>
                </a:ext>
              </a:extLst>
            </p:cNvPr>
            <p:cNvSpPr/>
            <p:nvPr/>
          </p:nvSpPr>
          <p:spPr>
            <a:xfrm>
              <a:off x="1018777" y="1434662"/>
              <a:ext cx="2253008" cy="925215"/>
            </a:xfrm>
            <a:prstGeom prst="roundRect">
              <a:avLst/>
            </a:prstGeom>
            <a:solidFill>
              <a:schemeClr val="bg1"/>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UTM"/>
                </a:rPr>
                <a:t>m</a:t>
              </a:r>
              <a:r>
                <a:rPr lang="en-US" sz="1800" dirty="0" smtClean="0">
                  <a:solidFill>
                    <a:schemeClr val="tx1"/>
                  </a:solidFill>
                  <a:effectLst/>
                  <a:latin typeface="UTM"/>
                </a:rPr>
                <a:t>arine</a:t>
              </a:r>
              <a:endParaRPr lang="en-US" dirty="0">
                <a:solidFill>
                  <a:schemeClr val="tx1"/>
                </a:solidFill>
              </a:endParaRPr>
            </a:p>
          </p:txBody>
        </p:sp>
        <p:sp>
          <p:nvSpPr>
            <p:cNvPr id="22" name="Oval 21">
              <a:extLst>
                <a:ext uri="{FF2B5EF4-FFF2-40B4-BE49-F238E27FC236}">
                  <a16:creationId xmlns:a16="http://schemas.microsoft.com/office/drawing/2014/main" id="{73611661-50D2-F3AE-3AAE-2B1A8B61E807}"/>
                </a:ext>
              </a:extLst>
            </p:cNvPr>
            <p:cNvSpPr/>
            <p:nvPr/>
          </p:nvSpPr>
          <p:spPr>
            <a:xfrm>
              <a:off x="777001" y="1444055"/>
              <a:ext cx="325537"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grpSp>
      <p:grpSp>
        <p:nvGrpSpPr>
          <p:cNvPr id="23" name="Group 22">
            <a:extLst>
              <a:ext uri="{FF2B5EF4-FFF2-40B4-BE49-F238E27FC236}">
                <a16:creationId xmlns:a16="http://schemas.microsoft.com/office/drawing/2014/main" id="{0690D34A-CF4E-676C-1C30-F28D776BA1A6}"/>
              </a:ext>
            </a:extLst>
          </p:cNvPr>
          <p:cNvGrpSpPr/>
          <p:nvPr/>
        </p:nvGrpSpPr>
        <p:grpSpPr>
          <a:xfrm>
            <a:off x="3715846" y="1415842"/>
            <a:ext cx="4960103" cy="604475"/>
            <a:chOff x="3382869" y="1422287"/>
            <a:chExt cx="5094402" cy="1053175"/>
          </a:xfrm>
        </p:grpSpPr>
        <p:sp>
          <p:nvSpPr>
            <p:cNvPr id="24" name="Rounded Rectangle 23">
              <a:extLst>
                <a:ext uri="{FF2B5EF4-FFF2-40B4-BE49-F238E27FC236}">
                  <a16:creationId xmlns:a16="http://schemas.microsoft.com/office/drawing/2014/main" id="{2BC73A88-7948-4D47-5346-C5A946BAAFC6}"/>
                </a:ext>
              </a:extLst>
            </p:cNvPr>
            <p:cNvSpPr/>
            <p:nvPr/>
          </p:nvSpPr>
          <p:spPr>
            <a:xfrm>
              <a:off x="3551552" y="1485560"/>
              <a:ext cx="4925719" cy="989902"/>
            </a:xfrm>
            <a:prstGeom prst="roundRect">
              <a:avLst/>
            </a:prstGeom>
            <a:solidFill>
              <a:srgbClr val="FFE7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UTM"/>
                </a:rPr>
                <a:t>e</a:t>
              </a:r>
              <a:r>
                <a:rPr lang="en-US" dirty="0" smtClean="0">
                  <a:solidFill>
                    <a:schemeClr val="tx1"/>
                  </a:solidFill>
                  <a:latin typeface="UTM"/>
                </a:rPr>
                <a:t>asily harmed or hurt physically or mentally</a:t>
              </a:r>
              <a:endParaRPr lang="en-US" dirty="0">
                <a:solidFill>
                  <a:schemeClr val="tx1"/>
                </a:solidFill>
              </a:endParaRPr>
            </a:p>
          </p:txBody>
        </p:sp>
        <p:sp>
          <p:nvSpPr>
            <p:cNvPr id="25" name="Oval 24">
              <a:extLst>
                <a:ext uri="{FF2B5EF4-FFF2-40B4-BE49-F238E27FC236}">
                  <a16:creationId xmlns:a16="http://schemas.microsoft.com/office/drawing/2014/main" id="{DCE78E36-8215-5803-541C-AFF2F50EAF7C}"/>
                </a:ext>
              </a:extLst>
            </p:cNvPr>
            <p:cNvSpPr/>
            <p:nvPr/>
          </p:nvSpPr>
          <p:spPr>
            <a:xfrm>
              <a:off x="3382869" y="1422287"/>
              <a:ext cx="337366" cy="440299"/>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grpSp>
      <p:grpSp>
        <p:nvGrpSpPr>
          <p:cNvPr id="26" name="Group 25">
            <a:extLst>
              <a:ext uri="{FF2B5EF4-FFF2-40B4-BE49-F238E27FC236}">
                <a16:creationId xmlns:a16="http://schemas.microsoft.com/office/drawing/2014/main" id="{03293145-9A52-5337-3B33-0C431FB0095D}"/>
              </a:ext>
            </a:extLst>
          </p:cNvPr>
          <p:cNvGrpSpPr/>
          <p:nvPr/>
        </p:nvGrpSpPr>
        <p:grpSpPr>
          <a:xfrm>
            <a:off x="3706952" y="2042036"/>
            <a:ext cx="4968997" cy="923544"/>
            <a:chOff x="3419381" y="813836"/>
            <a:chExt cx="4968997" cy="923544"/>
          </a:xfrm>
        </p:grpSpPr>
        <p:sp>
          <p:nvSpPr>
            <p:cNvPr id="27" name="Rounded Rectangle 26">
              <a:extLst>
                <a:ext uri="{FF2B5EF4-FFF2-40B4-BE49-F238E27FC236}">
                  <a16:creationId xmlns:a16="http://schemas.microsoft.com/office/drawing/2014/main" id="{276B00C8-8811-87E3-4FC2-C2A9FE70EBF9}"/>
                </a:ext>
              </a:extLst>
            </p:cNvPr>
            <p:cNvSpPr/>
            <p:nvPr/>
          </p:nvSpPr>
          <p:spPr>
            <a:xfrm>
              <a:off x="3592511" y="939874"/>
              <a:ext cx="4795867" cy="797506"/>
            </a:xfrm>
            <a:prstGeom prst="roundRect">
              <a:avLst/>
            </a:prstGeom>
            <a:solidFill>
              <a:srgbClr val="FFE7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UTM"/>
                </a:rPr>
                <a:t>p</a:t>
              </a:r>
              <a:r>
                <a:rPr lang="en-US" sz="1800" dirty="0" smtClean="0">
                  <a:solidFill>
                    <a:schemeClr val="tx1"/>
                  </a:solidFill>
                  <a:effectLst/>
                  <a:latin typeface="UTM"/>
                </a:rPr>
                <a:t>laces where young plants are grown for planting somewhere else</a:t>
              </a:r>
              <a:endParaRPr lang="en-US" dirty="0">
                <a:solidFill>
                  <a:schemeClr val="tx1"/>
                </a:solidFill>
              </a:endParaRPr>
            </a:p>
          </p:txBody>
        </p:sp>
        <p:sp>
          <p:nvSpPr>
            <p:cNvPr id="28" name="Oval 27">
              <a:extLst>
                <a:ext uri="{FF2B5EF4-FFF2-40B4-BE49-F238E27FC236}">
                  <a16:creationId xmlns:a16="http://schemas.microsoft.com/office/drawing/2014/main" id="{C794E7F4-F8BA-8EFB-A915-E95FEF80127C}"/>
                </a:ext>
              </a:extLst>
            </p:cNvPr>
            <p:cNvSpPr/>
            <p:nvPr/>
          </p:nvSpPr>
          <p:spPr>
            <a:xfrm>
              <a:off x="3419381" y="813836"/>
              <a:ext cx="337366"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grpSp>
      <p:grpSp>
        <p:nvGrpSpPr>
          <p:cNvPr id="29" name="Group 28">
            <a:extLst>
              <a:ext uri="{FF2B5EF4-FFF2-40B4-BE49-F238E27FC236}">
                <a16:creationId xmlns:a16="http://schemas.microsoft.com/office/drawing/2014/main" id="{D5BE3921-C2C0-6167-6AC6-1EB25DC6D7AC}"/>
              </a:ext>
            </a:extLst>
          </p:cNvPr>
          <p:cNvGrpSpPr/>
          <p:nvPr/>
        </p:nvGrpSpPr>
        <p:grpSpPr>
          <a:xfrm>
            <a:off x="3706952" y="3120814"/>
            <a:ext cx="4960103" cy="646325"/>
            <a:chOff x="3459881" y="1422287"/>
            <a:chExt cx="5105428" cy="468496"/>
          </a:xfrm>
        </p:grpSpPr>
        <p:sp>
          <p:nvSpPr>
            <p:cNvPr id="30" name="Rounded Rectangle 29">
              <a:extLst>
                <a:ext uri="{FF2B5EF4-FFF2-40B4-BE49-F238E27FC236}">
                  <a16:creationId xmlns:a16="http://schemas.microsoft.com/office/drawing/2014/main" id="{D2C18DFD-3DC1-6EAD-E237-D571EAB70903}"/>
                </a:ext>
              </a:extLst>
            </p:cNvPr>
            <p:cNvSpPr/>
            <p:nvPr/>
          </p:nvSpPr>
          <p:spPr>
            <a:xfrm>
              <a:off x="3635893" y="1427468"/>
              <a:ext cx="4929416" cy="463315"/>
            </a:xfrm>
            <a:prstGeom prst="roundRect">
              <a:avLst/>
            </a:prstGeom>
            <a:solidFill>
              <a:srgbClr val="FFE7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UTM"/>
                </a:rPr>
                <a:t>a</a:t>
              </a:r>
              <a:r>
                <a:rPr lang="en-US" sz="1800" dirty="0" smtClean="0">
                  <a:solidFill>
                    <a:schemeClr val="tx1"/>
                  </a:solidFill>
                  <a:effectLst/>
                  <a:latin typeface="UTM"/>
                </a:rPr>
                <a:t> place where sea turtles and other animals such as fish and frogs leave their eggs</a:t>
              </a:r>
              <a:endParaRPr lang="en-US" dirty="0">
                <a:solidFill>
                  <a:schemeClr val="tx1"/>
                </a:solidFill>
              </a:endParaRPr>
            </a:p>
          </p:txBody>
        </p:sp>
        <p:sp>
          <p:nvSpPr>
            <p:cNvPr id="31" name="Oval 30">
              <a:extLst>
                <a:ext uri="{FF2B5EF4-FFF2-40B4-BE49-F238E27FC236}">
                  <a16:creationId xmlns:a16="http://schemas.microsoft.com/office/drawing/2014/main" id="{61CD35AF-DA75-2735-A4F0-32000CF502CC}"/>
                </a:ext>
              </a:extLst>
            </p:cNvPr>
            <p:cNvSpPr/>
            <p:nvPr/>
          </p:nvSpPr>
          <p:spPr>
            <a:xfrm>
              <a:off x="3459881" y="1422287"/>
              <a:ext cx="260354" cy="21560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grpSp>
      <p:grpSp>
        <p:nvGrpSpPr>
          <p:cNvPr id="32" name="Group 31">
            <a:extLst>
              <a:ext uri="{FF2B5EF4-FFF2-40B4-BE49-F238E27FC236}">
                <a16:creationId xmlns:a16="http://schemas.microsoft.com/office/drawing/2014/main" id="{6E44F735-C14C-3C04-4E7A-DD971FDB20F3}"/>
              </a:ext>
            </a:extLst>
          </p:cNvPr>
          <p:cNvGrpSpPr/>
          <p:nvPr/>
        </p:nvGrpSpPr>
        <p:grpSpPr>
          <a:xfrm>
            <a:off x="3706952" y="3905156"/>
            <a:ext cx="4960103" cy="492242"/>
            <a:chOff x="3428275" y="1410414"/>
            <a:chExt cx="4960103" cy="688291"/>
          </a:xfrm>
        </p:grpSpPr>
        <p:sp>
          <p:nvSpPr>
            <p:cNvPr id="33" name="Rounded Rectangle 32">
              <a:extLst>
                <a:ext uri="{FF2B5EF4-FFF2-40B4-BE49-F238E27FC236}">
                  <a16:creationId xmlns:a16="http://schemas.microsoft.com/office/drawing/2014/main" id="{7F85B264-7263-741A-A393-487AFF486E50}"/>
                </a:ext>
              </a:extLst>
            </p:cNvPr>
            <p:cNvSpPr/>
            <p:nvPr/>
          </p:nvSpPr>
          <p:spPr>
            <a:xfrm>
              <a:off x="3625737" y="1410414"/>
              <a:ext cx="4762641" cy="688291"/>
            </a:xfrm>
            <a:prstGeom prst="roundRect">
              <a:avLst/>
            </a:prstGeom>
            <a:solidFill>
              <a:srgbClr val="FFE7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UTM"/>
                </a:rPr>
                <a:t>r</a:t>
              </a:r>
              <a:r>
                <a:rPr lang="en-US" sz="1800" dirty="0" smtClean="0">
                  <a:solidFill>
                    <a:schemeClr val="tx1"/>
                  </a:solidFill>
                  <a:effectLst/>
                  <a:latin typeface="UTM"/>
                </a:rPr>
                <a:t>elated to the sea </a:t>
              </a:r>
              <a:endParaRPr lang="en-US" dirty="0">
                <a:solidFill>
                  <a:schemeClr val="tx1"/>
                </a:solidFill>
              </a:endParaRPr>
            </a:p>
          </p:txBody>
        </p:sp>
        <p:sp>
          <p:nvSpPr>
            <p:cNvPr id="34" name="Oval 33">
              <a:extLst>
                <a:ext uri="{FF2B5EF4-FFF2-40B4-BE49-F238E27FC236}">
                  <a16:creationId xmlns:a16="http://schemas.microsoft.com/office/drawing/2014/main" id="{F610571F-A815-9672-CF12-1D0E2D4A3DF5}"/>
                </a:ext>
              </a:extLst>
            </p:cNvPr>
            <p:cNvSpPr/>
            <p:nvPr/>
          </p:nvSpPr>
          <p:spPr>
            <a:xfrm>
              <a:off x="3428275" y="1422287"/>
              <a:ext cx="291960" cy="368898"/>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grpSp>
      <p:cxnSp>
        <p:nvCxnSpPr>
          <p:cNvPr id="35" name="Straight Arrow Connector 34">
            <a:extLst>
              <a:ext uri="{FF2B5EF4-FFF2-40B4-BE49-F238E27FC236}">
                <a16:creationId xmlns:a16="http://schemas.microsoft.com/office/drawing/2014/main" id="{B2939BB7-153E-8043-AEE5-0FAC4FB17712}"/>
              </a:ext>
            </a:extLst>
          </p:cNvPr>
          <p:cNvCxnSpPr>
            <a:cxnSpLocks/>
            <a:stCxn id="15" idx="3"/>
            <a:endCxn id="31" idx="2"/>
          </p:cNvCxnSpPr>
          <p:nvPr/>
        </p:nvCxnSpPr>
        <p:spPr>
          <a:xfrm>
            <a:off x="2556934" y="1747556"/>
            <a:ext cx="1150018" cy="15219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F065C19-40C3-D943-B530-2FA25DE7EE70}"/>
              </a:ext>
            </a:extLst>
          </p:cNvPr>
          <p:cNvCxnSpPr>
            <a:cxnSpLocks/>
            <a:stCxn id="12" idx="3"/>
            <a:endCxn id="44" idx="2"/>
          </p:cNvCxnSpPr>
          <p:nvPr/>
        </p:nvCxnSpPr>
        <p:spPr>
          <a:xfrm>
            <a:off x="2556936" y="2396486"/>
            <a:ext cx="1199422" cy="229442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1732CF7-4876-1940-9E6E-C71BD44FD66E}"/>
              </a:ext>
            </a:extLst>
          </p:cNvPr>
          <p:cNvCxnSpPr>
            <a:cxnSpLocks/>
            <a:stCxn id="18" idx="3"/>
            <a:endCxn id="28" idx="2"/>
          </p:cNvCxnSpPr>
          <p:nvPr/>
        </p:nvCxnSpPr>
        <p:spPr>
          <a:xfrm flipV="1">
            <a:off x="2556934" y="2182898"/>
            <a:ext cx="1150018" cy="9402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9DFEEB7-20B3-024F-B088-0CBE409C9CFD}"/>
              </a:ext>
            </a:extLst>
          </p:cNvPr>
          <p:cNvCxnSpPr>
            <a:cxnSpLocks/>
            <a:stCxn id="21" idx="3"/>
            <a:endCxn id="34" idx="2"/>
          </p:cNvCxnSpPr>
          <p:nvPr/>
        </p:nvCxnSpPr>
        <p:spPr>
          <a:xfrm>
            <a:off x="2556935" y="3828928"/>
            <a:ext cx="1150017" cy="2166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307B79A-E3E6-E16B-2F0C-6D210BD0DD95}"/>
              </a:ext>
            </a:extLst>
          </p:cNvPr>
          <p:cNvGrpSpPr/>
          <p:nvPr/>
        </p:nvGrpSpPr>
        <p:grpSpPr>
          <a:xfrm>
            <a:off x="235064" y="4438545"/>
            <a:ext cx="2321871" cy="443928"/>
            <a:chOff x="777001" y="1434662"/>
            <a:chExt cx="2467341" cy="735514"/>
          </a:xfrm>
        </p:grpSpPr>
        <p:sp>
          <p:nvSpPr>
            <p:cNvPr id="40" name="Rounded Rectangle 39">
              <a:extLst>
                <a:ext uri="{FF2B5EF4-FFF2-40B4-BE49-F238E27FC236}">
                  <a16:creationId xmlns:a16="http://schemas.microsoft.com/office/drawing/2014/main" id="{F923FD2C-2518-9D35-CFD6-EC02AC2F4DC1}"/>
                </a:ext>
              </a:extLst>
            </p:cNvPr>
            <p:cNvSpPr/>
            <p:nvPr/>
          </p:nvSpPr>
          <p:spPr>
            <a:xfrm>
              <a:off x="1018777" y="1434662"/>
              <a:ext cx="2225565" cy="735514"/>
            </a:xfrm>
            <a:prstGeom prst="roundRect">
              <a:avLst/>
            </a:prstGeom>
            <a:solidFill>
              <a:schemeClr val="bg1"/>
            </a:solid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800" dirty="0" smtClean="0">
                  <a:solidFill>
                    <a:schemeClr val="tx1"/>
                  </a:solidFill>
                  <a:effectLst/>
                  <a:latin typeface="UTM"/>
                </a:rPr>
                <a:t>vulnerable</a:t>
              </a:r>
              <a:endParaRPr lang="en-US" dirty="0">
                <a:solidFill>
                  <a:schemeClr val="tx1"/>
                </a:solidFill>
              </a:endParaRPr>
            </a:p>
          </p:txBody>
        </p:sp>
        <p:sp>
          <p:nvSpPr>
            <p:cNvPr id="41" name="Oval 40">
              <a:extLst>
                <a:ext uri="{FF2B5EF4-FFF2-40B4-BE49-F238E27FC236}">
                  <a16:creationId xmlns:a16="http://schemas.microsoft.com/office/drawing/2014/main" id="{73611661-50D2-F3AE-3AAE-2B1A8B61E807}"/>
                </a:ext>
              </a:extLst>
            </p:cNvPr>
            <p:cNvSpPr/>
            <p:nvPr/>
          </p:nvSpPr>
          <p:spPr>
            <a:xfrm>
              <a:off x="777001" y="1444055"/>
              <a:ext cx="325537"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grpSp>
      <p:grpSp>
        <p:nvGrpSpPr>
          <p:cNvPr id="42" name="Group 41">
            <a:extLst>
              <a:ext uri="{FF2B5EF4-FFF2-40B4-BE49-F238E27FC236}">
                <a16:creationId xmlns:a16="http://schemas.microsoft.com/office/drawing/2014/main" id="{6E44F735-C14C-3C04-4E7A-DD971FDB20F3}"/>
              </a:ext>
            </a:extLst>
          </p:cNvPr>
          <p:cNvGrpSpPr/>
          <p:nvPr/>
        </p:nvGrpSpPr>
        <p:grpSpPr>
          <a:xfrm>
            <a:off x="3756358" y="4529234"/>
            <a:ext cx="4960103" cy="467736"/>
            <a:chOff x="3428275" y="1410414"/>
            <a:chExt cx="4960103" cy="441878"/>
          </a:xfrm>
        </p:grpSpPr>
        <p:sp>
          <p:nvSpPr>
            <p:cNvPr id="43" name="Rounded Rectangle 42">
              <a:extLst>
                <a:ext uri="{FF2B5EF4-FFF2-40B4-BE49-F238E27FC236}">
                  <a16:creationId xmlns:a16="http://schemas.microsoft.com/office/drawing/2014/main" id="{7F85B264-7263-741A-A393-487AFF486E50}"/>
                </a:ext>
              </a:extLst>
            </p:cNvPr>
            <p:cNvSpPr/>
            <p:nvPr/>
          </p:nvSpPr>
          <p:spPr>
            <a:xfrm>
              <a:off x="3625737" y="1410414"/>
              <a:ext cx="4762641" cy="441878"/>
            </a:xfrm>
            <a:prstGeom prst="roundRect">
              <a:avLst/>
            </a:prstGeom>
            <a:solidFill>
              <a:srgbClr val="FFE7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UTM"/>
                </a:rPr>
                <a:t>broken pieces of something larger</a:t>
              </a:r>
              <a:endParaRPr lang="en-US" dirty="0">
                <a:solidFill>
                  <a:schemeClr val="tx1"/>
                </a:solidFill>
              </a:endParaRPr>
            </a:p>
          </p:txBody>
        </p:sp>
        <p:sp>
          <p:nvSpPr>
            <p:cNvPr id="44" name="Oval 43">
              <a:extLst>
                <a:ext uri="{FF2B5EF4-FFF2-40B4-BE49-F238E27FC236}">
                  <a16:creationId xmlns:a16="http://schemas.microsoft.com/office/drawing/2014/main" id="{F610571F-A815-9672-CF12-1D0E2D4A3DF5}"/>
                </a:ext>
              </a:extLst>
            </p:cNvPr>
            <p:cNvSpPr/>
            <p:nvPr/>
          </p:nvSpPr>
          <p:spPr>
            <a:xfrm>
              <a:off x="3428275" y="1422287"/>
              <a:ext cx="291960" cy="28172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grpSp>
      <p:cxnSp>
        <p:nvCxnSpPr>
          <p:cNvPr id="55" name="Straight Arrow Connector 54">
            <a:extLst>
              <a:ext uri="{FF2B5EF4-FFF2-40B4-BE49-F238E27FC236}">
                <a16:creationId xmlns:a16="http://schemas.microsoft.com/office/drawing/2014/main" id="{39DFEEB7-20B3-024F-B088-0CBE409C9CFD}"/>
              </a:ext>
            </a:extLst>
          </p:cNvPr>
          <p:cNvCxnSpPr>
            <a:cxnSpLocks/>
            <a:stCxn id="40" idx="3"/>
            <a:endCxn id="25" idx="2"/>
          </p:cNvCxnSpPr>
          <p:nvPr/>
        </p:nvCxnSpPr>
        <p:spPr>
          <a:xfrm flipV="1">
            <a:off x="2556935" y="1542198"/>
            <a:ext cx="1158911" cy="31183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49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arn(inVertical)">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7" y="61968"/>
            <a:ext cx="409872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16" name="Picture 15">
            <a:extLst>
              <a:ext uri="{FF2B5EF4-FFF2-40B4-BE49-F238E27FC236}">
                <a16:creationId xmlns:a16="http://schemas.microsoft.com/office/drawing/2014/main" id="{349FD20A-1327-483F-0A68-AB362CEEF9F9}"/>
              </a:ext>
            </a:extLst>
          </p:cNvPr>
          <p:cNvPicPr>
            <a:picLocks noChangeAspect="1"/>
          </p:cNvPicPr>
          <p:nvPr/>
        </p:nvPicPr>
        <p:blipFill rotWithShape="1">
          <a:blip r:embed="rId3"/>
          <a:srcRect l="4291"/>
          <a:stretch/>
        </p:blipFill>
        <p:spPr>
          <a:xfrm>
            <a:off x="2000424" y="1511329"/>
            <a:ext cx="5143152" cy="2634183"/>
          </a:xfrm>
          <a:prstGeom prst="rect">
            <a:avLst/>
          </a:prstGeom>
        </p:spPr>
      </p:pic>
      <p:sp>
        <p:nvSpPr>
          <p:cNvPr id="8" name="TextBox 7"/>
          <p:cNvSpPr txBox="1"/>
          <p:nvPr/>
        </p:nvSpPr>
        <p:spPr>
          <a:xfrm>
            <a:off x="426371" y="808238"/>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A67A06BC-4457-04BA-9C00-A53F31836F9A}"/>
              </a:ext>
            </a:extLst>
          </p:cNvPr>
          <p:cNvSpPr txBox="1"/>
          <p:nvPr/>
        </p:nvSpPr>
        <p:spPr>
          <a:xfrm>
            <a:off x="924606" y="848203"/>
            <a:ext cx="8219394" cy="461665"/>
          </a:xfrm>
          <a:prstGeom prst="rect">
            <a:avLst/>
          </a:prstGeom>
          <a:noFill/>
        </p:spPr>
        <p:txBody>
          <a:bodyPr wrap="square">
            <a:spAutoFit/>
          </a:bodyPr>
          <a:lstStyle/>
          <a:p>
            <a:pPr marL="0" marR="0" indent="-1270">
              <a:spcBef>
                <a:spcPts val="0"/>
              </a:spcBef>
              <a:spcAft>
                <a:spcPts val="0"/>
              </a:spcAft>
            </a:pPr>
            <a:r>
              <a:rPr lang="en-US" sz="2400" b="1" dirty="0" smtClean="0"/>
              <a:t>Read the news items again and choose the correct answer. </a:t>
            </a:r>
            <a:endParaRPr lang="en-US" sz="2400" b="1" dirty="0"/>
          </a:p>
        </p:txBody>
      </p:sp>
      <p:sp>
        <p:nvSpPr>
          <p:cNvPr id="3" name="Oval 2"/>
          <p:cNvSpPr/>
          <p:nvPr/>
        </p:nvSpPr>
        <p:spPr>
          <a:xfrm>
            <a:off x="2294466" y="2286000"/>
            <a:ext cx="423334"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40677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416646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3" name="Picture 2">
            <a:extLst>
              <a:ext uri="{FF2B5EF4-FFF2-40B4-BE49-F238E27FC236}">
                <a16:creationId xmlns:a16="http://schemas.microsoft.com/office/drawing/2014/main" id="{1EB41A00-06BF-3468-00EF-C71249254ABD}"/>
              </a:ext>
            </a:extLst>
          </p:cNvPr>
          <p:cNvPicPr>
            <a:picLocks noChangeAspect="1"/>
          </p:cNvPicPr>
          <p:nvPr/>
        </p:nvPicPr>
        <p:blipFill rotWithShape="1">
          <a:blip r:embed="rId3"/>
          <a:srcRect l="2017"/>
          <a:stretch/>
        </p:blipFill>
        <p:spPr>
          <a:xfrm>
            <a:off x="1346200" y="1261542"/>
            <a:ext cx="5907088" cy="3314700"/>
          </a:xfrm>
          <a:prstGeom prst="rect">
            <a:avLst/>
          </a:prstGeom>
        </p:spPr>
      </p:pic>
      <p:sp>
        <p:nvSpPr>
          <p:cNvPr id="7" name="Oval 6"/>
          <p:cNvSpPr/>
          <p:nvPr/>
        </p:nvSpPr>
        <p:spPr>
          <a:xfrm>
            <a:off x="1671304" y="1896536"/>
            <a:ext cx="423334"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Box 7"/>
          <p:cNvSpPr txBox="1"/>
          <p:nvPr/>
        </p:nvSpPr>
        <p:spPr>
          <a:xfrm>
            <a:off x="400970" y="655845"/>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A67A06BC-4457-04BA-9C00-A53F31836F9A}"/>
              </a:ext>
            </a:extLst>
          </p:cNvPr>
          <p:cNvSpPr txBox="1"/>
          <p:nvPr/>
        </p:nvSpPr>
        <p:spPr>
          <a:xfrm>
            <a:off x="899205" y="695810"/>
            <a:ext cx="8219394" cy="461665"/>
          </a:xfrm>
          <a:prstGeom prst="rect">
            <a:avLst/>
          </a:prstGeom>
          <a:noFill/>
        </p:spPr>
        <p:txBody>
          <a:bodyPr wrap="square">
            <a:spAutoFit/>
          </a:bodyPr>
          <a:lstStyle/>
          <a:p>
            <a:pPr marL="0" marR="0" indent="-1270">
              <a:spcBef>
                <a:spcPts val="0"/>
              </a:spcBef>
              <a:spcAft>
                <a:spcPts val="0"/>
              </a:spcAft>
            </a:pPr>
            <a:r>
              <a:rPr lang="en-US" sz="2400" b="1" dirty="0" smtClean="0"/>
              <a:t>Read the news items again and choose the correct answer. </a:t>
            </a:r>
            <a:endParaRPr lang="en-US" sz="2400" b="1" dirty="0"/>
          </a:p>
        </p:txBody>
      </p:sp>
    </p:spTree>
    <p:extLst>
      <p:ext uri="{BB962C8B-B14F-4D97-AF65-F5344CB8AC3E}">
        <p14:creationId xmlns:p14="http://schemas.microsoft.com/office/powerpoint/2010/main" val="3041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442046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7" name="Picture 6">
            <a:extLst>
              <a:ext uri="{FF2B5EF4-FFF2-40B4-BE49-F238E27FC236}">
                <a16:creationId xmlns:a16="http://schemas.microsoft.com/office/drawing/2014/main" id="{6ED92286-6973-9F7A-2C95-E03510C4590B}"/>
              </a:ext>
            </a:extLst>
          </p:cNvPr>
          <p:cNvPicPr>
            <a:picLocks noChangeAspect="1"/>
          </p:cNvPicPr>
          <p:nvPr/>
        </p:nvPicPr>
        <p:blipFill>
          <a:blip r:embed="rId3"/>
          <a:stretch>
            <a:fillRect/>
          </a:stretch>
        </p:blipFill>
        <p:spPr>
          <a:xfrm>
            <a:off x="1059247" y="1388663"/>
            <a:ext cx="6425293" cy="3022351"/>
          </a:xfrm>
          <a:prstGeom prst="rect">
            <a:avLst/>
          </a:prstGeom>
        </p:spPr>
      </p:pic>
      <p:sp>
        <p:nvSpPr>
          <p:cNvPr id="8" name="TextBox 7"/>
          <p:cNvSpPr txBox="1"/>
          <p:nvPr/>
        </p:nvSpPr>
        <p:spPr>
          <a:xfrm>
            <a:off x="367102" y="647370"/>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A67A06BC-4457-04BA-9C00-A53F31836F9A}"/>
              </a:ext>
            </a:extLst>
          </p:cNvPr>
          <p:cNvSpPr txBox="1"/>
          <p:nvPr/>
        </p:nvSpPr>
        <p:spPr>
          <a:xfrm>
            <a:off x="865337" y="687335"/>
            <a:ext cx="8219394" cy="461665"/>
          </a:xfrm>
          <a:prstGeom prst="rect">
            <a:avLst/>
          </a:prstGeom>
          <a:noFill/>
        </p:spPr>
        <p:txBody>
          <a:bodyPr wrap="square">
            <a:spAutoFit/>
          </a:bodyPr>
          <a:lstStyle/>
          <a:p>
            <a:pPr marL="0" marR="0" indent="-1270">
              <a:spcBef>
                <a:spcPts val="0"/>
              </a:spcBef>
              <a:spcAft>
                <a:spcPts val="0"/>
              </a:spcAft>
            </a:pPr>
            <a:r>
              <a:rPr lang="en-US" sz="2400" b="1" dirty="0" smtClean="0"/>
              <a:t>Read the news items again and choose the correct answer. </a:t>
            </a:r>
            <a:endParaRPr lang="en-US" sz="2400" b="1" dirty="0"/>
          </a:p>
        </p:txBody>
      </p:sp>
      <p:sp>
        <p:nvSpPr>
          <p:cNvPr id="10" name="Oval 9"/>
          <p:cNvSpPr/>
          <p:nvPr/>
        </p:nvSpPr>
        <p:spPr>
          <a:xfrm>
            <a:off x="1425770" y="3327403"/>
            <a:ext cx="423334"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2191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7" y="61968"/>
            <a:ext cx="4352729"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3" name="Picture 2">
            <a:extLst>
              <a:ext uri="{FF2B5EF4-FFF2-40B4-BE49-F238E27FC236}">
                <a16:creationId xmlns:a16="http://schemas.microsoft.com/office/drawing/2014/main" id="{15220725-E715-1487-091D-A260961142C2}"/>
              </a:ext>
            </a:extLst>
          </p:cNvPr>
          <p:cNvPicPr>
            <a:picLocks noChangeAspect="1"/>
          </p:cNvPicPr>
          <p:nvPr/>
        </p:nvPicPr>
        <p:blipFill>
          <a:blip r:embed="rId3"/>
          <a:stretch>
            <a:fillRect/>
          </a:stretch>
        </p:blipFill>
        <p:spPr>
          <a:xfrm>
            <a:off x="259171" y="1522525"/>
            <a:ext cx="7775091" cy="2081629"/>
          </a:xfrm>
          <a:prstGeom prst="rect">
            <a:avLst/>
          </a:prstGeom>
        </p:spPr>
      </p:pic>
      <p:sp>
        <p:nvSpPr>
          <p:cNvPr id="7" name="TextBox 6"/>
          <p:cNvSpPr txBox="1"/>
          <p:nvPr/>
        </p:nvSpPr>
        <p:spPr>
          <a:xfrm>
            <a:off x="358635" y="664304"/>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4</a:t>
            </a:r>
          </a:p>
        </p:txBody>
      </p:sp>
      <p:sp>
        <p:nvSpPr>
          <p:cNvPr id="8" name="TextBox 7">
            <a:extLst>
              <a:ext uri="{FF2B5EF4-FFF2-40B4-BE49-F238E27FC236}">
                <a16:creationId xmlns:a16="http://schemas.microsoft.com/office/drawing/2014/main" id="{A67A06BC-4457-04BA-9C00-A53F31836F9A}"/>
              </a:ext>
            </a:extLst>
          </p:cNvPr>
          <p:cNvSpPr txBox="1"/>
          <p:nvPr/>
        </p:nvSpPr>
        <p:spPr>
          <a:xfrm>
            <a:off x="856870" y="704269"/>
            <a:ext cx="8219394" cy="461665"/>
          </a:xfrm>
          <a:prstGeom prst="rect">
            <a:avLst/>
          </a:prstGeom>
          <a:noFill/>
        </p:spPr>
        <p:txBody>
          <a:bodyPr wrap="square">
            <a:spAutoFit/>
          </a:bodyPr>
          <a:lstStyle/>
          <a:p>
            <a:pPr marL="0" marR="0" indent="-1270">
              <a:spcBef>
                <a:spcPts val="0"/>
              </a:spcBef>
              <a:spcAft>
                <a:spcPts val="0"/>
              </a:spcAft>
            </a:pPr>
            <a:r>
              <a:rPr lang="en-US" sz="2400" b="1" dirty="0" smtClean="0"/>
              <a:t>Read the news items again and choose the correct answer. </a:t>
            </a:r>
            <a:endParaRPr lang="en-US" sz="2400" b="1" dirty="0"/>
          </a:p>
        </p:txBody>
      </p:sp>
      <p:sp>
        <p:nvSpPr>
          <p:cNvPr id="9" name="Oval 8"/>
          <p:cNvSpPr/>
          <p:nvPr/>
        </p:nvSpPr>
        <p:spPr>
          <a:xfrm>
            <a:off x="5388170" y="3056469"/>
            <a:ext cx="423334"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5448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FDD17D-ADB1-C341-5DAE-EF1B9D38F07F}"/>
              </a:ext>
            </a:extLst>
          </p:cNvPr>
          <p:cNvGrpSpPr/>
          <p:nvPr/>
        </p:nvGrpSpPr>
        <p:grpSpPr>
          <a:xfrm>
            <a:off x="0" y="0"/>
            <a:ext cx="9144000" cy="1706851"/>
            <a:chOff x="0" y="-15861"/>
            <a:chExt cx="12192000" cy="1940426"/>
          </a:xfrm>
        </p:grpSpPr>
        <p:sp>
          <p:nvSpPr>
            <p:cNvPr id="3" name="Rectangle 2">
              <a:extLst>
                <a:ext uri="{FF2B5EF4-FFF2-40B4-BE49-F238E27FC236}">
                  <a16:creationId xmlns:a16="http://schemas.microsoft.com/office/drawing/2014/main" id="{FBD2588C-06FB-52F4-2D7E-598D8B5A867E}"/>
                </a:ext>
              </a:extLst>
            </p:cNvPr>
            <p:cNvSpPr/>
            <p:nvPr/>
          </p:nvSpPr>
          <p:spPr>
            <a:xfrm>
              <a:off x="0" y="177153"/>
              <a:ext cx="12192000" cy="1439719"/>
            </a:xfrm>
            <a:prstGeom prst="rect">
              <a:avLst/>
            </a:prstGeom>
            <a:solidFill>
              <a:srgbClr val="A493C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07123313-572D-B82E-F111-A1B1966A8D75}"/>
                </a:ext>
              </a:extLst>
            </p:cNvPr>
            <p:cNvSpPr/>
            <p:nvPr/>
          </p:nvSpPr>
          <p:spPr>
            <a:xfrm>
              <a:off x="481381" y="-15861"/>
              <a:ext cx="2769819" cy="1940426"/>
            </a:xfrm>
            <a:prstGeom prst="parallelogram">
              <a:avLst/>
            </a:prstGeom>
            <a:solidFill>
              <a:srgbClr val="E45983"/>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4400" b="1" dirty="0">
                  <a:latin typeface="UTMFacebookK&amp;TBold"/>
                  <a:cs typeface="Times New Roman" panose="02020603050405020304" pitchFamily="18" charset="0"/>
                </a:rPr>
                <a:t>Unit 8</a:t>
              </a:r>
            </a:p>
          </p:txBody>
        </p:sp>
      </p:grpSp>
      <p:sp>
        <p:nvSpPr>
          <p:cNvPr id="9" name="TextBox 8">
            <a:extLst>
              <a:ext uri="{FF2B5EF4-FFF2-40B4-BE49-F238E27FC236}">
                <a16:creationId xmlns:a16="http://schemas.microsoft.com/office/drawing/2014/main" id="{3D56C823-4DD3-2744-17E1-A46C7290D96B}"/>
              </a:ext>
            </a:extLst>
          </p:cNvPr>
          <p:cNvSpPr txBox="1"/>
          <p:nvPr/>
        </p:nvSpPr>
        <p:spPr>
          <a:xfrm>
            <a:off x="2330245" y="418267"/>
            <a:ext cx="6813755" cy="707886"/>
          </a:xfrm>
          <a:prstGeom prst="rect">
            <a:avLst/>
          </a:prstGeom>
          <a:noFill/>
        </p:spPr>
        <p:txBody>
          <a:bodyPr wrap="square" rtlCol="0">
            <a:spAutoFit/>
          </a:bodyPr>
          <a:lstStyle/>
          <a:p>
            <a:r>
              <a:rPr lang="en-US" sz="4000" b="1" dirty="0">
                <a:solidFill>
                  <a:srgbClr val="FFFFFF"/>
                </a:solidFill>
                <a:latin typeface="UTMFacebookK&amp;TBold"/>
              </a:rPr>
              <a:t>WILDLIFE CONSERVATION</a:t>
            </a:r>
            <a:endParaRPr lang="en-US" sz="4000" b="1" i="0" dirty="0">
              <a:solidFill>
                <a:srgbClr val="FFFFFF"/>
              </a:solidFill>
              <a:effectLst/>
              <a:latin typeface="UTMFacebookK&amp;TBold"/>
            </a:endParaRPr>
          </a:p>
        </p:txBody>
      </p:sp>
      <p:sp>
        <p:nvSpPr>
          <p:cNvPr id="10" name="Rectangle 9">
            <a:extLst>
              <a:ext uri="{FF2B5EF4-FFF2-40B4-BE49-F238E27FC236}">
                <a16:creationId xmlns:a16="http://schemas.microsoft.com/office/drawing/2014/main" id="{F92A0F45-146A-8BFF-6553-20D992E76B42}"/>
              </a:ext>
            </a:extLst>
          </p:cNvPr>
          <p:cNvSpPr/>
          <p:nvPr/>
        </p:nvSpPr>
        <p:spPr>
          <a:xfrm>
            <a:off x="3625335" y="2163614"/>
            <a:ext cx="4506662" cy="627454"/>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latin typeface="UTMFacebookK&amp;TBold"/>
              </a:rPr>
              <a:t>READING</a:t>
            </a:r>
          </a:p>
        </p:txBody>
      </p:sp>
      <p:sp>
        <p:nvSpPr>
          <p:cNvPr id="11" name="Rectangle 10">
            <a:extLst>
              <a:ext uri="{FF2B5EF4-FFF2-40B4-BE49-F238E27FC236}">
                <a16:creationId xmlns:a16="http://schemas.microsoft.com/office/drawing/2014/main" id="{2CE5C951-EDAC-510B-E774-D91A675B9038}"/>
              </a:ext>
            </a:extLst>
          </p:cNvPr>
          <p:cNvSpPr/>
          <p:nvPr/>
        </p:nvSpPr>
        <p:spPr>
          <a:xfrm>
            <a:off x="1399718" y="2184953"/>
            <a:ext cx="2082254" cy="606115"/>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45983"/>
                </a:solidFill>
                <a:latin typeface="Bookman Old Style" pitchFamily="18" charset="0"/>
              </a:rPr>
              <a:t>LESSON 3</a:t>
            </a:r>
          </a:p>
        </p:txBody>
      </p:sp>
      <p:sp>
        <p:nvSpPr>
          <p:cNvPr id="14" name="TextBox 13">
            <a:extLst>
              <a:ext uri="{FF2B5EF4-FFF2-40B4-BE49-F238E27FC236}">
                <a16:creationId xmlns:a16="http://schemas.microsoft.com/office/drawing/2014/main" id="{409399F7-44CB-F8D5-78C2-4555DA974D89}"/>
              </a:ext>
            </a:extLst>
          </p:cNvPr>
          <p:cNvSpPr txBox="1"/>
          <p:nvPr/>
        </p:nvSpPr>
        <p:spPr>
          <a:xfrm>
            <a:off x="466725" y="3269170"/>
            <a:ext cx="8496801" cy="769441"/>
          </a:xfrm>
          <a:prstGeom prst="rect">
            <a:avLst/>
          </a:prstGeom>
          <a:noFill/>
        </p:spPr>
        <p:txBody>
          <a:bodyPr wrap="square" rtlCol="0">
            <a:spAutoFit/>
          </a:bodyPr>
          <a:lstStyle/>
          <a:p>
            <a:pPr algn="ctr"/>
            <a:r>
              <a:rPr lang="en-US" sz="4400" b="1">
                <a:solidFill>
                  <a:srgbClr val="0070C0"/>
                </a:solidFill>
              </a:rPr>
              <a:t>Wildlife conservation news</a:t>
            </a:r>
            <a:endParaRPr lang="en-US" sz="4400" b="1" dirty="0">
              <a:solidFill>
                <a:srgbClr val="0070C0"/>
              </a:solidFill>
            </a:endParaRPr>
          </a:p>
        </p:txBody>
      </p:sp>
    </p:spTree>
    <p:extLst>
      <p:ext uri="{BB962C8B-B14F-4D97-AF65-F5344CB8AC3E}">
        <p14:creationId xmlns:p14="http://schemas.microsoft.com/office/powerpoint/2010/main" val="1671446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416646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WHILE-READING</a:t>
            </a:r>
          </a:p>
        </p:txBody>
      </p:sp>
      <p:pic>
        <p:nvPicPr>
          <p:cNvPr id="7" name="Picture 6">
            <a:extLst>
              <a:ext uri="{FF2B5EF4-FFF2-40B4-BE49-F238E27FC236}">
                <a16:creationId xmlns:a16="http://schemas.microsoft.com/office/drawing/2014/main" id="{C2B857E9-1258-08B6-9B47-BEF7CEA0CDC4}"/>
              </a:ext>
            </a:extLst>
          </p:cNvPr>
          <p:cNvPicPr>
            <a:picLocks noChangeAspect="1"/>
          </p:cNvPicPr>
          <p:nvPr/>
        </p:nvPicPr>
        <p:blipFill>
          <a:blip r:embed="rId3"/>
          <a:stretch>
            <a:fillRect/>
          </a:stretch>
        </p:blipFill>
        <p:spPr>
          <a:xfrm>
            <a:off x="1217385" y="1454791"/>
            <a:ext cx="5883729" cy="2813024"/>
          </a:xfrm>
          <a:prstGeom prst="rect">
            <a:avLst/>
          </a:prstGeom>
        </p:spPr>
      </p:pic>
      <p:sp>
        <p:nvSpPr>
          <p:cNvPr id="8" name="TextBox 7"/>
          <p:cNvSpPr txBox="1"/>
          <p:nvPr/>
        </p:nvSpPr>
        <p:spPr>
          <a:xfrm>
            <a:off x="400970" y="672772"/>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A67A06BC-4457-04BA-9C00-A53F31836F9A}"/>
              </a:ext>
            </a:extLst>
          </p:cNvPr>
          <p:cNvSpPr txBox="1"/>
          <p:nvPr/>
        </p:nvSpPr>
        <p:spPr>
          <a:xfrm>
            <a:off x="899205" y="712737"/>
            <a:ext cx="8219394" cy="461665"/>
          </a:xfrm>
          <a:prstGeom prst="rect">
            <a:avLst/>
          </a:prstGeom>
          <a:noFill/>
        </p:spPr>
        <p:txBody>
          <a:bodyPr wrap="square">
            <a:spAutoFit/>
          </a:bodyPr>
          <a:lstStyle/>
          <a:p>
            <a:pPr marL="0" marR="0" indent="-1270">
              <a:spcBef>
                <a:spcPts val="0"/>
              </a:spcBef>
              <a:spcAft>
                <a:spcPts val="0"/>
              </a:spcAft>
            </a:pPr>
            <a:r>
              <a:rPr lang="en-US" sz="2400" b="1" dirty="0" smtClean="0"/>
              <a:t>Read the news items again and choose the correct answer. </a:t>
            </a:r>
            <a:endParaRPr lang="en-US" sz="2400" b="1" dirty="0"/>
          </a:p>
        </p:txBody>
      </p:sp>
      <p:sp>
        <p:nvSpPr>
          <p:cNvPr id="10" name="Oval 9"/>
          <p:cNvSpPr/>
          <p:nvPr/>
        </p:nvSpPr>
        <p:spPr>
          <a:xfrm>
            <a:off x="1595104" y="2540002"/>
            <a:ext cx="423334"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20188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POST-READING</a:t>
            </a:r>
          </a:p>
        </p:txBody>
      </p:sp>
      <p:sp>
        <p:nvSpPr>
          <p:cNvPr id="7" name="TextBox 6">
            <a:extLst>
              <a:ext uri="{FF2B5EF4-FFF2-40B4-BE49-F238E27FC236}">
                <a16:creationId xmlns:a16="http://schemas.microsoft.com/office/drawing/2014/main" id="{DA480B1E-2271-2315-3D5B-6B1CED9E6152}"/>
              </a:ext>
            </a:extLst>
          </p:cNvPr>
          <p:cNvSpPr txBox="1"/>
          <p:nvPr/>
        </p:nvSpPr>
        <p:spPr>
          <a:xfrm>
            <a:off x="89806" y="1218303"/>
            <a:ext cx="9054194" cy="461665"/>
          </a:xfrm>
          <a:prstGeom prst="rect">
            <a:avLst/>
          </a:prstGeom>
          <a:noFill/>
        </p:spPr>
        <p:txBody>
          <a:bodyPr wrap="square">
            <a:spAutoFit/>
          </a:bodyPr>
          <a:lstStyle/>
          <a:p>
            <a:r>
              <a:rPr lang="en-US" sz="2400" b="1" i="1" dirty="0">
                <a:solidFill>
                  <a:srgbClr val="00B050"/>
                </a:solidFill>
                <a:effectLst/>
                <a:cs typeface="Times New Roman" panose="02020603050405020304" pitchFamily="18" charset="0"/>
              </a:rPr>
              <a:t>Which of the news items do you find most interesting or useful? Why?</a:t>
            </a:r>
            <a:endParaRPr lang="en-US" sz="2400" dirty="0">
              <a:solidFill>
                <a:srgbClr val="00B050"/>
              </a:solidFill>
              <a:cs typeface="Times New Roman" panose="02020603050405020304" pitchFamily="18" charset="0"/>
            </a:endParaRPr>
          </a:p>
        </p:txBody>
      </p:sp>
      <p:sp>
        <p:nvSpPr>
          <p:cNvPr id="3" name="TextBox 2">
            <a:extLst>
              <a:ext uri="{FF2B5EF4-FFF2-40B4-BE49-F238E27FC236}">
                <a16:creationId xmlns:a16="http://schemas.microsoft.com/office/drawing/2014/main" id="{AE6B2DBF-C59B-1A91-7724-B25B0683E19D}"/>
              </a:ext>
            </a:extLst>
          </p:cNvPr>
          <p:cNvSpPr txBox="1"/>
          <p:nvPr/>
        </p:nvSpPr>
        <p:spPr>
          <a:xfrm>
            <a:off x="155121" y="1629468"/>
            <a:ext cx="8833757" cy="3477875"/>
          </a:xfrm>
          <a:prstGeom prst="rect">
            <a:avLst/>
          </a:prstGeom>
          <a:noFill/>
        </p:spPr>
        <p:txBody>
          <a:bodyPr wrap="square">
            <a:spAutoFit/>
          </a:bodyPr>
          <a:lstStyle/>
          <a:p>
            <a:pPr marL="0" marR="0" indent="-1270" algn="just">
              <a:spcBef>
                <a:spcPts val="0"/>
              </a:spcBef>
              <a:spcAft>
                <a:spcPts val="0"/>
              </a:spcAft>
            </a:pPr>
            <a:r>
              <a:rPr lang="en-US" sz="2200" b="1" i="1" dirty="0">
                <a:solidFill>
                  <a:srgbClr val="000000"/>
                </a:solidFill>
                <a:effectLst/>
                <a:ea typeface="Times New Roman" panose="02020603050405020304" pitchFamily="18" charset="0"/>
              </a:rPr>
              <a:t>Example:</a:t>
            </a:r>
          </a:p>
          <a:p>
            <a:pPr marL="0" marR="0" indent="-1270" algn="just">
              <a:spcBef>
                <a:spcPts val="0"/>
              </a:spcBef>
              <a:spcAft>
                <a:spcPts val="0"/>
              </a:spcAft>
            </a:pPr>
            <a:r>
              <a:rPr lang="en-US" sz="2200" dirty="0" smtClean="0">
                <a:solidFill>
                  <a:srgbClr val="000000"/>
                </a:solidFill>
                <a:effectLst/>
                <a:ea typeface="Times New Roman" panose="02020603050405020304" pitchFamily="18" charset="0"/>
              </a:rPr>
              <a:t>- I </a:t>
            </a:r>
            <a:r>
              <a:rPr lang="en-US" sz="2200" dirty="0">
                <a:solidFill>
                  <a:srgbClr val="000000"/>
                </a:solidFill>
                <a:effectLst/>
                <a:ea typeface="Times New Roman" panose="02020603050405020304" pitchFamily="18" charset="0"/>
              </a:rPr>
              <a:t>find the news item No.3 most interesting because this is a great opportunity for art lovers gather together for a meaningful event. They can fulfil their passion for painting and at the same time help promote public awareness about wildlife conservation.</a:t>
            </a:r>
            <a:endParaRPr lang="en-US" sz="2200" dirty="0">
              <a:effectLst/>
              <a:ea typeface="Times New Roman" panose="02020603050405020304" pitchFamily="18" charset="0"/>
            </a:endParaRPr>
          </a:p>
          <a:p>
            <a:pPr algn="just"/>
            <a:r>
              <a:rPr lang="en-US" sz="2200" kern="0" dirty="0">
                <a:solidFill>
                  <a:srgbClr val="000000"/>
                </a:solidFill>
                <a:effectLst/>
                <a:ea typeface="Times New Roman" panose="02020603050405020304" pitchFamily="18" charset="0"/>
              </a:rPr>
              <a:t>- I find the news item No.1 most interesting because the news item helps raise public awareness about sea turtles an endangered species that requires special protection. This also opens an opportunity for the volunteers who wish to work on such endangered species protection projects.</a:t>
            </a:r>
            <a:endParaRPr lang="en-US" sz="2200" dirty="0"/>
          </a:p>
        </p:txBody>
      </p:sp>
      <p:sp>
        <p:nvSpPr>
          <p:cNvPr id="8" name="TextBox 7"/>
          <p:cNvSpPr txBox="1"/>
          <p:nvPr/>
        </p:nvSpPr>
        <p:spPr>
          <a:xfrm>
            <a:off x="367102" y="664305"/>
            <a:ext cx="337366" cy="553998"/>
          </a:xfrm>
          <a:prstGeom prst="rect">
            <a:avLst/>
          </a:prstGeom>
          <a:solidFill>
            <a:schemeClr val="accent2"/>
          </a:solidFill>
        </p:spPr>
        <p:txBody>
          <a:bodyPr wrap="square" rtlCol="0">
            <a:spAutoFit/>
          </a:bodyPr>
          <a:lstStyle/>
          <a:p>
            <a:pPr algn="ctr"/>
            <a:r>
              <a:rPr lang="en-US" sz="3000" b="1" dirty="0">
                <a:solidFill>
                  <a:schemeClr val="bg1"/>
                </a:solidFill>
                <a:latin typeface="Myriad Pro" pitchFamily="34" charset="0"/>
              </a:rPr>
              <a:t>5</a:t>
            </a:r>
          </a:p>
        </p:txBody>
      </p:sp>
      <p:sp>
        <p:nvSpPr>
          <p:cNvPr id="9" name="TextBox 8">
            <a:extLst>
              <a:ext uri="{FF2B5EF4-FFF2-40B4-BE49-F238E27FC236}">
                <a16:creationId xmlns:a16="http://schemas.microsoft.com/office/drawing/2014/main" id="{A67A06BC-4457-04BA-9C00-A53F31836F9A}"/>
              </a:ext>
            </a:extLst>
          </p:cNvPr>
          <p:cNvSpPr txBox="1"/>
          <p:nvPr/>
        </p:nvSpPr>
        <p:spPr>
          <a:xfrm>
            <a:off x="865337" y="704270"/>
            <a:ext cx="8219394" cy="461665"/>
          </a:xfrm>
          <a:prstGeom prst="rect">
            <a:avLst/>
          </a:prstGeom>
          <a:noFill/>
        </p:spPr>
        <p:txBody>
          <a:bodyPr wrap="square">
            <a:spAutoFit/>
          </a:bodyPr>
          <a:lstStyle/>
          <a:p>
            <a:pPr marL="0" marR="0" indent="-1270">
              <a:spcBef>
                <a:spcPts val="0"/>
              </a:spcBef>
              <a:spcAft>
                <a:spcPts val="0"/>
              </a:spcAft>
            </a:pPr>
            <a:r>
              <a:rPr lang="en-US" sz="2400" b="1" dirty="0" smtClean="0"/>
              <a:t>Work in groups. Discuss the following questions. </a:t>
            </a:r>
            <a:endParaRPr lang="en-US" sz="2400" b="1" dirty="0"/>
          </a:p>
        </p:txBody>
      </p:sp>
    </p:spTree>
    <p:extLst>
      <p:ext uri="{BB962C8B-B14F-4D97-AF65-F5344CB8AC3E}">
        <p14:creationId xmlns:p14="http://schemas.microsoft.com/office/powerpoint/2010/main" val="619496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03741" y="879973"/>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9" name="TextBox 8"/>
          <p:cNvSpPr txBox="1"/>
          <p:nvPr/>
        </p:nvSpPr>
        <p:spPr>
          <a:xfrm>
            <a:off x="426371" y="808238"/>
            <a:ext cx="337366" cy="553998"/>
          </a:xfrm>
          <a:prstGeom prst="rect">
            <a:avLst/>
          </a:prstGeom>
          <a:no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
        <p:nvSpPr>
          <p:cNvPr id="2" name="Rectangle 1"/>
          <p:cNvSpPr/>
          <p:nvPr/>
        </p:nvSpPr>
        <p:spPr>
          <a:xfrm>
            <a:off x="819688" y="809054"/>
            <a:ext cx="5960281" cy="523220"/>
          </a:xfrm>
          <a:prstGeom prst="rect">
            <a:avLst/>
          </a:prstGeom>
        </p:spPr>
        <p:txBody>
          <a:bodyPr wrap="square">
            <a:spAutoFit/>
          </a:bodyPr>
          <a:lstStyle/>
          <a:p>
            <a:pPr algn="just"/>
            <a:r>
              <a:rPr lang="en-US" sz="28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819688" y="1512795"/>
            <a:ext cx="7593030" cy="1964512"/>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342900" indent="-342900">
              <a:lnSpc>
                <a:spcPct val="150000"/>
              </a:lnSpc>
              <a:buFont typeface="Arial" panose="020B0604020202020204" pitchFamily="34" charset="0"/>
              <a:buChar char="•"/>
            </a:pPr>
            <a:r>
              <a:rPr lang="vi-VN" sz="2800" dirty="0">
                <a:latin typeface="Calibri" panose="020F0502020204030204" pitchFamily="34" charset="0"/>
                <a:cs typeface="Calibri" panose="020F0502020204030204" pitchFamily="34" charset="0"/>
              </a:rPr>
              <a:t>Some lexical items about </a:t>
            </a:r>
            <a:r>
              <a:rPr lang="en-US" sz="2800" dirty="0">
                <a:latin typeface="Calibri" panose="020F0502020204030204" pitchFamily="34" charset="0"/>
                <a:cs typeface="Calibri" panose="020F0502020204030204" pitchFamily="34" charset="0"/>
              </a:rPr>
              <a:t>green living</a:t>
            </a:r>
          </a:p>
          <a:p>
            <a:pPr marL="342900" indent="-342900">
              <a:lnSpc>
                <a:spcPct val="150000"/>
              </a:lnSpc>
              <a:buFont typeface="Arial" panose="020B0604020202020204" pitchFamily="34" charset="0"/>
              <a:buChar char="•"/>
            </a:pPr>
            <a:r>
              <a:rPr lang="vi-VN" sz="2800" dirty="0">
                <a:latin typeface="Calibri" panose="020F0502020204030204" pitchFamily="34" charset="0"/>
                <a:cs typeface="Calibri" panose="020F0502020204030204" pitchFamily="34" charset="0"/>
              </a:rPr>
              <a:t>Reading for specific information</a:t>
            </a:r>
            <a:endParaRPr lang="en-US" sz="28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A2B0EAB4-78BD-F7BA-E394-C2C18E24C899}"/>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B37C64C-20A2-6617-FE38-50A2FD8817E7}"/>
              </a:ext>
            </a:extLst>
          </p:cNvPr>
          <p:cNvSpPr txBox="1"/>
          <p:nvPr/>
        </p:nvSpPr>
        <p:spPr>
          <a:xfrm>
            <a:off x="380137" y="61968"/>
            <a:ext cx="4988275"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964461" y="1722849"/>
            <a:ext cx="7512789" cy="2153228"/>
          </a:xfrm>
          <a:noFill/>
        </p:spPr>
        <p:txBody>
          <a:bodyPr anchor="t"/>
          <a:lstStyle/>
          <a:p>
            <a:pPr marL="361950" indent="-257175" algn="l">
              <a:lnSpc>
                <a:spcPct val="150000"/>
              </a:lnSpc>
              <a:buFont typeface="Arial" panose="020B0604020202020204" pitchFamily="34" charset="0"/>
              <a:buChar char="•"/>
            </a:pPr>
            <a:r>
              <a:rPr lang="en-GB" dirty="0">
                <a:latin typeface="+mn-lt"/>
                <a:cs typeface="Arial" panose="020B0604020202020204" pitchFamily="34" charset="0"/>
              </a:rPr>
              <a:t>Do exercises in the workbook.</a:t>
            </a:r>
          </a:p>
          <a:p>
            <a:pPr marL="361950" indent="-257175" algn="l">
              <a:lnSpc>
                <a:spcPct val="150000"/>
              </a:lnSpc>
              <a:buFont typeface="Arial" panose="020B0604020202020204" pitchFamily="34" charset="0"/>
              <a:buChar char="•"/>
            </a:pPr>
            <a:r>
              <a:rPr lang="en-US" dirty="0">
                <a:latin typeface="+mn-lt"/>
                <a:cs typeface="Arial" panose="020B0604020202020204" pitchFamily="34" charset="0"/>
              </a:rPr>
              <a:t>Collect some conservation news and show them to the whole class.</a:t>
            </a:r>
          </a:p>
        </p:txBody>
      </p:sp>
      <p:sp>
        <p:nvSpPr>
          <p:cNvPr id="6" name="Rounded Rectangle 5"/>
          <p:cNvSpPr/>
          <p:nvPr/>
        </p:nvSpPr>
        <p:spPr>
          <a:xfrm>
            <a:off x="604465" y="896700"/>
            <a:ext cx="376955" cy="376955"/>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7" name="TextBox 6"/>
          <p:cNvSpPr txBox="1"/>
          <p:nvPr/>
        </p:nvSpPr>
        <p:spPr>
          <a:xfrm>
            <a:off x="627095" y="824965"/>
            <a:ext cx="33736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
        <p:nvSpPr>
          <p:cNvPr id="8" name="Rectangle 7"/>
          <p:cNvSpPr/>
          <p:nvPr/>
        </p:nvSpPr>
        <p:spPr>
          <a:xfrm>
            <a:off x="1004050" y="824965"/>
            <a:ext cx="3429000" cy="523220"/>
          </a:xfrm>
          <a:prstGeom prst="rect">
            <a:avLst/>
          </a:prstGeom>
        </p:spPr>
        <p:txBody>
          <a:bodyPr>
            <a:spAutoFit/>
          </a:bodyPr>
          <a:lstStyle/>
          <a:p>
            <a:pPr algn="just"/>
            <a:r>
              <a:rPr lang="en-US" sz="2800" b="1" dirty="0">
                <a:latin typeface="Arial" panose="020B0604020202020204" pitchFamily="34" charset="0"/>
                <a:cs typeface="Arial" panose="020B0604020202020204" pitchFamily="34" charset="0"/>
              </a:rPr>
              <a:t>Homework</a:t>
            </a:r>
          </a:p>
        </p:txBody>
      </p:sp>
      <p:sp>
        <p:nvSpPr>
          <p:cNvPr id="2" name="Rectangle 1">
            <a:extLst>
              <a:ext uri="{FF2B5EF4-FFF2-40B4-BE49-F238E27FC236}">
                <a16:creationId xmlns:a16="http://schemas.microsoft.com/office/drawing/2014/main" id="{CD0F36ED-74DE-0CFE-97FD-C71AA2DD16C3}"/>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51D2DB-E75B-D37D-4EDA-252D5D470B1A}"/>
              </a:ext>
            </a:extLst>
          </p:cNvPr>
          <p:cNvSpPr txBox="1"/>
          <p:nvPr/>
        </p:nvSpPr>
        <p:spPr>
          <a:xfrm>
            <a:off x="380138" y="61968"/>
            <a:ext cx="3937862"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
        <p:nvSpPr>
          <p:cNvPr id="3" name="Rectangle 2">
            <a:extLst>
              <a:ext uri="{FF2B5EF4-FFF2-40B4-BE49-F238E27FC236}">
                <a16:creationId xmlns:a16="http://schemas.microsoft.com/office/drawing/2014/main" id="{C95908B9-EDE1-2082-96AA-C408C5B7D2F3}"/>
              </a:ext>
            </a:extLst>
          </p:cNvPr>
          <p:cNvSpPr/>
          <p:nvPr/>
        </p:nvSpPr>
        <p:spPr>
          <a:xfrm>
            <a:off x="2234536" y="4559201"/>
            <a:ext cx="4408227" cy="461665"/>
          </a:xfrm>
          <a:prstGeom prst="rect">
            <a:avLst/>
          </a:prstGeom>
        </p:spPr>
        <p:txBody>
          <a:bodyPr wrap="square">
            <a:spAutoFit/>
          </a:bodyPr>
          <a:lstStyle/>
          <a:p>
            <a:pPr algn="ctr"/>
            <a:r>
              <a:rPr lang="en-US" sz="1200" b="1" dirty="0">
                <a:solidFill>
                  <a:srgbClr val="FFFFFF"/>
                </a:solidFill>
                <a:latin typeface="Calibri" panose="020F0502020204030204" pitchFamily="34" charset="0"/>
              </a:rPr>
              <a:t>Website: </a:t>
            </a:r>
            <a:r>
              <a:rPr lang="en-US" sz="1200" b="1" i="1" dirty="0">
                <a:solidFill>
                  <a:srgbClr val="FFFFFF"/>
                </a:solidFill>
                <a:latin typeface="Calibri" panose="020F0502020204030204" pitchFamily="34" charset="0"/>
              </a:rPr>
              <a:t>hoclieu.vn</a:t>
            </a:r>
            <a:endParaRPr lang="en-US" sz="1200" dirty="0"/>
          </a:p>
          <a:p>
            <a:pPr algn="ctr"/>
            <a:r>
              <a:rPr lang="en-US" sz="1200" b="1" dirty="0" err="1">
                <a:solidFill>
                  <a:srgbClr val="FFFFFF"/>
                </a:solidFill>
                <a:latin typeface="Calibri" panose="020F0502020204030204" pitchFamily="34" charset="0"/>
              </a:rPr>
              <a:t>Fanpage</a:t>
            </a:r>
            <a:r>
              <a:rPr lang="en-US" sz="1200" b="1" dirty="0">
                <a:solidFill>
                  <a:srgbClr val="FFFFFF"/>
                </a:solidFill>
                <a:latin typeface="Calibri" panose="020F0502020204030204" pitchFamily="34" charset="0"/>
              </a:rPr>
              <a:t>: </a:t>
            </a:r>
            <a:r>
              <a:rPr lang="en-US" sz="1200" b="1" i="1" dirty="0">
                <a:solidFill>
                  <a:srgbClr val="FFFFFF"/>
                </a:solidFill>
                <a:latin typeface="Calibri" panose="020F0502020204030204" pitchFamily="34" charset="0"/>
              </a:rPr>
              <a:t>facebook.com/www.tienganhglobalsuccess.vn</a:t>
            </a:r>
            <a:endParaRPr lang="en-US" sz="12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085927" y="867955"/>
            <a:ext cx="1412825"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WARM-UP</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3" name="Rounded Rectangle 22"/>
          <p:cNvSpPr/>
          <p:nvPr/>
        </p:nvSpPr>
        <p:spPr>
          <a:xfrm>
            <a:off x="2299725" y="1674214"/>
            <a:ext cx="1463050" cy="49155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PRE-READING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4" name="Rounded Rectangle 23"/>
          <p:cNvSpPr/>
          <p:nvPr/>
        </p:nvSpPr>
        <p:spPr>
          <a:xfrm>
            <a:off x="1035702" y="2567595"/>
            <a:ext cx="1463050" cy="532654"/>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WHILE-READING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25" name="Rectangle 24"/>
          <p:cNvSpPr/>
          <p:nvPr/>
        </p:nvSpPr>
        <p:spPr>
          <a:xfrm>
            <a:off x="4505771" y="860863"/>
            <a:ext cx="3659537"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Spot the word</a:t>
            </a:r>
            <a:endParaRPr lang="en-GB" sz="1350" dirty="0">
              <a:solidFill>
                <a:schemeClr val="tx1"/>
              </a:solidFill>
            </a:endParaRPr>
          </a:p>
        </p:txBody>
      </p:sp>
      <p:sp>
        <p:nvSpPr>
          <p:cNvPr id="26" name="Rectangle 25"/>
          <p:cNvSpPr/>
          <p:nvPr/>
        </p:nvSpPr>
        <p:spPr>
          <a:xfrm>
            <a:off x="4505771" y="1594891"/>
            <a:ext cx="3659538" cy="524456"/>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Task 1: Discuss the questions.</a:t>
            </a:r>
          </a:p>
          <a:p>
            <a:r>
              <a:rPr lang="en-US" sz="1350" dirty="0">
                <a:solidFill>
                  <a:schemeClr val="tx1"/>
                </a:solidFill>
              </a:rPr>
              <a:t>Vocabulary</a:t>
            </a:r>
            <a:endParaRPr lang="en-GB" sz="1350" dirty="0">
              <a:solidFill>
                <a:schemeClr val="tx1"/>
              </a:solidFill>
            </a:endParaRPr>
          </a:p>
        </p:txBody>
      </p:sp>
      <p:sp>
        <p:nvSpPr>
          <p:cNvPr id="27" name="Rectangle 26"/>
          <p:cNvSpPr/>
          <p:nvPr/>
        </p:nvSpPr>
        <p:spPr>
          <a:xfrm>
            <a:off x="4505771" y="2289191"/>
            <a:ext cx="3659539" cy="1120475"/>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206" indent="-126206">
              <a:buFont typeface="Arial" panose="020B0604020202020204" pitchFamily="34" charset="0"/>
              <a:buChar char="•"/>
            </a:pPr>
            <a:r>
              <a:rPr lang="en-US" sz="1350" dirty="0">
                <a:solidFill>
                  <a:schemeClr val="tx1"/>
                </a:solidFill>
              </a:rPr>
              <a:t>Task 2: Choose the most suitable headline.</a:t>
            </a:r>
          </a:p>
          <a:p>
            <a:pPr marL="126206" indent="-126206">
              <a:buFont typeface="Arial" panose="020B0604020202020204" pitchFamily="34" charset="0"/>
              <a:buChar char="•"/>
            </a:pPr>
            <a:r>
              <a:rPr lang="en-US" sz="1350" dirty="0">
                <a:solidFill>
                  <a:schemeClr val="tx1"/>
                </a:solidFill>
              </a:rPr>
              <a:t>Task 3: Match the highlighted words with their meanings.</a:t>
            </a:r>
          </a:p>
          <a:p>
            <a:pPr marL="126206" indent="-126206">
              <a:buFont typeface="Arial" panose="020B0604020202020204" pitchFamily="34" charset="0"/>
              <a:buChar char="•"/>
            </a:pPr>
            <a:r>
              <a:rPr lang="en-US" sz="1350" dirty="0">
                <a:solidFill>
                  <a:schemeClr val="tx1"/>
                </a:solidFill>
              </a:rPr>
              <a:t>Task 4: Choose the correct answer.</a:t>
            </a:r>
          </a:p>
        </p:txBody>
      </p:sp>
      <p:cxnSp>
        <p:nvCxnSpPr>
          <p:cNvPr id="28" name="Curved Connector 27"/>
          <p:cNvCxnSpPr>
            <a:stCxn id="22" idx="3"/>
            <a:endCxn id="23" idx="0"/>
          </p:cNvCxnSpPr>
          <p:nvPr/>
        </p:nvCxnSpPr>
        <p:spPr>
          <a:xfrm>
            <a:off x="2498752" y="1113732"/>
            <a:ext cx="532499" cy="560482"/>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1767228" y="1919989"/>
            <a:ext cx="532498" cy="647605"/>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212625" y="3498048"/>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POST-READING</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sp>
        <p:nvSpPr>
          <p:cNvPr id="32" name="Rectangle 31"/>
          <p:cNvSpPr/>
          <p:nvPr/>
        </p:nvSpPr>
        <p:spPr>
          <a:xfrm>
            <a:off x="4505770" y="4330718"/>
            <a:ext cx="3659537" cy="51372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6206" indent="-126206">
              <a:buFont typeface="Arial" panose="020B0604020202020204" pitchFamily="34" charset="0"/>
              <a:buChar char="•"/>
            </a:pPr>
            <a:r>
              <a:rPr lang="en-US" sz="1350" dirty="0">
                <a:solidFill>
                  <a:schemeClr val="tx1"/>
                </a:solidFill>
              </a:rPr>
              <a:t>Wrap-up</a:t>
            </a:r>
          </a:p>
          <a:p>
            <a:pPr marL="126206" indent="-126206">
              <a:buFont typeface="Arial" panose="020B0604020202020204" pitchFamily="34" charset="0"/>
              <a:buChar char="•"/>
            </a:pPr>
            <a:r>
              <a:rPr lang="en-US" sz="1350" dirty="0">
                <a:solidFill>
                  <a:schemeClr val="tx1"/>
                </a:solidFill>
              </a:rPr>
              <a:t>Homework</a:t>
            </a:r>
            <a:endParaRPr lang="en-GB" sz="1350" dirty="0">
              <a:solidFill>
                <a:schemeClr val="tx1"/>
              </a:solidFill>
            </a:endParaRPr>
          </a:p>
        </p:txBody>
      </p:sp>
      <p:cxnSp>
        <p:nvCxnSpPr>
          <p:cNvPr id="33" name="Curved Connector 32"/>
          <p:cNvCxnSpPr>
            <a:stCxn id="31" idx="1"/>
            <a:endCxn id="34" idx="0"/>
          </p:cNvCxnSpPr>
          <p:nvPr/>
        </p:nvCxnSpPr>
        <p:spPr>
          <a:xfrm rot="10800000" flipV="1">
            <a:off x="1792340" y="3747854"/>
            <a:ext cx="420286" cy="582864"/>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4" name="Rounded Rectangle 33"/>
          <p:cNvSpPr/>
          <p:nvPr/>
        </p:nvSpPr>
        <p:spPr>
          <a:xfrm>
            <a:off x="973714" y="4330718"/>
            <a:ext cx="1637250" cy="499612"/>
          </a:xfrm>
          <a:prstGeom prst="roundRect">
            <a:avLst/>
          </a:prstGeom>
          <a:solidFill>
            <a:srgbClr val="65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effectLst>
                  <a:outerShdw blurRad="38100" dist="38100" dir="2700000" algn="tl">
                    <a:srgbClr val="000000">
                      <a:alpha val="43137"/>
                    </a:srgbClr>
                  </a:outerShdw>
                </a:effectLst>
                <a:ea typeface="Adobe Gothic Std B" panose="020B0800000000000000" pitchFamily="34" charset="-128"/>
              </a:rPr>
              <a:t>CONSOLIDATION</a:t>
            </a:r>
            <a:endParaRPr lang="en-GB" sz="1500" b="1" dirty="0">
              <a:solidFill>
                <a:schemeClr val="bg1"/>
              </a:solidFill>
              <a:effectLst>
                <a:outerShdw blurRad="38100" dist="38100" dir="2700000" algn="tl">
                  <a:srgbClr val="000000">
                    <a:alpha val="43137"/>
                  </a:srgbClr>
                </a:outerShdw>
              </a:effectLst>
              <a:ea typeface="Adobe Gothic Std B" panose="020B0800000000000000" pitchFamily="34" charset="-128"/>
            </a:endParaRPr>
          </a:p>
        </p:txBody>
      </p:sp>
      <p:cxnSp>
        <p:nvCxnSpPr>
          <p:cNvPr id="35" name="Curved Connector 34"/>
          <p:cNvCxnSpPr>
            <a:stCxn id="24" idx="3"/>
            <a:endCxn id="31" idx="0"/>
          </p:cNvCxnSpPr>
          <p:nvPr/>
        </p:nvCxnSpPr>
        <p:spPr>
          <a:xfrm>
            <a:off x="2498752" y="2833922"/>
            <a:ext cx="532498" cy="664126"/>
          </a:xfrm>
          <a:prstGeom prst="curvedConnector2">
            <a:avLst/>
          </a:prstGeom>
          <a:ln w="38100">
            <a:solidFill>
              <a:srgbClr val="A493C6"/>
            </a:solidFill>
            <a:tailEnd type="triangle"/>
          </a:ln>
        </p:spPr>
        <p:style>
          <a:lnRef idx="1">
            <a:schemeClr val="accent2"/>
          </a:lnRef>
          <a:fillRef idx="0">
            <a:schemeClr val="accent2"/>
          </a:fillRef>
          <a:effectRef idx="0">
            <a:schemeClr val="accent2"/>
          </a:effectRef>
          <a:fontRef idx="minor">
            <a:schemeClr val="tx1"/>
          </a:fontRef>
        </p:style>
      </p:cxnSp>
      <p:sp>
        <p:nvSpPr>
          <p:cNvPr id="37" name="Rectangle 36"/>
          <p:cNvSpPr/>
          <p:nvPr/>
        </p:nvSpPr>
        <p:spPr>
          <a:xfrm>
            <a:off x="4505770" y="3583457"/>
            <a:ext cx="3659537" cy="499612"/>
          </a:xfrm>
          <a:prstGeom prst="rect">
            <a:avLst/>
          </a:prstGeom>
          <a:solidFill>
            <a:srgbClr val="D0DE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dirty="0">
                <a:solidFill>
                  <a:schemeClr val="tx1"/>
                </a:solidFill>
              </a:rPr>
              <a:t>Task 5: Discuss the following questions. </a:t>
            </a:r>
            <a:endParaRPr lang="en-GB" sz="1350" dirty="0">
              <a:solidFill>
                <a:schemeClr val="tx1"/>
              </a:solidFill>
            </a:endParaRPr>
          </a:p>
        </p:txBody>
      </p:sp>
      <p:sp>
        <p:nvSpPr>
          <p:cNvPr id="44" name="Rectangle 43"/>
          <p:cNvSpPr/>
          <p:nvPr/>
        </p:nvSpPr>
        <p:spPr>
          <a:xfrm>
            <a:off x="4233064" y="230514"/>
            <a:ext cx="2256946" cy="338921"/>
          </a:xfrm>
          <a:prstGeom prst="rect">
            <a:avLst/>
          </a:prstGeom>
          <a:solidFill>
            <a:srgbClr val="E4598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a:latin typeface="UTM Facebook K&amp;T" panose="02040603050506020204" pitchFamily="18" charset="0"/>
              </a:rPr>
              <a:t>READING</a:t>
            </a:r>
          </a:p>
        </p:txBody>
      </p:sp>
      <p:sp>
        <p:nvSpPr>
          <p:cNvPr id="46" name="Rectangle 45"/>
          <p:cNvSpPr/>
          <p:nvPr/>
        </p:nvSpPr>
        <p:spPr>
          <a:xfrm>
            <a:off x="2692057" y="239901"/>
            <a:ext cx="1415556" cy="329534"/>
          </a:xfrm>
          <a:prstGeom prst="rect">
            <a:avLst/>
          </a:prstGeom>
          <a:solidFill>
            <a:srgbClr val="F7D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rgbClr val="E45983"/>
                </a:solidFill>
                <a:latin typeface="Bookman Old Style" pitchFamily="18" charset="0"/>
              </a:rPr>
              <a:t>LESSON 3</a:t>
            </a: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4" name="Picture 3">
            <a:extLst>
              <a:ext uri="{FF2B5EF4-FFF2-40B4-BE49-F238E27FC236}">
                <a16:creationId xmlns:a16="http://schemas.microsoft.com/office/drawing/2014/main" id="{E4B71A77-9DDB-D7E5-F9A8-409F1C7B4312}"/>
              </a:ext>
            </a:extLst>
          </p:cNvPr>
          <p:cNvPicPr>
            <a:picLocks noChangeAspect="1"/>
          </p:cNvPicPr>
          <p:nvPr/>
        </p:nvPicPr>
        <p:blipFill>
          <a:blip r:embed="rId2"/>
          <a:stretch>
            <a:fillRect/>
          </a:stretch>
        </p:blipFill>
        <p:spPr>
          <a:xfrm>
            <a:off x="1146492" y="909334"/>
            <a:ext cx="7107165" cy="3989237"/>
          </a:xfrm>
          <a:prstGeom prst="rect">
            <a:avLst/>
          </a:prstGeom>
        </p:spPr>
      </p:pic>
    </p:spTree>
    <p:extLst>
      <p:ext uri="{BB962C8B-B14F-4D97-AF65-F5344CB8AC3E}">
        <p14:creationId xmlns:p14="http://schemas.microsoft.com/office/powerpoint/2010/main" val="3680985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909A0-75C9-2667-AD15-19385FD17AA0}"/>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68C4E3F-0596-A8E5-A5EA-CACE507F817F}"/>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WARM-UP</a:t>
            </a:r>
          </a:p>
        </p:txBody>
      </p:sp>
      <p:pic>
        <p:nvPicPr>
          <p:cNvPr id="3" name="Picture 2">
            <a:extLst>
              <a:ext uri="{FF2B5EF4-FFF2-40B4-BE49-F238E27FC236}">
                <a16:creationId xmlns:a16="http://schemas.microsoft.com/office/drawing/2014/main" id="{2699B1D5-1212-81B2-F13C-31FE32C4B349}"/>
              </a:ext>
            </a:extLst>
          </p:cNvPr>
          <p:cNvPicPr>
            <a:picLocks noChangeAspect="1"/>
          </p:cNvPicPr>
          <p:nvPr/>
        </p:nvPicPr>
        <p:blipFill>
          <a:blip r:embed="rId2"/>
          <a:stretch>
            <a:fillRect/>
          </a:stretch>
        </p:blipFill>
        <p:spPr>
          <a:xfrm>
            <a:off x="1061357" y="880459"/>
            <a:ext cx="7252884" cy="4050766"/>
          </a:xfrm>
          <a:prstGeom prst="rect">
            <a:avLst/>
          </a:prstGeom>
        </p:spPr>
      </p:pic>
    </p:spTree>
    <p:extLst>
      <p:ext uri="{BB962C8B-B14F-4D97-AF65-F5344CB8AC3E}">
        <p14:creationId xmlns:p14="http://schemas.microsoft.com/office/powerpoint/2010/main" val="4145176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sp>
        <p:nvSpPr>
          <p:cNvPr id="13" name="TextBox 12">
            <a:extLst>
              <a:ext uri="{FF2B5EF4-FFF2-40B4-BE49-F238E27FC236}">
                <a16:creationId xmlns:a16="http://schemas.microsoft.com/office/drawing/2014/main" id="{A67A06BC-4457-04BA-9C00-A53F31836F9A}"/>
              </a:ext>
            </a:extLst>
          </p:cNvPr>
          <p:cNvSpPr txBox="1"/>
          <p:nvPr/>
        </p:nvSpPr>
        <p:spPr>
          <a:xfrm>
            <a:off x="380137" y="708710"/>
            <a:ext cx="8461783" cy="1200329"/>
          </a:xfrm>
          <a:prstGeom prst="rect">
            <a:avLst/>
          </a:prstGeom>
          <a:noFill/>
        </p:spPr>
        <p:txBody>
          <a:bodyPr wrap="square">
            <a:spAutoFit/>
          </a:bodyPr>
          <a:lstStyle/>
          <a:p>
            <a:pPr marL="0" marR="0" indent="-1270">
              <a:spcBef>
                <a:spcPts val="0"/>
              </a:spcBef>
              <a:spcAft>
                <a:spcPts val="0"/>
              </a:spcAft>
            </a:pPr>
            <a:r>
              <a:rPr lang="en-US" sz="2400" b="1" dirty="0"/>
              <a:t>Work in pairs. Discuss the following questions.</a:t>
            </a:r>
          </a:p>
          <a:p>
            <a:pPr marL="0" marR="0" indent="-1270">
              <a:spcBef>
                <a:spcPts val="0"/>
              </a:spcBef>
              <a:spcAft>
                <a:spcPts val="0"/>
              </a:spcAft>
            </a:pPr>
            <a:r>
              <a:rPr lang="en-US" sz="2400" b="1" i="1" dirty="0">
                <a:solidFill>
                  <a:srgbClr val="FF0000"/>
                </a:solidFill>
              </a:rPr>
              <a:t>“Do you often read news stories about wildlife? If yes, what are they about?”</a:t>
            </a:r>
          </a:p>
        </p:txBody>
      </p:sp>
      <p:pic>
        <p:nvPicPr>
          <p:cNvPr id="1026" name="Picture 2" descr="The week in wildlife – in pictures | Environment | The Guardian">
            <a:extLst>
              <a:ext uri="{FF2B5EF4-FFF2-40B4-BE49-F238E27FC236}">
                <a16:creationId xmlns:a16="http://schemas.microsoft.com/office/drawing/2014/main" id="{FC4AEAB9-FF93-8F94-C414-19F88DEC5D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56985">
            <a:off x="1956615" y="2332580"/>
            <a:ext cx="3826225" cy="2008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9AD4C08-49A4-78A4-1462-C10F56550131}"/>
              </a:ext>
            </a:extLst>
          </p:cNvPr>
          <p:cNvPicPr>
            <a:picLocks noChangeAspect="1"/>
          </p:cNvPicPr>
          <p:nvPr/>
        </p:nvPicPr>
        <p:blipFill>
          <a:blip r:embed="rId4"/>
          <a:stretch>
            <a:fillRect/>
          </a:stretch>
        </p:blipFill>
        <p:spPr>
          <a:xfrm>
            <a:off x="5824684" y="1704033"/>
            <a:ext cx="3111660" cy="3060857"/>
          </a:xfrm>
          <a:prstGeom prst="rect">
            <a:avLst/>
          </a:prstGeom>
        </p:spPr>
      </p:pic>
      <p:pic>
        <p:nvPicPr>
          <p:cNvPr id="7" name="Picture 6">
            <a:extLst>
              <a:ext uri="{FF2B5EF4-FFF2-40B4-BE49-F238E27FC236}">
                <a16:creationId xmlns:a16="http://schemas.microsoft.com/office/drawing/2014/main" id="{947AC008-DCCA-7A07-F3D2-576D2ECD6993}"/>
              </a:ext>
            </a:extLst>
          </p:cNvPr>
          <p:cNvPicPr>
            <a:picLocks noChangeAspect="1"/>
          </p:cNvPicPr>
          <p:nvPr/>
        </p:nvPicPr>
        <p:blipFill>
          <a:blip r:embed="rId5"/>
          <a:stretch>
            <a:fillRect/>
          </a:stretch>
        </p:blipFill>
        <p:spPr>
          <a:xfrm>
            <a:off x="0" y="1829644"/>
            <a:ext cx="2940201" cy="2463927"/>
          </a:xfrm>
          <a:prstGeom prst="rect">
            <a:avLst/>
          </a:prstGeom>
        </p:spPr>
      </p:pic>
      <p:sp>
        <p:nvSpPr>
          <p:cNvPr id="8" name="TextBox 7"/>
          <p:cNvSpPr txBox="1"/>
          <p:nvPr/>
        </p:nvSpPr>
        <p:spPr>
          <a:xfrm>
            <a:off x="72408" y="660757"/>
            <a:ext cx="337366" cy="553998"/>
          </a:xfrm>
          <a:prstGeom prst="rect">
            <a:avLst/>
          </a:prstGeom>
          <a:solidFill>
            <a:schemeClr val="accent2"/>
          </a:solidFill>
        </p:spPr>
        <p:txBody>
          <a:bodyPr wrap="square" rtlCol="0">
            <a:spAutoFit/>
          </a:bodyPr>
          <a:lstStyle/>
          <a:p>
            <a:pPr algn="ctr"/>
            <a:r>
              <a:rPr lang="vi-VN" sz="3000" b="1" dirty="0">
                <a:solidFill>
                  <a:schemeClr val="bg1"/>
                </a:solidFill>
                <a:latin typeface="Myriad Pro" pitchFamily="34" charset="0"/>
              </a:rPr>
              <a:t>1</a:t>
            </a:r>
            <a:endParaRPr lang="en-US" sz="3000" b="1" dirty="0">
              <a:solidFill>
                <a:schemeClr val="bg1"/>
              </a:solidFill>
              <a:latin typeface="Myriad Pro" pitchFamily="34" charset="0"/>
            </a:endParaRPr>
          </a:p>
        </p:txBody>
      </p:sp>
    </p:spTree>
    <p:extLst>
      <p:ext uri="{BB962C8B-B14F-4D97-AF65-F5344CB8AC3E}">
        <p14:creationId xmlns:p14="http://schemas.microsoft.com/office/powerpoint/2010/main" val="2096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0138" y="3277617"/>
            <a:ext cx="6233208" cy="1569660"/>
          </a:xfrm>
          <a:prstGeom prst="rect">
            <a:avLst/>
          </a:prstGeom>
        </p:spPr>
        <p:txBody>
          <a:bodyPr wrap="square">
            <a:spAutoFit/>
          </a:bodyPr>
          <a:lstStyle/>
          <a:p>
            <a:r>
              <a:rPr lang="en-US" sz="3200" dirty="0"/>
              <a:t>a situation in which a plant, an animal, a way of life, etc. stops existing</a:t>
            </a:r>
          </a:p>
        </p:txBody>
      </p:sp>
      <p:grpSp>
        <p:nvGrpSpPr>
          <p:cNvPr id="6" name="Group 5"/>
          <p:cNvGrpSpPr/>
          <p:nvPr/>
        </p:nvGrpSpPr>
        <p:grpSpPr>
          <a:xfrm>
            <a:off x="578069" y="917355"/>
            <a:ext cx="3923346" cy="1509657"/>
            <a:chOff x="578069" y="917355"/>
            <a:chExt cx="3923346" cy="1509657"/>
          </a:xfrm>
        </p:grpSpPr>
        <p:sp>
          <p:nvSpPr>
            <p:cNvPr id="7" name="Google Shape;1881;p31"/>
            <p:cNvSpPr txBox="1">
              <a:spLocks/>
            </p:cNvSpPr>
            <p:nvPr/>
          </p:nvSpPr>
          <p:spPr>
            <a:xfrm>
              <a:off x="578069" y="917355"/>
              <a:ext cx="3923346"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extinction  (n) </a:t>
              </a:r>
              <a:endParaRPr lang="en-US" sz="4800" b="1" dirty="0">
                <a:solidFill>
                  <a:schemeClr val="accent2"/>
                </a:solidFill>
                <a:cs typeface="Calibri" panose="020F0502020204030204" pitchFamily="34" charset="0"/>
              </a:endParaRPr>
            </a:p>
          </p:txBody>
        </p:sp>
        <p:sp>
          <p:nvSpPr>
            <p:cNvPr id="2" name="Rectangle 1"/>
            <p:cNvSpPr/>
            <p:nvPr/>
          </p:nvSpPr>
          <p:spPr>
            <a:xfrm>
              <a:off x="1045031" y="1780681"/>
              <a:ext cx="3228974" cy="646331"/>
            </a:xfrm>
            <a:prstGeom prst="rect">
              <a:avLst/>
            </a:prstGeom>
          </p:spPr>
          <p:txBody>
            <a:bodyPr wrap="square">
              <a:spAutoFit/>
            </a:bodyPr>
            <a:lstStyle/>
            <a:p>
              <a:pPr algn="ctr"/>
              <a:r>
                <a:rPr lang="en-US" sz="3600" b="1" dirty="0">
                  <a:solidFill>
                    <a:schemeClr val="accent2">
                      <a:lumMod val="50000"/>
                    </a:schemeClr>
                  </a:solidFill>
                </a:rPr>
                <a:t>/</a:t>
              </a:r>
              <a:r>
                <a:rPr lang="en-US" sz="3600" b="1" dirty="0" err="1">
                  <a:solidFill>
                    <a:schemeClr val="accent2">
                      <a:lumMod val="50000"/>
                    </a:schemeClr>
                  </a:solidFill>
                </a:rPr>
                <a:t>ɪkˈstɪŋkʃən</a:t>
              </a:r>
              <a:r>
                <a:rPr lang="en-US" sz="3600" b="1" dirty="0">
                  <a:solidFill>
                    <a:schemeClr val="accent2">
                      <a:lumMod val="50000"/>
                    </a:schemeClr>
                  </a:solidFill>
                </a:rPr>
                <a:t>/</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2050" name="Picture 2" descr="The Timeline of Mass Extinction Events on Earth - WorldAtlas">
            <a:extLst>
              <a:ext uri="{FF2B5EF4-FFF2-40B4-BE49-F238E27FC236}">
                <a16:creationId xmlns:a16="http://schemas.microsoft.com/office/drawing/2014/main" id="{5C8F7459-51F3-0F50-181C-04D9173F2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530" y="1282473"/>
            <a:ext cx="2933401" cy="1995144"/>
          </a:xfrm>
          <a:prstGeom prst="rect">
            <a:avLst/>
          </a:prstGeom>
          <a:noFill/>
          <a:extLst>
            <a:ext uri="{909E8E84-426E-40DD-AFC4-6F175D3DCCD1}">
              <a14:hiddenFill xmlns:a14="http://schemas.microsoft.com/office/drawing/2010/main">
                <a:solidFill>
                  <a:srgbClr val="FFFFFF"/>
                </a:solidFill>
              </a14:hiddenFill>
            </a:ext>
          </a:extLst>
        </p:spPr>
      </p:pic>
      <p:pic>
        <p:nvPicPr>
          <p:cNvPr id="3" name="mp3-output-ttsfree(dot)com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34942" y="2487918"/>
            <a:ext cx="609600" cy="609600"/>
          </a:xfrm>
          <a:prstGeom prst="rect">
            <a:avLst/>
          </a:prstGeom>
        </p:spPr>
      </p:pic>
    </p:spTree>
    <p:extLst>
      <p:ext uri="{BB962C8B-B14F-4D97-AF65-F5344CB8AC3E}">
        <p14:creationId xmlns:p14="http://schemas.microsoft.com/office/powerpoint/2010/main" val="263954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45227" y="2893896"/>
            <a:ext cx="6984323" cy="1077218"/>
          </a:xfrm>
          <a:prstGeom prst="rect">
            <a:avLst/>
          </a:prstGeom>
        </p:spPr>
        <p:txBody>
          <a:bodyPr wrap="square">
            <a:spAutoFit/>
          </a:bodyPr>
          <a:lstStyle/>
          <a:p>
            <a:r>
              <a:rPr lang="en-US" sz="3200" dirty="0"/>
              <a:t>an official action that is done in order to achieve a particular aim</a:t>
            </a:r>
          </a:p>
        </p:txBody>
      </p:sp>
      <p:grpSp>
        <p:nvGrpSpPr>
          <p:cNvPr id="6" name="Group 5"/>
          <p:cNvGrpSpPr/>
          <p:nvPr/>
        </p:nvGrpSpPr>
        <p:grpSpPr>
          <a:xfrm>
            <a:off x="220436" y="917355"/>
            <a:ext cx="5094514" cy="1509657"/>
            <a:chOff x="220436" y="917355"/>
            <a:chExt cx="5094514" cy="1509657"/>
          </a:xfrm>
        </p:grpSpPr>
        <p:sp>
          <p:nvSpPr>
            <p:cNvPr id="7" name="Google Shape;1881;p31"/>
            <p:cNvSpPr txBox="1">
              <a:spLocks/>
            </p:cNvSpPr>
            <p:nvPr/>
          </p:nvSpPr>
          <p:spPr>
            <a:xfrm>
              <a:off x="220436" y="917355"/>
              <a:ext cx="5094514"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chemeClr val="accent2"/>
                  </a:solidFill>
                </a:rPr>
                <a:t>measure </a:t>
              </a:r>
              <a:r>
                <a:rPr lang="en-US" sz="4800" b="1" dirty="0">
                  <a:solidFill>
                    <a:schemeClr val="accent2"/>
                  </a:solidFill>
                </a:rPr>
                <a:t>(n)   </a:t>
              </a:r>
              <a:endParaRPr lang="en-US" sz="4800" b="1" dirty="0">
                <a:solidFill>
                  <a:schemeClr val="accent2"/>
                </a:solidFill>
                <a:cs typeface="Calibri" panose="020F0502020204030204" pitchFamily="34" charset="0"/>
              </a:endParaRPr>
            </a:p>
          </p:txBody>
        </p:sp>
        <p:sp>
          <p:nvSpPr>
            <p:cNvPr id="2" name="Rectangle 1"/>
            <p:cNvSpPr/>
            <p:nvPr/>
          </p:nvSpPr>
          <p:spPr>
            <a:xfrm>
              <a:off x="1045030" y="1780681"/>
              <a:ext cx="3649433" cy="646331"/>
            </a:xfrm>
            <a:prstGeom prst="rect">
              <a:avLst/>
            </a:prstGeom>
          </p:spPr>
          <p:txBody>
            <a:bodyPr wrap="square">
              <a:spAutoFit/>
            </a:bodyPr>
            <a:lstStyle/>
            <a:p>
              <a:pPr algn="ctr"/>
              <a:r>
                <a:rPr lang="en-US" sz="3600" b="1" dirty="0">
                  <a:solidFill>
                    <a:schemeClr val="accent2">
                      <a:lumMod val="50000"/>
                    </a:schemeClr>
                  </a:solidFill>
                </a:rPr>
                <a:t>/ˈ</a:t>
              </a:r>
              <a:r>
                <a:rPr lang="en-US" sz="3600" b="1" dirty="0" err="1">
                  <a:solidFill>
                    <a:schemeClr val="accent2">
                      <a:lumMod val="50000"/>
                    </a:schemeClr>
                  </a:solidFill>
                </a:rPr>
                <a:t>meʒə</a:t>
              </a:r>
              <a:r>
                <a:rPr lang="en-US" sz="3600" b="1" dirty="0">
                  <a:solidFill>
                    <a:schemeClr val="accent2">
                      <a:lumMod val="50000"/>
                    </a:schemeClr>
                  </a:solidFill>
                </a:rPr>
                <a:t>(r)/</a:t>
              </a:r>
            </a:p>
          </p:txBody>
        </p:sp>
      </p:gr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pic>
        <p:nvPicPr>
          <p:cNvPr id="3" name="mp3-output-ttsfree(dot)com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2893" y="2427012"/>
            <a:ext cx="609600" cy="609600"/>
          </a:xfrm>
          <a:prstGeom prst="rect">
            <a:avLst/>
          </a:prstGeom>
        </p:spPr>
      </p:pic>
    </p:spTree>
    <p:extLst>
      <p:ext uri="{BB962C8B-B14F-4D97-AF65-F5344CB8AC3E}">
        <p14:creationId xmlns:p14="http://schemas.microsoft.com/office/powerpoint/2010/main" val="381720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70652" y="3277617"/>
            <a:ext cx="6984323" cy="1569660"/>
          </a:xfrm>
          <a:prstGeom prst="rect">
            <a:avLst/>
          </a:prstGeom>
        </p:spPr>
        <p:txBody>
          <a:bodyPr wrap="square">
            <a:spAutoFit/>
          </a:bodyPr>
          <a:lstStyle/>
          <a:p>
            <a:r>
              <a:rPr lang="en-US" sz="3200" dirty="0"/>
              <a:t>the existence of a large number of different kinds of animals and plants which make a balanced environment</a:t>
            </a:r>
          </a:p>
        </p:txBody>
      </p:sp>
      <p:sp>
        <p:nvSpPr>
          <p:cNvPr id="4" name="Rectangle 3">
            <a:extLst>
              <a:ext uri="{FF2B5EF4-FFF2-40B4-BE49-F238E27FC236}">
                <a16:creationId xmlns:a16="http://schemas.microsoft.com/office/drawing/2014/main" id="{A021C4CE-07D8-69B4-38C3-6DA2C1C94B7D}"/>
              </a:ext>
            </a:extLst>
          </p:cNvPr>
          <p:cNvSpPr/>
          <p:nvPr/>
        </p:nvSpPr>
        <p:spPr>
          <a:xfrm>
            <a:off x="0" y="1"/>
            <a:ext cx="9144000" cy="646742"/>
          </a:xfrm>
          <a:prstGeom prst="rect">
            <a:avLst/>
          </a:prstGeom>
          <a:solidFill>
            <a:srgbClr val="A4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0EB7AED-E3AA-74AD-FB36-652E860E19A6}"/>
              </a:ext>
            </a:extLst>
          </p:cNvPr>
          <p:cNvSpPr txBox="1"/>
          <p:nvPr/>
        </p:nvSpPr>
        <p:spPr>
          <a:xfrm>
            <a:off x="380138" y="61968"/>
            <a:ext cx="3429000" cy="584775"/>
          </a:xfrm>
          <a:prstGeom prst="rect">
            <a:avLst/>
          </a:prstGeom>
          <a:noFill/>
        </p:spPr>
        <p:txBody>
          <a:bodyPr wrap="square">
            <a:spAutoFit/>
          </a:bodyPr>
          <a:lstStyle/>
          <a:p>
            <a:r>
              <a:rPr lang="en-US" sz="3200" b="1" dirty="0">
                <a:solidFill>
                  <a:schemeClr val="bg1"/>
                </a:solidFill>
                <a:latin typeface="UTM Facebook K&amp;T" panose="02040603050506020204" pitchFamily="18" charset="0"/>
                <a:cs typeface="Arial" panose="020B0604020202020204" pitchFamily="34" charset="0"/>
              </a:rPr>
              <a:t>PRE-READING</a:t>
            </a:r>
          </a:p>
        </p:txBody>
      </p:sp>
      <p:grpSp>
        <p:nvGrpSpPr>
          <p:cNvPr id="6" name="Group 5"/>
          <p:cNvGrpSpPr/>
          <p:nvPr/>
        </p:nvGrpSpPr>
        <p:grpSpPr>
          <a:xfrm>
            <a:off x="117200" y="850731"/>
            <a:ext cx="5173438" cy="1866565"/>
            <a:chOff x="220436" y="1219435"/>
            <a:chExt cx="5173438" cy="1866565"/>
          </a:xfrm>
        </p:grpSpPr>
        <p:sp>
          <p:nvSpPr>
            <p:cNvPr id="7" name="Google Shape;1881;p31"/>
            <p:cNvSpPr txBox="1">
              <a:spLocks/>
            </p:cNvSpPr>
            <p:nvPr/>
          </p:nvSpPr>
          <p:spPr>
            <a:xfrm>
              <a:off x="220436" y="1219435"/>
              <a:ext cx="5094514"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solidFill>
                </a:rPr>
                <a:t>biodiversity </a:t>
              </a:r>
              <a:endParaRPr lang="en-US" sz="4800" b="1" dirty="0">
                <a:solidFill>
                  <a:schemeClr val="accent2"/>
                </a:solidFill>
                <a:cs typeface="Calibri" panose="020F0502020204030204" pitchFamily="34" charset="0"/>
              </a:endParaRPr>
            </a:p>
          </p:txBody>
        </p:sp>
        <p:sp>
          <p:nvSpPr>
            <p:cNvPr id="2" name="Google Shape;1881;p31">
              <a:extLst>
                <a:ext uri="{FF2B5EF4-FFF2-40B4-BE49-F238E27FC236}">
                  <a16:creationId xmlns:a16="http://schemas.microsoft.com/office/drawing/2014/main" id="{C005A5F7-585D-ED5E-4062-A89F335E4CAA}"/>
                </a:ext>
              </a:extLst>
            </p:cNvPr>
            <p:cNvSpPr txBox="1">
              <a:spLocks/>
            </p:cNvSpPr>
            <p:nvPr/>
          </p:nvSpPr>
          <p:spPr>
            <a:xfrm>
              <a:off x="299360" y="2073963"/>
              <a:ext cx="5094514" cy="1012037"/>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accent2">
                      <a:lumMod val="50000"/>
                    </a:schemeClr>
                  </a:solidFill>
                </a:rPr>
                <a:t>/ˌ</a:t>
              </a:r>
              <a:r>
                <a:rPr lang="en-US" sz="4800" b="1" dirty="0" err="1">
                  <a:solidFill>
                    <a:schemeClr val="accent2">
                      <a:lumMod val="50000"/>
                    </a:schemeClr>
                  </a:solidFill>
                </a:rPr>
                <a:t>baɪəʊdaɪˈvɜːsəti</a:t>
              </a:r>
              <a:r>
                <a:rPr lang="en-US" sz="4800" b="1" dirty="0">
                  <a:solidFill>
                    <a:schemeClr val="accent2">
                      <a:lumMod val="50000"/>
                    </a:schemeClr>
                  </a:solidFill>
                </a:rPr>
                <a:t>/ </a:t>
              </a:r>
              <a:endParaRPr lang="en-US" sz="4800" b="1" dirty="0">
                <a:solidFill>
                  <a:schemeClr val="accent2">
                    <a:lumMod val="50000"/>
                  </a:schemeClr>
                </a:solidFill>
                <a:cs typeface="Calibri" panose="020F0502020204030204" pitchFamily="34" charset="0"/>
              </a:endParaRPr>
            </a:p>
          </p:txBody>
        </p:sp>
      </p:grpSp>
      <p:pic>
        <p:nvPicPr>
          <p:cNvPr id="1026" name="Picture 2" descr="Essay on Biodiversity for Students and Ki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4950" y="838360"/>
            <a:ext cx="3598002" cy="1998890"/>
          </a:xfrm>
          <a:prstGeom prst="rect">
            <a:avLst/>
          </a:prstGeom>
          <a:noFill/>
          <a:extLst>
            <a:ext uri="{909E8E84-426E-40DD-AFC4-6F175D3DCCD1}">
              <a14:hiddenFill xmlns:a14="http://schemas.microsoft.com/office/drawing/2010/main">
                <a:solidFill>
                  <a:srgbClr val="FFFFFF"/>
                </a:solidFill>
              </a14:hiddenFill>
            </a:ext>
          </a:extLst>
        </p:spPr>
      </p:pic>
      <p:pic>
        <p:nvPicPr>
          <p:cNvPr id="8" name="mp3-output-ttsfree(dot)com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59657" y="2532450"/>
            <a:ext cx="609600" cy="609600"/>
          </a:xfrm>
          <a:prstGeom prst="rect">
            <a:avLst/>
          </a:prstGeom>
        </p:spPr>
      </p:pic>
    </p:spTree>
    <p:extLst>
      <p:ext uri="{BB962C8B-B14F-4D97-AF65-F5344CB8AC3E}">
        <p14:creationId xmlns:p14="http://schemas.microsoft.com/office/powerpoint/2010/main" val="359131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7"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2201</TotalTime>
  <Words>718</Words>
  <PresentationFormat>On-screen Show (16:9)</PresentationFormat>
  <Paragraphs>150</Paragraphs>
  <Slides>24</Slides>
  <Notes>16</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Adobe Gothic Std B</vt:lpstr>
      <vt:lpstr>Arial</vt:lpstr>
      <vt:lpstr>Bookman Old Style</vt:lpstr>
      <vt:lpstr>Calibri</vt:lpstr>
      <vt:lpstr>Calibri Light</vt:lpstr>
      <vt:lpstr>Montserrat Medium</vt:lpstr>
      <vt:lpstr>Myriad Pro</vt:lpstr>
      <vt:lpstr>Times New Roman</vt:lpstr>
      <vt:lpstr>UTM</vt:lpstr>
      <vt:lpstr>UTM Facebook K&amp;T</vt:lpstr>
      <vt:lpstr>UTMFacebookK&amp;TBold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2024-06-12T03:08:02Z</dcterms:modified>
</cp:coreProperties>
</file>