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7" r:id="rId3"/>
    <p:sldId id="259" r:id="rId4"/>
    <p:sldId id="261" r:id="rId5"/>
    <p:sldId id="262" r:id="rId6"/>
    <p:sldId id="266" r:id="rId7"/>
    <p:sldId id="269" r:id="rId8"/>
    <p:sldId id="267" r:id="rId9"/>
    <p:sldId id="263" r:id="rId10"/>
    <p:sldId id="270" r:id="rId11"/>
    <p:sldId id="275" r:id="rId12"/>
    <p:sldId id="271" r:id="rId13"/>
    <p:sldId id="272" r:id="rId14"/>
    <p:sldId id="273" r:id="rId15"/>
    <p:sldId id="277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09490-4483-4B52-BD0D-B33AEE2EC04D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5AE4C-BA17-49AD-90DA-5FA4B1195E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0825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5AE4C-BA17-49AD-90DA-5FA4B1195E6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3078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86461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7FD4-A403-414D-AD4C-69E4A373E551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B06B-136B-4736-8872-67E19403F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8425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7FD4-A403-414D-AD4C-69E4A373E551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B06B-136B-4736-8872-67E19403F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97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7FD4-A403-414D-AD4C-69E4A373E551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B06B-136B-4736-8872-67E19403F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7216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1100603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7FD4-A403-414D-AD4C-69E4A373E551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B06B-136B-4736-8872-67E19403F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2924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7FD4-A403-414D-AD4C-69E4A373E551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B06B-136B-4736-8872-67E19403F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8479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7FD4-A403-414D-AD4C-69E4A373E551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B06B-136B-4736-8872-67E19403F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8354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7FD4-A403-414D-AD4C-69E4A373E551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B06B-136B-4736-8872-67E19403F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255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7FD4-A403-414D-AD4C-69E4A373E551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B06B-136B-4736-8872-67E19403F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1585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7FD4-A403-414D-AD4C-69E4A373E551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B06B-136B-4736-8872-67E19403F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3268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7FD4-A403-414D-AD4C-69E4A373E551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B06B-136B-4736-8872-67E19403F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4539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7FD4-A403-414D-AD4C-69E4A373E551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B06B-136B-4736-8872-67E19403F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7666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77FD4-A403-414D-AD4C-69E4A373E551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2B06B-136B-4736-8872-67E19403F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761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microsoft.com/office/2007/relationships/media" Target="../media/media2.mp3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Downloads\OneDrive_2020-08-12\M&#212;N%20TI&#7870;NG%20VI&#7878;T\H&#204;NH%20&#7842;NH%20S&#193;CH%20&#272;T\trang%201-50\trang%2013\21f4c9aa-6a45-48a8-a261-3ac38e45cf76.mp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08" y="5"/>
            <a:ext cx="10260330" cy="68237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416007"/>
            <a:ext cx="7162800" cy="110798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defTabSz="914309"/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Xin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chào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các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em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4272" y="1892456"/>
            <a:ext cx="2285282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060698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:\Downloads\OneDrive_2020-08-12\MÔN TIẾNG VIỆT\HÌNH ẢNH SÁCH ĐT\trang 1-50\trang 13\3a85d0c5-c4ad-401b-88c6-03ba9e5ee0b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8382000" cy="5943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114300"/>
            <a:ext cx="82296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3.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T×m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cã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©m «.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69" y="4744196"/>
            <a:ext cx="5538060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53" y="257912"/>
            <a:ext cx="5570409" cy="6160821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921066" y="2829231"/>
            <a:ext cx="1327751" cy="1809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3200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HP001 4 hàng" pitchFamily="34" charset="0"/>
              </a:rPr>
              <a:t>Thư</a:t>
            </a:r>
            <a:r>
              <a:rPr lang="en-US" sz="54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itchFamily="34" charset="0"/>
              </a:rPr>
              <a:t>giãn</a:t>
            </a:r>
            <a:endParaRPr lang="en-US" sz="5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3" name="ChiecBungDoi-ThanhNganTheVoiceKids-5237837 (mp3cut.net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83068" y="4316425"/>
            <a:ext cx="777875" cy="7778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63019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:\Downloads\OneDrive_2020-08-12\MÔN TIẾNG VIỆT\HÌNH ẢNH SÁCH ĐT\trang 1-50\trang 13\0752aa87-7e8c-4c74-9838-5b8e96765a9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458200" cy="5791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304800"/>
            <a:ext cx="82296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4.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T×m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ch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÷ o,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ch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÷ «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E:\Downloads\OneDrive_2020-08-12\MÔN TIẾNG VIỆT\HÌNH ẢNH SÁCH ĐT\trang 1-50\trang 13\a3cf5683-5a23-439f-8a1f-fee2e5e37ad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8534400" cy="3733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533400"/>
            <a:ext cx="64008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5.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viÕt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(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b¶ng</a:t>
            </a:r>
            <a:r>
              <a:rPr lang="en-US" sz="40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con)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21f4c9aa-6a45-48a8-a261-3ac38e45cf76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5492" y="381000"/>
            <a:ext cx="8427508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71442" y="76200"/>
            <a:ext cx="9143999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259205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="" xmlns:p14="http://schemas.microsoft.com/office/powerpoint/2010/main" val="8601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8" y="3478531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76228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7" y="2658111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87" y="569597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3940177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6208396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1212" y="1718608"/>
            <a:ext cx="46297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8" descr="8858-001-04-1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03717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 descr="hvidblomst0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953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82" name="AutoShape 22"/>
          <p:cNvSpPr>
            <a:spLocks noChangeArrowheads="1"/>
          </p:cNvSpPr>
          <p:nvPr/>
        </p:nvSpPr>
        <p:spPr bwMode="auto">
          <a:xfrm flipH="1">
            <a:off x="990600" y="2396157"/>
            <a:ext cx="2895600" cy="1905000"/>
          </a:xfrm>
          <a:prstGeom prst="wedgeEllipseCallout">
            <a:avLst>
              <a:gd name="adj1" fmla="val -31458"/>
              <a:gd name="adj2" fmla="val 73954"/>
            </a:avLst>
          </a:prstGeom>
          <a:gradFill rotWithShape="1">
            <a:gsLst>
              <a:gs pos="0">
                <a:srgbClr val="00CC00"/>
              </a:gs>
              <a:gs pos="50000">
                <a:schemeClr val="bg1"/>
              </a:gs>
              <a:gs pos="100000">
                <a:srgbClr val="00CC00"/>
              </a:gs>
            </a:gsLst>
            <a:lin ang="2700000" scaled="1"/>
          </a:gradFill>
          <a:ln w="952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1800">
              <a:latin typeface="Arial" charset="0"/>
              <a:cs typeface="+mn-cs"/>
            </a:endParaRPr>
          </a:p>
        </p:txBody>
      </p:sp>
      <p:sp>
        <p:nvSpPr>
          <p:cNvPr id="6149" name="Text Box 23"/>
          <p:cNvSpPr txBox="1">
            <a:spLocks noChangeArrowheads="1"/>
          </p:cNvSpPr>
          <p:nvPr/>
        </p:nvSpPr>
        <p:spPr bwMode="auto">
          <a:xfrm>
            <a:off x="1447800" y="1066800"/>
            <a:ext cx="167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latin typeface="Arial" pitchFamily="34" charset="0"/>
            </a:endParaRPr>
          </a:p>
        </p:txBody>
      </p:sp>
      <p:sp>
        <p:nvSpPr>
          <p:cNvPr id="117785" name="Text Box 25"/>
          <p:cNvSpPr txBox="1">
            <a:spLocks noChangeArrowheads="1"/>
          </p:cNvSpPr>
          <p:nvPr/>
        </p:nvSpPr>
        <p:spPr bwMode="auto">
          <a:xfrm>
            <a:off x="1911927" y="2981631"/>
            <a:ext cx="914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 smtClean="0">
                <a:latin typeface=".VnAvant" pitchFamily="34" charset="0"/>
              </a:rPr>
              <a:t>ca</a:t>
            </a:r>
            <a:endParaRPr lang="en-US" sz="4000" b="1" dirty="0">
              <a:latin typeface=".VnAvant" pitchFamily="34" charset="0"/>
            </a:endParaRPr>
          </a:p>
        </p:txBody>
      </p:sp>
      <p:sp>
        <p:nvSpPr>
          <p:cNvPr id="117786" name="AutoShape 26"/>
          <p:cNvSpPr>
            <a:spLocks noChangeArrowheads="1"/>
          </p:cNvSpPr>
          <p:nvPr/>
        </p:nvSpPr>
        <p:spPr bwMode="auto">
          <a:xfrm>
            <a:off x="5181600" y="795957"/>
            <a:ext cx="2743200" cy="3200400"/>
          </a:xfrm>
          <a:prstGeom prst="cloudCallout">
            <a:avLst>
              <a:gd name="adj1" fmla="val -30356"/>
              <a:gd name="adj2" fmla="val 70028"/>
            </a:avLst>
          </a:prstGeom>
          <a:gradFill rotWithShape="1">
            <a:gsLst>
              <a:gs pos="0">
                <a:srgbClr val="FF00FF">
                  <a:alpha val="66000"/>
                </a:srgbClr>
              </a:gs>
              <a:gs pos="50000">
                <a:schemeClr val="bg1"/>
              </a:gs>
              <a:gs pos="100000">
                <a:srgbClr val="FF00FF">
                  <a:alpha val="66000"/>
                </a:srgbClr>
              </a:gs>
            </a:gsLst>
            <a:lin ang="2700000" scaled="1"/>
          </a:gradFill>
          <a:ln w="952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1800">
              <a:latin typeface="Arial" charset="0"/>
              <a:cs typeface="+mn-cs"/>
            </a:endParaRPr>
          </a:p>
        </p:txBody>
      </p:sp>
      <p:sp>
        <p:nvSpPr>
          <p:cNvPr id="117787" name="Text Box 27"/>
          <p:cNvSpPr txBox="1">
            <a:spLocks noChangeArrowheads="1"/>
          </p:cNvSpPr>
          <p:nvPr/>
        </p:nvSpPr>
        <p:spPr bwMode="auto">
          <a:xfrm>
            <a:off x="6172205" y="1919121"/>
            <a:ext cx="11429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0099"/>
                </a:solidFill>
                <a:latin typeface=".VnAvant" pitchFamily="34" charset="0"/>
              </a:rPr>
              <a:t>c</a:t>
            </a:r>
            <a:r>
              <a:rPr lang="en-US" sz="4000" b="1" dirty="0" smtClean="0">
                <a:solidFill>
                  <a:srgbClr val="000099"/>
                </a:solidFill>
                <a:latin typeface=".VnAvant" pitchFamily="34" charset="0"/>
              </a:rPr>
              <a:t>¸</a:t>
            </a:r>
            <a:endParaRPr lang="en-US" sz="4000" b="1" dirty="0">
              <a:solidFill>
                <a:srgbClr val="000099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" y="157260"/>
            <a:ext cx="55626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KiÓm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tra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bµi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cò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12" name="AutoShape 22"/>
          <p:cNvSpPr>
            <a:spLocks noChangeArrowheads="1"/>
          </p:cNvSpPr>
          <p:nvPr/>
        </p:nvSpPr>
        <p:spPr bwMode="auto">
          <a:xfrm flipH="1">
            <a:off x="2826327" y="966623"/>
            <a:ext cx="2895600" cy="1905000"/>
          </a:xfrm>
          <a:prstGeom prst="wedgeEllipseCallout">
            <a:avLst>
              <a:gd name="adj1" fmla="val -31458"/>
              <a:gd name="adj2" fmla="val 73954"/>
            </a:avLst>
          </a:prstGeom>
          <a:gradFill rotWithShape="1">
            <a:gsLst>
              <a:gs pos="0">
                <a:srgbClr val="00CC00"/>
              </a:gs>
              <a:gs pos="50000">
                <a:schemeClr val="bg1"/>
              </a:gs>
              <a:gs pos="100000">
                <a:srgbClr val="00CC00"/>
              </a:gs>
            </a:gsLst>
            <a:lin ang="2700000" scaled="1"/>
          </a:gradFill>
          <a:ln w="952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1800">
              <a:latin typeface="Arial" charset="0"/>
              <a:cs typeface="+mn-cs"/>
            </a:endParaRP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3435927" y="1402213"/>
            <a:ext cx="12884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smtClean="0">
                <a:latin typeface=".VnAvant" pitchFamily="34" charset="0"/>
              </a:rPr>
              <a:t>cµ</a:t>
            </a:r>
            <a:endParaRPr lang="en-US" sz="40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0947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7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7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85" grpId="0"/>
      <p:bldP spid="117787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687352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8105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21673" y="2722417"/>
            <a:ext cx="4381500" cy="3858491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59923" y="3305732"/>
            <a:ext cx="1905000" cy="209287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13000" dirty="0" smtClean="0">
                <a:solidFill>
                  <a:srgbClr val="008000"/>
                </a:solidFill>
                <a:latin typeface=".VnAvant" pitchFamily="34" charset="0"/>
              </a:rPr>
              <a:t>o</a:t>
            </a:r>
            <a:endParaRPr lang="en-US" sz="13000" dirty="0">
              <a:solidFill>
                <a:srgbClr val="008000"/>
              </a:solidFill>
              <a:latin typeface=".VnAvant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76800" y="2743200"/>
            <a:ext cx="4038600" cy="3682896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36673" y="3245012"/>
            <a:ext cx="1905000" cy="209287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13000" dirty="0">
                <a:solidFill>
                  <a:srgbClr val="008000"/>
                </a:solidFill>
                <a:latin typeface=".VnAvant" pitchFamily="34" charset="0"/>
              </a:rPr>
              <a:t>«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106740"/>
            <a:ext cx="7696200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 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2020</a:t>
            </a:r>
          </a:p>
          <a:p>
            <a:pPr algn="ctr">
              <a:lnSpc>
                <a:spcPct val="150000"/>
              </a:lnSpc>
            </a:pPr>
            <a:r>
              <a:rPr lang="en-US" sz="3200" b="1" u="sng" dirty="0" err="1">
                <a:latin typeface="HP001 4 hàng" pitchFamily="34" charset="0"/>
                <a:cs typeface="Times New Roman" pitchFamily="18" charset="0"/>
              </a:rPr>
              <a:t>Tiếng</a:t>
            </a:r>
            <a:r>
              <a:rPr lang="en-US" sz="3200" b="1" u="sng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HP001 4 hàng" pitchFamily="34" charset="0"/>
                <a:cs typeface="Times New Roman" pitchFamily="18" charset="0"/>
              </a:rPr>
              <a:t>Việt</a:t>
            </a:r>
            <a:endParaRPr lang="en-US" sz="3200" b="1" u="sng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533400" y="1531209"/>
            <a:ext cx="7696200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4:</a:t>
            </a:r>
            <a:endParaRPr lang="en-US" sz="4000" b="1" dirty="0">
              <a:solidFill>
                <a:srgbClr val="7030A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88506" y="1326444"/>
            <a:ext cx="7696200" cy="133882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o      «</a:t>
            </a:r>
            <a:endParaRPr lang="en-US" sz="54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894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/>
      <p:bldP spid="4" grpId="1"/>
      <p:bldP spid="11" grpId="0" animBg="1"/>
      <p:bldP spid="11" grpId="1" animBg="1"/>
      <p:bldP spid="12" grpId="0"/>
      <p:bldP spid="12" grpId="1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Giáo án điện tử CÁNH DIỀU 2020\OneDrive_2020-08-12\MÔN TIẾNG VIỆT\HÌNH ẢNH SÁCH ĐT\trang 1-50\trang 12\934cf747-efe9-4ebc-88d9-28ae401698b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05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Content Placeholder 6"/>
          <p:cNvGrpSpPr>
            <a:grpSpLocks noGrp="1"/>
          </p:cNvGrpSpPr>
          <p:nvPr>
            <p:ph idx="1"/>
          </p:nvPr>
        </p:nvGrpSpPr>
        <p:grpSpPr>
          <a:xfrm>
            <a:off x="457200" y="4572001"/>
            <a:ext cx="2438400" cy="1554163"/>
            <a:chOff x="3810000" y="1447800"/>
            <a:chExt cx="2209800" cy="1524000"/>
          </a:xfrm>
        </p:grpSpPr>
        <p:sp>
          <p:nvSpPr>
            <p:cNvPr id="8" name="Rectangle 7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co</a:t>
              </a: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008000"/>
                  </a:solidFill>
                  <a:latin typeface=".VnAvant" pitchFamily="34" charset="0"/>
                </a:rPr>
                <a:t>c</a:t>
              </a:r>
              <a:endParaRPr lang="en-US" sz="3600" b="1" dirty="0">
                <a:solidFill>
                  <a:srgbClr val="008000"/>
                </a:solidFill>
                <a:latin typeface=".VnAvant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.VnAvant" pitchFamily="34" charset="0"/>
                </a:rPr>
                <a:t>o</a:t>
              </a:r>
              <a:endParaRPr lang="en-US" sz="3600" b="1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124200" y="4800600"/>
            <a:ext cx="1219200" cy="699373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</a:rPr>
              <a:t>cê</a:t>
            </a:r>
            <a:endParaRPr lang="en-US" sz="36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29200" y="4800603"/>
            <a:ext cx="1219200" cy="661676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</a:rPr>
              <a:t>o</a:t>
            </a:r>
            <a:endParaRPr lang="en-US" sz="36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10400" y="4800600"/>
            <a:ext cx="1219200" cy="699373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</a:rPr>
              <a:t>co</a:t>
            </a:r>
            <a:endParaRPr lang="en-US" sz="36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21" name="Minus 20"/>
          <p:cNvSpPr/>
          <p:nvPr/>
        </p:nvSpPr>
        <p:spPr>
          <a:xfrm>
            <a:off x="4419600" y="5105401"/>
            <a:ext cx="457200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 flipV="1">
            <a:off x="6400800" y="5105403"/>
            <a:ext cx="457200" cy="24383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57200" y="114300"/>
            <a:ext cx="82296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1.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Lµm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quen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59375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 animBg="1"/>
      <p:bldP spid="19" grpId="0" animBg="1"/>
      <p:bldP spid="20" grpId="0" animBg="1"/>
      <p:bldP spid="21" grpId="1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Giáo án điện tử CÁNH DIỀU 2020\OneDrive_2020-08-12\MÔN TIẾNG VIỆT\HÌNH ẢNH SÁCH ĐT\trang 1-50\trang 12\934cf747-efe9-4ebc-88d9-28ae401698b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305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Content Placeholder 6"/>
          <p:cNvGrpSpPr>
            <a:grpSpLocks noGrp="1"/>
          </p:cNvGrpSpPr>
          <p:nvPr>
            <p:ph idx="1"/>
          </p:nvPr>
        </p:nvGrpSpPr>
        <p:grpSpPr>
          <a:xfrm>
            <a:off x="5943600" y="4191000"/>
            <a:ext cx="2438400" cy="1554163"/>
            <a:chOff x="3810000" y="1447800"/>
            <a:chExt cx="2209800" cy="1524000"/>
          </a:xfrm>
        </p:grpSpPr>
        <p:sp>
          <p:nvSpPr>
            <p:cNvPr id="8" name="Rectangle 7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c«</a:t>
              </a: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008000"/>
                  </a:solidFill>
                  <a:latin typeface=".VnAvant" pitchFamily="34" charset="0"/>
                </a:rPr>
                <a:t>c</a:t>
              </a:r>
              <a:endParaRPr lang="en-US" sz="3600" b="1" dirty="0">
                <a:solidFill>
                  <a:srgbClr val="008000"/>
                </a:solidFill>
                <a:latin typeface=".VnAvant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.VnAvant" pitchFamily="34" charset="0"/>
                </a:rPr>
                <a:t>«</a:t>
              </a:r>
              <a:endParaRPr lang="en-US" sz="3600" b="1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28600" y="4572000"/>
            <a:ext cx="1219200" cy="699373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</a:rPr>
              <a:t>cê</a:t>
            </a:r>
            <a:endParaRPr lang="en-US" sz="36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09800" y="4572000"/>
            <a:ext cx="1219200" cy="661676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</a:rPr>
              <a:t>«</a:t>
            </a:r>
            <a:endParaRPr lang="en-US" sz="36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14800" y="4572000"/>
            <a:ext cx="1219200" cy="699373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</a:rPr>
              <a:t>c«</a:t>
            </a:r>
            <a:endParaRPr lang="en-US" sz="36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21" name="Minus 20"/>
          <p:cNvSpPr/>
          <p:nvPr/>
        </p:nvSpPr>
        <p:spPr>
          <a:xfrm>
            <a:off x="1600200" y="4800600"/>
            <a:ext cx="457200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 flipV="1">
            <a:off x="3581400" y="4800600"/>
            <a:ext cx="457200" cy="24383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59375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Giáo án điện tử CÁNH DIỀU 2020\OneDrive_2020-08-12\MÔN TIẾNG VIỆT\HÌNH ẢNH SÁCH ĐT\trang 1-50\trang 12\934cf747-efe9-4ebc-88d9-28ae401698b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305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Content Placeholder 6"/>
          <p:cNvGrpSpPr>
            <a:grpSpLocks noGrp="1"/>
          </p:cNvGrpSpPr>
          <p:nvPr>
            <p:ph idx="1"/>
          </p:nvPr>
        </p:nvGrpSpPr>
        <p:grpSpPr>
          <a:xfrm>
            <a:off x="457200" y="4572001"/>
            <a:ext cx="2438400" cy="1554163"/>
            <a:chOff x="3810000" y="1447800"/>
            <a:chExt cx="2209800" cy="1524000"/>
          </a:xfrm>
        </p:grpSpPr>
        <p:sp>
          <p:nvSpPr>
            <p:cNvPr id="8" name="Rectangle 7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co</a:t>
              </a: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008000"/>
                  </a:solidFill>
                  <a:latin typeface=".VnAvant" pitchFamily="34" charset="0"/>
                </a:rPr>
                <a:t>c</a:t>
              </a:r>
              <a:endParaRPr lang="en-US" sz="3600" b="1" dirty="0">
                <a:solidFill>
                  <a:srgbClr val="008000"/>
                </a:solidFill>
                <a:latin typeface=".VnAvant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.VnAvant" pitchFamily="34" charset="0"/>
                </a:rPr>
                <a:t>o</a:t>
              </a:r>
              <a:endParaRPr lang="en-US" sz="3600" b="1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800600" y="4572002"/>
            <a:ext cx="2438400" cy="854791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.VnAvant" pitchFamily="34" charset="0"/>
              </a:rPr>
              <a:t>c«</a:t>
            </a:r>
            <a:endParaRPr lang="en-US" sz="48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00600" y="5426792"/>
            <a:ext cx="1219200" cy="6993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  <a:latin typeface=".VnAvant" pitchFamily="34" charset="0"/>
              </a:rPr>
              <a:t>c</a:t>
            </a:r>
            <a:endParaRPr lang="en-US" sz="3600" b="1" dirty="0">
              <a:solidFill>
                <a:srgbClr val="008000"/>
              </a:solidFill>
              <a:latin typeface=".VnAvan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19800" y="5426792"/>
            <a:ext cx="1219200" cy="699373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</a:rPr>
              <a:t>«</a:t>
            </a:r>
            <a:endParaRPr lang="en-US" sz="3600" b="1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59375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219200"/>
            <a:ext cx="5105400" cy="5638800"/>
          </a:xfrm>
          <a:prstGeom prst="rect">
            <a:avLst/>
          </a:prstGeom>
        </p:spPr>
      </p:pic>
      <p:sp>
        <p:nvSpPr>
          <p:cNvPr id="3" name="AutoShape 22"/>
          <p:cNvSpPr>
            <a:spLocks noChangeArrowheads="1"/>
          </p:cNvSpPr>
          <p:nvPr/>
        </p:nvSpPr>
        <p:spPr bwMode="auto">
          <a:xfrm flipH="1">
            <a:off x="457200" y="381000"/>
            <a:ext cx="3124200" cy="2057400"/>
          </a:xfrm>
          <a:prstGeom prst="wedgeEllipseCallout">
            <a:avLst>
              <a:gd name="adj1" fmla="val -31458"/>
              <a:gd name="adj2" fmla="val 73954"/>
            </a:avLst>
          </a:prstGeom>
          <a:gradFill rotWithShape="1">
            <a:gsLst>
              <a:gs pos="0">
                <a:srgbClr val="00CC00"/>
              </a:gs>
              <a:gs pos="50000">
                <a:schemeClr val="bg1"/>
              </a:gs>
              <a:gs pos="100000">
                <a:srgbClr val="00CC00"/>
              </a:gs>
            </a:gsLst>
            <a:lin ang="2700000" scaled="1"/>
          </a:gradFill>
          <a:ln w="952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0070C0"/>
                </a:solidFill>
                <a:latin typeface=".VnAvant" pitchFamily="34" charset="0"/>
              </a:rPr>
              <a:t>Em</a:t>
            </a:r>
            <a:r>
              <a:rPr lang="en-US" sz="3600" b="1" dirty="0" smtClean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.VnAvant" pitchFamily="34" charset="0"/>
              </a:rPr>
              <a:t>t×m</a:t>
            </a:r>
            <a:r>
              <a:rPr lang="en-US" sz="3600" b="1" dirty="0" smtClean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.VnAvant" pitchFamily="34" charset="0"/>
              </a:rPr>
              <a:t>ch</a:t>
            </a:r>
            <a:r>
              <a:rPr lang="en-US" sz="3600" b="1" dirty="0" smtClean="0">
                <a:solidFill>
                  <a:srgbClr val="0070C0"/>
                </a:solidFill>
                <a:latin typeface=".VnAvant" pitchFamily="34" charset="0"/>
              </a:rPr>
              <a:t>÷ o, «.</a:t>
            </a:r>
            <a:endParaRPr lang="en-US" sz="3600" b="1" dirty="0">
              <a:solidFill>
                <a:srgbClr val="0070C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770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:\Giáo án điện tử CÁNH DIỀU 2020\OneDrive_2020-08-12\MÔN TIẾNG VIỆT\HÌNH ẢNH SÁCH ĐT\trang 1-50\trang 12\4519cd15-9e19-45e9-8319-41b71970dd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2296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114303"/>
            <a:ext cx="8382000" cy="64632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2.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Võa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nãi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tiÕng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cã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©m o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võa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vç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tay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.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657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116</Words>
  <Application>Microsoft Office PowerPoint</Application>
  <PresentationFormat>On-screen Show (4:3)</PresentationFormat>
  <Paragraphs>44</Paragraphs>
  <Slides>16</Slides>
  <Notes>3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BQ</dc:creator>
  <cp:lastModifiedBy>BQ</cp:lastModifiedBy>
  <cp:revision>33</cp:revision>
  <dcterms:created xsi:type="dcterms:W3CDTF">2020-08-13T01:48:10Z</dcterms:created>
  <dcterms:modified xsi:type="dcterms:W3CDTF">2020-08-13T07:42:27Z</dcterms:modified>
</cp:coreProperties>
</file>