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0"/>
  </p:notesMasterIdLst>
  <p:sldIdLst>
    <p:sldId id="325" r:id="rId2"/>
    <p:sldId id="317" r:id="rId3"/>
    <p:sldId id="319" r:id="rId4"/>
    <p:sldId id="321" r:id="rId5"/>
    <p:sldId id="327" r:id="rId6"/>
    <p:sldId id="324" r:id="rId7"/>
    <p:sldId id="330" r:id="rId8"/>
    <p:sldId id="328" r:id="rId9"/>
    <p:sldId id="329" r:id="rId10"/>
    <p:sldId id="344" r:id="rId11"/>
    <p:sldId id="333" r:id="rId12"/>
    <p:sldId id="335" r:id="rId13"/>
    <p:sldId id="334" r:id="rId14"/>
    <p:sldId id="336" r:id="rId15"/>
    <p:sldId id="337" r:id="rId16"/>
    <p:sldId id="338" r:id="rId17"/>
    <p:sldId id="339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63D4-0829-4310-8370-BED3623A841B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63D8-099D-448B-8AAD-E08CD8BA1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A078E-D4A4-4A38-8165-3B444CCA80AE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2DF-CF72-40B0-96FC-6F3277EC0B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942DF-CF72-40B0-96FC-6F3277EC0B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A078E-D4A4-4A38-8165-3B444CCA80AE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A078E-D4A4-4A38-8165-3B444CCA80AE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DE319-B355-4363-A8F9-5B94D57AF3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32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0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55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1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9AAD-11E3-4289-B3BB-60C10A901CE5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gi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7.gif"/><Relationship Id="rId11" Type="http://schemas.openxmlformats.org/officeDocument/2006/relationships/audio" Target="../media/audio2.wav"/><Relationship Id="rId5" Type="http://schemas.openxmlformats.org/officeDocument/2006/relationships/image" Target="../media/image6.jpeg"/><Relationship Id="rId15" Type="http://schemas.openxmlformats.org/officeDocument/2006/relationships/image" Target="../media/image14.gif"/><Relationship Id="rId10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10.gif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thi&#769;%20nghi&#234;&#803;m%20tia%20l&#432;&#777;a%20&#273;i&#234;&#803;n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%20&#272;%20CH&#7844;T%20KH&#205;/b(5)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py of KJ027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7" descr="N7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8229600" cy="495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vi-VN" sz="4400" kern="10">
                <a:ln w="127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</a:t>
            </a:r>
          </a:p>
          <a:p>
            <a:r>
              <a:rPr lang="vi-VN" sz="4400" kern="10">
                <a:ln w="127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đến dự giờ lớp </a:t>
            </a:r>
            <a:r>
              <a:rPr lang="vi-VN" sz="4400" kern="10" smtClean="0">
                <a:ln w="127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4400" kern="10" smtClean="0">
                <a:ln w="127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kern="10" smtClean="0">
                <a:ln w="127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sz="4400" kern="10" smtClean="0">
                <a:ln w="127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4400" kern="10">
              <a:ln w="127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200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7"/>
          <p:cNvSpPr>
            <a:spLocks noChangeArrowheads="1"/>
          </p:cNvSpPr>
          <p:nvPr/>
        </p:nvSpPr>
        <p:spPr bwMode="auto">
          <a:xfrm>
            <a:off x="1132808" y="3557524"/>
            <a:ext cx="2622328" cy="2667000"/>
          </a:xfrm>
          <a:prstGeom prst="flowChartAlternateProcess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Sưu tầm hình ảnh,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ideo về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ứng dụng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tia lửa điện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auto">
          <a:xfrm>
            <a:off x="5131816" y="3544824"/>
            <a:ext cx="2524760" cy="2667000"/>
          </a:xfrm>
          <a:prstGeom prst="flowChartAlternateProcess">
            <a:avLst/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smtClean="0"/>
          </a:p>
          <a:p>
            <a:pPr algn="ctr"/>
            <a:endParaRPr lang="en-US" sz="2000"/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Sưu tầm hình ảnh,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video về ứng dụng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hồ quang điện</a:t>
            </a:r>
          </a:p>
          <a:p>
            <a:pPr algn="ctr"/>
            <a:endParaRPr lang="en-US" sz="2000" smtClean="0"/>
          </a:p>
          <a:p>
            <a:pPr algn="ctr"/>
            <a:endParaRPr lang="en-US" sz="2000"/>
          </a:p>
        </p:txBody>
      </p:sp>
      <p:sp>
        <p:nvSpPr>
          <p:cNvPr id="4" name="AutoShape 39"/>
          <p:cNvSpPr>
            <a:spLocks noChangeArrowheads="1"/>
          </p:cNvSpPr>
          <p:nvPr/>
        </p:nvSpPr>
        <p:spPr bwMode="auto">
          <a:xfrm>
            <a:off x="5334000" y="2630424"/>
            <a:ext cx="2133600" cy="914400"/>
          </a:xfrm>
          <a:prstGeom prst="downArrowCallout">
            <a:avLst>
              <a:gd name="adj1" fmla="val 17284"/>
              <a:gd name="adj2" fmla="val 28627"/>
              <a:gd name="adj3" fmla="val 18750"/>
              <a:gd name="adj4" fmla="val 64412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/>
              <a:t>Nhóm 2, 4</a:t>
            </a: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1447800" y="2630424"/>
            <a:ext cx="2133600" cy="914400"/>
          </a:xfrm>
          <a:prstGeom prst="downArrowCallout">
            <a:avLst>
              <a:gd name="adj1" fmla="val 17284"/>
              <a:gd name="adj2" fmla="val 28627"/>
              <a:gd name="adj3" fmla="val 18750"/>
              <a:gd name="adj4" fmla="val 64412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/>
              <a:t>Nhóm 1, 3</a:t>
            </a:r>
          </a:p>
        </p:txBody>
      </p:sp>
      <p:sp>
        <p:nvSpPr>
          <p:cNvPr id="6" name="WordArt 29"/>
          <p:cNvSpPr>
            <a:spLocks noChangeArrowheads="1" noChangeShapeType="1" noTextEdit="1"/>
          </p:cNvSpPr>
          <p:nvPr/>
        </p:nvSpPr>
        <p:spPr bwMode="auto">
          <a:xfrm>
            <a:off x="2388616" y="236220"/>
            <a:ext cx="5486400" cy="726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Dòng </a:t>
            </a:r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 trong chất khí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1617" y="1339592"/>
            <a:ext cx="5244655" cy="3693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. TIA LỬA ĐIỆN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VÀ HỒ QUANG ĐIỆN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29"/>
          <p:cNvSpPr>
            <a:spLocks noChangeArrowheads="1" noChangeShapeType="1" noTextEdit="1"/>
          </p:cNvSpPr>
          <p:nvPr/>
        </p:nvSpPr>
        <p:spPr bwMode="auto">
          <a:xfrm>
            <a:off x="314897" y="143256"/>
            <a:ext cx="1635823" cy="353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15 – Tiết 32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0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77f4cba6bafe59c40b88d9b4e91365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Picture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ddeddd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ddeddd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244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Picture1da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Trò Chơi</a:t>
            </a:r>
            <a:endParaRPr lang="en-US" sz="4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34825" name="Picture 12" descr="ENTER1">
            <a:hlinkClick r:id="rId10" action="ppaction://hlinksldjump">
              <a:snd r:embed="rId11" name="push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3" descr="Flwr0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4" descr="Flwr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5" descr="XLIGHT~1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97650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3" y="5949950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1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/>
              </a:rPr>
              <a:t>!!!!!!!!!!!!!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59" y="3962400"/>
            <a:ext cx="787908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RUNG CHUÔNG VÀNG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11A3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81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202" grpId="0" animBg="1"/>
      <p:bldP spid="8213" grpId="0" animBg="1"/>
      <p:bldP spid="8213" grpId="1" animBg="1"/>
      <p:bldP spid="821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5850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1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694432" y="4114800"/>
            <a:ext cx="4681727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= 3.10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V/m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38201" y="2410123"/>
            <a:ext cx="7940674" cy="12249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Tia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lửa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cường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bao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nhiêu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2675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5850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2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091559" y="3810000"/>
            <a:ext cx="5822731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3500</a:t>
            </a:r>
            <a:r>
              <a:rPr lang="en-US" sz="32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38201" y="2410123"/>
            <a:ext cx="7940674" cy="12249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Nhiệt độ của chất khí trong vùng hồ quang điện có thể lên tới bao nhiêu?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386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5850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3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694432" y="4114800"/>
            <a:ext cx="4681727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38201" y="2410123"/>
            <a:ext cx="7940674" cy="613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Hàn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ứng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2675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5850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4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694432" y="4201382"/>
            <a:ext cx="4681727" cy="8278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Mặt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đất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57200" y="2410123"/>
            <a:ext cx="8321675" cy="15788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Điền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chỗ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trống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“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Sét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phóng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đám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mây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…………”</a:t>
            </a:r>
            <a:endParaRPr lang="en-US" sz="2800" dirty="0"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2675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5850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5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694432" y="4114800"/>
            <a:ext cx="4681727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trường mạnh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38201" y="2410123"/>
            <a:ext cx="7940674" cy="12249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gò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đất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cao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hay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ngọn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mà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Sét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hay </a:t>
            </a:r>
            <a:r>
              <a:rPr lang="en-US" sz="3200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đánh</a:t>
            </a:r>
            <a:r>
              <a:rPr lang="en-US" sz="32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32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447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694432" y="4114800"/>
            <a:ext cx="4681727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quang điện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38201" y="2410123"/>
            <a:ext cx="7940674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Catôt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7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6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</p:spTree>
    <p:extLst>
      <p:ext uri="{BB962C8B-B14F-4D97-AF65-F5344CB8AC3E}">
        <p14:creationId xmlns:p14="http://schemas.microsoft.com/office/powerpoint/2010/main" val="2997764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f4cba6bafe59c40b88d9b4e9136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icture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ddedd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Flw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Flwr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WordArt 12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Rung Chuông Vàng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889760" y="4114800"/>
            <a:ext cx="5486399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2" name="Picture 20" descr="XLIGHT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38201" y="2410123"/>
            <a:ext cx="7940674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….”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54" name="Group 46"/>
          <p:cNvGrpSpPr>
            <a:grpSpLocks/>
          </p:cNvGrpSpPr>
          <p:nvPr/>
        </p:nvGrpSpPr>
        <p:grpSpPr bwMode="auto">
          <a:xfrm>
            <a:off x="3702050" y="4960938"/>
            <a:ext cx="1520825" cy="1381125"/>
            <a:chOff x="3736249" y="5172869"/>
            <a:chExt cx="1521551" cy="1380331"/>
          </a:xfrm>
        </p:grpSpPr>
        <p:sp>
          <p:nvSpPr>
            <p:cNvPr id="51" name="5-Point Star 50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4" name="TextBox 48"/>
            <p:cNvSpPr txBox="1">
              <a:spLocks noChangeArrowheads="1"/>
            </p:cNvSpPr>
            <p:nvPr/>
          </p:nvSpPr>
          <p:spPr bwMode="auto">
            <a:xfrm>
              <a:off x="4238012" y="5653509"/>
              <a:ext cx="1003528" cy="58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702050" y="4953000"/>
            <a:ext cx="1520825" cy="1381125"/>
            <a:chOff x="3736249" y="5172869"/>
            <a:chExt cx="1521551" cy="1380331"/>
          </a:xfrm>
        </p:grpSpPr>
        <p:sp>
          <p:nvSpPr>
            <p:cNvPr id="54" name="5-Point Star 53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2" name="TextBox 48"/>
            <p:cNvSpPr txBox="1">
              <a:spLocks noChangeArrowheads="1"/>
            </p:cNvSpPr>
            <p:nvPr/>
          </p:nvSpPr>
          <p:spPr bwMode="auto">
            <a:xfrm>
              <a:off x="4254272" y="5562600"/>
              <a:ext cx="10035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4588" y="4960938"/>
            <a:ext cx="1522412" cy="1381125"/>
            <a:chOff x="3736249" y="5172871"/>
            <a:chExt cx="1521551" cy="1380331"/>
          </a:xfrm>
        </p:grpSpPr>
        <p:sp>
          <p:nvSpPr>
            <p:cNvPr id="30" name="5-Point Star 29"/>
            <p:cNvSpPr/>
            <p:nvPr/>
          </p:nvSpPr>
          <p:spPr>
            <a:xfrm>
              <a:off x="3736249" y="5172871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70" name="TextBox 30"/>
            <p:cNvSpPr txBox="1">
              <a:spLocks noChangeArrowheads="1"/>
            </p:cNvSpPr>
            <p:nvPr/>
          </p:nvSpPr>
          <p:spPr bwMode="auto">
            <a:xfrm>
              <a:off x="4296863" y="5562600"/>
              <a:ext cx="9609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84588" y="4953000"/>
            <a:ext cx="1520825" cy="1379538"/>
            <a:chOff x="3736249" y="5172869"/>
            <a:chExt cx="1521551" cy="1380331"/>
          </a:xfrm>
        </p:grpSpPr>
        <p:sp>
          <p:nvSpPr>
            <p:cNvPr id="27" name="5-Point Star 26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8" name="TextBox 27"/>
            <p:cNvSpPr txBox="1">
              <a:spLocks noChangeArrowheads="1"/>
            </p:cNvSpPr>
            <p:nvPr/>
          </p:nvSpPr>
          <p:spPr bwMode="auto">
            <a:xfrm>
              <a:off x="4267201" y="5562600"/>
              <a:ext cx="99059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694113" y="4964113"/>
            <a:ext cx="1520825" cy="1381125"/>
            <a:chOff x="3736249" y="5172869"/>
            <a:chExt cx="1521551" cy="1380331"/>
          </a:xfrm>
        </p:grpSpPr>
        <p:sp>
          <p:nvSpPr>
            <p:cNvPr id="33" name="5-Point Star 32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6" name="TextBox 33"/>
            <p:cNvSpPr txBox="1">
              <a:spLocks noChangeArrowheads="1"/>
            </p:cNvSpPr>
            <p:nvPr/>
          </p:nvSpPr>
          <p:spPr bwMode="auto">
            <a:xfrm>
              <a:off x="4325572" y="5562600"/>
              <a:ext cx="93222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00463" y="4962525"/>
            <a:ext cx="1520825" cy="1381125"/>
            <a:chOff x="3736249" y="5172869"/>
            <a:chExt cx="1521551" cy="1380331"/>
          </a:xfrm>
        </p:grpSpPr>
        <p:sp>
          <p:nvSpPr>
            <p:cNvPr id="42" name="5-Point Star 41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>
              <a:off x="4301354" y="5562600"/>
              <a:ext cx="8979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94113" y="4962525"/>
            <a:ext cx="1520825" cy="1381125"/>
            <a:chOff x="3736249" y="5172869"/>
            <a:chExt cx="1521551" cy="1380331"/>
          </a:xfrm>
        </p:grpSpPr>
        <p:sp>
          <p:nvSpPr>
            <p:cNvPr id="36" name="5-Point Star 35"/>
            <p:cNvSpPr/>
            <p:nvPr/>
          </p:nvSpPr>
          <p:spPr>
            <a:xfrm>
              <a:off x="3736249" y="5172869"/>
              <a:ext cx="1521551" cy="1380331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62" name="TextBox 36"/>
            <p:cNvSpPr txBox="1">
              <a:spLocks noChangeArrowheads="1"/>
            </p:cNvSpPr>
            <p:nvPr/>
          </p:nvSpPr>
          <p:spPr bwMode="auto">
            <a:xfrm>
              <a:off x="4329791" y="5562600"/>
              <a:ext cx="92800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7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7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oudy Stout"/>
            </a:endParaRPr>
          </a:p>
        </p:txBody>
      </p:sp>
    </p:spTree>
    <p:extLst>
      <p:ext uri="{BB962C8B-B14F-4D97-AF65-F5344CB8AC3E}">
        <p14:creationId xmlns:p14="http://schemas.microsoft.com/office/powerpoint/2010/main" val="1029268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8600" y="110169"/>
            <a:ext cx="9372600" cy="6858000"/>
            <a:chOff x="-228600" y="110169"/>
            <a:chExt cx="93726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228600" y="110169"/>
              <a:ext cx="9372600" cy="6858000"/>
              <a:chOff x="0" y="1"/>
              <a:chExt cx="9372600" cy="6858000"/>
            </a:xfrm>
          </p:grpSpPr>
          <p:pic>
            <p:nvPicPr>
              <p:cNvPr id="6" name="Picture 11" descr="L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4669971" cy="68580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 prst="convex"/>
                <a:contourClr>
                  <a:srgbClr val="C0C0C0"/>
                </a:contourClr>
              </a:sp3d>
              <a:extLst/>
            </p:spPr>
          </p:pic>
          <p:pic>
            <p:nvPicPr>
              <p:cNvPr id="7" name="Picture 2" descr="images457281_T17_set_danh_may_ba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9971" y="1"/>
                <a:ext cx="4702629" cy="685799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 prst="convex"/>
                <a:contourClr>
                  <a:srgbClr val="C0C0C0"/>
                </a:contourClr>
              </a:sp3d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163414" y="2708171"/>
              <a:ext cx="2555913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effectLst>
                    <a:reflection blurRad="6350" stA="55000" endA="50" endPos="85000" dist="60007" dir="5400000" sy="-10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SÉT</a:t>
              </a:r>
              <a:endParaRPr lang="en-US" sz="4800" b="1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7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8388350" cy="2506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TRONG CHẤT KHÍ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194994" y="959485"/>
            <a:ext cx="5242125" cy="707886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BAØI </a:t>
            </a:r>
            <a:r>
              <a:rPr lang="en-US" sz="4000" b="1" smtClean="0">
                <a:solidFill>
                  <a:srgbClr val="FF0000"/>
                </a:solidFill>
                <a:latin typeface="VNI-Times" pitchFamily="2" charset="0"/>
              </a:rPr>
              <a:t>15 –TIẾT 32 </a:t>
            </a:r>
            <a:endParaRPr lang="en-US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29"/>
          <p:cNvSpPr>
            <a:spLocks noChangeArrowheads="1" noChangeShapeType="1" noTextEdit="1"/>
          </p:cNvSpPr>
          <p:nvPr/>
        </p:nvSpPr>
        <p:spPr bwMode="auto">
          <a:xfrm>
            <a:off x="2388616" y="370332"/>
            <a:ext cx="5486400" cy="911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Dòng </a:t>
            </a:r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 trong chất khí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4638" y="1692275"/>
            <a:ext cx="8869362" cy="3693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I.CHẤT KHÍ LÀ MÔI TRƯỜNG CÁCH ĐIỆN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5130" y="2496568"/>
            <a:ext cx="8738870" cy="3693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SỰ DẪN ĐIỆN CỦA </a:t>
            </a:r>
            <a:r>
              <a:rPr lang="en-U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 TRONG ĐIỀU KIỆN THƯỜNG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512" y="3246883"/>
            <a:ext cx="8616950" cy="3693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BẢN CHẤT DÒNG ĐIỆN TRONG CHẤT KHÍ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6240" y="3956304"/>
            <a:ext cx="8497760" cy="646331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 QUÁ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TRÌNH DẪN ĐIỆN TỰ LỰC TRONG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KHÍ VÀ ĐIỀU KIỆN ĐỂ TẠO RA QUÁ TRÌNH DẪN ĐIỆN TỰ LỰC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7979" y="5009769"/>
            <a:ext cx="8296021" cy="3693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. TIA LỬA ĐIỆN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VÀ HỒ QUANG ĐIỆN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29"/>
          <p:cNvSpPr>
            <a:spLocks noChangeArrowheads="1" noChangeShapeType="1" noTextEdit="1"/>
          </p:cNvSpPr>
          <p:nvPr/>
        </p:nvSpPr>
        <p:spPr bwMode="auto">
          <a:xfrm>
            <a:off x="314897" y="143256"/>
            <a:ext cx="1635823" cy="454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15 – Tiết 32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195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829054" y="2861202"/>
            <a:ext cx="45841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1, 3):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9522" y="1677078"/>
            <a:ext cx="933723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IV. QUÁ TRÌNH DẪN ĐIỆN TỰ LỰC TRONG CHẤT KHÍ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KIỆN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ĐỂ TẠO RA QUÁ TRÌNH DẪN ĐIỆN TỰ LỰC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2103438" y="195072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Dòng điện trong chất khí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80558" y="4800194"/>
            <a:ext cx="432908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2, 4):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9"/>
          <p:cNvSpPr>
            <a:spLocks noChangeArrowheads="1" noChangeShapeType="1" noTextEdit="1"/>
          </p:cNvSpPr>
          <p:nvPr/>
        </p:nvSpPr>
        <p:spPr bwMode="auto">
          <a:xfrm>
            <a:off x="314897" y="143256"/>
            <a:ext cx="1635823" cy="454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15 – Tiết 32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808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1714" y="1286934"/>
            <a:ext cx="868984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IV. QUÁ TRÌNH DẪN ĐIỆN TỰ LỰC TRONG CHẤT KHÍ 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ĐIỀU KIỆN ĐỂ TẠO RA QUÁ TRÌNH DẪN ĐIỆN TỰ LỰC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3" name="WordArt 29"/>
          <p:cNvSpPr>
            <a:spLocks noChangeArrowheads="1" noChangeShapeType="1" noTextEdit="1"/>
          </p:cNvSpPr>
          <p:nvPr/>
        </p:nvSpPr>
        <p:spPr bwMode="auto">
          <a:xfrm>
            <a:off x="2103438" y="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Dòng điện trong chất khí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7696" y="2209800"/>
            <a:ext cx="753465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en-US" altLang="en-US" sz="2200" smtClean="0">
                <a:latin typeface="Times New Roman" pitchFamily="18" charset="0"/>
              </a:rPr>
              <a:t>Quá </a:t>
            </a:r>
            <a:r>
              <a:rPr lang="en-US" altLang="en-US" sz="2200">
                <a:latin typeface="Times New Roman" pitchFamily="18" charset="0"/>
              </a:rPr>
              <a:t>trình dẫn điện (phóng điện) tự </a:t>
            </a:r>
            <a:r>
              <a:rPr lang="en-US" altLang="en-US" sz="2200" smtClean="0">
                <a:latin typeface="Times New Roman" pitchFamily="18" charset="0"/>
              </a:rPr>
              <a:t>lực là quá </a:t>
            </a:r>
            <a:r>
              <a:rPr lang="en-US" altLang="en-US" sz="2200">
                <a:latin typeface="Times New Roman" pitchFamily="18" charset="0"/>
              </a:rPr>
              <a:t>trình dẫn điện của chất khí có thể tự duy trì, không cần ta chủ động tạo ra hạt tải </a:t>
            </a:r>
            <a:r>
              <a:rPr lang="en-US" altLang="en-US" sz="2200" smtClean="0">
                <a:latin typeface="Times New Roman" pitchFamily="18" charset="0"/>
              </a:rPr>
              <a:t>điện</a:t>
            </a:r>
          </a:p>
          <a:p>
            <a:pPr marL="457200" indent="-457200" algn="just">
              <a:buFontTx/>
              <a:buChar char="-"/>
            </a:pPr>
            <a:r>
              <a:rPr lang="en-US" altLang="en-US" sz="2200" smtClean="0">
                <a:latin typeface="Times New Roman" pitchFamily="18" charset="0"/>
              </a:rPr>
              <a:t>Có 4 cách tạo ra qt dẫn điện tự lực của chất khí: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1. Dòng điện qua chất khí làm nhiệt độ khí tăng rất cao, khiến phân tử khí bị ion hoá.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2. Điện trường trong chất khí rất lớn, khiến phân tử khí bị ion hoá ngay khi nhiệt độ thấp.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3. Catôt bị dòng điện nung nóng đỏ, làm cho nó có khả năng phát ra electron. Hiện tượng này gọi là hiện tượng phát xạ nhiệt electron.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4. Catôt không nóng đỏ nhưng bị các ion dương có năng lượng lớn đập vào làm bật electron khỏi catôt trở thành hạt tải điện</a:t>
            </a:r>
            <a:endParaRPr lang="vi-VN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9"/>
          <p:cNvSpPr>
            <a:spLocks noChangeArrowheads="1" noChangeShapeType="1" noTextEdit="1"/>
          </p:cNvSpPr>
          <p:nvPr/>
        </p:nvSpPr>
        <p:spPr bwMode="auto">
          <a:xfrm>
            <a:off x="314897" y="143256"/>
            <a:ext cx="1635823" cy="454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15 – Tiết 32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048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7500" y="152400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So sánh sự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 nhau </a:t>
            </a:r>
            <a:r>
              <a:rPr lang="en-US" altLang="en-US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 quá trình dẫn điện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tự lực </a:t>
            </a:r>
            <a:r>
              <a:rPr lang="en-US" altLang="en-US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 quá trình dẫn điện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không tự lực</a:t>
            </a:r>
            <a:r>
              <a:rPr lang="en-US" altLang="en-US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7500" y="1676400"/>
            <a:ext cx="8572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3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Giống nhau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3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429000"/>
            <a:ext cx="24593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 b="1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000" b="1" i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r>
              <a:rPr lang="en-US" altLang="en-US" sz="3000" b="1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000" b="1"/>
          </a:p>
        </p:txBody>
      </p:sp>
      <p:cxnSp>
        <p:nvCxnSpPr>
          <p:cNvPr id="8" name="Straight Connector 7"/>
          <p:cNvCxnSpPr/>
          <p:nvPr/>
        </p:nvCxnSpPr>
        <p:spPr>
          <a:xfrm>
            <a:off x="4603750" y="4267200"/>
            <a:ext cx="0" cy="243363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3984" y="4114800"/>
            <a:ext cx="398246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Quá trình dẫn điện không tự lực phải luôn có tác nhân ion hóa để duy trì hạt tải điện</a:t>
            </a:r>
            <a:endParaRPr lang="en-US" altLang="en-US" sz="30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0600" y="4114800"/>
            <a:ext cx="408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Quá trình dẫn điện tự lực thì không cần có tác nhân ion hóa.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4672" y="2286000"/>
            <a:ext cx="808532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Cả hai quá trình đều tạo ra hạt tải điện trong chất khí, bản chất dòng điện giống nhau.</a:t>
            </a:r>
            <a:endParaRPr lang="vi-VN" altLang="en-US" sz="3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29"/>
          <p:cNvSpPr>
            <a:spLocks noChangeArrowheads="1" noChangeShapeType="1" noTextEdit="1"/>
          </p:cNvSpPr>
          <p:nvPr/>
        </p:nvSpPr>
        <p:spPr bwMode="auto">
          <a:xfrm>
            <a:off x="2388616" y="236220"/>
            <a:ext cx="5486400" cy="911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Dòng </a:t>
            </a:r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 trong chất khí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1889" y="1327785"/>
            <a:ext cx="4939855" cy="3693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. TIA LỬA ĐIỆN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VÀ HỒ QUANG ĐIỆN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29"/>
          <p:cNvSpPr>
            <a:spLocks noChangeArrowheads="1" noChangeShapeType="1" noTextEdit="1"/>
          </p:cNvSpPr>
          <p:nvPr/>
        </p:nvSpPr>
        <p:spPr bwMode="auto">
          <a:xfrm>
            <a:off x="314897" y="143256"/>
            <a:ext cx="1635823" cy="454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15 – Tiết 32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56740" y="1837311"/>
            <a:ext cx="27991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004536" y="6024134"/>
            <a:ext cx="1097280" cy="50861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6600"/>
          </a:solidFill>
          <a:ln w="76200">
            <a:solidFill>
              <a:srgbClr val="FF00FF"/>
            </a:solidFill>
            <a:round/>
            <a:headEnd type="none" w="sm" len="sm"/>
            <a:tailEnd/>
          </a:ln>
        </p:spPr>
        <p:txBody>
          <a:bodyPr/>
          <a:lstStyle/>
          <a:p>
            <a:pPr algn="ctr"/>
            <a:r>
              <a:rPr lang="en-US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471659" y="2268198"/>
            <a:ext cx="6403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Thảo luận: Trình bày những đặc điểm của tia lửa điện và hồ quang điện theo bảng sau: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34536" y="5988844"/>
            <a:ext cx="1097280" cy="50861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6600"/>
          </a:solidFill>
          <a:ln w="76200">
            <a:solidFill>
              <a:srgbClr val="FF00FF"/>
            </a:solidFill>
            <a:round/>
            <a:headEnd type="none" w="sm" len="sm"/>
            <a:tailEnd/>
          </a:ln>
        </p:spPr>
        <p:txBody>
          <a:bodyPr/>
          <a:lstStyle/>
          <a:p>
            <a:pPr algn="ctr"/>
            <a:r>
              <a:rPr lang="en-US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  <a:endParaRPr lang="en-US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5723096" y="5988844"/>
            <a:ext cx="1097280" cy="50861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6600"/>
          </a:solidFill>
          <a:ln w="76200">
            <a:solidFill>
              <a:srgbClr val="FF00FF"/>
            </a:solidFill>
            <a:round/>
            <a:headEnd type="none" w="sm" len="sm"/>
            <a:tailEnd/>
          </a:ln>
        </p:spPr>
        <p:txBody>
          <a:bodyPr/>
          <a:lstStyle/>
          <a:p>
            <a:pPr algn="ctr"/>
            <a:r>
              <a:rPr lang="en-US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  <a:endParaRPr lang="en-US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326376" y="5922226"/>
            <a:ext cx="1097280" cy="50861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6600"/>
          </a:solidFill>
          <a:ln w="76200">
            <a:solidFill>
              <a:srgbClr val="FF00FF"/>
            </a:solidFill>
            <a:round/>
            <a:headEnd type="none" w="sm" len="sm"/>
            <a:tailEnd/>
          </a:ln>
        </p:spPr>
        <p:txBody>
          <a:bodyPr/>
          <a:lstStyle/>
          <a:p>
            <a:pPr algn="ctr"/>
            <a:r>
              <a:rPr lang="en-US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  <a:endParaRPr lang="en-US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06236"/>
              </p:ext>
            </p:extLst>
          </p:nvPr>
        </p:nvGraphicFramePr>
        <p:xfrm>
          <a:off x="1132808" y="3138295"/>
          <a:ext cx="6572535" cy="22152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845"/>
                <a:gridCol w="2190845"/>
                <a:gridCol w="2190845"/>
              </a:tblGrid>
              <a:tr h="667763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           Hiện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Tia lửa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điện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quang điện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879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879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kiện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879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879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8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29"/>
          <p:cNvSpPr>
            <a:spLocks noChangeArrowheads="1" noChangeShapeType="1" noTextEdit="1"/>
          </p:cNvSpPr>
          <p:nvPr/>
        </p:nvSpPr>
        <p:spPr bwMode="auto">
          <a:xfrm>
            <a:off x="2388616" y="236220"/>
            <a:ext cx="5486400" cy="507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Dòng </a:t>
            </a:r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 trong chất khí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8193" y="815337"/>
            <a:ext cx="4939855" cy="341632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 TIA LỬA ĐIỆN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VÀ HỒ QUANG ĐIỆN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29"/>
          <p:cNvSpPr>
            <a:spLocks noChangeArrowheads="1" noChangeShapeType="1" noTextEdit="1"/>
          </p:cNvSpPr>
          <p:nvPr/>
        </p:nvSpPr>
        <p:spPr bwMode="auto">
          <a:xfrm>
            <a:off x="314897" y="143256"/>
            <a:ext cx="1635823" cy="24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15 – Tiết 32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32405"/>
              </p:ext>
            </p:extLst>
          </p:nvPr>
        </p:nvGraphicFramePr>
        <p:xfrm>
          <a:off x="438912" y="1316737"/>
          <a:ext cx="8363713" cy="5315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8528"/>
                <a:gridCol w="3384614"/>
                <a:gridCol w="3040571"/>
              </a:tblGrid>
              <a:tr h="672244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           Hiện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Tia lửa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điện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quang điện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7244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nghĩa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Là quá trình phóng điện tự lực trong chất khí đặt giữa hai điện cực khi</a:t>
                      </a:r>
                      <a:r>
                        <a:rPr lang="en-US" sz="1600" kern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điện trường đủ mạnh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Là</a:t>
                      </a:r>
                      <a:r>
                        <a:rPr lang="en-US" sz="1600" kern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 trình phóng điện tự lực xảy ra trong chất khí ở áp suất thường hoặc áp suất thấp đặt giữa hai điện cực có hiệu điện thế không lớn.</a:t>
                      </a:r>
                    </a:p>
                    <a:p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397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kiện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ct val="50000"/>
                        </a:spcBef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2 điện cực có  </a:t>
                      </a:r>
                      <a:r>
                        <a:rPr lang="en-US" alt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E ≈ 3.10</a:t>
                      </a:r>
                      <a:r>
                        <a:rPr lang="en-US" altLang="en-US" sz="16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 V/m</a:t>
                      </a:r>
                    </a:p>
                    <a:p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Catôt bị dòng điện nung nóng đỏ, làm cho nó có khả năng phát ra electron. 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30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-    Hình ziczắc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Sinh ra ozon có mùi khét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Tiếng nổ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Tỏa nhiệt</a:t>
                      </a:r>
                    </a:p>
                    <a:p>
                      <a:pPr lvl="0"/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-    Tỏa ánh sáng mạnh</a:t>
                      </a:r>
                    </a:p>
                    <a:p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1948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kern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Đ</a:t>
                      </a:r>
                      <a:r>
                        <a:rPr lang="en-US" sz="160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ốt hỗn hợp xăng(</a:t>
                      </a: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Bugi)</a:t>
                      </a:r>
                    </a:p>
                    <a:p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-    Máy gia công kim loại</a:t>
                      </a:r>
                    </a:p>
                    <a:p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-    Giải thích hiện tượng sét và cột thu lôi chống sét</a:t>
                      </a:r>
                      <a:endParaRPr lang="en-US" sz="16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chiếu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endParaRPr lang="en-US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5345684" y="4230624"/>
            <a:ext cx="183896" cy="1706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4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1028</Words>
  <Application>Microsoft Office PowerPoint</Application>
  <PresentationFormat>On-screen Show (4:3)</PresentationFormat>
  <Paragraphs>180</Paragraphs>
  <Slides>18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 SHOP</dc:creator>
  <cp:lastModifiedBy>Admin</cp:lastModifiedBy>
  <cp:revision>105</cp:revision>
  <dcterms:created xsi:type="dcterms:W3CDTF">2017-12-03T01:16:23Z</dcterms:created>
  <dcterms:modified xsi:type="dcterms:W3CDTF">2021-09-09T17:18:48Z</dcterms:modified>
</cp:coreProperties>
</file>