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35" r:id="rId2"/>
    <p:sldId id="436" r:id="rId3"/>
    <p:sldId id="437" r:id="rId4"/>
    <p:sldId id="439" r:id="rId5"/>
    <p:sldId id="440" r:id="rId6"/>
    <p:sldId id="441" r:id="rId7"/>
    <p:sldId id="442" r:id="rId8"/>
    <p:sldId id="443" r:id="rId9"/>
    <p:sldId id="444" r:id="rId10"/>
    <p:sldId id="4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CCFF99"/>
    <a:srgbClr val="4DDA00"/>
    <a:srgbClr val="99FF33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2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01/10/2021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71DF8B-1879-4E7E-926F-0C18A03FC746}"/>
              </a:ext>
            </a:extLst>
          </p:cNvPr>
          <p:cNvSpPr txBox="1"/>
          <p:nvPr/>
        </p:nvSpPr>
        <p:spPr>
          <a:xfrm>
            <a:off x="0" y="24019"/>
            <a:ext cx="12191999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– BÀI 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30. 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HÀNH: 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 </a:t>
            </a:r>
            <a:endParaRPr lang="en-US" sz="3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 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HỆ 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 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NG</a:t>
            </a:r>
            <a:r>
              <a:rPr lang="vi-VN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 NHIÊN </a:t>
            </a:r>
            <a:endParaRPr lang="en-US" sz="3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817036A0-A032-4577-BF35-0E7EDDDA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04"/>
          <a:stretch/>
        </p:blipFill>
        <p:spPr>
          <a:xfrm>
            <a:off x="8370277" y="3588140"/>
            <a:ext cx="3465336" cy="2998629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2" y="3720611"/>
            <a:ext cx="3454400" cy="286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"/>
            <a:ext cx="12192000" cy="82999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200" b="1" dirty="0" smtClean="0">
                <a:latin typeface="Times New Roman" pitchFamily="18" charset="0"/>
              </a:rPr>
              <a:t>TIẾT - BÀI </a:t>
            </a:r>
            <a:r>
              <a:rPr lang="en-US" sz="2200" b="1" dirty="0" smtClean="0">
                <a:latin typeface="Times New Roman" pitchFamily="18" charset="0"/>
              </a:rPr>
              <a:t>30. </a:t>
            </a:r>
            <a:r>
              <a:rPr lang="en-US" sz="2200" b="1" dirty="0" smtClean="0">
                <a:latin typeface="Times New Roman" pitchFamily="18" charset="0"/>
              </a:rPr>
              <a:t>THỰC HÀNH: TÌM HIỂU MỐI QUAN </a:t>
            </a:r>
            <a:r>
              <a:rPr lang="en-US" sz="2200" b="1" dirty="0" smtClean="0">
                <a:latin typeface="Times New Roman" pitchFamily="18" charset="0"/>
              </a:rPr>
              <a:t>HỆ GIỮA </a:t>
            </a:r>
            <a:r>
              <a:rPr lang="en-US" sz="2200" b="1" dirty="0" smtClean="0">
                <a:latin typeface="Times New Roman" pitchFamily="18" charset="0"/>
              </a:rPr>
              <a:t>CON NG</a:t>
            </a:r>
            <a:r>
              <a:rPr lang="vi-VN" sz="2200" b="1" dirty="0" smtClean="0">
                <a:latin typeface="Times New Roman" pitchFamily="18" charset="0"/>
              </a:rPr>
              <a:t>ƯỜ</a:t>
            </a:r>
            <a:r>
              <a:rPr lang="en-US" sz="2200" b="1" dirty="0" smtClean="0">
                <a:latin typeface="Times New Roman" pitchFamily="18" charset="0"/>
              </a:rPr>
              <a:t>I </a:t>
            </a:r>
            <a:endParaRPr lang="en-US" sz="2200" b="1" dirty="0" smtClean="0">
              <a:latin typeface="Times New Roman" pitchFamily="18" charset="0"/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</a:rPr>
              <a:t>VÀ </a:t>
            </a:r>
            <a:r>
              <a:rPr lang="en-US" sz="2200" b="1" dirty="0" smtClean="0">
                <a:latin typeface="Times New Roman" pitchFamily="18" charset="0"/>
              </a:rPr>
              <a:t>THIÊN NHIÊN Ở ĐỊA PHƯƠNG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63702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6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8560" y="0"/>
            <a:ext cx="853440" cy="8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819150" cy="8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140656" y="2353837"/>
            <a:ext cx="1624992" cy="2560320"/>
          </a:xfrm>
          <a:prstGeom prst="ellipse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3" rIns="91366" bIns="45683"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VỀ NHÀ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ck Arc 8"/>
          <p:cNvSpPr/>
          <p:nvPr/>
        </p:nvSpPr>
        <p:spPr>
          <a:xfrm>
            <a:off x="-1995074" y="890421"/>
            <a:ext cx="5467754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159469" y="2001229"/>
            <a:ext cx="6764969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36" tIns="71063" rIns="71063" bIns="71063" numCol="1" spcCol="2541" anchor="ctr" anchorCtr="0">
            <a:noAutofit/>
          </a:bodyPr>
          <a:lstStyle/>
          <a:p>
            <a:pPr algn="just" defTabSz="1243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 nội dung, hình thức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51939" y="1899628"/>
            <a:ext cx="1015060" cy="1016000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6" tIns="45683" rIns="91366" bIns="45683"/>
          <a:lstStyle/>
          <a:p>
            <a:pPr algn="ctr">
              <a:spcBef>
                <a:spcPts val="599"/>
              </a:spcBef>
            </a:pPr>
            <a:r>
              <a:rPr 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Freeform 11"/>
          <p:cNvSpPr/>
          <p:nvPr/>
        </p:nvSpPr>
        <p:spPr>
          <a:xfrm>
            <a:off x="3454648" y="3220428"/>
            <a:ext cx="646979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36" tIns="71063" rIns="71063" bIns="71063" numCol="1" spcCol="2541" anchor="ctr" anchorCtr="0">
            <a:noAutofit/>
          </a:bodyPr>
          <a:lstStyle/>
          <a:p>
            <a:pPr algn="just" defTabSz="1243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 thành bài tập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SBT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47119" y="3118826"/>
            <a:ext cx="1015060" cy="101600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6" tIns="45683" rIns="91366" bIns="45683"/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Freeform 13"/>
          <p:cNvSpPr/>
          <p:nvPr/>
        </p:nvSpPr>
        <p:spPr>
          <a:xfrm>
            <a:off x="3159469" y="4388828"/>
            <a:ext cx="6764969" cy="9906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636" tIns="71063" rIns="71063" bIns="71063" numCol="1" spcCol="2541" anchor="ctr" anchorCtr="0">
            <a:noAutofit/>
          </a:bodyPr>
          <a:lstStyle/>
          <a:p>
            <a:pPr algn="just" defTabSz="1243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 bị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iều kiện cần thiết ôn tập hè ở nhà; tham gia các hoạt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ở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51939" y="4338027"/>
            <a:ext cx="1015060" cy="1016000"/>
          </a:xfrm>
          <a:prstGeom prst="ellipse">
            <a:avLst/>
          </a:prstGeom>
          <a:solidFill>
            <a:srgbClr val="3399FF"/>
          </a:solidFill>
          <a:ln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6" tIns="45683" rIns="91366" bIns="45683"/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"/>
            <a:ext cx="12192000" cy="82999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200" b="1" dirty="0" smtClean="0">
                <a:latin typeface="Times New Roman" pitchFamily="18" charset="0"/>
              </a:rPr>
              <a:t>TIẾT - BÀI </a:t>
            </a:r>
            <a:r>
              <a:rPr lang="en-US" sz="2200" b="1" dirty="0" smtClean="0">
                <a:latin typeface="Times New Roman" pitchFamily="18" charset="0"/>
              </a:rPr>
              <a:t>30. </a:t>
            </a:r>
            <a:r>
              <a:rPr lang="en-US" sz="2200" b="1" dirty="0" smtClean="0">
                <a:latin typeface="Times New Roman" pitchFamily="18" charset="0"/>
              </a:rPr>
              <a:t>THỰC HÀNH: TÌM HIỂU MỐI QUAN </a:t>
            </a:r>
            <a:r>
              <a:rPr lang="en-US" sz="2200" b="1" dirty="0" smtClean="0">
                <a:latin typeface="Times New Roman" pitchFamily="18" charset="0"/>
              </a:rPr>
              <a:t>HỆ GIỮA </a:t>
            </a:r>
            <a:r>
              <a:rPr lang="en-US" sz="2200" b="1" dirty="0" smtClean="0">
                <a:latin typeface="Times New Roman" pitchFamily="18" charset="0"/>
              </a:rPr>
              <a:t>CON NG</a:t>
            </a:r>
            <a:r>
              <a:rPr lang="vi-VN" sz="2200" b="1" dirty="0" smtClean="0">
                <a:latin typeface="Times New Roman" pitchFamily="18" charset="0"/>
              </a:rPr>
              <a:t>ƯỜ</a:t>
            </a:r>
            <a:r>
              <a:rPr lang="en-US" sz="2200" b="1" dirty="0" smtClean="0">
                <a:latin typeface="Times New Roman" pitchFamily="18" charset="0"/>
              </a:rPr>
              <a:t>I </a:t>
            </a:r>
            <a:endParaRPr lang="en-US" sz="2200" b="1" dirty="0" smtClean="0">
              <a:latin typeface="Times New Roman" pitchFamily="18" charset="0"/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</a:rPr>
              <a:t>VÀ </a:t>
            </a:r>
            <a:r>
              <a:rPr lang="en-US" sz="2200" b="1" dirty="0" smtClean="0">
                <a:latin typeface="Times New Roman" pitchFamily="18" charset="0"/>
              </a:rPr>
              <a:t>THIÊN NHIÊN Ở ĐỊA PHƯƠNG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63702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6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8560" y="0"/>
            <a:ext cx="853440" cy="8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819150" cy="8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482B0A3-0800-4B59-B6EB-C5C42CF21490}"/>
              </a:ext>
            </a:extLst>
          </p:cNvPr>
          <p:cNvGrpSpPr/>
          <p:nvPr/>
        </p:nvGrpSpPr>
        <p:grpSpPr>
          <a:xfrm>
            <a:off x="76199" y="2518231"/>
            <a:ext cx="3257843" cy="1448858"/>
            <a:chOff x="-131411" y="950440"/>
            <a:chExt cx="3283776" cy="789648"/>
          </a:xfrm>
        </p:grpSpPr>
        <p:sp>
          <p:nvSpPr>
            <p:cNvPr id="9" name="Arrow: Chevron 6">
              <a:extLst>
                <a:ext uri="{FF2B5EF4-FFF2-40B4-BE49-F238E27FC236}">
                  <a16:creationId xmlns="" xmlns:a16="http://schemas.microsoft.com/office/drawing/2014/main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="" xmlns:a16="http://schemas.microsoft.com/office/drawing/2014/main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859753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Thành lập </a:t>
              </a:r>
            </a:p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7330082-494D-4E17-82DD-0BFA198B6FF4}"/>
              </a:ext>
            </a:extLst>
          </p:cNvPr>
          <p:cNvGrpSpPr/>
          <p:nvPr/>
        </p:nvGrpSpPr>
        <p:grpSpPr>
          <a:xfrm>
            <a:off x="2935475" y="2461847"/>
            <a:ext cx="3254314" cy="1505242"/>
            <a:chOff x="-3769020" y="-420534"/>
            <a:chExt cx="12801242" cy="1351391"/>
          </a:xfrm>
          <a:solidFill>
            <a:schemeClr val="accent6">
              <a:lumMod val="75000"/>
            </a:schemeClr>
          </a:solidFill>
        </p:grpSpPr>
        <p:sp>
          <p:nvSpPr>
            <p:cNvPr id="12" name="Arrow: Chevron 9">
              <a:extLst>
                <a:ext uri="{FF2B5EF4-FFF2-40B4-BE49-F238E27FC236}">
                  <a16:creationId xmlns="" xmlns:a16="http://schemas.microsoft.com/office/drawing/2014/main" id="{D24C22B0-E36A-4E95-BCA0-33E87BD32020}"/>
                </a:ext>
              </a:extLst>
            </p:cNvPr>
            <p:cNvSpPr/>
            <p:nvPr/>
          </p:nvSpPr>
          <p:spPr>
            <a:xfrm>
              <a:off x="-3769020" y="-382653"/>
              <a:ext cx="12801242" cy="131351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="" xmlns:a16="http://schemas.microsoft.com/office/drawing/2014/main" id="{F4064A6F-0039-4956-8D4D-DE78EC58F005}"/>
                </a:ext>
              </a:extLst>
            </p:cNvPr>
            <p:cNvSpPr txBox="1"/>
            <p:nvPr/>
          </p:nvSpPr>
          <p:spPr>
            <a:xfrm>
              <a:off x="-2613865" y="-420534"/>
              <a:ext cx="9985960" cy="13135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 nội dung thực hành</a:t>
              </a: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sp>
        <p:nvSpPr>
          <p:cNvPr id="14" name="Arrow: Chevron 17">
            <a:extLst>
              <a:ext uri="{FF2B5EF4-FFF2-40B4-BE49-F238E27FC236}">
                <a16:creationId xmlns="" xmlns:a16="http://schemas.microsoft.com/office/drawing/2014/main" id="{1A16BA83-AC1D-40C5-9F7A-4127525DCBAE}"/>
              </a:ext>
            </a:extLst>
          </p:cNvPr>
          <p:cNvSpPr/>
          <p:nvPr/>
        </p:nvSpPr>
        <p:spPr>
          <a:xfrm>
            <a:off x="5781822" y="2495549"/>
            <a:ext cx="3390313" cy="1499675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 tài liệu và viết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cáo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C291AFB-6405-4624-9221-555C2E454F09}"/>
              </a:ext>
            </a:extLst>
          </p:cNvPr>
          <p:cNvSpPr txBox="1"/>
          <p:nvPr/>
        </p:nvSpPr>
        <p:spPr>
          <a:xfrm>
            <a:off x="256735" y="1264627"/>
            <a:ext cx="6248400" cy="4770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thực hành được tiến hành theo các bước: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148" y="4120313"/>
            <a:ext cx="1281332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7084" y="4120313"/>
            <a:ext cx="1281332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0696" y="4153315"/>
            <a:ext cx="1281332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rrow: Chevron 17">
            <a:extLst>
              <a:ext uri="{FF2B5EF4-FFF2-40B4-BE49-F238E27FC236}">
                <a16:creationId xmlns="" xmlns:a16="http://schemas.microsoft.com/office/drawing/2014/main" id="{1A16BA83-AC1D-40C5-9F7A-4127525DCBAE}"/>
              </a:ext>
            </a:extLst>
          </p:cNvPr>
          <p:cNvSpPr/>
          <p:nvPr/>
        </p:nvSpPr>
        <p:spPr>
          <a:xfrm>
            <a:off x="8665748" y="2487415"/>
            <a:ext cx="3249637" cy="1507809"/>
          </a:xfrm>
          <a:prstGeom prst="chevron">
            <a:avLst/>
          </a:prstGeom>
          <a:solidFill>
            <a:srgbClr val="00823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 báo cáo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60580" y="4120313"/>
            <a:ext cx="1281332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4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"/>
            <a:ext cx="12192000" cy="82999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200" b="1" dirty="0" smtClean="0">
                <a:latin typeface="Times New Roman" pitchFamily="18" charset="0"/>
              </a:rPr>
              <a:t>TIẾT - BÀI </a:t>
            </a:r>
            <a:r>
              <a:rPr lang="en-US" sz="2200" b="1" dirty="0" smtClean="0">
                <a:latin typeface="Times New Roman" pitchFamily="18" charset="0"/>
              </a:rPr>
              <a:t>30. </a:t>
            </a:r>
            <a:r>
              <a:rPr lang="en-US" sz="2200" b="1" dirty="0" smtClean="0">
                <a:latin typeface="Times New Roman" pitchFamily="18" charset="0"/>
              </a:rPr>
              <a:t>THỰC HÀNH: TÌM HIỂU MỐI QUAN </a:t>
            </a:r>
            <a:r>
              <a:rPr lang="en-US" sz="2200" b="1" dirty="0" smtClean="0">
                <a:latin typeface="Times New Roman" pitchFamily="18" charset="0"/>
              </a:rPr>
              <a:t>HỆ GIỮA </a:t>
            </a:r>
            <a:r>
              <a:rPr lang="en-US" sz="2200" b="1" dirty="0" smtClean="0">
                <a:latin typeface="Times New Roman" pitchFamily="18" charset="0"/>
              </a:rPr>
              <a:t>CON NG</a:t>
            </a:r>
            <a:r>
              <a:rPr lang="vi-VN" sz="2200" b="1" dirty="0" smtClean="0">
                <a:latin typeface="Times New Roman" pitchFamily="18" charset="0"/>
              </a:rPr>
              <a:t>ƯỜ</a:t>
            </a:r>
            <a:r>
              <a:rPr lang="en-US" sz="2200" b="1" dirty="0" smtClean="0">
                <a:latin typeface="Times New Roman" pitchFamily="18" charset="0"/>
              </a:rPr>
              <a:t>I </a:t>
            </a:r>
            <a:endParaRPr lang="en-US" sz="2200" b="1" dirty="0" smtClean="0">
              <a:latin typeface="Times New Roman" pitchFamily="18" charset="0"/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</a:rPr>
              <a:t>VÀ </a:t>
            </a:r>
            <a:r>
              <a:rPr lang="en-US" sz="2200" b="1" dirty="0" smtClean="0">
                <a:latin typeface="Times New Roman" pitchFamily="18" charset="0"/>
              </a:rPr>
              <a:t>THIÊN NHIÊN Ở ĐỊA PHƯƠNG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63702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6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8560" y="0"/>
            <a:ext cx="853440" cy="8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819150" cy="8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73148" y="1175827"/>
            <a:ext cx="5813474" cy="438578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Thành lập nhóm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8">
            <a:extLst>
              <a:ext uri="{FF2B5EF4-FFF2-40B4-BE49-F238E27FC236}">
                <a16:creationId xmlns="" xmlns:a16="http://schemas.microsoft.com/office/drawing/2014/main" id="{3482B0A3-0800-4B59-B6EB-C5C42CF21490}"/>
              </a:ext>
            </a:extLst>
          </p:cNvPr>
          <p:cNvGrpSpPr/>
          <p:nvPr/>
        </p:nvGrpSpPr>
        <p:grpSpPr>
          <a:xfrm>
            <a:off x="425547" y="2855856"/>
            <a:ext cx="3297613" cy="1502662"/>
            <a:chOff x="-131411" y="950440"/>
            <a:chExt cx="3283776" cy="789648"/>
          </a:xfrm>
        </p:grpSpPr>
        <p:sp>
          <p:nvSpPr>
            <p:cNvPr id="37" name="Arrow: Chevron 6">
              <a:extLst>
                <a:ext uri="{FF2B5EF4-FFF2-40B4-BE49-F238E27FC236}">
                  <a16:creationId xmlns="" xmlns:a16="http://schemas.microsoft.com/office/drawing/2014/main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Arrow: Chevron 4">
              <a:extLst>
                <a:ext uri="{FF2B5EF4-FFF2-40B4-BE49-F238E27FC236}">
                  <a16:creationId xmlns="" xmlns:a16="http://schemas.microsoft.com/office/drawing/2014/main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859753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Xây dựng </a:t>
              </a:r>
            </a:p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ý tưởng.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9" name="Group 11">
            <a:extLst>
              <a:ext uri="{FF2B5EF4-FFF2-40B4-BE49-F238E27FC236}">
                <a16:creationId xmlns="" xmlns:a16="http://schemas.microsoft.com/office/drawing/2014/main" id="{17330082-494D-4E17-82DD-0BFA198B6FF4}"/>
              </a:ext>
            </a:extLst>
          </p:cNvPr>
          <p:cNvGrpSpPr/>
          <p:nvPr/>
        </p:nvGrpSpPr>
        <p:grpSpPr>
          <a:xfrm>
            <a:off x="3663476" y="2833175"/>
            <a:ext cx="3386738" cy="1533084"/>
            <a:chOff x="-3769016" y="-420534"/>
            <a:chExt cx="11013807" cy="1351391"/>
          </a:xfrm>
          <a:solidFill>
            <a:schemeClr val="accent6">
              <a:lumMod val="75000"/>
            </a:schemeClr>
          </a:solidFill>
        </p:grpSpPr>
        <p:sp>
          <p:nvSpPr>
            <p:cNvPr id="40" name="Arrow: Chevron 9">
              <a:extLst>
                <a:ext uri="{FF2B5EF4-FFF2-40B4-BE49-F238E27FC236}">
                  <a16:creationId xmlns="" xmlns:a16="http://schemas.microsoft.com/office/drawing/2014/main" id="{D24C22B0-E36A-4E95-BCA0-33E87BD32020}"/>
                </a:ext>
              </a:extLst>
            </p:cNvPr>
            <p:cNvSpPr/>
            <p:nvPr/>
          </p:nvSpPr>
          <p:spPr>
            <a:xfrm>
              <a:off x="-3769016" y="-382653"/>
              <a:ext cx="11013807" cy="131351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Arrow: Chevron 4">
              <a:extLst>
                <a:ext uri="{FF2B5EF4-FFF2-40B4-BE49-F238E27FC236}">
                  <a16:creationId xmlns="" xmlns:a16="http://schemas.microsoft.com/office/drawing/2014/main" id="{F4064A6F-0039-4956-8D4D-DE78EC58F005}"/>
                </a:ext>
              </a:extLst>
            </p:cNvPr>
            <p:cNvSpPr txBox="1"/>
            <p:nvPr/>
          </p:nvSpPr>
          <p:spPr>
            <a:xfrm>
              <a:off x="-2613864" y="-420534"/>
              <a:ext cx="9023253" cy="13135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Lựa chọn </a:t>
              </a:r>
            </a:p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chủ đề.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sp>
        <p:nvSpPr>
          <p:cNvPr id="42" name="Arrow: Chevron 17">
            <a:extLst>
              <a:ext uri="{FF2B5EF4-FFF2-40B4-BE49-F238E27FC236}">
                <a16:creationId xmlns="" xmlns:a16="http://schemas.microsoft.com/office/drawing/2014/main" id="{1A16BA83-AC1D-40C5-9F7A-4127525DCBAE}"/>
              </a:ext>
            </a:extLst>
          </p:cNvPr>
          <p:cNvSpPr/>
          <p:nvPr/>
        </p:nvSpPr>
        <p:spPr>
          <a:xfrm>
            <a:off x="6957675" y="2833175"/>
            <a:ext cx="3564987" cy="1543994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Arrow: Chevron 4">
            <a:extLst>
              <a:ext uri="{FF2B5EF4-FFF2-40B4-BE49-F238E27FC236}">
                <a16:creationId xmlns="" xmlns:a16="http://schemas.microsoft.com/office/drawing/2014/main" id="{758DADF2-4EFC-4F4C-BAB0-93EA425D74E4}"/>
              </a:ext>
            </a:extLst>
          </p:cNvPr>
          <p:cNvSpPr txBox="1"/>
          <p:nvPr/>
        </p:nvSpPr>
        <p:spPr>
          <a:xfrm>
            <a:off x="7414876" y="2909375"/>
            <a:ext cx="2466452" cy="1381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 kế hoạch </a:t>
            </a: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 vụ.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C291AFB-6405-4624-9221-555C2E454F09}"/>
              </a:ext>
            </a:extLst>
          </p:cNvPr>
          <p:cNvSpPr txBox="1"/>
          <p:nvPr/>
        </p:nvSpPr>
        <p:spPr>
          <a:xfrm>
            <a:off x="425547" y="1726517"/>
            <a:ext cx="946404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 chia lớp thành 4 - 6 nhóm và nêu ra các bước thực hiện nhiệm vụ: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55077" y="4612683"/>
            <a:ext cx="1392701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44117" y="4612683"/>
            <a:ext cx="1384495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41130" y="4603480"/>
            <a:ext cx="134815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"/>
            <a:ext cx="12192000" cy="82999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200" b="1" dirty="0" smtClean="0">
                <a:latin typeface="Times New Roman" pitchFamily="18" charset="0"/>
              </a:rPr>
              <a:t>TIẾT - BÀI </a:t>
            </a:r>
            <a:r>
              <a:rPr lang="en-US" sz="2200" b="1" dirty="0" smtClean="0">
                <a:latin typeface="Times New Roman" pitchFamily="18" charset="0"/>
              </a:rPr>
              <a:t>30. </a:t>
            </a:r>
            <a:r>
              <a:rPr lang="en-US" sz="2200" b="1" dirty="0" smtClean="0">
                <a:latin typeface="Times New Roman" pitchFamily="18" charset="0"/>
              </a:rPr>
              <a:t>THỰC HÀNH: TÌM HIỂU MỐI QUAN </a:t>
            </a:r>
            <a:r>
              <a:rPr lang="en-US" sz="2200" b="1" dirty="0" smtClean="0">
                <a:latin typeface="Times New Roman" pitchFamily="18" charset="0"/>
              </a:rPr>
              <a:t>HỆ GIỮA </a:t>
            </a:r>
            <a:r>
              <a:rPr lang="en-US" sz="2200" b="1" dirty="0" smtClean="0">
                <a:latin typeface="Times New Roman" pitchFamily="18" charset="0"/>
              </a:rPr>
              <a:t>CON NG</a:t>
            </a:r>
            <a:r>
              <a:rPr lang="vi-VN" sz="2200" b="1" dirty="0" smtClean="0">
                <a:latin typeface="Times New Roman" pitchFamily="18" charset="0"/>
              </a:rPr>
              <a:t>ƯỜ</a:t>
            </a:r>
            <a:r>
              <a:rPr lang="en-US" sz="2200" b="1" dirty="0" smtClean="0">
                <a:latin typeface="Times New Roman" pitchFamily="18" charset="0"/>
              </a:rPr>
              <a:t>I </a:t>
            </a:r>
            <a:endParaRPr lang="en-US" sz="2200" b="1" dirty="0" smtClean="0">
              <a:latin typeface="Times New Roman" pitchFamily="18" charset="0"/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</a:rPr>
              <a:t>VÀ </a:t>
            </a:r>
            <a:r>
              <a:rPr lang="en-US" sz="2200" b="1" dirty="0" smtClean="0">
                <a:latin typeface="Times New Roman" pitchFamily="18" charset="0"/>
              </a:rPr>
              <a:t>THIÊN NHIÊN Ở ĐỊA PHƯƠNG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63702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6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8560" y="0"/>
            <a:ext cx="853440" cy="8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819150" cy="8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4603" y="1113263"/>
            <a:ext cx="5813474" cy="438578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Chọn nội dung th</a:t>
            </a:r>
            <a:r>
              <a:rPr lang="vi-VN" sz="2400" b="1" u="sng" dirty="0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 hành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rrow: Chevron 4">
            <a:extLst>
              <a:ext uri="{FF2B5EF4-FFF2-40B4-BE49-F238E27FC236}">
                <a16:creationId xmlns="" xmlns:a16="http://schemas.microsoft.com/office/drawing/2014/main" id="{9E6843D4-AA2C-4709-AE88-85CA82A66FD6}"/>
              </a:ext>
            </a:extLst>
          </p:cNvPr>
          <p:cNvSpPr txBox="1"/>
          <p:nvPr/>
        </p:nvSpPr>
        <p:spPr>
          <a:xfrm>
            <a:off x="488284" y="3099824"/>
            <a:ext cx="2455340" cy="8626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 dựng </a:t>
            </a: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ý tưởng.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E53A55-2B49-4F26-A83A-6CB0FE611E8D}"/>
              </a:ext>
            </a:extLst>
          </p:cNvPr>
          <p:cNvSpPr/>
          <p:nvPr/>
        </p:nvSpPr>
        <p:spPr>
          <a:xfrm>
            <a:off x="1557112" y="1864849"/>
            <a:ext cx="342025" cy="46625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E246AE-F6F4-4D13-BF0D-77554A11E1A9}"/>
              </a:ext>
            </a:extLst>
          </p:cNvPr>
          <p:cNvSpPr/>
          <p:nvPr/>
        </p:nvSpPr>
        <p:spPr>
          <a:xfrm>
            <a:off x="1800597" y="5815824"/>
            <a:ext cx="6640017" cy="660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Bảo vệ thiên nhiên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97A807-AF09-4713-8118-67C389631247}"/>
              </a:ext>
            </a:extLst>
          </p:cNvPr>
          <p:cNvSpPr/>
          <p:nvPr/>
        </p:nvSpPr>
        <p:spPr>
          <a:xfrm>
            <a:off x="1741084" y="3877442"/>
            <a:ext cx="6640018" cy="660401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Ô nhiêm môi trường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448EAFD-496F-4F0E-8334-172B78638B13}"/>
              </a:ext>
            </a:extLst>
          </p:cNvPr>
          <p:cNvSpPr/>
          <p:nvPr/>
        </p:nvSpPr>
        <p:spPr>
          <a:xfrm>
            <a:off x="1429975" y="5812762"/>
            <a:ext cx="702293" cy="7047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CFB8E72-A830-4159-988E-082B5F7E9196}"/>
              </a:ext>
            </a:extLst>
          </p:cNvPr>
          <p:cNvSpPr/>
          <p:nvPr/>
        </p:nvSpPr>
        <p:spPr>
          <a:xfrm>
            <a:off x="1369143" y="3894542"/>
            <a:ext cx="745424" cy="68460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45C1146-4E5F-4928-8447-2563816BAFF5}"/>
              </a:ext>
            </a:extLst>
          </p:cNvPr>
          <p:cNvSpPr/>
          <p:nvPr/>
        </p:nvSpPr>
        <p:spPr>
          <a:xfrm>
            <a:off x="1758393" y="4853522"/>
            <a:ext cx="6640017" cy="62232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Thiên tai và phòng chống thiên tai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837C5D8-2008-4C1D-BC83-8B032DA35892}"/>
              </a:ext>
            </a:extLst>
          </p:cNvPr>
          <p:cNvSpPr/>
          <p:nvPr/>
        </p:nvSpPr>
        <p:spPr>
          <a:xfrm>
            <a:off x="1387771" y="4875225"/>
            <a:ext cx="700150" cy="684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EFF6D76-78F4-4387-A58B-45BF04503913}"/>
              </a:ext>
            </a:extLst>
          </p:cNvPr>
          <p:cNvSpPr/>
          <p:nvPr/>
        </p:nvSpPr>
        <p:spPr>
          <a:xfrm>
            <a:off x="1708506" y="3045533"/>
            <a:ext cx="6640018" cy="62232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Nguồn lợi tự nhiên ở địa phương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788A216-255A-423C-8175-F9C221621294}"/>
              </a:ext>
            </a:extLst>
          </p:cNvPr>
          <p:cNvSpPr/>
          <p:nvPr/>
        </p:nvSpPr>
        <p:spPr>
          <a:xfrm>
            <a:off x="1420520" y="3052382"/>
            <a:ext cx="70015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xmlns="" id="{281A8E4B-2119-47A8-9365-76CE2DF1F2C8}"/>
              </a:ext>
            </a:extLst>
          </p:cNvPr>
          <p:cNvSpPr/>
          <p:nvPr/>
        </p:nvSpPr>
        <p:spPr>
          <a:xfrm>
            <a:off x="1490003" y="1636248"/>
            <a:ext cx="7414846" cy="107881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 một trong các nội dung sau </a:t>
            </a:r>
            <a:r>
              <a:rPr lang="vi-VN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35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y:</a:t>
            </a:r>
            <a:endParaRPr lang="en-US" sz="35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"/>
            <a:ext cx="12192000" cy="82999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200" b="1" dirty="0" smtClean="0">
                <a:latin typeface="Times New Roman" pitchFamily="18" charset="0"/>
              </a:rPr>
              <a:t>TIẾT - BÀI </a:t>
            </a:r>
            <a:r>
              <a:rPr lang="en-US" sz="2200" b="1" dirty="0" smtClean="0">
                <a:latin typeface="Times New Roman" pitchFamily="18" charset="0"/>
              </a:rPr>
              <a:t>30. </a:t>
            </a:r>
            <a:r>
              <a:rPr lang="en-US" sz="2200" b="1" dirty="0" smtClean="0">
                <a:latin typeface="Times New Roman" pitchFamily="18" charset="0"/>
              </a:rPr>
              <a:t>THỰC HÀNH: TÌM HIỂU MỐI QUAN </a:t>
            </a:r>
            <a:r>
              <a:rPr lang="en-US" sz="2200" b="1" dirty="0" smtClean="0">
                <a:latin typeface="Times New Roman" pitchFamily="18" charset="0"/>
              </a:rPr>
              <a:t>HỆ GIỮA </a:t>
            </a:r>
            <a:r>
              <a:rPr lang="en-US" sz="2200" b="1" dirty="0" smtClean="0">
                <a:latin typeface="Times New Roman" pitchFamily="18" charset="0"/>
              </a:rPr>
              <a:t>CON NG</a:t>
            </a:r>
            <a:r>
              <a:rPr lang="vi-VN" sz="2200" b="1" dirty="0" smtClean="0">
                <a:latin typeface="Times New Roman" pitchFamily="18" charset="0"/>
              </a:rPr>
              <a:t>ƯỜ</a:t>
            </a:r>
            <a:r>
              <a:rPr lang="en-US" sz="2200" b="1" dirty="0" smtClean="0">
                <a:latin typeface="Times New Roman" pitchFamily="18" charset="0"/>
              </a:rPr>
              <a:t>I </a:t>
            </a:r>
            <a:endParaRPr lang="en-US" sz="2200" b="1" dirty="0" smtClean="0">
              <a:latin typeface="Times New Roman" pitchFamily="18" charset="0"/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</a:rPr>
              <a:t>VÀ </a:t>
            </a:r>
            <a:r>
              <a:rPr lang="en-US" sz="2200" b="1" dirty="0" smtClean="0">
                <a:latin typeface="Times New Roman" pitchFamily="18" charset="0"/>
              </a:rPr>
              <a:t>THIÊN NHIÊN Ở ĐỊA PHƯƠNG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63702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6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8560" y="0"/>
            <a:ext cx="853440" cy="8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819150" cy="8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1015" y="1260233"/>
            <a:ext cx="8510954" cy="438578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Xác định nhiệm vụ của HS trong khi tham quan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482B0A3-0800-4B59-B6EB-C5C42CF21490}"/>
              </a:ext>
            </a:extLst>
          </p:cNvPr>
          <p:cNvGrpSpPr/>
          <p:nvPr/>
        </p:nvGrpSpPr>
        <p:grpSpPr>
          <a:xfrm>
            <a:off x="439614" y="2940262"/>
            <a:ext cx="3011337" cy="1377382"/>
            <a:chOff x="-131411" y="950440"/>
            <a:chExt cx="3283776" cy="789648"/>
          </a:xfrm>
        </p:grpSpPr>
        <p:sp>
          <p:nvSpPr>
            <p:cNvPr id="10" name="Arrow: Chevron 6">
              <a:extLst>
                <a:ext uri="{FF2B5EF4-FFF2-40B4-BE49-F238E27FC236}">
                  <a16:creationId xmlns="" xmlns:a16="http://schemas.microsoft.com/office/drawing/2014/main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="" xmlns:a16="http://schemas.microsoft.com/office/drawing/2014/main" id="{9E6843D4-AA2C-4709-AE88-85CA82A66FD6}"/>
                </a:ext>
              </a:extLst>
            </p:cNvPr>
            <p:cNvSpPr txBox="1"/>
            <p:nvPr/>
          </p:nvSpPr>
          <p:spPr>
            <a:xfrm>
              <a:off x="312344" y="1052990"/>
              <a:ext cx="2669300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Thu thập và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xử lí thông tin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7330082-494D-4E17-82DD-0BFA198B6FF4}"/>
              </a:ext>
            </a:extLst>
          </p:cNvPr>
          <p:cNvGrpSpPr/>
          <p:nvPr/>
        </p:nvGrpSpPr>
        <p:grpSpPr>
          <a:xfrm>
            <a:off x="3030415" y="2917581"/>
            <a:ext cx="3092724" cy="1405268"/>
            <a:chOff x="-3769016" y="-420534"/>
            <a:chExt cx="11013807" cy="1351391"/>
          </a:xfrm>
          <a:solidFill>
            <a:schemeClr val="accent6">
              <a:lumMod val="75000"/>
            </a:schemeClr>
          </a:solidFill>
        </p:grpSpPr>
        <p:sp>
          <p:nvSpPr>
            <p:cNvPr id="13" name="Arrow: Chevron 9">
              <a:extLst>
                <a:ext uri="{FF2B5EF4-FFF2-40B4-BE49-F238E27FC236}">
                  <a16:creationId xmlns="" xmlns:a16="http://schemas.microsoft.com/office/drawing/2014/main" id="{D24C22B0-E36A-4E95-BCA0-33E87BD32020}"/>
                </a:ext>
              </a:extLst>
            </p:cNvPr>
            <p:cNvSpPr/>
            <p:nvPr/>
          </p:nvSpPr>
          <p:spPr>
            <a:xfrm>
              <a:off x="-3769016" y="-382653"/>
              <a:ext cx="11013807" cy="131351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Chevron 4">
              <a:extLst>
                <a:ext uri="{FF2B5EF4-FFF2-40B4-BE49-F238E27FC236}">
                  <a16:creationId xmlns="" xmlns:a16="http://schemas.microsoft.com/office/drawing/2014/main" id="{F4064A6F-0039-4956-8D4D-DE78EC58F005}"/>
                </a:ext>
              </a:extLst>
            </p:cNvPr>
            <p:cNvSpPr txBox="1"/>
            <p:nvPr/>
          </p:nvSpPr>
          <p:spPr>
            <a:xfrm>
              <a:off x="-2613864" y="-420534"/>
              <a:ext cx="9023253" cy="13135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lvl="0"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Thực hiện </a:t>
              </a:r>
            </a:p>
            <a:p>
              <a:pPr lvl="0"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tham quan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Arrow: Chevron 17">
            <a:extLst>
              <a:ext uri="{FF2B5EF4-FFF2-40B4-BE49-F238E27FC236}">
                <a16:creationId xmlns="" xmlns:a16="http://schemas.microsoft.com/office/drawing/2014/main" id="{1A16BA83-AC1D-40C5-9F7A-4127525DCBAE}"/>
              </a:ext>
            </a:extLst>
          </p:cNvPr>
          <p:cNvSpPr/>
          <p:nvPr/>
        </p:nvSpPr>
        <p:spPr>
          <a:xfrm>
            <a:off x="5621214" y="2917581"/>
            <a:ext cx="3255499" cy="1415268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Arrow: Chevron 4">
            <a:extLst>
              <a:ext uri="{FF2B5EF4-FFF2-40B4-BE49-F238E27FC236}">
                <a16:creationId xmlns="" xmlns:a16="http://schemas.microsoft.com/office/drawing/2014/main" id="{758DADF2-4EFC-4F4C-BAB0-93EA425D74E4}"/>
              </a:ext>
            </a:extLst>
          </p:cNvPr>
          <p:cNvSpPr txBox="1"/>
          <p:nvPr/>
        </p:nvSpPr>
        <p:spPr>
          <a:xfrm>
            <a:off x="6078414" y="2993781"/>
            <a:ext cx="2252331" cy="1266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C291AFB-6405-4624-9221-555C2E454F09}"/>
              </a:ext>
            </a:extLst>
          </p:cNvPr>
          <p:cNvSpPr txBox="1"/>
          <p:nvPr/>
        </p:nvSpPr>
        <p:spPr>
          <a:xfrm>
            <a:off x="425548" y="2120412"/>
            <a:ext cx="8458200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nhóm tiến hành tham quan, cần thực hiện các bước:</a:t>
            </a:r>
            <a:endParaRPr lang="en-US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5415" y="4514217"/>
            <a:ext cx="137863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2415" y="4514217"/>
            <a:ext cx="137863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9415" y="4547219"/>
            <a:ext cx="137863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"/>
            <a:ext cx="12192000" cy="82999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200" b="1" dirty="0" smtClean="0">
                <a:latin typeface="Times New Roman" pitchFamily="18" charset="0"/>
              </a:rPr>
              <a:t>TIẾT - BÀI </a:t>
            </a:r>
            <a:r>
              <a:rPr lang="en-US" sz="2200" b="1" dirty="0" smtClean="0">
                <a:latin typeface="Times New Roman" pitchFamily="18" charset="0"/>
              </a:rPr>
              <a:t>30. </a:t>
            </a:r>
            <a:r>
              <a:rPr lang="en-US" sz="2200" b="1" dirty="0" smtClean="0">
                <a:latin typeface="Times New Roman" pitchFamily="18" charset="0"/>
              </a:rPr>
              <a:t>THỰC HÀNH: TÌM HIỂU MỐI QUAN </a:t>
            </a:r>
            <a:r>
              <a:rPr lang="en-US" sz="2200" b="1" dirty="0" smtClean="0">
                <a:latin typeface="Times New Roman" pitchFamily="18" charset="0"/>
              </a:rPr>
              <a:t>HỆ GIỮA </a:t>
            </a:r>
            <a:r>
              <a:rPr lang="en-US" sz="2200" b="1" dirty="0" smtClean="0">
                <a:latin typeface="Times New Roman" pitchFamily="18" charset="0"/>
              </a:rPr>
              <a:t>CON NG</a:t>
            </a:r>
            <a:r>
              <a:rPr lang="vi-VN" sz="2200" b="1" dirty="0" smtClean="0">
                <a:latin typeface="Times New Roman" pitchFamily="18" charset="0"/>
              </a:rPr>
              <a:t>ƯỜ</a:t>
            </a:r>
            <a:r>
              <a:rPr lang="en-US" sz="2200" b="1" dirty="0" smtClean="0">
                <a:latin typeface="Times New Roman" pitchFamily="18" charset="0"/>
              </a:rPr>
              <a:t>I </a:t>
            </a:r>
            <a:endParaRPr lang="en-US" sz="2200" b="1" dirty="0" smtClean="0">
              <a:latin typeface="Times New Roman" pitchFamily="18" charset="0"/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</a:rPr>
              <a:t>VÀ </a:t>
            </a:r>
            <a:r>
              <a:rPr lang="en-US" sz="2200" b="1" dirty="0" smtClean="0">
                <a:latin typeface="Times New Roman" pitchFamily="18" charset="0"/>
              </a:rPr>
              <a:t>THIÊN NHIÊN Ở ĐỊA PHƯƠNG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63702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6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8560" y="0"/>
            <a:ext cx="853440" cy="8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819150" cy="8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272" y="1246165"/>
            <a:ext cx="5813474" cy="438578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u thập tài liệu và viết báo cáo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482B0A3-0800-4B59-B6EB-C5C42CF21490}"/>
              </a:ext>
            </a:extLst>
          </p:cNvPr>
          <p:cNvGrpSpPr/>
          <p:nvPr/>
        </p:nvGrpSpPr>
        <p:grpSpPr>
          <a:xfrm>
            <a:off x="309427" y="1684313"/>
            <a:ext cx="6243773" cy="974826"/>
            <a:chOff x="-131411" y="950440"/>
            <a:chExt cx="3283776" cy="789648"/>
          </a:xfrm>
        </p:grpSpPr>
        <p:sp>
          <p:nvSpPr>
            <p:cNvPr id="10" name="Arrow: Chevron 6">
              <a:extLst>
                <a:ext uri="{FF2B5EF4-FFF2-40B4-BE49-F238E27FC236}">
                  <a16:creationId xmlns="" xmlns:a16="http://schemas.microsoft.com/office/drawing/2014/main" id="{0EEDB0D5-1FC7-4E17-B3A5-3BD8B3EFAAB3}"/>
                </a:ext>
              </a:extLst>
            </p:cNvPr>
            <p:cNvSpPr/>
            <p:nvPr/>
          </p:nvSpPr>
          <p:spPr>
            <a:xfrm>
              <a:off x="-131411" y="950440"/>
              <a:ext cx="3283776" cy="789648"/>
            </a:xfrm>
            <a:prstGeom prst="chevron">
              <a:avLst/>
            </a:prstGeom>
            <a:solidFill>
              <a:srgbClr val="297FB8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="" xmlns:a16="http://schemas.microsoft.com/office/drawing/2014/main" id="{9E6843D4-AA2C-4709-AE88-85CA82A66FD6}"/>
                </a:ext>
              </a:extLst>
            </p:cNvPr>
            <p:cNvSpPr txBox="1"/>
            <p:nvPr/>
          </p:nvSpPr>
          <p:spPr>
            <a:xfrm>
              <a:off x="121891" y="1052990"/>
              <a:ext cx="2902434" cy="6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pPr algn="just"/>
              <a:r>
                <a:rPr lang="en-US" sz="23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Thu thập, xử lí tài liệu </a:t>
              </a:r>
              <a:r>
                <a:rPr lang="vi-VN" sz="23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đị</a:t>
              </a:r>
              <a:r>
                <a:rPr lang="en-US" sz="23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 ph</a:t>
              </a:r>
              <a:r>
                <a:rPr lang="vi-VN" sz="23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ươ</a:t>
              </a:r>
              <a:r>
                <a:rPr lang="en-US" sz="23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ng.</a:t>
              </a:r>
              <a:endParaRPr lang="en-US" sz="2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7330082-494D-4E17-82DD-0BFA198B6FF4}"/>
              </a:ext>
            </a:extLst>
          </p:cNvPr>
          <p:cNvGrpSpPr/>
          <p:nvPr/>
        </p:nvGrpSpPr>
        <p:grpSpPr>
          <a:xfrm>
            <a:off x="396875" y="2900492"/>
            <a:ext cx="5820349" cy="1019287"/>
            <a:chOff x="-3769016" y="-382653"/>
            <a:chExt cx="11013807" cy="1313510"/>
          </a:xfrm>
          <a:solidFill>
            <a:srgbClr val="0000FF"/>
          </a:solidFill>
        </p:grpSpPr>
        <p:sp>
          <p:nvSpPr>
            <p:cNvPr id="13" name="Arrow: Chevron 9">
              <a:extLst>
                <a:ext uri="{FF2B5EF4-FFF2-40B4-BE49-F238E27FC236}">
                  <a16:creationId xmlns="" xmlns:a16="http://schemas.microsoft.com/office/drawing/2014/main" id="{D24C22B0-E36A-4E95-BCA0-33E87BD32020}"/>
                </a:ext>
              </a:extLst>
            </p:cNvPr>
            <p:cNvSpPr/>
            <p:nvPr/>
          </p:nvSpPr>
          <p:spPr>
            <a:xfrm>
              <a:off x="-3769016" y="-382653"/>
              <a:ext cx="11013807" cy="131351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Chevron 4">
              <a:extLst>
                <a:ext uri="{FF2B5EF4-FFF2-40B4-BE49-F238E27FC236}">
                  <a16:creationId xmlns="" xmlns:a16="http://schemas.microsoft.com/office/drawing/2014/main" id="{F4064A6F-0039-4956-8D4D-DE78EC58F005}"/>
                </a:ext>
              </a:extLst>
            </p:cNvPr>
            <p:cNvSpPr txBox="1"/>
            <p:nvPr/>
          </p:nvSpPr>
          <p:spPr>
            <a:xfrm>
              <a:off x="-2613864" y="-182369"/>
              <a:ext cx="9023253" cy="9771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018" tIns="48006" rIns="48006" bIns="48006" numCol="1" spcCol="1270" anchor="ctr" anchorCtr="0">
              <a:no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Tham quan, tìm hiểu thực tế.</a:t>
              </a:r>
              <a:endPara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Arrow: Chevron 17">
            <a:extLst>
              <a:ext uri="{FF2B5EF4-FFF2-40B4-BE49-F238E27FC236}">
                <a16:creationId xmlns="" xmlns:a16="http://schemas.microsoft.com/office/drawing/2014/main" id="{1A16BA83-AC1D-40C5-9F7A-4127525DCBAE}"/>
              </a:ext>
            </a:extLst>
          </p:cNvPr>
          <p:cNvSpPr/>
          <p:nvPr/>
        </p:nvSpPr>
        <p:spPr>
          <a:xfrm>
            <a:off x="457200" y="4278425"/>
            <a:ext cx="5783076" cy="1067943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Arrow: Chevron 4">
            <a:extLst>
              <a:ext uri="{FF2B5EF4-FFF2-40B4-BE49-F238E27FC236}">
                <a16:creationId xmlns="" xmlns:a16="http://schemas.microsoft.com/office/drawing/2014/main" id="{758DADF2-4EFC-4F4C-BAB0-93EA425D74E4}"/>
              </a:ext>
            </a:extLst>
          </p:cNvPr>
          <p:cNvSpPr txBox="1"/>
          <p:nvPr/>
        </p:nvSpPr>
        <p:spPr>
          <a:xfrm>
            <a:off x="1133725" y="4364843"/>
            <a:ext cx="4823053" cy="8960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018" tIns="48006" rIns="48006" bIns="48006" numCol="1" spcCol="1270" anchor="ctr" anchorCtr="0">
            <a:noAutofit/>
          </a:bodyPr>
          <a:lstStyle/>
          <a:p>
            <a:pPr lvl="0"/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- Viết báo cáo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"/>
            <a:ext cx="12192000" cy="82999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200" b="1" dirty="0" smtClean="0">
                <a:latin typeface="Times New Roman" pitchFamily="18" charset="0"/>
              </a:rPr>
              <a:t>TIẾT - BÀI </a:t>
            </a:r>
            <a:r>
              <a:rPr lang="en-US" sz="2200" b="1" dirty="0" smtClean="0">
                <a:latin typeface="Times New Roman" pitchFamily="18" charset="0"/>
              </a:rPr>
              <a:t>30. </a:t>
            </a:r>
            <a:r>
              <a:rPr lang="en-US" sz="2200" b="1" dirty="0" smtClean="0">
                <a:latin typeface="Times New Roman" pitchFamily="18" charset="0"/>
              </a:rPr>
              <a:t>THỰC HÀNH: TÌM HIỂU MỐI QUAN </a:t>
            </a:r>
            <a:r>
              <a:rPr lang="en-US" sz="2200" b="1" dirty="0" smtClean="0">
                <a:latin typeface="Times New Roman" pitchFamily="18" charset="0"/>
              </a:rPr>
              <a:t>HỆ GIỮA </a:t>
            </a:r>
            <a:r>
              <a:rPr lang="en-US" sz="2200" b="1" dirty="0" smtClean="0">
                <a:latin typeface="Times New Roman" pitchFamily="18" charset="0"/>
              </a:rPr>
              <a:t>CON NG</a:t>
            </a:r>
            <a:r>
              <a:rPr lang="vi-VN" sz="2200" b="1" dirty="0" smtClean="0">
                <a:latin typeface="Times New Roman" pitchFamily="18" charset="0"/>
              </a:rPr>
              <a:t>ƯỜ</a:t>
            </a:r>
            <a:r>
              <a:rPr lang="en-US" sz="2200" b="1" dirty="0" smtClean="0">
                <a:latin typeface="Times New Roman" pitchFamily="18" charset="0"/>
              </a:rPr>
              <a:t>I </a:t>
            </a:r>
            <a:endParaRPr lang="en-US" sz="2200" b="1" dirty="0" smtClean="0">
              <a:latin typeface="Times New Roman" pitchFamily="18" charset="0"/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</a:rPr>
              <a:t>VÀ </a:t>
            </a:r>
            <a:r>
              <a:rPr lang="en-US" sz="2200" b="1" dirty="0" smtClean="0">
                <a:latin typeface="Times New Roman" pitchFamily="18" charset="0"/>
              </a:rPr>
              <a:t>THIÊN NHIÊN Ở ĐỊA PHƯƠNG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63702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6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8560" y="0"/>
            <a:ext cx="853440" cy="8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819150" cy="8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BB819E4E-B5F0-44E5-8FE0-D0CCB4E1290D}"/>
              </a:ext>
            </a:extLst>
          </p:cNvPr>
          <p:cNvSpPr/>
          <p:nvPr/>
        </p:nvSpPr>
        <p:spPr>
          <a:xfrm>
            <a:off x="586154" y="1400847"/>
            <a:ext cx="4191000" cy="52322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DC22F82-DD91-4305-8EC4-F315481612E5}"/>
              </a:ext>
            </a:extLst>
          </p:cNvPr>
          <p:cNvSpPr/>
          <p:nvPr/>
        </p:nvSpPr>
        <p:spPr>
          <a:xfrm>
            <a:off x="509954" y="1252903"/>
            <a:ext cx="778726" cy="770536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291AFB-6405-4624-9221-555C2E454F09}"/>
              </a:ext>
            </a:extLst>
          </p:cNvPr>
          <p:cNvSpPr txBox="1"/>
          <p:nvPr/>
        </p:nvSpPr>
        <p:spPr>
          <a:xfrm>
            <a:off x="1043021" y="1400847"/>
            <a:ext cx="365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 báo cáo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E37EAB-34DE-40E0-9356-BEB15DD933E6}"/>
              </a:ext>
            </a:extLst>
          </p:cNvPr>
          <p:cNvSpPr/>
          <p:nvPr/>
        </p:nvSpPr>
        <p:spPr>
          <a:xfrm>
            <a:off x="509954" y="2310864"/>
            <a:ext cx="9045236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Viết báo cáo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B0E21BB-C585-4370-A6F2-22CC628F2CB7}"/>
              </a:ext>
            </a:extLst>
          </p:cNvPr>
          <p:cNvSpPr/>
          <p:nvPr/>
        </p:nvSpPr>
        <p:spPr>
          <a:xfrm>
            <a:off x="509954" y="2769644"/>
            <a:ext cx="7391400" cy="168796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Nêu ý nghĩa của việc tìm hiểu môi </a:t>
            </a:r>
            <a:r>
              <a:rPr lang="en-US" sz="2400" dirty="0" smtClean="0">
                <a:solidFill>
                  <a:srgbClr val="0000F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Nêu hiện trạng và nguyên nhân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 số giải pháp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"/>
            <a:ext cx="12192000" cy="82999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200" b="1" dirty="0" smtClean="0">
                <a:latin typeface="Times New Roman" pitchFamily="18" charset="0"/>
              </a:rPr>
              <a:t>TIẾT - BÀI </a:t>
            </a:r>
            <a:r>
              <a:rPr lang="en-US" sz="2200" b="1" dirty="0" smtClean="0">
                <a:latin typeface="Times New Roman" pitchFamily="18" charset="0"/>
              </a:rPr>
              <a:t>30. </a:t>
            </a:r>
            <a:r>
              <a:rPr lang="en-US" sz="2200" b="1" dirty="0" smtClean="0">
                <a:latin typeface="Times New Roman" pitchFamily="18" charset="0"/>
              </a:rPr>
              <a:t>THỰC HÀNH: TÌM HIỂU MỐI QUAN </a:t>
            </a:r>
            <a:r>
              <a:rPr lang="en-US" sz="2200" b="1" dirty="0" smtClean="0">
                <a:latin typeface="Times New Roman" pitchFamily="18" charset="0"/>
              </a:rPr>
              <a:t>HỆ GIỮA </a:t>
            </a:r>
            <a:r>
              <a:rPr lang="en-US" sz="2200" b="1" dirty="0" smtClean="0">
                <a:latin typeface="Times New Roman" pitchFamily="18" charset="0"/>
              </a:rPr>
              <a:t>CON NG</a:t>
            </a:r>
            <a:r>
              <a:rPr lang="vi-VN" sz="2200" b="1" dirty="0" smtClean="0">
                <a:latin typeface="Times New Roman" pitchFamily="18" charset="0"/>
              </a:rPr>
              <a:t>ƯỜ</a:t>
            </a:r>
            <a:r>
              <a:rPr lang="en-US" sz="2200" b="1" dirty="0" smtClean="0">
                <a:latin typeface="Times New Roman" pitchFamily="18" charset="0"/>
              </a:rPr>
              <a:t>I </a:t>
            </a:r>
            <a:endParaRPr lang="en-US" sz="2200" b="1" dirty="0" smtClean="0">
              <a:latin typeface="Times New Roman" pitchFamily="18" charset="0"/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</a:rPr>
              <a:t>VÀ </a:t>
            </a:r>
            <a:r>
              <a:rPr lang="en-US" sz="2200" b="1" dirty="0" smtClean="0">
                <a:latin typeface="Times New Roman" pitchFamily="18" charset="0"/>
              </a:rPr>
              <a:t>THIÊN NHIÊN Ở ĐỊA PHƯƠNG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63702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6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8560" y="0"/>
            <a:ext cx="853440" cy="8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819150" cy="8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1016" y="1232098"/>
            <a:ext cx="5813474" cy="438578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pt-BR" sz="2400" b="1" u="sng" dirty="0" smtClean="0">
                <a:latin typeface="Times New Roman" pitchFamily="18" charset="0"/>
                <a:cs typeface="Times New Roman" pitchFamily="18" charset="0"/>
              </a:rPr>
              <a:t>Trình bày báo cáo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93E9885-C2D7-4C2F-97EA-7F08F3C90713}"/>
              </a:ext>
            </a:extLst>
          </p:cNvPr>
          <p:cNvSpPr/>
          <p:nvPr/>
        </p:nvSpPr>
        <p:spPr>
          <a:xfrm>
            <a:off x="425548" y="1700726"/>
            <a:ext cx="9045236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Trình bày báo cáo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E5B431C-6783-470B-BED1-50763DE6FA89}"/>
              </a:ext>
            </a:extLst>
          </p:cNvPr>
          <p:cNvSpPr/>
          <p:nvPr/>
        </p:nvSpPr>
        <p:spPr>
          <a:xfrm>
            <a:off x="448112" y="2258187"/>
            <a:ext cx="8664236" cy="1133965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Phân công người báo cáo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nội dung kèm theo: tranh ảnh, bảng số liệu, biểu đồ..</a:t>
            </a:r>
            <a:endParaRPr lang="en-US" sz="2400" dirty="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"/>
            <a:ext cx="12192000" cy="82999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lIns="68576" tIns="34288" rIns="68576" bIns="34288" anchor="ctr"/>
          <a:lstStyle/>
          <a:p>
            <a:pPr algn="ctr"/>
            <a:r>
              <a:rPr lang="en-US" sz="2200" b="1" dirty="0" smtClean="0">
                <a:latin typeface="Times New Roman" pitchFamily="18" charset="0"/>
              </a:rPr>
              <a:t>TIẾT - BÀI </a:t>
            </a:r>
            <a:r>
              <a:rPr lang="en-US" sz="2200" b="1" dirty="0" smtClean="0">
                <a:latin typeface="Times New Roman" pitchFamily="18" charset="0"/>
              </a:rPr>
              <a:t>30. </a:t>
            </a:r>
            <a:r>
              <a:rPr lang="en-US" sz="2200" b="1" dirty="0" smtClean="0">
                <a:latin typeface="Times New Roman" pitchFamily="18" charset="0"/>
              </a:rPr>
              <a:t>THỰC HÀNH: TÌM HIỂU MỐI QUAN </a:t>
            </a:r>
            <a:r>
              <a:rPr lang="en-US" sz="2200" b="1" dirty="0" smtClean="0">
                <a:latin typeface="Times New Roman" pitchFamily="18" charset="0"/>
              </a:rPr>
              <a:t>HỆ GIỮA </a:t>
            </a:r>
            <a:r>
              <a:rPr lang="en-US" sz="2200" b="1" dirty="0" smtClean="0">
                <a:latin typeface="Times New Roman" pitchFamily="18" charset="0"/>
              </a:rPr>
              <a:t>CON NG</a:t>
            </a:r>
            <a:r>
              <a:rPr lang="vi-VN" sz="2200" b="1" dirty="0" smtClean="0">
                <a:latin typeface="Times New Roman" pitchFamily="18" charset="0"/>
              </a:rPr>
              <a:t>ƯỜ</a:t>
            </a:r>
            <a:r>
              <a:rPr lang="en-US" sz="2200" b="1" dirty="0" smtClean="0">
                <a:latin typeface="Times New Roman" pitchFamily="18" charset="0"/>
              </a:rPr>
              <a:t>I </a:t>
            </a:r>
            <a:endParaRPr lang="en-US" sz="2200" b="1" dirty="0" smtClean="0">
              <a:latin typeface="Times New Roman" pitchFamily="18" charset="0"/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</a:rPr>
              <a:t>VÀ </a:t>
            </a:r>
            <a:r>
              <a:rPr lang="en-US" sz="2200" b="1" dirty="0" smtClean="0">
                <a:latin typeface="Times New Roman" pitchFamily="18" charset="0"/>
              </a:rPr>
              <a:t>THIÊN NHIÊN Ở ĐỊA PHƯƠNG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63702"/>
            <a:ext cx="12192000" cy="19235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8576" tIns="34288" rIns="68576" bIns="34288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6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8560" y="0"/>
            <a:ext cx="853440" cy="8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1"/>
            <a:ext cx="819150" cy="8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5FE430-A5E8-4E77-999B-7C48A25E30D9}"/>
              </a:ext>
            </a:extLst>
          </p:cNvPr>
          <p:cNvSpPr txBox="1"/>
          <p:nvPr/>
        </p:nvSpPr>
        <p:spPr>
          <a:xfrm>
            <a:off x="2322342" y="1286901"/>
            <a:ext cx="4419600" cy="507831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TẬP- VẬN DỤNG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0B159B0-4152-4DF1-BEE8-566CBED15446}"/>
              </a:ext>
            </a:extLst>
          </p:cNvPr>
          <p:cNvSpPr/>
          <p:nvPr/>
        </p:nvSpPr>
        <p:spPr>
          <a:xfrm>
            <a:off x="303042" y="2132713"/>
            <a:ext cx="7912490" cy="355475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Thiết </a:t>
            </a:r>
            <a:r>
              <a:rPr lang="vi-VN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kế trên khổ giấy A3 một thông điệp </a:t>
            </a:r>
            <a:r>
              <a:rPr lang="vi-VN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kêu </a:t>
            </a:r>
            <a:r>
              <a:rPr lang="vi-VN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gọi mọi người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thự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 hiện sử dụng hợp lí và bảo vệ môi trường tự nhiên thông qua hoạt động sản xuất.</a:t>
            </a:r>
            <a:endParaRPr lang="en-US" sz="2400" b="1" i="1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Sử dụng bút màu, hình vẽ trang trí để cho sản phẩm hấp dẫn hơn, đạt hiệu quả tuyên truyền cao hơn.</a:t>
            </a:r>
            <a:endParaRPr lang="en-US" sz="2400" b="1" i="1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+</a:t>
            </a:r>
            <a:r>
              <a:rPr lang="vi-VN" sz="2400" b="1" i="1" dirty="0" smtClean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Chú ý bảng tiêu chí đánh giá, để có sản phẩm tốt nhất</a:t>
            </a:r>
            <a:r>
              <a:rPr lang="en-US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3" name="Hình ảnh 4">
            <a:extLst>
              <a:ext uri="{FF2B5EF4-FFF2-40B4-BE49-F238E27FC236}">
                <a16:creationId xmlns="" xmlns:a16="http://schemas.microsoft.com/office/drawing/2014/main" id="{E35F94F2-00BA-4B49-8E80-7E4921CD26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465" y="2060624"/>
            <a:ext cx="3166276" cy="382202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680</Words>
  <PresentationFormat>Custom</PresentationFormat>
  <Paragraphs>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2021-06-28T12:43:46Z</dcterms:created>
  <dcterms:modified xsi:type="dcterms:W3CDTF">2021-09-30T17:47:38Z</dcterms:modified>
</cp:coreProperties>
</file>