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1" r:id="rId3"/>
    <p:sldId id="262" r:id="rId4"/>
    <p:sldId id="263" r:id="rId5"/>
    <p:sldId id="260" r:id="rId6"/>
    <p:sldId id="264" r:id="rId7"/>
    <p:sldId id="318" r:id="rId8"/>
    <p:sldId id="326" r:id="rId9"/>
    <p:sldId id="320" r:id="rId10"/>
    <p:sldId id="322" r:id="rId11"/>
    <p:sldId id="292" r:id="rId12"/>
    <p:sldId id="315" r:id="rId13"/>
    <p:sldId id="327" r:id="rId14"/>
    <p:sldId id="323" r:id="rId15"/>
    <p:sldId id="324" r:id="rId16"/>
    <p:sldId id="321" r:id="rId17"/>
    <p:sldId id="334" r:id="rId18"/>
    <p:sldId id="332" r:id="rId19"/>
    <p:sldId id="319" r:id="rId20"/>
    <p:sldId id="325" r:id="rId21"/>
    <p:sldId id="277"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57" autoAdjust="0"/>
  </p:normalViewPr>
  <p:slideViewPr>
    <p:cSldViewPr snapToGrid="0">
      <p:cViewPr varScale="1">
        <p:scale>
          <a:sx n="102" d="100"/>
          <a:sy n="102" d="100"/>
        </p:scale>
        <p:origin x="91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F0F83-71E8-4FF4-95BE-C68FA9C3CDC5}" type="datetimeFigureOut">
              <a:rPr lang="en-US" smtClean="0"/>
              <a:t>10/14/2023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BCF2A-3F1E-473F-8B6B-1F61EB21D077}" type="slidenum">
              <a:rPr lang="en-US" smtClean="0"/>
              <a:t>‹#›</a:t>
            </a:fld>
            <a:endParaRPr lang="en-US"/>
          </a:p>
        </p:txBody>
      </p:sp>
    </p:spTree>
    <p:extLst>
      <p:ext uri="{BB962C8B-B14F-4D97-AF65-F5344CB8AC3E}">
        <p14:creationId xmlns:p14="http://schemas.microsoft.com/office/powerpoint/2010/main" val="280409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BCF2A-3F1E-473F-8B6B-1F61EB21D077}" type="slidenum">
              <a:rPr lang="en-US" smtClean="0"/>
              <a:t>3</a:t>
            </a:fld>
            <a:endParaRPr lang="en-US"/>
          </a:p>
        </p:txBody>
      </p:sp>
    </p:spTree>
    <p:extLst>
      <p:ext uri="{BB962C8B-B14F-4D97-AF65-F5344CB8AC3E}">
        <p14:creationId xmlns:p14="http://schemas.microsoft.com/office/powerpoint/2010/main" val="307282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BCF2A-3F1E-473F-8B6B-1F61EB21D077}" type="slidenum">
              <a:rPr lang="en-US" smtClean="0"/>
              <a:t>5</a:t>
            </a:fld>
            <a:endParaRPr lang="en-US"/>
          </a:p>
        </p:txBody>
      </p:sp>
    </p:spTree>
    <p:extLst>
      <p:ext uri="{BB962C8B-B14F-4D97-AF65-F5344CB8AC3E}">
        <p14:creationId xmlns:p14="http://schemas.microsoft.com/office/powerpoint/2010/main" val="221569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BCF2A-3F1E-473F-8B6B-1F61EB21D077}" type="slidenum">
              <a:rPr lang="en-US" smtClean="0"/>
              <a:t>7</a:t>
            </a:fld>
            <a:endParaRPr lang="en-US"/>
          </a:p>
        </p:txBody>
      </p:sp>
    </p:spTree>
    <p:extLst>
      <p:ext uri="{BB962C8B-B14F-4D97-AF65-F5344CB8AC3E}">
        <p14:creationId xmlns:p14="http://schemas.microsoft.com/office/powerpoint/2010/main" val="18754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6936AD9-0F8A-447E-9388-C06BCE3B1F4A}"/>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12067780-BB17-43EB-BAE9-69BF8E5C5E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79876" name="Slide Number Placeholder 3">
            <a:extLst>
              <a:ext uri="{FF2B5EF4-FFF2-40B4-BE49-F238E27FC236}">
                <a16:creationId xmlns:a16="http://schemas.microsoft.com/office/drawing/2014/main" id="{479B3EA4-9947-482D-9D5F-37B43DE85F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396B22-E855-422C-8B56-329E150A9184}" type="slidenum">
              <a:rPr lang="en-US" altLang="en-US"/>
              <a:pPr>
                <a:spcBef>
                  <a:spcPct val="0"/>
                </a:spcBef>
              </a:pPr>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84412D3-E161-42C8-A00C-62953253758B}"/>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42AD0918-0938-4EE7-8277-1DC437C531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81924" name="Slide Number Placeholder 3">
            <a:extLst>
              <a:ext uri="{FF2B5EF4-FFF2-40B4-BE49-F238E27FC236}">
                <a16:creationId xmlns:a16="http://schemas.microsoft.com/office/drawing/2014/main" id="{0E0DB69E-95F8-4AA0-A39E-27C1B99530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CD9953A-1ECB-45C9-9B1C-4D3DF02163B4}" type="slidenum">
              <a:rPr lang="en-US" altLang="en-US"/>
              <a:pPr>
                <a:spcBef>
                  <a:spcPct val="0"/>
                </a:spcBef>
              </a:pPr>
              <a:t>12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9FBA362-8DF4-4B79-90FB-A175C58B935B}"/>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D9BB6997-21DA-4A7D-85E4-55B5558E6A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88068" name="Slide Number Placeholder 3">
            <a:extLst>
              <a:ext uri="{FF2B5EF4-FFF2-40B4-BE49-F238E27FC236}">
                <a16:creationId xmlns:a16="http://schemas.microsoft.com/office/drawing/2014/main" id="{A4B1092E-792B-49CB-873A-5244F49987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68EFCE-1090-43CD-974F-E4FAD455E5B8}" type="slidenum">
              <a:rPr lang="en-US" altLang="en-US"/>
              <a:pPr>
                <a:spcBef>
                  <a:spcPct val="0"/>
                </a:spcBef>
              </a:pPr>
              <a:t>13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BCF2A-3F1E-473F-8B6B-1F61EB21D077}" type="slidenum">
              <a:rPr lang="en-US" smtClean="0"/>
              <a:t>16</a:t>
            </a:fld>
            <a:endParaRPr lang="en-US"/>
          </a:p>
        </p:txBody>
      </p:sp>
    </p:spTree>
    <p:extLst>
      <p:ext uri="{BB962C8B-B14F-4D97-AF65-F5344CB8AC3E}">
        <p14:creationId xmlns:p14="http://schemas.microsoft.com/office/powerpoint/2010/main" val="206474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BBCF2A-3F1E-473F-8B6B-1F61EB21D077}" type="slidenum">
              <a:rPr lang="en-US" smtClean="0"/>
              <a:t>18</a:t>
            </a:fld>
            <a:endParaRPr lang="en-US"/>
          </a:p>
        </p:txBody>
      </p:sp>
    </p:spTree>
    <p:extLst>
      <p:ext uri="{BB962C8B-B14F-4D97-AF65-F5344CB8AC3E}">
        <p14:creationId xmlns:p14="http://schemas.microsoft.com/office/powerpoint/2010/main" val="275758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Quá trình nội sinh có vai trò làm  gia tăng tính gồ ghề của bề mặt đất, trong khi đó quá trình ngoại sinh có xu h</a:t>
            </a:r>
            <a:r>
              <a:rPr lang="vi-VN"/>
              <a:t>ư</a:t>
            </a:r>
            <a:r>
              <a:rPr lang="en-US"/>
              <a:t>ớng phá hủy, sang bằng các chỗ gồ ghề, bồi đắp, làm đầy chỗ lõm.</a:t>
            </a:r>
          </a:p>
        </p:txBody>
      </p:sp>
      <p:sp>
        <p:nvSpPr>
          <p:cNvPr id="4" name="Slide Number Placeholder 3"/>
          <p:cNvSpPr>
            <a:spLocks noGrp="1"/>
          </p:cNvSpPr>
          <p:nvPr>
            <p:ph type="sldNum" sz="quarter" idx="5"/>
          </p:nvPr>
        </p:nvSpPr>
        <p:spPr/>
        <p:txBody>
          <a:bodyPr/>
          <a:lstStyle/>
          <a:p>
            <a:fld id="{90BBCF2A-3F1E-473F-8B6B-1F61EB21D077}" type="slidenum">
              <a:rPr lang="en-US" smtClean="0"/>
              <a:t>20</a:t>
            </a:fld>
            <a:endParaRPr lang="en-US"/>
          </a:p>
        </p:txBody>
      </p:sp>
    </p:spTree>
    <p:extLst>
      <p:ext uri="{BB962C8B-B14F-4D97-AF65-F5344CB8AC3E}">
        <p14:creationId xmlns:p14="http://schemas.microsoft.com/office/powerpoint/2010/main" val="39277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F254-0B21-4FD9-8B20-1BD166278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4A4C4D-B9E9-4BAE-A14F-FD4DBEED6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58FFB8-C473-4333-B0DB-324963D698ED}"/>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5" name="Footer Placeholder 4">
            <a:extLst>
              <a:ext uri="{FF2B5EF4-FFF2-40B4-BE49-F238E27FC236}">
                <a16:creationId xmlns:a16="http://schemas.microsoft.com/office/drawing/2014/main" id="{360AAA0B-E937-4FEA-A35C-2EE354017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744C0-A631-4A27-B35E-98C2967D425D}"/>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154214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D23C-DE49-4FB6-8B4C-7A3641DE08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3CA60-CC62-40E1-9791-D4359BCB7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F1E29-5B9E-4ED8-BB5F-95A740834CB3}"/>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5" name="Footer Placeholder 4">
            <a:extLst>
              <a:ext uri="{FF2B5EF4-FFF2-40B4-BE49-F238E27FC236}">
                <a16:creationId xmlns:a16="http://schemas.microsoft.com/office/drawing/2014/main" id="{346CB619-E79C-41A2-9F1B-69642F808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451A2-7BFD-412A-9376-219ECD0BED8E}"/>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415879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C3A7E-6D84-4D78-90DB-A65C8D9A97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3244AB-09B8-4BEF-8006-E20C8EEF3F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FDEAC-E2E8-4FB0-982C-C4862FE3EAFB}"/>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5" name="Footer Placeholder 4">
            <a:extLst>
              <a:ext uri="{FF2B5EF4-FFF2-40B4-BE49-F238E27FC236}">
                <a16:creationId xmlns:a16="http://schemas.microsoft.com/office/drawing/2014/main" id="{46A96C43-FCD5-4FC1-9ACB-4D72B54A1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608BF-C324-4158-BAEB-46BDD5BB77C1}"/>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104431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57F0-170C-4D90-98EF-C568BF3188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44745-06BE-4F17-AC43-0A7560636A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918FA-3357-4187-88E2-D48D3AEB3C3C}"/>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5" name="Footer Placeholder 4">
            <a:extLst>
              <a:ext uri="{FF2B5EF4-FFF2-40B4-BE49-F238E27FC236}">
                <a16:creationId xmlns:a16="http://schemas.microsoft.com/office/drawing/2014/main" id="{62CA6CE8-D6E2-4306-8EDC-D35E55F81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B3DEA-8941-4FE7-B1F8-9B1091A4D2E5}"/>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96917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68B8-7B7A-4211-941C-96B5F90F0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C865B5-5625-4075-A8FC-BECA2C188B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B89FF7-347F-4F1A-9D75-1D51F5E407D6}"/>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5" name="Footer Placeholder 4">
            <a:extLst>
              <a:ext uri="{FF2B5EF4-FFF2-40B4-BE49-F238E27FC236}">
                <a16:creationId xmlns:a16="http://schemas.microsoft.com/office/drawing/2014/main" id="{BBD277F8-C5C7-46F6-B12D-6DB568FAE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62EA9-DFCB-404E-A6F6-573CEC7C307E}"/>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232113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0095-D84A-4E53-A381-BF8FCDC14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FBB73-835F-4C0C-AFD4-543C05F41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9958C1-6814-45DE-B611-8FFFF6382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154F3A-A07D-40A5-9FA2-25B90598704B}"/>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6" name="Footer Placeholder 5">
            <a:extLst>
              <a:ext uri="{FF2B5EF4-FFF2-40B4-BE49-F238E27FC236}">
                <a16:creationId xmlns:a16="http://schemas.microsoft.com/office/drawing/2014/main" id="{829677A3-70AD-4A3D-8E47-4F0CF996F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3B90E-CA77-419A-826C-4FB24772430D}"/>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343802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6F34E-9CF6-4BFA-8D10-BFA37A0103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80A60-E580-41E9-BA0C-8F886BA63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018FE-EF38-4E3D-BF28-E2D445F03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52D239-C146-4012-BD0E-303AB4CED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091732-6CB6-48CE-A9D8-1F89EE9FE9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3FF0A9-289F-4034-91E3-D3623AFF5896}"/>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8" name="Footer Placeholder 7">
            <a:extLst>
              <a:ext uri="{FF2B5EF4-FFF2-40B4-BE49-F238E27FC236}">
                <a16:creationId xmlns:a16="http://schemas.microsoft.com/office/drawing/2014/main" id="{EF9A990A-2D21-4F2A-9658-D80C05B64F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0E6B80-291A-4EA4-A00B-6FE98B8931D0}"/>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287105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9749-0AC3-4556-8BD8-403E1727DE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98F09F-54D1-4EA7-82AC-53AA1645331C}"/>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4" name="Footer Placeholder 3">
            <a:extLst>
              <a:ext uri="{FF2B5EF4-FFF2-40B4-BE49-F238E27FC236}">
                <a16:creationId xmlns:a16="http://schemas.microsoft.com/office/drawing/2014/main" id="{1D8D4978-908F-4BFA-BA2B-7AB83773F1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54786A-B7E7-4995-98E8-FE5294F110FA}"/>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127633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1A068-C7B4-453C-B03E-A39F55611889}"/>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3" name="Footer Placeholder 2">
            <a:extLst>
              <a:ext uri="{FF2B5EF4-FFF2-40B4-BE49-F238E27FC236}">
                <a16:creationId xmlns:a16="http://schemas.microsoft.com/office/drawing/2014/main" id="{5CDE3156-8A5B-4248-92ED-6843C920D4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F1F7C9-6CB3-4E60-A854-487502B2FE1B}"/>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187059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ACB3-C9CD-4308-BF64-80275688F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6E27E7-E835-4E98-B5DB-998607477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04733A-4A06-4A11-B941-42DDF165C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ECFE3-EA06-403B-B1BE-088601A86EFA}"/>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6" name="Footer Placeholder 5">
            <a:extLst>
              <a:ext uri="{FF2B5EF4-FFF2-40B4-BE49-F238E27FC236}">
                <a16:creationId xmlns:a16="http://schemas.microsoft.com/office/drawing/2014/main" id="{D98C7D1D-E3A6-4649-B27C-BD7747230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A25656-D780-4641-9B98-563CBF93AC9D}"/>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324705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9DCC-62DB-492D-BC91-D7C74AF4B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2C5260-A608-4525-A99F-B0B72463E7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26B348-CB3E-4E8E-8E34-6CF75B162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45485-6FAB-4691-BF06-0AFC0606C521}"/>
              </a:ext>
            </a:extLst>
          </p:cNvPr>
          <p:cNvSpPr>
            <a:spLocks noGrp="1"/>
          </p:cNvSpPr>
          <p:nvPr>
            <p:ph type="dt" sz="half" idx="10"/>
          </p:nvPr>
        </p:nvSpPr>
        <p:spPr/>
        <p:txBody>
          <a:bodyPr/>
          <a:lstStyle/>
          <a:p>
            <a:fld id="{41171754-F809-4224-8733-CF4416F7AE26}" type="datetimeFigureOut">
              <a:rPr lang="en-US" smtClean="0"/>
              <a:t>10/14/2023</a:t>
            </a:fld>
            <a:endParaRPr lang="en-US"/>
          </a:p>
        </p:txBody>
      </p:sp>
      <p:sp>
        <p:nvSpPr>
          <p:cNvPr id="6" name="Footer Placeholder 5">
            <a:extLst>
              <a:ext uri="{FF2B5EF4-FFF2-40B4-BE49-F238E27FC236}">
                <a16:creationId xmlns:a16="http://schemas.microsoft.com/office/drawing/2014/main" id="{55A7542B-4AA2-43E9-8F8D-28A53B35A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C8FAC-3D94-4AFD-8966-1CB50B054DFF}"/>
              </a:ext>
            </a:extLst>
          </p:cNvPr>
          <p:cNvSpPr>
            <a:spLocks noGrp="1"/>
          </p:cNvSpPr>
          <p:nvPr>
            <p:ph type="sldNum" sz="quarter" idx="12"/>
          </p:nvPr>
        </p:nvSpPr>
        <p:spPr/>
        <p:txBody>
          <a:bodyPr/>
          <a:lstStyle/>
          <a:p>
            <a:fld id="{D0399BFC-155B-46B1-A302-1E42894285E9}" type="slidenum">
              <a:rPr lang="en-US" smtClean="0"/>
              <a:t>‹#›</a:t>
            </a:fld>
            <a:endParaRPr lang="en-US"/>
          </a:p>
        </p:txBody>
      </p:sp>
    </p:spTree>
    <p:extLst>
      <p:ext uri="{BB962C8B-B14F-4D97-AF65-F5344CB8AC3E}">
        <p14:creationId xmlns:p14="http://schemas.microsoft.com/office/powerpoint/2010/main" val="123760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5B6AE-43BC-4C3F-8424-41DCE678D9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26DE98-579D-488A-B598-4AAC9D9D4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B7EF2-872F-48B4-99AC-9818C2A74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71754-F809-4224-8733-CF4416F7AE26}" type="datetimeFigureOut">
              <a:rPr lang="en-US" smtClean="0"/>
              <a:t>10/14/2023</a:t>
            </a:fld>
            <a:endParaRPr lang="en-US"/>
          </a:p>
        </p:txBody>
      </p:sp>
      <p:sp>
        <p:nvSpPr>
          <p:cNvPr id="5" name="Footer Placeholder 4">
            <a:extLst>
              <a:ext uri="{FF2B5EF4-FFF2-40B4-BE49-F238E27FC236}">
                <a16:creationId xmlns:a16="http://schemas.microsoft.com/office/drawing/2014/main" id="{E48DD0A1-CCD3-459E-942D-91891C755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C0DE83-202F-492D-807C-033A04083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99BFC-155B-46B1-A302-1E42894285E9}" type="slidenum">
              <a:rPr lang="en-US" smtClean="0"/>
              <a:t>‹#›</a:t>
            </a:fld>
            <a:endParaRPr lang="en-US"/>
          </a:p>
        </p:txBody>
      </p:sp>
    </p:spTree>
    <p:extLst>
      <p:ext uri="{BB962C8B-B14F-4D97-AF65-F5344CB8AC3E}">
        <p14:creationId xmlns:p14="http://schemas.microsoft.com/office/powerpoint/2010/main" val="343996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709578-9C91-407F-8645-F392348EFD19}"/>
              </a:ext>
            </a:extLst>
          </p:cNvPr>
          <p:cNvPicPr>
            <a:picLocks noChangeAspect="1"/>
          </p:cNvPicPr>
          <p:nvPr/>
        </p:nvPicPr>
        <p:blipFill rotWithShape="1">
          <a:blip r:embed="rId2"/>
          <a:srcRect l="21167" t="16297" r="22084" b="6074"/>
          <a:stretch/>
        </p:blipFill>
        <p:spPr>
          <a:xfrm>
            <a:off x="0" y="0"/>
            <a:ext cx="12191999" cy="6857999"/>
          </a:xfrm>
          <a:prstGeom prst="rect">
            <a:avLst/>
          </a:prstGeom>
        </p:spPr>
      </p:pic>
    </p:spTree>
    <p:extLst>
      <p:ext uri="{BB962C8B-B14F-4D97-AF65-F5344CB8AC3E}">
        <p14:creationId xmlns:p14="http://schemas.microsoft.com/office/powerpoint/2010/main" val="144875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F71FBE3-B677-40F0-8A49-AA9B320AC003}"/>
              </a:ext>
            </a:extLst>
          </p:cNvPr>
          <p:cNvGrpSpPr/>
          <p:nvPr/>
        </p:nvGrpSpPr>
        <p:grpSpPr>
          <a:xfrm>
            <a:off x="1164073" y="1174741"/>
            <a:ext cx="10724776" cy="1942833"/>
            <a:chOff x="1255513" y="4009933"/>
            <a:chExt cx="10724776" cy="1942833"/>
          </a:xfrm>
        </p:grpSpPr>
        <p:sp>
          <p:nvSpPr>
            <p:cNvPr id="16" name="Rectangle: Rounded Corners 15">
              <a:extLst>
                <a:ext uri="{FF2B5EF4-FFF2-40B4-BE49-F238E27FC236}">
                  <a16:creationId xmlns:a16="http://schemas.microsoft.com/office/drawing/2014/main" id="{50324F3C-A003-430E-86A1-9A100A5B243D}"/>
                </a:ext>
              </a:extLst>
            </p:cNvPr>
            <p:cNvSpPr/>
            <p:nvPr/>
          </p:nvSpPr>
          <p:spPr>
            <a:xfrm>
              <a:off x="1255513" y="4009933"/>
              <a:ext cx="10724776" cy="194283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DE8716A-E523-4B0B-AF47-7A57A0FDD608}"/>
                </a:ext>
              </a:extLst>
            </p:cNvPr>
            <p:cNvSpPr txBox="1"/>
            <p:nvPr/>
          </p:nvSpPr>
          <p:spPr>
            <a:xfrm>
              <a:off x="2254357" y="4130203"/>
              <a:ext cx="9633088" cy="1815882"/>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Là các quá trình xảy ra bên ngoài, trên bề mặt Trái Đất.</a:t>
              </a:r>
            </a:p>
            <a:p>
              <a:r>
                <a:rPr lang="en-US" sz="2800">
                  <a:solidFill>
                    <a:srgbClr val="0070C0"/>
                  </a:solidFill>
                  <a:latin typeface="Arial" panose="020B0604020202020204" pitchFamily="34" charset="0"/>
                  <a:cs typeface="Arial" panose="020B0604020202020204" pitchFamily="34" charset="0"/>
                </a:rPr>
                <a:t>Quá trình ngoại sinh có xu h</a:t>
              </a:r>
              <a:r>
                <a:rPr lang="vi-VN" sz="2800">
                  <a:solidFill>
                    <a:srgbClr val="0070C0"/>
                  </a:solidFill>
                  <a:latin typeface="Arial" panose="020B0604020202020204" pitchFamily="34" charset="0"/>
                  <a:cs typeface="Arial" panose="020B0604020202020204" pitchFamily="34" charset="0"/>
                </a:rPr>
                <a:t>ư</a:t>
              </a:r>
              <a:r>
                <a:rPr lang="en-US" sz="2800">
                  <a:solidFill>
                    <a:srgbClr val="0070C0"/>
                  </a:solidFill>
                  <a:latin typeface="Arial" panose="020B0604020202020204" pitchFamily="34" charset="0"/>
                  <a:cs typeface="Arial" panose="020B0604020202020204" pitchFamily="34" charset="0"/>
                </a:rPr>
                <a:t>ớng phá vỡ, san bằng các địa hình do nội sinh tạo nên,đồng thời cũng tạo ra các dạng địa hình mới.</a:t>
              </a:r>
            </a:p>
          </p:txBody>
        </p:sp>
      </p:grpSp>
      <p:sp>
        <p:nvSpPr>
          <p:cNvPr id="4" name="Flowchart: Connector 3">
            <a:extLst>
              <a:ext uri="{FF2B5EF4-FFF2-40B4-BE49-F238E27FC236}">
                <a16:creationId xmlns:a16="http://schemas.microsoft.com/office/drawing/2014/main" id="{333635C4-FAF0-4C0F-84B1-DF88D6540C41}"/>
              </a:ext>
            </a:extLst>
          </p:cNvPr>
          <p:cNvSpPr/>
          <p:nvPr/>
        </p:nvSpPr>
        <p:spPr>
          <a:xfrm>
            <a:off x="91440" y="107153"/>
            <a:ext cx="921128" cy="897696"/>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2DFEDBF-13B3-4CDE-BBDC-D40004E8609C}"/>
              </a:ext>
            </a:extLst>
          </p:cNvPr>
          <p:cNvSpPr/>
          <p:nvPr/>
        </p:nvSpPr>
        <p:spPr>
          <a:xfrm>
            <a:off x="1107538" y="147793"/>
            <a:ext cx="10566302" cy="757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Qúa trình nội sinh và quá trình ngoại sinh</a:t>
            </a:r>
            <a:endParaRPr lang="en-US" sz="3996" b="1"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B4E4979E-51EE-4175-B4B2-CDC9E45FE2A7}"/>
              </a:ext>
            </a:extLst>
          </p:cNvPr>
          <p:cNvGrpSpPr/>
          <p:nvPr/>
        </p:nvGrpSpPr>
        <p:grpSpPr>
          <a:xfrm>
            <a:off x="0" y="1133894"/>
            <a:ext cx="2183374" cy="2183374"/>
            <a:chOff x="91440" y="3969086"/>
            <a:chExt cx="2183374" cy="2183374"/>
          </a:xfrm>
        </p:grpSpPr>
        <p:sp>
          <p:nvSpPr>
            <p:cNvPr id="13" name="Arrow: Circular 12">
              <a:extLst>
                <a:ext uri="{FF2B5EF4-FFF2-40B4-BE49-F238E27FC236}">
                  <a16:creationId xmlns:a16="http://schemas.microsoft.com/office/drawing/2014/main" id="{44112196-CFC1-4BD4-BBC9-3D52887AAD18}"/>
                </a:ext>
              </a:extLst>
            </p:cNvPr>
            <p:cNvSpPr/>
            <p:nvPr/>
          </p:nvSpPr>
          <p:spPr>
            <a:xfrm>
              <a:off x="91440" y="3969086"/>
              <a:ext cx="2183374" cy="2183374"/>
            </a:xfrm>
            <a:prstGeom prst="circularArrow">
              <a:avLst>
                <a:gd name="adj1" fmla="val 5085"/>
                <a:gd name="adj2" fmla="val 327528"/>
                <a:gd name="adj3" fmla="val 15808768"/>
                <a:gd name="adj4" fmla="val 16084141"/>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0" name="Group 19">
              <a:extLst>
                <a:ext uri="{FF2B5EF4-FFF2-40B4-BE49-F238E27FC236}">
                  <a16:creationId xmlns:a16="http://schemas.microsoft.com/office/drawing/2014/main" id="{74767AC2-F35D-4545-8A3D-EEA12E20AE9C}"/>
                </a:ext>
              </a:extLst>
            </p:cNvPr>
            <p:cNvGrpSpPr/>
            <p:nvPr/>
          </p:nvGrpSpPr>
          <p:grpSpPr>
            <a:xfrm>
              <a:off x="211711" y="4089357"/>
              <a:ext cx="1942833" cy="1942833"/>
              <a:chOff x="211711" y="4089357"/>
              <a:chExt cx="1942833" cy="1942833"/>
            </a:xfrm>
          </p:grpSpPr>
          <p:grpSp>
            <p:nvGrpSpPr>
              <p:cNvPr id="10" name="Group 9">
                <a:extLst>
                  <a:ext uri="{FF2B5EF4-FFF2-40B4-BE49-F238E27FC236}">
                    <a16:creationId xmlns:a16="http://schemas.microsoft.com/office/drawing/2014/main" id="{10DCC82B-D00C-452E-9C74-DAA4C72DDA98}"/>
                  </a:ext>
                </a:extLst>
              </p:cNvPr>
              <p:cNvGrpSpPr/>
              <p:nvPr/>
            </p:nvGrpSpPr>
            <p:grpSpPr>
              <a:xfrm>
                <a:off x="211711" y="4089357"/>
                <a:ext cx="1942833" cy="1942833"/>
                <a:chOff x="620143" y="370063"/>
                <a:chExt cx="1942833" cy="1942833"/>
              </a:xfrm>
            </p:grpSpPr>
            <p:sp>
              <p:nvSpPr>
                <p:cNvPr id="11" name="Oval 10">
                  <a:extLst>
                    <a:ext uri="{FF2B5EF4-FFF2-40B4-BE49-F238E27FC236}">
                      <a16:creationId xmlns:a16="http://schemas.microsoft.com/office/drawing/2014/main" id="{671806C5-65A2-4ACA-8C91-BBD534223FD9}"/>
                    </a:ext>
                  </a:extLst>
                </p:cNvPr>
                <p:cNvSpPr/>
                <p:nvPr/>
              </p:nvSpPr>
              <p:spPr>
                <a:xfrm>
                  <a:off x="620143" y="370063"/>
                  <a:ext cx="1942833" cy="19428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E18CFD37-922D-4944-9BF9-E0A8C1C2714E}"/>
                    </a:ext>
                  </a:extLst>
                </p:cNvPr>
                <p:cNvSpPr txBox="1"/>
                <p:nvPr/>
              </p:nvSpPr>
              <p:spPr>
                <a:xfrm>
                  <a:off x="943948" y="693869"/>
                  <a:ext cx="1295222" cy="12952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grpSp>
          <p:sp>
            <p:nvSpPr>
              <p:cNvPr id="14" name="TextBox 13">
                <a:extLst>
                  <a:ext uri="{FF2B5EF4-FFF2-40B4-BE49-F238E27FC236}">
                    <a16:creationId xmlns:a16="http://schemas.microsoft.com/office/drawing/2014/main" id="{D492E531-BF53-4032-ADD0-725B542713BF}"/>
                  </a:ext>
                </a:extLst>
              </p:cNvPr>
              <p:cNvSpPr txBox="1"/>
              <p:nvPr/>
            </p:nvSpPr>
            <p:spPr>
              <a:xfrm>
                <a:off x="313478" y="4621453"/>
                <a:ext cx="1739298" cy="954107"/>
              </a:xfrm>
              <a:prstGeom prst="rect">
                <a:avLst/>
              </a:prstGeom>
              <a:noFill/>
            </p:spPr>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Ngoại sinh</a:t>
                </a:r>
              </a:p>
            </p:txBody>
          </p:sp>
        </p:grpSp>
      </p:grpSp>
      <p:grpSp>
        <p:nvGrpSpPr>
          <p:cNvPr id="26" name="Group 25">
            <a:extLst>
              <a:ext uri="{FF2B5EF4-FFF2-40B4-BE49-F238E27FC236}">
                <a16:creationId xmlns:a16="http://schemas.microsoft.com/office/drawing/2014/main" id="{0D0E8300-95B2-47E0-AD3F-39A39D2E2BBE}"/>
              </a:ext>
            </a:extLst>
          </p:cNvPr>
          <p:cNvGrpSpPr/>
          <p:nvPr/>
        </p:nvGrpSpPr>
        <p:grpSpPr>
          <a:xfrm>
            <a:off x="2297321" y="3231164"/>
            <a:ext cx="8856232" cy="3479043"/>
            <a:chOff x="5710373" y="4419909"/>
            <a:chExt cx="6558746" cy="2622881"/>
          </a:xfrm>
        </p:grpSpPr>
        <p:pic>
          <p:nvPicPr>
            <p:cNvPr id="27" name="Picture 26">
              <a:extLst>
                <a:ext uri="{FF2B5EF4-FFF2-40B4-BE49-F238E27FC236}">
                  <a16:creationId xmlns:a16="http://schemas.microsoft.com/office/drawing/2014/main" id="{42F208DA-F088-46C7-AB8D-0D9C4DA7A99B}"/>
                </a:ext>
              </a:extLst>
            </p:cNvPr>
            <p:cNvPicPr>
              <a:picLocks noChangeAspect="1"/>
            </p:cNvPicPr>
            <p:nvPr/>
          </p:nvPicPr>
          <p:blipFill rotWithShape="1">
            <a:blip r:embed="rId2"/>
            <a:srcRect l="33082" t="36671" r="34750" b="44031"/>
            <a:stretch/>
          </p:blipFill>
          <p:spPr>
            <a:xfrm>
              <a:off x="5710373" y="4419909"/>
              <a:ext cx="6558746" cy="2213179"/>
            </a:xfrm>
            <a:prstGeom prst="rect">
              <a:avLst/>
            </a:prstGeom>
          </p:spPr>
        </p:pic>
        <p:sp>
          <p:nvSpPr>
            <p:cNvPr id="28" name="TextBox 27">
              <a:extLst>
                <a:ext uri="{FF2B5EF4-FFF2-40B4-BE49-F238E27FC236}">
                  <a16:creationId xmlns:a16="http://schemas.microsoft.com/office/drawing/2014/main" id="{CCFF3DDA-9D63-400D-9244-FF4292B3C95D}"/>
                </a:ext>
              </a:extLst>
            </p:cNvPr>
            <p:cNvSpPr txBox="1"/>
            <p:nvPr/>
          </p:nvSpPr>
          <p:spPr>
            <a:xfrm>
              <a:off x="5999522" y="6496251"/>
              <a:ext cx="2723677" cy="546539"/>
            </a:xfrm>
            <a:prstGeom prst="rect">
              <a:avLst/>
            </a:prstGeom>
            <a:noFill/>
          </p:spPr>
          <p:txBody>
            <a:bodyPr wrap="square" rtlCol="0">
              <a:spAutoFit/>
            </a:bodyPr>
            <a:lstStyle/>
            <a:p>
              <a:pPr algn="ctr"/>
              <a:r>
                <a:rPr lang="en-US" i="1">
                  <a:solidFill>
                    <a:srgbClr val="7030A0"/>
                  </a:solidFill>
                  <a:latin typeface="Arial" panose="020B0604020202020204" pitchFamily="34" charset="0"/>
                  <a:cs typeface="Arial" panose="020B0604020202020204" pitchFamily="34" charset="0"/>
                </a:rPr>
                <a:t>Hình 3.Dạng địa hình do sóng mài mòn</a:t>
              </a:r>
            </a:p>
          </p:txBody>
        </p:sp>
        <p:sp>
          <p:nvSpPr>
            <p:cNvPr id="29" name="TextBox 28">
              <a:extLst>
                <a:ext uri="{FF2B5EF4-FFF2-40B4-BE49-F238E27FC236}">
                  <a16:creationId xmlns:a16="http://schemas.microsoft.com/office/drawing/2014/main" id="{B9416BA7-DE5D-4195-943F-1319E1A64B9E}"/>
                </a:ext>
              </a:extLst>
            </p:cNvPr>
            <p:cNvSpPr txBox="1"/>
            <p:nvPr/>
          </p:nvSpPr>
          <p:spPr>
            <a:xfrm>
              <a:off x="9569307" y="6496251"/>
              <a:ext cx="2263522" cy="546539"/>
            </a:xfrm>
            <a:prstGeom prst="rect">
              <a:avLst/>
            </a:prstGeom>
            <a:noFill/>
          </p:spPr>
          <p:txBody>
            <a:bodyPr wrap="square" rtlCol="0">
              <a:spAutoFit/>
            </a:bodyPr>
            <a:lstStyle/>
            <a:p>
              <a:pPr algn="ctr"/>
              <a:r>
                <a:rPr lang="en-US" i="1">
                  <a:solidFill>
                    <a:srgbClr val="7030A0"/>
                  </a:solidFill>
                  <a:latin typeface="Arial" panose="020B0604020202020204" pitchFamily="34" charset="0"/>
                  <a:cs typeface="Arial" panose="020B0604020202020204" pitchFamily="34" charset="0"/>
                </a:rPr>
                <a:t>Hình 4. Nấm đá do gió thổi mòn</a:t>
              </a:r>
            </a:p>
          </p:txBody>
        </p:sp>
      </p:grpSp>
    </p:spTree>
    <p:extLst>
      <p:ext uri="{BB962C8B-B14F-4D97-AF65-F5344CB8AC3E}">
        <p14:creationId xmlns:p14="http://schemas.microsoft.com/office/powerpoint/2010/main" val="38357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descr="DSC_0678">
            <a:extLst>
              <a:ext uri="{FF2B5EF4-FFF2-40B4-BE49-F238E27FC236}">
                <a16:creationId xmlns:a16="http://schemas.microsoft.com/office/drawing/2014/main" id="{0A1F6E8F-EE04-4E29-9C42-F6B7976D8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6">
            <a:extLst>
              <a:ext uri="{FF2B5EF4-FFF2-40B4-BE49-F238E27FC236}">
                <a16:creationId xmlns:a16="http://schemas.microsoft.com/office/drawing/2014/main" id="{1218F45E-5DF6-4A3F-9F98-6208701BBCD1}"/>
              </a:ext>
            </a:extLst>
          </p:cNvPr>
          <p:cNvSpPr txBox="1">
            <a:spLocks noChangeArrowheads="1"/>
          </p:cNvSpPr>
          <p:nvPr/>
        </p:nvSpPr>
        <p:spPr bwMode="auto">
          <a:xfrm>
            <a:off x="1524000" y="0"/>
            <a:ext cx="91440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b="1">
                <a:latin typeface="Times New Roman" panose="02020603050405020304" pitchFamily="18" charset="0"/>
                <a:cs typeface="Times New Roman" panose="02020603050405020304" pitchFamily="18" charset="0"/>
              </a:rPr>
              <a:t>Quá trình xâm thực ở đảo JÊJU – HÀN QUỐC</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Vẻ đẹp kinh ngạc như thiên đường của một dãy núi">
            <a:extLst>
              <a:ext uri="{FF2B5EF4-FFF2-40B4-BE49-F238E27FC236}">
                <a16:creationId xmlns:a16="http://schemas.microsoft.com/office/drawing/2014/main" id="{8723CC1E-0CAC-40F1-A507-892798363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14" y="150812"/>
            <a:ext cx="91440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a:extLst>
              <a:ext uri="{FF2B5EF4-FFF2-40B4-BE49-F238E27FC236}">
                <a16:creationId xmlns:a16="http://schemas.microsoft.com/office/drawing/2014/main" id="{34CDA3D5-E185-43CA-8303-764F279B2A0A}"/>
              </a:ext>
            </a:extLst>
          </p:cNvPr>
          <p:cNvSpPr txBox="1">
            <a:spLocks noChangeArrowheads="1"/>
          </p:cNvSpPr>
          <p:nvPr/>
        </p:nvSpPr>
        <p:spPr bwMode="auto">
          <a:xfrm>
            <a:off x="1524000" y="546063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70C0"/>
                </a:solidFill>
              </a:rPr>
              <a:t>Tại vùng đất Navajo thuộc tiểu bang Arizona, miền Tây Nam nước Mỹ, có một dãy núi mà cảnh tượng như thể trên thiên đường, đó là núi Antelope </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0" descr="10-1409885176_660x0">
            <a:extLst>
              <a:ext uri="{FF2B5EF4-FFF2-40B4-BE49-F238E27FC236}">
                <a16:creationId xmlns:a16="http://schemas.microsoft.com/office/drawing/2014/main" id="{B07BD183-8A43-4A0A-8CD1-1A88ED7AF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74" y="352430"/>
            <a:ext cx="5824870" cy="42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11">
            <a:extLst>
              <a:ext uri="{FF2B5EF4-FFF2-40B4-BE49-F238E27FC236}">
                <a16:creationId xmlns:a16="http://schemas.microsoft.com/office/drawing/2014/main" id="{62E615AE-E71E-4607-BD0E-94986A544C23}"/>
              </a:ext>
            </a:extLst>
          </p:cNvPr>
          <p:cNvSpPr txBox="1">
            <a:spLocks noChangeArrowheads="1"/>
          </p:cNvSpPr>
          <p:nvPr/>
        </p:nvSpPr>
        <p:spPr bwMode="auto">
          <a:xfrm>
            <a:off x="-868326" y="4961861"/>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i="1">
                <a:solidFill>
                  <a:srgbClr val="0000FF"/>
                </a:solidFill>
                <a:latin typeface="+mn-lt"/>
                <a:cs typeface="Times New Roman" panose="02020603050405020304" pitchFamily="18" charset="0"/>
              </a:rPr>
              <a:t>Bờ biển bị ăn mòn</a:t>
            </a:r>
            <a:endParaRPr lang="en-US" altLang="en-US" i="1">
              <a:solidFill>
                <a:srgbClr val="0000FF"/>
              </a:solidFill>
              <a:latin typeface="+mn-lt"/>
              <a:cs typeface="Times New Roman" panose="02020603050405020304" pitchFamily="18" charset="0"/>
            </a:endParaRPr>
          </a:p>
        </p:txBody>
      </p:sp>
      <p:pic>
        <p:nvPicPr>
          <p:cNvPr id="4" name="Picture 5" descr="Hình ảnh Những cảnh đẹp ấn tượng của Mỹ số 1">
            <a:extLst>
              <a:ext uri="{FF2B5EF4-FFF2-40B4-BE49-F238E27FC236}">
                <a16:creationId xmlns:a16="http://schemas.microsoft.com/office/drawing/2014/main" id="{D63DF8D1-83CC-4DE8-B1B4-D8C747039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2430"/>
            <a:ext cx="5973726" cy="42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F36DF732-90E1-4D59-BE7A-53EAE5AACBCA}"/>
              </a:ext>
            </a:extLst>
          </p:cNvPr>
          <p:cNvSpPr txBox="1">
            <a:spLocks noChangeArrowheads="1"/>
          </p:cNvSpPr>
          <p:nvPr/>
        </p:nvSpPr>
        <p:spPr bwMode="auto">
          <a:xfrm>
            <a:off x="5968409" y="4848446"/>
            <a:ext cx="6198781" cy="1815882"/>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i="1">
                <a:solidFill>
                  <a:srgbClr val="0000FF"/>
                </a:solidFill>
              </a:rPr>
              <a:t>Đá hình vòm mỏng manh tại </a:t>
            </a:r>
            <a:r>
              <a:rPr lang="vi-VN" altLang="en-US" sz="2800" i="1">
                <a:solidFill>
                  <a:srgbClr val="0000FF"/>
                </a:solidFill>
              </a:rPr>
              <a:t>bang </a:t>
            </a:r>
            <a:r>
              <a:rPr lang="en-US" altLang="en-US" sz="2800" i="1">
                <a:solidFill>
                  <a:srgbClr val="0000FF"/>
                </a:solidFill>
              </a:rPr>
              <a:t>Utah</a:t>
            </a:r>
            <a:r>
              <a:rPr lang="vi-VN" altLang="en-US" sz="2800" i="1">
                <a:solidFill>
                  <a:srgbClr val="0000FF"/>
                </a:solidFill>
              </a:rPr>
              <a:t> (Mỹ)</a:t>
            </a:r>
            <a:r>
              <a:rPr lang="en-US" altLang="en-US" sz="2800" i="1">
                <a:solidFill>
                  <a:srgbClr val="0000FF"/>
                </a:solidFill>
              </a:rPr>
              <a:t>. Khung đá tự nhiên này cao khoảng 16m, được tạo thành do quá trình xói mòn hàng nghìn năm. </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F71FBE3-B677-40F0-8A49-AA9B320AC003}"/>
              </a:ext>
            </a:extLst>
          </p:cNvPr>
          <p:cNvGrpSpPr/>
          <p:nvPr/>
        </p:nvGrpSpPr>
        <p:grpSpPr>
          <a:xfrm>
            <a:off x="1183127" y="3551492"/>
            <a:ext cx="10957549" cy="1689205"/>
            <a:chOff x="1255513" y="4009933"/>
            <a:chExt cx="10885163" cy="1942833"/>
          </a:xfrm>
        </p:grpSpPr>
        <p:sp>
          <p:nvSpPr>
            <p:cNvPr id="16" name="Rectangle: Rounded Corners 15">
              <a:extLst>
                <a:ext uri="{FF2B5EF4-FFF2-40B4-BE49-F238E27FC236}">
                  <a16:creationId xmlns:a16="http://schemas.microsoft.com/office/drawing/2014/main" id="{50324F3C-A003-430E-86A1-9A100A5B243D}"/>
                </a:ext>
              </a:extLst>
            </p:cNvPr>
            <p:cNvSpPr/>
            <p:nvPr/>
          </p:nvSpPr>
          <p:spPr>
            <a:xfrm>
              <a:off x="1255513" y="4009933"/>
              <a:ext cx="10724776" cy="194283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DE8716A-E523-4B0B-AF47-7A57A0FDD608}"/>
                </a:ext>
              </a:extLst>
            </p:cNvPr>
            <p:cNvSpPr txBox="1"/>
            <p:nvPr/>
          </p:nvSpPr>
          <p:spPr>
            <a:xfrm>
              <a:off x="2114428" y="4319219"/>
              <a:ext cx="10026248" cy="1077218"/>
            </a:xfrm>
            <a:prstGeom prst="rect">
              <a:avLst/>
            </a:prstGeom>
            <a:noFill/>
          </p:spPr>
          <p:txBody>
            <a:bodyPr wrap="square" rtlCol="0">
              <a:spAutoFit/>
            </a:bodyPr>
            <a:lstStyle/>
            <a:p>
              <a:pPr algn="ctr"/>
              <a:r>
                <a:rPr lang="en-US" sz="3200">
                  <a:solidFill>
                    <a:srgbClr val="00B050"/>
                  </a:solidFill>
                  <a:latin typeface="Arial" panose="020B0604020202020204" pitchFamily="34" charset="0"/>
                  <a:cs typeface="Arial" panose="020B0604020202020204" pitchFamily="34" charset="0"/>
                </a:rPr>
                <a:t>Là các quá trình xảy ra bên ngoài, trên bề mặt </a:t>
              </a:r>
            </a:p>
            <a:p>
              <a:pPr algn="ctr"/>
              <a:r>
                <a:rPr lang="en-US" sz="3200">
                  <a:solidFill>
                    <a:srgbClr val="00B050"/>
                  </a:solidFill>
                  <a:latin typeface="Arial" panose="020B0604020202020204" pitchFamily="34" charset="0"/>
                  <a:cs typeface="Arial" panose="020B0604020202020204" pitchFamily="34" charset="0"/>
                </a:rPr>
                <a:t>Trái Đất(Tác động của ngoại lực)</a:t>
              </a:r>
            </a:p>
          </p:txBody>
        </p:sp>
      </p:grpSp>
      <p:grpSp>
        <p:nvGrpSpPr>
          <p:cNvPr id="23" name="Group 22">
            <a:extLst>
              <a:ext uri="{FF2B5EF4-FFF2-40B4-BE49-F238E27FC236}">
                <a16:creationId xmlns:a16="http://schemas.microsoft.com/office/drawing/2014/main" id="{21BD7613-0771-4756-B73F-52A8194F6CE9}"/>
              </a:ext>
            </a:extLst>
          </p:cNvPr>
          <p:cNvGrpSpPr/>
          <p:nvPr/>
        </p:nvGrpSpPr>
        <p:grpSpPr>
          <a:xfrm>
            <a:off x="1183127" y="1258436"/>
            <a:ext cx="10797161" cy="1794322"/>
            <a:chOff x="1183127" y="1486167"/>
            <a:chExt cx="10797161" cy="1942833"/>
          </a:xfrm>
        </p:grpSpPr>
        <p:sp>
          <p:nvSpPr>
            <p:cNvPr id="15" name="Rectangle: Rounded Corners 14">
              <a:extLst>
                <a:ext uri="{FF2B5EF4-FFF2-40B4-BE49-F238E27FC236}">
                  <a16:creationId xmlns:a16="http://schemas.microsoft.com/office/drawing/2014/main" id="{5044FCF5-2069-43D0-9A40-C1110C193411}"/>
                </a:ext>
              </a:extLst>
            </p:cNvPr>
            <p:cNvSpPr/>
            <p:nvPr/>
          </p:nvSpPr>
          <p:spPr>
            <a:xfrm>
              <a:off x="1183127" y="1486167"/>
              <a:ext cx="10797161" cy="194283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sz="3200">
                <a:solidFill>
                  <a:srgbClr val="00B05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73F65AC-B87D-4256-80A9-2DBAEBEACB09}"/>
                </a:ext>
              </a:extLst>
            </p:cNvPr>
            <p:cNvSpPr txBox="1"/>
            <p:nvPr/>
          </p:nvSpPr>
          <p:spPr>
            <a:xfrm>
              <a:off x="2154544" y="1776987"/>
              <a:ext cx="9286658" cy="1200329"/>
            </a:xfrm>
            <a:prstGeom prst="rect">
              <a:avLst/>
            </a:prstGeom>
            <a:noFill/>
          </p:spPr>
          <p:txBody>
            <a:bodyPr wrap="square" rtlCol="0">
              <a:spAutoFit/>
            </a:bodyPr>
            <a:lstStyle/>
            <a:p>
              <a:pPr algn="ctr"/>
              <a:r>
                <a:rPr lang="en-US" sz="3600">
                  <a:solidFill>
                    <a:srgbClr val="00B050"/>
                  </a:solidFill>
                  <a:latin typeface="Arial" panose="020B0604020202020204" pitchFamily="34" charset="0"/>
                  <a:cs typeface="Arial" panose="020B0604020202020204" pitchFamily="34" charset="0"/>
                </a:rPr>
                <a:t>Là các quá trình xảy ra trong lòng Trái Đất </a:t>
              </a:r>
            </a:p>
            <a:p>
              <a:pPr algn="ctr"/>
              <a:r>
                <a:rPr lang="en-US" sz="3600">
                  <a:solidFill>
                    <a:srgbClr val="00B050"/>
                  </a:solidFill>
                  <a:latin typeface="Arial" panose="020B0604020202020204" pitchFamily="34" charset="0"/>
                  <a:cs typeface="Arial" panose="020B0604020202020204" pitchFamily="34" charset="0"/>
                </a:rPr>
                <a:t>(Tác động của nội lực)</a:t>
              </a:r>
            </a:p>
          </p:txBody>
        </p:sp>
      </p:grpSp>
      <p:sp>
        <p:nvSpPr>
          <p:cNvPr id="4" name="Flowchart: Connector 3">
            <a:extLst>
              <a:ext uri="{FF2B5EF4-FFF2-40B4-BE49-F238E27FC236}">
                <a16:creationId xmlns:a16="http://schemas.microsoft.com/office/drawing/2014/main" id="{333635C4-FAF0-4C0F-84B1-DF88D6540C41}"/>
              </a:ext>
            </a:extLst>
          </p:cNvPr>
          <p:cNvSpPr/>
          <p:nvPr/>
        </p:nvSpPr>
        <p:spPr>
          <a:xfrm>
            <a:off x="91440" y="107153"/>
            <a:ext cx="921128" cy="897696"/>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2DFEDBF-13B3-4CDE-BBDC-D40004E8609C}"/>
              </a:ext>
            </a:extLst>
          </p:cNvPr>
          <p:cNvSpPr/>
          <p:nvPr/>
        </p:nvSpPr>
        <p:spPr>
          <a:xfrm>
            <a:off x="1107538" y="147793"/>
            <a:ext cx="10566302" cy="757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Qúa trình nội sinh và quá trình ngoại sinh</a:t>
            </a:r>
            <a:endParaRPr lang="en-US" sz="3996" b="1"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92628B37-D010-43D9-B7B0-FF0A232B911B}"/>
              </a:ext>
            </a:extLst>
          </p:cNvPr>
          <p:cNvGrpSpPr/>
          <p:nvPr/>
        </p:nvGrpSpPr>
        <p:grpSpPr>
          <a:xfrm>
            <a:off x="163827" y="1110712"/>
            <a:ext cx="2183374" cy="2183374"/>
            <a:chOff x="163827" y="1365896"/>
            <a:chExt cx="2183374" cy="2183374"/>
          </a:xfrm>
        </p:grpSpPr>
        <p:sp>
          <p:nvSpPr>
            <p:cNvPr id="9" name="Arrow: Circular 8">
              <a:extLst>
                <a:ext uri="{FF2B5EF4-FFF2-40B4-BE49-F238E27FC236}">
                  <a16:creationId xmlns:a16="http://schemas.microsoft.com/office/drawing/2014/main" id="{DB35F5E1-D9A0-41C5-8BB1-24B89201A4E3}"/>
                </a:ext>
              </a:extLst>
            </p:cNvPr>
            <p:cNvSpPr/>
            <p:nvPr/>
          </p:nvSpPr>
          <p:spPr>
            <a:xfrm>
              <a:off x="163827" y="1365896"/>
              <a:ext cx="2183374" cy="2183374"/>
            </a:xfrm>
            <a:prstGeom prst="circularArrow">
              <a:avLst>
                <a:gd name="adj1" fmla="val 5085"/>
                <a:gd name="adj2" fmla="val 327528"/>
                <a:gd name="adj3" fmla="val 15808768"/>
                <a:gd name="adj4" fmla="val 16084141"/>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9" name="Group 18">
              <a:extLst>
                <a:ext uri="{FF2B5EF4-FFF2-40B4-BE49-F238E27FC236}">
                  <a16:creationId xmlns:a16="http://schemas.microsoft.com/office/drawing/2014/main" id="{FA627708-73CC-458A-86A5-54B64623659E}"/>
                </a:ext>
              </a:extLst>
            </p:cNvPr>
            <p:cNvGrpSpPr/>
            <p:nvPr/>
          </p:nvGrpSpPr>
          <p:grpSpPr>
            <a:xfrm>
              <a:off x="284097" y="1465512"/>
              <a:ext cx="1942833" cy="1942833"/>
              <a:chOff x="284097" y="1465512"/>
              <a:chExt cx="1942833" cy="1942833"/>
            </a:xfrm>
          </p:grpSpPr>
          <p:grpSp>
            <p:nvGrpSpPr>
              <p:cNvPr id="6" name="Group 5">
                <a:extLst>
                  <a:ext uri="{FF2B5EF4-FFF2-40B4-BE49-F238E27FC236}">
                    <a16:creationId xmlns:a16="http://schemas.microsoft.com/office/drawing/2014/main" id="{AEE2FF92-3087-48CF-9069-E61CD1B2B6EB}"/>
                  </a:ext>
                </a:extLst>
              </p:cNvPr>
              <p:cNvGrpSpPr/>
              <p:nvPr/>
            </p:nvGrpSpPr>
            <p:grpSpPr>
              <a:xfrm>
                <a:off x="284097" y="1465512"/>
                <a:ext cx="1942833" cy="1942833"/>
                <a:chOff x="620143" y="370063"/>
                <a:chExt cx="1942833" cy="1942833"/>
              </a:xfrm>
            </p:grpSpPr>
            <p:sp>
              <p:nvSpPr>
                <p:cNvPr id="7" name="Oval 6">
                  <a:extLst>
                    <a:ext uri="{FF2B5EF4-FFF2-40B4-BE49-F238E27FC236}">
                      <a16:creationId xmlns:a16="http://schemas.microsoft.com/office/drawing/2014/main" id="{EA6CEF94-3EFD-4C7B-BD5C-8BBB1C6BB234}"/>
                    </a:ext>
                  </a:extLst>
                </p:cNvPr>
                <p:cNvSpPr/>
                <p:nvPr/>
              </p:nvSpPr>
              <p:spPr>
                <a:xfrm>
                  <a:off x="620143" y="370063"/>
                  <a:ext cx="1942833" cy="19428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13750045-3617-4C96-9F21-3E4BED71F244}"/>
                    </a:ext>
                  </a:extLst>
                </p:cNvPr>
                <p:cNvSpPr txBox="1"/>
                <p:nvPr/>
              </p:nvSpPr>
              <p:spPr>
                <a:xfrm>
                  <a:off x="943948" y="693869"/>
                  <a:ext cx="1295222" cy="12952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grpSp>
          <p:sp>
            <p:nvSpPr>
              <p:cNvPr id="3" name="TextBox 2">
                <a:extLst>
                  <a:ext uri="{FF2B5EF4-FFF2-40B4-BE49-F238E27FC236}">
                    <a16:creationId xmlns:a16="http://schemas.microsoft.com/office/drawing/2014/main" id="{8B76F36B-17AF-4C25-912F-F5707ED965C0}"/>
                  </a:ext>
                </a:extLst>
              </p:cNvPr>
              <p:cNvSpPr txBox="1"/>
              <p:nvPr/>
            </p:nvSpPr>
            <p:spPr>
              <a:xfrm>
                <a:off x="487632" y="2175318"/>
                <a:ext cx="1739298"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Nội sinh</a:t>
                </a:r>
              </a:p>
            </p:txBody>
          </p:sp>
        </p:grpSp>
      </p:grpSp>
      <p:grpSp>
        <p:nvGrpSpPr>
          <p:cNvPr id="22" name="Group 21">
            <a:extLst>
              <a:ext uri="{FF2B5EF4-FFF2-40B4-BE49-F238E27FC236}">
                <a16:creationId xmlns:a16="http://schemas.microsoft.com/office/drawing/2014/main" id="{B4E4979E-51EE-4175-B4B2-CDC9E45FE2A7}"/>
              </a:ext>
            </a:extLst>
          </p:cNvPr>
          <p:cNvGrpSpPr/>
          <p:nvPr/>
        </p:nvGrpSpPr>
        <p:grpSpPr>
          <a:xfrm>
            <a:off x="91440" y="3416190"/>
            <a:ext cx="2183374" cy="2183374"/>
            <a:chOff x="91440" y="3969086"/>
            <a:chExt cx="2183374" cy="2183374"/>
          </a:xfrm>
        </p:grpSpPr>
        <p:sp>
          <p:nvSpPr>
            <p:cNvPr id="13" name="Arrow: Circular 12">
              <a:extLst>
                <a:ext uri="{FF2B5EF4-FFF2-40B4-BE49-F238E27FC236}">
                  <a16:creationId xmlns:a16="http://schemas.microsoft.com/office/drawing/2014/main" id="{44112196-CFC1-4BD4-BBC9-3D52887AAD18}"/>
                </a:ext>
              </a:extLst>
            </p:cNvPr>
            <p:cNvSpPr/>
            <p:nvPr/>
          </p:nvSpPr>
          <p:spPr>
            <a:xfrm>
              <a:off x="91440" y="3969086"/>
              <a:ext cx="2183374" cy="2183374"/>
            </a:xfrm>
            <a:prstGeom prst="circularArrow">
              <a:avLst>
                <a:gd name="adj1" fmla="val 5085"/>
                <a:gd name="adj2" fmla="val 327528"/>
                <a:gd name="adj3" fmla="val 15808768"/>
                <a:gd name="adj4" fmla="val 16084141"/>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0" name="Group 19">
              <a:extLst>
                <a:ext uri="{FF2B5EF4-FFF2-40B4-BE49-F238E27FC236}">
                  <a16:creationId xmlns:a16="http://schemas.microsoft.com/office/drawing/2014/main" id="{74767AC2-F35D-4545-8A3D-EEA12E20AE9C}"/>
                </a:ext>
              </a:extLst>
            </p:cNvPr>
            <p:cNvGrpSpPr/>
            <p:nvPr/>
          </p:nvGrpSpPr>
          <p:grpSpPr>
            <a:xfrm>
              <a:off x="211711" y="4089357"/>
              <a:ext cx="1942833" cy="1942833"/>
              <a:chOff x="211711" y="4089357"/>
              <a:chExt cx="1942833" cy="1942833"/>
            </a:xfrm>
          </p:grpSpPr>
          <p:grpSp>
            <p:nvGrpSpPr>
              <p:cNvPr id="10" name="Group 9">
                <a:extLst>
                  <a:ext uri="{FF2B5EF4-FFF2-40B4-BE49-F238E27FC236}">
                    <a16:creationId xmlns:a16="http://schemas.microsoft.com/office/drawing/2014/main" id="{10DCC82B-D00C-452E-9C74-DAA4C72DDA98}"/>
                  </a:ext>
                </a:extLst>
              </p:cNvPr>
              <p:cNvGrpSpPr/>
              <p:nvPr/>
            </p:nvGrpSpPr>
            <p:grpSpPr>
              <a:xfrm>
                <a:off x="211711" y="4089357"/>
                <a:ext cx="1942833" cy="1942833"/>
                <a:chOff x="620143" y="370063"/>
                <a:chExt cx="1942833" cy="1942833"/>
              </a:xfrm>
            </p:grpSpPr>
            <p:sp>
              <p:nvSpPr>
                <p:cNvPr id="11" name="Oval 10">
                  <a:extLst>
                    <a:ext uri="{FF2B5EF4-FFF2-40B4-BE49-F238E27FC236}">
                      <a16:creationId xmlns:a16="http://schemas.microsoft.com/office/drawing/2014/main" id="{671806C5-65A2-4ACA-8C91-BBD534223FD9}"/>
                    </a:ext>
                  </a:extLst>
                </p:cNvPr>
                <p:cNvSpPr/>
                <p:nvPr/>
              </p:nvSpPr>
              <p:spPr>
                <a:xfrm>
                  <a:off x="620143" y="370063"/>
                  <a:ext cx="1942833" cy="19428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E18CFD37-922D-4944-9BF9-E0A8C1C2714E}"/>
                    </a:ext>
                  </a:extLst>
                </p:cNvPr>
                <p:cNvSpPr txBox="1"/>
                <p:nvPr/>
              </p:nvSpPr>
              <p:spPr>
                <a:xfrm>
                  <a:off x="943948" y="693869"/>
                  <a:ext cx="1295222" cy="12952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grpSp>
          <p:sp>
            <p:nvSpPr>
              <p:cNvPr id="14" name="TextBox 13">
                <a:extLst>
                  <a:ext uri="{FF2B5EF4-FFF2-40B4-BE49-F238E27FC236}">
                    <a16:creationId xmlns:a16="http://schemas.microsoft.com/office/drawing/2014/main" id="{D492E531-BF53-4032-ADD0-725B542713BF}"/>
                  </a:ext>
                </a:extLst>
              </p:cNvPr>
              <p:cNvSpPr txBox="1"/>
              <p:nvPr/>
            </p:nvSpPr>
            <p:spPr>
              <a:xfrm>
                <a:off x="313478" y="4621453"/>
                <a:ext cx="1739298" cy="954107"/>
              </a:xfrm>
              <a:prstGeom prst="rect">
                <a:avLst/>
              </a:prstGeom>
              <a:noFill/>
            </p:spPr>
            <p:txBody>
              <a:bodyPr wrap="square" rtlCol="0">
                <a:spAutoFit/>
              </a:bodyPr>
              <a:lstStyle/>
              <a:p>
                <a:pPr algn="ctr"/>
                <a:r>
                  <a:rPr lang="en-US" sz="2800" b="1">
                    <a:solidFill>
                      <a:schemeClr val="bg1"/>
                    </a:solidFill>
                    <a:latin typeface="Arial" panose="020B0604020202020204" pitchFamily="34" charset="0"/>
                    <a:cs typeface="Arial" panose="020B0604020202020204" pitchFamily="34" charset="0"/>
                  </a:rPr>
                  <a:t>Ngoại sinh</a:t>
                </a:r>
              </a:p>
            </p:txBody>
          </p:sp>
        </p:grpSp>
      </p:grpSp>
      <p:sp>
        <p:nvSpPr>
          <p:cNvPr id="25" name="TextBox 24">
            <a:extLst>
              <a:ext uri="{FF2B5EF4-FFF2-40B4-BE49-F238E27FC236}">
                <a16:creationId xmlns:a16="http://schemas.microsoft.com/office/drawing/2014/main" id="{3992856A-BFF6-4142-99D4-6593937281AB}"/>
              </a:ext>
            </a:extLst>
          </p:cNvPr>
          <p:cNvSpPr txBox="1"/>
          <p:nvPr/>
        </p:nvSpPr>
        <p:spPr>
          <a:xfrm>
            <a:off x="804096" y="5647672"/>
            <a:ext cx="11153798" cy="1077218"/>
          </a:xfrm>
          <a:prstGeom prst="rect">
            <a:avLst/>
          </a:prstGeom>
          <a:noFill/>
        </p:spPr>
        <p:txBody>
          <a:bodyPr wrap="square" rtlCol="0">
            <a:spAutoFit/>
          </a:bodyPr>
          <a:lstStyle/>
          <a:p>
            <a:r>
              <a:rPr lang="en-US" sz="3200" b="1">
                <a:solidFill>
                  <a:srgbClr val="7030A0"/>
                </a:solidFill>
                <a:latin typeface="Arial" panose="020B0604020202020204" pitchFamily="34" charset="0"/>
                <a:cs typeface="Arial" panose="020B0604020202020204" pitchFamily="34" charset="0"/>
              </a:rPr>
              <a:t>Quá trình nội sinh và ngoại sinh xảy ra đồng thời và đối lập nhau, tạo nên địa hình bề mặt Trái Đất.</a:t>
            </a:r>
          </a:p>
        </p:txBody>
      </p:sp>
    </p:spTree>
    <p:extLst>
      <p:ext uri="{BB962C8B-B14F-4D97-AF65-F5344CB8AC3E}">
        <p14:creationId xmlns:p14="http://schemas.microsoft.com/office/powerpoint/2010/main" val="23331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left)">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05908F0D-267D-49E5-B9D7-738A98ECD5B9}"/>
              </a:ext>
            </a:extLst>
          </p:cNvPr>
          <p:cNvSpPr/>
          <p:nvPr/>
        </p:nvSpPr>
        <p:spPr>
          <a:xfrm>
            <a:off x="127590" y="80999"/>
            <a:ext cx="925633" cy="913586"/>
          </a:xfrm>
          <a:prstGeom prst="flowChartConnector">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33D8392-EFC4-4047-A451-CDFB7FBAA512}"/>
              </a:ext>
            </a:extLst>
          </p:cNvPr>
          <p:cNvSpPr/>
          <p:nvPr/>
        </p:nvSpPr>
        <p:spPr>
          <a:xfrm>
            <a:off x="1190846" y="98205"/>
            <a:ext cx="5263117" cy="868135"/>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Hiện tượng tạo núi</a:t>
            </a:r>
            <a:endParaRPr lang="en-US" sz="3996" b="1"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F28B175A-621C-4118-A004-E079FDD6983F}"/>
              </a:ext>
            </a:extLst>
          </p:cNvPr>
          <p:cNvGrpSpPr/>
          <p:nvPr/>
        </p:nvGrpSpPr>
        <p:grpSpPr>
          <a:xfrm>
            <a:off x="1053223" y="1190846"/>
            <a:ext cx="10398643" cy="5383667"/>
            <a:chOff x="896678" y="1212111"/>
            <a:chExt cx="10398643" cy="5383667"/>
          </a:xfrm>
        </p:grpSpPr>
        <p:pic>
          <p:nvPicPr>
            <p:cNvPr id="16" name="Picture 15">
              <a:extLst>
                <a:ext uri="{FF2B5EF4-FFF2-40B4-BE49-F238E27FC236}">
                  <a16:creationId xmlns:a16="http://schemas.microsoft.com/office/drawing/2014/main" id="{C51DC573-0C85-4FAA-A4F7-B89748D29250}"/>
                </a:ext>
              </a:extLst>
            </p:cNvPr>
            <p:cNvPicPr>
              <a:picLocks noChangeAspect="1"/>
            </p:cNvPicPr>
            <p:nvPr/>
          </p:nvPicPr>
          <p:blipFill rotWithShape="1">
            <a:blip r:embed="rId2"/>
            <a:srcRect l="25901" t="26512" r="24739" b="28992"/>
            <a:stretch/>
          </p:blipFill>
          <p:spPr>
            <a:xfrm>
              <a:off x="896678" y="1212111"/>
              <a:ext cx="10398643" cy="5272813"/>
            </a:xfrm>
            <a:prstGeom prst="rect">
              <a:avLst/>
            </a:prstGeom>
          </p:spPr>
        </p:pic>
        <p:sp>
          <p:nvSpPr>
            <p:cNvPr id="17" name="Rectangle 16">
              <a:extLst>
                <a:ext uri="{FF2B5EF4-FFF2-40B4-BE49-F238E27FC236}">
                  <a16:creationId xmlns:a16="http://schemas.microsoft.com/office/drawing/2014/main" id="{4B08AB64-49BE-4465-9B5A-E455F25AC613}"/>
                </a:ext>
              </a:extLst>
            </p:cNvPr>
            <p:cNvSpPr/>
            <p:nvPr/>
          </p:nvSpPr>
          <p:spPr>
            <a:xfrm>
              <a:off x="1539948" y="5864643"/>
              <a:ext cx="9112102" cy="731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Arial" panose="020B0604020202020204" pitchFamily="34" charset="0"/>
                  <a:cs typeface="Arial" panose="020B0604020202020204" pitchFamily="34" charset="0"/>
                </a:rPr>
                <a:t>Hình 5. Hiện t</a:t>
              </a:r>
              <a:r>
                <a:rPr lang="vi-VN" sz="2400">
                  <a:solidFill>
                    <a:srgbClr val="002060"/>
                  </a:solidFill>
                  <a:latin typeface="Arial" panose="020B0604020202020204" pitchFamily="34" charset="0"/>
                  <a:cs typeface="Arial" panose="020B0604020202020204" pitchFamily="34" charset="0"/>
                </a:rPr>
                <a:t>ư</a:t>
              </a:r>
              <a:r>
                <a:rPr lang="en-US" sz="2400">
                  <a:solidFill>
                    <a:srgbClr val="002060"/>
                  </a:solidFill>
                  <a:latin typeface="Arial" panose="020B0604020202020204" pitchFamily="34" charset="0"/>
                  <a:cs typeface="Arial" panose="020B0604020202020204" pitchFamily="34" charset="0"/>
                </a:rPr>
                <a:t>ợng tạo núi do hai mảng kiến tạo xô vào nhau</a:t>
              </a:r>
            </a:p>
          </p:txBody>
        </p:sp>
      </p:grpSp>
    </p:spTree>
    <p:extLst>
      <p:ext uri="{BB962C8B-B14F-4D97-AF65-F5344CB8AC3E}">
        <p14:creationId xmlns:p14="http://schemas.microsoft.com/office/powerpoint/2010/main" val="30931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200F67E-1E86-4F04-9E59-B45DC4D27599}"/>
              </a:ext>
            </a:extLst>
          </p:cNvPr>
          <p:cNvGrpSpPr/>
          <p:nvPr/>
        </p:nvGrpSpPr>
        <p:grpSpPr>
          <a:xfrm>
            <a:off x="124047" y="1516604"/>
            <a:ext cx="3696434" cy="4349119"/>
            <a:chOff x="1772" y="1477198"/>
            <a:chExt cx="3696434" cy="4349119"/>
          </a:xfrm>
        </p:grpSpPr>
        <p:sp>
          <p:nvSpPr>
            <p:cNvPr id="2" name="Speech Bubble: Rectangle 1">
              <a:extLst>
                <a:ext uri="{FF2B5EF4-FFF2-40B4-BE49-F238E27FC236}">
                  <a16:creationId xmlns:a16="http://schemas.microsoft.com/office/drawing/2014/main" id="{1F3F8BE6-92B2-4508-A26D-A41B32528517}"/>
                </a:ext>
              </a:extLst>
            </p:cNvPr>
            <p:cNvSpPr/>
            <p:nvPr/>
          </p:nvSpPr>
          <p:spPr>
            <a:xfrm>
              <a:off x="1772" y="1477198"/>
              <a:ext cx="3550971" cy="4349119"/>
            </a:xfrm>
            <a:prstGeom prst="wedgeRectCallout">
              <a:avLst>
                <a:gd name="adj1" fmla="val 92793"/>
                <a:gd name="adj2" fmla="val 72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B7B3D0-D448-41D0-981C-C25387E55CD7}"/>
                </a:ext>
              </a:extLst>
            </p:cNvPr>
            <p:cNvSpPr txBox="1"/>
            <p:nvPr/>
          </p:nvSpPr>
          <p:spPr>
            <a:xfrm>
              <a:off x="35290" y="1758931"/>
              <a:ext cx="3662916" cy="3785652"/>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Quan sát H5 và đọc thông tin mục2(SGK), em hãy trình bày hiện t</a:t>
              </a:r>
              <a:r>
                <a:rPr lang="vi-VN" sz="4000">
                  <a:solidFill>
                    <a:srgbClr val="FF0000"/>
                  </a:solidFill>
                  <a:latin typeface="Arial" panose="020B0604020202020204" pitchFamily="34" charset="0"/>
                  <a:cs typeface="Arial" panose="020B0604020202020204" pitchFamily="34" charset="0"/>
                </a:rPr>
                <a:t>ư</a:t>
              </a:r>
              <a:r>
                <a:rPr lang="en-US" sz="4000">
                  <a:solidFill>
                    <a:srgbClr val="FF0000"/>
                  </a:solidFill>
                  <a:latin typeface="Arial" panose="020B0604020202020204" pitchFamily="34" charset="0"/>
                  <a:cs typeface="Arial" panose="020B0604020202020204" pitchFamily="34" charset="0"/>
                </a:rPr>
                <a:t>ợng tạo núi?</a:t>
              </a:r>
            </a:p>
          </p:txBody>
        </p:sp>
      </p:grpSp>
      <p:pic>
        <p:nvPicPr>
          <p:cNvPr id="7" name="Picture 6">
            <a:extLst>
              <a:ext uri="{FF2B5EF4-FFF2-40B4-BE49-F238E27FC236}">
                <a16:creationId xmlns:a16="http://schemas.microsoft.com/office/drawing/2014/main" id="{A233AE4E-F5F6-4041-8477-7A8DF4B85FFB}"/>
              </a:ext>
            </a:extLst>
          </p:cNvPr>
          <p:cNvPicPr>
            <a:picLocks noChangeAspect="1"/>
          </p:cNvPicPr>
          <p:nvPr/>
        </p:nvPicPr>
        <p:blipFill rotWithShape="1">
          <a:blip r:embed="rId3"/>
          <a:srcRect l="27193" t="26512" r="26841" b="33777"/>
          <a:stretch/>
        </p:blipFill>
        <p:spPr>
          <a:xfrm>
            <a:off x="5209953" y="1761151"/>
            <a:ext cx="6858000" cy="3406370"/>
          </a:xfrm>
          <a:prstGeom prst="rect">
            <a:avLst/>
          </a:prstGeom>
        </p:spPr>
      </p:pic>
      <p:sp>
        <p:nvSpPr>
          <p:cNvPr id="4" name="Flowchart: Connector 3">
            <a:extLst>
              <a:ext uri="{FF2B5EF4-FFF2-40B4-BE49-F238E27FC236}">
                <a16:creationId xmlns:a16="http://schemas.microsoft.com/office/drawing/2014/main" id="{05908F0D-267D-49E5-B9D7-738A98ECD5B9}"/>
              </a:ext>
            </a:extLst>
          </p:cNvPr>
          <p:cNvSpPr/>
          <p:nvPr/>
        </p:nvSpPr>
        <p:spPr>
          <a:xfrm>
            <a:off x="127590" y="80999"/>
            <a:ext cx="925633" cy="913586"/>
          </a:xfrm>
          <a:prstGeom prst="flowChartConnector">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33D8392-EFC4-4047-A451-CDFB7FBAA512}"/>
              </a:ext>
            </a:extLst>
          </p:cNvPr>
          <p:cNvSpPr/>
          <p:nvPr/>
        </p:nvSpPr>
        <p:spPr>
          <a:xfrm>
            <a:off x="1190846" y="98205"/>
            <a:ext cx="5263117" cy="868135"/>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Hiện tượng tạo núi</a:t>
            </a:r>
            <a:endParaRPr lang="en-US" sz="3996"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55CB4F0-908B-4191-B83A-762D80662701}"/>
              </a:ext>
            </a:extLst>
          </p:cNvPr>
          <p:cNvSpPr/>
          <p:nvPr/>
        </p:nvSpPr>
        <p:spPr>
          <a:xfrm>
            <a:off x="6453963" y="5385378"/>
            <a:ext cx="5208773" cy="42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Arial" panose="020B0604020202020204" pitchFamily="34" charset="0"/>
                <a:cs typeface="Arial" panose="020B0604020202020204" pitchFamily="34" charset="0"/>
              </a:rPr>
              <a:t>Hình 5. Hiện t</a:t>
            </a:r>
            <a:r>
              <a:rPr lang="vi-VN" sz="2400">
                <a:solidFill>
                  <a:srgbClr val="002060"/>
                </a:solidFill>
                <a:latin typeface="Arial" panose="020B0604020202020204" pitchFamily="34" charset="0"/>
                <a:cs typeface="Arial" panose="020B0604020202020204" pitchFamily="34" charset="0"/>
              </a:rPr>
              <a:t>ư</a:t>
            </a:r>
            <a:r>
              <a:rPr lang="en-US" sz="2400">
                <a:solidFill>
                  <a:srgbClr val="002060"/>
                </a:solidFill>
                <a:latin typeface="Arial" panose="020B0604020202020204" pitchFamily="34" charset="0"/>
                <a:cs typeface="Arial" panose="020B0604020202020204" pitchFamily="34" charset="0"/>
              </a:rPr>
              <a:t>ợng tạo núi do</a:t>
            </a:r>
          </a:p>
          <a:p>
            <a:pPr algn="ctr"/>
            <a:r>
              <a:rPr lang="en-US" sz="2400">
                <a:solidFill>
                  <a:srgbClr val="002060"/>
                </a:solidFill>
                <a:latin typeface="Arial" panose="020B0604020202020204" pitchFamily="34" charset="0"/>
                <a:cs typeface="Arial" panose="020B0604020202020204" pitchFamily="34" charset="0"/>
              </a:rPr>
              <a:t> hai mảng kiến tạo xô vào nhau</a:t>
            </a:r>
          </a:p>
        </p:txBody>
      </p:sp>
    </p:spTree>
    <p:extLst>
      <p:ext uri="{BB962C8B-B14F-4D97-AF65-F5344CB8AC3E}">
        <p14:creationId xmlns:p14="http://schemas.microsoft.com/office/powerpoint/2010/main" val="347772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8C79A38B-E6B2-4044-A8B5-233E0752EBF8}"/>
              </a:ext>
            </a:extLst>
          </p:cNvPr>
          <p:cNvSpPr>
            <a:spLocks noGrp="1" noChangeArrowheads="1"/>
          </p:cNvSpPr>
          <p:nvPr>
            <p:ph type="title"/>
          </p:nvPr>
        </p:nvSpPr>
        <p:spPr>
          <a:xfrm>
            <a:off x="2286000" y="2703513"/>
            <a:ext cx="8229600" cy="1143000"/>
          </a:xfrm>
        </p:spPr>
        <p:txBody>
          <a:bodyPr/>
          <a:lstStyle/>
          <a:p>
            <a:endParaRPr lang="en-US" altLang="en-US"/>
          </a:p>
        </p:txBody>
      </p:sp>
      <p:pic>
        <p:nvPicPr>
          <p:cNvPr id="92163" name="Picture 6">
            <a:extLst>
              <a:ext uri="{FF2B5EF4-FFF2-40B4-BE49-F238E27FC236}">
                <a16:creationId xmlns:a16="http://schemas.microsoft.com/office/drawing/2014/main" id="{D7F1B004-3C29-4A52-B478-2DE9F0E7A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50" y="1524000"/>
            <a:ext cx="913765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12F9B2-6AC5-43F5-874D-6A5C33BFE758}"/>
              </a:ext>
            </a:extLst>
          </p:cNvPr>
          <p:cNvSpPr txBox="1">
            <a:spLocks noChangeArrowheads="1"/>
          </p:cNvSpPr>
          <p:nvPr/>
        </p:nvSpPr>
        <p:spPr bwMode="auto">
          <a:xfrm>
            <a:off x="145313" y="72524"/>
            <a:ext cx="12046687" cy="136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600"/>
              </a:spcAft>
              <a:buNone/>
            </a:pPr>
            <a:r>
              <a:rPr lang="en-US" altLang="en-US" sz="3600">
                <a:solidFill>
                  <a:srgbClr val="0070C0"/>
                </a:solidFill>
              </a:rPr>
              <a:t>+ Các địa mảng x</a:t>
            </a:r>
            <a:r>
              <a:rPr lang="vi-VN" altLang="en-US" sz="3600">
                <a:solidFill>
                  <a:srgbClr val="0070C0"/>
                </a:solidFill>
              </a:rPr>
              <a:t>ô vào nhau</a:t>
            </a:r>
            <a:r>
              <a:rPr lang="en-US" altLang="en-US" sz="3600">
                <a:solidFill>
                  <a:srgbClr val="0070C0"/>
                </a:solidFill>
              </a:rPr>
              <a:t> -&gt;</a:t>
            </a:r>
            <a:r>
              <a:rPr lang="vi-VN" altLang="en-US" sz="3600">
                <a:solidFill>
                  <a:srgbClr val="0070C0"/>
                </a:solidFill>
              </a:rPr>
              <a:t> các lớp đất đá ở đới tiếp giáp giữa các địa mảng bị dồn ép, uốn lên thành núi</a:t>
            </a:r>
            <a:r>
              <a:rPr lang="en-US" altLang="en-US" sz="3600">
                <a:solidFill>
                  <a:srgbClr val="0070C0"/>
                </a:solidFill>
              </a:rPr>
              <a:t> cao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Box 5">
            <a:extLst>
              <a:ext uri="{FF2B5EF4-FFF2-40B4-BE49-F238E27FC236}">
                <a16:creationId xmlns:a16="http://schemas.microsoft.com/office/drawing/2014/main" id="{3DBB7AF9-89E3-46B5-ACB9-88B2C3DC18A6}"/>
              </a:ext>
            </a:extLst>
          </p:cNvPr>
          <p:cNvSpPr txBox="1">
            <a:spLocks noChangeArrowheads="1"/>
          </p:cNvSpPr>
          <p:nvPr/>
        </p:nvSpPr>
        <p:spPr bwMode="auto">
          <a:xfrm>
            <a:off x="361507" y="86833"/>
            <a:ext cx="11259879" cy="269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0000"/>
              </a:lnSpc>
              <a:spcBef>
                <a:spcPts val="600"/>
              </a:spcBef>
              <a:spcAft>
                <a:spcPts val="600"/>
              </a:spcAft>
              <a:buNone/>
            </a:pPr>
            <a:r>
              <a:rPr lang="en-US" altLang="en-US" sz="3600">
                <a:solidFill>
                  <a:srgbClr val="0070C0"/>
                </a:solidFill>
              </a:rPr>
              <a:t>+Các địa mảng t</a:t>
            </a:r>
            <a:r>
              <a:rPr lang="vi-VN" altLang="en-US" sz="3600">
                <a:solidFill>
                  <a:srgbClr val="0070C0"/>
                </a:solidFill>
              </a:rPr>
              <a:t>ách xa nhau</a:t>
            </a:r>
            <a:r>
              <a:rPr lang="en-US" altLang="en-US" sz="3600">
                <a:solidFill>
                  <a:srgbClr val="0070C0"/>
                </a:solidFill>
              </a:rPr>
              <a:t>-&gt;</a:t>
            </a:r>
            <a:r>
              <a:rPr lang="vi-VN" altLang="en-US" sz="3600">
                <a:solidFill>
                  <a:srgbClr val="0070C0"/>
                </a:solidFill>
              </a:rPr>
              <a:t> các lớp đất đá bị đứt gãy, vật chất nóng chảy phun trào lên mặt đất tạo thành núi lửa</a:t>
            </a:r>
            <a:r>
              <a:rPr lang="en-US" altLang="en-US" sz="3600">
                <a:solidFill>
                  <a:srgbClr val="0070C0"/>
                </a:solidFill>
              </a:rPr>
              <a:t>, hoặc các sống núi ngầm giữa đáy đại dương</a:t>
            </a:r>
            <a:r>
              <a:rPr lang="vi-VN" altLang="en-US" sz="3600">
                <a:solidFill>
                  <a:srgbClr val="0070C0"/>
                </a:solidFill>
              </a:rPr>
              <a:t>.</a:t>
            </a:r>
            <a:endParaRPr lang="en-US" altLang="en-US" sz="3600">
              <a:solidFill>
                <a:srgbClr val="0070C0"/>
              </a:solidFill>
            </a:endParaRPr>
          </a:p>
        </p:txBody>
      </p:sp>
      <p:pic>
        <p:nvPicPr>
          <p:cNvPr id="7" name="Picture 25" descr="Bai 8 Dut gay1">
            <a:extLst>
              <a:ext uri="{FF2B5EF4-FFF2-40B4-BE49-F238E27FC236}">
                <a16:creationId xmlns:a16="http://schemas.microsoft.com/office/drawing/2014/main" id="{803C2AE3-7BD2-4500-A652-78FED1E0F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455" y="3030280"/>
            <a:ext cx="3887979" cy="307421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29" descr="chinh_1199949478">
            <a:extLst>
              <a:ext uri="{FF2B5EF4-FFF2-40B4-BE49-F238E27FC236}">
                <a16:creationId xmlns:a16="http://schemas.microsoft.com/office/drawing/2014/main" id="{05D53060-6466-4777-B53E-C4F3BEE71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45" y="3030280"/>
            <a:ext cx="3887979" cy="303688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1" name="Text Box 54">
            <a:extLst>
              <a:ext uri="{FF2B5EF4-FFF2-40B4-BE49-F238E27FC236}">
                <a16:creationId xmlns:a16="http://schemas.microsoft.com/office/drawing/2014/main" id="{A5E202A9-E731-4B70-929F-92EB408DDA11}"/>
              </a:ext>
            </a:extLst>
          </p:cNvPr>
          <p:cNvSpPr txBox="1">
            <a:spLocks noChangeArrowheads="1"/>
          </p:cNvSpPr>
          <p:nvPr/>
        </p:nvSpPr>
        <p:spPr bwMode="auto">
          <a:xfrm>
            <a:off x="252006" y="6266152"/>
            <a:ext cx="3406775" cy="3694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solidFill>
                  <a:srgbClr val="0070C0"/>
                </a:solidFill>
                <a:latin typeface="+mn-lt"/>
                <a:cs typeface="Times New Roman" panose="02020603050405020304" pitchFamily="18" charset="0"/>
              </a:rPr>
              <a:t>HIỆN TƯỢNG NÚI LỬA PHUN</a:t>
            </a:r>
            <a:endParaRPr lang="en-US" altLang="en-US" sz="1800" b="1">
              <a:solidFill>
                <a:srgbClr val="0070C0"/>
              </a:solidFill>
              <a:latin typeface="+mn-lt"/>
              <a:cs typeface="Times New Roman" panose="02020603050405020304" pitchFamily="18" charset="0"/>
            </a:endParaRPr>
          </a:p>
        </p:txBody>
      </p:sp>
      <p:grpSp>
        <p:nvGrpSpPr>
          <p:cNvPr id="12" name="Group 11">
            <a:extLst>
              <a:ext uri="{FF2B5EF4-FFF2-40B4-BE49-F238E27FC236}">
                <a16:creationId xmlns:a16="http://schemas.microsoft.com/office/drawing/2014/main" id="{0EC990E4-2F7A-4C71-ACAE-01A6AC7B6AC2}"/>
              </a:ext>
            </a:extLst>
          </p:cNvPr>
          <p:cNvGrpSpPr>
            <a:grpSpLocks/>
          </p:cNvGrpSpPr>
          <p:nvPr/>
        </p:nvGrpSpPr>
        <p:grpSpPr bwMode="auto">
          <a:xfrm>
            <a:off x="4468445" y="3773675"/>
            <a:ext cx="3041817" cy="2944407"/>
            <a:chOff x="3164112" y="3362669"/>
            <a:chExt cx="4788266" cy="2939811"/>
          </a:xfrm>
          <a:noFill/>
        </p:grpSpPr>
        <p:sp>
          <p:nvSpPr>
            <p:cNvPr id="13" name="Rectangle 43">
              <a:extLst>
                <a:ext uri="{FF2B5EF4-FFF2-40B4-BE49-F238E27FC236}">
                  <a16:creationId xmlns:a16="http://schemas.microsoft.com/office/drawing/2014/main" id="{831B525E-579C-47BF-BA65-AD49A1346340}"/>
                </a:ext>
              </a:extLst>
            </p:cNvPr>
            <p:cNvSpPr>
              <a:spLocks noChangeArrowheads="1"/>
            </p:cNvSpPr>
            <p:nvPr/>
          </p:nvSpPr>
          <p:spPr bwMode="auto">
            <a:xfrm>
              <a:off x="3164112" y="3362669"/>
              <a:ext cx="3048000" cy="436216"/>
            </a:xfrm>
            <a:prstGeom prst="rect">
              <a:avLst/>
            </a:prstGeom>
            <a:gr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4" name="TextBox 12">
              <a:extLst>
                <a:ext uri="{FF2B5EF4-FFF2-40B4-BE49-F238E27FC236}">
                  <a16:creationId xmlns:a16="http://schemas.microsoft.com/office/drawing/2014/main" id="{38987285-8CF4-41A8-A964-BA759685A7AF}"/>
                </a:ext>
              </a:extLst>
            </p:cNvPr>
            <p:cNvSpPr txBox="1">
              <a:spLocks noChangeArrowheads="1"/>
            </p:cNvSpPr>
            <p:nvPr/>
          </p:nvSpPr>
          <p:spPr bwMode="auto">
            <a:xfrm>
              <a:off x="3341742" y="5933148"/>
              <a:ext cx="4610636"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solidFill>
                    <a:srgbClr val="0070C0"/>
                  </a:solidFill>
                  <a:latin typeface="+mn-lt"/>
                  <a:cs typeface="Times New Roman" panose="02020603050405020304" pitchFamily="18" charset="0"/>
                </a:rPr>
                <a:t>HIỆN TƯỢNG ĐỨT GÃY</a:t>
              </a:r>
              <a:endParaRPr lang="en-US" altLang="en-US" sz="1800" b="1">
                <a:solidFill>
                  <a:srgbClr val="0070C0"/>
                </a:solidFill>
                <a:latin typeface="+mn-lt"/>
                <a:cs typeface="Times New Roman" panose="02020603050405020304" pitchFamily="18" charset="0"/>
              </a:endParaRPr>
            </a:p>
          </p:txBody>
        </p:sp>
      </p:grpSp>
      <p:pic>
        <p:nvPicPr>
          <p:cNvPr id="15" name="Picture 7">
            <a:extLst>
              <a:ext uri="{FF2B5EF4-FFF2-40B4-BE49-F238E27FC236}">
                <a16:creationId xmlns:a16="http://schemas.microsoft.com/office/drawing/2014/main" id="{132FEC2F-37E0-4094-A0F3-E686DAB9A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8276" y="3102032"/>
            <a:ext cx="3887979"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7260A2CD-295E-4E18-AE65-D58CE994472F}"/>
              </a:ext>
            </a:extLst>
          </p:cNvPr>
          <p:cNvGrpSpPr>
            <a:grpSpLocks/>
          </p:cNvGrpSpPr>
          <p:nvPr/>
        </p:nvGrpSpPr>
        <p:grpSpPr bwMode="auto">
          <a:xfrm>
            <a:off x="7985965" y="6274861"/>
            <a:ext cx="4292600" cy="436563"/>
            <a:chOff x="2636458" y="3342748"/>
            <a:chExt cx="3885973" cy="436216"/>
          </a:xfrm>
          <a:noFill/>
        </p:grpSpPr>
        <p:sp>
          <p:nvSpPr>
            <p:cNvPr id="17" name="Rectangle 43">
              <a:extLst>
                <a:ext uri="{FF2B5EF4-FFF2-40B4-BE49-F238E27FC236}">
                  <a16:creationId xmlns:a16="http://schemas.microsoft.com/office/drawing/2014/main" id="{91875D57-9D14-4EE2-BC31-B9F434AF6162}"/>
                </a:ext>
              </a:extLst>
            </p:cNvPr>
            <p:cNvSpPr>
              <a:spLocks noChangeArrowheads="1"/>
            </p:cNvSpPr>
            <p:nvPr/>
          </p:nvSpPr>
          <p:spPr bwMode="auto">
            <a:xfrm>
              <a:off x="2643516" y="3342748"/>
              <a:ext cx="3844905" cy="436216"/>
            </a:xfrm>
            <a:prstGeom prst="rect">
              <a:avLst/>
            </a:prstGeom>
            <a:grp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8" name="TextBox 23">
              <a:extLst>
                <a:ext uri="{FF2B5EF4-FFF2-40B4-BE49-F238E27FC236}">
                  <a16:creationId xmlns:a16="http://schemas.microsoft.com/office/drawing/2014/main" id="{510B0CCE-04FB-4E30-A905-5989BF1FCC9A}"/>
                </a:ext>
              </a:extLst>
            </p:cNvPr>
            <p:cNvSpPr txBox="1">
              <a:spLocks noChangeArrowheads="1"/>
            </p:cNvSpPr>
            <p:nvPr/>
          </p:nvSpPr>
          <p:spPr bwMode="auto">
            <a:xfrm>
              <a:off x="2636458" y="3388597"/>
              <a:ext cx="3885973" cy="369332"/>
            </a:xfrm>
            <a:prstGeom prst="rect">
              <a:avLst/>
            </a:prstGeom>
            <a:grp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70C0"/>
                  </a:solidFill>
                </a:rPr>
                <a:t>SỐNG NÚI NGẦM GIỮA ĐẠI DƯƠNG</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animEffect transition="in" filter="fade">
                                      <p:cBhvr>
                                        <p:cTn id="7" dur="1000"/>
                                        <p:tgtEl>
                                          <p:spTgt spid="102404">
                                            <p:txEl>
                                              <p:pRg st="0" end="0"/>
                                            </p:txEl>
                                          </p:spTgt>
                                        </p:tgtEl>
                                      </p:cBhvr>
                                    </p:animEffect>
                                    <p:anim calcmode="lin" valueType="num">
                                      <p:cBhvr>
                                        <p:cTn id="8" dur="1000" fill="hold"/>
                                        <p:tgtEl>
                                          <p:spTgt spid="1024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05908F0D-267D-49E5-B9D7-738A98ECD5B9}"/>
              </a:ext>
            </a:extLst>
          </p:cNvPr>
          <p:cNvSpPr/>
          <p:nvPr/>
        </p:nvSpPr>
        <p:spPr>
          <a:xfrm>
            <a:off x="127590" y="80999"/>
            <a:ext cx="925633" cy="913586"/>
          </a:xfrm>
          <a:prstGeom prst="flowChartConnector">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33D8392-EFC4-4047-A451-CDFB7FBAA512}"/>
              </a:ext>
            </a:extLst>
          </p:cNvPr>
          <p:cNvSpPr/>
          <p:nvPr/>
        </p:nvSpPr>
        <p:spPr>
          <a:xfrm>
            <a:off x="1190846" y="98205"/>
            <a:ext cx="5263117" cy="868135"/>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Hiện tượng tạo núi</a:t>
            </a:r>
            <a:endParaRPr lang="en-US" sz="3996" b="1"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5DF1FA2-BD51-4B07-9EDD-F1695A5E21BB}"/>
              </a:ext>
            </a:extLst>
          </p:cNvPr>
          <p:cNvGrpSpPr/>
          <p:nvPr/>
        </p:nvGrpSpPr>
        <p:grpSpPr>
          <a:xfrm>
            <a:off x="3136004" y="966340"/>
            <a:ext cx="6911163" cy="4869711"/>
            <a:chOff x="3136004" y="966340"/>
            <a:chExt cx="6911163" cy="4869711"/>
          </a:xfrm>
        </p:grpSpPr>
        <p:sp>
          <p:nvSpPr>
            <p:cNvPr id="19" name="Thought Bubble: Cloud 18">
              <a:extLst>
                <a:ext uri="{FF2B5EF4-FFF2-40B4-BE49-F238E27FC236}">
                  <a16:creationId xmlns:a16="http://schemas.microsoft.com/office/drawing/2014/main" id="{738B526C-853B-4F0F-88F8-5BB1FC8D90C2}"/>
                </a:ext>
              </a:extLst>
            </p:cNvPr>
            <p:cNvSpPr/>
            <p:nvPr/>
          </p:nvSpPr>
          <p:spPr>
            <a:xfrm>
              <a:off x="3136004" y="966340"/>
              <a:ext cx="6911163" cy="4869711"/>
            </a:xfrm>
            <a:prstGeom prst="cloudCallout">
              <a:avLst/>
            </a:prstGeom>
            <a:solidFill>
              <a:schemeClr val="accent4">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9385804-2723-4105-A2B4-FF29468CDDEF}"/>
                </a:ext>
              </a:extLst>
            </p:cNvPr>
            <p:cNvSpPr txBox="1"/>
            <p:nvPr/>
          </p:nvSpPr>
          <p:spPr>
            <a:xfrm>
              <a:off x="3822404" y="2028228"/>
              <a:ext cx="5624623" cy="2554545"/>
            </a:xfrm>
            <a:prstGeom prst="rect">
              <a:avLst/>
            </a:prstGeom>
            <a:no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Ngoại sinh có vai trò</a:t>
              </a:r>
            </a:p>
            <a:p>
              <a:pPr algn="ctr"/>
              <a:r>
                <a:rPr lang="en-US" sz="4000">
                  <a:solidFill>
                    <a:srgbClr val="FF0000"/>
                  </a:solidFill>
                  <a:latin typeface="Arial" panose="020B0604020202020204" pitchFamily="34" charset="0"/>
                  <a:cs typeface="Arial" panose="020B0604020202020204" pitchFamily="34" charset="0"/>
                </a:rPr>
                <a:t> nh</a:t>
              </a:r>
              <a:r>
                <a:rPr lang="vi-VN" sz="4000">
                  <a:solidFill>
                    <a:srgbClr val="FF0000"/>
                  </a:solidFill>
                  <a:latin typeface="Arial" panose="020B0604020202020204" pitchFamily="34" charset="0"/>
                  <a:cs typeface="Arial" panose="020B0604020202020204" pitchFamily="34" charset="0"/>
                </a:rPr>
                <a:t>ư</a:t>
              </a:r>
              <a:r>
                <a:rPr lang="en-US" sz="4000">
                  <a:solidFill>
                    <a:srgbClr val="FF0000"/>
                  </a:solidFill>
                  <a:latin typeface="Arial" panose="020B0604020202020204" pitchFamily="34" charset="0"/>
                  <a:cs typeface="Arial" panose="020B0604020202020204" pitchFamily="34" charset="0"/>
                </a:rPr>
                <a:t> thế nào trong việc </a:t>
              </a:r>
            </a:p>
            <a:p>
              <a:pPr algn="ctr"/>
              <a:r>
                <a:rPr lang="en-US" sz="4000">
                  <a:solidFill>
                    <a:srgbClr val="FF0000"/>
                  </a:solidFill>
                  <a:latin typeface="Arial" panose="020B0604020202020204" pitchFamily="34" charset="0"/>
                  <a:cs typeface="Arial" panose="020B0604020202020204" pitchFamily="34" charset="0"/>
                </a:rPr>
                <a:t>làm biến đổi hình dạng</a:t>
              </a:r>
            </a:p>
            <a:p>
              <a:pPr algn="ctr"/>
              <a:r>
                <a:rPr lang="en-US" sz="4000">
                  <a:solidFill>
                    <a:srgbClr val="FF0000"/>
                  </a:solidFill>
                  <a:latin typeface="Arial" panose="020B0604020202020204" pitchFamily="34" charset="0"/>
                  <a:cs typeface="Arial" panose="020B0604020202020204" pitchFamily="34" charset="0"/>
                </a:rPr>
                <a:t> của núi?</a:t>
              </a:r>
            </a:p>
          </p:txBody>
        </p:sp>
      </p:grpSp>
    </p:spTree>
    <p:extLst>
      <p:ext uri="{BB962C8B-B14F-4D97-AF65-F5344CB8AC3E}">
        <p14:creationId xmlns:p14="http://schemas.microsoft.com/office/powerpoint/2010/main" val="102929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736916-38E1-43E4-942E-7760AC7E5A7E}"/>
              </a:ext>
            </a:extLst>
          </p:cNvPr>
          <p:cNvSpPr txBox="1"/>
          <p:nvPr/>
        </p:nvSpPr>
        <p:spPr>
          <a:xfrm>
            <a:off x="2753360" y="233124"/>
            <a:ext cx="8321040" cy="1107996"/>
          </a:xfrm>
          <a:prstGeom prst="rect">
            <a:avLst/>
          </a:prstGeom>
          <a:noFill/>
        </p:spPr>
        <p:txBody>
          <a:bodyPr wrap="square" rtlCol="0">
            <a:spAutoFit/>
          </a:bodyPr>
          <a:lstStyle/>
          <a:p>
            <a:r>
              <a:rPr lang="en-US" sz="6600" b="1">
                <a:solidFill>
                  <a:srgbClr val="00B0F0"/>
                </a:solidFill>
                <a:latin typeface="Arial" panose="020B0604020202020204" pitchFamily="34" charset="0"/>
                <a:cs typeface="Arial" panose="020B0604020202020204" pitchFamily="34" charset="0"/>
              </a:rPr>
              <a:t>KIỂM TRA BÀI CŨ</a:t>
            </a:r>
          </a:p>
        </p:txBody>
      </p:sp>
      <p:sp>
        <p:nvSpPr>
          <p:cNvPr id="5" name="TextBox 4">
            <a:extLst>
              <a:ext uri="{FF2B5EF4-FFF2-40B4-BE49-F238E27FC236}">
                <a16:creationId xmlns:a16="http://schemas.microsoft.com/office/drawing/2014/main" id="{8B093134-BB18-40DD-B498-4456A8086C70}"/>
              </a:ext>
            </a:extLst>
          </p:cNvPr>
          <p:cNvSpPr txBox="1"/>
          <p:nvPr/>
        </p:nvSpPr>
        <p:spPr>
          <a:xfrm>
            <a:off x="640080" y="1341120"/>
            <a:ext cx="11145520" cy="2123658"/>
          </a:xfrm>
          <a:prstGeom prst="rect">
            <a:avLst/>
          </a:prstGeom>
          <a:noFill/>
        </p:spPr>
        <p:txBody>
          <a:bodyPr wrap="square" rtlCol="0">
            <a:spAutoFit/>
          </a:bodyPr>
          <a:lstStyle/>
          <a:p>
            <a:pPr marL="285750" indent="-285750">
              <a:buFont typeface="Wingdings" panose="05000000000000000000" pitchFamily="2" charset="2"/>
              <a:buChar char="Ø"/>
            </a:pPr>
            <a:r>
              <a:rPr lang="en-US" sz="6600">
                <a:solidFill>
                  <a:srgbClr val="FF0000"/>
                </a:solidFill>
                <a:latin typeface="Arial" panose="020B0604020202020204" pitchFamily="34" charset="0"/>
                <a:cs typeface="Arial" panose="020B0604020202020204" pitchFamily="34" charset="0"/>
              </a:rPr>
              <a:t>Trình bày cấu tạo bên trong của Trái Đất?</a:t>
            </a:r>
          </a:p>
        </p:txBody>
      </p:sp>
      <p:sp>
        <p:nvSpPr>
          <p:cNvPr id="6" name="TextBox 5">
            <a:extLst>
              <a:ext uri="{FF2B5EF4-FFF2-40B4-BE49-F238E27FC236}">
                <a16:creationId xmlns:a16="http://schemas.microsoft.com/office/drawing/2014/main" id="{893238E6-5F02-4BFA-898D-862FF889ED21}"/>
              </a:ext>
            </a:extLst>
          </p:cNvPr>
          <p:cNvSpPr txBox="1"/>
          <p:nvPr/>
        </p:nvSpPr>
        <p:spPr>
          <a:xfrm>
            <a:off x="640080" y="3629918"/>
            <a:ext cx="11145520" cy="2862322"/>
          </a:xfrm>
          <a:prstGeom prst="rect">
            <a:avLst/>
          </a:prstGeom>
          <a:noFill/>
        </p:spPr>
        <p:txBody>
          <a:bodyPr wrap="square" rtlCol="0">
            <a:spAutoFit/>
          </a:bodyPr>
          <a:lstStyle/>
          <a:p>
            <a:pPr marL="285750" indent="-285750">
              <a:buFont typeface="Wingdings" panose="05000000000000000000" pitchFamily="2" charset="2"/>
              <a:buChar char="Ø"/>
            </a:pPr>
            <a:r>
              <a:rPr lang="en-US" sz="6000">
                <a:solidFill>
                  <a:srgbClr val="FF0000"/>
                </a:solidFill>
                <a:latin typeface="Arial" panose="020B0604020202020204" pitchFamily="34" charset="0"/>
                <a:cs typeface="Arial" panose="020B0604020202020204" pitchFamily="34" charset="0"/>
              </a:rPr>
              <a:t>Kể tên các địa mảng lớn của Trái Đất? Việt Nam nằm ở địa mảng nào?</a:t>
            </a:r>
          </a:p>
        </p:txBody>
      </p:sp>
    </p:spTree>
    <p:extLst>
      <p:ext uri="{BB962C8B-B14F-4D97-AF65-F5344CB8AC3E}">
        <p14:creationId xmlns:p14="http://schemas.microsoft.com/office/powerpoint/2010/main" val="288032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05908F0D-267D-49E5-B9D7-738A98ECD5B9}"/>
              </a:ext>
            </a:extLst>
          </p:cNvPr>
          <p:cNvSpPr/>
          <p:nvPr/>
        </p:nvSpPr>
        <p:spPr>
          <a:xfrm>
            <a:off x="127590" y="80999"/>
            <a:ext cx="925633" cy="913586"/>
          </a:xfrm>
          <a:prstGeom prst="flowChartConnector">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33D8392-EFC4-4047-A451-CDFB7FBAA512}"/>
              </a:ext>
            </a:extLst>
          </p:cNvPr>
          <p:cNvSpPr/>
          <p:nvPr/>
        </p:nvSpPr>
        <p:spPr>
          <a:xfrm>
            <a:off x="1190846" y="98205"/>
            <a:ext cx="5263117" cy="868135"/>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Hiện tượng tạo núi</a:t>
            </a:r>
            <a:endParaRPr lang="en-US" sz="3996" b="1" dirty="0">
              <a:latin typeface="Arial" panose="020B0604020202020204" pitchFamily="34" charset="0"/>
              <a:cs typeface="Arial" panose="020B0604020202020204" pitchFamily="34" charset="0"/>
            </a:endParaRPr>
          </a:p>
        </p:txBody>
      </p:sp>
      <p:sp>
        <p:nvSpPr>
          <p:cNvPr id="7" name="Google Shape;147;p19">
            <a:extLst>
              <a:ext uri="{FF2B5EF4-FFF2-40B4-BE49-F238E27FC236}">
                <a16:creationId xmlns:a16="http://schemas.microsoft.com/office/drawing/2014/main" id="{783667C9-74A0-4238-83E6-392861F6A44F}"/>
              </a:ext>
            </a:extLst>
          </p:cNvPr>
          <p:cNvSpPr txBox="1"/>
          <p:nvPr/>
        </p:nvSpPr>
        <p:spPr>
          <a:xfrm>
            <a:off x="290986" y="1618231"/>
            <a:ext cx="11702540" cy="830400"/>
          </a:xfrm>
          <a:prstGeom prst="rect">
            <a:avLst/>
          </a:prstGeom>
          <a:noFill/>
          <a:ln>
            <a:noFill/>
          </a:ln>
        </p:spPr>
        <p:txBody>
          <a:bodyPr spcFirstLastPara="1" wrap="square" lIns="91425" tIns="45700" rIns="91425" bIns="45700" anchor="t" anchorCtr="0">
            <a:noAutofit/>
          </a:bodyPr>
          <a:lstStyle/>
          <a:p>
            <a:pPr marL="571500" indent="-571500">
              <a:buFontTx/>
              <a:buChar char="-"/>
            </a:pPr>
            <a:r>
              <a:rPr lang="vi-VN" sz="4400">
                <a:solidFill>
                  <a:schemeClr val="accent5">
                    <a:lumMod val="75000"/>
                  </a:schemeClr>
                </a:solidFill>
                <a:latin typeface="Arial" panose="020B0604020202020204" pitchFamily="34" charset="0"/>
                <a:cs typeface="Arial" panose="020B0604020202020204" pitchFamily="34" charset="0"/>
              </a:rPr>
              <a:t>Nội lực là yếu tố chính trong quá trình </a:t>
            </a:r>
            <a:r>
              <a:rPr lang="en-US" sz="4400">
                <a:solidFill>
                  <a:schemeClr val="accent5">
                    <a:lumMod val="75000"/>
                  </a:schemeClr>
                </a:solidFill>
                <a:latin typeface="Arial" panose="020B0604020202020204" pitchFamily="34" charset="0"/>
                <a:cs typeface="Arial" panose="020B0604020202020204" pitchFamily="34" charset="0"/>
              </a:rPr>
              <a:t>tạo </a:t>
            </a:r>
            <a:r>
              <a:rPr lang="vi-VN" sz="4400">
                <a:solidFill>
                  <a:schemeClr val="accent5">
                    <a:lumMod val="75000"/>
                  </a:schemeClr>
                </a:solidFill>
                <a:latin typeface="Arial" panose="020B0604020202020204" pitchFamily="34" charset="0"/>
                <a:cs typeface="Arial" panose="020B0604020202020204" pitchFamily="34" charset="0"/>
              </a:rPr>
              <a:t>thành núi, ngoài ra núi cũng chịu các tác</a:t>
            </a:r>
            <a:r>
              <a:rPr lang="en-US" sz="4400">
                <a:solidFill>
                  <a:schemeClr val="accent5">
                    <a:lumMod val="75000"/>
                  </a:schemeClr>
                </a:solidFill>
                <a:latin typeface="Arial" panose="020B0604020202020204" pitchFamily="34" charset="0"/>
                <a:cs typeface="Arial" panose="020B0604020202020204" pitchFamily="34" charset="0"/>
              </a:rPr>
              <a:t> </a:t>
            </a:r>
            <a:r>
              <a:rPr lang="vi-VN" sz="4400">
                <a:solidFill>
                  <a:schemeClr val="accent5">
                    <a:lumMod val="75000"/>
                  </a:schemeClr>
                </a:solidFill>
                <a:latin typeface="Arial" panose="020B0604020202020204" pitchFamily="34" charset="0"/>
                <a:cs typeface="Arial" panose="020B0604020202020204" pitchFamily="34" charset="0"/>
              </a:rPr>
              <a:t>động của quá trình ngoại sinh. </a:t>
            </a:r>
            <a:endParaRPr lang="en-US" sz="4400">
              <a:solidFill>
                <a:schemeClr val="accent5">
                  <a:lumMod val="75000"/>
                </a:schemeClr>
              </a:solidFill>
              <a:latin typeface="Arial" panose="020B0604020202020204" pitchFamily="34" charset="0"/>
              <a:cs typeface="Arial" panose="020B0604020202020204" pitchFamily="34" charset="0"/>
            </a:endParaRPr>
          </a:p>
        </p:txBody>
      </p:sp>
      <p:pic>
        <p:nvPicPr>
          <p:cNvPr id="8" name="Picture 11" descr="book9">
            <a:extLst>
              <a:ext uri="{FF2B5EF4-FFF2-40B4-BE49-F238E27FC236}">
                <a16:creationId xmlns:a16="http://schemas.microsoft.com/office/drawing/2014/main" id="{9D36457F-073A-4364-B15C-022081FF9F6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991" y="1098719"/>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47;p19">
            <a:extLst>
              <a:ext uri="{FF2B5EF4-FFF2-40B4-BE49-F238E27FC236}">
                <a16:creationId xmlns:a16="http://schemas.microsoft.com/office/drawing/2014/main" id="{091781A3-5F93-40FC-A447-1DD22F613A66}"/>
              </a:ext>
            </a:extLst>
          </p:cNvPr>
          <p:cNvSpPr txBox="1"/>
          <p:nvPr/>
        </p:nvSpPr>
        <p:spPr>
          <a:xfrm>
            <a:off x="127590" y="3675193"/>
            <a:ext cx="12085313" cy="830400"/>
          </a:xfrm>
          <a:prstGeom prst="rect">
            <a:avLst/>
          </a:prstGeom>
          <a:noFill/>
          <a:ln>
            <a:noFill/>
          </a:ln>
        </p:spPr>
        <p:txBody>
          <a:bodyPr spcFirstLastPara="1" wrap="square" lIns="91425" tIns="45700" rIns="91425" bIns="45700" anchor="t" anchorCtr="0">
            <a:noAutofit/>
          </a:bodyPr>
          <a:lstStyle/>
          <a:p>
            <a:pPr marL="571500" indent="-571500">
              <a:buFontTx/>
              <a:buChar char="-"/>
            </a:pPr>
            <a:r>
              <a:rPr lang="vi-VN" sz="4400">
                <a:solidFill>
                  <a:schemeClr val="accent5">
                    <a:lumMod val="75000"/>
                  </a:schemeClr>
                </a:solidFill>
                <a:latin typeface="Arial" panose="020B0604020202020204" pitchFamily="34" charset="0"/>
                <a:cs typeface="Arial" panose="020B0604020202020204" pitchFamily="34" charset="0"/>
              </a:rPr>
              <a:t>Qua thời gian, dưới tác động của ngoại sinh (dòng chảy, gió,nhiệt độ,...) làm thay đ</a:t>
            </a:r>
            <a:r>
              <a:rPr lang="en-US" sz="4400">
                <a:solidFill>
                  <a:schemeClr val="accent5">
                    <a:lumMod val="75000"/>
                  </a:schemeClr>
                </a:solidFill>
                <a:latin typeface="Arial" panose="020B0604020202020204" pitchFamily="34" charset="0"/>
                <a:cs typeface="Arial" panose="020B0604020202020204" pitchFamily="34" charset="0"/>
              </a:rPr>
              <a:t>ổ</a:t>
            </a:r>
            <a:r>
              <a:rPr lang="vi-VN" sz="4400">
                <a:solidFill>
                  <a:schemeClr val="accent5">
                    <a:lumMod val="75000"/>
                  </a:schemeClr>
                </a:solidFill>
                <a:latin typeface="Arial" panose="020B0604020202020204" pitchFamily="34" charset="0"/>
                <a:cs typeface="Arial" panose="020B0604020202020204" pitchFamily="34" charset="0"/>
              </a:rPr>
              <a:t>i hình dạng của núi: các đỉnh núi tròn hơn, sườn núi bớt </a:t>
            </a:r>
            <a:r>
              <a:rPr lang="en-US" sz="4400">
                <a:solidFill>
                  <a:schemeClr val="accent5">
                    <a:lumMod val="75000"/>
                  </a:schemeClr>
                </a:solidFill>
                <a:latin typeface="Arial" panose="020B0604020202020204" pitchFamily="34" charset="0"/>
                <a:cs typeface="Arial" panose="020B0604020202020204" pitchFamily="34" charset="0"/>
              </a:rPr>
              <a:t>d</a:t>
            </a:r>
            <a:r>
              <a:rPr lang="vi-VN" sz="4400">
                <a:solidFill>
                  <a:schemeClr val="accent5">
                    <a:lumMod val="75000"/>
                  </a:schemeClr>
                </a:solidFill>
                <a:latin typeface="Arial" panose="020B0604020202020204" pitchFamily="34" charset="0"/>
                <a:cs typeface="Arial" panose="020B0604020202020204" pitchFamily="34" charset="0"/>
              </a:rPr>
              <a:t>ốc, độ</a:t>
            </a:r>
            <a:r>
              <a:rPr lang="en-US" sz="4400">
                <a:solidFill>
                  <a:schemeClr val="accent5">
                    <a:lumMod val="75000"/>
                  </a:schemeClr>
                </a:solidFill>
                <a:latin typeface="Arial" panose="020B0604020202020204" pitchFamily="34" charset="0"/>
                <a:cs typeface="Arial" panose="020B0604020202020204" pitchFamily="34" charset="0"/>
              </a:rPr>
              <a:t> </a:t>
            </a:r>
            <a:r>
              <a:rPr lang="vi-VN" sz="4400">
                <a:solidFill>
                  <a:schemeClr val="accent5">
                    <a:lumMod val="75000"/>
                  </a:schemeClr>
                </a:solidFill>
                <a:latin typeface="Arial" panose="020B0604020202020204" pitchFamily="34" charset="0"/>
                <a:cs typeface="Arial" panose="020B0604020202020204" pitchFamily="34" charset="0"/>
              </a:rPr>
              <a:t>cao giảm xuống...</a:t>
            </a:r>
            <a:endParaRPr sz="440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75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1AC0BBD8-CB0C-45CF-8955-7854FFF1DDE8}"/>
              </a:ext>
            </a:extLst>
          </p:cNvPr>
          <p:cNvSpPr/>
          <p:nvPr/>
        </p:nvSpPr>
        <p:spPr>
          <a:xfrm>
            <a:off x="1701800" y="0"/>
            <a:ext cx="10226040" cy="2070358"/>
          </a:xfrm>
          <a:prstGeom prst="flowChartPunchedTap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B0F0"/>
                </a:solidFill>
                <a:latin typeface="#9Slide03 Neutra" panose="02040603050506020204" pitchFamily="18" charset="0"/>
                <a:cs typeface="Arial" panose="020B0604020202020204" pitchFamily="34" charset="0"/>
              </a:rPr>
              <a:t>LUYỆN TẬP VÀ VẬN DỤNG</a:t>
            </a:r>
          </a:p>
        </p:txBody>
      </p:sp>
      <p:pic>
        <p:nvPicPr>
          <p:cNvPr id="3" name="Picture 2">
            <a:extLst>
              <a:ext uri="{FF2B5EF4-FFF2-40B4-BE49-F238E27FC236}">
                <a16:creationId xmlns:a16="http://schemas.microsoft.com/office/drawing/2014/main" id="{CF3A7403-F93A-47C2-B6A6-7F29C5785177}"/>
              </a:ext>
            </a:extLst>
          </p:cNvPr>
          <p:cNvPicPr>
            <a:picLocks noChangeAspect="1"/>
          </p:cNvPicPr>
          <p:nvPr/>
        </p:nvPicPr>
        <p:blipFill rotWithShape="1">
          <a:blip r:embed="rId2"/>
          <a:srcRect l="25843" t="24900" r="67560" b="64176"/>
          <a:stretch/>
        </p:blipFill>
        <p:spPr>
          <a:xfrm>
            <a:off x="91440" y="223521"/>
            <a:ext cx="1701800" cy="1694438"/>
          </a:xfrm>
          <a:prstGeom prst="rect">
            <a:avLst/>
          </a:prstGeom>
        </p:spPr>
      </p:pic>
      <p:sp>
        <p:nvSpPr>
          <p:cNvPr id="4" name="TextBox 3">
            <a:extLst>
              <a:ext uri="{FF2B5EF4-FFF2-40B4-BE49-F238E27FC236}">
                <a16:creationId xmlns:a16="http://schemas.microsoft.com/office/drawing/2014/main" id="{951BE436-0319-4543-9ECC-DCA90C2F8B1A}"/>
              </a:ext>
            </a:extLst>
          </p:cNvPr>
          <p:cNvSpPr txBox="1"/>
          <p:nvPr/>
        </p:nvSpPr>
        <p:spPr>
          <a:xfrm>
            <a:off x="320040" y="2232389"/>
            <a:ext cx="11551920" cy="2185214"/>
          </a:xfrm>
          <a:prstGeom prst="rect">
            <a:avLst/>
          </a:prstGeom>
          <a:noFill/>
        </p:spPr>
        <p:txBody>
          <a:bodyPr wrap="square" rtlCol="0">
            <a:spAutoFit/>
          </a:bodyPr>
          <a:lstStyle/>
          <a:p>
            <a:r>
              <a:rPr lang="en-US" sz="4800" b="1">
                <a:solidFill>
                  <a:srgbClr val="FF0000"/>
                </a:solidFill>
                <a:latin typeface="Arial" panose="020B0604020202020204" pitchFamily="34" charset="0"/>
                <a:cs typeface="Arial" panose="020B0604020202020204" pitchFamily="34" charset="0"/>
              </a:rPr>
              <a:t>1.</a:t>
            </a:r>
            <a:r>
              <a:rPr lang="en-US" sz="4400" b="1">
                <a:solidFill>
                  <a:srgbClr val="FF0000"/>
                </a:solidFill>
                <a:latin typeface="Arial" panose="020B0604020202020204" pitchFamily="34" charset="0"/>
                <a:cs typeface="Arial" panose="020B0604020202020204" pitchFamily="34" charset="0"/>
              </a:rPr>
              <a:t>Nêu vai trò của quá trình nội sinh và ngoại sinh trong việc hình thành địa hình bề mặt Trái Đất</a:t>
            </a:r>
          </a:p>
        </p:txBody>
      </p:sp>
      <p:sp>
        <p:nvSpPr>
          <p:cNvPr id="6" name="TextBox 5">
            <a:extLst>
              <a:ext uri="{FF2B5EF4-FFF2-40B4-BE49-F238E27FC236}">
                <a16:creationId xmlns:a16="http://schemas.microsoft.com/office/drawing/2014/main" id="{89E137AE-D4E3-43D1-99DE-BF78FF23891A}"/>
              </a:ext>
            </a:extLst>
          </p:cNvPr>
          <p:cNvSpPr txBox="1"/>
          <p:nvPr/>
        </p:nvSpPr>
        <p:spPr>
          <a:xfrm>
            <a:off x="320040" y="4559335"/>
            <a:ext cx="11551920" cy="2185214"/>
          </a:xfrm>
          <a:prstGeom prst="rect">
            <a:avLst/>
          </a:prstGeom>
          <a:noFill/>
        </p:spPr>
        <p:txBody>
          <a:bodyPr wrap="square" rtlCol="0">
            <a:spAutoFit/>
          </a:bodyPr>
          <a:lstStyle/>
          <a:p>
            <a:r>
              <a:rPr lang="en-US" sz="4800" b="1">
                <a:solidFill>
                  <a:srgbClr val="FF0000"/>
                </a:solidFill>
                <a:latin typeface="Arial" panose="020B0604020202020204" pitchFamily="34" charset="0"/>
                <a:cs typeface="Arial" panose="020B0604020202020204" pitchFamily="34" charset="0"/>
              </a:rPr>
              <a:t>2.</a:t>
            </a:r>
            <a:r>
              <a:rPr lang="en-US" sz="4400" b="1">
                <a:solidFill>
                  <a:srgbClr val="FF0000"/>
                </a:solidFill>
                <a:latin typeface="Arial" panose="020B0604020202020204" pitchFamily="34" charset="0"/>
                <a:cs typeface="Arial" panose="020B0604020202020204" pitchFamily="34" charset="0"/>
              </a:rPr>
              <a:t>Nêu tác động đồng thời của quá trình nội sinh và ngoại sinh trong hiện tượng tạo núi.</a:t>
            </a:r>
          </a:p>
        </p:txBody>
      </p:sp>
    </p:spTree>
    <p:extLst>
      <p:ext uri="{BB962C8B-B14F-4D97-AF65-F5344CB8AC3E}">
        <p14:creationId xmlns:p14="http://schemas.microsoft.com/office/powerpoint/2010/main" val="230535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Dặn dò</a:t>
            </a: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Xem lại bài đã học</a:t>
            </a:r>
          </a:p>
        </p:txBody>
      </p:sp>
      <p:sp>
        <p:nvSpPr>
          <p:cNvPr id="7" name="Oval 6"/>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FF99CC"/>
                </a:solidFill>
                <a:latin typeface="Arial" pitchFamily="34" charset="0"/>
                <a:cs typeface="Arial" pitchFamily="34" charset="0"/>
              </a:rPr>
              <a:t>Hoàn thành bài tập SGK</a:t>
            </a:r>
          </a:p>
        </p:txBody>
      </p:sp>
      <p:sp>
        <p:nvSpPr>
          <p:cNvPr id="9" name="Oval 8"/>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69" y="4241800"/>
            <a:ext cx="9019958" cy="176106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3399FF"/>
                </a:solidFill>
                <a:latin typeface="Arial" pitchFamily="34" charset="0"/>
                <a:cs typeface="Arial" pitchFamily="34" charset="0"/>
              </a:rPr>
              <a:t>Chuẩn bị bài 11: Quá trình nội sinh và quá trình ngoại sinh. Hiện tượng tạo núi.</a:t>
            </a: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687" y="97855"/>
            <a:ext cx="2943674" cy="2056426"/>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D00D0-464D-4CB9-A10E-1A339F052EB5}"/>
              </a:ext>
            </a:extLst>
          </p:cNvPr>
          <p:cNvPicPr>
            <a:picLocks noChangeAspect="1"/>
          </p:cNvPicPr>
          <p:nvPr/>
        </p:nvPicPr>
        <p:blipFill rotWithShape="1">
          <a:blip r:embed="rId3"/>
          <a:srcRect l="25167" t="20592" r="26833" b="15555"/>
          <a:stretch/>
        </p:blipFill>
        <p:spPr>
          <a:xfrm>
            <a:off x="2326640" y="99424"/>
            <a:ext cx="8382000" cy="6271948"/>
          </a:xfrm>
          <a:prstGeom prst="rect">
            <a:avLst/>
          </a:prstGeom>
        </p:spPr>
      </p:pic>
    </p:spTree>
    <p:extLst>
      <p:ext uri="{BB962C8B-B14F-4D97-AF65-F5344CB8AC3E}">
        <p14:creationId xmlns:p14="http://schemas.microsoft.com/office/powerpoint/2010/main" val="269611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0FA6EAD-1AE3-4752-94D2-358A3DDA08B8}"/>
              </a:ext>
            </a:extLst>
          </p:cNvPr>
          <p:cNvGrpSpPr/>
          <p:nvPr/>
        </p:nvGrpSpPr>
        <p:grpSpPr>
          <a:xfrm>
            <a:off x="589280" y="0"/>
            <a:ext cx="10840602" cy="6755927"/>
            <a:chOff x="1229478" y="944865"/>
            <a:chExt cx="9733044" cy="5963462"/>
          </a:xfrm>
        </p:grpSpPr>
        <p:pic>
          <p:nvPicPr>
            <p:cNvPr id="5" name="Picture 4">
              <a:extLst>
                <a:ext uri="{FF2B5EF4-FFF2-40B4-BE49-F238E27FC236}">
                  <a16:creationId xmlns:a16="http://schemas.microsoft.com/office/drawing/2014/main" id="{FE4968B2-26CA-4E0C-8DBC-06EFE47CC0C5}"/>
                </a:ext>
              </a:extLst>
            </p:cNvPr>
            <p:cNvPicPr>
              <a:picLocks noChangeAspect="1"/>
            </p:cNvPicPr>
            <p:nvPr/>
          </p:nvPicPr>
          <p:blipFill rotWithShape="1">
            <a:blip r:embed="rId2"/>
            <a:srcRect l="23546" t="31163" r="24041" b="15504"/>
            <a:stretch/>
          </p:blipFill>
          <p:spPr>
            <a:xfrm>
              <a:off x="1229478" y="944865"/>
              <a:ext cx="9733044" cy="5570993"/>
            </a:xfrm>
            <a:prstGeom prst="rect">
              <a:avLst/>
            </a:prstGeom>
          </p:spPr>
        </p:pic>
        <p:sp>
          <p:nvSpPr>
            <p:cNvPr id="6" name="TextBox 5">
              <a:extLst>
                <a:ext uri="{FF2B5EF4-FFF2-40B4-BE49-F238E27FC236}">
                  <a16:creationId xmlns:a16="http://schemas.microsoft.com/office/drawing/2014/main" id="{378561CA-CEDF-408F-9CE2-8E9F6319A2DE}"/>
                </a:ext>
              </a:extLst>
            </p:cNvPr>
            <p:cNvSpPr txBox="1"/>
            <p:nvPr/>
          </p:nvSpPr>
          <p:spPr>
            <a:xfrm>
              <a:off x="2796717" y="6385107"/>
              <a:ext cx="8165805" cy="523220"/>
            </a:xfrm>
            <a:prstGeom prst="rect">
              <a:avLst/>
            </a:prstGeom>
            <a:noFill/>
          </p:spPr>
          <p:txBody>
            <a:bodyPr wrap="square" rtlCol="0">
              <a:spAutoFit/>
            </a:bodyPr>
            <a:lstStyle/>
            <a:p>
              <a:r>
                <a:rPr lang="en-US" sz="2800" b="1">
                  <a:solidFill>
                    <a:srgbClr val="0070C0"/>
                  </a:solidFill>
                  <a:latin typeface="Arial" panose="020B0604020202020204" pitchFamily="34" charset="0"/>
                  <a:cs typeface="Arial" panose="020B0604020202020204" pitchFamily="34" charset="0"/>
                </a:rPr>
                <a:t>Hình 2. Các địa mảng của lớp vỏ Trái Đất</a:t>
              </a:r>
            </a:p>
          </p:txBody>
        </p:sp>
      </p:grpSp>
    </p:spTree>
    <p:extLst>
      <p:ext uri="{BB962C8B-B14F-4D97-AF65-F5344CB8AC3E}">
        <p14:creationId xmlns:p14="http://schemas.microsoft.com/office/powerpoint/2010/main" val="147755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3606712" y="157969"/>
            <a:ext cx="8546806" cy="2121735"/>
          </a:xfrm>
          <a:prstGeom prst="rect">
            <a:avLst/>
          </a:prstGeom>
          <a:noFill/>
        </p:spPr>
        <p:txBody>
          <a:bodyPr wrap="square" rtlCol="0">
            <a:spAutoFit/>
          </a:bodyPr>
          <a:lstStyle/>
          <a:p>
            <a:pPr algn="ctr"/>
            <a:r>
              <a:rPr lang="en-US" sz="4400" b="1">
                <a:solidFill>
                  <a:srgbClr val="00B050"/>
                </a:solidFill>
                <a:latin typeface="Arial" panose="020B0604020202020204" pitchFamily="34" charset="0"/>
                <a:cs typeface="Arial" panose="020B0604020202020204" pitchFamily="34" charset="0"/>
              </a:rPr>
              <a:t>QUÁ TRÌNH NỘI SINH</a:t>
            </a:r>
          </a:p>
          <a:p>
            <a:pPr algn="ctr"/>
            <a:r>
              <a:rPr lang="en-US" sz="4400" b="1">
                <a:solidFill>
                  <a:srgbClr val="00B050"/>
                </a:solidFill>
                <a:latin typeface="Arial" panose="020B0604020202020204" pitchFamily="34" charset="0"/>
                <a:cs typeface="Arial" panose="020B0604020202020204" pitchFamily="34" charset="0"/>
              </a:rPr>
              <a:t> VÀ QUÁ TRÌNH NGOẠI SINH</a:t>
            </a:r>
          </a:p>
          <a:p>
            <a:pPr algn="ctr"/>
            <a:r>
              <a:rPr lang="en-US" sz="4400" b="1">
                <a:solidFill>
                  <a:srgbClr val="00B050"/>
                </a:solidFill>
                <a:latin typeface="Arial" panose="020B0604020202020204" pitchFamily="34" charset="0"/>
                <a:cs typeface="Arial" panose="020B0604020202020204" pitchFamily="34" charset="0"/>
              </a:rPr>
              <a:t> HIỆN TƯỢNG TẠO NÚI</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168993" y="124904"/>
            <a:ext cx="3541616" cy="1425991"/>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6"/>
          </a:p>
        </p:txBody>
      </p:sp>
      <p:sp>
        <p:nvSpPr>
          <p:cNvPr id="9" name="TextBox 8">
            <a:extLst>
              <a:ext uri="{FF2B5EF4-FFF2-40B4-BE49-F238E27FC236}">
                <a16:creationId xmlns:a16="http://schemas.microsoft.com/office/drawing/2014/main" id="{9126C170-07C4-489B-BB56-D4E29A286BFB}"/>
              </a:ext>
            </a:extLst>
          </p:cNvPr>
          <p:cNvSpPr txBox="1"/>
          <p:nvPr/>
        </p:nvSpPr>
        <p:spPr>
          <a:xfrm>
            <a:off x="492868" y="253666"/>
            <a:ext cx="3217741" cy="1014765"/>
          </a:xfrm>
          <a:prstGeom prst="rect">
            <a:avLst/>
          </a:prstGeom>
          <a:noFill/>
        </p:spPr>
        <p:txBody>
          <a:bodyPr wrap="square" rtlCol="0">
            <a:spAutoFit/>
          </a:bodyPr>
          <a:lstStyle/>
          <a:p>
            <a:r>
              <a:rPr lang="en-US" sz="5994" b="1">
                <a:solidFill>
                  <a:schemeClr val="bg1"/>
                </a:solidFill>
                <a:latin typeface="Arial" panose="020B0604020202020204" pitchFamily="34" charset="0"/>
                <a:cs typeface="Arial" panose="020B0604020202020204" pitchFamily="34" charset="0"/>
              </a:rPr>
              <a:t>BÀI 11</a:t>
            </a:r>
          </a:p>
        </p:txBody>
      </p:sp>
      <p:pic>
        <p:nvPicPr>
          <p:cNvPr id="5" name="Picture 4" descr="A picture containing mountain, snow, outdoor, nature&#10;&#10;Description automatically generated">
            <a:extLst>
              <a:ext uri="{FF2B5EF4-FFF2-40B4-BE49-F238E27FC236}">
                <a16:creationId xmlns:a16="http://schemas.microsoft.com/office/drawing/2014/main" id="{BBE0E947-E8AE-4553-8E35-1FB42974D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080" y="2187293"/>
            <a:ext cx="7998450" cy="4670707"/>
          </a:xfrm>
          <a:prstGeom prst="rect">
            <a:avLst/>
          </a:prstGeom>
        </p:spPr>
      </p:pic>
      <p:pic>
        <p:nvPicPr>
          <p:cNvPr id="4" name="Picture 3" descr="Map&#10;&#10;Description automatically generated">
            <a:extLst>
              <a:ext uri="{FF2B5EF4-FFF2-40B4-BE49-F238E27FC236}">
                <a16:creationId xmlns:a16="http://schemas.microsoft.com/office/drawing/2014/main" id="{444773E2-E769-4EBD-8FAE-E4E2690D5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30" y="2187293"/>
            <a:ext cx="3637280" cy="4670707"/>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50800" y="2568391"/>
            <a:ext cx="1246248" cy="1214545"/>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50800" y="4876284"/>
            <a:ext cx="1310768" cy="1293708"/>
          </a:xfrm>
          <a:prstGeom prst="flowChartConnector">
            <a:avLst/>
          </a:prstGeom>
          <a:solidFill>
            <a:srgbClr val="00B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1412877" y="4959825"/>
            <a:ext cx="7822563" cy="1107632"/>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Hiện tượng tạo núi</a:t>
            </a:r>
            <a:endParaRPr lang="en-US" sz="3996"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1361538" y="2676640"/>
            <a:ext cx="7914542" cy="11076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Qúa trình nội sinh và quá trình ngoại sinh</a:t>
            </a:r>
            <a:endParaRPr lang="en-US" sz="3996"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2893250" y="189744"/>
            <a:ext cx="6405501" cy="1107630"/>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17" tIns="34258" rIns="68517" bIns="34258" numCol="1" spcCol="0" rtlCol="0" fromWordArt="0" anchor="t" anchorCtr="0" forceAA="0" compatLnSpc="1">
            <a:prstTxWarp prst="textNoShape">
              <a:avLst/>
            </a:prstTxWarp>
            <a:noAutofit/>
          </a:bodyPr>
          <a:lstStyle/>
          <a:p>
            <a:endParaRPr lang="en-US" sz="3596" dirty="0"/>
          </a:p>
        </p:txBody>
      </p:sp>
      <p:sp>
        <p:nvSpPr>
          <p:cNvPr id="3" name="TextBox 2">
            <a:extLst>
              <a:ext uri="{FF2B5EF4-FFF2-40B4-BE49-F238E27FC236}">
                <a16:creationId xmlns:a16="http://schemas.microsoft.com/office/drawing/2014/main" id="{478BBD1E-3B17-3374-F4E7-BDF80A112A83}"/>
              </a:ext>
            </a:extLst>
          </p:cNvPr>
          <p:cNvSpPr txBox="1"/>
          <p:nvPr/>
        </p:nvSpPr>
        <p:spPr>
          <a:xfrm>
            <a:off x="1538926" y="5934670"/>
            <a:ext cx="6094428" cy="923330"/>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333635C4-FAF0-4C0F-84B1-DF88D6540C41}"/>
              </a:ext>
            </a:extLst>
          </p:cNvPr>
          <p:cNvSpPr/>
          <p:nvPr/>
        </p:nvSpPr>
        <p:spPr>
          <a:xfrm>
            <a:off x="91440" y="107153"/>
            <a:ext cx="921128" cy="897696"/>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2DFEDBF-13B3-4CDE-BBDC-D40004E8609C}"/>
              </a:ext>
            </a:extLst>
          </p:cNvPr>
          <p:cNvSpPr/>
          <p:nvPr/>
        </p:nvSpPr>
        <p:spPr>
          <a:xfrm>
            <a:off x="1107538" y="147793"/>
            <a:ext cx="10566302" cy="757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Qúa trình nội sinh và quá trình ngoại sinh</a:t>
            </a:r>
            <a:endParaRPr lang="en-US" sz="3996"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6ACC06C-60A4-408D-8766-8271AC90FC8A}"/>
              </a:ext>
            </a:extLst>
          </p:cNvPr>
          <p:cNvSpPr/>
          <p:nvPr/>
        </p:nvSpPr>
        <p:spPr>
          <a:xfrm>
            <a:off x="4210493" y="1004850"/>
            <a:ext cx="3987210" cy="6431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Arial" panose="020B0604020202020204" pitchFamily="34" charset="0"/>
                <a:cs typeface="Arial" panose="020B0604020202020204" pitchFamily="34" charset="0"/>
              </a:rPr>
              <a:t>THẢO LUẬN NHÓM 4</a:t>
            </a:r>
          </a:p>
        </p:txBody>
      </p:sp>
      <p:sp>
        <p:nvSpPr>
          <p:cNvPr id="9" name="TextBox 8">
            <a:extLst>
              <a:ext uri="{FF2B5EF4-FFF2-40B4-BE49-F238E27FC236}">
                <a16:creationId xmlns:a16="http://schemas.microsoft.com/office/drawing/2014/main" id="{0F462990-149D-41DD-A24B-43A6FDF2DCD5}"/>
              </a:ext>
            </a:extLst>
          </p:cNvPr>
          <p:cNvSpPr txBox="1"/>
          <p:nvPr/>
        </p:nvSpPr>
        <p:spPr>
          <a:xfrm>
            <a:off x="424594" y="1546798"/>
            <a:ext cx="11559008" cy="1323439"/>
          </a:xfrm>
          <a:prstGeom prst="rect">
            <a:avLst/>
          </a:prstGeom>
          <a:noFill/>
        </p:spPr>
        <p:txBody>
          <a:bodyPr wrap="square" rtlCol="0">
            <a:spAutoFit/>
          </a:bodyPr>
          <a:lstStyle/>
          <a:p>
            <a:pPr marL="285750" indent="-285750">
              <a:buFont typeface="Wingdings" panose="05000000000000000000" pitchFamily="2" charset="2"/>
              <a:buChar char="Ø"/>
            </a:pPr>
            <a:r>
              <a:rPr lang="en-US" sz="4400">
                <a:solidFill>
                  <a:srgbClr val="7030A0"/>
                </a:solidFill>
                <a:latin typeface="Arial" panose="020B0604020202020204" pitchFamily="34" charset="0"/>
                <a:cs typeface="Arial" panose="020B0604020202020204" pitchFamily="34" charset="0"/>
              </a:rPr>
              <a:t> </a:t>
            </a:r>
            <a:r>
              <a:rPr lang="en-US" sz="3600">
                <a:solidFill>
                  <a:srgbClr val="7030A0"/>
                </a:solidFill>
                <a:latin typeface="Arial" panose="020B0604020202020204" pitchFamily="34" charset="0"/>
                <a:cs typeface="Arial" panose="020B0604020202020204" pitchFamily="34" charset="0"/>
              </a:rPr>
              <a:t>Qúa trình nội sinh và quá trình ngoại sinh khác nhau nh</a:t>
            </a:r>
            <a:r>
              <a:rPr lang="vi-VN" sz="3600">
                <a:solidFill>
                  <a:srgbClr val="7030A0"/>
                </a:solidFill>
                <a:latin typeface="Arial" panose="020B0604020202020204" pitchFamily="34" charset="0"/>
                <a:cs typeface="Arial" panose="020B0604020202020204" pitchFamily="34" charset="0"/>
              </a:rPr>
              <a:t>ư</a:t>
            </a:r>
            <a:r>
              <a:rPr lang="en-US" sz="3600">
                <a:solidFill>
                  <a:srgbClr val="7030A0"/>
                </a:solidFill>
                <a:latin typeface="Arial" panose="020B0604020202020204" pitchFamily="34" charset="0"/>
                <a:cs typeface="Arial" panose="020B0604020202020204" pitchFamily="34" charset="0"/>
              </a:rPr>
              <a:t> thế nào?</a:t>
            </a:r>
          </a:p>
        </p:txBody>
      </p:sp>
      <p:sp>
        <p:nvSpPr>
          <p:cNvPr id="10" name="TextBox 9">
            <a:extLst>
              <a:ext uri="{FF2B5EF4-FFF2-40B4-BE49-F238E27FC236}">
                <a16:creationId xmlns:a16="http://schemas.microsoft.com/office/drawing/2014/main" id="{E4D326E5-349D-409D-81DD-43A87971AC2A}"/>
              </a:ext>
            </a:extLst>
          </p:cNvPr>
          <p:cNvSpPr txBox="1"/>
          <p:nvPr/>
        </p:nvSpPr>
        <p:spPr>
          <a:xfrm>
            <a:off x="424594" y="2710278"/>
            <a:ext cx="11559008" cy="1754326"/>
          </a:xfrm>
          <a:prstGeom prst="rect">
            <a:avLst/>
          </a:prstGeom>
          <a:noFill/>
        </p:spPr>
        <p:txBody>
          <a:bodyPr wrap="square" rtlCol="0">
            <a:spAutoFit/>
          </a:bodyPr>
          <a:lstStyle/>
          <a:p>
            <a:pPr marL="285750" indent="-285750">
              <a:buFont typeface="Wingdings" panose="05000000000000000000" pitchFamily="2" charset="2"/>
              <a:buChar char="Ø"/>
            </a:pPr>
            <a:r>
              <a:rPr lang="en-US" sz="3600">
                <a:solidFill>
                  <a:srgbClr val="7030A0"/>
                </a:solidFill>
                <a:latin typeface="Arial" panose="020B0604020202020204" pitchFamily="34" charset="0"/>
                <a:cs typeface="Arial" panose="020B0604020202020204" pitchFamily="34" charset="0"/>
              </a:rPr>
              <a:t> Trong các hình 1,2,3,4 hình nào thể hiện tác động chủ yếu của quá trình nội sinh, hình nào thể hiện</a:t>
            </a:r>
          </a:p>
          <a:p>
            <a:r>
              <a:rPr lang="en-US" sz="3600">
                <a:solidFill>
                  <a:srgbClr val="7030A0"/>
                </a:solidFill>
                <a:latin typeface="Arial" panose="020B0604020202020204" pitchFamily="34" charset="0"/>
                <a:cs typeface="Arial" panose="020B0604020202020204" pitchFamily="34" charset="0"/>
              </a:rPr>
              <a:t> tác động của quá trình ngoại sinh?</a:t>
            </a:r>
          </a:p>
        </p:txBody>
      </p:sp>
      <p:grpSp>
        <p:nvGrpSpPr>
          <p:cNvPr id="17" name="Group 16">
            <a:extLst>
              <a:ext uri="{FF2B5EF4-FFF2-40B4-BE49-F238E27FC236}">
                <a16:creationId xmlns:a16="http://schemas.microsoft.com/office/drawing/2014/main" id="{3D8AB667-04D2-4C85-8763-8BFCBD53AA4F}"/>
              </a:ext>
            </a:extLst>
          </p:cNvPr>
          <p:cNvGrpSpPr/>
          <p:nvPr/>
        </p:nvGrpSpPr>
        <p:grpSpPr>
          <a:xfrm>
            <a:off x="272090" y="4431553"/>
            <a:ext cx="5590788" cy="2511719"/>
            <a:chOff x="272090" y="4431553"/>
            <a:chExt cx="5590788" cy="2511719"/>
          </a:xfrm>
        </p:grpSpPr>
        <p:pic>
          <p:nvPicPr>
            <p:cNvPr id="12" name="Picture 11">
              <a:extLst>
                <a:ext uri="{FF2B5EF4-FFF2-40B4-BE49-F238E27FC236}">
                  <a16:creationId xmlns:a16="http://schemas.microsoft.com/office/drawing/2014/main" id="{61B5F55C-44F6-49B4-ACC9-DEF2A0E335AE}"/>
                </a:ext>
              </a:extLst>
            </p:cNvPr>
            <p:cNvPicPr>
              <a:picLocks noChangeAspect="1"/>
            </p:cNvPicPr>
            <p:nvPr/>
          </p:nvPicPr>
          <p:blipFill rotWithShape="1">
            <a:blip r:embed="rId3"/>
            <a:srcRect l="33591" t="16105" r="34963" b="62823"/>
            <a:stretch/>
          </p:blipFill>
          <p:spPr>
            <a:xfrm>
              <a:off x="272090" y="4431553"/>
              <a:ext cx="5590788" cy="2107449"/>
            </a:xfrm>
            <a:prstGeom prst="rect">
              <a:avLst/>
            </a:prstGeom>
          </p:spPr>
        </p:pic>
        <p:sp>
          <p:nvSpPr>
            <p:cNvPr id="13" name="TextBox 12">
              <a:extLst>
                <a:ext uri="{FF2B5EF4-FFF2-40B4-BE49-F238E27FC236}">
                  <a16:creationId xmlns:a16="http://schemas.microsoft.com/office/drawing/2014/main" id="{9DB71371-32AC-40E1-8655-E18D1A73A00D}"/>
                </a:ext>
              </a:extLst>
            </p:cNvPr>
            <p:cNvSpPr txBox="1"/>
            <p:nvPr/>
          </p:nvSpPr>
          <p:spPr>
            <a:xfrm>
              <a:off x="552004" y="6296941"/>
              <a:ext cx="2263522" cy="646331"/>
            </a:xfrm>
            <a:prstGeom prst="rect">
              <a:avLst/>
            </a:prstGeom>
            <a:noFill/>
          </p:spPr>
          <p:txBody>
            <a:bodyPr wrap="square" rtlCol="0">
              <a:spAutoFit/>
            </a:bodyPr>
            <a:lstStyle/>
            <a:p>
              <a:pPr algn="ctr"/>
              <a:r>
                <a:rPr lang="en-US">
                  <a:solidFill>
                    <a:srgbClr val="7030A0"/>
                  </a:solidFill>
                  <a:latin typeface="Arial" panose="020B0604020202020204" pitchFamily="34" charset="0"/>
                  <a:cs typeface="Arial" panose="020B0604020202020204" pitchFamily="34" charset="0"/>
                </a:rPr>
                <a:t>Hình 1. Nếp uốn của các lớp đất đá</a:t>
              </a:r>
            </a:p>
          </p:txBody>
        </p:sp>
        <p:sp>
          <p:nvSpPr>
            <p:cNvPr id="14" name="TextBox 13">
              <a:extLst>
                <a:ext uri="{FF2B5EF4-FFF2-40B4-BE49-F238E27FC236}">
                  <a16:creationId xmlns:a16="http://schemas.microsoft.com/office/drawing/2014/main" id="{BBAC21C8-CAB3-41FB-BD09-446F4A2CF8A8}"/>
                </a:ext>
              </a:extLst>
            </p:cNvPr>
            <p:cNvSpPr txBox="1"/>
            <p:nvPr/>
          </p:nvSpPr>
          <p:spPr>
            <a:xfrm>
              <a:off x="3216250" y="6395730"/>
              <a:ext cx="2263522" cy="369332"/>
            </a:xfrm>
            <a:prstGeom prst="rect">
              <a:avLst/>
            </a:prstGeom>
            <a:noFill/>
          </p:spPr>
          <p:txBody>
            <a:bodyPr wrap="square" rtlCol="0">
              <a:spAutoFit/>
            </a:bodyPr>
            <a:lstStyle/>
            <a:p>
              <a:pPr algn="ctr"/>
              <a:r>
                <a:rPr lang="en-US">
                  <a:solidFill>
                    <a:srgbClr val="7030A0"/>
                  </a:solidFill>
                  <a:latin typeface="Arial" panose="020B0604020202020204" pitchFamily="34" charset="0"/>
                  <a:cs typeface="Arial" panose="020B0604020202020204" pitchFamily="34" charset="0"/>
                </a:rPr>
                <a:t>Hình 2. Đứt gãy</a:t>
              </a:r>
            </a:p>
          </p:txBody>
        </p:sp>
      </p:grpSp>
      <p:grpSp>
        <p:nvGrpSpPr>
          <p:cNvPr id="18" name="Group 17">
            <a:extLst>
              <a:ext uri="{FF2B5EF4-FFF2-40B4-BE49-F238E27FC236}">
                <a16:creationId xmlns:a16="http://schemas.microsoft.com/office/drawing/2014/main" id="{FB8010A7-F205-42B3-BE29-9A0814874B3A}"/>
              </a:ext>
            </a:extLst>
          </p:cNvPr>
          <p:cNvGrpSpPr/>
          <p:nvPr/>
        </p:nvGrpSpPr>
        <p:grpSpPr>
          <a:xfrm>
            <a:off x="5710373" y="4419909"/>
            <a:ext cx="6558746" cy="2511254"/>
            <a:chOff x="5710373" y="4419909"/>
            <a:chExt cx="6558746" cy="2511254"/>
          </a:xfrm>
        </p:grpSpPr>
        <p:pic>
          <p:nvPicPr>
            <p:cNvPr id="11" name="Picture 10">
              <a:extLst>
                <a:ext uri="{FF2B5EF4-FFF2-40B4-BE49-F238E27FC236}">
                  <a16:creationId xmlns:a16="http://schemas.microsoft.com/office/drawing/2014/main" id="{5878F3EA-A6C9-477A-AC11-2A8973991121}"/>
                </a:ext>
              </a:extLst>
            </p:cNvPr>
            <p:cNvPicPr>
              <a:picLocks noChangeAspect="1"/>
            </p:cNvPicPr>
            <p:nvPr/>
          </p:nvPicPr>
          <p:blipFill rotWithShape="1">
            <a:blip r:embed="rId3"/>
            <a:srcRect l="33082" t="36671" r="34750" b="44031"/>
            <a:stretch/>
          </p:blipFill>
          <p:spPr>
            <a:xfrm>
              <a:off x="5710373" y="4419909"/>
              <a:ext cx="6558746" cy="2213179"/>
            </a:xfrm>
            <a:prstGeom prst="rect">
              <a:avLst/>
            </a:prstGeom>
          </p:spPr>
        </p:pic>
        <p:sp>
          <p:nvSpPr>
            <p:cNvPr id="15" name="TextBox 14">
              <a:extLst>
                <a:ext uri="{FF2B5EF4-FFF2-40B4-BE49-F238E27FC236}">
                  <a16:creationId xmlns:a16="http://schemas.microsoft.com/office/drawing/2014/main" id="{C1912553-C2B7-422D-846A-554C08EF8E88}"/>
                </a:ext>
              </a:extLst>
            </p:cNvPr>
            <p:cNvSpPr txBox="1"/>
            <p:nvPr/>
          </p:nvSpPr>
          <p:spPr>
            <a:xfrm>
              <a:off x="6034733" y="6263162"/>
              <a:ext cx="2723677" cy="646331"/>
            </a:xfrm>
            <a:prstGeom prst="rect">
              <a:avLst/>
            </a:prstGeom>
            <a:noFill/>
          </p:spPr>
          <p:txBody>
            <a:bodyPr wrap="square" rtlCol="0">
              <a:spAutoFit/>
            </a:bodyPr>
            <a:lstStyle/>
            <a:p>
              <a:pPr algn="ctr"/>
              <a:r>
                <a:rPr lang="en-US">
                  <a:solidFill>
                    <a:srgbClr val="7030A0"/>
                  </a:solidFill>
                  <a:latin typeface="Arial" panose="020B0604020202020204" pitchFamily="34" charset="0"/>
                  <a:cs typeface="Arial" panose="020B0604020202020204" pitchFamily="34" charset="0"/>
                </a:rPr>
                <a:t>Hình 3.Dạng địa hình do sóng mài mòn</a:t>
              </a:r>
            </a:p>
          </p:txBody>
        </p:sp>
        <p:sp>
          <p:nvSpPr>
            <p:cNvPr id="16" name="TextBox 15">
              <a:extLst>
                <a:ext uri="{FF2B5EF4-FFF2-40B4-BE49-F238E27FC236}">
                  <a16:creationId xmlns:a16="http://schemas.microsoft.com/office/drawing/2014/main" id="{18A5A592-B069-4377-8889-9B6625348465}"/>
                </a:ext>
              </a:extLst>
            </p:cNvPr>
            <p:cNvSpPr txBox="1"/>
            <p:nvPr/>
          </p:nvSpPr>
          <p:spPr>
            <a:xfrm>
              <a:off x="9569307" y="6284832"/>
              <a:ext cx="2263522" cy="646331"/>
            </a:xfrm>
            <a:prstGeom prst="rect">
              <a:avLst/>
            </a:prstGeom>
            <a:noFill/>
          </p:spPr>
          <p:txBody>
            <a:bodyPr wrap="square" rtlCol="0">
              <a:spAutoFit/>
            </a:bodyPr>
            <a:lstStyle/>
            <a:p>
              <a:pPr algn="ctr"/>
              <a:r>
                <a:rPr lang="en-US">
                  <a:solidFill>
                    <a:srgbClr val="7030A0"/>
                  </a:solidFill>
                  <a:latin typeface="Arial" panose="020B0604020202020204" pitchFamily="34" charset="0"/>
                  <a:cs typeface="Arial" panose="020B0604020202020204" pitchFamily="34" charset="0"/>
                </a:rPr>
                <a:t>Hình 4. Nấm đá do gió thổi mòn</a:t>
              </a:r>
            </a:p>
          </p:txBody>
        </p:sp>
      </p:grpSp>
      <p:pic>
        <p:nvPicPr>
          <p:cNvPr id="3" name="Picture 2" descr="A picture containing text, clipart&#10;&#10;Description automatically generated">
            <a:extLst>
              <a:ext uri="{FF2B5EF4-FFF2-40B4-BE49-F238E27FC236}">
                <a16:creationId xmlns:a16="http://schemas.microsoft.com/office/drawing/2014/main" id="{899148D5-E77E-4204-A33E-B859F995FE28}"/>
              </a:ext>
            </a:extLst>
          </p:cNvPr>
          <p:cNvPicPr>
            <a:picLocks noChangeAspect="1"/>
          </p:cNvPicPr>
          <p:nvPr/>
        </p:nvPicPr>
        <p:blipFill rotWithShape="1">
          <a:blip r:embed="rId4">
            <a:extLst>
              <a:ext uri="{28A0092B-C50C-407E-A947-70E740481C1C}">
                <a14:useLocalDpi xmlns:a14="http://schemas.microsoft.com/office/drawing/2010/main" val="0"/>
              </a:ext>
            </a:extLst>
          </a:blip>
          <a:srcRect b="7990"/>
          <a:stretch/>
        </p:blipFill>
        <p:spPr>
          <a:xfrm>
            <a:off x="8421340" y="1009843"/>
            <a:ext cx="1669312" cy="670226"/>
          </a:xfrm>
          <a:prstGeom prst="rect">
            <a:avLst/>
          </a:prstGeom>
        </p:spPr>
      </p:pic>
    </p:spTree>
    <p:extLst>
      <p:ext uri="{BB962C8B-B14F-4D97-AF65-F5344CB8AC3E}">
        <p14:creationId xmlns:p14="http://schemas.microsoft.com/office/powerpoint/2010/main" val="319157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wipe(left)">
                                      <p:cBhvr>
                                        <p:cTn id="3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25E1BB4-D4EA-46B8-8362-60EF5DBE5A3B}"/>
              </a:ext>
            </a:extLst>
          </p:cNvPr>
          <p:cNvGraphicFramePr>
            <a:graphicFrameLocks noGrp="1"/>
          </p:cNvGraphicFramePr>
          <p:nvPr>
            <p:extLst>
              <p:ext uri="{D42A27DB-BD31-4B8C-83A1-F6EECF244321}">
                <p14:modId xmlns:p14="http://schemas.microsoft.com/office/powerpoint/2010/main" val="305941710"/>
              </p:ext>
            </p:extLst>
          </p:nvPr>
        </p:nvGraphicFramePr>
        <p:xfrm>
          <a:off x="0" y="761694"/>
          <a:ext cx="12192001" cy="6039678"/>
        </p:xfrm>
        <a:graphic>
          <a:graphicData uri="http://schemas.openxmlformats.org/drawingml/2006/table">
            <a:tbl>
              <a:tblPr firstRow="1" bandRow="1">
                <a:tableStyleId>{5C22544A-7EE6-4342-B048-85BDC9FD1C3A}</a:tableStyleId>
              </a:tblPr>
              <a:tblGrid>
                <a:gridCol w="2500830">
                  <a:extLst>
                    <a:ext uri="{9D8B030D-6E8A-4147-A177-3AD203B41FA5}">
                      <a16:colId xmlns:a16="http://schemas.microsoft.com/office/drawing/2014/main" val="1584028992"/>
                    </a:ext>
                  </a:extLst>
                </a:gridCol>
                <a:gridCol w="5111826">
                  <a:extLst>
                    <a:ext uri="{9D8B030D-6E8A-4147-A177-3AD203B41FA5}">
                      <a16:colId xmlns:a16="http://schemas.microsoft.com/office/drawing/2014/main" val="2645330624"/>
                    </a:ext>
                  </a:extLst>
                </a:gridCol>
                <a:gridCol w="4579345">
                  <a:extLst>
                    <a:ext uri="{9D8B030D-6E8A-4147-A177-3AD203B41FA5}">
                      <a16:colId xmlns:a16="http://schemas.microsoft.com/office/drawing/2014/main" val="731374669"/>
                    </a:ext>
                  </a:extLst>
                </a:gridCol>
              </a:tblGrid>
              <a:tr h="0">
                <a:tc>
                  <a:txBody>
                    <a:bodyPr/>
                    <a:lstStyle/>
                    <a:p>
                      <a:endParaRPr lang="en-US"/>
                    </a:p>
                  </a:txBody>
                  <a:tcPr>
                    <a:solidFill>
                      <a:schemeClr val="accent6">
                        <a:lumMod val="40000"/>
                        <a:lumOff val="60000"/>
                      </a:schemeClr>
                    </a:solidFill>
                  </a:tcPr>
                </a:tc>
                <a:tc>
                  <a:txBody>
                    <a:bodyPr/>
                    <a:lstStyle/>
                    <a:p>
                      <a:pPr algn="ctr"/>
                      <a:endParaRPr lang="en-US" sz="3600">
                        <a:latin typeface="Arial" panose="020B0604020202020204" pitchFamily="34" charset="0"/>
                        <a:cs typeface="Arial" panose="020B0604020202020204" pitchFamily="34" charset="0"/>
                      </a:endParaRPr>
                    </a:p>
                    <a:p>
                      <a:pPr algn="ctr"/>
                      <a:endParaRPr lang="en-US" sz="360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endParaRPr lang="en-US" sz="360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986265280"/>
                  </a:ext>
                </a:extLst>
              </a:tr>
              <a:tr h="1616986">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extLst>
                  <a:ext uri="{0D108BD9-81ED-4DB2-BD59-A6C34878D82A}">
                    <a16:rowId xmlns:a16="http://schemas.microsoft.com/office/drawing/2014/main" val="3333233440"/>
                  </a:ext>
                </a:extLst>
              </a:tr>
              <a:tr h="1616986">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extLst>
                  <a:ext uri="{0D108BD9-81ED-4DB2-BD59-A6C34878D82A}">
                    <a16:rowId xmlns:a16="http://schemas.microsoft.com/office/drawing/2014/main" val="2852924150"/>
                  </a:ext>
                </a:extLst>
              </a:tr>
              <a:tr h="1616986">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extLst>
                  <a:ext uri="{0D108BD9-81ED-4DB2-BD59-A6C34878D82A}">
                    <a16:rowId xmlns:a16="http://schemas.microsoft.com/office/drawing/2014/main" val="2602441284"/>
                  </a:ext>
                </a:extLst>
              </a:tr>
            </a:tbl>
          </a:graphicData>
        </a:graphic>
      </p:graphicFrame>
      <p:sp>
        <p:nvSpPr>
          <p:cNvPr id="6" name="TextBox 5">
            <a:extLst>
              <a:ext uri="{FF2B5EF4-FFF2-40B4-BE49-F238E27FC236}">
                <a16:creationId xmlns:a16="http://schemas.microsoft.com/office/drawing/2014/main" id="{9B78661E-8E68-47A5-A588-8BA031634185}"/>
              </a:ext>
            </a:extLst>
          </p:cNvPr>
          <p:cNvSpPr txBox="1"/>
          <p:nvPr/>
        </p:nvSpPr>
        <p:spPr>
          <a:xfrm>
            <a:off x="2980661" y="877182"/>
            <a:ext cx="4419599" cy="523220"/>
          </a:xfrm>
          <a:prstGeom prst="rect">
            <a:avLst/>
          </a:prstGeom>
          <a:noFill/>
        </p:spPr>
        <p:txBody>
          <a:bodyPr wrap="square" rtlCol="0">
            <a:spAutoFit/>
          </a:bodyPr>
          <a:lstStyle/>
          <a:p>
            <a:r>
              <a:rPr lang="en-US" sz="2800" b="1">
                <a:solidFill>
                  <a:srgbClr val="7030A0"/>
                </a:solidFill>
                <a:latin typeface="Arial" panose="020B0604020202020204" pitchFamily="34" charset="0"/>
                <a:cs typeface="Arial" panose="020B0604020202020204" pitchFamily="34" charset="0"/>
              </a:rPr>
              <a:t>QUÁ TRÌNH NỘI SINH</a:t>
            </a:r>
          </a:p>
        </p:txBody>
      </p:sp>
      <p:sp>
        <p:nvSpPr>
          <p:cNvPr id="7" name="TextBox 6">
            <a:extLst>
              <a:ext uri="{FF2B5EF4-FFF2-40B4-BE49-F238E27FC236}">
                <a16:creationId xmlns:a16="http://schemas.microsoft.com/office/drawing/2014/main" id="{C618429B-497F-4C07-97D5-C57CEA4099B3}"/>
              </a:ext>
            </a:extLst>
          </p:cNvPr>
          <p:cNvSpPr txBox="1"/>
          <p:nvPr/>
        </p:nvSpPr>
        <p:spPr>
          <a:xfrm>
            <a:off x="7498316" y="932029"/>
            <a:ext cx="5185144" cy="523220"/>
          </a:xfrm>
          <a:prstGeom prst="rect">
            <a:avLst/>
          </a:prstGeom>
          <a:noFill/>
        </p:spPr>
        <p:txBody>
          <a:bodyPr wrap="square" rtlCol="0">
            <a:spAutoFit/>
          </a:bodyPr>
          <a:lstStyle/>
          <a:p>
            <a:r>
              <a:rPr lang="en-US" sz="2800" b="1">
                <a:solidFill>
                  <a:srgbClr val="7030A0"/>
                </a:solidFill>
                <a:latin typeface="Arial" panose="020B0604020202020204" pitchFamily="34" charset="0"/>
                <a:cs typeface="Arial" panose="020B0604020202020204" pitchFamily="34" charset="0"/>
              </a:rPr>
              <a:t>QUÁ TRÌNH NGOẠI SINH</a:t>
            </a:r>
          </a:p>
        </p:txBody>
      </p:sp>
      <p:sp>
        <p:nvSpPr>
          <p:cNvPr id="8" name="TextBox 7">
            <a:extLst>
              <a:ext uri="{FF2B5EF4-FFF2-40B4-BE49-F238E27FC236}">
                <a16:creationId xmlns:a16="http://schemas.microsoft.com/office/drawing/2014/main" id="{038B83FB-CCB9-4458-80C3-CE377D3744E1}"/>
              </a:ext>
            </a:extLst>
          </p:cNvPr>
          <p:cNvSpPr txBox="1"/>
          <p:nvPr/>
        </p:nvSpPr>
        <p:spPr>
          <a:xfrm>
            <a:off x="-972943" y="3671984"/>
            <a:ext cx="4419599" cy="1077218"/>
          </a:xfrm>
          <a:prstGeom prst="rect">
            <a:avLst/>
          </a:prstGeom>
          <a:noFill/>
        </p:spPr>
        <p:txBody>
          <a:bodyPr wrap="square" rtlCol="0">
            <a:spAutoFit/>
          </a:bodyPr>
          <a:lstStyle/>
          <a:p>
            <a:pPr algn="ctr"/>
            <a:r>
              <a:rPr lang="en-US" sz="3200" b="1">
                <a:solidFill>
                  <a:srgbClr val="0070C0"/>
                </a:solidFill>
                <a:latin typeface="Arial" panose="020B0604020202020204" pitchFamily="34" charset="0"/>
                <a:cs typeface="Arial" panose="020B0604020202020204" pitchFamily="34" charset="0"/>
              </a:rPr>
              <a:t>Tác động </a:t>
            </a:r>
          </a:p>
          <a:p>
            <a:pPr algn="ctr"/>
            <a:r>
              <a:rPr lang="en-US" sz="3200" b="1">
                <a:solidFill>
                  <a:srgbClr val="0070C0"/>
                </a:solidFill>
                <a:latin typeface="Arial" panose="020B0604020202020204" pitchFamily="34" charset="0"/>
                <a:cs typeface="Arial" panose="020B0604020202020204" pitchFamily="34" charset="0"/>
              </a:rPr>
              <a:t>đến địa hình</a:t>
            </a:r>
          </a:p>
        </p:txBody>
      </p:sp>
      <p:sp>
        <p:nvSpPr>
          <p:cNvPr id="9" name="TextBox 8">
            <a:extLst>
              <a:ext uri="{FF2B5EF4-FFF2-40B4-BE49-F238E27FC236}">
                <a16:creationId xmlns:a16="http://schemas.microsoft.com/office/drawing/2014/main" id="{2E8FE7C5-28C3-4EF9-9513-4568DA39EB2F}"/>
              </a:ext>
            </a:extLst>
          </p:cNvPr>
          <p:cNvSpPr txBox="1"/>
          <p:nvPr/>
        </p:nvSpPr>
        <p:spPr>
          <a:xfrm>
            <a:off x="-950912" y="2341345"/>
            <a:ext cx="4419599" cy="584775"/>
          </a:xfrm>
          <a:prstGeom prst="rect">
            <a:avLst/>
          </a:prstGeom>
          <a:noFill/>
        </p:spPr>
        <p:txBody>
          <a:bodyPr wrap="square" rtlCol="0">
            <a:spAutoFit/>
          </a:bodyPr>
          <a:lstStyle/>
          <a:p>
            <a:pPr algn="ctr"/>
            <a:r>
              <a:rPr lang="en-US" sz="3200" b="1">
                <a:solidFill>
                  <a:srgbClr val="0070C0"/>
                </a:solidFill>
                <a:latin typeface="Arial" panose="020B0604020202020204" pitchFamily="34" charset="0"/>
                <a:cs typeface="Arial" panose="020B0604020202020204" pitchFamily="34" charset="0"/>
              </a:rPr>
              <a:t>Nguồn gốc</a:t>
            </a:r>
          </a:p>
        </p:txBody>
      </p:sp>
      <p:sp>
        <p:nvSpPr>
          <p:cNvPr id="10" name="TextBox 9">
            <a:extLst>
              <a:ext uri="{FF2B5EF4-FFF2-40B4-BE49-F238E27FC236}">
                <a16:creationId xmlns:a16="http://schemas.microsoft.com/office/drawing/2014/main" id="{2F217F03-7F0C-4C86-AC07-E48B65907699}"/>
              </a:ext>
            </a:extLst>
          </p:cNvPr>
          <p:cNvSpPr txBox="1"/>
          <p:nvPr/>
        </p:nvSpPr>
        <p:spPr>
          <a:xfrm>
            <a:off x="-986927" y="5442209"/>
            <a:ext cx="4419599" cy="1077218"/>
          </a:xfrm>
          <a:prstGeom prst="rect">
            <a:avLst/>
          </a:prstGeom>
          <a:noFill/>
        </p:spPr>
        <p:txBody>
          <a:bodyPr wrap="square" rtlCol="0">
            <a:spAutoFit/>
          </a:bodyPr>
          <a:lstStyle/>
          <a:p>
            <a:pPr algn="ctr"/>
            <a:r>
              <a:rPr lang="en-US" sz="3200" b="1">
                <a:solidFill>
                  <a:srgbClr val="0070C0"/>
                </a:solidFill>
                <a:latin typeface="Arial" panose="020B0604020202020204" pitchFamily="34" charset="0"/>
                <a:cs typeface="Arial" panose="020B0604020202020204" pitchFamily="34" charset="0"/>
              </a:rPr>
              <a:t>Đối t</a:t>
            </a:r>
            <a:r>
              <a:rPr lang="vi-VN" sz="3200" b="1">
                <a:solidFill>
                  <a:srgbClr val="0070C0"/>
                </a:solidFill>
                <a:latin typeface="Arial" panose="020B0604020202020204" pitchFamily="34" charset="0"/>
                <a:cs typeface="Arial" panose="020B0604020202020204" pitchFamily="34" charset="0"/>
              </a:rPr>
              <a:t>ư</a:t>
            </a:r>
            <a:r>
              <a:rPr lang="en-US" sz="3200" b="1">
                <a:solidFill>
                  <a:srgbClr val="0070C0"/>
                </a:solidFill>
                <a:latin typeface="Arial" panose="020B0604020202020204" pitchFamily="34" charset="0"/>
                <a:cs typeface="Arial" panose="020B0604020202020204" pitchFamily="34" charset="0"/>
              </a:rPr>
              <a:t>ợng </a:t>
            </a:r>
          </a:p>
          <a:p>
            <a:pPr algn="ctr"/>
            <a:r>
              <a:rPr lang="en-US" sz="3200" b="1">
                <a:solidFill>
                  <a:srgbClr val="0070C0"/>
                </a:solidFill>
                <a:latin typeface="Arial" panose="020B0604020202020204" pitchFamily="34" charset="0"/>
                <a:cs typeface="Arial" panose="020B0604020202020204" pitchFamily="34" charset="0"/>
              </a:rPr>
              <a:t>tác động</a:t>
            </a:r>
          </a:p>
        </p:txBody>
      </p:sp>
      <p:sp>
        <p:nvSpPr>
          <p:cNvPr id="11" name="TextBox 10">
            <a:extLst>
              <a:ext uri="{FF2B5EF4-FFF2-40B4-BE49-F238E27FC236}">
                <a16:creationId xmlns:a16="http://schemas.microsoft.com/office/drawing/2014/main" id="{55AD561C-8A51-4763-98D8-F67B5310CCD5}"/>
              </a:ext>
            </a:extLst>
          </p:cNvPr>
          <p:cNvSpPr txBox="1"/>
          <p:nvPr/>
        </p:nvSpPr>
        <p:spPr>
          <a:xfrm>
            <a:off x="2802201" y="2174146"/>
            <a:ext cx="4419599" cy="1077218"/>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Quá trình xảy ra trong lòng Trái Đất</a:t>
            </a:r>
          </a:p>
        </p:txBody>
      </p:sp>
      <p:sp>
        <p:nvSpPr>
          <p:cNvPr id="12" name="TextBox 11">
            <a:extLst>
              <a:ext uri="{FF2B5EF4-FFF2-40B4-BE49-F238E27FC236}">
                <a16:creationId xmlns:a16="http://schemas.microsoft.com/office/drawing/2014/main" id="{BD0E56E2-59A3-4814-9F54-D2B59B27596E}"/>
              </a:ext>
            </a:extLst>
          </p:cNvPr>
          <p:cNvSpPr txBox="1"/>
          <p:nvPr/>
        </p:nvSpPr>
        <p:spPr>
          <a:xfrm>
            <a:off x="7536454" y="2190606"/>
            <a:ext cx="4419599" cy="1077218"/>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Quá trình xảy ra bên ngoài, trên bề mặt đất</a:t>
            </a:r>
          </a:p>
        </p:txBody>
      </p:sp>
      <p:sp>
        <p:nvSpPr>
          <p:cNvPr id="13" name="TextBox 12">
            <a:extLst>
              <a:ext uri="{FF2B5EF4-FFF2-40B4-BE49-F238E27FC236}">
                <a16:creationId xmlns:a16="http://schemas.microsoft.com/office/drawing/2014/main" id="{4AB976AD-B3F8-4AC1-BA68-FABA420A84BD}"/>
              </a:ext>
            </a:extLst>
          </p:cNvPr>
          <p:cNvSpPr txBox="1"/>
          <p:nvPr/>
        </p:nvSpPr>
        <p:spPr>
          <a:xfrm>
            <a:off x="7536455" y="3644465"/>
            <a:ext cx="4419599" cy="1569660"/>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Xu h</a:t>
            </a:r>
            <a:r>
              <a:rPr lang="vi-VN" sz="3200" b="1">
                <a:solidFill>
                  <a:srgbClr val="002060"/>
                </a:solidFill>
                <a:latin typeface="Arial" panose="020B0604020202020204" pitchFamily="34" charset="0"/>
                <a:cs typeface="Arial" panose="020B0604020202020204" pitchFamily="34" charset="0"/>
              </a:rPr>
              <a:t>ư</a:t>
            </a:r>
            <a:r>
              <a:rPr lang="en-US" sz="3200" b="1">
                <a:solidFill>
                  <a:srgbClr val="002060"/>
                </a:solidFill>
                <a:latin typeface="Arial" panose="020B0604020202020204" pitchFamily="34" charset="0"/>
                <a:cs typeface="Arial" panose="020B0604020202020204" pitchFamily="34" charset="0"/>
              </a:rPr>
              <a:t>ớng san bằng địa hình,làm bề mặt bằng phẳng h</a:t>
            </a:r>
            <a:r>
              <a:rPr lang="vi-VN" sz="3200" b="1">
                <a:solidFill>
                  <a:srgbClr val="002060"/>
                </a:solidFill>
                <a:latin typeface="Arial" panose="020B0604020202020204" pitchFamily="34" charset="0"/>
                <a:cs typeface="Arial" panose="020B0604020202020204" pitchFamily="34" charset="0"/>
              </a:rPr>
              <a:t>ơ</a:t>
            </a:r>
            <a:r>
              <a:rPr lang="en-US" sz="3200" b="1">
                <a:solidFill>
                  <a:srgbClr val="002060"/>
                </a:solidFill>
                <a:latin typeface="Arial" panose="020B0604020202020204" pitchFamily="34" charset="0"/>
                <a:cs typeface="Arial" panose="020B0604020202020204" pitchFamily="34" charset="0"/>
              </a:rPr>
              <a:t>n</a:t>
            </a:r>
          </a:p>
        </p:txBody>
      </p:sp>
      <p:sp>
        <p:nvSpPr>
          <p:cNvPr id="14" name="TextBox 13">
            <a:extLst>
              <a:ext uri="{FF2B5EF4-FFF2-40B4-BE49-F238E27FC236}">
                <a16:creationId xmlns:a16="http://schemas.microsoft.com/office/drawing/2014/main" id="{5B17A1D7-6F7F-4C3D-A827-0A0C18802BEA}"/>
              </a:ext>
            </a:extLst>
          </p:cNvPr>
          <p:cNvSpPr txBox="1"/>
          <p:nvPr/>
        </p:nvSpPr>
        <p:spPr>
          <a:xfrm>
            <a:off x="7579605" y="5459516"/>
            <a:ext cx="4419599" cy="1077218"/>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Các dạng địa hình có quy mô nhỏ</a:t>
            </a:r>
          </a:p>
        </p:txBody>
      </p:sp>
      <p:sp>
        <p:nvSpPr>
          <p:cNvPr id="15" name="TextBox 14">
            <a:extLst>
              <a:ext uri="{FF2B5EF4-FFF2-40B4-BE49-F238E27FC236}">
                <a16:creationId xmlns:a16="http://schemas.microsoft.com/office/drawing/2014/main" id="{F091C793-BB1E-4C7C-A579-B2FBBE64197B}"/>
              </a:ext>
            </a:extLst>
          </p:cNvPr>
          <p:cNvSpPr txBox="1"/>
          <p:nvPr/>
        </p:nvSpPr>
        <p:spPr>
          <a:xfrm>
            <a:off x="2808419" y="3576608"/>
            <a:ext cx="4419599" cy="1569660"/>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Xu h</a:t>
            </a:r>
            <a:r>
              <a:rPr lang="vi-VN" sz="3200" b="1">
                <a:solidFill>
                  <a:srgbClr val="002060"/>
                </a:solidFill>
                <a:latin typeface="Arial" panose="020B0604020202020204" pitchFamily="34" charset="0"/>
                <a:cs typeface="Arial" panose="020B0604020202020204" pitchFamily="34" charset="0"/>
              </a:rPr>
              <a:t>ư</a:t>
            </a:r>
            <a:r>
              <a:rPr lang="en-US" sz="3200" b="1">
                <a:solidFill>
                  <a:srgbClr val="002060"/>
                </a:solidFill>
                <a:latin typeface="Arial" panose="020B0604020202020204" pitchFamily="34" charset="0"/>
                <a:cs typeface="Arial" panose="020B0604020202020204" pitchFamily="34" charset="0"/>
              </a:rPr>
              <a:t>ớng tạo nên sự gồ ghề của bề mặt Trái Đất</a:t>
            </a:r>
          </a:p>
        </p:txBody>
      </p:sp>
      <p:sp>
        <p:nvSpPr>
          <p:cNvPr id="16" name="TextBox 15">
            <a:extLst>
              <a:ext uri="{FF2B5EF4-FFF2-40B4-BE49-F238E27FC236}">
                <a16:creationId xmlns:a16="http://schemas.microsoft.com/office/drawing/2014/main" id="{2C45B850-2F01-468C-9E0C-3EC3D644A5BE}"/>
              </a:ext>
            </a:extLst>
          </p:cNvPr>
          <p:cNvSpPr txBox="1"/>
          <p:nvPr/>
        </p:nvSpPr>
        <p:spPr>
          <a:xfrm>
            <a:off x="2445745" y="5135245"/>
            <a:ext cx="5133860" cy="1569660"/>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Các dạng địa hình có quy mô lớn nh</a:t>
            </a:r>
            <a:r>
              <a:rPr lang="vi-VN" sz="3200" b="1">
                <a:solidFill>
                  <a:srgbClr val="002060"/>
                </a:solidFill>
                <a:latin typeface="Arial" panose="020B0604020202020204" pitchFamily="34" charset="0"/>
                <a:cs typeface="Arial" panose="020B0604020202020204" pitchFamily="34" charset="0"/>
              </a:rPr>
              <a:t>ư</a:t>
            </a:r>
            <a:r>
              <a:rPr lang="en-US" sz="3200" b="1">
                <a:solidFill>
                  <a:srgbClr val="002060"/>
                </a:solidFill>
                <a:latin typeface="Arial" panose="020B0604020202020204" pitchFamily="34" charset="0"/>
                <a:cs typeface="Arial" panose="020B0604020202020204" pitchFamily="34" charset="0"/>
              </a:rPr>
              <a:t> châu lục, miền núi, cao nguyên</a:t>
            </a:r>
          </a:p>
        </p:txBody>
      </p:sp>
      <p:sp>
        <p:nvSpPr>
          <p:cNvPr id="17" name="Rectangle 16">
            <a:extLst>
              <a:ext uri="{FF2B5EF4-FFF2-40B4-BE49-F238E27FC236}">
                <a16:creationId xmlns:a16="http://schemas.microsoft.com/office/drawing/2014/main" id="{4247A3A8-75F6-40F5-87D5-96D9F1098510}"/>
              </a:ext>
            </a:extLst>
          </p:cNvPr>
          <p:cNvSpPr/>
          <p:nvPr/>
        </p:nvSpPr>
        <p:spPr>
          <a:xfrm>
            <a:off x="3714734" y="56628"/>
            <a:ext cx="3987210" cy="6431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70C0"/>
                </a:solidFill>
                <a:latin typeface="Arial" panose="020B0604020202020204" pitchFamily="34" charset="0"/>
                <a:cs typeface="Arial" panose="020B0604020202020204" pitchFamily="34" charset="0"/>
              </a:rPr>
              <a:t>THẢO LUẬN NHÓM 4</a:t>
            </a:r>
          </a:p>
        </p:txBody>
      </p:sp>
      <p:pic>
        <p:nvPicPr>
          <p:cNvPr id="18" name="Picture 10" descr="Digit 180">
            <a:extLst>
              <a:ext uri="{FF2B5EF4-FFF2-40B4-BE49-F238E27FC236}">
                <a16:creationId xmlns:a16="http://schemas.microsoft.com/office/drawing/2014/main" id="{FA6BAE85-17A7-45AB-B465-394D12001064}"/>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8578" y="77798"/>
            <a:ext cx="1077146" cy="62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88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iterate type="lt">
                                    <p:tmPct val="5000"/>
                                  </p:iterate>
                                  <p:childTnLst>
                                    <p:anim calcmode="lin" valueType="num">
                                      <p:cBhvr>
                                        <p:cTn id="13" dur="1000"/>
                                        <p:tgtEl>
                                          <p:spTgt spid="18"/>
                                        </p:tgtEl>
                                        <p:attrNameLst>
                                          <p:attrName>ppt_w</p:attrName>
                                        </p:attrNameLst>
                                      </p:cBhvr>
                                      <p:tavLst>
                                        <p:tav tm="0">
                                          <p:val>
                                            <p:strVal val="ppt_w"/>
                                          </p:val>
                                        </p:tav>
                                        <p:tav tm="100000">
                                          <p:val>
                                            <p:fltVal val="0"/>
                                          </p:val>
                                        </p:tav>
                                      </p:tavLst>
                                    </p:anim>
                                    <p:anim calcmode="lin" valueType="num">
                                      <p:cBhvr>
                                        <p:cTn id="14" dur="1000"/>
                                        <p:tgtEl>
                                          <p:spTgt spid="18"/>
                                        </p:tgtEl>
                                        <p:attrNameLst>
                                          <p:attrName>ppt_h</p:attrName>
                                        </p:attrNameLst>
                                      </p:cBhvr>
                                      <p:tavLst>
                                        <p:tav tm="0">
                                          <p:val>
                                            <p:strVal val="ppt_h"/>
                                          </p:val>
                                        </p:tav>
                                        <p:tav tm="100000">
                                          <p:val>
                                            <p:fltVal val="0"/>
                                          </p:val>
                                        </p:tav>
                                      </p:tavLst>
                                    </p:anim>
                                    <p:anim calcmode="lin" valueType="num">
                                      <p:cBhvr>
                                        <p:cTn id="15" dur="1000"/>
                                        <p:tgtEl>
                                          <p:spTgt spid="18"/>
                                        </p:tgtEl>
                                        <p:attrNameLst>
                                          <p:attrName>style.rotation</p:attrName>
                                        </p:attrNameLst>
                                      </p:cBhvr>
                                      <p:tavLst>
                                        <p:tav tm="0">
                                          <p:val>
                                            <p:fltVal val="0"/>
                                          </p:val>
                                        </p:tav>
                                        <p:tav tm="100000">
                                          <p:val>
                                            <p:fltVal val="90"/>
                                          </p:val>
                                        </p:tav>
                                      </p:tavLst>
                                    </p:anim>
                                    <p:animEffect transition="out" filter="fade">
                                      <p:cBhvr>
                                        <p:cTn id="16" dur="1000"/>
                                        <p:tgtEl>
                                          <p:spTgt spid="18"/>
                                        </p:tgtEl>
                                      </p:cBhvr>
                                    </p:animEffect>
                                    <p:set>
                                      <p:cBhvr>
                                        <p:cTn id="17"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RINGIN.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left)">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wipe(left)">
                                      <p:cBhvr>
                                        <p:cTn id="4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1BD7613-0771-4756-B73F-52A8194F6CE9}"/>
              </a:ext>
            </a:extLst>
          </p:cNvPr>
          <p:cNvGrpSpPr/>
          <p:nvPr/>
        </p:nvGrpSpPr>
        <p:grpSpPr>
          <a:xfrm>
            <a:off x="1183127" y="1230983"/>
            <a:ext cx="10797161" cy="1942833"/>
            <a:chOff x="1183127" y="1486167"/>
            <a:chExt cx="10797161" cy="1942833"/>
          </a:xfrm>
        </p:grpSpPr>
        <p:sp>
          <p:nvSpPr>
            <p:cNvPr id="15" name="Rectangle: Rounded Corners 14">
              <a:extLst>
                <a:ext uri="{FF2B5EF4-FFF2-40B4-BE49-F238E27FC236}">
                  <a16:creationId xmlns:a16="http://schemas.microsoft.com/office/drawing/2014/main" id="{5044FCF5-2069-43D0-9A40-C1110C193411}"/>
                </a:ext>
              </a:extLst>
            </p:cNvPr>
            <p:cNvSpPr/>
            <p:nvPr/>
          </p:nvSpPr>
          <p:spPr>
            <a:xfrm>
              <a:off x="1183127" y="1486167"/>
              <a:ext cx="10797161" cy="194283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73F65AC-B87D-4256-80A9-2DBAEBEACB09}"/>
                </a:ext>
              </a:extLst>
            </p:cNvPr>
            <p:cNvSpPr txBox="1"/>
            <p:nvPr/>
          </p:nvSpPr>
          <p:spPr>
            <a:xfrm>
              <a:off x="2515937" y="1540072"/>
              <a:ext cx="9286658" cy="1815882"/>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Là các quá trình xảy ra trong lòng Trái Đất,làm di chuyển các mạng kiến tạo,nén ép các lớp đất đá, làm cho chúng bị uốn nếp, đứt gãy hoặc đẩy vật chất nóng chảy ở d</a:t>
              </a:r>
              <a:r>
                <a:rPr lang="vi-VN" sz="2800">
                  <a:solidFill>
                    <a:srgbClr val="0070C0"/>
                  </a:solidFill>
                  <a:latin typeface="Arial" panose="020B0604020202020204" pitchFamily="34" charset="0"/>
                  <a:cs typeface="Arial" panose="020B0604020202020204" pitchFamily="34" charset="0"/>
                </a:rPr>
                <a:t>ư</a:t>
              </a:r>
              <a:r>
                <a:rPr lang="en-US" sz="2800">
                  <a:solidFill>
                    <a:srgbClr val="0070C0"/>
                  </a:solidFill>
                  <a:latin typeface="Arial" panose="020B0604020202020204" pitchFamily="34" charset="0"/>
                  <a:cs typeface="Arial" panose="020B0604020202020204" pitchFamily="34" charset="0"/>
                </a:rPr>
                <a:t>ới sâu ra ngoài mặt đất tạo thành núi lửa,động đất…</a:t>
              </a:r>
            </a:p>
          </p:txBody>
        </p:sp>
      </p:grpSp>
      <p:sp>
        <p:nvSpPr>
          <p:cNvPr id="4" name="Flowchart: Connector 3">
            <a:extLst>
              <a:ext uri="{FF2B5EF4-FFF2-40B4-BE49-F238E27FC236}">
                <a16:creationId xmlns:a16="http://schemas.microsoft.com/office/drawing/2014/main" id="{333635C4-FAF0-4C0F-84B1-DF88D6540C41}"/>
              </a:ext>
            </a:extLst>
          </p:cNvPr>
          <p:cNvSpPr/>
          <p:nvPr/>
        </p:nvSpPr>
        <p:spPr>
          <a:xfrm>
            <a:off x="91440" y="107153"/>
            <a:ext cx="921128" cy="897696"/>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2DFEDBF-13B3-4CDE-BBDC-D40004E8609C}"/>
              </a:ext>
            </a:extLst>
          </p:cNvPr>
          <p:cNvSpPr/>
          <p:nvPr/>
        </p:nvSpPr>
        <p:spPr>
          <a:xfrm>
            <a:off x="1107538" y="147793"/>
            <a:ext cx="10566302" cy="7574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Qúa trình nội sinh và quá trình ngoại sinh</a:t>
            </a:r>
            <a:endParaRPr lang="en-US" sz="3996" b="1"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92628B37-D010-43D9-B7B0-FF0A232B911B}"/>
              </a:ext>
            </a:extLst>
          </p:cNvPr>
          <p:cNvGrpSpPr/>
          <p:nvPr/>
        </p:nvGrpSpPr>
        <p:grpSpPr>
          <a:xfrm>
            <a:off x="163827" y="1110712"/>
            <a:ext cx="2183374" cy="2183374"/>
            <a:chOff x="163827" y="1365896"/>
            <a:chExt cx="2183374" cy="2183374"/>
          </a:xfrm>
        </p:grpSpPr>
        <p:sp>
          <p:nvSpPr>
            <p:cNvPr id="9" name="Arrow: Circular 8">
              <a:extLst>
                <a:ext uri="{FF2B5EF4-FFF2-40B4-BE49-F238E27FC236}">
                  <a16:creationId xmlns:a16="http://schemas.microsoft.com/office/drawing/2014/main" id="{DB35F5E1-D9A0-41C5-8BB1-24B89201A4E3}"/>
                </a:ext>
              </a:extLst>
            </p:cNvPr>
            <p:cNvSpPr/>
            <p:nvPr/>
          </p:nvSpPr>
          <p:spPr>
            <a:xfrm>
              <a:off x="163827" y="1365896"/>
              <a:ext cx="2183374" cy="2183374"/>
            </a:xfrm>
            <a:prstGeom prst="circularArrow">
              <a:avLst>
                <a:gd name="adj1" fmla="val 5085"/>
                <a:gd name="adj2" fmla="val 327528"/>
                <a:gd name="adj3" fmla="val 15808768"/>
                <a:gd name="adj4" fmla="val 16084141"/>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9" name="Group 18">
              <a:extLst>
                <a:ext uri="{FF2B5EF4-FFF2-40B4-BE49-F238E27FC236}">
                  <a16:creationId xmlns:a16="http://schemas.microsoft.com/office/drawing/2014/main" id="{FA627708-73CC-458A-86A5-54B64623659E}"/>
                </a:ext>
              </a:extLst>
            </p:cNvPr>
            <p:cNvGrpSpPr/>
            <p:nvPr/>
          </p:nvGrpSpPr>
          <p:grpSpPr>
            <a:xfrm>
              <a:off x="284097" y="1465512"/>
              <a:ext cx="1942833" cy="1942833"/>
              <a:chOff x="284097" y="1465512"/>
              <a:chExt cx="1942833" cy="1942833"/>
            </a:xfrm>
          </p:grpSpPr>
          <p:grpSp>
            <p:nvGrpSpPr>
              <p:cNvPr id="6" name="Group 5">
                <a:extLst>
                  <a:ext uri="{FF2B5EF4-FFF2-40B4-BE49-F238E27FC236}">
                    <a16:creationId xmlns:a16="http://schemas.microsoft.com/office/drawing/2014/main" id="{AEE2FF92-3087-48CF-9069-E61CD1B2B6EB}"/>
                  </a:ext>
                </a:extLst>
              </p:cNvPr>
              <p:cNvGrpSpPr/>
              <p:nvPr/>
            </p:nvGrpSpPr>
            <p:grpSpPr>
              <a:xfrm>
                <a:off x="284097" y="1465512"/>
                <a:ext cx="1942833" cy="1942833"/>
                <a:chOff x="620143" y="370063"/>
                <a:chExt cx="1942833" cy="1942833"/>
              </a:xfrm>
            </p:grpSpPr>
            <p:sp>
              <p:nvSpPr>
                <p:cNvPr id="7" name="Oval 6">
                  <a:extLst>
                    <a:ext uri="{FF2B5EF4-FFF2-40B4-BE49-F238E27FC236}">
                      <a16:creationId xmlns:a16="http://schemas.microsoft.com/office/drawing/2014/main" id="{EA6CEF94-3EFD-4C7B-BD5C-8BBB1C6BB234}"/>
                    </a:ext>
                  </a:extLst>
                </p:cNvPr>
                <p:cNvSpPr/>
                <p:nvPr/>
              </p:nvSpPr>
              <p:spPr>
                <a:xfrm>
                  <a:off x="620143" y="370063"/>
                  <a:ext cx="1942833" cy="19428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13750045-3617-4C96-9F21-3E4BED71F244}"/>
                    </a:ext>
                  </a:extLst>
                </p:cNvPr>
                <p:cNvSpPr txBox="1"/>
                <p:nvPr/>
              </p:nvSpPr>
              <p:spPr>
                <a:xfrm>
                  <a:off x="943948" y="693869"/>
                  <a:ext cx="1295222" cy="12952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grpSp>
          <p:sp>
            <p:nvSpPr>
              <p:cNvPr id="3" name="TextBox 2">
                <a:extLst>
                  <a:ext uri="{FF2B5EF4-FFF2-40B4-BE49-F238E27FC236}">
                    <a16:creationId xmlns:a16="http://schemas.microsoft.com/office/drawing/2014/main" id="{8B76F36B-17AF-4C25-912F-F5707ED965C0}"/>
                  </a:ext>
                </a:extLst>
              </p:cNvPr>
              <p:cNvSpPr txBox="1"/>
              <p:nvPr/>
            </p:nvSpPr>
            <p:spPr>
              <a:xfrm>
                <a:off x="487632" y="2175318"/>
                <a:ext cx="1739298"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Nội sinh</a:t>
                </a:r>
              </a:p>
            </p:txBody>
          </p:sp>
        </p:grpSp>
      </p:grpSp>
      <p:grpSp>
        <p:nvGrpSpPr>
          <p:cNvPr id="26" name="Group 25">
            <a:extLst>
              <a:ext uri="{FF2B5EF4-FFF2-40B4-BE49-F238E27FC236}">
                <a16:creationId xmlns:a16="http://schemas.microsoft.com/office/drawing/2014/main" id="{6A20B33E-D1C4-4B74-873A-421BB3E2979F}"/>
              </a:ext>
            </a:extLst>
          </p:cNvPr>
          <p:cNvGrpSpPr/>
          <p:nvPr/>
        </p:nvGrpSpPr>
        <p:grpSpPr>
          <a:xfrm>
            <a:off x="2866434" y="3336692"/>
            <a:ext cx="8350914" cy="3497249"/>
            <a:chOff x="371746" y="4309741"/>
            <a:chExt cx="5590788" cy="2615536"/>
          </a:xfrm>
        </p:grpSpPr>
        <p:pic>
          <p:nvPicPr>
            <p:cNvPr id="27" name="Picture 26">
              <a:extLst>
                <a:ext uri="{FF2B5EF4-FFF2-40B4-BE49-F238E27FC236}">
                  <a16:creationId xmlns:a16="http://schemas.microsoft.com/office/drawing/2014/main" id="{D1B2EBF7-0DF1-42DC-A0A7-FA1B6B96210C}"/>
                </a:ext>
              </a:extLst>
            </p:cNvPr>
            <p:cNvPicPr>
              <a:picLocks noChangeAspect="1"/>
            </p:cNvPicPr>
            <p:nvPr/>
          </p:nvPicPr>
          <p:blipFill rotWithShape="1">
            <a:blip r:embed="rId2"/>
            <a:srcRect l="33591" t="16105" r="34963" b="62823"/>
            <a:stretch/>
          </p:blipFill>
          <p:spPr>
            <a:xfrm>
              <a:off x="371746" y="4309741"/>
              <a:ext cx="5590788" cy="2107449"/>
            </a:xfrm>
            <a:prstGeom prst="rect">
              <a:avLst/>
            </a:prstGeom>
          </p:spPr>
        </p:pic>
        <p:sp>
          <p:nvSpPr>
            <p:cNvPr id="28" name="TextBox 27">
              <a:extLst>
                <a:ext uri="{FF2B5EF4-FFF2-40B4-BE49-F238E27FC236}">
                  <a16:creationId xmlns:a16="http://schemas.microsoft.com/office/drawing/2014/main" id="{CC999575-8B2F-461C-9E4D-B9C8D1622D29}"/>
                </a:ext>
              </a:extLst>
            </p:cNvPr>
            <p:cNvSpPr txBox="1"/>
            <p:nvPr/>
          </p:nvSpPr>
          <p:spPr>
            <a:xfrm>
              <a:off x="569623" y="6441896"/>
              <a:ext cx="2263522" cy="483381"/>
            </a:xfrm>
            <a:prstGeom prst="rect">
              <a:avLst/>
            </a:prstGeom>
            <a:noFill/>
          </p:spPr>
          <p:txBody>
            <a:bodyPr wrap="square" rtlCol="0">
              <a:spAutoFit/>
            </a:bodyPr>
            <a:lstStyle/>
            <a:p>
              <a:pPr algn="ctr"/>
              <a:r>
                <a:rPr lang="en-US" i="1">
                  <a:solidFill>
                    <a:srgbClr val="7030A0"/>
                  </a:solidFill>
                  <a:latin typeface="Arial" panose="020B0604020202020204" pitchFamily="34" charset="0"/>
                  <a:cs typeface="Arial" panose="020B0604020202020204" pitchFamily="34" charset="0"/>
                </a:rPr>
                <a:t>Hình 1. Nếp uốn của các lớp đất đá</a:t>
              </a:r>
            </a:p>
          </p:txBody>
        </p:sp>
        <p:sp>
          <p:nvSpPr>
            <p:cNvPr id="29" name="TextBox 28">
              <a:extLst>
                <a:ext uri="{FF2B5EF4-FFF2-40B4-BE49-F238E27FC236}">
                  <a16:creationId xmlns:a16="http://schemas.microsoft.com/office/drawing/2014/main" id="{3B0104D2-2349-4385-AB82-3D33415AE8E9}"/>
                </a:ext>
              </a:extLst>
            </p:cNvPr>
            <p:cNvSpPr txBox="1"/>
            <p:nvPr/>
          </p:nvSpPr>
          <p:spPr>
            <a:xfrm>
              <a:off x="3379971" y="6539002"/>
              <a:ext cx="2263522" cy="276217"/>
            </a:xfrm>
            <a:prstGeom prst="rect">
              <a:avLst/>
            </a:prstGeom>
            <a:noFill/>
          </p:spPr>
          <p:txBody>
            <a:bodyPr wrap="square" rtlCol="0">
              <a:spAutoFit/>
            </a:bodyPr>
            <a:lstStyle/>
            <a:p>
              <a:pPr algn="ctr"/>
              <a:r>
                <a:rPr lang="en-US" i="1">
                  <a:solidFill>
                    <a:srgbClr val="7030A0"/>
                  </a:solidFill>
                  <a:latin typeface="Arial" panose="020B0604020202020204" pitchFamily="34" charset="0"/>
                  <a:cs typeface="Arial" panose="020B0604020202020204" pitchFamily="34" charset="0"/>
                </a:rPr>
                <a:t>Hình 2. Đứt gãy</a:t>
              </a:r>
            </a:p>
          </p:txBody>
        </p:sp>
      </p:grpSp>
    </p:spTree>
    <p:extLst>
      <p:ext uri="{BB962C8B-B14F-4D97-AF65-F5344CB8AC3E}">
        <p14:creationId xmlns:p14="http://schemas.microsoft.com/office/powerpoint/2010/main" val="37190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1034</Words>
  <Application>Microsoft Office PowerPoint</Application>
  <PresentationFormat>Widescreen</PresentationFormat>
  <Paragraphs>111</Paragraphs>
  <Slides>22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#9Slide03 Neutra</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2021-07-19T02:40:33Z</dcterms:created>
  <dcterms:modified xsi:type="dcterms:W3CDTF">2023-10-14T08:54:27Z</dcterms:modified>
</cp:coreProperties>
</file>