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3"/>
  </p:notesMasterIdLst>
  <p:sldIdLst>
    <p:sldId id="256" r:id="rId2"/>
    <p:sldId id="258" r:id="rId3"/>
    <p:sldId id="260" r:id="rId4"/>
    <p:sldId id="315" r:id="rId5"/>
    <p:sldId id="264" r:id="rId6"/>
    <p:sldId id="280" r:id="rId7"/>
    <p:sldId id="322" r:id="rId8"/>
    <p:sldId id="261" r:id="rId9"/>
    <p:sldId id="263" r:id="rId10"/>
    <p:sldId id="267" r:id="rId11"/>
    <p:sldId id="312" r:id="rId12"/>
    <p:sldId id="313" r:id="rId13"/>
    <p:sldId id="317" r:id="rId14"/>
    <p:sldId id="316" r:id="rId15"/>
    <p:sldId id="314" r:id="rId16"/>
    <p:sldId id="318" r:id="rId17"/>
    <p:sldId id="320" r:id="rId18"/>
    <p:sldId id="259" r:id="rId19"/>
    <p:sldId id="323" r:id="rId20"/>
    <p:sldId id="325" r:id="rId21"/>
    <p:sldId id="326" r:id="rId22"/>
    <p:sldId id="327" r:id="rId23"/>
    <p:sldId id="324" r:id="rId24"/>
    <p:sldId id="329" r:id="rId25"/>
    <p:sldId id="331" r:id="rId26"/>
    <p:sldId id="273" r:id="rId27"/>
    <p:sldId id="266" r:id="rId28"/>
    <p:sldId id="334" r:id="rId29"/>
    <p:sldId id="335" r:id="rId30"/>
    <p:sldId id="336" r:id="rId31"/>
    <p:sldId id="287"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ira Sans Extra Condensed Medium" panose="020B06030500000200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Open Sans SemiBold" panose="020B0606030504020204" pitchFamily="34" charset="0"/>
      <p:regular r:id="rId48"/>
      <p:bold r:id="rId49"/>
      <p:italic r:id="rId50"/>
      <p:boldItalic r:id="rId51"/>
    </p:embeddedFont>
    <p:embeddedFont>
      <p:font typeface="Overpass Black" pitchFamily="2" charset="77"/>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2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8BDD98-E972-4DD7-AC3A-84128B98A008}">
  <a:tblStyle styleId="{758BDD98-E972-4DD7-AC3A-84128B98A0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50"/>
  </p:normalViewPr>
  <p:slideViewPr>
    <p:cSldViewPr snapToGrid="0" snapToObjects="1">
      <p:cViewPr varScale="1">
        <p:scale>
          <a:sx n="154" d="100"/>
          <a:sy n="154" d="100"/>
        </p:scale>
        <p:origin x="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12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95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07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83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46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26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06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46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4"/>
        <p:cNvGrpSpPr/>
        <p:nvPr/>
      </p:nvGrpSpPr>
      <p:grpSpPr>
        <a:xfrm>
          <a:off x="0" y="0"/>
          <a:ext cx="0" cy="0"/>
          <a:chOff x="0" y="0"/>
          <a:chExt cx="0" cy="0"/>
        </a:xfrm>
      </p:grpSpPr>
      <p:sp>
        <p:nvSpPr>
          <p:cNvPr id="2575" name="Google Shape;2575;ga7274a1822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6" name="Google Shape;2576;ga7274a1822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39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freepik.com/" TargetMode="External"/><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by Slidesgo,</a:t>
            </a:r>
            <a:r>
              <a:rPr lang="en" sz="1200" b="1">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by Flaticon,</a:t>
            </a:r>
            <a:r>
              <a:rPr lang="en" sz="1200" b="1">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lang="en" sz="1200" b="1">
                <a:solidFill>
                  <a:schemeClr val="dk2"/>
                </a:solidFill>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by Freepik</a:t>
            </a:r>
            <a:r>
              <a:rPr lang="en" sz="1200" b="1">
                <a:solidFill>
                  <a:schemeClr val="dk2"/>
                </a:solidFill>
                <a:latin typeface="Open Sans"/>
                <a:ea typeface="Open Sans"/>
                <a:cs typeface="Open Sans"/>
                <a:sym typeface="Open Sans"/>
              </a:rPr>
              <a:t> </a:t>
            </a:r>
            <a:endParaRPr sz="1200" b="1">
              <a:solidFill>
                <a:schemeClr val="dk2"/>
              </a:solidFill>
              <a:latin typeface="Open Sans"/>
              <a:ea typeface="Open Sans"/>
              <a:cs typeface="Open Sans"/>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2"/>
        <p:cNvGrpSpPr/>
        <p:nvPr/>
      </p:nvGrpSpPr>
      <p:grpSpPr>
        <a:xfrm>
          <a:off x="0" y="0"/>
          <a:ext cx="0" cy="0"/>
          <a:chOff x="0" y="0"/>
          <a:chExt cx="0" cy="0"/>
        </a:xfrm>
      </p:grpSpPr>
      <p:sp>
        <p:nvSpPr>
          <p:cNvPr id="583" name="Google Shape;583;p10"/>
          <p:cNvSpPr txBox="1">
            <a:spLocks noGrp="1"/>
          </p:cNvSpPr>
          <p:nvPr>
            <p:ph type="title"/>
          </p:nvPr>
        </p:nvSpPr>
        <p:spPr>
          <a:xfrm>
            <a:off x="720000" y="3314050"/>
            <a:ext cx="7704000" cy="12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8" r:id="rId6"/>
    <p:sldLayoutId id="2147483659" r:id="rId7"/>
    <p:sldLayoutId id="2147483660" r:id="rId8"/>
    <p:sldLayoutId id="2147483664" r:id="rId9"/>
    <p:sldLayoutId id="2147483665" r:id="rId10"/>
    <p:sldLayoutId id="2147483669" r:id="rId11"/>
    <p:sldLayoutId id="2147483671" r:id="rId12"/>
    <p:sldLayoutId id="2147483672" r:id="rId13"/>
    <p:sldLayoutId id="2147483676" r:id="rId14"/>
    <p:sldLayoutId id="2147483677" r:id="rId15"/>
    <p:sldLayoutId id="2147483678" r:id="rId16"/>
    <p:sldLayoutId id="2147483679" r:id="rId17"/>
    <p:sldLayoutId id="2147483680" r:id="rId18"/>
    <p:sldLayoutId id="214748368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PHÁP LUẬT VÀ ĐỜI SỐNG</a:t>
            </a:r>
            <a:endParaRPr b="1">
              <a:latin typeface="Calibri" panose="020F0502020204030204" pitchFamily="34" charset="0"/>
              <a:cs typeface="Calibri" panose="020F0502020204030204" pitchFamily="34" charset="0"/>
            </a:endParaRPr>
          </a:p>
        </p:txBody>
      </p:sp>
      <p:sp>
        <p:nvSpPr>
          <p:cNvPr id="2129" name="Google Shape;2129;p38"/>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GVTH: TRẦN THỊ MỸ LỆ</a:t>
            </a:r>
            <a:endParaRPr/>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49"/>
          <p:cNvSpPr/>
          <p:nvPr/>
        </p:nvSpPr>
        <p:spPr>
          <a:xfrm>
            <a:off x="4487136" y="1178462"/>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5" name="Google Shape;2335;p49"/>
          <p:cNvSpPr/>
          <p:nvPr/>
        </p:nvSpPr>
        <p:spPr>
          <a:xfrm>
            <a:off x="4499473" y="1533425"/>
            <a:ext cx="4165556"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400" b="1" u="none" strike="noStrike" cap="none">
                <a:solidFill>
                  <a:srgbClr val="14522C"/>
                </a:solidFill>
                <a:latin typeface="Open Sans SemiBold" panose="020F0502020204030204" pitchFamily="34" charset="0"/>
                <a:ea typeface="Open Sans"/>
                <a:cs typeface="Open Sans SemiBold" panose="020F0502020204030204" pitchFamily="34" charset="0"/>
                <a:sym typeface="Open Sans"/>
              </a:rPr>
              <a:t>Khuôn mẫu, những quy tắc xử sự chung</a:t>
            </a:r>
            <a:endParaRPr sz="1400" b="1" u="none" strike="noStrike" cap="none">
              <a:solidFill>
                <a:srgbClr val="14522C"/>
              </a:solidFill>
              <a:latin typeface="Open Sans SemiBold" panose="020F0502020204030204" pitchFamily="34" charset="0"/>
              <a:cs typeface="Open Sans SemiBold" panose="020F0502020204030204" pitchFamily="34" charset="0"/>
              <a:sym typeface="Arial"/>
            </a:endParaRPr>
          </a:p>
        </p:txBody>
      </p:sp>
      <p:sp>
        <p:nvSpPr>
          <p:cNvPr id="2336" name="Google Shape;2336;p49"/>
          <p:cNvSpPr/>
          <p:nvPr/>
        </p:nvSpPr>
        <p:spPr>
          <a:xfrm>
            <a:off x="4512110" y="1996349"/>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PHỔ BIẾN</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7" name="Google Shape;2337;p49"/>
          <p:cNvSpPr/>
          <p:nvPr/>
        </p:nvSpPr>
        <p:spPr>
          <a:xfrm>
            <a:off x="4519931" y="2496596"/>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Áp d</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u</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ng nhiều lần, nhiều nơi, đối với tất cả mọi người trong mọi lĩnh vực của đời s</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o</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ng XH.</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sp>
        <p:nvSpPr>
          <p:cNvPr id="2338" name="Google Shape;2338;p49"/>
          <p:cNvSpPr/>
          <p:nvPr/>
        </p:nvSpPr>
        <p:spPr>
          <a:xfrm>
            <a:off x="4490340" y="3106211"/>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 PHỔ BIẾN</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9" name="Google Shape;2339;p49"/>
          <p:cNvSpPr/>
          <p:nvPr/>
        </p:nvSpPr>
        <p:spPr>
          <a:xfrm>
            <a:off x="4519931" y="3472226"/>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Làm nên giá trị công b</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ằng</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 bình đẳng trước pháp luật</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sp>
        <p:nvSpPr>
          <p:cNvPr id="2340" name="Google Shape;2340;p49"/>
          <p:cNvSpPr/>
          <p:nvPr/>
        </p:nvSpPr>
        <p:spPr>
          <a:xfrm>
            <a:off x="4512110" y="3906110"/>
            <a:ext cx="3517200" cy="475800"/>
          </a:xfrm>
          <a:prstGeom prst="rect">
            <a:avLst/>
          </a:prstGeom>
          <a:noFill/>
          <a:ln>
            <a:noFill/>
          </a:ln>
        </p:spPr>
        <p:txBody>
          <a:bodyPr spcFirstLastPara="1" wrap="square" lIns="91425" tIns="91425" rIns="91425" bIns="91425" anchor="ctr" anchorCtr="0">
            <a:noAutofit/>
          </a:bodyPr>
          <a:lstStyle/>
          <a:p>
            <a:pPr lvl="0"/>
            <a:r>
              <a:rPr lang="en-US" sz="1600" b="1">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 PHỔ BIẾN</a:t>
            </a:r>
          </a:p>
        </p:txBody>
      </p:sp>
      <p:sp>
        <p:nvSpPr>
          <p:cNvPr id="2341" name="Google Shape;2341;p49"/>
          <p:cNvSpPr/>
          <p:nvPr/>
        </p:nvSpPr>
        <p:spPr>
          <a:xfrm>
            <a:off x="4519931" y="4381910"/>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Tất cả mọi người dù trong điều kiện hoàn cảnh nào cũng phải thực hiện theo khuôn mẫu của PL.</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624044" y="1366208"/>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654343" y="229871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sp>
        <p:nvSpPr>
          <p:cNvPr id="2348" name="Google Shape;2348;p49"/>
          <p:cNvSpPr txBox="1"/>
          <p:nvPr/>
        </p:nvSpPr>
        <p:spPr>
          <a:xfrm>
            <a:off x="3627577" y="326677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4"/>
                </a:solidFill>
                <a:latin typeface="Open Sans SemiBold" panose="020F0502020204030204" pitchFamily="34" charset="0"/>
                <a:ea typeface="Overpass Black"/>
                <a:cs typeface="Open Sans SemiBold" panose="020F0502020204030204" pitchFamily="34" charset="0"/>
                <a:sym typeface="Overpass Black"/>
              </a:rPr>
              <a:t>03</a:t>
            </a:r>
            <a:endParaRPr sz="3000" b="1" u="none" strike="noStrike" cap="none">
              <a:solidFill>
                <a:schemeClr val="accent4"/>
              </a:solidFill>
              <a:latin typeface="Open Sans SemiBold" panose="020F0502020204030204" pitchFamily="34" charset="0"/>
              <a:cs typeface="Open Sans SemiBold" panose="020F0502020204030204" pitchFamily="34" charset="0"/>
              <a:sym typeface="Arial"/>
            </a:endParaRPr>
          </a:p>
        </p:txBody>
      </p:sp>
      <p:sp>
        <p:nvSpPr>
          <p:cNvPr id="2349" name="Google Shape;2349;p49"/>
          <p:cNvSpPr txBox="1"/>
          <p:nvPr/>
        </p:nvSpPr>
        <p:spPr>
          <a:xfrm>
            <a:off x="3625344" y="4181134"/>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3"/>
                </a:solidFill>
                <a:latin typeface="Open Sans SemiBold" panose="020F0502020204030204" pitchFamily="34" charset="0"/>
                <a:ea typeface="Overpass Black"/>
                <a:cs typeface="Open Sans SemiBold" panose="020F0502020204030204" pitchFamily="34" charset="0"/>
                <a:sym typeface="Overpass Black"/>
              </a:rPr>
              <a:t>04</a:t>
            </a:r>
            <a:endParaRPr sz="3000" b="1" u="none" strike="noStrike" cap="none">
              <a:solidFill>
                <a:schemeClr val="accent3"/>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1460" y="4171795"/>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756928" y="1349375"/>
            <a:ext cx="2638747" cy="273202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1. TÍNH  QUY PHẠM </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PHỔ BIẾN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55983" y="3952251"/>
            <a:ext cx="7704000" cy="1254900"/>
          </a:xfrm>
          <a:prstGeom prst="rect">
            <a:avLst/>
          </a:prstGeom>
        </p:spPr>
        <p:txBody>
          <a:bodyPr spcFirstLastPara="1" wrap="square" lIns="91425" tIns="91425" rIns="91425" bIns="91425" anchor="ctr" anchorCtr="0">
            <a:noAutofit/>
          </a:bodyPr>
          <a:lstStyle/>
          <a:p>
            <a:pPr lvl="0" algn="just"/>
            <a:r>
              <a:rPr lang="en-US" altLang="vi-VN" sz="2400">
                <a:solidFill>
                  <a:srgbClr val="14522C"/>
                </a:solidFill>
                <a:latin typeface="Calibri Light" panose="020F0302020204030204" pitchFamily="34" charset="0"/>
                <a:cs typeface="Calibri Light" panose="020F0302020204030204" pitchFamily="34" charset="0"/>
              </a:rPr>
              <a:t>VD : Luật lao động điều chỉnh các mối quan hệ lao động phát sinh giữa người lao động làm công ăn lương và người sử dụng lao động bằng hợp đồng lao động.</a:t>
            </a:r>
            <a:endParaRPr sz="2400">
              <a:solidFill>
                <a:srgbClr val="14522C"/>
              </a:solidFill>
              <a:latin typeface="Calibri Light" panose="020F0302020204030204" pitchFamily="34" charset="0"/>
              <a:cs typeface="Calibri Light" panose="020F0302020204030204" pitchFamily="34" charset="0"/>
            </a:endParaRP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Picture 3" descr="0707Ec06L">
            <a:extLst>
              <a:ext uri="{FF2B5EF4-FFF2-40B4-BE49-F238E27FC236}">
                <a16:creationId xmlns:a16="http://schemas.microsoft.com/office/drawing/2014/main" id="{3060F79C-FC40-DE41-8EF9-E84779365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652" y="259137"/>
            <a:ext cx="2816571" cy="334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4" descr="20075239327">
            <a:extLst>
              <a:ext uri="{FF2B5EF4-FFF2-40B4-BE49-F238E27FC236}">
                <a16:creationId xmlns:a16="http://schemas.microsoft.com/office/drawing/2014/main" id="{CFDF8B99-BD33-8943-83CF-3291C78C5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305" y="256938"/>
            <a:ext cx="2441008" cy="33961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8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55983" y="3952251"/>
            <a:ext cx="7704000"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rgbClr val="14522C"/>
                </a:solidFill>
                <a:latin typeface="Calibri Light" panose="020F0302020204030204" pitchFamily="34" charset="0"/>
                <a:cs typeface="Calibri Light" panose="020F0302020204030204" pitchFamily="34" charset="0"/>
              </a:rPr>
              <a:t>VD : Luật hôn nhân gia đình điều chỉnh các mối quan hệ trong việc kết hôn, quan hệ vợ chồng, quan hệ cha mẹ và con cái…</a:t>
            </a: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icture containing person, posing&#10;&#10;Description automatically generated">
            <a:extLst>
              <a:ext uri="{FF2B5EF4-FFF2-40B4-BE49-F238E27FC236}">
                <a16:creationId xmlns:a16="http://schemas.microsoft.com/office/drawing/2014/main" id="{4DB4C8EE-803C-2142-B23C-9E2964C3DF02}"/>
              </a:ext>
            </a:extLst>
          </p:cNvPr>
          <p:cNvPicPr>
            <a:picLocks noChangeAspect="1"/>
          </p:cNvPicPr>
          <p:nvPr/>
        </p:nvPicPr>
        <p:blipFill rotWithShape="1">
          <a:blip r:embed="rId4"/>
          <a:srcRect l="15337" t="297" r="5461" b="541"/>
          <a:stretch/>
        </p:blipFill>
        <p:spPr>
          <a:xfrm>
            <a:off x="1167262" y="720715"/>
            <a:ext cx="3440721" cy="282705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469F074-528E-1743-B682-7161017C0E57}"/>
              </a:ext>
            </a:extLst>
          </p:cNvPr>
          <p:cNvPicPr>
            <a:picLocks noChangeAspect="1"/>
          </p:cNvPicPr>
          <p:nvPr/>
        </p:nvPicPr>
        <p:blipFill rotWithShape="1">
          <a:blip r:embed="rId5"/>
          <a:srcRect l="18306" t="6801" r="18805" b="5759"/>
          <a:stretch/>
        </p:blipFill>
        <p:spPr>
          <a:xfrm>
            <a:off x="5225304" y="678747"/>
            <a:ext cx="2177485" cy="3027485"/>
          </a:xfrm>
          <a:prstGeom prst="rect">
            <a:avLst/>
          </a:prstGeom>
        </p:spPr>
      </p:pic>
    </p:spTree>
    <p:extLst>
      <p:ext uri="{BB962C8B-B14F-4D97-AF65-F5344CB8AC3E}">
        <p14:creationId xmlns:p14="http://schemas.microsoft.com/office/powerpoint/2010/main" val="252393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92476" y="3860355"/>
            <a:ext cx="8000499"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VD : Luật môi trường điều chỉnh mối quan hệ phát sinh trong việc giữ cho môi trường trong lành, sạch đẹp.</a:t>
            </a: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People riding horses in a river&#10;&#10;Description automatically generated with low confidence">
            <a:extLst>
              <a:ext uri="{FF2B5EF4-FFF2-40B4-BE49-F238E27FC236}">
                <a16:creationId xmlns:a16="http://schemas.microsoft.com/office/drawing/2014/main" id="{D68DC64E-EEB7-AA4F-9FEF-3D8D818ECB39}"/>
              </a:ext>
            </a:extLst>
          </p:cNvPr>
          <p:cNvPicPr>
            <a:picLocks noChangeAspect="1"/>
          </p:cNvPicPr>
          <p:nvPr/>
        </p:nvPicPr>
        <p:blipFill>
          <a:blip r:embed="rId4"/>
          <a:stretch>
            <a:fillRect/>
          </a:stretch>
        </p:blipFill>
        <p:spPr>
          <a:xfrm>
            <a:off x="4144936" y="975309"/>
            <a:ext cx="3409393" cy="2272928"/>
          </a:xfrm>
          <a:prstGeom prst="rect">
            <a:avLst/>
          </a:prstGeom>
        </p:spPr>
      </p:pic>
      <p:pic>
        <p:nvPicPr>
          <p:cNvPr id="11" name="Picture 10" descr="A sign on a wall&#10;&#10;Description automatically generated with medium confidence">
            <a:extLst>
              <a:ext uri="{FF2B5EF4-FFF2-40B4-BE49-F238E27FC236}">
                <a16:creationId xmlns:a16="http://schemas.microsoft.com/office/drawing/2014/main" id="{465222D7-13B9-D64D-B01B-C20B26CFF5D8}"/>
              </a:ext>
            </a:extLst>
          </p:cNvPr>
          <p:cNvPicPr>
            <a:picLocks noChangeAspect="1"/>
          </p:cNvPicPr>
          <p:nvPr/>
        </p:nvPicPr>
        <p:blipFill>
          <a:blip r:embed="rId5"/>
          <a:stretch>
            <a:fillRect/>
          </a:stretch>
        </p:blipFill>
        <p:spPr>
          <a:xfrm>
            <a:off x="1291659" y="313520"/>
            <a:ext cx="2595027" cy="3407915"/>
          </a:xfrm>
          <a:prstGeom prst="rect">
            <a:avLst/>
          </a:prstGeom>
        </p:spPr>
      </p:pic>
    </p:spTree>
    <p:extLst>
      <p:ext uri="{BB962C8B-B14F-4D97-AF65-F5344CB8AC3E}">
        <p14:creationId xmlns:p14="http://schemas.microsoft.com/office/powerpoint/2010/main" val="140518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5" name="Google Shape;2335;p49"/>
          <p:cNvSpPr/>
          <p:nvPr/>
        </p:nvSpPr>
        <p:spPr>
          <a:xfrm>
            <a:off x="4714665" y="1972350"/>
            <a:ext cx="3517500" cy="475800"/>
          </a:xfrm>
          <a:prstGeom prst="rect">
            <a:avLst/>
          </a:prstGeom>
          <a:noFill/>
          <a:ln>
            <a:noFill/>
          </a:ln>
        </p:spPr>
        <p:txBody>
          <a:bodyPr spcFirstLastPara="1" wrap="square" lIns="91425" tIns="91425" rIns="91425" bIns="91425" anchor="ctr" anchorCtr="0">
            <a:noAutofit/>
          </a:bodyPr>
          <a:lstStyle/>
          <a:p>
            <a:pPr algn="just"/>
            <a:r>
              <a:rPr lang="en-VN" sz="2000">
                <a:solidFill>
                  <a:srgbClr val="14522C"/>
                </a:solidFill>
                <a:latin typeface="Calibri Light" panose="020F0302020204030204" pitchFamily="34" charset="0"/>
                <a:cs typeface="Calibri Light" panose="020F0302020204030204" pitchFamily="34" charset="0"/>
              </a:rPr>
              <a:t>Do NN ban hành và đảm bảo thực hiện bằng quyền lực NN.</a:t>
            </a:r>
          </a:p>
        </p:txBody>
      </p:sp>
      <p:sp>
        <p:nvSpPr>
          <p:cNvPr id="2337" name="Google Shape;2337;p49"/>
          <p:cNvSpPr/>
          <p:nvPr/>
        </p:nvSpPr>
        <p:spPr>
          <a:xfrm>
            <a:off x="4728785" y="2779641"/>
            <a:ext cx="3517200" cy="475800"/>
          </a:xfrm>
          <a:prstGeom prst="rect">
            <a:avLst/>
          </a:prstGeom>
          <a:noFill/>
          <a:ln>
            <a:noFill/>
          </a:ln>
        </p:spPr>
        <p:txBody>
          <a:bodyPr spcFirstLastPara="1" wrap="square" lIns="91425" tIns="91425" rIns="91425" bIns="91425" anchor="ctr" anchorCtr="0">
            <a:noAutofit/>
          </a:bodyPr>
          <a:lstStyle/>
          <a:p>
            <a:pPr algn="just"/>
            <a:r>
              <a:rPr lang="en-VN" sz="2000">
                <a:solidFill>
                  <a:srgbClr val="14522C"/>
                </a:solidFill>
                <a:latin typeface="Calibri Light" panose="020F0302020204030204" pitchFamily="34" charset="0"/>
                <a:cs typeface="Calibri Light" panose="020F0302020204030204" pitchFamily="34" charset="0"/>
              </a:rPr>
              <a:t>Bắt buộc chung đối với tất cả cá nhân, tổ chức.</a:t>
            </a:r>
          </a:p>
        </p:txBody>
      </p:sp>
      <p:sp>
        <p:nvSpPr>
          <p:cNvPr id="2339" name="Google Shape;2339;p49"/>
          <p:cNvSpPr/>
          <p:nvPr/>
        </p:nvSpPr>
        <p:spPr>
          <a:xfrm>
            <a:off x="4714665" y="3555091"/>
            <a:ext cx="3517500" cy="475800"/>
          </a:xfrm>
          <a:prstGeom prst="rect">
            <a:avLst/>
          </a:prstGeom>
          <a:noFill/>
          <a:ln>
            <a:noFill/>
          </a:ln>
        </p:spPr>
        <p:txBody>
          <a:bodyPr spcFirstLastPara="1" wrap="square" lIns="91425" tIns="91425" rIns="91425" bIns="91425" anchor="ctr" anchorCtr="0">
            <a:noAutofit/>
          </a:bodyPr>
          <a:lstStyle/>
          <a:p>
            <a:pPr lvl="0"/>
            <a:r>
              <a:rPr lang="en-VN" sz="2000">
                <a:solidFill>
                  <a:srgbClr val="14522C"/>
                </a:solidFill>
                <a:latin typeface="Calibri Light" panose="020F0302020204030204" pitchFamily="34" charset="0"/>
                <a:cs typeface="Calibri Light" panose="020F0302020204030204" pitchFamily="34" charset="0"/>
              </a:rPr>
              <a:t>Người vi phạm sẽ bị cơ quan NN xử lí theo quy định.</a:t>
            </a:r>
            <a:endParaRPr sz="2000">
              <a:solidFill>
                <a:srgbClr val="14522C"/>
              </a:solidFill>
              <a:latin typeface="Calibri Light" panose="020F0302020204030204" pitchFamily="34" charset="0"/>
              <a:ea typeface="Open Sans"/>
              <a:cs typeface="Calibri Light" panose="020F0302020204030204" pitchFamily="34" charset="0"/>
              <a:sym typeface="Open Sans"/>
            </a:endParaRP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853367" y="184396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853367" y="261941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sp>
        <p:nvSpPr>
          <p:cNvPr id="2348" name="Google Shape;2348;p49"/>
          <p:cNvSpPr txBox="1"/>
          <p:nvPr/>
        </p:nvSpPr>
        <p:spPr>
          <a:xfrm>
            <a:off x="3853367" y="3397134"/>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4"/>
                </a:solidFill>
                <a:latin typeface="Open Sans SemiBold" panose="020F0502020204030204" pitchFamily="34" charset="0"/>
                <a:ea typeface="Overpass Black"/>
                <a:cs typeface="Open Sans SemiBold" panose="020F0502020204030204" pitchFamily="34" charset="0"/>
                <a:sym typeface="Overpass Black"/>
              </a:rPr>
              <a:t>03</a:t>
            </a:r>
            <a:endParaRPr sz="3000" b="1" u="none" strike="noStrike" cap="none">
              <a:solidFill>
                <a:schemeClr val="accent4"/>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2603" y="4357450"/>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521678" y="1239762"/>
            <a:ext cx="3110540" cy="313057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2. TÍNH  QUYỀN LỰC</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BẮT BUỘC CHUNG</a:t>
            </a:r>
          </a:p>
        </p:txBody>
      </p:sp>
    </p:spTree>
    <p:extLst>
      <p:ext uri="{BB962C8B-B14F-4D97-AF65-F5344CB8AC3E}">
        <p14:creationId xmlns:p14="http://schemas.microsoft.com/office/powerpoint/2010/main" val="78454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230042" y="3952251"/>
            <a:ext cx="8609158"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rgbClr val="14522C"/>
                </a:solidFill>
                <a:latin typeface="Calibri Light" panose="020F0302020204030204" pitchFamily="34" charset="0"/>
                <a:cs typeface="Calibri Light" panose="020F0302020204030204" pitchFamily="34" charset="0"/>
              </a:rPr>
              <a:t>VD : Điều 30 – Luật giao thông đường bộ có quy định: </a:t>
            </a:r>
            <a:r>
              <a:rPr lang="vi-VN" sz="2400">
                <a:solidFill>
                  <a:srgbClr val="14522C"/>
                </a:solidFill>
                <a:latin typeface="Calibri Light" panose="020F0302020204030204" pitchFamily="34" charset="0"/>
                <a:cs typeface="Calibri Light" panose="020F0302020204030204" pitchFamily="34" charset="0"/>
              </a:rPr>
              <a:t>Người điều khiển, người ngồi trên xe mô tô hai bánh, xe mô tô ba bánh, xe gắn máy phải đội mũ bảo hiểm có cài quai đúng quy cách.</a:t>
            </a:r>
            <a:endParaRPr lang="en-US" altLang="vi-VN" sz="2400">
              <a:solidFill>
                <a:srgbClr val="14522C"/>
              </a:solidFill>
              <a:latin typeface="Calibri Light" panose="020F0302020204030204" pitchFamily="34" charset="0"/>
              <a:cs typeface="Calibri Light" panose="020F0302020204030204" pitchFamily="34" charset="0"/>
            </a:endParaRP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Text&#10;&#10;Description automatically generated with medium confidence">
            <a:extLst>
              <a:ext uri="{FF2B5EF4-FFF2-40B4-BE49-F238E27FC236}">
                <a16:creationId xmlns:a16="http://schemas.microsoft.com/office/drawing/2014/main" id="{0506EC89-A6D5-9645-B42E-284E5F06689C}"/>
              </a:ext>
            </a:extLst>
          </p:cNvPr>
          <p:cNvPicPr>
            <a:picLocks noChangeAspect="1"/>
          </p:cNvPicPr>
          <p:nvPr/>
        </p:nvPicPr>
        <p:blipFill>
          <a:blip r:embed="rId4"/>
          <a:stretch>
            <a:fillRect/>
          </a:stretch>
        </p:blipFill>
        <p:spPr>
          <a:xfrm>
            <a:off x="1321059" y="146842"/>
            <a:ext cx="2406143" cy="3513395"/>
          </a:xfrm>
          <a:prstGeom prst="rect">
            <a:avLst/>
          </a:prstGeom>
        </p:spPr>
      </p:pic>
      <p:pic>
        <p:nvPicPr>
          <p:cNvPr id="17" name="Picture 16" descr="A picture containing person, tree, outdoor, young&#10;&#10;Description automatically generated">
            <a:extLst>
              <a:ext uri="{FF2B5EF4-FFF2-40B4-BE49-F238E27FC236}">
                <a16:creationId xmlns:a16="http://schemas.microsoft.com/office/drawing/2014/main" id="{AE0E9748-94F1-D745-8DD5-CAD6FEF0BD80}"/>
              </a:ext>
            </a:extLst>
          </p:cNvPr>
          <p:cNvPicPr>
            <a:picLocks noChangeAspect="1"/>
          </p:cNvPicPr>
          <p:nvPr/>
        </p:nvPicPr>
        <p:blipFill>
          <a:blip r:embed="rId5"/>
          <a:stretch>
            <a:fillRect/>
          </a:stretch>
        </p:blipFill>
        <p:spPr>
          <a:xfrm>
            <a:off x="3916982" y="1023603"/>
            <a:ext cx="4115005" cy="2196923"/>
          </a:xfrm>
          <a:prstGeom prst="rect">
            <a:avLst/>
          </a:prstGeom>
        </p:spPr>
      </p:pic>
    </p:spTree>
    <p:extLst>
      <p:ext uri="{BB962C8B-B14F-4D97-AF65-F5344CB8AC3E}">
        <p14:creationId xmlns:p14="http://schemas.microsoft.com/office/powerpoint/2010/main" val="410540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5" name="Google Shape;2335;p49"/>
          <p:cNvSpPr/>
          <p:nvPr/>
        </p:nvSpPr>
        <p:spPr>
          <a:xfrm>
            <a:off x="4526196" y="1843966"/>
            <a:ext cx="4429335" cy="475800"/>
          </a:xfrm>
          <a:prstGeom prst="rect">
            <a:avLst/>
          </a:prstGeom>
          <a:noFill/>
          <a:ln>
            <a:noFill/>
          </a:ln>
        </p:spPr>
        <p:txBody>
          <a:bodyPr spcFirstLastPara="1" wrap="square" lIns="91425" tIns="91425" rIns="91425" bIns="91425" anchor="ctr" anchorCtr="0">
            <a:noAutofit/>
          </a:bodyPr>
          <a:lstStyle/>
          <a:p>
            <a:pPr algn="just"/>
            <a:r>
              <a:rPr lang="en-VN" sz="2400">
                <a:solidFill>
                  <a:srgbClr val="14522C"/>
                </a:solidFill>
                <a:latin typeface="Calibri Light" panose="020F0302020204030204" pitchFamily="34" charset="0"/>
                <a:cs typeface="Calibri Light" panose="020F0302020204030204" pitchFamily="34" charset="0"/>
              </a:rPr>
              <a:t>+ Thể hiện qua các văn bản có chứa các văn bản quy phạm pháp luật: diễn đạt chính xác, một nghĩa. </a:t>
            </a:r>
          </a:p>
        </p:txBody>
      </p:sp>
      <p:sp>
        <p:nvSpPr>
          <p:cNvPr id="2337" name="Google Shape;2337;p49"/>
          <p:cNvSpPr/>
          <p:nvPr/>
        </p:nvSpPr>
        <p:spPr>
          <a:xfrm>
            <a:off x="4526384" y="3627140"/>
            <a:ext cx="4428957" cy="475800"/>
          </a:xfrm>
          <a:prstGeom prst="rect">
            <a:avLst/>
          </a:prstGeom>
          <a:noFill/>
          <a:ln>
            <a:noFill/>
          </a:ln>
        </p:spPr>
        <p:txBody>
          <a:bodyPr spcFirstLastPara="1" wrap="square" lIns="91425" tIns="91425" rIns="91425" bIns="91425" anchor="ctr" anchorCtr="0">
            <a:noAutofit/>
          </a:bodyPr>
          <a:lstStyle/>
          <a:p>
            <a:pPr algn="just"/>
            <a:r>
              <a:rPr lang="en-VN" sz="2400">
                <a:solidFill>
                  <a:srgbClr val="14522C"/>
                </a:solidFill>
                <a:latin typeface="Calibri Light" panose="020F0302020204030204" pitchFamily="34" charset="0"/>
                <a:cs typeface="Calibri Light" panose="020F0302020204030204" pitchFamily="34" charset="0"/>
              </a:rPr>
              <a:t>+ ND văn bản do cấp dưới ban hành không được trái với nội dung do cấp trên ban hành và phải phù hợp, không trái Hiến pháp. </a:t>
            </a: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531952" y="184396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538351" y="3399289"/>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2603" y="4357450"/>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521678" y="1239762"/>
            <a:ext cx="3110540" cy="313057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3. TÍNH  XÁC ĐỊNH CHẶT CHẼ</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VỀ HÌNH THỨC</a:t>
            </a:r>
          </a:p>
        </p:txBody>
      </p:sp>
    </p:spTree>
    <p:extLst>
      <p:ext uri="{BB962C8B-B14F-4D97-AF65-F5344CB8AC3E}">
        <p14:creationId xmlns:p14="http://schemas.microsoft.com/office/powerpoint/2010/main" val="276567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8BAE8-AF4E-1942-B4F8-E5CEB78FDEA6}"/>
              </a:ext>
            </a:extLst>
          </p:cNvPr>
          <p:cNvSpPr>
            <a:spLocks noChangeArrowheads="1"/>
          </p:cNvSpPr>
          <p:nvPr/>
        </p:nvSpPr>
        <p:spPr bwMode="auto">
          <a:xfrm>
            <a:off x="1" y="323849"/>
            <a:ext cx="739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2000">
              <a:latin typeface="Calibri Light" panose="020F0302020204030204" pitchFamily="34" charset="0"/>
              <a:cs typeface="Calibri Light" panose="020F0302020204030204" pitchFamily="34" charset="0"/>
            </a:endParaRPr>
          </a:p>
        </p:txBody>
      </p:sp>
      <p:grpSp>
        <p:nvGrpSpPr>
          <p:cNvPr id="4" name="Group 3">
            <a:extLst>
              <a:ext uri="{FF2B5EF4-FFF2-40B4-BE49-F238E27FC236}">
                <a16:creationId xmlns:a16="http://schemas.microsoft.com/office/drawing/2014/main" id="{A9D3518A-415B-AE47-83C3-44739885FD4B}"/>
              </a:ext>
            </a:extLst>
          </p:cNvPr>
          <p:cNvGrpSpPr>
            <a:grpSpLocks noChangeAspect="1"/>
          </p:cNvGrpSpPr>
          <p:nvPr/>
        </p:nvGrpSpPr>
        <p:grpSpPr bwMode="auto">
          <a:xfrm>
            <a:off x="0" y="323850"/>
            <a:ext cx="560460" cy="336276"/>
            <a:chOff x="3000" y="4380"/>
            <a:chExt cx="7200" cy="4320"/>
          </a:xfrm>
        </p:grpSpPr>
        <p:sp>
          <p:nvSpPr>
            <p:cNvPr id="5" name="AutoShape 4">
              <a:extLst>
                <a:ext uri="{FF2B5EF4-FFF2-40B4-BE49-F238E27FC236}">
                  <a16:creationId xmlns:a16="http://schemas.microsoft.com/office/drawing/2014/main" id="{E25C787F-C391-CE4E-8390-7A2C046C64A7}"/>
                </a:ext>
              </a:extLst>
            </p:cNvPr>
            <p:cNvSpPr>
              <a:spLocks noChangeAspect="1" noChangeArrowheads="1" noTextEdit="1"/>
            </p:cNvSpPr>
            <p:nvPr/>
          </p:nvSpPr>
          <p:spPr bwMode="auto">
            <a:xfrm>
              <a:off x="3000" y="4380"/>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VN" sz="2000">
                <a:latin typeface="Calibri Light" panose="020F0302020204030204" pitchFamily="34" charset="0"/>
                <a:cs typeface="Calibri Light" panose="020F0302020204030204" pitchFamily="34" charset="0"/>
              </a:endParaRPr>
            </a:p>
          </p:txBody>
        </p:sp>
      </p:grpSp>
      <p:graphicFrame>
        <p:nvGraphicFramePr>
          <p:cNvPr id="6" name="Group 69">
            <a:extLst>
              <a:ext uri="{FF2B5EF4-FFF2-40B4-BE49-F238E27FC236}">
                <a16:creationId xmlns:a16="http://schemas.microsoft.com/office/drawing/2014/main" id="{A5150386-2D21-A74E-9168-B82D81FD83DC}"/>
              </a:ext>
            </a:extLst>
          </p:cNvPr>
          <p:cNvGraphicFramePr>
            <a:graphicFrameLocks noGrp="1"/>
          </p:cNvGraphicFramePr>
          <p:nvPr>
            <p:extLst>
              <p:ext uri="{D42A27DB-BD31-4B8C-83A1-F6EECF244321}">
                <p14:modId xmlns:p14="http://schemas.microsoft.com/office/powerpoint/2010/main" val="1322760810"/>
              </p:ext>
            </p:extLst>
          </p:nvPr>
        </p:nvGraphicFramePr>
        <p:xfrm>
          <a:off x="124031" y="44357"/>
          <a:ext cx="8793827" cy="4911380"/>
        </p:xfrm>
        <a:graphic>
          <a:graphicData uri="http://schemas.openxmlformats.org/drawingml/2006/table">
            <a:tbl>
              <a:tblPr>
                <a:tableStyleId>{5940675A-B579-460E-94D1-54222C63F5DA}</a:tableStyleId>
              </a:tblPr>
              <a:tblGrid>
                <a:gridCol w="1409801">
                  <a:extLst>
                    <a:ext uri="{9D8B030D-6E8A-4147-A177-3AD203B41FA5}">
                      <a16:colId xmlns:a16="http://schemas.microsoft.com/office/drawing/2014/main" val="20000"/>
                    </a:ext>
                  </a:extLst>
                </a:gridCol>
                <a:gridCol w="3490452">
                  <a:extLst>
                    <a:ext uri="{9D8B030D-6E8A-4147-A177-3AD203B41FA5}">
                      <a16:colId xmlns:a16="http://schemas.microsoft.com/office/drawing/2014/main" val="20001"/>
                    </a:ext>
                  </a:extLst>
                </a:gridCol>
                <a:gridCol w="835742">
                  <a:extLst>
                    <a:ext uri="{9D8B030D-6E8A-4147-A177-3AD203B41FA5}">
                      <a16:colId xmlns:a16="http://schemas.microsoft.com/office/drawing/2014/main" val="20002"/>
                    </a:ext>
                  </a:extLst>
                </a:gridCol>
                <a:gridCol w="3057832">
                  <a:extLst>
                    <a:ext uri="{9D8B030D-6E8A-4147-A177-3AD203B41FA5}">
                      <a16:colId xmlns:a16="http://schemas.microsoft.com/office/drawing/2014/main" val="20003"/>
                    </a:ext>
                  </a:extLst>
                </a:gridCol>
              </a:tblGrid>
              <a:tr h="3587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CƠ QUAN BAN HÀNH</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HÌNH THỨC VB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QUY PHẠM PL</a:t>
                      </a:r>
                    </a:p>
                  </a:txBody>
                  <a:tcPr marT="45724" marB="45724" horzOverflow="overflow"/>
                </a:tc>
                <a:extLst>
                  <a:ext uri="{0D108BD9-81ED-4DB2-BD59-A6C34878D82A}">
                    <a16:rowId xmlns:a16="http://schemas.microsoft.com/office/drawing/2014/main" val="10000"/>
                  </a:ext>
                </a:extLst>
              </a:tr>
              <a:tr h="320390">
                <a:tc row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Quốc hội</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Hiến pháp, Luật, Nghị quyết.</a:t>
                      </a:r>
                    </a:p>
                  </a:txBody>
                  <a:tcPr marT="45724" marB="45724" horzOverflow="overflow"/>
                </a:tc>
                <a:extLst>
                  <a:ext uri="{0D108BD9-81ED-4DB2-BD59-A6C34878D82A}">
                    <a16:rowId xmlns:a16="http://schemas.microsoft.com/office/drawing/2014/main" val="10001"/>
                  </a:ext>
                </a:extLst>
              </a:tr>
              <a:tr h="342615">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Uỷ ban thường vụ Quốc Hội</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Pháp lệnh, Nghị quyết.</a:t>
                      </a:r>
                    </a:p>
                  </a:txBody>
                  <a:tcPr marT="45724" marB="45724" horzOverflow="overflow"/>
                </a:tc>
                <a:extLst>
                  <a:ext uri="{0D108BD9-81ED-4DB2-BD59-A6C34878D82A}">
                    <a16:rowId xmlns:a16="http://schemas.microsoft.com/office/drawing/2014/main" val="10002"/>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Chủ tịch nước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Lệnh, Quyết định.</a:t>
                      </a:r>
                    </a:p>
                  </a:txBody>
                  <a:tcPr marT="45724" marB="45724" horzOverflow="overflow"/>
                </a:tc>
                <a:extLst>
                  <a:ext uri="{0D108BD9-81ED-4DB2-BD59-A6C34878D82A}">
                    <a16:rowId xmlns:a16="http://schemas.microsoft.com/office/drawing/2014/main" val="10003"/>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Chính phủ</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định, Nghị quyết</a:t>
                      </a:r>
                    </a:p>
                  </a:txBody>
                  <a:tcPr marT="45724" marB="45724" horzOverflow="overflow"/>
                </a:tc>
                <a:extLst>
                  <a:ext uri="{0D108BD9-81ED-4DB2-BD59-A6C34878D82A}">
                    <a16:rowId xmlns:a16="http://schemas.microsoft.com/office/drawing/2014/main" val="10004"/>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Thủ tướng Chính phủ</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định</a:t>
                      </a:r>
                    </a:p>
                  </a:txBody>
                  <a:tcPr marT="45724" marB="45724" horzOverflow="overflow"/>
                </a:tc>
                <a:extLst>
                  <a:ext uri="{0D108BD9-81ED-4DB2-BD59-A6C34878D82A}">
                    <a16:rowId xmlns:a16="http://schemas.microsoft.com/office/drawing/2014/main" val="10005"/>
                  </a:ext>
                </a:extLst>
              </a:tr>
              <a:tr h="449833">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Bộ trưởng, thủ trưởng CQ ngang Bộ</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thị, Thông tư.</a:t>
                      </a:r>
                    </a:p>
                  </a:txBody>
                  <a:tcPr marT="45724" marB="45724" horzOverflow="overflow"/>
                </a:tc>
                <a:extLst>
                  <a:ext uri="{0D108BD9-81ED-4DB2-BD59-A6C34878D82A}">
                    <a16:rowId xmlns:a16="http://schemas.microsoft.com/office/drawing/2014/main" val="10006"/>
                  </a:ext>
                </a:extLst>
              </a:tr>
              <a:tr h="432619">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Hội đồng thẩm phán Toà án NDTC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a:t>
                      </a:r>
                    </a:p>
                  </a:txBody>
                  <a:tcPr marT="45724" marB="45724" horzOverflow="overflow"/>
                </a:tc>
                <a:extLst>
                  <a:ext uri="{0D108BD9-81ED-4DB2-BD59-A6C34878D82A}">
                    <a16:rowId xmlns:a16="http://schemas.microsoft.com/office/drawing/2014/main" val="10007"/>
                  </a:ext>
                </a:extLst>
              </a:tr>
              <a:tr h="363793">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Viện trưởng Viện kiểm sát NDTC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thị,Thông tư</a:t>
                      </a:r>
                    </a:p>
                  </a:txBody>
                  <a:tcPr marT="45724" marB="45724" horzOverflow="overflow"/>
                </a:tc>
                <a:extLst>
                  <a:ext uri="{0D108BD9-81ED-4DB2-BD59-A6C34878D82A}">
                    <a16:rowId xmlns:a16="http://schemas.microsoft.com/office/drawing/2014/main" val="10008"/>
                  </a:ext>
                </a:extLst>
              </a:tr>
              <a:tr h="401736">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Cơ quan NN, Tổ chức CT - XH</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 Thông tư liên tịch</a:t>
                      </a:r>
                    </a:p>
                  </a:txBody>
                  <a:tcPr marT="45724" marB="45724" horzOverflow="overflow"/>
                </a:tc>
                <a:extLst>
                  <a:ext uri="{0D108BD9-81ED-4DB2-BD59-A6C34878D82A}">
                    <a16:rowId xmlns:a16="http://schemas.microsoft.com/office/drawing/2014/main" val="10009"/>
                  </a:ext>
                </a:extLst>
              </a:tr>
              <a:tr h="32039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HĐND</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a:t>
                      </a:r>
                    </a:p>
                  </a:txBody>
                  <a:tcPr marT="45724" marB="45724" horzOverflow="overflow"/>
                </a:tc>
                <a:extLst>
                  <a:ext uri="{0D108BD9-81ED-4DB2-BD59-A6C34878D82A}">
                    <a16:rowId xmlns:a16="http://schemas.microsoft.com/office/drawing/2014/main" val="10010"/>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UBND</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Quyết</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định</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Chỉ</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thị</a:t>
                      </a:r>
                      <a:endPar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extLst>
                  <a:ext uri="{0D108BD9-81ED-4DB2-BD59-A6C34878D82A}">
                    <a16:rowId xmlns:a16="http://schemas.microsoft.com/office/drawing/2014/main" val="10011"/>
                  </a:ext>
                </a:extLst>
              </a:tr>
            </a:tbl>
          </a:graphicData>
        </a:graphic>
      </p:graphicFrame>
      <p:sp>
        <p:nvSpPr>
          <p:cNvPr id="7" name="Text Box 54">
            <a:extLst>
              <a:ext uri="{FF2B5EF4-FFF2-40B4-BE49-F238E27FC236}">
                <a16:creationId xmlns:a16="http://schemas.microsoft.com/office/drawing/2014/main" id="{2FD4469F-F6B4-7245-BF59-20F776E21B05}"/>
              </a:ext>
            </a:extLst>
          </p:cNvPr>
          <p:cNvSpPr txBox="1">
            <a:spLocks noChangeArrowheads="1"/>
          </p:cNvSpPr>
          <p:nvPr/>
        </p:nvSpPr>
        <p:spPr bwMode="auto">
          <a:xfrm>
            <a:off x="195551" y="1520979"/>
            <a:ext cx="1240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800" b="1">
                <a:solidFill>
                  <a:srgbClr val="FF0000"/>
                </a:solidFill>
                <a:latin typeface="Calibri Light" panose="020F0302020204030204" pitchFamily="34" charset="0"/>
                <a:cs typeface="Calibri Light" panose="020F0302020204030204" pitchFamily="34" charset="0"/>
              </a:rPr>
              <a:t>CƠ QUAN NN  Ở TRUNG ƯƠNG</a:t>
            </a:r>
          </a:p>
        </p:txBody>
      </p:sp>
      <p:sp>
        <p:nvSpPr>
          <p:cNvPr id="8" name="Text Box 55">
            <a:extLst>
              <a:ext uri="{FF2B5EF4-FFF2-40B4-BE49-F238E27FC236}">
                <a16:creationId xmlns:a16="http://schemas.microsoft.com/office/drawing/2014/main" id="{3CFD20F1-5534-A244-8276-C96E7B2504EF}"/>
              </a:ext>
            </a:extLst>
          </p:cNvPr>
          <p:cNvSpPr txBox="1">
            <a:spLocks noChangeArrowheads="1"/>
          </p:cNvSpPr>
          <p:nvPr/>
        </p:nvSpPr>
        <p:spPr bwMode="auto">
          <a:xfrm>
            <a:off x="42930" y="4156656"/>
            <a:ext cx="13931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600" b="1">
                <a:solidFill>
                  <a:srgbClr val="FF0000"/>
                </a:solidFill>
                <a:latin typeface="Calibri Light" panose="020F0302020204030204" pitchFamily="34" charset="0"/>
                <a:cs typeface="Calibri Light" panose="020F0302020204030204" pitchFamily="34" charset="0"/>
              </a:rPr>
              <a:t>CƠ QUAN NN  Ở ĐỊA PHƯƠNG</a:t>
            </a:r>
          </a:p>
        </p:txBody>
      </p:sp>
      <p:sp>
        <p:nvSpPr>
          <p:cNvPr id="14" name="Line 61">
            <a:extLst>
              <a:ext uri="{FF2B5EF4-FFF2-40B4-BE49-F238E27FC236}">
                <a16:creationId xmlns:a16="http://schemas.microsoft.com/office/drawing/2014/main" id="{11552C3A-39DB-CD4A-BE89-2CADC4B7B6DA}"/>
              </a:ext>
            </a:extLst>
          </p:cNvPr>
          <p:cNvSpPr>
            <a:spLocks noChangeShapeType="1"/>
          </p:cNvSpPr>
          <p:nvPr/>
        </p:nvSpPr>
        <p:spPr bwMode="auto">
          <a:xfrm flipV="1">
            <a:off x="5127432" y="89474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1" name="Line 61">
            <a:extLst>
              <a:ext uri="{FF2B5EF4-FFF2-40B4-BE49-F238E27FC236}">
                <a16:creationId xmlns:a16="http://schemas.microsoft.com/office/drawing/2014/main" id="{D72E4980-4531-CA4D-B68D-881903BF07E3}"/>
              </a:ext>
            </a:extLst>
          </p:cNvPr>
          <p:cNvSpPr>
            <a:spLocks noChangeShapeType="1"/>
          </p:cNvSpPr>
          <p:nvPr/>
        </p:nvSpPr>
        <p:spPr bwMode="auto">
          <a:xfrm flipV="1">
            <a:off x="5127432" y="4763734"/>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2" name="Line 61">
            <a:extLst>
              <a:ext uri="{FF2B5EF4-FFF2-40B4-BE49-F238E27FC236}">
                <a16:creationId xmlns:a16="http://schemas.microsoft.com/office/drawing/2014/main" id="{03B5CCAF-5E03-DA4C-88C8-2149BFC327FC}"/>
              </a:ext>
            </a:extLst>
          </p:cNvPr>
          <p:cNvSpPr>
            <a:spLocks noChangeShapeType="1"/>
          </p:cNvSpPr>
          <p:nvPr/>
        </p:nvSpPr>
        <p:spPr bwMode="auto">
          <a:xfrm flipV="1">
            <a:off x="5124928" y="4390109"/>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3" name="Line 61">
            <a:extLst>
              <a:ext uri="{FF2B5EF4-FFF2-40B4-BE49-F238E27FC236}">
                <a16:creationId xmlns:a16="http://schemas.microsoft.com/office/drawing/2014/main" id="{ADC2B1A2-E360-F249-AAF1-8DE13EC44105}"/>
              </a:ext>
            </a:extLst>
          </p:cNvPr>
          <p:cNvSpPr>
            <a:spLocks noChangeShapeType="1"/>
          </p:cNvSpPr>
          <p:nvPr/>
        </p:nvSpPr>
        <p:spPr bwMode="auto">
          <a:xfrm flipV="1">
            <a:off x="5124928" y="4016485"/>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4" name="Line 61">
            <a:extLst>
              <a:ext uri="{FF2B5EF4-FFF2-40B4-BE49-F238E27FC236}">
                <a16:creationId xmlns:a16="http://schemas.microsoft.com/office/drawing/2014/main" id="{541011F0-4A19-B44B-9D6B-C0400EF41FD3}"/>
              </a:ext>
            </a:extLst>
          </p:cNvPr>
          <p:cNvSpPr>
            <a:spLocks noChangeShapeType="1"/>
          </p:cNvSpPr>
          <p:nvPr/>
        </p:nvSpPr>
        <p:spPr bwMode="auto">
          <a:xfrm flipV="1">
            <a:off x="5124928" y="364286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5" name="Line 61">
            <a:extLst>
              <a:ext uri="{FF2B5EF4-FFF2-40B4-BE49-F238E27FC236}">
                <a16:creationId xmlns:a16="http://schemas.microsoft.com/office/drawing/2014/main" id="{23A923F0-F7C4-0842-A31B-607DD4DCC2D3}"/>
              </a:ext>
            </a:extLst>
          </p:cNvPr>
          <p:cNvSpPr>
            <a:spLocks noChangeShapeType="1"/>
          </p:cNvSpPr>
          <p:nvPr/>
        </p:nvSpPr>
        <p:spPr bwMode="auto">
          <a:xfrm flipV="1">
            <a:off x="5124928" y="3269237"/>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6" name="Line 61">
            <a:extLst>
              <a:ext uri="{FF2B5EF4-FFF2-40B4-BE49-F238E27FC236}">
                <a16:creationId xmlns:a16="http://schemas.microsoft.com/office/drawing/2014/main" id="{8877222D-9F3D-7245-9DB1-6436FC61FAC5}"/>
              </a:ext>
            </a:extLst>
          </p:cNvPr>
          <p:cNvSpPr>
            <a:spLocks noChangeShapeType="1"/>
          </p:cNvSpPr>
          <p:nvPr/>
        </p:nvSpPr>
        <p:spPr bwMode="auto">
          <a:xfrm flipV="1">
            <a:off x="5124928" y="2863799"/>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7" name="Line 61">
            <a:extLst>
              <a:ext uri="{FF2B5EF4-FFF2-40B4-BE49-F238E27FC236}">
                <a16:creationId xmlns:a16="http://schemas.microsoft.com/office/drawing/2014/main" id="{7C9E06C4-05AE-EE49-94E7-0A8AFB2B4E9C}"/>
              </a:ext>
            </a:extLst>
          </p:cNvPr>
          <p:cNvSpPr>
            <a:spLocks noChangeShapeType="1"/>
          </p:cNvSpPr>
          <p:nvPr/>
        </p:nvSpPr>
        <p:spPr bwMode="auto">
          <a:xfrm flipV="1">
            <a:off x="5124928" y="242857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8" name="Line 61">
            <a:extLst>
              <a:ext uri="{FF2B5EF4-FFF2-40B4-BE49-F238E27FC236}">
                <a16:creationId xmlns:a16="http://schemas.microsoft.com/office/drawing/2014/main" id="{552B2CD1-447B-4540-8433-42F96C57BF0A}"/>
              </a:ext>
            </a:extLst>
          </p:cNvPr>
          <p:cNvSpPr>
            <a:spLocks noChangeShapeType="1"/>
          </p:cNvSpPr>
          <p:nvPr/>
        </p:nvSpPr>
        <p:spPr bwMode="auto">
          <a:xfrm flipV="1">
            <a:off x="5124928" y="2081988"/>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9" name="Line 61">
            <a:extLst>
              <a:ext uri="{FF2B5EF4-FFF2-40B4-BE49-F238E27FC236}">
                <a16:creationId xmlns:a16="http://schemas.microsoft.com/office/drawing/2014/main" id="{71093C18-ACE9-C546-8CAD-936528AA2F92}"/>
              </a:ext>
            </a:extLst>
          </p:cNvPr>
          <p:cNvSpPr>
            <a:spLocks noChangeShapeType="1"/>
          </p:cNvSpPr>
          <p:nvPr/>
        </p:nvSpPr>
        <p:spPr bwMode="auto">
          <a:xfrm flipV="1">
            <a:off x="5124928" y="167655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30" name="Line 61">
            <a:extLst>
              <a:ext uri="{FF2B5EF4-FFF2-40B4-BE49-F238E27FC236}">
                <a16:creationId xmlns:a16="http://schemas.microsoft.com/office/drawing/2014/main" id="{6D0BF0B9-2A0D-A94F-B1C5-55D832C3C6DC}"/>
              </a:ext>
            </a:extLst>
          </p:cNvPr>
          <p:cNvSpPr>
            <a:spLocks noChangeShapeType="1"/>
          </p:cNvSpPr>
          <p:nvPr/>
        </p:nvSpPr>
        <p:spPr bwMode="auto">
          <a:xfrm flipV="1">
            <a:off x="5124928" y="1320208"/>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8683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41"/>
          <p:cNvSpPr txBox="1">
            <a:spLocks noGrp="1"/>
          </p:cNvSpPr>
          <p:nvPr>
            <p:ph type="subTitle" idx="1"/>
          </p:nvPr>
        </p:nvSpPr>
        <p:spPr>
          <a:xfrm>
            <a:off x="671450" y="2927590"/>
            <a:ext cx="6719950" cy="1872673"/>
          </a:xfrm>
          <a:prstGeom prst="rect">
            <a:avLst/>
          </a:prstGeom>
          <a:solidFill>
            <a:schemeClr val="accent2">
              <a:lumMod val="60000"/>
              <a:lumOff val="40000"/>
            </a:schemeClr>
          </a:solidFill>
        </p:spPr>
        <p:txBody>
          <a:bodyPr spcFirstLastPara="1" wrap="square" lIns="91425" tIns="91425" rIns="91425" bIns="91425" anchor="ctr" anchorCtr="0">
            <a:noAutofit/>
          </a:bodyPr>
          <a:lstStyle/>
          <a:p>
            <a:pPr marL="184150" indent="0" algn="just">
              <a:spcBef>
                <a:spcPct val="0"/>
              </a:spcBef>
            </a:pPr>
            <a:r>
              <a:rPr lang="en-US" altLang="vi-VN" sz="2000">
                <a:solidFill>
                  <a:srgbClr val="14522C"/>
                </a:solidFill>
                <a:latin typeface="Calibri Light" panose="020F0302020204030204" pitchFamily="34" charset="0"/>
                <a:cs typeface="Calibri Light" panose="020F0302020204030204" pitchFamily="34" charset="0"/>
              </a:rPr>
              <a:t>Nội quy nhà trường do BGH đề ra, chỉ áp dụng cho HS, GV, CNV của trường đó. Điều lệ Đoàn là sự thỏa thuận cam kết thi hành của những người tự nguyện gia nhập Đoàn. Còn các văn bản quy phạm pháp lụât được áp dụng cho tất cả mọi người, mọi nơi, mọi lúc, và do NN ban hành.</a:t>
            </a:r>
          </a:p>
        </p:txBody>
      </p:sp>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txBox="1">
            <a:spLocks noGrp="1"/>
          </p:cNvSpPr>
          <p:nvPr>
            <p:ph type="ctrTitle"/>
          </p:nvPr>
        </p:nvSpPr>
        <p:spPr>
          <a:xfrm>
            <a:off x="782361" y="1417852"/>
            <a:ext cx="4074721" cy="573000"/>
          </a:xfrm>
          <a:prstGeom prst="rect">
            <a:avLst/>
          </a:prstGeom>
        </p:spPr>
        <p:txBody>
          <a:bodyPr spcFirstLastPara="1" wrap="square" lIns="91425" tIns="91425" rIns="91425" bIns="91425" anchor="ctr" anchorCtr="0">
            <a:noAutofit/>
          </a:bodyPr>
          <a:lstStyle/>
          <a:p>
            <a:pPr lvl="0" algn="just"/>
            <a:r>
              <a:rPr lang="en-US" altLang="vi-VN" sz="2400">
                <a:solidFill>
                  <a:srgbClr val="FF0000"/>
                </a:solidFill>
                <a:latin typeface="Open Sans" panose="020B0606030504020204" pitchFamily="34" charset="0"/>
                <a:ea typeface="Open Sans" panose="020B0606030504020204" pitchFamily="34" charset="0"/>
                <a:cs typeface="Open Sans" panose="020B0606030504020204" pitchFamily="34" charset="0"/>
              </a:rPr>
              <a:t>Nội quy nhà trường và điều lệ Đoàn TNCS HCM có phải là văn bản quy phạm pháp luật không? Tại sao?</a:t>
            </a: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AutoShape 8">
            <a:extLst>
              <a:ext uri="{FF2B5EF4-FFF2-40B4-BE49-F238E27FC236}">
                <a16:creationId xmlns:a16="http://schemas.microsoft.com/office/drawing/2014/main" id="{30865A53-72C8-5948-8374-C83FA25F4CB8}"/>
              </a:ext>
            </a:extLst>
          </p:cNvPr>
          <p:cNvSpPr>
            <a:spLocks noChangeArrowheads="1"/>
          </p:cNvSpPr>
          <p:nvPr/>
        </p:nvSpPr>
        <p:spPr bwMode="auto">
          <a:xfrm>
            <a:off x="4951267" y="675652"/>
            <a:ext cx="2743200" cy="2057400"/>
          </a:xfrm>
          <a:prstGeom prst="irregularSeal2">
            <a:avLst/>
          </a:prstGeom>
          <a:solidFill>
            <a:schemeClr val="accent1"/>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Không </a:t>
            </a:r>
            <a:r>
              <a:rPr lang="en-US" altLang="vi-VN" sz="36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checkerboard(across)">
                                      <p:cBhvr>
                                        <p:cTn id="7" dur="500"/>
                                        <p:tgtEl>
                                          <p:spTgt spid="217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70">
                                            <p:bg/>
                                          </p:spTgt>
                                        </p:tgtEl>
                                        <p:attrNameLst>
                                          <p:attrName>style.visibility</p:attrName>
                                        </p:attrNameLst>
                                      </p:cBhvr>
                                      <p:to>
                                        <p:strVal val="visible"/>
                                      </p:to>
                                    </p:set>
                                    <p:anim calcmode="lin" valueType="num">
                                      <p:cBhvr additive="base">
                                        <p:cTn id="17" dur="500" fill="hold"/>
                                        <p:tgtEl>
                                          <p:spTgt spid="2170">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2170">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70">
                                            <p:txEl>
                                              <p:pRg st="0" end="0"/>
                                            </p:txEl>
                                          </p:spTgt>
                                        </p:tgtEl>
                                        <p:attrNameLst>
                                          <p:attrName>style.visibility</p:attrName>
                                        </p:attrNameLst>
                                      </p:cBhvr>
                                      <p:to>
                                        <p:strVal val="visible"/>
                                      </p:to>
                                    </p:set>
                                    <p:anim calcmode="lin" valueType="num">
                                      <p:cBhvr additive="base">
                                        <p:cTn id="21" dur="500" fill="hold"/>
                                        <p:tgtEl>
                                          <p:spTgt spid="217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7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 grpId="0" uiExpand="1" build="p" animBg="1"/>
      <p:bldP spid="2173" grpId="0"/>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084439" y="3269200"/>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MQH giữa Pháp luật với kinh tế, chính trị (HS tự tìm hiểu) và đạo đức.</a:t>
            </a:r>
            <a:endParaRPr b="1"/>
          </a:p>
        </p:txBody>
      </p:sp>
      <p:sp>
        <p:nvSpPr>
          <p:cNvPr id="2186" name="Google Shape;2186;p43"/>
          <p:cNvSpPr txBox="1">
            <a:spLocks noGrp="1"/>
          </p:cNvSpPr>
          <p:nvPr>
            <p:ph type="title" idx="2"/>
          </p:nvPr>
        </p:nvSpPr>
        <p:spPr>
          <a:xfrm>
            <a:off x="2645999" y="732019"/>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87" name="Google Shape;2187;p43"/>
          <p:cNvSpPr txBox="1">
            <a:spLocks noGrp="1"/>
          </p:cNvSpPr>
          <p:nvPr>
            <p:ph type="ctrTitle"/>
          </p:nvPr>
        </p:nvSpPr>
        <p:spPr>
          <a:xfrm>
            <a:off x="1877961" y="2528119"/>
            <a:ext cx="565354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MQH GIỮA PHÁP LUẬT VỚI KT – CT – ĐẠO ĐỨC</a:t>
            </a:r>
            <a:endParaRP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923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40"/>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NỘI DUNG BÀI HỌC</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143" name="Google Shape;2143;p40"/>
          <p:cNvPicPr preferRelativeResize="0"/>
          <p:nvPr/>
        </p:nvPicPr>
        <p:blipFill>
          <a:blip r:embed="rId3">
            <a:alphaModFix amt="82000"/>
          </a:blip>
          <a:stretch>
            <a:fillRect/>
          </a:stretch>
        </p:blipFill>
        <p:spPr>
          <a:xfrm>
            <a:off x="4989122" y="3364062"/>
            <a:ext cx="842174" cy="708408"/>
          </a:xfrm>
          <a:prstGeom prst="rect">
            <a:avLst/>
          </a:prstGeom>
          <a:noFill/>
          <a:ln>
            <a:noFill/>
          </a:ln>
        </p:spPr>
      </p:pic>
      <p:pic>
        <p:nvPicPr>
          <p:cNvPr id="2145" name="Google Shape;2145;p40"/>
          <p:cNvPicPr preferRelativeResize="0"/>
          <p:nvPr/>
        </p:nvPicPr>
        <p:blipFill>
          <a:blip r:embed="rId4">
            <a:alphaModFix amt="64000"/>
          </a:blip>
          <a:stretch>
            <a:fillRect/>
          </a:stretch>
        </p:blipFill>
        <p:spPr>
          <a:xfrm>
            <a:off x="1249217" y="1669925"/>
            <a:ext cx="842174" cy="708408"/>
          </a:xfrm>
          <a:prstGeom prst="rect">
            <a:avLst/>
          </a:prstGeom>
          <a:noFill/>
          <a:ln>
            <a:noFill/>
          </a:ln>
        </p:spPr>
      </p:pic>
      <p:pic>
        <p:nvPicPr>
          <p:cNvPr id="2146" name="Google Shape;2146;p40"/>
          <p:cNvPicPr preferRelativeResize="0"/>
          <p:nvPr/>
        </p:nvPicPr>
        <p:blipFill>
          <a:blip r:embed="rId4">
            <a:alphaModFix amt="64000"/>
          </a:blip>
          <a:stretch>
            <a:fillRect/>
          </a:stretch>
        </p:blipFill>
        <p:spPr>
          <a:xfrm>
            <a:off x="1180024" y="3335820"/>
            <a:ext cx="842174" cy="708400"/>
          </a:xfrm>
          <a:prstGeom prst="rect">
            <a:avLst/>
          </a:prstGeom>
          <a:noFill/>
          <a:ln>
            <a:noFill/>
          </a:ln>
        </p:spPr>
      </p:pic>
      <p:pic>
        <p:nvPicPr>
          <p:cNvPr id="2147" name="Google Shape;2147;p40"/>
          <p:cNvPicPr preferRelativeResize="0"/>
          <p:nvPr/>
        </p:nvPicPr>
        <p:blipFill>
          <a:blip r:embed="rId3">
            <a:alphaModFix amt="82000"/>
          </a:blip>
          <a:stretch>
            <a:fillRect/>
          </a:stretch>
        </p:blipFill>
        <p:spPr>
          <a:xfrm>
            <a:off x="5033065" y="1604622"/>
            <a:ext cx="842174" cy="708408"/>
          </a:xfrm>
          <a:prstGeom prst="rect">
            <a:avLst/>
          </a:prstGeom>
          <a:noFill/>
          <a:ln>
            <a:noFill/>
          </a:ln>
        </p:spPr>
      </p:pic>
      <p:sp>
        <p:nvSpPr>
          <p:cNvPr id="2150" name="Google Shape;2150;p40"/>
          <p:cNvSpPr txBox="1">
            <a:spLocks noGrp="1"/>
          </p:cNvSpPr>
          <p:nvPr>
            <p:ph type="title" idx="3"/>
          </p:nvPr>
        </p:nvSpPr>
        <p:spPr>
          <a:xfrm>
            <a:off x="1054591" y="3401120"/>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51" name="Google Shape;2151;p40"/>
          <p:cNvSpPr txBox="1">
            <a:spLocks noGrp="1"/>
          </p:cNvSpPr>
          <p:nvPr>
            <p:ph type="title" idx="4"/>
          </p:nvPr>
        </p:nvSpPr>
        <p:spPr>
          <a:xfrm>
            <a:off x="4866479" y="3442766"/>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152" name="Google Shape;2152;p40"/>
          <p:cNvSpPr txBox="1">
            <a:spLocks noGrp="1"/>
          </p:cNvSpPr>
          <p:nvPr>
            <p:ph type="title" idx="5"/>
          </p:nvPr>
        </p:nvSpPr>
        <p:spPr>
          <a:xfrm>
            <a:off x="1126574" y="1735228"/>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53" name="Google Shape;2153;p40"/>
          <p:cNvSpPr txBox="1">
            <a:spLocks noGrp="1"/>
          </p:cNvSpPr>
          <p:nvPr>
            <p:ph type="title" idx="6"/>
          </p:nvPr>
        </p:nvSpPr>
        <p:spPr>
          <a:xfrm>
            <a:off x="4908862" y="1669925"/>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59" name="Google Shape;2159;p40"/>
          <p:cNvSpPr txBox="1">
            <a:spLocks noGrp="1"/>
          </p:cNvSpPr>
          <p:nvPr>
            <p:ph type="subTitle" idx="14"/>
          </p:nvPr>
        </p:nvSpPr>
        <p:spPr>
          <a:xfrm>
            <a:off x="2202651" y="3316479"/>
            <a:ext cx="2372888"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MỐI QUAN HỆ GIỮA PL VỚI KT – CT – ĐĐ</a:t>
            </a:r>
            <a:endParaRPr sz="1800"/>
          </a:p>
        </p:txBody>
      </p:sp>
      <p:sp>
        <p:nvSpPr>
          <p:cNvPr id="2161" name="Google Shape;2161;p40"/>
          <p:cNvSpPr txBox="1">
            <a:spLocks noGrp="1"/>
          </p:cNvSpPr>
          <p:nvPr>
            <p:ph type="subTitle" idx="16"/>
          </p:nvPr>
        </p:nvSpPr>
        <p:spPr>
          <a:xfrm>
            <a:off x="5903279" y="3316479"/>
            <a:ext cx="2372888" cy="8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VAI TRÒ CỦA PHÁP LUẬT TRONG ĐỜI SỐNG XÃ HỘI</a:t>
            </a:r>
            <a:endParaRPr sz="1800"/>
          </a:p>
        </p:txBody>
      </p:sp>
      <p:sp>
        <p:nvSpPr>
          <p:cNvPr id="2163" name="Google Shape;2163;p40"/>
          <p:cNvSpPr txBox="1">
            <a:spLocks noGrp="1"/>
          </p:cNvSpPr>
          <p:nvPr>
            <p:ph type="subTitle" idx="18"/>
          </p:nvPr>
        </p:nvSpPr>
        <p:spPr>
          <a:xfrm>
            <a:off x="2163373" y="1650167"/>
            <a:ext cx="2673505"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KHÁI NIỆM VÀ ĐẶC TRƯNG CỦA PHÁP LUẬT</a:t>
            </a:r>
            <a:endParaRPr sz="1800"/>
          </a:p>
        </p:txBody>
      </p:sp>
      <p:sp>
        <p:nvSpPr>
          <p:cNvPr id="2165" name="Google Shape;2165;p40"/>
          <p:cNvSpPr txBox="1">
            <a:spLocks noGrp="1"/>
          </p:cNvSpPr>
          <p:nvPr>
            <p:ph type="subTitle" idx="20"/>
          </p:nvPr>
        </p:nvSpPr>
        <p:spPr>
          <a:xfrm>
            <a:off x="5875238" y="1650167"/>
            <a:ext cx="2372888"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BẢN CHẤT CỦA PHÁP LUẬT </a:t>
            </a:r>
          </a:p>
          <a:p>
            <a:pPr marL="0" lvl="0" indent="0" algn="l" rtl="0">
              <a:spcBef>
                <a:spcPts val="0"/>
              </a:spcBef>
              <a:spcAft>
                <a:spcPts val="0"/>
              </a:spcAft>
              <a:buNone/>
            </a:pPr>
            <a:r>
              <a:rPr lang="en" sz="1800"/>
              <a:t>(ĐỌC THÊM)</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C1865E-CC1D-0A40-9A7D-ECDD2F74798D}"/>
              </a:ext>
            </a:extLst>
          </p:cNvPr>
          <p:cNvSpPr>
            <a:spLocks noChangeArrowheads="1"/>
          </p:cNvSpPr>
          <p:nvPr/>
        </p:nvSpPr>
        <p:spPr bwMode="auto">
          <a:xfrm>
            <a:off x="2347126" y="834472"/>
            <a:ext cx="44497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a:solidFill>
                  <a:srgbClr val="000099"/>
                </a:solidFill>
                <a:latin typeface="Times New Roman" panose="02020603050405020304" pitchFamily="18" charset="0"/>
              </a:rPr>
              <a:t>+ Các quan hệ KT quyết định nội dung của PL. </a:t>
            </a:r>
          </a:p>
          <a:p>
            <a:pPr eaLnBrk="1" hangingPunct="1">
              <a:spcBef>
                <a:spcPct val="0"/>
              </a:spcBef>
              <a:buFontTx/>
              <a:buNone/>
            </a:pPr>
            <a:r>
              <a:rPr lang="en-US" altLang="vi-VN" sz="2400">
                <a:solidFill>
                  <a:srgbClr val="000099"/>
                </a:solidFill>
                <a:latin typeface="Times New Roman" panose="02020603050405020304" pitchFamily="18" charset="0"/>
              </a:rPr>
              <a:t>+ PL tác động trở lại đối với KT theo hướng tích cực hoặc tiêu cực.</a:t>
            </a:r>
            <a:endParaRPr lang="en-US" altLang="vi-VN" sz="1600">
              <a:solidFill>
                <a:srgbClr val="000099"/>
              </a:solidFill>
            </a:endParaRPr>
          </a:p>
        </p:txBody>
      </p:sp>
      <p:pic>
        <p:nvPicPr>
          <p:cNvPr id="6" name="Picture 5" descr="C:\Users\To Hung\Desktop\HINH CD K12\Bai 1Phap luat va doi song\Bai 1\Data\LuatDauTu.jpg">
            <a:extLst>
              <a:ext uri="{FF2B5EF4-FFF2-40B4-BE49-F238E27FC236}">
                <a16:creationId xmlns:a16="http://schemas.microsoft.com/office/drawing/2014/main" id="{BE6864B4-D4A1-3048-A7CC-4DFED771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487" y="856899"/>
            <a:ext cx="1957387" cy="267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To Hung\Desktop\HINH CD K12\Bai 1Phap luat va doi song\Bai 1\Data\LuatDoanhnghiep1a.jpg">
            <a:extLst>
              <a:ext uri="{FF2B5EF4-FFF2-40B4-BE49-F238E27FC236}">
                <a16:creationId xmlns:a16="http://schemas.microsoft.com/office/drawing/2014/main" id="{0E5EA79F-9DED-7743-B2DC-3B8C82AEF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61" y="978183"/>
            <a:ext cx="1957387" cy="255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o Hung\Desktop\HINH CD K12\Bai 1Phap luat va doi song\Bai 1\Data\LuatThuongmai.jpg">
            <a:extLst>
              <a:ext uri="{FF2B5EF4-FFF2-40B4-BE49-F238E27FC236}">
                <a16:creationId xmlns:a16="http://schemas.microsoft.com/office/drawing/2014/main" id="{8010E54D-981F-0B45-BF61-3673D77BE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774" y="2571750"/>
            <a:ext cx="1871295" cy="250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To Hung\Desktop\HINH CD K12\Bai 1Phap luat va doi song\Bai 1\Data\BoLuatlaodong.jpg">
            <a:extLst>
              <a:ext uri="{FF2B5EF4-FFF2-40B4-BE49-F238E27FC236}">
                <a16:creationId xmlns:a16="http://schemas.microsoft.com/office/drawing/2014/main" id="{7A50DA7D-E910-D346-BAD3-3B0B3FC7B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968" y="2571750"/>
            <a:ext cx="1957387" cy="250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AB6678FD-F501-814F-8B50-A7DC65BDE7A2}"/>
              </a:ext>
            </a:extLst>
          </p:cNvPr>
          <p:cNvSpPr>
            <a:spLocks noChangeArrowheads="1"/>
          </p:cNvSpPr>
          <p:nvPr/>
        </p:nvSpPr>
        <p:spPr bwMode="auto">
          <a:xfrm>
            <a:off x="190500" y="158955"/>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1. Pháp luật với kinh tế:</a:t>
            </a:r>
            <a:endParaRPr lang="en-US" altLang="vi-VN" sz="1800" b="1">
              <a:solidFill>
                <a:srgbClr val="000099"/>
              </a:solidFill>
            </a:endParaRPr>
          </a:p>
        </p:txBody>
      </p:sp>
    </p:spTree>
    <p:extLst>
      <p:ext uri="{BB962C8B-B14F-4D97-AF65-F5344CB8AC3E}">
        <p14:creationId xmlns:p14="http://schemas.microsoft.com/office/powerpoint/2010/main" val="122213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69B3613-A92C-BB41-8ABF-C55A77732425}"/>
              </a:ext>
            </a:extLst>
          </p:cNvPr>
          <p:cNvSpPr>
            <a:spLocks noChangeArrowheads="1"/>
          </p:cNvSpPr>
          <p:nvPr/>
        </p:nvSpPr>
        <p:spPr bwMode="auto">
          <a:xfrm>
            <a:off x="219741" y="181437"/>
            <a:ext cx="480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2.Pháp luật với chính trị:</a:t>
            </a:r>
            <a:endParaRPr lang="en-US" altLang="vi-VN" sz="1800" b="1">
              <a:solidFill>
                <a:srgbClr val="000099"/>
              </a:solidFill>
            </a:endParaRPr>
          </a:p>
        </p:txBody>
      </p:sp>
      <p:pic>
        <p:nvPicPr>
          <p:cNvPr id="5" name="Picture 2" descr="C:\Users\To Hung\Desktop\HINH CD K12\Bai 1Phap luat va doi song\Bai 1\Data\scan.jpg">
            <a:extLst>
              <a:ext uri="{FF2B5EF4-FFF2-40B4-BE49-F238E27FC236}">
                <a16:creationId xmlns:a16="http://schemas.microsoft.com/office/drawing/2014/main" id="{A41C31AA-F772-294C-BC11-2B72D15CD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471" y="686141"/>
            <a:ext cx="3514059" cy="42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C0FAAE1C-D523-C94E-83C7-30FE8947E461}"/>
              </a:ext>
            </a:extLst>
          </p:cNvPr>
          <p:cNvSpPr>
            <a:spLocks noChangeArrowheads="1"/>
          </p:cNvSpPr>
          <p:nvPr/>
        </p:nvSpPr>
        <p:spPr bwMode="auto">
          <a:xfrm>
            <a:off x="792469" y="1022937"/>
            <a:ext cx="359271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 Đường lối chính trị của Đảng cầm quyền chỉ đạo việc xây dựng và thực hiện pháp luật.</a:t>
            </a:r>
          </a:p>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 Thông qua pháp luật, ý chí của giai cấp nắm quyền trở thành ý chí của Nhà nước.</a:t>
            </a:r>
            <a:endParaRPr lang="en-US" altLang="vi-VN" sz="1600">
              <a:solidFill>
                <a:srgbClr val="00009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36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9800FBA-AA4C-694D-AA73-86F22020CA84}"/>
              </a:ext>
            </a:extLst>
          </p:cNvPr>
          <p:cNvSpPr>
            <a:spLocks noChangeArrowheads="1"/>
          </p:cNvSpPr>
          <p:nvPr/>
        </p:nvSpPr>
        <p:spPr bwMode="auto">
          <a:xfrm>
            <a:off x="152400" y="353809"/>
            <a:ext cx="4800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3. Pháp luật với đạo đức:</a:t>
            </a:r>
            <a:endParaRPr lang="en-US" altLang="vi-VN" sz="1800" b="1">
              <a:solidFill>
                <a:srgbClr val="000099"/>
              </a:solidFill>
            </a:endParaRPr>
          </a:p>
        </p:txBody>
      </p:sp>
      <p:pic>
        <p:nvPicPr>
          <p:cNvPr id="5" name="Picture 3" descr="C:\Users\To Hung\Desktop\HINH CD K12\Bai 1Phap luat va doi song\Bai 1\Data\LuatHonnhanGiadinh.jpg">
            <a:extLst>
              <a:ext uri="{FF2B5EF4-FFF2-40B4-BE49-F238E27FC236}">
                <a16:creationId xmlns:a16="http://schemas.microsoft.com/office/drawing/2014/main" id="{C784FFDB-7B0E-E04D-8CDD-EB16CE531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946" y="688521"/>
            <a:ext cx="2709139" cy="40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8E6D30F-D731-3A4E-A8AF-C940E6DF771C}"/>
              </a:ext>
            </a:extLst>
          </p:cNvPr>
          <p:cNvSpPr>
            <a:spLocks noChangeArrowheads="1"/>
          </p:cNvSpPr>
          <p:nvPr/>
        </p:nvSpPr>
        <p:spPr bwMode="auto">
          <a:xfrm>
            <a:off x="152400" y="1066800"/>
            <a:ext cx="511769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NN chuyển những vi phạm đạo đức có tính phổ biến, phù hợp với tiến bộ xã hội thành các quy phạm pháp luật và bảo đảm thực hiện bằng sức mạnh quyền lực của Nhà nước. </a:t>
            </a:r>
          </a:p>
          <a:p>
            <a:pPr algn="just" eaLnBrk="1" hangingPunct="1">
              <a:spcBef>
                <a:spcPct val="0"/>
              </a:spcBef>
              <a:buFontTx/>
              <a:buNone/>
            </a:pP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VD: các nguyên tắc đạo đức trong hôn nhân gia đình được Nhà nước chuyển thành các quy định của luật HNGĐ</a:t>
            </a:r>
            <a:endParaRPr lang="en-US" altLang="vi-VN" sz="1600">
              <a:solidFill>
                <a:srgbClr val="14522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72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54BF86-FD5D-A547-8A04-3D7ACFEB83CC}"/>
              </a:ext>
            </a:extLst>
          </p:cNvPr>
          <p:cNvGraphicFramePr>
            <a:graphicFrameLocks noGrp="1"/>
          </p:cNvGraphicFramePr>
          <p:nvPr>
            <p:extLst>
              <p:ext uri="{D42A27DB-BD31-4B8C-83A1-F6EECF244321}">
                <p14:modId xmlns:p14="http://schemas.microsoft.com/office/powerpoint/2010/main" val="1297900496"/>
              </p:ext>
            </p:extLst>
          </p:nvPr>
        </p:nvGraphicFramePr>
        <p:xfrm>
          <a:off x="250371" y="990599"/>
          <a:ext cx="8643259" cy="3764207"/>
        </p:xfrm>
        <a:graphic>
          <a:graphicData uri="http://schemas.openxmlformats.org/drawingml/2006/table">
            <a:tbl>
              <a:tblPr>
                <a:tableStyleId>{5940675A-B579-460E-94D1-54222C63F5DA}</a:tableStyleId>
              </a:tblPr>
              <a:tblGrid>
                <a:gridCol w="1840694">
                  <a:extLst>
                    <a:ext uri="{9D8B030D-6E8A-4147-A177-3AD203B41FA5}">
                      <a16:colId xmlns:a16="http://schemas.microsoft.com/office/drawing/2014/main" val="1785243163"/>
                    </a:ext>
                  </a:extLst>
                </a:gridCol>
                <a:gridCol w="3282905">
                  <a:extLst>
                    <a:ext uri="{9D8B030D-6E8A-4147-A177-3AD203B41FA5}">
                      <a16:colId xmlns:a16="http://schemas.microsoft.com/office/drawing/2014/main" val="4247799047"/>
                    </a:ext>
                  </a:extLst>
                </a:gridCol>
                <a:gridCol w="3519660">
                  <a:extLst>
                    <a:ext uri="{9D8B030D-6E8A-4147-A177-3AD203B41FA5}">
                      <a16:colId xmlns:a16="http://schemas.microsoft.com/office/drawing/2014/main" val="215140718"/>
                    </a:ext>
                  </a:extLst>
                </a:gridCol>
              </a:tblGrid>
              <a:tr h="539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ĐẠO ĐỨC</a:t>
                      </a:r>
                      <a:endParaRPr kumimoji="0" lang="en-US" sz="28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PHÁP LUẬT</a:t>
                      </a:r>
                      <a:endParaRPr kumimoji="0" lang="en-US" sz="28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838771422"/>
                  </a:ext>
                </a:extLst>
              </a:tr>
              <a:tr h="569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Nguồn gốc</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68796379"/>
                  </a:ext>
                </a:extLst>
              </a:tr>
              <a:tr h="485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Nội dung</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512480452"/>
                  </a:ext>
                </a:extLst>
              </a:tr>
              <a:tr h="981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Hình thức thể hiện</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987257209"/>
                  </a:ext>
                </a:extLst>
              </a:tr>
              <a:tr h="1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Phương thức tác động</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90286397"/>
                  </a:ext>
                </a:extLst>
              </a:tr>
            </a:tbl>
          </a:graphicData>
        </a:graphic>
      </p:graphicFrame>
      <p:sp>
        <p:nvSpPr>
          <p:cNvPr id="8" name="Rounded Rectangle 7">
            <a:extLst>
              <a:ext uri="{FF2B5EF4-FFF2-40B4-BE49-F238E27FC236}">
                <a16:creationId xmlns:a16="http://schemas.microsoft.com/office/drawing/2014/main" id="{EC8DA973-51B1-6D45-844B-8683ADC24548}"/>
              </a:ext>
            </a:extLst>
          </p:cNvPr>
          <p:cNvSpPr/>
          <p:nvPr/>
        </p:nvSpPr>
        <p:spPr>
          <a:xfrm>
            <a:off x="2111829" y="217713"/>
            <a:ext cx="4680857" cy="6749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US" altLang="vi-VN" sz="2000" b="1">
                <a:solidFill>
                  <a:srgbClr val="002060"/>
                </a:solidFill>
                <a:latin typeface="Calibri" panose="020F0502020204030204" pitchFamily="34" charset="0"/>
                <a:cs typeface="Calibri" panose="020F0502020204030204" pitchFamily="34" charset="0"/>
              </a:rPr>
              <a:t>Mỗi nhóm sẽ ghi nhanh vào giấy</a:t>
            </a:r>
          </a:p>
          <a:p>
            <a:pPr algn="ctr">
              <a:spcBef>
                <a:spcPct val="0"/>
              </a:spcBef>
              <a:buFontTx/>
              <a:buNone/>
            </a:pPr>
            <a:r>
              <a:rPr lang="en-US" altLang="vi-VN" sz="2000" b="1">
                <a:solidFill>
                  <a:srgbClr val="002060"/>
                </a:solidFill>
                <a:latin typeface="Calibri" panose="020F0502020204030204" pitchFamily="34" charset="0"/>
                <a:cs typeface="Calibri" panose="020F0502020204030204" pitchFamily="34" charset="0"/>
              </a:rPr>
              <a:t>những nội dung trên bảng sau đây</a:t>
            </a:r>
            <a:r>
              <a:rPr lang="en-US" altLang="vi-VN" sz="2400" b="1">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60206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54BF86-FD5D-A547-8A04-3D7ACFEB83CC}"/>
              </a:ext>
            </a:extLst>
          </p:cNvPr>
          <p:cNvGraphicFramePr>
            <a:graphicFrameLocks noGrp="1"/>
          </p:cNvGraphicFramePr>
          <p:nvPr>
            <p:extLst>
              <p:ext uri="{D42A27DB-BD31-4B8C-83A1-F6EECF244321}">
                <p14:modId xmlns:p14="http://schemas.microsoft.com/office/powerpoint/2010/main" val="407895222"/>
              </p:ext>
            </p:extLst>
          </p:nvPr>
        </p:nvGraphicFramePr>
        <p:xfrm>
          <a:off x="20716" y="797633"/>
          <a:ext cx="9093787" cy="4328291"/>
        </p:xfrm>
        <a:graphic>
          <a:graphicData uri="http://schemas.openxmlformats.org/drawingml/2006/table">
            <a:tbl>
              <a:tblPr>
                <a:tableStyleId>{5940675A-B579-460E-94D1-54222C63F5DA}</a:tableStyleId>
              </a:tblPr>
              <a:tblGrid>
                <a:gridCol w="1315606">
                  <a:extLst>
                    <a:ext uri="{9D8B030D-6E8A-4147-A177-3AD203B41FA5}">
                      <a16:colId xmlns:a16="http://schemas.microsoft.com/office/drawing/2014/main" val="1785243163"/>
                    </a:ext>
                  </a:extLst>
                </a:gridCol>
                <a:gridCol w="4017678">
                  <a:extLst>
                    <a:ext uri="{9D8B030D-6E8A-4147-A177-3AD203B41FA5}">
                      <a16:colId xmlns:a16="http://schemas.microsoft.com/office/drawing/2014/main" val="4247799047"/>
                    </a:ext>
                  </a:extLst>
                </a:gridCol>
                <a:gridCol w="3760503">
                  <a:extLst>
                    <a:ext uri="{9D8B030D-6E8A-4147-A177-3AD203B41FA5}">
                      <a16:colId xmlns:a16="http://schemas.microsoft.com/office/drawing/2014/main" val="215140718"/>
                    </a:ext>
                  </a:extLst>
                </a:gridCol>
              </a:tblGrid>
              <a:tr h="3724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ĐẠO ĐỨC</a:t>
                      </a:r>
                      <a:endParaRPr kumimoji="0" lang="en-US" sz="24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PHÁP LUẬT</a:t>
                      </a:r>
                      <a:endParaRPr kumimoji="0" lang="en-US" sz="24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838771422"/>
                  </a:ext>
                </a:extLst>
              </a:tr>
              <a:tr h="6855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NGUỒN GỐC</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68796379"/>
                  </a:ext>
                </a:extLst>
              </a:tr>
              <a:tr h="1672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NỘI DUNG</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512480452"/>
                  </a:ext>
                </a:extLst>
              </a:tr>
              <a:tr h="796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HT THỂ HIỆN</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987257209"/>
                  </a:ext>
                </a:extLst>
              </a:tr>
              <a:tr h="678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PT TÁC ĐỘNG</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90286397"/>
                  </a:ext>
                </a:extLst>
              </a:tr>
            </a:tbl>
          </a:graphicData>
        </a:graphic>
      </p:graphicFrame>
      <p:sp>
        <p:nvSpPr>
          <p:cNvPr id="8" name="Rounded Rectangle 7">
            <a:extLst>
              <a:ext uri="{FF2B5EF4-FFF2-40B4-BE49-F238E27FC236}">
                <a16:creationId xmlns:a16="http://schemas.microsoft.com/office/drawing/2014/main" id="{EC8DA973-51B1-6D45-844B-8683ADC24548}"/>
              </a:ext>
            </a:extLst>
          </p:cNvPr>
          <p:cNvSpPr/>
          <p:nvPr/>
        </p:nvSpPr>
        <p:spPr>
          <a:xfrm>
            <a:off x="1608090" y="39328"/>
            <a:ext cx="6444343" cy="6749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US" altLang="vi-VN" sz="2000" b="1">
                <a:solidFill>
                  <a:srgbClr val="002060"/>
                </a:solidFill>
                <a:latin typeface="Open Sans" panose="020B0606030504020204" pitchFamily="34" charset="0"/>
                <a:ea typeface="Open Sans" panose="020B0606030504020204" pitchFamily="34" charset="0"/>
                <a:cs typeface="Open Sans" panose="020B0606030504020204" pitchFamily="34" charset="0"/>
              </a:rPr>
              <a:t>MỐI QUAN HỆ GIỮA ĐẠO ĐỨC VÀ PHÁP LUẬT</a:t>
            </a:r>
          </a:p>
        </p:txBody>
      </p:sp>
      <p:sp>
        <p:nvSpPr>
          <p:cNvPr id="4" name="Text Box 29">
            <a:extLst>
              <a:ext uri="{FF2B5EF4-FFF2-40B4-BE49-F238E27FC236}">
                <a16:creationId xmlns:a16="http://schemas.microsoft.com/office/drawing/2014/main" id="{213F4D49-7892-5548-92E9-FE2D6980E1AB}"/>
              </a:ext>
            </a:extLst>
          </p:cNvPr>
          <p:cNvSpPr txBox="1">
            <a:spLocks noChangeArrowheads="1"/>
          </p:cNvSpPr>
          <p:nvPr/>
        </p:nvSpPr>
        <p:spPr bwMode="auto">
          <a:xfrm>
            <a:off x="1458686" y="1321470"/>
            <a:ext cx="36458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Hình thành từ đời sống XH.</a:t>
            </a:r>
          </a:p>
        </p:txBody>
      </p:sp>
      <p:sp>
        <p:nvSpPr>
          <p:cNvPr id="6" name="Text Box 31">
            <a:extLst>
              <a:ext uri="{FF2B5EF4-FFF2-40B4-BE49-F238E27FC236}">
                <a16:creationId xmlns:a16="http://schemas.microsoft.com/office/drawing/2014/main" id="{515BC0E3-8095-824A-9EA2-29EE4ACC737E}"/>
              </a:ext>
            </a:extLst>
          </p:cNvPr>
          <p:cNvSpPr txBox="1">
            <a:spLocks noChangeArrowheads="1"/>
          </p:cNvSpPr>
          <p:nvPr/>
        </p:nvSpPr>
        <p:spPr bwMode="auto">
          <a:xfrm>
            <a:off x="5400369" y="1288508"/>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Hình thành từ đời sống XH, được NN thể chế hóa.</a:t>
            </a:r>
          </a:p>
        </p:txBody>
      </p:sp>
      <p:sp>
        <p:nvSpPr>
          <p:cNvPr id="7" name="Text Box 32">
            <a:extLst>
              <a:ext uri="{FF2B5EF4-FFF2-40B4-BE49-F238E27FC236}">
                <a16:creationId xmlns:a16="http://schemas.microsoft.com/office/drawing/2014/main" id="{DA41B49C-136E-C643-B690-A8D76277FDFB}"/>
              </a:ext>
            </a:extLst>
          </p:cNvPr>
          <p:cNvSpPr txBox="1">
            <a:spLocks noChangeArrowheads="1"/>
          </p:cNvSpPr>
          <p:nvPr/>
        </p:nvSpPr>
        <p:spPr bwMode="auto">
          <a:xfrm>
            <a:off x="1465005" y="1970474"/>
            <a:ext cx="391463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Các quan niệm, chuẩn mực thuộc đời sống tinh thần, tình cảm của con người (về thiện ác, công bằng, danh dự, nhân phẩm , bổn phận….).</a:t>
            </a:r>
          </a:p>
        </p:txBody>
      </p:sp>
      <p:sp>
        <p:nvSpPr>
          <p:cNvPr id="9" name="Text Box 33">
            <a:extLst>
              <a:ext uri="{FF2B5EF4-FFF2-40B4-BE49-F238E27FC236}">
                <a16:creationId xmlns:a16="http://schemas.microsoft.com/office/drawing/2014/main" id="{F9A466AB-3072-4548-80BC-34ADA7621EF4}"/>
              </a:ext>
            </a:extLst>
          </p:cNvPr>
          <p:cNvSpPr txBox="1">
            <a:spLocks noChangeArrowheads="1"/>
          </p:cNvSpPr>
          <p:nvPr/>
        </p:nvSpPr>
        <p:spPr bwMode="auto">
          <a:xfrm>
            <a:off x="5400369" y="2018399"/>
            <a:ext cx="37229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Các quy tắc xử sự, quyền và </a:t>
            </a:r>
          </a:p>
          <a:p>
            <a:pPr algn="just"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nghĩa vụ pháp lý của các cá nhân, tổ chức, trong các quan hệ do pháp luật điều chỉnh</a:t>
            </a:r>
          </a:p>
        </p:txBody>
      </p:sp>
      <p:sp>
        <p:nvSpPr>
          <p:cNvPr id="10" name="Text Box 34">
            <a:extLst>
              <a:ext uri="{FF2B5EF4-FFF2-40B4-BE49-F238E27FC236}">
                <a16:creationId xmlns:a16="http://schemas.microsoft.com/office/drawing/2014/main" id="{EB41AF61-68EA-F346-BDC6-AB48DC8F3BFD}"/>
              </a:ext>
            </a:extLst>
          </p:cNvPr>
          <p:cNvSpPr txBox="1">
            <a:spLocks noChangeArrowheads="1"/>
          </p:cNvSpPr>
          <p:nvPr/>
        </p:nvSpPr>
        <p:spPr bwMode="auto">
          <a:xfrm>
            <a:off x="1458686" y="3699369"/>
            <a:ext cx="3914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Trong nhân thức, tình cảm của con người</a:t>
            </a:r>
          </a:p>
        </p:txBody>
      </p:sp>
      <p:sp>
        <p:nvSpPr>
          <p:cNvPr id="11" name="Text Box 35">
            <a:extLst>
              <a:ext uri="{FF2B5EF4-FFF2-40B4-BE49-F238E27FC236}">
                <a16:creationId xmlns:a16="http://schemas.microsoft.com/office/drawing/2014/main" id="{D4E22F8B-653A-B542-9FED-4CCC9EE2B7C0}"/>
              </a:ext>
            </a:extLst>
          </p:cNvPr>
          <p:cNvSpPr txBox="1">
            <a:spLocks noChangeArrowheads="1"/>
          </p:cNvSpPr>
          <p:nvPr/>
        </p:nvSpPr>
        <p:spPr bwMode="auto">
          <a:xfrm>
            <a:off x="5474897" y="3671748"/>
            <a:ext cx="335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Văn bản do nhà nước ban hành</a:t>
            </a:r>
          </a:p>
        </p:txBody>
      </p:sp>
      <p:sp>
        <p:nvSpPr>
          <p:cNvPr id="12" name="Text Box 36">
            <a:extLst>
              <a:ext uri="{FF2B5EF4-FFF2-40B4-BE49-F238E27FC236}">
                <a16:creationId xmlns:a16="http://schemas.microsoft.com/office/drawing/2014/main" id="{270AA86A-E666-D14D-8B76-B7E54C7649EE}"/>
              </a:ext>
            </a:extLst>
          </p:cNvPr>
          <p:cNvSpPr txBox="1">
            <a:spLocks noChangeArrowheads="1"/>
          </p:cNvSpPr>
          <p:nvPr/>
        </p:nvSpPr>
        <p:spPr bwMode="auto">
          <a:xfrm>
            <a:off x="1458686" y="4603294"/>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Dư luận xã hội</a:t>
            </a:r>
          </a:p>
        </p:txBody>
      </p:sp>
      <p:sp>
        <p:nvSpPr>
          <p:cNvPr id="13" name="Text Box 37">
            <a:extLst>
              <a:ext uri="{FF2B5EF4-FFF2-40B4-BE49-F238E27FC236}">
                <a16:creationId xmlns:a16="http://schemas.microsoft.com/office/drawing/2014/main" id="{E4BF2584-18EC-EE4A-82F0-DDCD7ED7C5AD}"/>
              </a:ext>
            </a:extLst>
          </p:cNvPr>
          <p:cNvSpPr txBox="1">
            <a:spLocks noChangeArrowheads="1"/>
          </p:cNvSpPr>
          <p:nvPr/>
        </p:nvSpPr>
        <p:spPr bwMode="auto">
          <a:xfrm>
            <a:off x="5400369" y="4436761"/>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Giáo dục cưỡng chế bằng quyền lực nhà nước</a:t>
            </a:r>
          </a:p>
        </p:txBody>
      </p:sp>
    </p:spTree>
    <p:extLst>
      <p:ext uri="{BB962C8B-B14F-4D97-AF65-F5344CB8AC3E}">
        <p14:creationId xmlns:p14="http://schemas.microsoft.com/office/powerpoint/2010/main" val="25010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173" name="Google Shape;2173;p41"/>
          <p:cNvSpPr txBox="1">
            <a:spLocks noGrp="1"/>
          </p:cNvSpPr>
          <p:nvPr>
            <p:ph type="ctrTitle"/>
          </p:nvPr>
        </p:nvSpPr>
        <p:spPr>
          <a:xfrm>
            <a:off x="671400" y="916406"/>
            <a:ext cx="7250594" cy="573000"/>
          </a:xfrm>
          <a:prstGeom prst="rect">
            <a:avLst/>
          </a:prstGeom>
        </p:spPr>
        <p:txBody>
          <a:bodyPr spcFirstLastPara="1" wrap="square" lIns="91425" tIns="91425" rIns="91425" bIns="91425" anchor="ctr" anchorCtr="0">
            <a:noAutofit/>
          </a:bodyPr>
          <a:lstStyle/>
          <a:p>
            <a:pPr lvl="0" algn="just"/>
            <a:r>
              <a:rPr lang="en-US" altLang="vi-VN" sz="2400">
                <a:solidFill>
                  <a:srgbClr val="FF0000"/>
                </a:solidFill>
                <a:latin typeface="Open Sans" panose="020B0606030504020204" pitchFamily="34" charset="0"/>
                <a:ea typeface="Open Sans" panose="020B0606030504020204" pitchFamily="34" charset="0"/>
                <a:cs typeface="Open Sans" panose="020B0606030504020204" pitchFamily="34" charset="0"/>
              </a:rPr>
              <a:t>Tại sao nói rằng Pháp luật nước ta mang bản chất Xã hội? PL nước ta phục vụ cho giai cấp nào?</a:t>
            </a: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AutoShape 8">
            <a:extLst>
              <a:ext uri="{FF2B5EF4-FFF2-40B4-BE49-F238E27FC236}">
                <a16:creationId xmlns:a16="http://schemas.microsoft.com/office/drawing/2014/main" id="{25598F4D-E946-4A44-BD6E-5B804ED2D8EC}"/>
              </a:ext>
            </a:extLst>
          </p:cNvPr>
          <p:cNvSpPr>
            <a:spLocks noChangeArrowheads="1"/>
          </p:cNvSpPr>
          <p:nvPr/>
        </p:nvSpPr>
        <p:spPr bwMode="auto">
          <a:xfrm>
            <a:off x="410497" y="2394748"/>
            <a:ext cx="3886200" cy="2286000"/>
          </a:xfrm>
          <a:prstGeom prst="flowChartAlternateProcess">
            <a:avLst/>
          </a:prstGeom>
          <a:solidFill>
            <a:schemeClr val="accent4">
              <a:lumMod val="40000"/>
              <a:lumOff val="60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600">
                <a:solidFill>
                  <a:srgbClr val="FF0000"/>
                </a:solidFill>
                <a:latin typeface="Open Sans" panose="020B0606030504020204" pitchFamily="34" charset="0"/>
                <a:ea typeface="Open Sans" panose="020B0606030504020204" pitchFamily="34" charset="0"/>
                <a:cs typeface="Open Sans" panose="020B0606030504020204" pitchFamily="34" charset="0"/>
              </a:rPr>
              <a:t>Bản chất XH của </a:t>
            </a:r>
          </a:p>
          <a:p>
            <a:pPr algn="ctr" eaLnBrk="1" hangingPunct="1">
              <a:spcBef>
                <a:spcPct val="0"/>
              </a:spcBef>
              <a:buFontTx/>
              <a:buNone/>
            </a:pPr>
            <a:r>
              <a:rPr lang="en-US" altLang="vi-VN" sz="2600">
                <a:solidFill>
                  <a:srgbClr val="FF0000"/>
                </a:solidFill>
                <a:latin typeface="Open Sans" panose="020B0606030504020204" pitchFamily="34" charset="0"/>
                <a:ea typeface="Open Sans" panose="020B0606030504020204" pitchFamily="34" charset="0"/>
                <a:cs typeface="Open Sans" panose="020B0606030504020204" pitchFamily="34" charset="0"/>
              </a:rPr>
              <a:t>PL :</a:t>
            </a:r>
            <a:r>
              <a:rPr lang="en-US" altLang="vi-VN" sz="2600">
                <a:solidFill>
                  <a:schemeClr val="hlink"/>
                </a:solidFill>
                <a:latin typeface="Open Sans" panose="020B0606030504020204" pitchFamily="34" charset="0"/>
                <a:ea typeface="Open Sans" panose="020B0606030504020204" pitchFamily="34" charset="0"/>
                <a:cs typeface="Open Sans" panose="020B0606030504020204" pitchFamily="34" charset="0"/>
              </a:rPr>
              <a:t>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Tính quy phạm phổ biến</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 do bản chất xã hội của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pháp luật quy định</a:t>
            </a:r>
            <a:endParaRPr lang="en-US" altLang="vi-VN">
              <a:solidFill>
                <a:srgbClr val="3333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AutoShape 9">
            <a:extLst>
              <a:ext uri="{FF2B5EF4-FFF2-40B4-BE49-F238E27FC236}">
                <a16:creationId xmlns:a16="http://schemas.microsoft.com/office/drawing/2014/main" id="{2F7280C7-D855-5444-8E80-D2FFF1C8384D}"/>
              </a:ext>
            </a:extLst>
          </p:cNvPr>
          <p:cNvSpPr>
            <a:spLocks noChangeArrowheads="1"/>
          </p:cNvSpPr>
          <p:nvPr/>
        </p:nvSpPr>
        <p:spPr bwMode="auto">
          <a:xfrm>
            <a:off x="4847303" y="2349912"/>
            <a:ext cx="3886200" cy="2286000"/>
          </a:xfrm>
          <a:prstGeom prst="flowChartAlternateProcess">
            <a:avLst/>
          </a:prstGeom>
          <a:solidFill>
            <a:schemeClr val="accent4">
              <a:lumMod val="40000"/>
              <a:lumOff val="60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Pháp luật của ta là PL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thật sự dân chủ vì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nó bảo vệ quyền tự do ,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dân chủ rộng rãi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cho nhân dân lao động…</a:t>
            </a:r>
          </a:p>
        </p:txBody>
      </p:sp>
    </p:spTree>
    <p:extLst>
      <p:ext uri="{BB962C8B-B14F-4D97-AF65-F5344CB8AC3E}">
        <p14:creationId xmlns:p14="http://schemas.microsoft.com/office/powerpoint/2010/main" val="267702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checkerboard(across)">
                                      <p:cBhvr>
                                        <p:cTn id="7" dur="500"/>
                                        <p:tgtEl>
                                          <p:spTgt spid="217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7"/>
        <p:cNvGrpSpPr/>
        <p:nvPr/>
      </p:nvGrpSpPr>
      <p:grpSpPr>
        <a:xfrm>
          <a:off x="0" y="0"/>
          <a:ext cx="0" cy="0"/>
          <a:chOff x="0" y="0"/>
          <a:chExt cx="0" cy="0"/>
        </a:xfrm>
      </p:grpSpPr>
      <p:sp>
        <p:nvSpPr>
          <p:cNvPr id="2578" name="Google Shape;2578;p5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IV. VAI TRÒ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579" name="Google Shape;2579;p55"/>
          <p:cNvPicPr preferRelativeResize="0"/>
          <p:nvPr/>
        </p:nvPicPr>
        <p:blipFill>
          <a:blip r:embed="rId3">
            <a:alphaModFix amt="52000"/>
          </a:blip>
          <a:stretch>
            <a:fillRect/>
          </a:stretch>
        </p:blipFill>
        <p:spPr>
          <a:xfrm rot="-1128982" flipH="1">
            <a:off x="35687" y="2128985"/>
            <a:ext cx="1330669" cy="1084583"/>
          </a:xfrm>
          <a:prstGeom prst="rect">
            <a:avLst/>
          </a:prstGeom>
          <a:noFill/>
          <a:ln>
            <a:noFill/>
          </a:ln>
        </p:spPr>
      </p:pic>
      <p:pic>
        <p:nvPicPr>
          <p:cNvPr id="2580" name="Google Shape;2580;p55"/>
          <p:cNvPicPr preferRelativeResize="0"/>
          <p:nvPr/>
        </p:nvPicPr>
        <p:blipFill>
          <a:blip r:embed="rId3">
            <a:alphaModFix amt="52000"/>
          </a:blip>
          <a:stretch>
            <a:fillRect/>
          </a:stretch>
        </p:blipFill>
        <p:spPr>
          <a:xfrm rot="-1128982" flipH="1">
            <a:off x="6099057" y="2787239"/>
            <a:ext cx="2825166" cy="1929106"/>
          </a:xfrm>
          <a:prstGeom prst="rect">
            <a:avLst/>
          </a:prstGeom>
          <a:noFill/>
          <a:ln>
            <a:noFill/>
          </a:ln>
        </p:spPr>
      </p:pic>
      <p:pic>
        <p:nvPicPr>
          <p:cNvPr id="2581" name="Google Shape;2581;p55"/>
          <p:cNvPicPr preferRelativeResize="0"/>
          <p:nvPr/>
        </p:nvPicPr>
        <p:blipFill>
          <a:blip r:embed="rId3">
            <a:alphaModFix amt="52000"/>
          </a:blip>
          <a:stretch>
            <a:fillRect/>
          </a:stretch>
        </p:blipFill>
        <p:spPr>
          <a:xfrm rot="-1128982" flipH="1">
            <a:off x="6242502" y="1201974"/>
            <a:ext cx="2634913" cy="1911104"/>
          </a:xfrm>
          <a:prstGeom prst="rect">
            <a:avLst/>
          </a:prstGeom>
          <a:noFill/>
          <a:ln>
            <a:noFill/>
          </a:ln>
        </p:spPr>
      </p:pic>
      <p:pic>
        <p:nvPicPr>
          <p:cNvPr id="2582" name="Google Shape;2582;p55"/>
          <p:cNvPicPr preferRelativeResize="0"/>
          <p:nvPr/>
        </p:nvPicPr>
        <p:blipFill rotWithShape="1">
          <a:blip r:embed="rId4">
            <a:alphaModFix amt="80000"/>
          </a:blip>
          <a:srcRect r="39773"/>
          <a:stretch/>
        </p:blipFill>
        <p:spPr>
          <a:xfrm flipH="1">
            <a:off x="5019423" y="2983653"/>
            <a:ext cx="1181352" cy="910250"/>
          </a:xfrm>
          <a:prstGeom prst="rect">
            <a:avLst/>
          </a:prstGeom>
          <a:noFill/>
          <a:ln>
            <a:noFill/>
          </a:ln>
        </p:spPr>
      </p:pic>
      <p:pic>
        <p:nvPicPr>
          <p:cNvPr id="2583" name="Google Shape;2583;p55"/>
          <p:cNvPicPr preferRelativeResize="0"/>
          <p:nvPr/>
        </p:nvPicPr>
        <p:blipFill rotWithShape="1">
          <a:blip r:embed="rId5">
            <a:alphaModFix amt="77000"/>
          </a:blip>
          <a:srcRect r="40691"/>
          <a:stretch/>
        </p:blipFill>
        <p:spPr>
          <a:xfrm flipH="1">
            <a:off x="4986501" y="1675259"/>
            <a:ext cx="1163376" cy="910299"/>
          </a:xfrm>
          <a:prstGeom prst="rect">
            <a:avLst/>
          </a:prstGeom>
          <a:noFill/>
          <a:ln>
            <a:noFill/>
          </a:ln>
        </p:spPr>
      </p:pic>
      <p:sp>
        <p:nvSpPr>
          <p:cNvPr id="2588" name="Google Shape;2588;p55"/>
          <p:cNvSpPr txBox="1">
            <a:spLocks noGrp="1"/>
          </p:cNvSpPr>
          <p:nvPr>
            <p:ph type="title" idx="4294967295"/>
          </p:nvPr>
        </p:nvSpPr>
        <p:spPr>
          <a:xfrm>
            <a:off x="6509219" y="3125741"/>
            <a:ext cx="1853100" cy="4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panose="020B0606030504020204" pitchFamily="34" charset="0"/>
                <a:ea typeface="Open Sans" panose="020B0606030504020204" pitchFamily="34" charset="0"/>
                <a:cs typeface="Open Sans" panose="020B0606030504020204" pitchFamily="34" charset="0"/>
              </a:rPr>
              <a:t>QUẢN LÝ XÃ HỘI, THỐNG NHẤT DÂN CHỦ VÀ CÓ HIỆU LỰC</a:t>
            </a:r>
            <a:endParaRPr sz="1600" b="1">
              <a:latin typeface="Open Sans" panose="020B0606030504020204" pitchFamily="34" charset="0"/>
              <a:ea typeface="Open Sans" panose="020B0606030504020204" pitchFamily="34" charset="0"/>
              <a:cs typeface="Open Sans" panose="020B0606030504020204" pitchFamily="34" charset="0"/>
            </a:endParaRPr>
          </a:p>
        </p:txBody>
      </p:sp>
      <p:sp>
        <p:nvSpPr>
          <p:cNvPr id="2590" name="Google Shape;2590;p55"/>
          <p:cNvSpPr txBox="1">
            <a:spLocks noGrp="1"/>
          </p:cNvSpPr>
          <p:nvPr>
            <p:ph type="title" idx="4294967295"/>
          </p:nvPr>
        </p:nvSpPr>
        <p:spPr>
          <a:xfrm>
            <a:off x="6630108" y="1750461"/>
            <a:ext cx="1859700" cy="4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panose="020B0606030504020204" pitchFamily="34" charset="0"/>
                <a:ea typeface="Open Sans" panose="020B0606030504020204" pitchFamily="34" charset="0"/>
                <a:cs typeface="Open Sans" panose="020B0606030504020204" pitchFamily="34" charset="0"/>
              </a:rPr>
              <a:t>BẢO VỆ QUYỀN LỢI HỢP PHÁP CỦA MÌNH</a:t>
            </a:r>
            <a:endParaRPr sz="1600" b="1">
              <a:latin typeface="Open Sans" panose="020B0606030504020204" pitchFamily="34" charset="0"/>
              <a:ea typeface="Open Sans" panose="020B0606030504020204" pitchFamily="34" charset="0"/>
              <a:cs typeface="Open Sans" panose="020B0606030504020204" pitchFamily="34" charset="0"/>
            </a:endParaRPr>
          </a:p>
        </p:txBody>
      </p:sp>
      <p:sp>
        <p:nvSpPr>
          <p:cNvPr id="2592" name="Google Shape;2592;p55"/>
          <p:cNvSpPr txBox="1">
            <a:spLocks noGrp="1"/>
          </p:cNvSpPr>
          <p:nvPr>
            <p:ph type="title" idx="4294967295"/>
          </p:nvPr>
        </p:nvSpPr>
        <p:spPr>
          <a:xfrm>
            <a:off x="132407" y="2362508"/>
            <a:ext cx="1667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panose="020B0606030504020204" pitchFamily="34" charset="0"/>
                <a:ea typeface="Open Sans" panose="020B0606030504020204" pitchFamily="34" charset="0"/>
                <a:cs typeface="Open Sans" panose="020B0606030504020204" pitchFamily="34" charset="0"/>
              </a:rPr>
              <a:t>VAI TRÒ </a:t>
            </a:r>
            <a:br>
              <a:rPr lang="en" sz="1800" b="1">
                <a:latin typeface="Open Sans" panose="020B0606030504020204" pitchFamily="34" charset="0"/>
                <a:ea typeface="Open Sans" panose="020B0606030504020204" pitchFamily="34" charset="0"/>
                <a:cs typeface="Open Sans" panose="020B0606030504020204" pitchFamily="34" charset="0"/>
              </a:rPr>
            </a:br>
            <a:r>
              <a:rPr lang="en" sz="1800" b="1">
                <a:latin typeface="Open Sans" panose="020B0606030504020204" pitchFamily="34" charset="0"/>
                <a:ea typeface="Open Sans" panose="020B0606030504020204" pitchFamily="34" charset="0"/>
                <a:cs typeface="Open Sans" panose="020B0606030504020204" pitchFamily="34" charset="0"/>
              </a:rPr>
              <a:t>CỦA PL</a:t>
            </a:r>
            <a:endParaRPr sz="1800" b="1">
              <a:latin typeface="Open Sans" panose="020B0606030504020204" pitchFamily="34" charset="0"/>
              <a:ea typeface="Open Sans" panose="020B0606030504020204" pitchFamily="34" charset="0"/>
              <a:cs typeface="Open Sans" panose="020B0606030504020204" pitchFamily="34" charset="0"/>
            </a:endParaRPr>
          </a:p>
        </p:txBody>
      </p:sp>
      <p:sp>
        <p:nvSpPr>
          <p:cNvPr id="2594" name="Google Shape;2594;p55"/>
          <p:cNvSpPr/>
          <p:nvPr/>
        </p:nvSpPr>
        <p:spPr>
          <a:xfrm>
            <a:off x="1359375" y="1842966"/>
            <a:ext cx="379139" cy="1908826"/>
          </a:xfrm>
          <a:custGeom>
            <a:avLst/>
            <a:gdLst/>
            <a:ahLst/>
            <a:cxnLst/>
            <a:rect l="l" t="t" r="r" b="b"/>
            <a:pathLst>
              <a:path w="23711" h="61995" extrusionOk="0">
                <a:moveTo>
                  <a:pt x="23711" y="63"/>
                </a:moveTo>
                <a:cubicBezTo>
                  <a:pt x="16610" y="-444"/>
                  <a:pt x="7687" y="3693"/>
                  <a:pt x="4949" y="10264"/>
                </a:cubicBezTo>
                <a:cubicBezTo>
                  <a:pt x="2609" y="15879"/>
                  <a:pt x="9417" y="23418"/>
                  <a:pt x="6042" y="28479"/>
                </a:cubicBezTo>
                <a:cubicBezTo>
                  <a:pt x="4971" y="30084"/>
                  <a:pt x="1938" y="28595"/>
                  <a:pt x="395" y="29754"/>
                </a:cubicBezTo>
                <a:cubicBezTo>
                  <a:pt x="-1926" y="31498"/>
                  <a:pt x="7580" y="32146"/>
                  <a:pt x="7317" y="35037"/>
                </a:cubicBezTo>
                <a:cubicBezTo>
                  <a:pt x="6836" y="40326"/>
                  <a:pt x="2360" y="45799"/>
                  <a:pt x="4403" y="50702"/>
                </a:cubicBezTo>
                <a:cubicBezTo>
                  <a:pt x="7033" y="57013"/>
                  <a:pt x="14821" y="60656"/>
                  <a:pt x="21525" y="61995"/>
                </a:cubicBezTo>
              </a:path>
            </a:pathLst>
          </a:custGeom>
          <a:noFill/>
          <a:ln w="28575" cap="flat" cmpd="sng">
            <a:solidFill>
              <a:schemeClr val="dk2"/>
            </a:solidFill>
            <a:prstDash val="solid"/>
            <a:round/>
            <a:headEnd type="none" w="med" len="med"/>
            <a:tailEnd type="none" w="med" len="med"/>
          </a:ln>
        </p:spPr>
      </p:sp>
      <p:pic>
        <p:nvPicPr>
          <p:cNvPr id="21" name="Google Shape;2581;p55">
            <a:extLst>
              <a:ext uri="{FF2B5EF4-FFF2-40B4-BE49-F238E27FC236}">
                <a16:creationId xmlns:a16="http://schemas.microsoft.com/office/drawing/2014/main" id="{A178C0C2-9739-874D-B363-350DCAA545A6}"/>
              </a:ext>
            </a:extLst>
          </p:cNvPr>
          <p:cNvPicPr preferRelativeResize="0"/>
          <p:nvPr/>
        </p:nvPicPr>
        <p:blipFill>
          <a:blip r:embed="rId3">
            <a:alphaModFix amt="52000"/>
          </a:blip>
          <a:stretch>
            <a:fillRect/>
          </a:stretch>
        </p:blipFill>
        <p:spPr>
          <a:xfrm rot="-1128982" flipH="1">
            <a:off x="3451620" y="2323357"/>
            <a:ext cx="1653762" cy="956764"/>
          </a:xfrm>
          <a:prstGeom prst="rect">
            <a:avLst/>
          </a:prstGeom>
          <a:noFill/>
          <a:ln>
            <a:noFill/>
          </a:ln>
        </p:spPr>
      </p:pic>
      <p:sp>
        <p:nvSpPr>
          <p:cNvPr id="22" name="Google Shape;2586;p55">
            <a:extLst>
              <a:ext uri="{FF2B5EF4-FFF2-40B4-BE49-F238E27FC236}">
                <a16:creationId xmlns:a16="http://schemas.microsoft.com/office/drawing/2014/main" id="{329679F1-72A4-404F-BC03-9125D857D5CA}"/>
              </a:ext>
            </a:extLst>
          </p:cNvPr>
          <p:cNvSpPr txBox="1">
            <a:spLocks/>
          </p:cNvSpPr>
          <p:nvPr/>
        </p:nvSpPr>
        <p:spPr>
          <a:xfrm>
            <a:off x="3607100" y="2569713"/>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en-US" sz="1600" b="1">
                <a:latin typeface="Open Sans" panose="020B0606030504020204" pitchFamily="34" charset="0"/>
                <a:ea typeface="Open Sans" panose="020B0606030504020204" pitchFamily="34" charset="0"/>
                <a:cs typeface="Open Sans" panose="020B0606030504020204" pitchFamily="34" charset="0"/>
              </a:rPr>
              <a:t>CÔNG CỤ</a:t>
            </a:r>
          </a:p>
        </p:txBody>
      </p:sp>
      <p:pic>
        <p:nvPicPr>
          <p:cNvPr id="23" name="Google Shape;2581;p55">
            <a:extLst>
              <a:ext uri="{FF2B5EF4-FFF2-40B4-BE49-F238E27FC236}">
                <a16:creationId xmlns:a16="http://schemas.microsoft.com/office/drawing/2014/main" id="{5C1ED6ED-E2B4-194F-8D01-15500D278F05}"/>
              </a:ext>
            </a:extLst>
          </p:cNvPr>
          <p:cNvPicPr preferRelativeResize="0"/>
          <p:nvPr/>
        </p:nvPicPr>
        <p:blipFill>
          <a:blip r:embed="rId3">
            <a:alphaModFix amt="52000"/>
          </a:blip>
          <a:stretch>
            <a:fillRect/>
          </a:stretch>
        </p:blipFill>
        <p:spPr>
          <a:xfrm rot="-1128982" flipH="1">
            <a:off x="1697035" y="1353097"/>
            <a:ext cx="1653762" cy="956764"/>
          </a:xfrm>
          <a:prstGeom prst="rect">
            <a:avLst/>
          </a:prstGeom>
          <a:noFill/>
          <a:ln>
            <a:noFill/>
          </a:ln>
        </p:spPr>
      </p:pic>
      <p:pic>
        <p:nvPicPr>
          <p:cNvPr id="24" name="Google Shape;2581;p55">
            <a:extLst>
              <a:ext uri="{FF2B5EF4-FFF2-40B4-BE49-F238E27FC236}">
                <a16:creationId xmlns:a16="http://schemas.microsoft.com/office/drawing/2014/main" id="{03D584DA-0D9F-2A44-BE5D-9B83AC60237F}"/>
              </a:ext>
            </a:extLst>
          </p:cNvPr>
          <p:cNvPicPr preferRelativeResize="0"/>
          <p:nvPr/>
        </p:nvPicPr>
        <p:blipFill>
          <a:blip r:embed="rId3">
            <a:alphaModFix amt="52000"/>
          </a:blip>
          <a:stretch>
            <a:fillRect/>
          </a:stretch>
        </p:blipFill>
        <p:spPr>
          <a:xfrm rot="-1128982" flipH="1">
            <a:off x="1638231" y="3232233"/>
            <a:ext cx="1653762" cy="956764"/>
          </a:xfrm>
          <a:prstGeom prst="rect">
            <a:avLst/>
          </a:prstGeom>
          <a:noFill/>
          <a:ln>
            <a:noFill/>
          </a:ln>
        </p:spPr>
      </p:pic>
      <p:sp>
        <p:nvSpPr>
          <p:cNvPr id="25" name="Google Shape;2584;p55">
            <a:extLst>
              <a:ext uri="{FF2B5EF4-FFF2-40B4-BE49-F238E27FC236}">
                <a16:creationId xmlns:a16="http://schemas.microsoft.com/office/drawing/2014/main" id="{4AA98CD5-85A1-3543-AC86-7B4B25C324FA}"/>
              </a:ext>
            </a:extLst>
          </p:cNvPr>
          <p:cNvSpPr txBox="1">
            <a:spLocks/>
          </p:cNvSpPr>
          <p:nvPr/>
        </p:nvSpPr>
        <p:spPr>
          <a:xfrm>
            <a:off x="1836570" y="1567741"/>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vi-VN" sz="1600" b="1">
                <a:latin typeface="Open Sans" panose="020B0606030504020204" pitchFamily="34" charset="0"/>
                <a:ea typeface="Open Sans" panose="020B0606030504020204" pitchFamily="34" charset="0"/>
                <a:cs typeface="Open Sans" panose="020B0606030504020204" pitchFamily="34" charset="0"/>
              </a:rPr>
              <a:t>CÔNG DÂN</a:t>
            </a:r>
          </a:p>
        </p:txBody>
      </p:sp>
      <p:sp>
        <p:nvSpPr>
          <p:cNvPr id="26" name="Google Shape;2586;p55">
            <a:extLst>
              <a:ext uri="{FF2B5EF4-FFF2-40B4-BE49-F238E27FC236}">
                <a16:creationId xmlns:a16="http://schemas.microsoft.com/office/drawing/2014/main" id="{912A85A6-2278-DD47-89F6-BE1415DF9F62}"/>
              </a:ext>
            </a:extLst>
          </p:cNvPr>
          <p:cNvSpPr txBox="1">
            <a:spLocks/>
          </p:cNvSpPr>
          <p:nvPr/>
        </p:nvSpPr>
        <p:spPr>
          <a:xfrm>
            <a:off x="1836570" y="3468216"/>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en-US" sz="1600" b="1">
                <a:latin typeface="Open Sans" panose="020B0606030504020204" pitchFamily="34" charset="0"/>
                <a:ea typeface="Open Sans" panose="020B0606030504020204" pitchFamily="34" charset="0"/>
                <a:cs typeface="Open Sans" panose="020B0606030504020204" pitchFamily="34" charset="0"/>
              </a:rPr>
              <a:t>NHÀ NƯỚC</a:t>
            </a:r>
          </a:p>
        </p:txBody>
      </p:sp>
      <p:sp>
        <p:nvSpPr>
          <p:cNvPr id="27" name="Google Shape;2594;p55">
            <a:extLst>
              <a:ext uri="{FF2B5EF4-FFF2-40B4-BE49-F238E27FC236}">
                <a16:creationId xmlns:a16="http://schemas.microsoft.com/office/drawing/2014/main" id="{E93C3889-D660-EE40-8A2E-9D64A4C143A4}"/>
              </a:ext>
            </a:extLst>
          </p:cNvPr>
          <p:cNvSpPr/>
          <p:nvPr/>
        </p:nvSpPr>
        <p:spPr>
          <a:xfrm rot="10800000">
            <a:off x="3203585" y="1808732"/>
            <a:ext cx="379139" cy="1908826"/>
          </a:xfrm>
          <a:custGeom>
            <a:avLst/>
            <a:gdLst/>
            <a:ahLst/>
            <a:cxnLst/>
            <a:rect l="l" t="t" r="r" b="b"/>
            <a:pathLst>
              <a:path w="23711" h="61995" extrusionOk="0">
                <a:moveTo>
                  <a:pt x="23711" y="63"/>
                </a:moveTo>
                <a:cubicBezTo>
                  <a:pt x="16610" y="-444"/>
                  <a:pt x="7687" y="3693"/>
                  <a:pt x="4949" y="10264"/>
                </a:cubicBezTo>
                <a:cubicBezTo>
                  <a:pt x="2609" y="15879"/>
                  <a:pt x="9417" y="23418"/>
                  <a:pt x="6042" y="28479"/>
                </a:cubicBezTo>
                <a:cubicBezTo>
                  <a:pt x="4971" y="30084"/>
                  <a:pt x="1938" y="28595"/>
                  <a:pt x="395" y="29754"/>
                </a:cubicBezTo>
                <a:cubicBezTo>
                  <a:pt x="-1926" y="31498"/>
                  <a:pt x="7580" y="32146"/>
                  <a:pt x="7317" y="35037"/>
                </a:cubicBezTo>
                <a:cubicBezTo>
                  <a:pt x="6836" y="40326"/>
                  <a:pt x="2360" y="45799"/>
                  <a:pt x="4403" y="50702"/>
                </a:cubicBezTo>
                <a:cubicBezTo>
                  <a:pt x="7033" y="57013"/>
                  <a:pt x="14821" y="60656"/>
                  <a:pt x="21525" y="61995"/>
                </a:cubicBezTo>
              </a:path>
            </a:pathLst>
          </a:custGeom>
          <a:noFill/>
          <a:ln w="28575" cap="flat" cmpd="sng">
            <a:solidFill>
              <a:schemeClr val="dk2"/>
            </a:solidFill>
            <a:prstDash val="solid"/>
            <a:round/>
            <a:headEnd type="none" w="med" len="med"/>
            <a:tailEnd type="none" w="med" len="med"/>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8"/>
          <p:cNvSpPr txBox="1">
            <a:spLocks noGrp="1"/>
          </p:cNvSpPr>
          <p:nvPr>
            <p:ph type="ctrTitle" idx="9"/>
          </p:nvPr>
        </p:nvSpPr>
        <p:spPr>
          <a:xfrm>
            <a:off x="729523" y="159333"/>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THẢO LUẬN NHÓM</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289" name="Google Shape;2289;p48"/>
          <p:cNvPicPr preferRelativeResize="0"/>
          <p:nvPr/>
        </p:nvPicPr>
        <p:blipFill>
          <a:blip r:embed="rId3">
            <a:alphaModFix amt="77000"/>
          </a:blip>
          <a:stretch>
            <a:fillRect/>
          </a:stretch>
        </p:blipFill>
        <p:spPr>
          <a:xfrm flipH="1">
            <a:off x="729523" y="1419386"/>
            <a:ext cx="2467483" cy="1145078"/>
          </a:xfrm>
          <a:prstGeom prst="rect">
            <a:avLst/>
          </a:prstGeom>
          <a:noFill/>
          <a:ln>
            <a:noFill/>
          </a:ln>
        </p:spPr>
      </p:pic>
      <p:grpSp>
        <p:nvGrpSpPr>
          <p:cNvPr id="2290" name="Google Shape;2290;p48"/>
          <p:cNvGrpSpPr/>
          <p:nvPr/>
        </p:nvGrpSpPr>
        <p:grpSpPr>
          <a:xfrm>
            <a:off x="4147695" y="1021760"/>
            <a:ext cx="480211" cy="397484"/>
            <a:chOff x="2500975" y="4903800"/>
            <a:chExt cx="433325" cy="358675"/>
          </a:xfrm>
        </p:grpSpPr>
        <p:sp>
          <p:nvSpPr>
            <p:cNvPr id="2291" name="Google Shape;2291;p48"/>
            <p:cNvSpPr/>
            <p:nvPr/>
          </p:nvSpPr>
          <p:spPr>
            <a:xfrm>
              <a:off x="2500975" y="4903800"/>
              <a:ext cx="433325" cy="358675"/>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2605150" y="4903800"/>
              <a:ext cx="162525" cy="121125"/>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2670225" y="4948550"/>
              <a:ext cx="97450" cy="70375"/>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4" name="Google Shape;2294;p48"/>
          <p:cNvGrpSpPr/>
          <p:nvPr/>
        </p:nvGrpSpPr>
        <p:grpSpPr>
          <a:xfrm>
            <a:off x="6827672" y="982682"/>
            <a:ext cx="382274" cy="475639"/>
            <a:chOff x="7388375" y="5494425"/>
            <a:chExt cx="344950" cy="429200"/>
          </a:xfrm>
        </p:grpSpPr>
        <p:sp>
          <p:nvSpPr>
            <p:cNvPr id="2295" name="Google Shape;2295;p48"/>
            <p:cNvSpPr/>
            <p:nvPr/>
          </p:nvSpPr>
          <p:spPr>
            <a:xfrm>
              <a:off x="7388375" y="5494425"/>
              <a:ext cx="344950" cy="429200"/>
            </a:xfrm>
            <a:custGeom>
              <a:avLst/>
              <a:gdLst/>
              <a:ahLst/>
              <a:cxnLst/>
              <a:rect l="l" t="t" r="r" b="b"/>
              <a:pathLst>
                <a:path w="13798" h="17168" extrusionOk="0">
                  <a:moveTo>
                    <a:pt x="241" y="0"/>
                  </a:moveTo>
                  <a:cubicBezTo>
                    <a:pt x="106" y="0"/>
                    <a:pt x="0" y="120"/>
                    <a:pt x="0" y="256"/>
                  </a:cubicBezTo>
                  <a:lnTo>
                    <a:pt x="0" y="14504"/>
                  </a:lnTo>
                  <a:cubicBezTo>
                    <a:pt x="0" y="14640"/>
                    <a:pt x="106" y="14745"/>
                    <a:pt x="241" y="14760"/>
                  </a:cubicBezTo>
                  <a:lnTo>
                    <a:pt x="1309" y="14760"/>
                  </a:lnTo>
                  <a:lnTo>
                    <a:pt x="1309" y="15708"/>
                  </a:lnTo>
                  <a:cubicBezTo>
                    <a:pt x="1309" y="15843"/>
                    <a:pt x="1430" y="15964"/>
                    <a:pt x="1565" y="15964"/>
                  </a:cubicBezTo>
                  <a:lnTo>
                    <a:pt x="2633" y="15964"/>
                  </a:lnTo>
                  <a:lnTo>
                    <a:pt x="2633" y="16912"/>
                  </a:lnTo>
                  <a:cubicBezTo>
                    <a:pt x="2618" y="17047"/>
                    <a:pt x="2739" y="17167"/>
                    <a:pt x="2874" y="17167"/>
                  </a:cubicBezTo>
                  <a:lnTo>
                    <a:pt x="13542" y="17167"/>
                  </a:lnTo>
                  <a:cubicBezTo>
                    <a:pt x="13677" y="17167"/>
                    <a:pt x="13797" y="17047"/>
                    <a:pt x="13797" y="16912"/>
                  </a:cubicBezTo>
                  <a:lnTo>
                    <a:pt x="13797" y="5732"/>
                  </a:lnTo>
                  <a:cubicBezTo>
                    <a:pt x="13797" y="5559"/>
                    <a:pt x="13670" y="5473"/>
                    <a:pt x="13542" y="5473"/>
                  </a:cubicBezTo>
                  <a:cubicBezTo>
                    <a:pt x="13414" y="5473"/>
                    <a:pt x="13286" y="5559"/>
                    <a:pt x="13286" y="5732"/>
                  </a:cubicBezTo>
                  <a:lnTo>
                    <a:pt x="13286" y="16656"/>
                  </a:lnTo>
                  <a:lnTo>
                    <a:pt x="3130" y="16656"/>
                  </a:lnTo>
                  <a:lnTo>
                    <a:pt x="3130" y="2919"/>
                  </a:lnTo>
                  <a:lnTo>
                    <a:pt x="13286" y="2919"/>
                  </a:lnTo>
                  <a:lnTo>
                    <a:pt x="13286" y="4634"/>
                  </a:lnTo>
                  <a:cubicBezTo>
                    <a:pt x="13286" y="4770"/>
                    <a:pt x="13406" y="4875"/>
                    <a:pt x="13542" y="4875"/>
                  </a:cubicBezTo>
                  <a:lnTo>
                    <a:pt x="13542" y="4890"/>
                  </a:lnTo>
                  <a:cubicBezTo>
                    <a:pt x="13692" y="4890"/>
                    <a:pt x="13797" y="4785"/>
                    <a:pt x="13797" y="4634"/>
                  </a:cubicBezTo>
                  <a:lnTo>
                    <a:pt x="13797" y="2663"/>
                  </a:lnTo>
                  <a:cubicBezTo>
                    <a:pt x="13797" y="2513"/>
                    <a:pt x="13692" y="2407"/>
                    <a:pt x="13542" y="2407"/>
                  </a:cubicBezTo>
                  <a:lnTo>
                    <a:pt x="12488" y="2407"/>
                  </a:lnTo>
                  <a:lnTo>
                    <a:pt x="12488" y="1459"/>
                  </a:lnTo>
                  <a:cubicBezTo>
                    <a:pt x="12488" y="1309"/>
                    <a:pt x="12368" y="1204"/>
                    <a:pt x="12233" y="1204"/>
                  </a:cubicBezTo>
                  <a:lnTo>
                    <a:pt x="11164" y="1204"/>
                  </a:lnTo>
                  <a:lnTo>
                    <a:pt x="11164" y="256"/>
                  </a:lnTo>
                  <a:cubicBezTo>
                    <a:pt x="11164" y="105"/>
                    <a:pt x="11059" y="0"/>
                    <a:pt x="10924" y="0"/>
                  </a:cubicBezTo>
                  <a:lnTo>
                    <a:pt x="6545" y="0"/>
                  </a:lnTo>
                  <a:cubicBezTo>
                    <a:pt x="6229" y="30"/>
                    <a:pt x="6229" y="481"/>
                    <a:pt x="6545" y="497"/>
                  </a:cubicBezTo>
                  <a:lnTo>
                    <a:pt x="10668" y="497"/>
                  </a:lnTo>
                  <a:lnTo>
                    <a:pt x="10668" y="1204"/>
                  </a:lnTo>
                  <a:lnTo>
                    <a:pt x="1565" y="1204"/>
                  </a:lnTo>
                  <a:cubicBezTo>
                    <a:pt x="1430" y="1204"/>
                    <a:pt x="1309" y="1324"/>
                    <a:pt x="1324" y="1459"/>
                  </a:cubicBezTo>
                  <a:lnTo>
                    <a:pt x="1324" y="8200"/>
                  </a:lnTo>
                  <a:cubicBezTo>
                    <a:pt x="1302" y="8381"/>
                    <a:pt x="1434" y="8471"/>
                    <a:pt x="1567" y="8471"/>
                  </a:cubicBezTo>
                  <a:cubicBezTo>
                    <a:pt x="1701" y="8471"/>
                    <a:pt x="1836" y="8381"/>
                    <a:pt x="1821" y="8200"/>
                  </a:cubicBezTo>
                  <a:lnTo>
                    <a:pt x="1821" y="1715"/>
                  </a:lnTo>
                  <a:lnTo>
                    <a:pt x="11977" y="1715"/>
                  </a:lnTo>
                  <a:lnTo>
                    <a:pt x="11977" y="2407"/>
                  </a:lnTo>
                  <a:lnTo>
                    <a:pt x="2874" y="2407"/>
                  </a:lnTo>
                  <a:cubicBezTo>
                    <a:pt x="2739" y="2407"/>
                    <a:pt x="2618" y="2528"/>
                    <a:pt x="2633" y="2663"/>
                  </a:cubicBezTo>
                  <a:lnTo>
                    <a:pt x="2633" y="15452"/>
                  </a:lnTo>
                  <a:lnTo>
                    <a:pt x="1821" y="15452"/>
                  </a:lnTo>
                  <a:lnTo>
                    <a:pt x="1821" y="9298"/>
                  </a:lnTo>
                  <a:cubicBezTo>
                    <a:pt x="1836" y="9110"/>
                    <a:pt x="1701" y="9016"/>
                    <a:pt x="1565" y="9016"/>
                  </a:cubicBezTo>
                  <a:cubicBezTo>
                    <a:pt x="1430" y="9016"/>
                    <a:pt x="1294" y="9110"/>
                    <a:pt x="1309" y="9298"/>
                  </a:cubicBezTo>
                  <a:lnTo>
                    <a:pt x="1309" y="14248"/>
                  </a:lnTo>
                  <a:lnTo>
                    <a:pt x="497" y="14248"/>
                  </a:lnTo>
                  <a:lnTo>
                    <a:pt x="497" y="497"/>
                  </a:lnTo>
                  <a:lnTo>
                    <a:pt x="5447" y="497"/>
                  </a:lnTo>
                  <a:cubicBezTo>
                    <a:pt x="5748" y="481"/>
                    <a:pt x="5748" y="30"/>
                    <a:pt x="5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7492575" y="5588825"/>
              <a:ext cx="208025" cy="75250"/>
            </a:xfrm>
            <a:custGeom>
              <a:avLst/>
              <a:gdLst/>
              <a:ahLst/>
              <a:cxnLst/>
              <a:rect l="l" t="t" r="r" b="b"/>
              <a:pathLst>
                <a:path w="8321" h="3010" extrusionOk="0">
                  <a:moveTo>
                    <a:pt x="7809" y="497"/>
                  </a:moveTo>
                  <a:lnTo>
                    <a:pt x="7809" y="2513"/>
                  </a:lnTo>
                  <a:lnTo>
                    <a:pt x="497" y="2513"/>
                  </a:lnTo>
                  <a:lnTo>
                    <a:pt x="497" y="497"/>
                  </a:lnTo>
                  <a:close/>
                  <a:moveTo>
                    <a:pt x="256" y="1"/>
                  </a:moveTo>
                  <a:cubicBezTo>
                    <a:pt x="105" y="1"/>
                    <a:pt x="0" y="106"/>
                    <a:pt x="0" y="256"/>
                  </a:cubicBezTo>
                  <a:lnTo>
                    <a:pt x="0" y="2769"/>
                  </a:lnTo>
                  <a:cubicBezTo>
                    <a:pt x="0" y="2904"/>
                    <a:pt x="105" y="3010"/>
                    <a:pt x="256" y="3010"/>
                  </a:cubicBezTo>
                  <a:lnTo>
                    <a:pt x="8080" y="3010"/>
                  </a:lnTo>
                  <a:cubicBezTo>
                    <a:pt x="8215" y="3010"/>
                    <a:pt x="8320" y="2904"/>
                    <a:pt x="8320" y="2769"/>
                  </a:cubicBezTo>
                  <a:lnTo>
                    <a:pt x="8320" y="256"/>
                  </a:lnTo>
                  <a:cubicBezTo>
                    <a:pt x="8320" y="106"/>
                    <a:pt x="8200" y="1"/>
                    <a:pt x="80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7492575" y="5682475"/>
              <a:ext cx="97050" cy="92950"/>
            </a:xfrm>
            <a:custGeom>
              <a:avLst/>
              <a:gdLst/>
              <a:ahLst/>
              <a:cxnLst/>
              <a:rect l="l" t="t" r="r" b="b"/>
              <a:pathLst>
                <a:path w="3882" h="3718" extrusionOk="0">
                  <a:moveTo>
                    <a:pt x="3385" y="497"/>
                  </a:moveTo>
                  <a:lnTo>
                    <a:pt x="3385" y="3206"/>
                  </a:lnTo>
                  <a:lnTo>
                    <a:pt x="497" y="3206"/>
                  </a:lnTo>
                  <a:lnTo>
                    <a:pt x="497" y="497"/>
                  </a:lnTo>
                  <a:close/>
                  <a:moveTo>
                    <a:pt x="256" y="1"/>
                  </a:moveTo>
                  <a:cubicBezTo>
                    <a:pt x="105" y="1"/>
                    <a:pt x="0" y="106"/>
                    <a:pt x="0" y="257"/>
                  </a:cubicBezTo>
                  <a:lnTo>
                    <a:pt x="0" y="3461"/>
                  </a:lnTo>
                  <a:cubicBezTo>
                    <a:pt x="0" y="3597"/>
                    <a:pt x="105" y="3717"/>
                    <a:pt x="256" y="3717"/>
                  </a:cubicBezTo>
                  <a:lnTo>
                    <a:pt x="3641" y="3717"/>
                  </a:lnTo>
                  <a:cubicBezTo>
                    <a:pt x="3777" y="3717"/>
                    <a:pt x="3882" y="3597"/>
                    <a:pt x="3882" y="3461"/>
                  </a:cubicBezTo>
                  <a:lnTo>
                    <a:pt x="3882" y="242"/>
                  </a:lnTo>
                  <a:cubicBezTo>
                    <a:pt x="3882" y="106"/>
                    <a:pt x="3777" y="1"/>
                    <a:pt x="3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7607525" y="5682450"/>
              <a:ext cx="95475" cy="12500"/>
            </a:xfrm>
            <a:custGeom>
              <a:avLst/>
              <a:gdLst/>
              <a:ahLst/>
              <a:cxnLst/>
              <a:rect l="l" t="t" r="r" b="b"/>
              <a:pathLst>
                <a:path w="3819" h="500" extrusionOk="0">
                  <a:moveTo>
                    <a:pt x="324" y="1"/>
                  </a:moveTo>
                  <a:cubicBezTo>
                    <a:pt x="0" y="1"/>
                    <a:pt x="0" y="500"/>
                    <a:pt x="324" y="500"/>
                  </a:cubicBezTo>
                  <a:cubicBezTo>
                    <a:pt x="333" y="500"/>
                    <a:pt x="343" y="499"/>
                    <a:pt x="352" y="498"/>
                  </a:cubicBezTo>
                  <a:lnTo>
                    <a:pt x="3467" y="498"/>
                  </a:lnTo>
                  <a:cubicBezTo>
                    <a:pt x="3476" y="499"/>
                    <a:pt x="3485" y="500"/>
                    <a:pt x="3494" y="500"/>
                  </a:cubicBezTo>
                  <a:cubicBezTo>
                    <a:pt x="3819" y="500"/>
                    <a:pt x="3819" y="1"/>
                    <a:pt x="3494" y="1"/>
                  </a:cubicBezTo>
                  <a:cubicBezTo>
                    <a:pt x="3485" y="1"/>
                    <a:pt x="3476" y="1"/>
                    <a:pt x="3467" y="2"/>
                  </a:cubicBezTo>
                  <a:lnTo>
                    <a:pt x="352" y="2"/>
                  </a:lnTo>
                  <a:cubicBezTo>
                    <a:pt x="343" y="1"/>
                    <a:pt x="333"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7608050" y="5709200"/>
              <a:ext cx="94425" cy="12425"/>
            </a:xfrm>
            <a:custGeom>
              <a:avLst/>
              <a:gdLst/>
              <a:ahLst/>
              <a:cxnLst/>
              <a:rect l="l" t="t" r="r" b="b"/>
              <a:pathLst>
                <a:path w="3777" h="497" extrusionOk="0">
                  <a:moveTo>
                    <a:pt x="331" y="0"/>
                  </a:moveTo>
                  <a:cubicBezTo>
                    <a:pt x="0" y="0"/>
                    <a:pt x="0" y="497"/>
                    <a:pt x="331" y="497"/>
                  </a:cubicBezTo>
                  <a:lnTo>
                    <a:pt x="3446" y="497"/>
                  </a:lnTo>
                  <a:cubicBezTo>
                    <a:pt x="3777" y="497"/>
                    <a:pt x="3777" y="0"/>
                    <a:pt x="3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7607525" y="5735875"/>
              <a:ext cx="95475" cy="12500"/>
            </a:xfrm>
            <a:custGeom>
              <a:avLst/>
              <a:gdLst/>
              <a:ahLst/>
              <a:cxnLst/>
              <a:rect l="l" t="t" r="r" b="b"/>
              <a:pathLst>
                <a:path w="3819" h="500" extrusionOk="0">
                  <a:moveTo>
                    <a:pt x="324" y="0"/>
                  </a:moveTo>
                  <a:cubicBezTo>
                    <a:pt x="0" y="0"/>
                    <a:pt x="0" y="499"/>
                    <a:pt x="324" y="499"/>
                  </a:cubicBezTo>
                  <a:cubicBezTo>
                    <a:pt x="333" y="499"/>
                    <a:pt x="343" y="499"/>
                    <a:pt x="352" y="498"/>
                  </a:cubicBezTo>
                  <a:lnTo>
                    <a:pt x="3467" y="498"/>
                  </a:lnTo>
                  <a:cubicBezTo>
                    <a:pt x="3476" y="499"/>
                    <a:pt x="3485" y="499"/>
                    <a:pt x="3494" y="499"/>
                  </a:cubicBezTo>
                  <a:cubicBezTo>
                    <a:pt x="3819" y="499"/>
                    <a:pt x="3819" y="0"/>
                    <a:pt x="3494" y="0"/>
                  </a:cubicBezTo>
                  <a:cubicBezTo>
                    <a:pt x="3485" y="0"/>
                    <a:pt x="3476" y="1"/>
                    <a:pt x="3467" y="1"/>
                  </a:cubicBezTo>
                  <a:lnTo>
                    <a:pt x="352" y="1"/>
                  </a:lnTo>
                  <a:cubicBezTo>
                    <a:pt x="343" y="1"/>
                    <a:pt x="333"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7607525" y="5762575"/>
              <a:ext cx="95475" cy="12875"/>
            </a:xfrm>
            <a:custGeom>
              <a:avLst/>
              <a:gdLst/>
              <a:ahLst/>
              <a:cxnLst/>
              <a:rect l="l" t="t" r="r" b="b"/>
              <a:pathLst>
                <a:path w="3819" h="515" extrusionOk="0">
                  <a:moveTo>
                    <a:pt x="325" y="1"/>
                  </a:moveTo>
                  <a:cubicBezTo>
                    <a:pt x="0" y="1"/>
                    <a:pt x="0" y="514"/>
                    <a:pt x="325" y="514"/>
                  </a:cubicBezTo>
                  <a:cubicBezTo>
                    <a:pt x="334" y="514"/>
                    <a:pt x="343" y="514"/>
                    <a:pt x="352" y="513"/>
                  </a:cubicBezTo>
                  <a:lnTo>
                    <a:pt x="3467" y="513"/>
                  </a:lnTo>
                  <a:cubicBezTo>
                    <a:pt x="3476" y="514"/>
                    <a:pt x="3485" y="514"/>
                    <a:pt x="3494" y="514"/>
                  </a:cubicBezTo>
                  <a:cubicBezTo>
                    <a:pt x="3819" y="514"/>
                    <a:pt x="3819" y="1"/>
                    <a:pt x="3494" y="1"/>
                  </a:cubicBezTo>
                  <a:cubicBezTo>
                    <a:pt x="3485" y="1"/>
                    <a:pt x="3476" y="1"/>
                    <a:pt x="3467" y="2"/>
                  </a:cubicBezTo>
                  <a:lnTo>
                    <a:pt x="352" y="2"/>
                  </a:lnTo>
                  <a:cubicBezTo>
                    <a:pt x="343" y="1"/>
                    <a:pt x="334" y="1"/>
                    <a:pt x="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7608050" y="5789675"/>
              <a:ext cx="94425" cy="12450"/>
            </a:xfrm>
            <a:custGeom>
              <a:avLst/>
              <a:gdLst/>
              <a:ahLst/>
              <a:cxnLst/>
              <a:rect l="l" t="t" r="r" b="b"/>
              <a:pathLst>
                <a:path w="3777" h="498" extrusionOk="0">
                  <a:moveTo>
                    <a:pt x="331" y="1"/>
                  </a:moveTo>
                  <a:cubicBezTo>
                    <a:pt x="0" y="1"/>
                    <a:pt x="0" y="497"/>
                    <a:pt x="331" y="497"/>
                  </a:cubicBezTo>
                  <a:lnTo>
                    <a:pt x="3446" y="497"/>
                  </a:lnTo>
                  <a:cubicBezTo>
                    <a:pt x="3777" y="497"/>
                    <a:pt x="3777" y="1"/>
                    <a:pt x="3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7608050" y="5816400"/>
              <a:ext cx="94425" cy="12425"/>
            </a:xfrm>
            <a:custGeom>
              <a:avLst/>
              <a:gdLst/>
              <a:ahLst/>
              <a:cxnLst/>
              <a:rect l="l" t="t" r="r" b="b"/>
              <a:pathLst>
                <a:path w="3777" h="497" extrusionOk="0">
                  <a:moveTo>
                    <a:pt x="331" y="0"/>
                  </a:moveTo>
                  <a:cubicBezTo>
                    <a:pt x="0" y="0"/>
                    <a:pt x="0" y="497"/>
                    <a:pt x="331" y="497"/>
                  </a:cubicBezTo>
                  <a:lnTo>
                    <a:pt x="3446" y="497"/>
                  </a:lnTo>
                  <a:cubicBezTo>
                    <a:pt x="3777" y="497"/>
                    <a:pt x="3777" y="0"/>
                    <a:pt x="3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7607525" y="5843075"/>
              <a:ext cx="95475" cy="12875"/>
            </a:xfrm>
            <a:custGeom>
              <a:avLst/>
              <a:gdLst/>
              <a:ahLst/>
              <a:cxnLst/>
              <a:rect l="l" t="t" r="r" b="b"/>
              <a:pathLst>
                <a:path w="3819" h="515" extrusionOk="0">
                  <a:moveTo>
                    <a:pt x="325" y="0"/>
                  </a:moveTo>
                  <a:cubicBezTo>
                    <a:pt x="0" y="0"/>
                    <a:pt x="0" y="514"/>
                    <a:pt x="325" y="514"/>
                  </a:cubicBezTo>
                  <a:cubicBezTo>
                    <a:pt x="334" y="514"/>
                    <a:pt x="343" y="514"/>
                    <a:pt x="352" y="513"/>
                  </a:cubicBezTo>
                  <a:lnTo>
                    <a:pt x="3467" y="513"/>
                  </a:lnTo>
                  <a:cubicBezTo>
                    <a:pt x="3476" y="514"/>
                    <a:pt x="3485" y="514"/>
                    <a:pt x="3494" y="514"/>
                  </a:cubicBezTo>
                  <a:cubicBezTo>
                    <a:pt x="3819" y="514"/>
                    <a:pt x="3819" y="0"/>
                    <a:pt x="3494" y="0"/>
                  </a:cubicBezTo>
                  <a:cubicBezTo>
                    <a:pt x="3485" y="0"/>
                    <a:pt x="3476" y="1"/>
                    <a:pt x="3467" y="1"/>
                  </a:cubicBezTo>
                  <a:lnTo>
                    <a:pt x="352" y="1"/>
                  </a:lnTo>
                  <a:cubicBezTo>
                    <a:pt x="343" y="1"/>
                    <a:pt x="334"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7607525" y="5869775"/>
              <a:ext cx="95475" cy="12875"/>
            </a:xfrm>
            <a:custGeom>
              <a:avLst/>
              <a:gdLst/>
              <a:ahLst/>
              <a:cxnLst/>
              <a:rect l="l" t="t" r="r" b="b"/>
              <a:pathLst>
                <a:path w="3819" h="515" extrusionOk="0">
                  <a:moveTo>
                    <a:pt x="325" y="1"/>
                  </a:moveTo>
                  <a:cubicBezTo>
                    <a:pt x="0" y="1"/>
                    <a:pt x="0" y="514"/>
                    <a:pt x="325" y="514"/>
                  </a:cubicBezTo>
                  <a:cubicBezTo>
                    <a:pt x="334" y="514"/>
                    <a:pt x="343" y="514"/>
                    <a:pt x="352" y="513"/>
                  </a:cubicBezTo>
                  <a:lnTo>
                    <a:pt x="3467" y="513"/>
                  </a:lnTo>
                  <a:cubicBezTo>
                    <a:pt x="3476" y="514"/>
                    <a:pt x="3485" y="514"/>
                    <a:pt x="3494" y="514"/>
                  </a:cubicBezTo>
                  <a:cubicBezTo>
                    <a:pt x="3819" y="514"/>
                    <a:pt x="3819" y="1"/>
                    <a:pt x="3494" y="1"/>
                  </a:cubicBezTo>
                  <a:cubicBezTo>
                    <a:pt x="3485" y="1"/>
                    <a:pt x="3476" y="1"/>
                    <a:pt x="3467" y="2"/>
                  </a:cubicBezTo>
                  <a:lnTo>
                    <a:pt x="352" y="2"/>
                  </a:lnTo>
                  <a:cubicBezTo>
                    <a:pt x="343" y="1"/>
                    <a:pt x="334" y="1"/>
                    <a:pt x="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7490300" y="5789675"/>
              <a:ext cx="101600" cy="12450"/>
            </a:xfrm>
            <a:custGeom>
              <a:avLst/>
              <a:gdLst/>
              <a:ahLst/>
              <a:cxnLst/>
              <a:rect l="l" t="t" r="r" b="b"/>
              <a:pathLst>
                <a:path w="4064" h="498" extrusionOk="0">
                  <a:moveTo>
                    <a:pt x="3746" y="1"/>
                  </a:moveTo>
                  <a:cubicBezTo>
                    <a:pt x="3742" y="1"/>
                    <a:pt x="3737" y="1"/>
                    <a:pt x="3732" y="1"/>
                  </a:cubicBezTo>
                  <a:lnTo>
                    <a:pt x="347" y="1"/>
                  </a:lnTo>
                  <a:cubicBezTo>
                    <a:pt x="1" y="1"/>
                    <a:pt x="1" y="497"/>
                    <a:pt x="347" y="497"/>
                  </a:cubicBezTo>
                  <a:lnTo>
                    <a:pt x="3732" y="497"/>
                  </a:lnTo>
                  <a:cubicBezTo>
                    <a:pt x="4058" y="497"/>
                    <a:pt x="4063" y="1"/>
                    <a:pt x="3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7490300" y="5816400"/>
              <a:ext cx="101600" cy="12425"/>
            </a:xfrm>
            <a:custGeom>
              <a:avLst/>
              <a:gdLst/>
              <a:ahLst/>
              <a:cxnLst/>
              <a:rect l="l" t="t" r="r" b="b"/>
              <a:pathLst>
                <a:path w="4064" h="497" extrusionOk="0">
                  <a:moveTo>
                    <a:pt x="347" y="0"/>
                  </a:moveTo>
                  <a:cubicBezTo>
                    <a:pt x="1" y="0"/>
                    <a:pt x="1" y="497"/>
                    <a:pt x="347" y="497"/>
                  </a:cubicBezTo>
                  <a:lnTo>
                    <a:pt x="3732" y="497"/>
                  </a:lnTo>
                  <a:cubicBezTo>
                    <a:pt x="4063" y="497"/>
                    <a:pt x="4063" y="0"/>
                    <a:pt x="3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7489800" y="5843075"/>
              <a:ext cx="101350" cy="12875"/>
            </a:xfrm>
            <a:custGeom>
              <a:avLst/>
              <a:gdLst/>
              <a:ahLst/>
              <a:cxnLst/>
              <a:rect l="l" t="t" r="r" b="b"/>
              <a:pathLst>
                <a:path w="4054" h="515" extrusionOk="0">
                  <a:moveTo>
                    <a:pt x="339" y="0"/>
                  </a:moveTo>
                  <a:cubicBezTo>
                    <a:pt x="0" y="0"/>
                    <a:pt x="0" y="514"/>
                    <a:pt x="339" y="514"/>
                  </a:cubicBezTo>
                  <a:cubicBezTo>
                    <a:pt x="348" y="514"/>
                    <a:pt x="357" y="514"/>
                    <a:pt x="367" y="513"/>
                  </a:cubicBezTo>
                  <a:lnTo>
                    <a:pt x="3752" y="513"/>
                  </a:lnTo>
                  <a:cubicBezTo>
                    <a:pt x="4053" y="483"/>
                    <a:pt x="4053" y="32"/>
                    <a:pt x="3752" y="1"/>
                  </a:cubicBezTo>
                  <a:lnTo>
                    <a:pt x="367" y="1"/>
                  </a:lnTo>
                  <a:cubicBezTo>
                    <a:pt x="357" y="1"/>
                    <a:pt x="348"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7489800" y="5869775"/>
              <a:ext cx="101350" cy="12875"/>
            </a:xfrm>
            <a:custGeom>
              <a:avLst/>
              <a:gdLst/>
              <a:ahLst/>
              <a:cxnLst/>
              <a:rect l="l" t="t" r="r" b="b"/>
              <a:pathLst>
                <a:path w="4054" h="515" extrusionOk="0">
                  <a:moveTo>
                    <a:pt x="339" y="1"/>
                  </a:moveTo>
                  <a:cubicBezTo>
                    <a:pt x="0" y="1"/>
                    <a:pt x="0" y="514"/>
                    <a:pt x="339" y="514"/>
                  </a:cubicBezTo>
                  <a:cubicBezTo>
                    <a:pt x="348" y="514"/>
                    <a:pt x="357" y="514"/>
                    <a:pt x="367" y="513"/>
                  </a:cubicBezTo>
                  <a:lnTo>
                    <a:pt x="3752" y="513"/>
                  </a:lnTo>
                  <a:cubicBezTo>
                    <a:pt x="4053" y="483"/>
                    <a:pt x="4053" y="32"/>
                    <a:pt x="3752" y="2"/>
                  </a:cubicBezTo>
                  <a:lnTo>
                    <a:pt x="367" y="2"/>
                  </a:lnTo>
                  <a:cubicBezTo>
                    <a:pt x="357" y="1"/>
                    <a:pt x="348"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0" name="Google Shape;2310;p48"/>
          <p:cNvGrpSpPr/>
          <p:nvPr/>
        </p:nvGrpSpPr>
        <p:grpSpPr>
          <a:xfrm>
            <a:off x="1510966" y="982308"/>
            <a:ext cx="323068" cy="476387"/>
            <a:chOff x="3510200" y="2026000"/>
            <a:chExt cx="291525" cy="429875"/>
          </a:xfrm>
        </p:grpSpPr>
        <p:sp>
          <p:nvSpPr>
            <p:cNvPr id="2311" name="Google Shape;2311;p48"/>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3" name="Google Shape;2313;p48"/>
            <p:cNvGrpSpPr/>
            <p:nvPr/>
          </p:nvGrpSpPr>
          <p:grpSpPr>
            <a:xfrm>
              <a:off x="3510200" y="2026000"/>
              <a:ext cx="291525" cy="429875"/>
              <a:chOff x="3510200" y="2026000"/>
              <a:chExt cx="291525" cy="429875"/>
            </a:xfrm>
          </p:grpSpPr>
          <p:sp>
            <p:nvSpPr>
              <p:cNvPr id="2314" name="Google Shape;2314;p48"/>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8"/>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8"/>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8"/>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8"/>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9" name="Google Shape;2319;p48"/>
          <p:cNvPicPr preferRelativeResize="0"/>
          <p:nvPr/>
        </p:nvPicPr>
        <p:blipFill>
          <a:blip r:embed="rId4">
            <a:alphaModFix amt="82000"/>
          </a:blip>
          <a:stretch>
            <a:fillRect/>
          </a:stretch>
        </p:blipFill>
        <p:spPr>
          <a:xfrm flipH="1">
            <a:off x="3352545" y="1419386"/>
            <a:ext cx="2467483" cy="1145078"/>
          </a:xfrm>
          <a:prstGeom prst="rect">
            <a:avLst/>
          </a:prstGeom>
          <a:noFill/>
          <a:ln>
            <a:noFill/>
          </a:ln>
        </p:spPr>
      </p:pic>
      <p:pic>
        <p:nvPicPr>
          <p:cNvPr id="2320" name="Google Shape;2320;p48"/>
          <p:cNvPicPr preferRelativeResize="0"/>
          <p:nvPr/>
        </p:nvPicPr>
        <p:blipFill>
          <a:blip r:embed="rId5">
            <a:alphaModFix amt="62000"/>
          </a:blip>
          <a:stretch>
            <a:fillRect/>
          </a:stretch>
        </p:blipFill>
        <p:spPr>
          <a:xfrm flipH="1">
            <a:off x="5966042" y="1419386"/>
            <a:ext cx="2467483" cy="1145078"/>
          </a:xfrm>
          <a:prstGeom prst="rect">
            <a:avLst/>
          </a:prstGeom>
          <a:noFill/>
          <a:ln>
            <a:noFill/>
          </a:ln>
        </p:spPr>
      </p:pic>
      <p:sp>
        <p:nvSpPr>
          <p:cNvPr id="2322" name="Google Shape;2322;p48"/>
          <p:cNvSpPr txBox="1">
            <a:spLocks noGrp="1"/>
          </p:cNvSpPr>
          <p:nvPr>
            <p:ph type="subTitle" idx="2"/>
          </p:nvPr>
        </p:nvSpPr>
        <p:spPr>
          <a:xfrm>
            <a:off x="244548" y="2487536"/>
            <a:ext cx="2938109" cy="846300"/>
          </a:xfrm>
          <a:prstGeom prst="rect">
            <a:avLst/>
          </a:prstGeom>
        </p:spPr>
        <p:txBody>
          <a:bodyPr spcFirstLastPara="1" wrap="square" lIns="91425" tIns="91425" rIns="91425" bIns="91425" anchor="t" anchorCtr="0">
            <a:noAutofit/>
          </a:bodyPr>
          <a:lstStyle/>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Nhà</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nước</a:t>
            </a:r>
            <a:r>
              <a:rPr lang="en-US" sz="2400" dirty="0">
                <a:solidFill>
                  <a:srgbClr val="14522C"/>
                </a:solidFill>
                <a:latin typeface="Calibri Light" panose="020F0302020204030204" pitchFamily="34" charset="0"/>
                <a:cs typeface="Calibri Light" panose="020F0302020204030204" pitchFamily="34" charset="0"/>
              </a:rPr>
              <a:t> </a:t>
            </a:r>
          </a:p>
          <a:p>
            <a:pPr marL="136525" indent="3175">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quản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lý</a:t>
            </a:r>
            <a:r>
              <a:rPr lang="en-US" sz="2400" dirty="0">
                <a:solidFill>
                  <a:srgbClr val="14522C"/>
                </a:solidFill>
                <a:latin typeface="Calibri Light" panose="020F0302020204030204" pitchFamily="34" charset="0"/>
                <a:cs typeface="Calibri Light" panose="020F0302020204030204" pitchFamily="34" charset="0"/>
              </a:rPr>
              <a:t> XH </a:t>
            </a:r>
            <a:r>
              <a:rPr lang="en-US" sz="2400" dirty="0" err="1">
                <a:solidFill>
                  <a:srgbClr val="14522C"/>
                </a:solidFill>
                <a:latin typeface="Calibri Light" panose="020F0302020204030204" pitchFamily="34" charset="0"/>
                <a:cs typeface="Calibri Light" panose="020F0302020204030204" pitchFamily="34" charset="0"/>
              </a:rPr>
              <a:t>bằng</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biện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pháp</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nào</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Tại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sao</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chỉ</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có</a:t>
            </a:r>
            <a:endParaRPr lang="en-US" sz="2400" dirty="0">
              <a:solidFill>
                <a:srgbClr val="14522C"/>
              </a:solidFill>
              <a:latin typeface="Calibri Light" panose="020F0302020204030204" pitchFamily="34" charset="0"/>
              <a:cs typeface="Calibri Light" panose="020F0302020204030204" pitchFamily="34" charset="0"/>
            </a:endParaRPr>
          </a:p>
          <a:p>
            <a:pPr marL="136525" indent="3175">
              <a:spcBef>
                <a:spcPct val="0"/>
              </a:spcBef>
              <a:defRPr/>
            </a:pPr>
            <a:r>
              <a:rPr lang="en-US" sz="2400" dirty="0">
                <a:solidFill>
                  <a:srgbClr val="14522C"/>
                </a:solidFill>
                <a:latin typeface="Calibri Light" panose="020F0302020204030204" pitchFamily="34" charset="0"/>
                <a:cs typeface="Calibri Light" panose="020F0302020204030204" pitchFamily="34" charset="0"/>
              </a:rPr>
              <a:t>NN </a:t>
            </a:r>
            <a:r>
              <a:rPr lang="en-US" sz="2400" dirty="0" err="1">
                <a:solidFill>
                  <a:srgbClr val="14522C"/>
                </a:solidFill>
                <a:latin typeface="Calibri Light" panose="020F0302020204030204" pitchFamily="34" charset="0"/>
                <a:cs typeface="Calibri Light" panose="020F0302020204030204" pitchFamily="34" charset="0"/>
              </a:rPr>
              <a:t>mới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làm việc</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quản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lý</a:t>
            </a:r>
            <a:r>
              <a:rPr lang="en-US" sz="2400" dirty="0">
                <a:solidFill>
                  <a:srgbClr val="14522C"/>
                </a:solidFill>
                <a:latin typeface="Calibri Light" panose="020F0302020204030204" pitchFamily="34" charset="0"/>
                <a:cs typeface="Calibri Light" panose="020F0302020204030204" pitchFamily="34" charset="0"/>
              </a:rPr>
              <a:t> XH?</a:t>
            </a:r>
            <a:endParaRPr sz="2400">
              <a:solidFill>
                <a:srgbClr val="14522C"/>
              </a:solidFill>
              <a:latin typeface="Calibri Light" panose="020F0302020204030204" pitchFamily="34" charset="0"/>
              <a:cs typeface="Calibri Light" panose="020F0302020204030204" pitchFamily="34" charset="0"/>
            </a:endParaRPr>
          </a:p>
        </p:txBody>
      </p:sp>
      <p:sp>
        <p:nvSpPr>
          <p:cNvPr id="2324" name="Google Shape;2324;p48"/>
          <p:cNvSpPr txBox="1">
            <a:spLocks noGrp="1"/>
          </p:cNvSpPr>
          <p:nvPr>
            <p:ph type="subTitle" idx="4"/>
          </p:nvPr>
        </p:nvSpPr>
        <p:spPr>
          <a:xfrm>
            <a:off x="3234324" y="2487536"/>
            <a:ext cx="2286000" cy="846300"/>
          </a:xfrm>
          <a:prstGeom prst="rect">
            <a:avLst/>
          </a:prstGeom>
        </p:spPr>
        <p:txBody>
          <a:bodyPr spcFirstLastPara="1" wrap="square" lIns="91425" tIns="91425" rIns="91425" bIns="91425" anchor="t" anchorCtr="0">
            <a:noAutofit/>
          </a:bodyPr>
          <a:lstStyle/>
          <a:p>
            <a:pPr>
              <a:spcBef>
                <a:spcPct val="0"/>
              </a:spcBef>
              <a:defRPr/>
            </a:pPr>
            <a:r>
              <a:rPr lang="en-US" sz="2400">
                <a:solidFill>
                  <a:srgbClr val="14522C"/>
                </a:solidFill>
                <a:latin typeface="Calibri Light" panose="020F0302020204030204" pitchFamily="34" charset="0"/>
                <a:cs typeface="Calibri Light" panose="020F0302020204030204" pitchFamily="34" charset="0"/>
              </a:rPr>
              <a:t>Nhà nước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quản lý XH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bằng PL</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 là NN quản lý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như thế nào?</a:t>
            </a:r>
            <a:endParaRPr sz="2400">
              <a:solidFill>
                <a:srgbClr val="14522C"/>
              </a:solidFill>
              <a:latin typeface="Calibri Light" panose="020F0302020204030204" pitchFamily="34" charset="0"/>
              <a:cs typeface="Calibri Light" panose="020F0302020204030204" pitchFamily="34" charset="0"/>
            </a:endParaRPr>
          </a:p>
        </p:txBody>
      </p:sp>
      <p:sp>
        <p:nvSpPr>
          <p:cNvPr id="2326" name="Google Shape;2326;p48"/>
          <p:cNvSpPr txBox="1">
            <a:spLocks noGrp="1"/>
          </p:cNvSpPr>
          <p:nvPr>
            <p:ph type="subTitle" idx="6"/>
          </p:nvPr>
        </p:nvSpPr>
        <p:spPr>
          <a:xfrm>
            <a:off x="5871694" y="2487536"/>
            <a:ext cx="2286000" cy="846300"/>
          </a:xfrm>
          <a:prstGeom prst="rect">
            <a:avLst/>
          </a:prstGeom>
        </p:spPr>
        <p:txBody>
          <a:bodyPr spcFirstLastPara="1" wrap="square" lIns="91425" tIns="91425" rIns="91425" bIns="91425" anchor="t" anchorCtr="0">
            <a:noAutofit/>
          </a:bodyPr>
          <a:lstStyle/>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Đối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với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mỗi</a:t>
            </a:r>
            <a:r>
              <a:rPr lang="en-US" sz="2400" dirty="0">
                <a:solidFill>
                  <a:srgbClr val="14522C"/>
                </a:solidFill>
                <a:latin typeface="Calibri Light" panose="020F0302020204030204" pitchFamily="34" charset="0"/>
                <a:cs typeface="Calibri Light" panose="020F0302020204030204" pitchFamily="34" charset="0"/>
              </a:rPr>
              <a:t> CD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chúng</a:t>
            </a:r>
            <a:r>
              <a:rPr lang="en-US" sz="2400" dirty="0">
                <a:solidFill>
                  <a:srgbClr val="14522C"/>
                </a:solidFill>
                <a:latin typeface="Calibri Light" panose="020F0302020204030204" pitchFamily="34" charset="0"/>
                <a:cs typeface="Calibri Light" panose="020F0302020204030204" pitchFamily="34" charset="0"/>
              </a:rPr>
              <a:t> ta </a:t>
            </a:r>
          </a:p>
          <a:p>
            <a:pPr>
              <a:spcBef>
                <a:spcPct val="0"/>
              </a:spcBef>
              <a:defRPr/>
            </a:pPr>
            <a:r>
              <a:rPr lang="en-US" sz="2400" dirty="0">
                <a:solidFill>
                  <a:srgbClr val="14522C"/>
                </a:solidFill>
                <a:latin typeface="Calibri Light" panose="020F0302020204030204" pitchFamily="34" charset="0"/>
                <a:cs typeface="Calibri Light" panose="020F0302020204030204" pitchFamily="34" charset="0"/>
              </a:rPr>
              <a:t>PL </a:t>
            </a:r>
            <a:r>
              <a:rPr lang="en-US" sz="2400" dirty="0" err="1">
                <a:solidFill>
                  <a:srgbClr val="14522C"/>
                </a:solidFill>
                <a:latin typeface="Calibri Light" panose="020F0302020204030204" pitchFamily="34" charset="0"/>
                <a:cs typeface="Calibri Light" panose="020F0302020204030204" pitchFamily="34" charset="0"/>
              </a:rPr>
              <a:t>có</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vai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trò</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gì</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trong</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cuộc</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của</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chúng</a:t>
            </a:r>
            <a:r>
              <a:rPr lang="en-US" sz="2400" dirty="0">
                <a:solidFill>
                  <a:srgbClr val="14522C"/>
                </a:solidFill>
                <a:latin typeface="Calibri Light" panose="020F0302020204030204" pitchFamily="34" charset="0"/>
                <a:cs typeface="Calibri Light" panose="020F0302020204030204" pitchFamily="34" charset="0"/>
              </a:rPr>
              <a:t> ta?</a:t>
            </a:r>
            <a:endParaRPr sz="2400">
              <a:solidFill>
                <a:srgbClr val="14522C"/>
              </a:solidFill>
              <a:latin typeface="Calibri Light" panose="020F0302020204030204" pitchFamily="34" charset="0"/>
              <a:cs typeface="Calibri Light" panose="020F0302020204030204" pitchFamily="34" charset="0"/>
            </a:endParaRPr>
          </a:p>
        </p:txBody>
      </p:sp>
      <p:sp>
        <p:nvSpPr>
          <p:cNvPr id="2327" name="Google Shape;2327;p48"/>
          <p:cNvSpPr txBox="1">
            <a:spLocks noGrp="1"/>
          </p:cNvSpPr>
          <p:nvPr>
            <p:ph type="title"/>
          </p:nvPr>
        </p:nvSpPr>
        <p:spPr>
          <a:xfrm>
            <a:off x="3450130"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328" name="Google Shape;2328;p48"/>
          <p:cNvSpPr txBox="1">
            <a:spLocks noGrp="1"/>
          </p:cNvSpPr>
          <p:nvPr>
            <p:ph type="title" idx="7"/>
          </p:nvPr>
        </p:nvSpPr>
        <p:spPr>
          <a:xfrm>
            <a:off x="6087501"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329" name="Google Shape;2329;p48"/>
          <p:cNvSpPr txBox="1">
            <a:spLocks noGrp="1"/>
          </p:cNvSpPr>
          <p:nvPr>
            <p:ph type="title" idx="8"/>
          </p:nvPr>
        </p:nvSpPr>
        <p:spPr>
          <a:xfrm>
            <a:off x="756125"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2">
            <a:extLst>
              <a:ext uri="{FF2B5EF4-FFF2-40B4-BE49-F238E27FC236}">
                <a16:creationId xmlns:a16="http://schemas.microsoft.com/office/drawing/2014/main" id="{99F6007C-A8B7-0345-AE75-FAFD8DDF4705}"/>
              </a:ext>
            </a:extLst>
          </p:cNvPr>
          <p:cNvSpPr>
            <a:spLocks noChangeArrowheads="1"/>
          </p:cNvSpPr>
          <p:nvPr/>
        </p:nvSpPr>
        <p:spPr bwMode="auto">
          <a:xfrm>
            <a:off x="228600" y="297715"/>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1. Quản lý xã hội bằng pháp luật là phương pháp quản lí dân chủ và hiệu quả nhất.</a:t>
            </a:r>
          </a:p>
        </p:txBody>
      </p:sp>
      <p:sp>
        <p:nvSpPr>
          <p:cNvPr id="14" name="Rectangle 32">
            <a:extLst>
              <a:ext uri="{FF2B5EF4-FFF2-40B4-BE49-F238E27FC236}">
                <a16:creationId xmlns:a16="http://schemas.microsoft.com/office/drawing/2014/main" id="{CC2D8CC8-051C-9546-A911-3D19AD225DDE}"/>
              </a:ext>
            </a:extLst>
          </p:cNvPr>
          <p:cNvSpPr>
            <a:spLocks noChangeArrowheads="1"/>
          </p:cNvSpPr>
          <p:nvPr/>
        </p:nvSpPr>
        <p:spPr bwMode="auto">
          <a:xfrm>
            <a:off x="0" y="962618"/>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8775" indent="-358775" eaLnBrk="1" hangingPunct="1">
              <a:spcBef>
                <a:spcPct val="0"/>
              </a:spcBef>
              <a:buFontTx/>
              <a:buNone/>
            </a:pPr>
            <a:r>
              <a:rPr lang="en-US" altLang="vi-VN" sz="2400" b="1">
                <a:solidFill>
                  <a:srgbClr val="14522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PL có tính phổ biến và bắt buộc chung, phù hợp với lợi ích chung tạo được sự đồng thuận trong XH.</a:t>
            </a:r>
          </a:p>
        </p:txBody>
      </p:sp>
      <p:sp>
        <p:nvSpPr>
          <p:cNvPr id="15" name="Rectangle 32">
            <a:extLst>
              <a:ext uri="{FF2B5EF4-FFF2-40B4-BE49-F238E27FC236}">
                <a16:creationId xmlns:a16="http://schemas.microsoft.com/office/drawing/2014/main" id="{9BE10788-6798-1247-ABAB-B62F642242AB}"/>
              </a:ext>
            </a:extLst>
          </p:cNvPr>
          <p:cNvSpPr>
            <a:spLocks noChangeArrowheads="1"/>
          </p:cNvSpPr>
          <p:nvPr/>
        </p:nvSpPr>
        <p:spPr bwMode="auto">
          <a:xfrm>
            <a:off x="0" y="1838067"/>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01638" indent="-401638" eaLnBrk="1" hangingPunct="1">
              <a:spcBef>
                <a:spcPct val="0"/>
              </a:spcBef>
              <a:buFontTx/>
              <a:buNone/>
            </a:pPr>
            <a:r>
              <a:rPr lang="en-US" altLang="vi-VN" sz="2400" b="1">
                <a:solidFill>
                  <a:srgbClr val="14522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PL điều chỉnh các quan hệ xã hội thống nhất, bảo đảm thi hành bằng sức mạnh quyền lực NN.</a:t>
            </a:r>
          </a:p>
        </p:txBody>
      </p:sp>
      <p:pic>
        <p:nvPicPr>
          <p:cNvPr id="16" name="Picture 2" descr="20-5-2007s">
            <a:extLst>
              <a:ext uri="{FF2B5EF4-FFF2-40B4-BE49-F238E27FC236}">
                <a16:creationId xmlns:a16="http://schemas.microsoft.com/office/drawing/2014/main" id="{251024CE-BBE7-6B45-BAAA-45DE0CFA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405" y="2713516"/>
            <a:ext cx="3181226" cy="238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images1186187_images1184073_QH">
            <a:extLst>
              <a:ext uri="{FF2B5EF4-FFF2-40B4-BE49-F238E27FC236}">
                <a16:creationId xmlns:a16="http://schemas.microsoft.com/office/drawing/2014/main" id="{86262C0D-32D4-1547-863E-453193014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54" y="2713516"/>
            <a:ext cx="3291275" cy="238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8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8" presetClass="entr" presetSubtype="1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par>
                                <p:cTn id="16" presetID="18" presetClass="entr" presetSubtype="1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To Hung\Desktop\HINH CD K12\Bai 1Phap luat va doi song\Bai 1\Data\HocLGT.jpg">
            <a:extLst>
              <a:ext uri="{FF2B5EF4-FFF2-40B4-BE49-F238E27FC236}">
                <a16:creationId xmlns:a16="http://schemas.microsoft.com/office/drawing/2014/main" id="{4291B830-A92C-244B-8B93-F7206F4B9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63" t="1891" r="1797" b="1750"/>
          <a:stretch/>
        </p:blipFill>
        <p:spPr bwMode="auto">
          <a:xfrm>
            <a:off x="1798638" y="2691124"/>
            <a:ext cx="2773362" cy="2452376"/>
          </a:xfrm>
          <a:prstGeom prst="rect">
            <a:avLst/>
          </a:prstGeom>
          <a:noFill/>
          <a:ln w="9525">
            <a:noFill/>
            <a:miter lim="800000"/>
            <a:headEnd/>
            <a:tailEnd/>
          </a:ln>
        </p:spPr>
      </p:pic>
      <p:pic>
        <p:nvPicPr>
          <p:cNvPr id="13" name="Picture 3" descr="C:\Users\To Hung\Desktop\HINH CD K12\Bai 1Phap luat va doi song\Bai 1\Data\scan0002.jpg">
            <a:extLst>
              <a:ext uri="{FF2B5EF4-FFF2-40B4-BE49-F238E27FC236}">
                <a16:creationId xmlns:a16="http://schemas.microsoft.com/office/drawing/2014/main" id="{99870C76-9FC6-E645-A0F9-D1B0D24B1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676" y="733646"/>
            <a:ext cx="2773363"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C:\Users\To Hung\Desktop\HINH CD K12\Bai 1Phap luat va doi song\Bai 1\Data\V.jpg">
            <a:extLst>
              <a:ext uri="{FF2B5EF4-FFF2-40B4-BE49-F238E27FC236}">
                <a16:creationId xmlns:a16="http://schemas.microsoft.com/office/drawing/2014/main" id="{7E5DDBFB-8FA1-1F42-A5FA-91B241ADD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37" t="4229" r="3213" b="5067"/>
          <a:stretch/>
        </p:blipFill>
        <p:spPr bwMode="auto">
          <a:xfrm>
            <a:off x="1798638" y="112243"/>
            <a:ext cx="2773362" cy="24595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5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42"/>
          <p:cNvSpPr txBox="1">
            <a:spLocks noGrp="1"/>
          </p:cNvSpPr>
          <p:nvPr>
            <p:ph type="subTitle" idx="1"/>
          </p:nvPr>
        </p:nvSpPr>
        <p:spPr>
          <a:xfrm flipH="1">
            <a:off x="4764870" y="1725355"/>
            <a:ext cx="3399415" cy="1692790"/>
          </a:xfrm>
          <a:prstGeom prst="rect">
            <a:avLst/>
          </a:prstGeom>
        </p:spPr>
        <p:txBody>
          <a:bodyPr spcFirstLastPara="1" wrap="square" lIns="91425" tIns="91425" rIns="91425" bIns="91425" anchor="ctr" anchorCtr="0">
            <a:noAutofit/>
          </a:bodyPr>
          <a:lstStyle/>
          <a:p>
            <a:pPr marL="96838" indent="0" algn="just">
              <a:defRPr/>
            </a:pPr>
            <a:r>
              <a:rPr lang="en-US" sz="2000" b="1" dirty="0" err="1"/>
              <a:t>Em</a:t>
            </a:r>
            <a:r>
              <a:rPr lang="en-US" sz="2000" b="1" dirty="0"/>
              <a:t> </a:t>
            </a:r>
            <a:r>
              <a:rPr lang="en-US" sz="2000" b="1" dirty="0" err="1"/>
              <a:t>suy</a:t>
            </a:r>
            <a:r>
              <a:rPr lang="en-US" sz="2000" b="1" dirty="0"/>
              <a:t> </a:t>
            </a:r>
            <a:r>
              <a:rPr lang="en-US" sz="2000" b="1" dirty="0" err="1"/>
              <a:t>nghĩ</a:t>
            </a:r>
            <a:r>
              <a:rPr lang="en-US" sz="2000" b="1" dirty="0"/>
              <a:t> </a:t>
            </a:r>
            <a:r>
              <a:rPr lang="en-US" sz="2000" b="1" dirty="0" err="1"/>
              <a:t>như</a:t>
            </a:r>
            <a:r>
              <a:rPr lang="en-US" sz="2000" b="1" dirty="0"/>
              <a:t> </a:t>
            </a:r>
            <a:r>
              <a:rPr lang="en-US" sz="2000" b="1" dirty="0" err="1"/>
              <a:t>thế</a:t>
            </a:r>
            <a:r>
              <a:rPr lang="en-US" sz="2000" b="1" dirty="0"/>
              <a:t> </a:t>
            </a:r>
            <a:r>
              <a:rPr lang="en-US" sz="2000" b="1" dirty="0" err="1"/>
              <a:t>nào</a:t>
            </a:r>
            <a:r>
              <a:rPr lang="en-US" sz="2000" b="1" dirty="0"/>
              <a:t> </a:t>
            </a:r>
            <a:r>
              <a:rPr lang="en-US" sz="2000" b="1" dirty="0" err="1"/>
              <a:t>nếu</a:t>
            </a:r>
            <a:r>
              <a:rPr lang="en-US" sz="2000" b="1" dirty="0"/>
              <a:t> </a:t>
            </a:r>
            <a:r>
              <a:rPr lang="en-US" sz="2000" b="1" dirty="0" err="1"/>
              <a:t>như</a:t>
            </a:r>
            <a:r>
              <a:rPr lang="en-US" sz="2000" b="1" dirty="0"/>
              <a:t> </a:t>
            </a:r>
            <a:r>
              <a:rPr lang="en-US" sz="2000" b="1" dirty="0" err="1"/>
              <a:t>một</a:t>
            </a:r>
            <a:r>
              <a:rPr lang="en-US" sz="2000" b="1" dirty="0"/>
              <a:t> </a:t>
            </a:r>
            <a:r>
              <a:rPr lang="en-US" sz="2000" b="1" dirty="0" err="1"/>
              <a:t>xã</a:t>
            </a:r>
            <a:r>
              <a:rPr lang="en-US" sz="2000" b="1" dirty="0"/>
              <a:t> </a:t>
            </a:r>
            <a:r>
              <a:rPr lang="en-US" sz="2000" b="1" dirty="0" err="1"/>
              <a:t>hội</a:t>
            </a:r>
            <a:r>
              <a:rPr lang="en-US" sz="2000" b="1" dirty="0"/>
              <a:t> </a:t>
            </a:r>
            <a:r>
              <a:rPr lang="en-US" sz="2000" b="1" dirty="0" err="1"/>
              <a:t>không</a:t>
            </a:r>
            <a:r>
              <a:rPr lang="en-US" sz="2000" b="1" dirty="0"/>
              <a:t> </a:t>
            </a:r>
            <a:r>
              <a:rPr lang="en-US" sz="2000" b="1" dirty="0" err="1"/>
              <a:t>có</a:t>
            </a:r>
            <a:r>
              <a:rPr lang="en-US" sz="2000" b="1" dirty="0"/>
              <a:t> </a:t>
            </a:r>
            <a:r>
              <a:rPr lang="en-US" sz="2000" b="1" dirty="0" err="1"/>
              <a:t>pháp</a:t>
            </a:r>
            <a:r>
              <a:rPr lang="en-US" sz="2000" b="1" dirty="0"/>
              <a:t> </a:t>
            </a:r>
            <a:r>
              <a:rPr lang="en-US" sz="2000" b="1" dirty="0" err="1"/>
              <a:t>luật</a:t>
            </a:r>
            <a:r>
              <a:rPr lang="en-US" sz="2000" b="1" dirty="0"/>
              <a:t>?</a:t>
            </a:r>
          </a:p>
        </p:txBody>
      </p:sp>
      <p:pic>
        <p:nvPicPr>
          <p:cNvPr id="5" name="Picture 4" descr="A picture containing scale, device&#10;&#10;Description automatically generated">
            <a:extLst>
              <a:ext uri="{FF2B5EF4-FFF2-40B4-BE49-F238E27FC236}">
                <a16:creationId xmlns:a16="http://schemas.microsoft.com/office/drawing/2014/main" id="{54EF2A9C-F832-6942-A09E-70C5EA1DABD8}"/>
              </a:ext>
            </a:extLst>
          </p:cNvPr>
          <p:cNvPicPr>
            <a:picLocks noChangeAspect="1"/>
          </p:cNvPicPr>
          <p:nvPr/>
        </p:nvPicPr>
        <p:blipFill>
          <a:blip r:embed="rId3"/>
          <a:stretch>
            <a:fillRect/>
          </a:stretch>
        </p:blipFill>
        <p:spPr>
          <a:xfrm>
            <a:off x="581127" y="1043703"/>
            <a:ext cx="4183743" cy="305609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2">
            <a:extLst>
              <a:ext uri="{FF2B5EF4-FFF2-40B4-BE49-F238E27FC236}">
                <a16:creationId xmlns:a16="http://schemas.microsoft.com/office/drawing/2014/main" id="{B850DE36-A28D-8142-9CEF-8C9CD5EABE25}"/>
              </a:ext>
            </a:extLst>
          </p:cNvPr>
          <p:cNvSpPr>
            <a:spLocks noChangeArrowheads="1"/>
          </p:cNvSpPr>
          <p:nvPr/>
        </p:nvSpPr>
        <p:spPr bwMode="auto">
          <a:xfrm>
            <a:off x="345558" y="1151159"/>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Hiến pháp quy định các quyền và nghĩa vụ cơ bản của công dân : các văn bản pháp luật cụ thể hóa nội dung cách thức thực hiện các quyền ấy        Công dân thực hiện được quyền của mình.</a:t>
            </a:r>
          </a:p>
          <a:p>
            <a:pPr eaLnBrk="1" hangingPunct="1">
              <a:spcBef>
                <a:spcPct val="0"/>
              </a:spcBef>
              <a:buFontTx/>
              <a:buNone/>
            </a:pP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	Các luật về hành chính, tố tụng … quy định thẩm quyền, nội dung, hình thức, thủ tục giải quyết các tranh chấp, khiếu nại và xữ lí các vi phạm pháp luật            Công dân bảo vệ các quyền và lợi ích hợp pháp của mình</a:t>
            </a:r>
          </a:p>
        </p:txBody>
      </p:sp>
      <p:cxnSp>
        <p:nvCxnSpPr>
          <p:cNvPr id="14" name="Straight Arrow Connector 13">
            <a:extLst>
              <a:ext uri="{FF2B5EF4-FFF2-40B4-BE49-F238E27FC236}">
                <a16:creationId xmlns:a16="http://schemas.microsoft.com/office/drawing/2014/main" id="{7E9A8145-B217-1F48-A745-58EA8F0A8F62}"/>
              </a:ext>
            </a:extLst>
          </p:cNvPr>
          <p:cNvCxnSpPr/>
          <p:nvPr/>
        </p:nvCxnSpPr>
        <p:spPr>
          <a:xfrm>
            <a:off x="5266659" y="2142461"/>
            <a:ext cx="457200" cy="1588"/>
          </a:xfrm>
          <a:prstGeom prst="straightConnector1">
            <a:avLst/>
          </a:prstGeom>
          <a:ln w="571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2E0367-DE8F-EA40-B159-B1CA9DB06FF8}"/>
              </a:ext>
            </a:extLst>
          </p:cNvPr>
          <p:cNvCxnSpPr/>
          <p:nvPr/>
        </p:nvCxnSpPr>
        <p:spPr>
          <a:xfrm>
            <a:off x="6999767" y="3586716"/>
            <a:ext cx="685800" cy="1588"/>
          </a:xfrm>
          <a:prstGeom prst="straightConnector1">
            <a:avLst/>
          </a:prstGeom>
          <a:ln w="5715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32">
            <a:extLst>
              <a:ext uri="{FF2B5EF4-FFF2-40B4-BE49-F238E27FC236}">
                <a16:creationId xmlns:a16="http://schemas.microsoft.com/office/drawing/2014/main" id="{5ED8E1D1-EEA7-EE44-8B2A-6CE0B26F403D}"/>
              </a:ext>
            </a:extLst>
          </p:cNvPr>
          <p:cNvSpPr>
            <a:spLocks noChangeArrowheads="1"/>
          </p:cNvSpPr>
          <p:nvPr/>
        </p:nvSpPr>
        <p:spPr bwMode="auto">
          <a:xfrm>
            <a:off x="345558" y="552672"/>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2. Pháp luật bảo vệ quyền lợi hợp pháp của mọi người</a:t>
            </a:r>
          </a:p>
        </p:txBody>
      </p:sp>
    </p:spTree>
    <p:extLst>
      <p:ext uri="{BB962C8B-B14F-4D97-AF65-F5344CB8AC3E}">
        <p14:creationId xmlns:p14="http://schemas.microsoft.com/office/powerpoint/2010/main" val="27454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sp>
        <p:nvSpPr>
          <p:cNvPr id="3141" name="Google Shape;3141;p69"/>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3142" name="Google Shape;3142;p69"/>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0"/>
              </a:spcBef>
              <a:spcAft>
                <a:spcPts val="0"/>
              </a:spcAft>
              <a:buNone/>
            </a:pPr>
            <a:r>
              <a:rPr lang="vi-VN"/>
              <a:t>lettm@iec.edu.vn</a:t>
            </a:r>
            <a:endParaRPr/>
          </a:p>
          <a:p>
            <a:pPr marL="0" lvl="0" indent="0" algn="ctr" rtl="0">
              <a:spcBef>
                <a:spcPts val="0"/>
              </a:spcBef>
              <a:spcAft>
                <a:spcPts val="0"/>
              </a:spcAft>
              <a:buNone/>
            </a:pPr>
            <a:r>
              <a:rPr lang="vi-VN"/>
              <a:t>0935 105 957</a:t>
            </a:r>
            <a:endParaRPr/>
          </a:p>
          <a:p>
            <a:pPr marL="0" lvl="0" indent="0" algn="ctr" rtl="0">
              <a:spcBef>
                <a:spcPts val="0"/>
              </a:spcBef>
              <a:spcAft>
                <a:spcPts val="0"/>
              </a:spcAft>
              <a:buNone/>
            </a:pPr>
            <a:r>
              <a:rPr lang="en-US"/>
              <a:t>FB: t</a:t>
            </a:r>
            <a:r>
              <a:rPr lang="en"/>
              <a:t>ranle94.sgu@gmail.com</a:t>
            </a:r>
            <a:endParaRPr/>
          </a:p>
        </p:txBody>
      </p:sp>
      <p:grpSp>
        <p:nvGrpSpPr>
          <p:cNvPr id="3143" name="Google Shape;3143;p69"/>
          <p:cNvGrpSpPr/>
          <p:nvPr/>
        </p:nvGrpSpPr>
        <p:grpSpPr>
          <a:xfrm>
            <a:off x="3767367" y="1989683"/>
            <a:ext cx="1609267" cy="389593"/>
            <a:chOff x="3771072" y="3043102"/>
            <a:chExt cx="1609267" cy="389593"/>
          </a:xfrm>
        </p:grpSpPr>
        <p:sp>
          <p:nvSpPr>
            <p:cNvPr id="3144" name="Google Shape;3144;p69"/>
            <p:cNvSpPr/>
            <p:nvPr/>
          </p:nvSpPr>
          <p:spPr>
            <a:xfrm>
              <a:off x="4990793" y="3043102"/>
              <a:ext cx="389546" cy="389593"/>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3145" name="Google Shape;3145;p69"/>
            <p:cNvGrpSpPr/>
            <p:nvPr/>
          </p:nvGrpSpPr>
          <p:grpSpPr>
            <a:xfrm>
              <a:off x="3771072" y="3043102"/>
              <a:ext cx="389566" cy="389593"/>
              <a:chOff x="3859373" y="3043102"/>
              <a:chExt cx="389566" cy="389593"/>
            </a:xfrm>
          </p:grpSpPr>
          <p:sp>
            <p:nvSpPr>
              <p:cNvPr id="3146" name="Google Shape;3146;p69"/>
              <p:cNvSpPr/>
              <p:nvPr/>
            </p:nvSpPr>
            <p:spPr>
              <a:xfrm>
                <a:off x="4043511" y="3111313"/>
                <a:ext cx="133363" cy="321381"/>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7" name="Google Shape;3147;p69"/>
              <p:cNvSpPr/>
              <p:nvPr/>
            </p:nvSpPr>
            <p:spPr>
              <a:xfrm>
                <a:off x="3859373" y="3043102"/>
                <a:ext cx="389566" cy="389593"/>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48" name="Google Shape;3148;p69"/>
            <p:cNvGrpSpPr/>
            <p:nvPr/>
          </p:nvGrpSpPr>
          <p:grpSpPr>
            <a:xfrm>
              <a:off x="4380953" y="3043102"/>
              <a:ext cx="389525" cy="389593"/>
              <a:chOff x="4393055" y="3043102"/>
              <a:chExt cx="389525" cy="389593"/>
            </a:xfrm>
          </p:grpSpPr>
          <p:sp>
            <p:nvSpPr>
              <p:cNvPr id="3149" name="Google Shape;3149;p69"/>
              <p:cNvSpPr/>
              <p:nvPr/>
            </p:nvSpPr>
            <p:spPr>
              <a:xfrm>
                <a:off x="4462281" y="3112355"/>
                <a:ext cx="251075" cy="251085"/>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50" name="Google Shape;3150;p69"/>
              <p:cNvSpPr/>
              <p:nvPr/>
            </p:nvSpPr>
            <p:spPr>
              <a:xfrm>
                <a:off x="4530730" y="3180832"/>
                <a:ext cx="114177" cy="11412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51" name="Google Shape;3151;p69"/>
              <p:cNvSpPr/>
              <p:nvPr/>
            </p:nvSpPr>
            <p:spPr>
              <a:xfrm>
                <a:off x="4393055" y="3043102"/>
                <a:ext cx="389525" cy="389593"/>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448233" y="3104305"/>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thế nào là pháp luật? Liên hệ thực tế.</a:t>
            </a:r>
            <a:endParaRPr b="1"/>
          </a:p>
        </p:txBody>
      </p:sp>
      <p:sp>
        <p:nvSpPr>
          <p:cNvPr id="2186" name="Google Shape;2186;p4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87" name="Google Shape;2187;p43"/>
          <p:cNvSpPr txBox="1">
            <a:spLocks noGrp="1"/>
          </p:cNvSpPr>
          <p:nvPr>
            <p:ph type="ctrTitle"/>
          </p:nvPr>
        </p:nvSpPr>
        <p:spPr>
          <a:xfrm>
            <a:off x="2359743" y="2594236"/>
            <a:ext cx="5152102"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KHÁI NIỆM VỀ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988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46"/>
          <p:cNvSpPr txBox="1">
            <a:spLocks noGrp="1"/>
          </p:cNvSpPr>
          <p:nvPr>
            <p:ph type="title"/>
          </p:nvPr>
        </p:nvSpPr>
        <p:spPr>
          <a:xfrm>
            <a:off x="1605150" y="536162"/>
            <a:ext cx="4563900" cy="5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Open Sans" panose="020B0606030504020204" pitchFamily="34" charset="0"/>
                <a:ea typeface="Open Sans" panose="020B0606030504020204" pitchFamily="34" charset="0"/>
                <a:cs typeface="Open Sans" panose="020B0606030504020204" pitchFamily="34" charset="0"/>
              </a:rPr>
              <a:t>I. KHÁI NIỆM VỀ PHÁP LUẬT</a:t>
            </a:r>
            <a:endParaRPr sz="2000" b="1">
              <a:latin typeface="Open Sans" panose="020B0606030504020204" pitchFamily="34" charset="0"/>
              <a:ea typeface="Open Sans" panose="020B0606030504020204" pitchFamily="34" charset="0"/>
              <a:cs typeface="Open Sans" panose="020B0606030504020204" pitchFamily="34" charset="0"/>
            </a:endParaRPr>
          </a:p>
        </p:txBody>
      </p:sp>
      <p:sp>
        <p:nvSpPr>
          <p:cNvPr id="2247" name="Google Shape;2247;p46"/>
          <p:cNvSpPr txBox="1">
            <a:spLocks noGrp="1"/>
          </p:cNvSpPr>
          <p:nvPr>
            <p:ph type="subTitle" idx="1"/>
          </p:nvPr>
        </p:nvSpPr>
        <p:spPr>
          <a:xfrm>
            <a:off x="1605150" y="683463"/>
            <a:ext cx="7185558" cy="1809900"/>
          </a:xfrm>
          <a:prstGeom prst="rect">
            <a:avLst/>
          </a:prstGeom>
        </p:spPr>
        <p:txBody>
          <a:bodyPr spcFirstLastPara="1" wrap="square" lIns="91425" tIns="91425" rIns="91425" bIns="91425" anchor="ctr" anchorCtr="0">
            <a:noAutofit/>
          </a:bodyPr>
          <a:lstStyle/>
          <a:p>
            <a:pPr marL="0" lvl="0" indent="0" algn="just"/>
            <a:r>
              <a:rPr lang="e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Pháp luật là hệ thống</a:t>
            </a:r>
            <a:r>
              <a:rPr lang="en-US" altLang="vi-V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các quy tắc xử sự chung do Nhà nước ban hành, và được bảo đảm thực hiện bằng quyền lực Nhà nước.</a:t>
            </a:r>
            <a:r>
              <a:rPr lang="e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C:\Users\To Hung\Desktop\HINH CD K12\Bai 1Phap luat va doi song\Bai 1\Data\BoLuatlaodonga.jpg">
            <a:extLst>
              <a:ext uri="{FF2B5EF4-FFF2-40B4-BE49-F238E27FC236}">
                <a16:creationId xmlns:a16="http://schemas.microsoft.com/office/drawing/2014/main" id="{26FE5917-44B8-3448-862D-F5832D86B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917" y="2320412"/>
            <a:ext cx="1843548" cy="263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To Hung\Desktop\HINH CD K12\Bai 1Phap luat va doi song\Bai 1\Data\LuaHinhsua.jpg">
            <a:extLst>
              <a:ext uri="{FF2B5EF4-FFF2-40B4-BE49-F238E27FC236}">
                <a16:creationId xmlns:a16="http://schemas.microsoft.com/office/drawing/2014/main" id="{35C32658-3147-424D-8E69-075D868BE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091" y="2320412"/>
            <a:ext cx="1794546" cy="258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Users\To Hung\Desktop\HINH CD K12\Bai 1Phap luat va doi song\Bai 1\Data\Luatlaodonga.jpg">
            <a:extLst>
              <a:ext uri="{FF2B5EF4-FFF2-40B4-BE49-F238E27FC236}">
                <a16:creationId xmlns:a16="http://schemas.microsoft.com/office/drawing/2014/main" id="{CB6F6045-1C19-2C4E-BD75-CA8E40E3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050" y="2320412"/>
            <a:ext cx="1801168" cy="26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62"/>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Open Sans" panose="020B0606030504020204" pitchFamily="34" charset="0"/>
                <a:ea typeface="Open Sans" panose="020B0606030504020204" pitchFamily="34" charset="0"/>
                <a:cs typeface="Open Sans" panose="020B0606030504020204" pitchFamily="34" charset="0"/>
              </a:rPr>
              <a:t>HÃY KỂ TÊN MỘT SỐ </a:t>
            </a:r>
            <a:br>
              <a:rPr lang="en" sz="4000">
                <a:latin typeface="Open Sans" panose="020B0606030504020204" pitchFamily="34" charset="0"/>
                <a:ea typeface="Open Sans" panose="020B0606030504020204" pitchFamily="34" charset="0"/>
                <a:cs typeface="Open Sans" panose="020B0606030504020204" pitchFamily="34" charset="0"/>
              </a:rPr>
            </a:br>
            <a:r>
              <a:rPr lang="en" sz="4000">
                <a:latin typeface="Open Sans" panose="020B0606030504020204" pitchFamily="34" charset="0"/>
                <a:ea typeface="Open Sans" panose="020B0606030504020204" pitchFamily="34" charset="0"/>
                <a:cs typeface="Open Sans" panose="020B0606030504020204" pitchFamily="34" charset="0"/>
              </a:rPr>
              <a:t>BỘ LUẬT MÀ EM BIẾT?</a:t>
            </a:r>
            <a:endParaRPr sz="400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To Hung\Desktop\HINH CD K12\Bai 1Phap luat va doi song\Bai 1\Data\LuatBVMT.jpg">
            <a:extLst>
              <a:ext uri="{FF2B5EF4-FFF2-40B4-BE49-F238E27FC236}">
                <a16:creationId xmlns:a16="http://schemas.microsoft.com/office/drawing/2014/main" id="{4777BCD5-E19C-1F42-92CA-054E3AF26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488" y="235672"/>
            <a:ext cx="1594162" cy="20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Users\To Hung\Desktop\HINH CD K12\Bai 1Phap luat va doi song\Bai 1\Data\LuatDauTu.jpg">
            <a:extLst>
              <a:ext uri="{FF2B5EF4-FFF2-40B4-BE49-F238E27FC236}">
                <a16:creationId xmlns:a16="http://schemas.microsoft.com/office/drawing/2014/main" id="{F8131EE1-F057-C242-9527-C6B590DF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67" y="235672"/>
            <a:ext cx="1641987"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Users\To Hung\Desktop\HINH CD K12\Bai 1Phap luat va doi song\Bai 1\Data\LuatDoanhnghiep1a.jpg">
            <a:extLst>
              <a:ext uri="{FF2B5EF4-FFF2-40B4-BE49-F238E27FC236}">
                <a16:creationId xmlns:a16="http://schemas.microsoft.com/office/drawing/2014/main" id="{CA2528BB-73A4-E844-A860-45430D1E8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721" y="2731127"/>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Users\To Hung\Desktop\HINH CD K12\Bai 1Phap luat va doi song\Bai 1\Data\LuatGiaoduc.jpg">
            <a:extLst>
              <a:ext uri="{FF2B5EF4-FFF2-40B4-BE49-F238E27FC236}">
                <a16:creationId xmlns:a16="http://schemas.microsoft.com/office/drawing/2014/main" id="{9F2570CB-E660-5B4F-80C3-FFAA3B1C8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930" y="293950"/>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To Hung\Desktop\HINH CD K12\Bai 1Phap luat va doi song\Bai 1\Data\LuatThuongmai.jpg">
            <a:extLst>
              <a:ext uri="{FF2B5EF4-FFF2-40B4-BE49-F238E27FC236}">
                <a16:creationId xmlns:a16="http://schemas.microsoft.com/office/drawing/2014/main" id="{37F31C23-326A-2540-ADBB-0D4162996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905" y="184569"/>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C:\Users\To Hung\Desktop\HINH CD K12\Bai 1Phap luat va doi song\Bai 1\Data\LuatHonnhanGiadinh.jpg">
            <a:extLst>
              <a:ext uri="{FF2B5EF4-FFF2-40B4-BE49-F238E27FC236}">
                <a16:creationId xmlns:a16="http://schemas.microsoft.com/office/drawing/2014/main" id="{BE47ED15-B7D4-9F4D-9861-3AAAF6041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6321" y="2731128"/>
            <a:ext cx="1680513" cy="21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C:\Users\To Hung\Desktop\HINH CD K12\Bai 1Phap luat va doi song\Bai 1\Data\scan0003.jpg">
            <a:extLst>
              <a:ext uri="{FF2B5EF4-FFF2-40B4-BE49-F238E27FC236}">
                <a16:creationId xmlns:a16="http://schemas.microsoft.com/office/drawing/2014/main" id="{9DFD4FE3-B743-5A4D-8CDF-EFB54CCB3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7305" y="2731127"/>
            <a:ext cx="1610104" cy="21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Users\To Hung\Desktop\HINH CD K12\Bai 1Phap luat va doi song\Bai 1\Data\scan0002.jpg">
            <a:extLst>
              <a:ext uri="{FF2B5EF4-FFF2-40B4-BE49-F238E27FC236}">
                <a16:creationId xmlns:a16="http://schemas.microsoft.com/office/drawing/2014/main" id="{0BE2F61A-2255-CF4A-9FFF-7C4BDF93C9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748" y="2731127"/>
            <a:ext cx="1630032"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32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084439" y="3094473"/>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những đặc trưng cơ bản của PL.</a:t>
            </a:r>
            <a:endParaRPr b="1"/>
          </a:p>
        </p:txBody>
      </p:sp>
      <p:sp>
        <p:nvSpPr>
          <p:cNvPr id="2186" name="Google Shape;2186;p4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87" name="Google Shape;2187;p43"/>
          <p:cNvSpPr txBox="1">
            <a:spLocks noGrp="1"/>
          </p:cNvSpPr>
          <p:nvPr>
            <p:ph type="ctrTitle"/>
          </p:nvPr>
        </p:nvSpPr>
        <p:spPr>
          <a:xfrm>
            <a:off x="1877961" y="2528119"/>
            <a:ext cx="565354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ĐẶC TRƯNG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45"/>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II. ĐẶC TRƯNG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2217" name="Google Shape;2217;p45"/>
          <p:cNvSpPr txBox="1">
            <a:spLocks noGrp="1"/>
          </p:cNvSpPr>
          <p:nvPr>
            <p:ph type="title"/>
          </p:nvPr>
        </p:nvSpPr>
        <p:spPr>
          <a:xfrm>
            <a:off x="531044" y="3204244"/>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QUY PHẠM PHỔ BIẾN</a:t>
            </a:r>
            <a:endParaRPr sz="2500">
              <a:latin typeface="Open Sans" panose="020B0606030504020204" pitchFamily="34" charset="0"/>
              <a:ea typeface="Open Sans" panose="020B0606030504020204" pitchFamily="34" charset="0"/>
              <a:cs typeface="Open Sans" panose="020B0606030504020204" pitchFamily="34" charset="0"/>
            </a:endParaRPr>
          </a:p>
        </p:txBody>
      </p:sp>
      <p:sp>
        <p:nvSpPr>
          <p:cNvPr id="2219" name="Google Shape;2219;p45"/>
          <p:cNvSpPr txBox="1">
            <a:spLocks noGrp="1"/>
          </p:cNvSpPr>
          <p:nvPr>
            <p:ph type="title" idx="2"/>
          </p:nvPr>
        </p:nvSpPr>
        <p:spPr>
          <a:xfrm>
            <a:off x="3403800" y="3204244"/>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QUYỀN LỰC BẮT BUỘC CHUNG</a:t>
            </a:r>
            <a:endParaRPr sz="2500">
              <a:latin typeface="Open Sans" panose="020B0606030504020204" pitchFamily="34" charset="0"/>
              <a:ea typeface="Open Sans" panose="020B0606030504020204" pitchFamily="34" charset="0"/>
              <a:cs typeface="Open Sans" panose="020B0606030504020204" pitchFamily="34" charset="0"/>
            </a:endParaRPr>
          </a:p>
        </p:txBody>
      </p:sp>
      <p:sp>
        <p:nvSpPr>
          <p:cNvPr id="2221" name="Google Shape;2221;p45"/>
          <p:cNvSpPr txBox="1">
            <a:spLocks noGrp="1"/>
          </p:cNvSpPr>
          <p:nvPr>
            <p:ph type="title" idx="4"/>
          </p:nvPr>
        </p:nvSpPr>
        <p:spPr>
          <a:xfrm>
            <a:off x="6348150" y="3207047"/>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XĐ CHẶT CHẼ VỀ HÌNH THỨC</a:t>
            </a:r>
            <a:endParaRPr sz="2500">
              <a:latin typeface="Open Sans" panose="020B0606030504020204" pitchFamily="34" charset="0"/>
              <a:ea typeface="Open Sans" panose="020B0606030504020204" pitchFamily="34" charset="0"/>
              <a:cs typeface="Open Sans" panose="020B0606030504020204" pitchFamily="34" charset="0"/>
            </a:endParaRPr>
          </a:p>
        </p:txBody>
      </p:sp>
      <p:pic>
        <p:nvPicPr>
          <p:cNvPr id="2223" name="Google Shape;2223;p45"/>
          <p:cNvPicPr preferRelativeResize="0"/>
          <p:nvPr/>
        </p:nvPicPr>
        <p:blipFill>
          <a:blip r:embed="rId3">
            <a:alphaModFix amt="47000"/>
          </a:blip>
          <a:stretch>
            <a:fillRect/>
          </a:stretch>
        </p:blipFill>
        <p:spPr>
          <a:xfrm>
            <a:off x="927133" y="1520216"/>
            <a:ext cx="1408413" cy="1247250"/>
          </a:xfrm>
          <a:prstGeom prst="rect">
            <a:avLst/>
          </a:prstGeom>
          <a:noFill/>
          <a:ln>
            <a:noFill/>
          </a:ln>
        </p:spPr>
      </p:pic>
      <p:pic>
        <p:nvPicPr>
          <p:cNvPr id="2224" name="Google Shape;2224;p45"/>
          <p:cNvPicPr preferRelativeResize="0"/>
          <p:nvPr/>
        </p:nvPicPr>
        <p:blipFill>
          <a:blip r:embed="rId3">
            <a:alphaModFix amt="47000"/>
          </a:blip>
          <a:stretch>
            <a:fillRect/>
          </a:stretch>
        </p:blipFill>
        <p:spPr>
          <a:xfrm>
            <a:off x="3867794" y="1438103"/>
            <a:ext cx="1408412" cy="1334335"/>
          </a:xfrm>
          <a:prstGeom prst="rect">
            <a:avLst/>
          </a:prstGeom>
          <a:noFill/>
          <a:ln>
            <a:noFill/>
          </a:ln>
        </p:spPr>
      </p:pic>
      <p:pic>
        <p:nvPicPr>
          <p:cNvPr id="2225" name="Google Shape;2225;p45"/>
          <p:cNvPicPr preferRelativeResize="0"/>
          <p:nvPr/>
        </p:nvPicPr>
        <p:blipFill>
          <a:blip r:embed="rId3">
            <a:alphaModFix amt="47000"/>
          </a:blip>
          <a:stretch>
            <a:fillRect/>
          </a:stretch>
        </p:blipFill>
        <p:spPr>
          <a:xfrm>
            <a:off x="6803574" y="1466978"/>
            <a:ext cx="1408412" cy="1334335"/>
          </a:xfrm>
          <a:prstGeom prst="rect">
            <a:avLst/>
          </a:prstGeom>
          <a:noFill/>
          <a:ln>
            <a:noFill/>
          </a:ln>
        </p:spPr>
      </p:pic>
      <p:grpSp>
        <p:nvGrpSpPr>
          <p:cNvPr id="2226" name="Google Shape;2226;p45"/>
          <p:cNvGrpSpPr/>
          <p:nvPr/>
        </p:nvGrpSpPr>
        <p:grpSpPr>
          <a:xfrm>
            <a:off x="1168409" y="1696011"/>
            <a:ext cx="757602" cy="800883"/>
            <a:chOff x="2573298" y="1369091"/>
            <a:chExt cx="578745" cy="789429"/>
          </a:xfrm>
        </p:grpSpPr>
        <p:sp>
          <p:nvSpPr>
            <p:cNvPr id="2227" name="Google Shape;2227;p45"/>
            <p:cNvSpPr/>
            <p:nvPr/>
          </p:nvSpPr>
          <p:spPr>
            <a:xfrm>
              <a:off x="2573298" y="1369091"/>
              <a:ext cx="563837" cy="179725"/>
            </a:xfrm>
            <a:custGeom>
              <a:avLst/>
              <a:gdLst/>
              <a:ahLst/>
              <a:cxnLst/>
              <a:rect l="l" t="t" r="r" b="b"/>
              <a:pathLst>
                <a:path w="12254" h="3906" extrusionOk="0">
                  <a:moveTo>
                    <a:pt x="5952" y="0"/>
                  </a:moveTo>
                  <a:cubicBezTo>
                    <a:pt x="3916" y="0"/>
                    <a:pt x="1890" y="725"/>
                    <a:pt x="277" y="2145"/>
                  </a:cubicBezTo>
                  <a:cubicBezTo>
                    <a:pt x="127" y="2281"/>
                    <a:pt x="37" y="2476"/>
                    <a:pt x="22" y="2687"/>
                  </a:cubicBezTo>
                  <a:cubicBezTo>
                    <a:pt x="1" y="3149"/>
                    <a:pt x="382" y="3471"/>
                    <a:pt x="783" y="3471"/>
                  </a:cubicBezTo>
                  <a:cubicBezTo>
                    <a:pt x="957" y="3471"/>
                    <a:pt x="1135" y="3410"/>
                    <a:pt x="1285" y="3274"/>
                  </a:cubicBezTo>
                  <a:lnTo>
                    <a:pt x="1270" y="3274"/>
                  </a:lnTo>
                  <a:cubicBezTo>
                    <a:pt x="2098" y="2536"/>
                    <a:pt x="3091" y="2010"/>
                    <a:pt x="4159" y="1739"/>
                  </a:cubicBezTo>
                  <a:cubicBezTo>
                    <a:pt x="4437" y="1642"/>
                    <a:pt x="4368" y="1249"/>
                    <a:pt x="4107" y="1249"/>
                  </a:cubicBezTo>
                  <a:cubicBezTo>
                    <a:pt x="4086" y="1249"/>
                    <a:pt x="4063" y="1252"/>
                    <a:pt x="4039" y="1258"/>
                  </a:cubicBezTo>
                  <a:cubicBezTo>
                    <a:pt x="2895" y="1543"/>
                    <a:pt x="1827" y="2100"/>
                    <a:pt x="939" y="2898"/>
                  </a:cubicBezTo>
                  <a:cubicBezTo>
                    <a:pt x="889" y="2944"/>
                    <a:pt x="829" y="2964"/>
                    <a:pt x="772" y="2964"/>
                  </a:cubicBezTo>
                  <a:cubicBezTo>
                    <a:pt x="641" y="2964"/>
                    <a:pt x="518" y="2859"/>
                    <a:pt x="518" y="2702"/>
                  </a:cubicBezTo>
                  <a:cubicBezTo>
                    <a:pt x="518" y="2642"/>
                    <a:pt x="548" y="2567"/>
                    <a:pt x="608" y="2536"/>
                  </a:cubicBezTo>
                  <a:cubicBezTo>
                    <a:pt x="2129" y="1191"/>
                    <a:pt x="4038" y="511"/>
                    <a:pt x="5954" y="511"/>
                  </a:cubicBezTo>
                  <a:cubicBezTo>
                    <a:pt x="7638" y="511"/>
                    <a:pt x="9328" y="1037"/>
                    <a:pt x="10764" y="2100"/>
                  </a:cubicBezTo>
                  <a:cubicBezTo>
                    <a:pt x="10806" y="2135"/>
                    <a:pt x="10860" y="2153"/>
                    <a:pt x="10915" y="2153"/>
                  </a:cubicBezTo>
                  <a:cubicBezTo>
                    <a:pt x="10980" y="2153"/>
                    <a:pt x="11046" y="2127"/>
                    <a:pt x="11095" y="2070"/>
                  </a:cubicBezTo>
                  <a:cubicBezTo>
                    <a:pt x="11140" y="2025"/>
                    <a:pt x="11155" y="1950"/>
                    <a:pt x="11155" y="1890"/>
                  </a:cubicBezTo>
                  <a:lnTo>
                    <a:pt x="11140" y="1378"/>
                  </a:lnTo>
                  <a:cubicBezTo>
                    <a:pt x="11140" y="1303"/>
                    <a:pt x="11155" y="1243"/>
                    <a:pt x="11216" y="1197"/>
                  </a:cubicBezTo>
                  <a:cubicBezTo>
                    <a:pt x="11246" y="1137"/>
                    <a:pt x="11321" y="1107"/>
                    <a:pt x="11381" y="1107"/>
                  </a:cubicBezTo>
                  <a:cubicBezTo>
                    <a:pt x="11517" y="1107"/>
                    <a:pt x="11637" y="1212"/>
                    <a:pt x="11652" y="1348"/>
                  </a:cubicBezTo>
                  <a:lnTo>
                    <a:pt x="11712" y="3078"/>
                  </a:lnTo>
                  <a:cubicBezTo>
                    <a:pt x="11712" y="3138"/>
                    <a:pt x="11682" y="3214"/>
                    <a:pt x="11637" y="3259"/>
                  </a:cubicBezTo>
                  <a:cubicBezTo>
                    <a:pt x="11592" y="3319"/>
                    <a:pt x="11532" y="3349"/>
                    <a:pt x="11471" y="3349"/>
                  </a:cubicBezTo>
                  <a:lnTo>
                    <a:pt x="9741" y="3409"/>
                  </a:lnTo>
                  <a:cubicBezTo>
                    <a:pt x="9621" y="3409"/>
                    <a:pt x="9515" y="3319"/>
                    <a:pt x="9485" y="3214"/>
                  </a:cubicBezTo>
                  <a:cubicBezTo>
                    <a:pt x="9485" y="3199"/>
                    <a:pt x="9485" y="3183"/>
                    <a:pt x="9485" y="3168"/>
                  </a:cubicBezTo>
                  <a:cubicBezTo>
                    <a:pt x="9485" y="3018"/>
                    <a:pt x="9591" y="2913"/>
                    <a:pt x="9726" y="2898"/>
                  </a:cubicBezTo>
                  <a:lnTo>
                    <a:pt x="10223" y="2883"/>
                  </a:lnTo>
                  <a:cubicBezTo>
                    <a:pt x="10448" y="2867"/>
                    <a:pt x="10539" y="2567"/>
                    <a:pt x="10358" y="2431"/>
                  </a:cubicBezTo>
                  <a:cubicBezTo>
                    <a:pt x="9079" y="1513"/>
                    <a:pt x="7529" y="1002"/>
                    <a:pt x="5965" y="1002"/>
                  </a:cubicBezTo>
                  <a:cubicBezTo>
                    <a:pt x="5694" y="1002"/>
                    <a:pt x="5438" y="1017"/>
                    <a:pt x="5182" y="1047"/>
                  </a:cubicBezTo>
                  <a:cubicBezTo>
                    <a:pt x="4865" y="1076"/>
                    <a:pt x="4893" y="1546"/>
                    <a:pt x="5187" y="1546"/>
                  </a:cubicBezTo>
                  <a:cubicBezTo>
                    <a:pt x="5200" y="1546"/>
                    <a:pt x="5213" y="1545"/>
                    <a:pt x="5227" y="1543"/>
                  </a:cubicBezTo>
                  <a:cubicBezTo>
                    <a:pt x="5468" y="1528"/>
                    <a:pt x="5709" y="1513"/>
                    <a:pt x="5965" y="1513"/>
                  </a:cubicBezTo>
                  <a:cubicBezTo>
                    <a:pt x="5992" y="1513"/>
                    <a:pt x="6018" y="1513"/>
                    <a:pt x="6045" y="1513"/>
                  </a:cubicBezTo>
                  <a:cubicBezTo>
                    <a:pt x="7251" y="1513"/>
                    <a:pt x="8426" y="1843"/>
                    <a:pt x="9485" y="2446"/>
                  </a:cubicBezTo>
                  <a:cubicBezTo>
                    <a:pt x="9184" y="2567"/>
                    <a:pt x="8989" y="2852"/>
                    <a:pt x="9004" y="3183"/>
                  </a:cubicBezTo>
                  <a:cubicBezTo>
                    <a:pt x="9004" y="3214"/>
                    <a:pt x="9004" y="3259"/>
                    <a:pt x="9019" y="3304"/>
                  </a:cubicBezTo>
                  <a:cubicBezTo>
                    <a:pt x="9094" y="3650"/>
                    <a:pt x="9395" y="3906"/>
                    <a:pt x="9756" y="3906"/>
                  </a:cubicBezTo>
                  <a:lnTo>
                    <a:pt x="9786" y="3906"/>
                  </a:lnTo>
                  <a:lnTo>
                    <a:pt x="11502" y="3845"/>
                  </a:lnTo>
                  <a:cubicBezTo>
                    <a:pt x="11923" y="3830"/>
                    <a:pt x="12254" y="3469"/>
                    <a:pt x="12239" y="3063"/>
                  </a:cubicBezTo>
                  <a:lnTo>
                    <a:pt x="12164" y="1333"/>
                  </a:lnTo>
                  <a:cubicBezTo>
                    <a:pt x="12149" y="849"/>
                    <a:pt x="11785" y="612"/>
                    <a:pt x="11418" y="612"/>
                  </a:cubicBezTo>
                  <a:cubicBezTo>
                    <a:pt x="11032" y="612"/>
                    <a:pt x="10643" y="876"/>
                    <a:pt x="10659" y="1393"/>
                  </a:cubicBezTo>
                  <a:lnTo>
                    <a:pt x="10659" y="1408"/>
                  </a:lnTo>
                  <a:cubicBezTo>
                    <a:pt x="9221" y="465"/>
                    <a:pt x="7583" y="0"/>
                    <a:pt x="5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5"/>
            <p:cNvSpPr/>
            <p:nvPr/>
          </p:nvSpPr>
          <p:spPr>
            <a:xfrm>
              <a:off x="2573574" y="1979348"/>
              <a:ext cx="578469" cy="179173"/>
            </a:xfrm>
            <a:custGeom>
              <a:avLst/>
              <a:gdLst/>
              <a:ahLst/>
              <a:cxnLst/>
              <a:rect l="l" t="t" r="r" b="b"/>
              <a:pathLst>
                <a:path w="12572" h="3894" extrusionOk="0">
                  <a:moveTo>
                    <a:pt x="2498" y="1"/>
                  </a:moveTo>
                  <a:cubicBezTo>
                    <a:pt x="2488" y="1"/>
                    <a:pt x="2478" y="1"/>
                    <a:pt x="2468" y="1"/>
                  </a:cubicBezTo>
                  <a:lnTo>
                    <a:pt x="738" y="61"/>
                  </a:lnTo>
                  <a:cubicBezTo>
                    <a:pt x="316" y="76"/>
                    <a:pt x="1" y="422"/>
                    <a:pt x="16" y="844"/>
                  </a:cubicBezTo>
                  <a:lnTo>
                    <a:pt x="76" y="2559"/>
                  </a:lnTo>
                  <a:cubicBezTo>
                    <a:pt x="90" y="3050"/>
                    <a:pt x="455" y="3287"/>
                    <a:pt x="821" y="3287"/>
                  </a:cubicBezTo>
                  <a:cubicBezTo>
                    <a:pt x="1207" y="3287"/>
                    <a:pt x="1596" y="3023"/>
                    <a:pt x="1580" y="2514"/>
                  </a:cubicBezTo>
                  <a:lnTo>
                    <a:pt x="1580" y="2499"/>
                  </a:lnTo>
                  <a:cubicBezTo>
                    <a:pt x="2993" y="3415"/>
                    <a:pt x="4625" y="3894"/>
                    <a:pt x="6285" y="3894"/>
                  </a:cubicBezTo>
                  <a:cubicBezTo>
                    <a:pt x="6888" y="3894"/>
                    <a:pt x="7494" y="3831"/>
                    <a:pt x="8095" y="3702"/>
                  </a:cubicBezTo>
                  <a:cubicBezTo>
                    <a:pt x="8231" y="3687"/>
                    <a:pt x="8366" y="3642"/>
                    <a:pt x="8516" y="3612"/>
                  </a:cubicBezTo>
                  <a:cubicBezTo>
                    <a:pt x="8923" y="3492"/>
                    <a:pt x="9329" y="3356"/>
                    <a:pt x="9720" y="3191"/>
                  </a:cubicBezTo>
                  <a:cubicBezTo>
                    <a:pt x="9954" y="3053"/>
                    <a:pt x="9836" y="2715"/>
                    <a:pt x="9596" y="2715"/>
                  </a:cubicBezTo>
                  <a:cubicBezTo>
                    <a:pt x="9573" y="2715"/>
                    <a:pt x="9549" y="2718"/>
                    <a:pt x="9525" y="2724"/>
                  </a:cubicBezTo>
                  <a:cubicBezTo>
                    <a:pt x="9163" y="2890"/>
                    <a:pt x="8787" y="3010"/>
                    <a:pt x="8396" y="3116"/>
                  </a:cubicBezTo>
                  <a:cubicBezTo>
                    <a:pt x="8261" y="3161"/>
                    <a:pt x="8125" y="3191"/>
                    <a:pt x="8005" y="3221"/>
                  </a:cubicBezTo>
                  <a:cubicBezTo>
                    <a:pt x="7448" y="3341"/>
                    <a:pt x="6876" y="3402"/>
                    <a:pt x="6305" y="3402"/>
                  </a:cubicBezTo>
                  <a:cubicBezTo>
                    <a:pt x="4574" y="3402"/>
                    <a:pt x="2874" y="2845"/>
                    <a:pt x="1490" y="1807"/>
                  </a:cubicBezTo>
                  <a:cubicBezTo>
                    <a:pt x="1445" y="1774"/>
                    <a:pt x="1391" y="1758"/>
                    <a:pt x="1338" y="1758"/>
                  </a:cubicBezTo>
                  <a:cubicBezTo>
                    <a:pt x="1269" y="1758"/>
                    <a:pt x="1202" y="1785"/>
                    <a:pt x="1159" y="1837"/>
                  </a:cubicBezTo>
                  <a:cubicBezTo>
                    <a:pt x="1114" y="1882"/>
                    <a:pt x="1084" y="1957"/>
                    <a:pt x="1084" y="2017"/>
                  </a:cubicBezTo>
                  <a:lnTo>
                    <a:pt x="1099" y="2529"/>
                  </a:lnTo>
                  <a:cubicBezTo>
                    <a:pt x="1114" y="2589"/>
                    <a:pt x="1084" y="2664"/>
                    <a:pt x="1039" y="2709"/>
                  </a:cubicBezTo>
                  <a:cubicBezTo>
                    <a:pt x="994" y="2770"/>
                    <a:pt x="933" y="2800"/>
                    <a:pt x="858" y="2800"/>
                  </a:cubicBezTo>
                  <a:cubicBezTo>
                    <a:pt x="723" y="2800"/>
                    <a:pt x="602" y="2694"/>
                    <a:pt x="602" y="2559"/>
                  </a:cubicBezTo>
                  <a:lnTo>
                    <a:pt x="542" y="829"/>
                  </a:lnTo>
                  <a:cubicBezTo>
                    <a:pt x="542" y="768"/>
                    <a:pt x="557" y="693"/>
                    <a:pt x="602" y="648"/>
                  </a:cubicBezTo>
                  <a:cubicBezTo>
                    <a:pt x="647" y="588"/>
                    <a:pt x="708" y="558"/>
                    <a:pt x="783" y="558"/>
                  </a:cubicBezTo>
                  <a:lnTo>
                    <a:pt x="2498" y="498"/>
                  </a:lnTo>
                  <a:cubicBezTo>
                    <a:pt x="2618" y="498"/>
                    <a:pt x="2739" y="573"/>
                    <a:pt x="2754" y="693"/>
                  </a:cubicBezTo>
                  <a:cubicBezTo>
                    <a:pt x="2754" y="708"/>
                    <a:pt x="2754" y="723"/>
                    <a:pt x="2754" y="738"/>
                  </a:cubicBezTo>
                  <a:cubicBezTo>
                    <a:pt x="2769" y="874"/>
                    <a:pt x="2664" y="994"/>
                    <a:pt x="2513" y="1009"/>
                  </a:cubicBezTo>
                  <a:lnTo>
                    <a:pt x="2032" y="1024"/>
                  </a:lnTo>
                  <a:cubicBezTo>
                    <a:pt x="1791" y="1024"/>
                    <a:pt x="1701" y="1340"/>
                    <a:pt x="1896" y="1476"/>
                  </a:cubicBezTo>
                  <a:cubicBezTo>
                    <a:pt x="3212" y="2418"/>
                    <a:pt x="4761" y="2895"/>
                    <a:pt x="6319" y="2895"/>
                  </a:cubicBezTo>
                  <a:cubicBezTo>
                    <a:pt x="7523" y="2895"/>
                    <a:pt x="8732" y="2610"/>
                    <a:pt x="9840" y="2032"/>
                  </a:cubicBezTo>
                  <a:lnTo>
                    <a:pt x="9961" y="1957"/>
                  </a:lnTo>
                  <a:cubicBezTo>
                    <a:pt x="10442" y="1686"/>
                    <a:pt x="10894" y="1370"/>
                    <a:pt x="11315" y="1009"/>
                  </a:cubicBezTo>
                  <a:cubicBezTo>
                    <a:pt x="11360" y="964"/>
                    <a:pt x="11420" y="942"/>
                    <a:pt x="11482" y="942"/>
                  </a:cubicBezTo>
                  <a:cubicBezTo>
                    <a:pt x="11544" y="942"/>
                    <a:pt x="11608" y="964"/>
                    <a:pt x="11661" y="1009"/>
                  </a:cubicBezTo>
                  <a:cubicBezTo>
                    <a:pt x="11706" y="1054"/>
                    <a:pt x="11736" y="1130"/>
                    <a:pt x="11736" y="1190"/>
                  </a:cubicBezTo>
                  <a:cubicBezTo>
                    <a:pt x="11736" y="1265"/>
                    <a:pt x="11706" y="1325"/>
                    <a:pt x="11646" y="1370"/>
                  </a:cubicBezTo>
                  <a:cubicBezTo>
                    <a:pt x="11330" y="1656"/>
                    <a:pt x="10969" y="1912"/>
                    <a:pt x="10608" y="2153"/>
                  </a:cubicBezTo>
                  <a:cubicBezTo>
                    <a:pt x="10359" y="2290"/>
                    <a:pt x="10501" y="2622"/>
                    <a:pt x="10728" y="2622"/>
                  </a:cubicBezTo>
                  <a:cubicBezTo>
                    <a:pt x="10776" y="2622"/>
                    <a:pt x="10827" y="2608"/>
                    <a:pt x="10879" y="2574"/>
                  </a:cubicBezTo>
                  <a:cubicBezTo>
                    <a:pt x="11270" y="2333"/>
                    <a:pt x="11631" y="2047"/>
                    <a:pt x="11992" y="1746"/>
                  </a:cubicBezTo>
                  <a:cubicBezTo>
                    <a:pt x="12572" y="1226"/>
                    <a:pt x="12082" y="417"/>
                    <a:pt x="11480" y="417"/>
                  </a:cubicBezTo>
                  <a:cubicBezTo>
                    <a:pt x="11316" y="417"/>
                    <a:pt x="11145" y="477"/>
                    <a:pt x="10984" y="618"/>
                  </a:cubicBezTo>
                  <a:lnTo>
                    <a:pt x="10954" y="633"/>
                  </a:lnTo>
                  <a:cubicBezTo>
                    <a:pt x="10578" y="964"/>
                    <a:pt x="10156" y="1265"/>
                    <a:pt x="9690" y="1521"/>
                  </a:cubicBezTo>
                  <a:lnTo>
                    <a:pt x="9585" y="1581"/>
                  </a:lnTo>
                  <a:cubicBezTo>
                    <a:pt x="8548" y="2118"/>
                    <a:pt x="7413" y="2385"/>
                    <a:pt x="6281" y="2385"/>
                  </a:cubicBezTo>
                  <a:cubicBezTo>
                    <a:pt x="5065" y="2385"/>
                    <a:pt x="3852" y="2076"/>
                    <a:pt x="2769" y="1461"/>
                  </a:cubicBezTo>
                  <a:cubicBezTo>
                    <a:pt x="3070" y="1340"/>
                    <a:pt x="3250" y="1039"/>
                    <a:pt x="3250" y="723"/>
                  </a:cubicBezTo>
                  <a:cubicBezTo>
                    <a:pt x="3235" y="678"/>
                    <a:pt x="3235" y="633"/>
                    <a:pt x="3235" y="603"/>
                  </a:cubicBezTo>
                  <a:cubicBezTo>
                    <a:pt x="3162" y="252"/>
                    <a:pt x="2847"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2640718" y="1548826"/>
              <a:ext cx="457150" cy="429958"/>
            </a:xfrm>
            <a:custGeom>
              <a:avLst/>
              <a:gdLst/>
              <a:ahLst/>
              <a:cxnLst/>
              <a:rect l="l" t="t" r="r" b="b"/>
              <a:pathLst>
                <a:path w="11180" h="10515" extrusionOk="0">
                  <a:moveTo>
                    <a:pt x="5793" y="1731"/>
                  </a:moveTo>
                  <a:cubicBezTo>
                    <a:pt x="5883" y="1731"/>
                    <a:pt x="5959" y="1791"/>
                    <a:pt x="5989" y="1866"/>
                  </a:cubicBezTo>
                  <a:cubicBezTo>
                    <a:pt x="6230" y="2694"/>
                    <a:pt x="6230" y="3386"/>
                    <a:pt x="5974" y="4048"/>
                  </a:cubicBezTo>
                  <a:cubicBezTo>
                    <a:pt x="5944" y="4123"/>
                    <a:pt x="5959" y="4213"/>
                    <a:pt x="6004" y="4274"/>
                  </a:cubicBezTo>
                  <a:cubicBezTo>
                    <a:pt x="6049" y="4349"/>
                    <a:pt x="6124" y="4394"/>
                    <a:pt x="6215" y="4394"/>
                  </a:cubicBezTo>
                  <a:lnTo>
                    <a:pt x="8095" y="4394"/>
                  </a:lnTo>
                  <a:cubicBezTo>
                    <a:pt x="8100" y="4394"/>
                    <a:pt x="8105" y="4394"/>
                    <a:pt x="8110" y="4394"/>
                  </a:cubicBezTo>
                  <a:cubicBezTo>
                    <a:pt x="8441" y="4394"/>
                    <a:pt x="8436" y="4906"/>
                    <a:pt x="8095" y="4921"/>
                  </a:cubicBezTo>
                  <a:lnTo>
                    <a:pt x="7448" y="4921"/>
                  </a:lnTo>
                  <a:cubicBezTo>
                    <a:pt x="7435" y="4919"/>
                    <a:pt x="7421" y="4918"/>
                    <a:pt x="7409" y="4918"/>
                  </a:cubicBezTo>
                  <a:cubicBezTo>
                    <a:pt x="7096" y="4918"/>
                    <a:pt x="7100" y="5418"/>
                    <a:pt x="7421" y="5418"/>
                  </a:cubicBezTo>
                  <a:cubicBezTo>
                    <a:pt x="7430" y="5418"/>
                    <a:pt x="7439" y="5418"/>
                    <a:pt x="7448" y="5417"/>
                  </a:cubicBezTo>
                  <a:lnTo>
                    <a:pt x="7915" y="5417"/>
                  </a:lnTo>
                  <a:cubicBezTo>
                    <a:pt x="8261" y="5417"/>
                    <a:pt x="8261" y="5944"/>
                    <a:pt x="7915" y="5944"/>
                  </a:cubicBezTo>
                  <a:lnTo>
                    <a:pt x="7448" y="5944"/>
                  </a:lnTo>
                  <a:cubicBezTo>
                    <a:pt x="7439" y="5943"/>
                    <a:pt x="7429" y="5943"/>
                    <a:pt x="7420" y="5943"/>
                  </a:cubicBezTo>
                  <a:cubicBezTo>
                    <a:pt x="7096" y="5943"/>
                    <a:pt x="7096" y="6441"/>
                    <a:pt x="7420" y="6441"/>
                  </a:cubicBezTo>
                  <a:cubicBezTo>
                    <a:pt x="7429" y="6441"/>
                    <a:pt x="7439" y="6441"/>
                    <a:pt x="7448" y="6440"/>
                  </a:cubicBezTo>
                  <a:lnTo>
                    <a:pt x="7749" y="6440"/>
                  </a:lnTo>
                  <a:cubicBezTo>
                    <a:pt x="8095" y="6440"/>
                    <a:pt x="8095" y="6967"/>
                    <a:pt x="7749" y="6967"/>
                  </a:cubicBezTo>
                  <a:lnTo>
                    <a:pt x="7283" y="6967"/>
                  </a:lnTo>
                  <a:cubicBezTo>
                    <a:pt x="7273" y="6966"/>
                    <a:pt x="7264" y="6966"/>
                    <a:pt x="7256" y="6966"/>
                  </a:cubicBezTo>
                  <a:cubicBezTo>
                    <a:pt x="6931" y="6966"/>
                    <a:pt x="6931" y="7480"/>
                    <a:pt x="7256" y="7480"/>
                  </a:cubicBezTo>
                  <a:cubicBezTo>
                    <a:pt x="7264" y="7480"/>
                    <a:pt x="7273" y="7479"/>
                    <a:pt x="7283" y="7478"/>
                  </a:cubicBezTo>
                  <a:lnTo>
                    <a:pt x="7539" y="7478"/>
                  </a:lnTo>
                  <a:cubicBezTo>
                    <a:pt x="7885" y="7478"/>
                    <a:pt x="7885" y="8005"/>
                    <a:pt x="7539" y="8005"/>
                  </a:cubicBezTo>
                  <a:lnTo>
                    <a:pt x="4785" y="8005"/>
                  </a:lnTo>
                  <a:cubicBezTo>
                    <a:pt x="4695" y="8005"/>
                    <a:pt x="4620" y="7975"/>
                    <a:pt x="4544" y="7915"/>
                  </a:cubicBezTo>
                  <a:cubicBezTo>
                    <a:pt x="4289" y="7734"/>
                    <a:pt x="3988" y="7614"/>
                    <a:pt x="3672" y="7599"/>
                  </a:cubicBezTo>
                  <a:lnTo>
                    <a:pt x="3672" y="4650"/>
                  </a:lnTo>
                  <a:cubicBezTo>
                    <a:pt x="3912" y="4409"/>
                    <a:pt x="4168" y="4183"/>
                    <a:pt x="4454" y="3988"/>
                  </a:cubicBezTo>
                  <a:cubicBezTo>
                    <a:pt x="5071" y="3536"/>
                    <a:pt x="5658" y="3100"/>
                    <a:pt x="5598" y="1942"/>
                  </a:cubicBezTo>
                  <a:cubicBezTo>
                    <a:pt x="5583" y="1881"/>
                    <a:pt x="5613" y="1836"/>
                    <a:pt x="5643" y="1791"/>
                  </a:cubicBezTo>
                  <a:cubicBezTo>
                    <a:pt x="5688" y="1746"/>
                    <a:pt x="5733" y="1731"/>
                    <a:pt x="5793" y="1731"/>
                  </a:cubicBezTo>
                  <a:close/>
                  <a:moveTo>
                    <a:pt x="3175" y="4213"/>
                  </a:moveTo>
                  <a:lnTo>
                    <a:pt x="3175" y="4620"/>
                  </a:lnTo>
                  <a:lnTo>
                    <a:pt x="3175" y="7885"/>
                  </a:lnTo>
                  <a:lnTo>
                    <a:pt x="3175" y="8140"/>
                  </a:lnTo>
                  <a:lnTo>
                    <a:pt x="1460" y="8140"/>
                  </a:lnTo>
                  <a:cubicBezTo>
                    <a:pt x="828" y="7313"/>
                    <a:pt x="497" y="6305"/>
                    <a:pt x="497" y="5267"/>
                  </a:cubicBezTo>
                  <a:cubicBezTo>
                    <a:pt x="497" y="4906"/>
                    <a:pt x="542" y="4559"/>
                    <a:pt x="617" y="4213"/>
                  </a:cubicBezTo>
                  <a:close/>
                  <a:moveTo>
                    <a:pt x="5267" y="1"/>
                  </a:moveTo>
                  <a:cubicBezTo>
                    <a:pt x="2889" y="1"/>
                    <a:pt x="813" y="1595"/>
                    <a:pt x="181" y="3897"/>
                  </a:cubicBezTo>
                  <a:cubicBezTo>
                    <a:pt x="76" y="4334"/>
                    <a:pt x="16" y="4800"/>
                    <a:pt x="16" y="5252"/>
                  </a:cubicBezTo>
                  <a:cubicBezTo>
                    <a:pt x="1" y="6455"/>
                    <a:pt x="407" y="7599"/>
                    <a:pt x="1159" y="8532"/>
                  </a:cubicBezTo>
                  <a:cubicBezTo>
                    <a:pt x="2204" y="9843"/>
                    <a:pt x="3736" y="10515"/>
                    <a:pt x="5277" y="10515"/>
                  </a:cubicBezTo>
                  <a:cubicBezTo>
                    <a:pt x="6598" y="10515"/>
                    <a:pt x="7925" y="10020"/>
                    <a:pt x="8953" y="9013"/>
                  </a:cubicBezTo>
                  <a:cubicBezTo>
                    <a:pt x="11180" y="6831"/>
                    <a:pt x="11029" y="3190"/>
                    <a:pt x="8637" y="1204"/>
                  </a:cubicBezTo>
                  <a:cubicBezTo>
                    <a:pt x="8585" y="1165"/>
                    <a:pt x="8532" y="1148"/>
                    <a:pt x="8482" y="1148"/>
                  </a:cubicBezTo>
                  <a:cubicBezTo>
                    <a:pt x="8282" y="1148"/>
                    <a:pt x="8129" y="1412"/>
                    <a:pt x="8321" y="1580"/>
                  </a:cubicBezTo>
                  <a:cubicBezTo>
                    <a:pt x="10397" y="3326"/>
                    <a:pt x="10623" y="6455"/>
                    <a:pt x="8787" y="8456"/>
                  </a:cubicBezTo>
                  <a:cubicBezTo>
                    <a:pt x="7849" y="9495"/>
                    <a:pt x="6564" y="10019"/>
                    <a:pt x="5274" y="10019"/>
                  </a:cubicBezTo>
                  <a:cubicBezTo>
                    <a:pt x="4061" y="10019"/>
                    <a:pt x="2845" y="9555"/>
                    <a:pt x="1911" y="8622"/>
                  </a:cubicBezTo>
                  <a:lnTo>
                    <a:pt x="3431" y="8622"/>
                  </a:lnTo>
                  <a:cubicBezTo>
                    <a:pt x="3566" y="8622"/>
                    <a:pt x="3687" y="8517"/>
                    <a:pt x="3687" y="8381"/>
                  </a:cubicBezTo>
                  <a:lnTo>
                    <a:pt x="3687" y="8095"/>
                  </a:lnTo>
                  <a:cubicBezTo>
                    <a:pt x="3882" y="8110"/>
                    <a:pt x="4078" y="8186"/>
                    <a:pt x="4244" y="8306"/>
                  </a:cubicBezTo>
                  <a:cubicBezTo>
                    <a:pt x="4394" y="8426"/>
                    <a:pt x="4590" y="8486"/>
                    <a:pt x="4785" y="8501"/>
                  </a:cubicBezTo>
                  <a:lnTo>
                    <a:pt x="7539" y="8501"/>
                  </a:lnTo>
                  <a:cubicBezTo>
                    <a:pt x="8140" y="8486"/>
                    <a:pt x="8501" y="7839"/>
                    <a:pt x="8201" y="7328"/>
                  </a:cubicBezTo>
                  <a:cubicBezTo>
                    <a:pt x="8532" y="7087"/>
                    <a:pt x="8607" y="6621"/>
                    <a:pt x="8381" y="6275"/>
                  </a:cubicBezTo>
                  <a:cubicBezTo>
                    <a:pt x="8577" y="6139"/>
                    <a:pt x="8682" y="5914"/>
                    <a:pt x="8682" y="5673"/>
                  </a:cubicBezTo>
                  <a:cubicBezTo>
                    <a:pt x="8682" y="5522"/>
                    <a:pt x="8637" y="5372"/>
                    <a:pt x="8562" y="5252"/>
                  </a:cubicBezTo>
                  <a:cubicBezTo>
                    <a:pt x="9133" y="4800"/>
                    <a:pt x="8817" y="3882"/>
                    <a:pt x="8095" y="3882"/>
                  </a:cubicBezTo>
                  <a:lnTo>
                    <a:pt x="6561" y="3882"/>
                  </a:lnTo>
                  <a:cubicBezTo>
                    <a:pt x="6741" y="3160"/>
                    <a:pt x="6711" y="2408"/>
                    <a:pt x="6470" y="1716"/>
                  </a:cubicBezTo>
                  <a:cubicBezTo>
                    <a:pt x="6380" y="1415"/>
                    <a:pt x="6094" y="1219"/>
                    <a:pt x="5793" y="1219"/>
                  </a:cubicBezTo>
                  <a:cubicBezTo>
                    <a:pt x="5387" y="1219"/>
                    <a:pt x="5056" y="1565"/>
                    <a:pt x="5086" y="1972"/>
                  </a:cubicBezTo>
                  <a:cubicBezTo>
                    <a:pt x="5131" y="2859"/>
                    <a:pt x="4740" y="3145"/>
                    <a:pt x="4138" y="3597"/>
                  </a:cubicBezTo>
                  <a:cubicBezTo>
                    <a:pt x="3988" y="3702"/>
                    <a:pt x="3837" y="3822"/>
                    <a:pt x="3672" y="3973"/>
                  </a:cubicBezTo>
                  <a:cubicBezTo>
                    <a:pt x="3672" y="3837"/>
                    <a:pt x="3551" y="3732"/>
                    <a:pt x="3416" y="3732"/>
                  </a:cubicBezTo>
                  <a:lnTo>
                    <a:pt x="753" y="3732"/>
                  </a:lnTo>
                  <a:cubicBezTo>
                    <a:pt x="1415" y="1806"/>
                    <a:pt x="3235" y="512"/>
                    <a:pt x="5267" y="512"/>
                  </a:cubicBezTo>
                  <a:lnTo>
                    <a:pt x="5267" y="497"/>
                  </a:lnTo>
                  <a:cubicBezTo>
                    <a:pt x="5959" y="497"/>
                    <a:pt x="6636" y="648"/>
                    <a:pt x="7268" y="948"/>
                  </a:cubicBezTo>
                  <a:cubicBezTo>
                    <a:pt x="7306" y="966"/>
                    <a:pt x="7343" y="974"/>
                    <a:pt x="7378" y="974"/>
                  </a:cubicBezTo>
                  <a:cubicBezTo>
                    <a:pt x="7614" y="974"/>
                    <a:pt x="7741" y="613"/>
                    <a:pt x="7478" y="482"/>
                  </a:cubicBezTo>
                  <a:cubicBezTo>
                    <a:pt x="6786" y="166"/>
                    <a:pt x="6034" y="1"/>
                    <a:pt x="5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45"/>
          <p:cNvGrpSpPr/>
          <p:nvPr/>
        </p:nvGrpSpPr>
        <p:grpSpPr>
          <a:xfrm>
            <a:off x="4260008" y="1677453"/>
            <a:ext cx="471272" cy="675429"/>
            <a:chOff x="1197275" y="2026750"/>
            <a:chExt cx="343075" cy="428475"/>
          </a:xfrm>
        </p:grpSpPr>
        <p:sp>
          <p:nvSpPr>
            <p:cNvPr id="2231" name="Google Shape;2231;p45"/>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5"/>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45"/>
          <p:cNvGrpSpPr/>
          <p:nvPr/>
        </p:nvGrpSpPr>
        <p:grpSpPr>
          <a:xfrm>
            <a:off x="7189363" y="1703568"/>
            <a:ext cx="375558" cy="635546"/>
            <a:chOff x="3510200" y="2026000"/>
            <a:chExt cx="291525" cy="429875"/>
          </a:xfrm>
        </p:grpSpPr>
        <p:sp>
          <p:nvSpPr>
            <p:cNvPr id="2234" name="Google Shape;2234;p45"/>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5"/>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6" name="Google Shape;2236;p45"/>
            <p:cNvGrpSpPr/>
            <p:nvPr/>
          </p:nvGrpSpPr>
          <p:grpSpPr>
            <a:xfrm>
              <a:off x="3510200" y="2026000"/>
              <a:ext cx="291525" cy="429875"/>
              <a:chOff x="3510200" y="2026000"/>
              <a:chExt cx="291525" cy="429875"/>
            </a:xfrm>
          </p:grpSpPr>
          <p:sp>
            <p:nvSpPr>
              <p:cNvPr id="2237" name="Google Shape;2237;p45"/>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5"/>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5"/>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5"/>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45"/>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1517</Words>
  <PresentationFormat>On-screen Show (16:9)</PresentationFormat>
  <Paragraphs>186</Paragraphs>
  <Slides>31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 Light</vt:lpstr>
      <vt:lpstr>Fira Sans Extra Condensed Medium</vt:lpstr>
      <vt:lpstr>Open Sans</vt:lpstr>
      <vt:lpstr>Open Sans SemiBold</vt:lpstr>
      <vt:lpstr>Times New Roman</vt:lpstr>
      <vt:lpstr>Calibri</vt:lpstr>
      <vt:lpstr>Overpass Black</vt:lpstr>
      <vt:lpstr>Arial</vt:lpstr>
      <vt:lpstr>Aqua Marketing Plan by Slidego</vt:lpstr>
      <vt:lpstr>PHÁP LUẬT VÀ ĐỜI SỐNG</vt:lpstr>
      <vt:lpstr>NỘI DUNG BÀI HỌC</vt:lpstr>
      <vt:lpstr>PowerPoint Presentation</vt:lpstr>
      <vt:lpstr>01</vt:lpstr>
      <vt:lpstr>I. KHÁI NIỆM VỀ PHÁP LUẬT</vt:lpstr>
      <vt:lpstr>HÃY KỂ TÊN MỘT SỐ  BỘ LUẬT MÀ EM BIẾT?</vt:lpstr>
      <vt:lpstr>PowerPoint Presentation</vt:lpstr>
      <vt:lpstr>02</vt:lpstr>
      <vt:lpstr>II. ĐẶC TRƯNG CỦA PHÁP LUẬT</vt:lpstr>
      <vt:lpstr>II. ĐẶC TRƯNG CỦA PHÁP LUẬT</vt:lpstr>
      <vt:lpstr>VD : Luật lao động điều chỉnh các mối quan hệ lao động phát sinh giữa người lao động làm công ăn lương và người sử dụng lao động bằng hợp đồng lao động.</vt:lpstr>
      <vt:lpstr>VD : Luật hôn nhân gia đình điều chỉnh các mối quan hệ trong việc kết hôn, quan hệ vợ chồng, quan hệ cha mẹ và con cái…</vt:lpstr>
      <vt:lpstr>VD : Luật môi trường điều chỉnh mối quan hệ phát sinh trong việc giữ cho môi trường trong lành, sạch đẹp.</vt:lpstr>
      <vt:lpstr>II. ĐẶC TRƯNG CỦA PHÁP LUẬT</vt:lpstr>
      <vt:lpstr>VD : Điều 30 – Luật giao thông đường bộ có quy định: Người điều khiển, người ngồi trên xe mô tô hai bánh, xe mô tô ba bánh, xe gắn máy phải đội mũ bảo hiểm có cài quai đúng quy cách.</vt:lpstr>
      <vt:lpstr>III. ĐẶC TRƯNG CỦA PHÁP LUẬT</vt:lpstr>
      <vt:lpstr>PowerPoint Presentation</vt:lpstr>
      <vt:lpstr>Nội quy nhà trường và điều lệ Đoàn TNCS HCM có phải là văn bản quy phạm pháp luật không? Tại sao?</vt:lpstr>
      <vt:lpstr>03</vt:lpstr>
      <vt:lpstr>PowerPoint Presentation</vt:lpstr>
      <vt:lpstr>PowerPoint Presentation</vt:lpstr>
      <vt:lpstr>PowerPoint Presentation</vt:lpstr>
      <vt:lpstr>PowerPoint Presentation</vt:lpstr>
      <vt:lpstr>PowerPoint Presentation</vt:lpstr>
      <vt:lpstr>Tại sao nói rằng Pháp luật nước ta mang bản chất Xã hội? PL nước ta phục vụ cho giai cấp nào?</vt:lpstr>
      <vt:lpstr>IV. VAI TRÒ CỦA PHÁP LUẬT</vt:lpstr>
      <vt:lpstr>THẢO LUẬN NHÓM</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2021-08-28T02:43:19Z</dcterms:modified>
</cp:coreProperties>
</file>