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71" r:id="rId4"/>
    <p:sldId id="272" r:id="rId5"/>
    <p:sldId id="256" r:id="rId6"/>
    <p:sldId id="274" r:id="rId7"/>
    <p:sldId id="273" r:id="rId8"/>
    <p:sldId id="257" r:id="rId9"/>
    <p:sldId id="265" r:id="rId10"/>
    <p:sldId id="261" r:id="rId11"/>
    <p:sldId id="267" r:id="rId12"/>
    <p:sldId id="263" r:id="rId13"/>
    <p:sldId id="266" r:id="rId14"/>
    <p:sldId id="262" r:id="rId15"/>
    <p:sldId id="269" r:id="rId16"/>
    <p:sldId id="425" r:id="rId17"/>
  </p:sldIdLst>
  <p:sldSz cx="12192000" cy="6858000"/>
  <p:notesSz cx="6858000" cy="9144000"/>
  <p:embeddedFontLst>
    <p:embeddedFont>
      <p:font typeface="#9Slide07 Altus" pitchFamily="2" charset="0"/>
      <p:regular r:id="rId19"/>
    </p:embeddedFont>
    <p:embeddedFont>
      <p:font typeface="A2.Jovis-WorkSansRegular-San" panose="020B0604020202020204" charset="0"/>
      <p:regular r:id="rId20"/>
    </p:embeddedFont>
    <p:embeddedFont>
      <p:font typeface="A3.Jovis-BebasNeueBold-San" panose="020B0604020202020204" charset="0"/>
      <p:bold r:id="rId21"/>
    </p:embeddedFont>
    <p:embeddedFont>
      <p:font typeface="Averta Std ExtraBold" panose="00000900000000000000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golian Baiti" panose="03000500000000000000" pitchFamily="66" charset="0"/>
      <p:regular r:id="rId30"/>
    </p:embeddedFont>
    <p:embeddedFont>
      <p:font typeface="Paytone One" panose="020B0604020202020204" charset="0"/>
      <p:regular r:id="rId31"/>
    </p:embeddedFont>
    <p:embeddedFont>
      <p:font typeface="Quicksan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1"/>
    <a:srgbClr val="EE4036"/>
    <a:srgbClr val="FFFAEF"/>
    <a:srgbClr val="FAA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438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844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81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976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555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320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978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2655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039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65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857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10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427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4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5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6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7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8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audio" Target="../media/audio3.wav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audio" Target="../media/audio3.wav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svg"/><Relationship Id="rId12" Type="http://schemas.openxmlformats.org/officeDocument/2006/relationships/image" Target="../media/image43.sv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slide" Target="slide10.xml"/><Relationship Id="rId20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audio" Target="../media/audio4.wav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slide" Target="slide14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1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2" Type="http://schemas.openxmlformats.org/officeDocument/2006/relationships/audio" Target="../media/audio3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19.png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50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5" Type="http://schemas.openxmlformats.org/officeDocument/2006/relationships/audio" Target="../media/audio5.wav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gif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4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" Target="slide4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3.pn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4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" Target="slide4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546071" y="4577961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4423086">
            <a:off x="111164" y="-3084291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-995037" y="2285033"/>
            <a:ext cx="14528800" cy="3623135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8587"/>
              </a:lnSpc>
            </a:pP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MÔ TẢ DAO ĐỘNG ĐIỀU HÒA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25944" y="3161875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6613" y="-3291170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9"/>
          <p:cNvSpPr txBox="1"/>
          <p:nvPr/>
        </p:nvSpPr>
        <p:spPr>
          <a:xfrm>
            <a:off x="-1392006" y="-1772074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VẬT LÍ 11</a:t>
            </a:r>
          </a:p>
        </p:txBody>
      </p:sp>
    </p:spTree>
    <p:extLst>
      <p:ext uri="{BB962C8B-B14F-4D97-AF65-F5344CB8AC3E}">
        <p14:creationId xmlns:p14="http://schemas.microsoft.com/office/powerpoint/2010/main" val="381449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50404" y="1160536"/>
            <a:ext cx="10000195" cy="2812125"/>
          </a:xfrm>
          <a:prstGeom prst="roundRect">
            <a:avLst>
              <a:gd name="adj" fmla="val 1517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53828" y="4298118"/>
            <a:ext cx="3062676" cy="880471"/>
            <a:chOff x="4037538" y="4547895"/>
            <a:chExt cx="306267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3092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3944" y="4731936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4139065" y="1989594"/>
            <a:ext cx="678436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Dao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điều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hòa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đổi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chiều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lực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tác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dụng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lớn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102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7151914" y="549847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7315163" y="555450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ạ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290412" y="549930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457210" y="554983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53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6011419" y="549847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4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6174668" y="555450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96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863510" y="549847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026759" y="555450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9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3723015" y="549847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3886264" y="555450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ự</a:t>
            </a:r>
          </a:p>
        </p:txBody>
      </p:sp>
      <p:pic>
        <p:nvPicPr>
          <p:cNvPr id="3074" name="Picture 2" descr="Tóm Tắt Kiến Thức Và Bài Tập Vận Dụng Vật Lý 12 Bài 1 Dao Động Điều Hòa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72" y="931368"/>
            <a:ext cx="3598344" cy="30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2582520" y="549847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2745769" y="555450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7" grpId="0"/>
      <p:bldP spid="107" grpId="1"/>
      <p:bldP spid="54" grpId="0"/>
      <p:bldP spid="54" grpId="1"/>
      <p:bldP spid="97" grpId="0"/>
      <p:bldP spid="97" grpId="1"/>
      <p:bldP spid="99" grpId="0"/>
      <p:bldP spid="99" grpId="1"/>
      <p:bldP spid="101" grpId="0"/>
      <p:bldP spid="10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0335" y="959725"/>
            <a:ext cx="10090265" cy="3159167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58182" y="4312982"/>
            <a:ext cx="3009852" cy="880471"/>
            <a:chOff x="4037538" y="4547895"/>
            <a:chExt cx="300985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78104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7188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281637" y="2039336"/>
            <a:ext cx="600207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Tần số f là số dao động vật thực hiện được trong___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555783" y="552071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731127" y="552044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795469" y="552071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961580" y="557124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â</a:t>
            </a:r>
          </a:p>
        </p:txBody>
      </p:sp>
      <p:sp>
        <p:nvSpPr>
          <p:cNvPr id="10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913803" y="552071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9089147" y="557124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y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677135" y="552071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852479" y="557124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pic>
        <p:nvPicPr>
          <p:cNvPr id="2" name="Picture 2" descr="Tần số là gì? Thông tin cơ bản về tần số cần biết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79" y="1020460"/>
            <a:ext cx="3962506" cy="29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194745" y="552071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370089" y="557124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11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434431" y="552071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600542" y="557124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1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316097" y="552071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491441" y="557124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99" grpId="0"/>
      <p:bldP spid="99" grpId="1"/>
      <p:bldP spid="101" grpId="0"/>
      <p:bldP spid="101" grpId="1"/>
      <p:bldP spid="107" grpId="0"/>
      <p:bldP spid="107" grpId="1"/>
      <p:bldP spid="113" grpId="0"/>
      <p:bldP spid="113" grpId="1"/>
      <p:bldP spid="115" grpId="0"/>
      <p:bldP spid="115" grpId="1"/>
      <p:bldP spid="117" grpId="0"/>
      <p:bldP spid="1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46917" y="1376104"/>
            <a:ext cx="9810864" cy="2465528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09962" y="4282925"/>
            <a:ext cx="3021110" cy="880471"/>
            <a:chOff x="4037538" y="4547895"/>
            <a:chExt cx="3021110" cy="880471"/>
          </a:xfrm>
        </p:grpSpPr>
        <p:sp>
          <p:nvSpPr>
            <p:cNvPr id="100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102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103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105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7" name="TextBox 106"/>
          <p:cNvSpPr txBox="1"/>
          <p:nvPr/>
        </p:nvSpPr>
        <p:spPr>
          <a:xfrm>
            <a:off x="1372634" y="2290118"/>
            <a:ext cx="9818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Đơn vị của tần số góc là gì?</a:t>
            </a:r>
            <a:b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114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7064989" y="543788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8235728" y="543788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6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5902906" y="543788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7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6050303" y="5491004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18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7225498" y="551052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19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8395856" y="548512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3074" name="Picture 2" descr="Dao động điều hòa là gì? Phương trình của dao động điều hòa là gì?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66" y="1390509"/>
            <a:ext cx="3056813" cy="24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4733839" y="544471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9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4900790" y="5550948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70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3555511" y="543376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1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3702908" y="5486884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7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2386444" y="544059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2553395" y="547077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7" grpId="0"/>
      <p:bldP spid="117" grpId="1"/>
      <p:bldP spid="118" grpId="0"/>
      <p:bldP spid="118" grpId="1"/>
      <p:bldP spid="119" grpId="0"/>
      <p:bldP spid="119" grpId="1"/>
      <p:bldP spid="69" grpId="0"/>
      <p:bldP spid="69" grpId="1"/>
      <p:bldP spid="71" grpId="0"/>
      <p:bldP spid="71" grpId="1"/>
      <p:bldP spid="73" grpId="0"/>
      <p:bldP spid="7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68793" y="1139071"/>
            <a:ext cx="9969107" cy="2742981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79141" y="4199545"/>
            <a:ext cx="3021110" cy="880471"/>
            <a:chOff x="4037538" y="4547895"/>
            <a:chExt cx="3021110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0332" y="1610772"/>
            <a:ext cx="57449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lệch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giữa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hai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điều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hòa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cùng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kì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luôn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lệch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ban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đầu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  <a:p>
            <a:pPr algn="r"/>
            <a:b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b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90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4575104" y="541400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5733143" y="541400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3413021" y="541400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3573118" y="547030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sp>
        <p:nvSpPr>
          <p:cNvPr id="94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4735613" y="547395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ằ</a:t>
            </a:r>
          </a:p>
        </p:txBody>
      </p:sp>
      <p:sp>
        <p:nvSpPr>
          <p:cNvPr id="95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5893271" y="546125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6872692" y="541400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7032820" y="546125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pic>
        <p:nvPicPr>
          <p:cNvPr id="5122" name="Picture 2" descr="Hai dao động điều hòa cùng tần số có đồ thị như hình vẽ. độ lệch pha của  đao động (1) so với dao động (2) là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89" y="1386850"/>
            <a:ext cx="3531454" cy="22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4" grpId="1"/>
      <p:bldP spid="95" grpId="0"/>
      <p:bldP spid="95" grpId="1"/>
      <p:bldP spid="106" grpId="0"/>
      <p:bldP spid="10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8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9817" y="999959"/>
            <a:ext cx="9884583" cy="3076741"/>
          </a:xfrm>
          <a:prstGeom prst="roundRect">
            <a:avLst>
              <a:gd name="adj" fmla="val 15391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66933" y="4311242"/>
            <a:ext cx="3108936" cy="880471"/>
            <a:chOff x="4037538" y="4547895"/>
            <a:chExt cx="310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28476" y="4547895"/>
              <a:ext cx="3017998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071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4477585" y="1894796"/>
            <a:ext cx="61129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Đơn vị của chu kì là gì?</a:t>
            </a:r>
            <a:b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822361" y="553011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997705" y="557919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â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674429" y="553011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823647" y="559261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528771" y="55243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694882" y="5493298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1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966675" y="553011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142019" y="557919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y</a:t>
            </a:r>
          </a:p>
        </p:txBody>
      </p:sp>
      <p:pic>
        <p:nvPicPr>
          <p:cNvPr id="6146" name="Picture 2" descr="Công thức tính chu kì của con lắc lò xo trên mặt phẳng nghiêng - vật lý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59" y="1167474"/>
            <a:ext cx="3044445" cy="28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89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05" grpId="0"/>
      <p:bldP spid="105" grpId="1"/>
      <p:bldP spid="107" grpId="0"/>
      <p:bldP spid="107" grpId="1"/>
      <p:bldP spid="113" grpId="0"/>
      <p:bldP spid="1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2000250" y="54102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12192000" cy="53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+3đ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1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8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7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9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1001510" y="8304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43" y="943070"/>
            <a:ext cx="254834" cy="295514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10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182" y="989935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1001510" y="156579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43" y="1678383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3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182" y="1725250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3672" y="4519159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605" y="4631752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344" y="4678619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1003197" y="377533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130" y="3887929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869" y="3934796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994205" y="30162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38" y="3128870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877" y="3175737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994205" y="228268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38" y="2395278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7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877" y="2442145"/>
            <a:ext cx="310145" cy="201781"/>
          </a:xfrm>
          <a:prstGeom prst="rect">
            <a:avLst/>
          </a:prstGeom>
        </p:spPr>
      </p:pic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6111" y="527250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044" y="5385100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8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5783" y="5431967"/>
            <a:ext cx="310145" cy="201781"/>
          </a:xfrm>
          <a:prstGeom prst="rect">
            <a:avLst/>
          </a:prstGeom>
        </p:spPr>
      </p:pic>
      <p:sp>
        <p:nvSpPr>
          <p:cNvPr id="169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83411" y="6020723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344" y="6133316"/>
            <a:ext cx="254834" cy="295514"/>
          </a:xfrm>
          <a:prstGeom prst="rect">
            <a:avLst/>
          </a:prstGeom>
        </p:spPr>
      </p:pic>
      <p:pic>
        <p:nvPicPr>
          <p:cNvPr id="171" name="!!MatThu1a">
            <a:hlinkClick r:id="rId19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083" y="6180183"/>
            <a:ext cx="310145" cy="2017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45726" y="898954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446217" y="161283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5446217" y="2332199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5445726" y="3041432"/>
            <a:ext cx="627915" cy="630938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5446217" y="3757889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446215" y="445922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5446216" y="518649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5446218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92282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163236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234189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2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307429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377974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16307" y="448943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52042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16307" y="592727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696526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4697017" y="16128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4696526" y="3041432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4697017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4697015" y="445922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4697016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/>
          <p:cNvSpPr/>
          <p:nvPr/>
        </p:nvSpPr>
        <p:spPr>
          <a:xfrm>
            <a:off x="4697018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8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16323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</a:p>
        </p:txBody>
      </p:sp>
      <p:sp>
        <p:nvSpPr>
          <p:cNvPr id="19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30742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9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20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67107" y="448943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0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1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67107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3947326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>
            <a:off x="3947326" y="3041432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>
            <a:off x="3947815" y="445922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/>
          <p:cNvSpPr/>
          <p:nvPr/>
        </p:nvSpPr>
        <p:spPr>
          <a:xfrm>
            <a:off x="3947816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3947818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25581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3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25581" y="30742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6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17907" y="448943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27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25581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7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17907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3198126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276"/>
          <p:cNvSpPr/>
          <p:nvPr/>
        </p:nvSpPr>
        <p:spPr>
          <a:xfrm>
            <a:off x="3198615" y="445922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276381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8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268707" y="448943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8446598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ounded Rectangle 312"/>
          <p:cNvSpPr/>
          <p:nvPr/>
        </p:nvSpPr>
        <p:spPr>
          <a:xfrm>
            <a:off x="8447089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ounded Rectangle 314"/>
          <p:cNvSpPr/>
          <p:nvPr/>
        </p:nvSpPr>
        <p:spPr>
          <a:xfrm>
            <a:off x="8447088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ounded Rectangle 315"/>
          <p:cNvSpPr/>
          <p:nvPr/>
        </p:nvSpPr>
        <p:spPr>
          <a:xfrm>
            <a:off x="8447090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524853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2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524853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2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524853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2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517179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7697398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ounded Rectangle 327"/>
          <p:cNvSpPr/>
          <p:nvPr/>
        </p:nvSpPr>
        <p:spPr>
          <a:xfrm>
            <a:off x="7697889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ounded Rectangle 329"/>
          <p:cNvSpPr/>
          <p:nvPr/>
        </p:nvSpPr>
        <p:spPr>
          <a:xfrm>
            <a:off x="7697889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2"/>
          <p:cNvSpPr/>
          <p:nvPr/>
        </p:nvSpPr>
        <p:spPr>
          <a:xfrm>
            <a:off x="7697888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ounded Rectangle 333"/>
          <p:cNvSpPr/>
          <p:nvPr/>
        </p:nvSpPr>
        <p:spPr>
          <a:xfrm>
            <a:off x="7697890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75653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3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75653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33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75653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75653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34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67979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6948198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ounded Rectangle 344"/>
          <p:cNvSpPr/>
          <p:nvPr/>
        </p:nvSpPr>
        <p:spPr>
          <a:xfrm>
            <a:off x="6948689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ounded Rectangle 345"/>
          <p:cNvSpPr/>
          <p:nvPr/>
        </p:nvSpPr>
        <p:spPr>
          <a:xfrm>
            <a:off x="6948198" y="3041432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ounded Rectangle 346"/>
          <p:cNvSpPr/>
          <p:nvPr/>
        </p:nvSpPr>
        <p:spPr>
          <a:xfrm>
            <a:off x="6948689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ounded Rectangle 348"/>
          <p:cNvSpPr/>
          <p:nvPr/>
        </p:nvSpPr>
        <p:spPr>
          <a:xfrm>
            <a:off x="6948688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ounded Rectangle 349"/>
          <p:cNvSpPr/>
          <p:nvPr/>
        </p:nvSpPr>
        <p:spPr>
          <a:xfrm>
            <a:off x="6948690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30742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sp>
        <p:nvSpPr>
          <p:cNvPr id="3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18779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6198998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/>
          <p:cNvSpPr/>
          <p:nvPr/>
        </p:nvSpPr>
        <p:spPr>
          <a:xfrm>
            <a:off x="6199489" y="16128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ounded Rectangle 360"/>
          <p:cNvSpPr/>
          <p:nvPr/>
        </p:nvSpPr>
        <p:spPr>
          <a:xfrm>
            <a:off x="6199489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6198998" y="3041432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ounded Rectangle 362"/>
          <p:cNvSpPr/>
          <p:nvPr/>
        </p:nvSpPr>
        <p:spPr>
          <a:xfrm>
            <a:off x="6199489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ounded Rectangle 364"/>
          <p:cNvSpPr/>
          <p:nvPr/>
        </p:nvSpPr>
        <p:spPr>
          <a:xfrm>
            <a:off x="6199488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ounded Rectangle 365"/>
          <p:cNvSpPr/>
          <p:nvPr/>
        </p:nvSpPr>
        <p:spPr>
          <a:xfrm>
            <a:off x="6199490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6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16323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6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37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30742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37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7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69579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10698761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10776525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9949561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10027325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9199870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ounded Rectangle 426"/>
          <p:cNvSpPr/>
          <p:nvPr/>
        </p:nvSpPr>
        <p:spPr>
          <a:xfrm>
            <a:off x="9200361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ounded Rectangle 428"/>
          <p:cNvSpPr/>
          <p:nvPr/>
        </p:nvSpPr>
        <p:spPr>
          <a:xfrm>
            <a:off x="9200360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ounded Rectangle 429"/>
          <p:cNvSpPr/>
          <p:nvPr/>
        </p:nvSpPr>
        <p:spPr>
          <a:xfrm>
            <a:off x="9200362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278125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43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278125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43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278125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43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270451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134" name="cute_cat_-1300383922537935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790739" y="2254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4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 tmFilter="0, 0; .2, .5; .8, .5; 1, 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" dur="250" autoRev="1" fill="hold"/>
                                        <p:tgtEl>
                                          <p:spTgt spid="2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 tmFilter="0, 0; .2, .5; .8, .5; 1, 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" dur="250" autoRev="1" fill="hold"/>
                                        <p:tgtEl>
                                          <p:spTgt spid="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 tmFilter="0, 0; .2, .5; .8, .5; 1, 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250" autoRev="1" fill="hold"/>
                                        <p:tgtEl>
                                          <p:spTgt spid="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 tmFilter="0, 0; .2, .5; .8, .5; 1, 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250" autoRev="1" fill="hold"/>
                                        <p:tgtEl>
                                          <p:spTgt spid="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 tmFilter="0, 0; .2, .5; .8, .5; 1, 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250" autoRev="1" fill="hold"/>
                                        <p:tgtEl>
                                          <p:spTgt spid="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5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 tmFilter="0, 0; .2, .5; .8, .5; 1, 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9" dur="250" autoRev="1" fill="hold"/>
                                        <p:tgtEl>
                                          <p:spTgt spid="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 tmFilter="0, 0; .2, .5; .8, .5; 1, 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5" dur="250" autoRev="1" fill="hold"/>
                                        <p:tgtEl>
                                          <p:spTgt spid="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 tmFilter="0, 0; .2, .5; .8, .5; 1, 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3" dur="250" autoRev="1" fill="hold"/>
                                        <p:tgtEl>
                                          <p:spTgt spid="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 tmFilter="0, 0; .2, .5; .8, .5; 1, 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1" dur="250" autoRev="1" fill="hold"/>
                                        <p:tgtEl>
                                          <p:spTgt spid="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 tmFilter="0, 0; .2, .5; .8, .5; 1, 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9" dur="250" autoRev="1" fill="hold"/>
                                        <p:tgtEl>
                                          <p:spTgt spid="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0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8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6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 tmFilter="0, 0; .2, .5; .8, .5; 1, 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4" dur="250" autoRev="1" fill="hold"/>
                                        <p:tgtEl>
                                          <p:spTgt spid="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2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audio>
              <p:cMediaNode vol="80000" numSld="999" showWhenStopped="0">
                <p:cTn id="5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  <p:bldLst>
      <p:bldP spid="232" grpId="0"/>
      <p:bldP spid="232" grpId="1"/>
      <p:bldP spid="241" grpId="0"/>
      <p:bldP spid="241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184" grpId="0" animBg="1"/>
      <p:bldP spid="184" grpId="1" animBg="1"/>
      <p:bldP spid="185" grpId="0" animBg="1"/>
      <p:bldP spid="185" grpId="1" animBg="1"/>
      <p:bldP spid="196" grpId="0" animBg="1"/>
      <p:bldP spid="196" grpId="1" animBg="1"/>
      <p:bldP spid="197" grpId="0" animBg="1"/>
      <p:bldP spid="197" grpId="1" animBg="1"/>
      <p:bldP spid="208" grpId="0" animBg="1"/>
      <p:bldP spid="208" grpId="1" animBg="1"/>
      <p:bldP spid="209" grpId="0" animBg="1"/>
      <p:bldP spid="209" grpId="1" animBg="1"/>
      <p:bldP spid="211" grpId="0" animBg="1"/>
      <p:bldP spid="211" grpId="1" animBg="1"/>
      <p:bldP spid="234" grpId="0" animBg="1"/>
      <p:bldP spid="234" grpId="1" animBg="1"/>
      <p:bldP spid="239" grpId="0" animBg="1"/>
      <p:bldP spid="239" grpId="1" animBg="1"/>
      <p:bldP spid="260" grpId="0" animBg="1"/>
      <p:bldP spid="260" grpId="1" animBg="1"/>
      <p:bldP spid="270" grpId="0" animBg="1"/>
      <p:bldP spid="270" grpId="1" animBg="1"/>
      <p:bldP spid="271" grpId="0" animBg="1"/>
      <p:bldP spid="271" grpId="1" animBg="1"/>
      <p:bldP spid="281" grpId="0" animBg="1"/>
      <p:bldP spid="281" grpId="1" animBg="1"/>
      <p:bldP spid="289" grpId="0" animBg="1"/>
      <p:bldP spid="289" grpId="1" animBg="1"/>
      <p:bldP spid="317" grpId="0" animBg="1"/>
      <p:bldP spid="317" grpId="1" animBg="1"/>
      <p:bldP spid="321" grpId="0" animBg="1"/>
      <p:bldP spid="321" grpId="1" animBg="1"/>
      <p:bldP spid="323" grpId="0" animBg="1"/>
      <p:bldP spid="323" grpId="1" animBg="1"/>
      <p:bldP spid="325" grpId="0" animBg="1"/>
      <p:bldP spid="325" grpId="1" animBg="1"/>
      <p:bldP spid="335" grpId="0" animBg="1"/>
      <p:bldP spid="335" grpId="1" animBg="1"/>
      <p:bldP spid="337" grpId="0" animBg="1"/>
      <p:bldP spid="337" grpId="1" animBg="1"/>
      <p:bldP spid="339" grpId="0" animBg="1"/>
      <p:bldP spid="339" grpId="1" animBg="1"/>
      <p:bldP spid="341" grpId="0" animBg="1"/>
      <p:bldP spid="341" grpId="1" animBg="1"/>
      <p:bldP spid="342" grpId="0" animBg="1"/>
      <p:bldP spid="342" grpId="1" animBg="1"/>
      <p:bldP spid="351" grpId="0" animBg="1"/>
      <p:bldP spid="351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7" grpId="0" animBg="1"/>
      <p:bldP spid="357" grpId="1" animBg="1"/>
      <p:bldP spid="358" grpId="0" animBg="1"/>
      <p:bldP spid="358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3" grpId="0" animBg="1"/>
      <p:bldP spid="373" grpId="1" animBg="1"/>
      <p:bldP spid="374" grpId="0" animBg="1"/>
      <p:bldP spid="374" grpId="1" animBg="1"/>
      <p:bldP spid="403" grpId="0" animBg="1"/>
      <p:bldP spid="403" grpId="1" animBg="1"/>
      <p:bldP spid="419" grpId="0" animBg="1"/>
      <p:bldP spid="419" grpId="1" animBg="1"/>
      <p:bldP spid="431" grpId="0" animBg="1"/>
      <p:bldP spid="431" grpId="1" animBg="1"/>
      <p:bldP spid="435" grpId="0" animBg="1"/>
      <p:bldP spid="435" grpId="1" animBg="1"/>
      <p:bldP spid="437" grpId="0" animBg="1"/>
      <p:bldP spid="437" grpId="1" animBg="1"/>
      <p:bldP spid="438" grpId="0" animBg="1"/>
      <p:bldP spid="4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-1730" y="3598919"/>
            <a:ext cx="1846966" cy="3316515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236" y="3012763"/>
            <a:ext cx="1034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Chưa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 sửa ô chữ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.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pic>
        <p:nvPicPr>
          <p:cNvPr id="9218" name="Picture 2" descr="Công của dòng điện là gì | Công thức tính công dòng điện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 t="21126" r="757" b="40918"/>
          <a:stretch/>
        </p:blipFill>
        <p:spPr bwMode="auto">
          <a:xfrm>
            <a:off x="3082105" y="685800"/>
            <a:ext cx="5791932" cy="23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15" name="applaus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15754" y="1125992"/>
            <a:ext cx="10502728" cy="2903227"/>
          </a:xfrm>
          <a:prstGeom prst="roundRect">
            <a:avLst>
              <a:gd name="adj" fmla="val 1692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98890" y="4412326"/>
            <a:ext cx="3320522" cy="880471"/>
            <a:chOff x="4037538" y="4547895"/>
            <a:chExt cx="332052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3188430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622739" y="4738816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7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9070843" y="557185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9288003" y="56045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8189" y="1585709"/>
            <a:ext cx="5677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một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vật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điều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hòa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chuyển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vật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vị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trí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biên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về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vị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trí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cân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bằng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chuyển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___</a:t>
            </a:r>
          </a:p>
        </p:txBody>
      </p:sp>
      <p:sp>
        <p:nvSpPr>
          <p:cNvPr id="8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8042297" y="557185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8259457" y="56045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ầ</a:t>
            </a:r>
          </a:p>
        </p:txBody>
      </p:sp>
      <p:sp>
        <p:nvSpPr>
          <p:cNvPr id="83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5984776" y="558455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201936" y="56172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8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7006533" y="558455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7223693" y="55791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62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4958008" y="558455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5162468" y="56045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5122" name="Picture 2" descr="Li độ của chất điểm trong dao động điều hòa là gì ?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30" y="1532861"/>
            <a:ext cx="4050153" cy="21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3927116" y="558455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4144276" y="56172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78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2898570" y="558455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3115730" y="56045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88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1862806" y="558455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9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2054566" y="55918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2" grpId="0"/>
      <p:bldP spid="82" grpId="1"/>
      <p:bldP spid="84" grpId="0"/>
      <p:bldP spid="84" grpId="1"/>
      <p:bldP spid="86" grpId="0"/>
      <p:bldP spid="86" grpId="1"/>
      <p:bldP spid="65" grpId="0"/>
      <p:bldP spid="65" grpId="1"/>
      <p:bldP spid="77" grpId="0"/>
      <p:bldP spid="77" grpId="1"/>
      <p:bldP spid="79" grpId="0"/>
      <p:bldP spid="79" grpId="1"/>
      <p:bldP spid="89" grpId="0"/>
      <p:bldP spid="8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7865" y="1082576"/>
            <a:ext cx="9784935" cy="2725189"/>
          </a:xfrm>
          <a:prstGeom prst="roundRect">
            <a:avLst>
              <a:gd name="adj" fmla="val 1558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62213" y="4190130"/>
            <a:ext cx="3108399" cy="880471"/>
            <a:chOff x="4037538" y="4547895"/>
            <a:chExt cx="310839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7665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5971" y="4748459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343372" y="1709569"/>
            <a:ext cx="6008111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ban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đầu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điều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hoà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phụ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thuộc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gốc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thời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gian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___</a:t>
            </a:r>
          </a:p>
          <a:p>
            <a:pPr algn="ctr"/>
            <a:b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b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7888189" y="547804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8061137" y="5499250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0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9028053" y="5475382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9191403" y="5503496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9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10167917" y="5475382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10317081" y="5521496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  <p:pic>
        <p:nvPicPr>
          <p:cNvPr id="1026" name="Picture 2" descr="Tổng hợp hai dao động điều hoà cùng phương, cùng tần số...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15" y="859482"/>
            <a:ext cx="3182214" cy="28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4474262" y="5481269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4647210" y="5502474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9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5614126" y="5478606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5777476" y="5506720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95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6753990" y="5478606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6905581" y="5475380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ọ</a:t>
            </a:r>
          </a:p>
        </p:txBody>
      </p:sp>
      <p:sp>
        <p:nvSpPr>
          <p:cNvPr id="10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1060335" y="548449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1233283" y="5505698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05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2200199" y="548183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2363549" y="5509944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10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3340063" y="548183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3489227" y="5527944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ụ</a:t>
            </a:r>
          </a:p>
        </p:txBody>
      </p:sp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2" grpId="0"/>
      <p:bldP spid="102" grpId="1"/>
      <p:bldP spid="100" grpId="0"/>
      <p:bldP spid="100" grpId="1"/>
      <p:bldP spid="92" grpId="0"/>
      <p:bldP spid="92" grpId="1"/>
      <p:bldP spid="94" grpId="0"/>
      <p:bldP spid="94" grpId="1"/>
      <p:bldP spid="96" grpId="0"/>
      <p:bldP spid="96" grpId="1"/>
      <p:bldP spid="104" grpId="0"/>
      <p:bldP spid="104" grpId="1"/>
      <p:bldP spid="106" grpId="0"/>
      <p:bldP spid="106" grpId="1"/>
      <p:bldP spid="108" grpId="0"/>
      <p:bldP spid="1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19965" y="1082369"/>
            <a:ext cx="10082282" cy="3100448"/>
          </a:xfrm>
          <a:prstGeom prst="roundRect">
            <a:avLst>
              <a:gd name="adj" fmla="val 16100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43013" y="4389327"/>
            <a:ext cx="3151019" cy="880471"/>
            <a:chOff x="4037538" y="4547895"/>
            <a:chExt cx="315101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06161" y="4547895"/>
              <a:ext cx="3082396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4437" y="4741615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3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4228729" y="5599071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4390100" y="5722531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ầ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5689696" y="1660687"/>
            <a:ext cx="4889544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Gia tốc của một chất điểm dao động điều hòa biến thiên cùng ___ và ngược pha với li độ.</a:t>
            </a:r>
            <a:endParaRPr lang="en-US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5385158" y="5599071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5532361" y="5715797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55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6541684" y="5599071"/>
            <a:ext cx="1029568" cy="103630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6757244" y="5708083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</a:p>
        </p:txBody>
      </p:sp>
      <p:sp>
        <p:nvSpPr>
          <p:cNvPr id="57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7712627" y="5603307"/>
            <a:ext cx="1031062" cy="103106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7888858" y="5720515"/>
            <a:ext cx="696676" cy="8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ố</a:t>
            </a:r>
          </a:p>
        </p:txBody>
      </p:sp>
      <p:pic>
        <p:nvPicPr>
          <p:cNvPr id="2050" name="Picture 2" descr="Một chất điểm dao động điều hòa trên trục Ox. Đồ thị biểu diễn li độ, vận  tốc, gia tốc theo thời gian có dạng như hình b?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85" y="1277251"/>
            <a:ext cx="4189957" cy="26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3072252" y="5606370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3233623" y="5729830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67" grpId="0"/>
      <p:bldP spid="67" grpId="1"/>
      <p:bldP spid="56" grpId="0"/>
      <p:bldP spid="56" grpId="1"/>
      <p:bldP spid="58" grpId="0"/>
      <p:bldP spid="58" grpId="1"/>
      <p:bldP spid="60" grpId="0"/>
      <p:bldP spid="60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949</TotalTime>
  <Words>404</Words>
  <PresentationFormat>Màn hình rộng</PresentationFormat>
  <Paragraphs>150</Paragraphs>
  <Slides>15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8" baseType="lpstr">
      <vt:lpstr>Paytone One</vt:lpstr>
      <vt:lpstr>#9Slide07 Altus</vt:lpstr>
      <vt:lpstr>Quicksand Bold</vt:lpstr>
      <vt:lpstr>Times New Roman</vt:lpstr>
      <vt:lpstr>Averta Std ExtraBold</vt:lpstr>
      <vt:lpstr>Calibri</vt:lpstr>
      <vt:lpstr>A2.Jovis-WorkSansRegular-San</vt:lpstr>
      <vt:lpstr>Mongolian Baiti</vt:lpstr>
      <vt:lpstr>A3.Jovis-BebasNeueBold-San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2022-04-10T22:53:45Z</dcterms:created>
  <dcterms:modified xsi:type="dcterms:W3CDTF">2023-09-16T12:53:06Z</dcterms:modified>
</cp:coreProperties>
</file>