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5" r:id="rId2"/>
    <p:sldId id="268" r:id="rId3"/>
    <p:sldId id="276" r:id="rId4"/>
    <p:sldId id="277" r:id="rId5"/>
    <p:sldId id="462" r:id="rId6"/>
    <p:sldId id="278" r:id="rId7"/>
    <p:sldId id="279" r:id="rId8"/>
    <p:sldId id="487" r:id="rId9"/>
    <p:sldId id="439" r:id="rId10"/>
    <p:sldId id="269" r:id="rId11"/>
    <p:sldId id="482" r:id="rId12"/>
    <p:sldId id="490" r:id="rId13"/>
    <p:sldId id="492" r:id="rId14"/>
    <p:sldId id="484" r:id="rId15"/>
    <p:sldId id="493" r:id="rId16"/>
    <p:sldId id="494" r:id="rId17"/>
    <p:sldId id="495" r:id="rId18"/>
    <p:sldId id="274" r:id="rId19"/>
    <p:sldId id="491" r:id="rId20"/>
    <p:sldId id="479" r:id="rId21"/>
    <p:sldId id="285" r:id="rId22"/>
    <p:sldId id="472" r:id="rId23"/>
    <p:sldId id="412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3657" autoAdjust="0"/>
  </p:normalViewPr>
  <p:slideViewPr>
    <p:cSldViewPr snapToGrid="0">
      <p:cViewPr>
        <p:scale>
          <a:sx n="51" d="100"/>
          <a:sy n="51" d="100"/>
        </p:scale>
        <p:origin x="-867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AB3A07F-A16E-58F5-853C-F180F07C771D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C557A06C-EA5E-6BF5-1630-AA48729A8B4C}"/>
              </a:ext>
            </a:extLst>
          </p:cNvPr>
          <p:cNvSpPr txBox="1"/>
          <p:nvPr userDrawn="1"/>
        </p:nvSpPr>
        <p:spPr>
          <a:xfrm>
            <a:off x="11042298" y="13288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4e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DE735-4835-5CB2-67E2-FA015B904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A97EF-E10A-28AA-5B2A-76BC28546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8D2A94-A4A0-3045-4AA4-F30DE66672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210F7-7DBF-6CD1-6022-B6FB05D4DA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9FD8040-9400-AF86-2852-B555DDD82594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9DF868B-33D3-24B4-5706-D4182CB0BD10}"/>
              </a:ext>
            </a:extLst>
          </p:cNvPr>
          <p:cNvSpPr txBox="1"/>
          <p:nvPr userDrawn="1"/>
        </p:nvSpPr>
        <p:spPr>
          <a:xfrm>
            <a:off x="11042298" y="13288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4e</a:t>
            </a:r>
          </a:p>
        </p:txBody>
      </p:sp>
    </p:spTree>
    <p:extLst>
      <p:ext uri="{BB962C8B-B14F-4D97-AF65-F5344CB8AC3E}">
        <p14:creationId xmlns:p14="http://schemas.microsoft.com/office/powerpoint/2010/main" val="30347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4A3A-383A-1285-5140-E0ABABFCE90F}"/>
              </a:ext>
            </a:extLst>
          </p:cNvPr>
          <p:cNvSpPr txBox="1"/>
          <p:nvPr/>
        </p:nvSpPr>
        <p:spPr>
          <a:xfrm>
            <a:off x="5357195" y="2136337"/>
            <a:ext cx="6528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Unit 4: Holidays!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Lesson 4e: Grammar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Page </a:t>
            </a:r>
            <a:r>
              <a:rPr lang="en-US" sz="5400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79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73" y="550718"/>
            <a:ext cx="8934854" cy="5856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3910" y="377294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9001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9C4EB-0F53-15A4-95FD-251A0A8A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894996"/>
            <a:ext cx="11564964" cy="5068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F5CCF8-B39F-A294-81FD-AC8E074EB83F}"/>
              </a:ext>
            </a:extLst>
          </p:cNvPr>
          <p:cNvSpPr/>
          <p:nvPr/>
        </p:nvSpPr>
        <p:spPr>
          <a:xfrm>
            <a:off x="3299421" y="2539558"/>
            <a:ext cx="1026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won’t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F28A7-F755-313A-C4FE-A1340BB88386}"/>
              </a:ext>
            </a:extLst>
          </p:cNvPr>
          <p:cNvSpPr/>
          <p:nvPr/>
        </p:nvSpPr>
        <p:spPr>
          <a:xfrm>
            <a:off x="7126105" y="2539558"/>
            <a:ext cx="1204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go 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9B551D-9334-226D-350D-7243C44492AC}"/>
              </a:ext>
            </a:extLst>
          </p:cNvPr>
          <p:cNvSpPr/>
          <p:nvPr/>
        </p:nvSpPr>
        <p:spPr>
          <a:xfrm>
            <a:off x="2514336" y="3062778"/>
            <a:ext cx="2086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you help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C73F5F-9AD2-8831-885B-43EDD2FFD024}"/>
              </a:ext>
            </a:extLst>
          </p:cNvPr>
          <p:cNvSpPr/>
          <p:nvPr/>
        </p:nvSpPr>
        <p:spPr>
          <a:xfrm>
            <a:off x="3962874" y="3479183"/>
            <a:ext cx="6864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D9FE45-71FF-D7C1-F36E-84A1A44845B2}"/>
              </a:ext>
            </a:extLst>
          </p:cNvPr>
          <p:cNvSpPr/>
          <p:nvPr/>
        </p:nvSpPr>
        <p:spPr>
          <a:xfrm>
            <a:off x="5431876" y="4002403"/>
            <a:ext cx="1328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rain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0FF6B-C1D5-EE3F-BC95-9539CC519459}"/>
              </a:ext>
            </a:extLst>
          </p:cNvPr>
          <p:cNvSpPr/>
          <p:nvPr/>
        </p:nvSpPr>
        <p:spPr>
          <a:xfrm>
            <a:off x="3065615" y="4418808"/>
            <a:ext cx="1026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won’t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C9F32-D2D4-9B3B-F2B5-2AAD1FCC0B79}"/>
              </a:ext>
            </a:extLst>
          </p:cNvPr>
          <p:cNvSpPr/>
          <p:nvPr/>
        </p:nvSpPr>
        <p:spPr>
          <a:xfrm>
            <a:off x="6647897" y="4445730"/>
            <a:ext cx="1135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be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5D4DD9-867A-7410-171F-B5A19B7DD7C8}"/>
              </a:ext>
            </a:extLst>
          </p:cNvPr>
          <p:cNvSpPr/>
          <p:nvPr/>
        </p:nvSpPr>
        <p:spPr>
          <a:xfrm>
            <a:off x="4600741" y="4956206"/>
            <a:ext cx="1462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won’t go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69617-36A0-EF5C-9B7E-9C289894B778}"/>
              </a:ext>
            </a:extLst>
          </p:cNvPr>
          <p:cNvSpPr/>
          <p:nvPr/>
        </p:nvSpPr>
        <p:spPr>
          <a:xfrm>
            <a:off x="4231355" y="5393465"/>
            <a:ext cx="1677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he do 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8AB1-4818-A10A-F23F-EAE3DDFE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515A1-36F8-4B00-89D3-D0C5EF20A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D59D7-D3AC-6A44-8247-F2938922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" y="571500"/>
            <a:ext cx="12192000" cy="628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80B9EC-A7C7-7880-7420-F748D1399F3A}"/>
              </a:ext>
            </a:extLst>
          </p:cNvPr>
          <p:cNvSpPr/>
          <p:nvPr/>
        </p:nvSpPr>
        <p:spPr>
          <a:xfrm>
            <a:off x="2818108" y="2609880"/>
            <a:ext cx="1592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close 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69732-FD39-3242-9938-925DEA1232B6}"/>
              </a:ext>
            </a:extLst>
          </p:cNvPr>
          <p:cNvSpPr/>
          <p:nvPr/>
        </p:nvSpPr>
        <p:spPr>
          <a:xfrm>
            <a:off x="4102388" y="3574919"/>
            <a:ext cx="1135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be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718B24-6DB3-AB54-0AC8-2C8B09A9EADA}"/>
              </a:ext>
            </a:extLst>
          </p:cNvPr>
          <p:cNvSpPr/>
          <p:nvPr/>
        </p:nvSpPr>
        <p:spPr>
          <a:xfrm>
            <a:off x="2892440" y="4502554"/>
            <a:ext cx="2760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 am going to bake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5EB84-4248-D055-5E70-CC9CFE5C1943}"/>
              </a:ext>
            </a:extLst>
          </p:cNvPr>
          <p:cNvSpPr/>
          <p:nvPr/>
        </p:nvSpPr>
        <p:spPr>
          <a:xfrm>
            <a:off x="2818108" y="5430189"/>
            <a:ext cx="15565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make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6D22F-E6CE-FA9D-64DC-751B71A8DF88}"/>
              </a:ext>
            </a:extLst>
          </p:cNvPr>
          <p:cNvSpPr/>
          <p:nvPr/>
        </p:nvSpPr>
        <p:spPr>
          <a:xfrm>
            <a:off x="5808517" y="6358225"/>
            <a:ext cx="18184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have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C1D01-EA0D-E21F-8722-3EE2C104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" y="1611086"/>
            <a:ext cx="11840377" cy="33305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0318B8-D4DB-1A42-82B8-BFEC16534682}"/>
              </a:ext>
            </a:extLst>
          </p:cNvPr>
          <p:cNvSpPr/>
          <p:nvPr/>
        </p:nvSpPr>
        <p:spPr>
          <a:xfrm>
            <a:off x="6786799" y="2506902"/>
            <a:ext cx="25476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will be cloudy.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B8B87-C1A9-CBEE-58CF-51094B3896FB}"/>
              </a:ext>
            </a:extLst>
          </p:cNvPr>
          <p:cNvSpPr/>
          <p:nvPr/>
        </p:nvSpPr>
        <p:spPr>
          <a:xfrm>
            <a:off x="6628535" y="3115586"/>
            <a:ext cx="2363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to go to Italy.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4415C9-1A70-5DF4-8FF0-88DC7BD2F4F1}"/>
              </a:ext>
            </a:extLst>
          </p:cNvPr>
          <p:cNvSpPr/>
          <p:nvPr/>
        </p:nvSpPr>
        <p:spPr>
          <a:xfrm>
            <a:off x="6314925" y="3724271"/>
            <a:ext cx="2990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will be a teacher.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3D02C-692A-8595-9B75-E5E2B0CC43F8}"/>
              </a:ext>
            </a:extLst>
          </p:cNvPr>
          <p:cNvSpPr/>
          <p:nvPr/>
        </p:nvSpPr>
        <p:spPr>
          <a:xfrm>
            <a:off x="7050539" y="4309046"/>
            <a:ext cx="2844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to watch a DVD.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91814-2702-9C17-2C24-708464628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681037"/>
            <a:ext cx="7513145" cy="5675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D6454-8B21-499C-D336-1788D4D3E566}"/>
              </a:ext>
            </a:extLst>
          </p:cNvPr>
          <p:cNvSpPr txBox="1"/>
          <p:nvPr/>
        </p:nvSpPr>
        <p:spPr>
          <a:xfrm>
            <a:off x="0" y="704961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42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FD5F29-7183-FB1E-DD2B-9BB2D7E0B32B}"/>
              </a:ext>
            </a:extLst>
          </p:cNvPr>
          <p:cNvSpPr/>
          <p:nvPr/>
        </p:nvSpPr>
        <p:spPr>
          <a:xfrm>
            <a:off x="5977258" y="2973702"/>
            <a:ext cx="173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won’t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3B12E-9F00-5A77-2DDD-6D46137A80A8}"/>
              </a:ext>
            </a:extLst>
          </p:cNvPr>
          <p:cNvSpPr/>
          <p:nvPr/>
        </p:nvSpPr>
        <p:spPr>
          <a:xfrm>
            <a:off x="5111845" y="3833452"/>
            <a:ext cx="173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 will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1C861-9DEE-3F6D-3CE0-2E13B3AA48B1}"/>
              </a:ext>
            </a:extLst>
          </p:cNvPr>
          <p:cNvSpPr/>
          <p:nvPr/>
        </p:nvSpPr>
        <p:spPr>
          <a:xfrm>
            <a:off x="3838216" y="4802514"/>
            <a:ext cx="173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Will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4337C5-D2A6-918C-740F-BA18EFAECC59}"/>
              </a:ext>
            </a:extLst>
          </p:cNvPr>
          <p:cNvSpPr/>
          <p:nvPr/>
        </p:nvSpPr>
        <p:spPr>
          <a:xfrm>
            <a:off x="6350538" y="5671333"/>
            <a:ext cx="173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won’t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6D6454-8B21-499C-D336-1788D4D3E566}"/>
              </a:ext>
            </a:extLst>
          </p:cNvPr>
          <p:cNvSpPr txBox="1"/>
          <p:nvPr/>
        </p:nvSpPr>
        <p:spPr>
          <a:xfrm>
            <a:off x="123371" y="365125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42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52CCA-95DE-7E8A-354A-10517442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29" y="338553"/>
            <a:ext cx="6489649" cy="63504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EE6D0-44BA-938D-6CDF-9556E3498516}"/>
              </a:ext>
            </a:extLst>
          </p:cNvPr>
          <p:cNvCxnSpPr>
            <a:cxnSpLocks/>
          </p:cNvCxnSpPr>
          <p:nvPr/>
        </p:nvCxnSpPr>
        <p:spPr>
          <a:xfrm>
            <a:off x="5532474" y="2285745"/>
            <a:ext cx="2431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5FF1F5-5C00-6A19-CC8C-CEFD27DD695B}"/>
              </a:ext>
            </a:extLst>
          </p:cNvPr>
          <p:cNvCxnSpPr>
            <a:cxnSpLocks/>
          </p:cNvCxnSpPr>
          <p:nvPr/>
        </p:nvCxnSpPr>
        <p:spPr>
          <a:xfrm>
            <a:off x="4822372" y="3646713"/>
            <a:ext cx="9905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097C8-BF4E-78BA-E8C5-325E3EBC3BE9}"/>
              </a:ext>
            </a:extLst>
          </p:cNvPr>
          <p:cNvCxnSpPr>
            <a:cxnSpLocks/>
          </p:cNvCxnSpPr>
          <p:nvPr/>
        </p:nvCxnSpPr>
        <p:spPr>
          <a:xfrm>
            <a:off x="5649432" y="5377288"/>
            <a:ext cx="666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2441BA-27AA-7EA2-F520-FC1699346C47}"/>
              </a:ext>
            </a:extLst>
          </p:cNvPr>
          <p:cNvCxnSpPr>
            <a:cxnSpLocks/>
          </p:cNvCxnSpPr>
          <p:nvPr/>
        </p:nvCxnSpPr>
        <p:spPr>
          <a:xfrm>
            <a:off x="7405071" y="6303333"/>
            <a:ext cx="2187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1C990-C8D1-8624-DD9B-4C6F84C4D8AC}"/>
              </a:ext>
            </a:extLst>
          </p:cNvPr>
          <p:cNvSpPr txBox="1"/>
          <p:nvPr/>
        </p:nvSpPr>
        <p:spPr>
          <a:xfrm>
            <a:off x="123371" y="624898"/>
            <a:ext cx="1539875" cy="67710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page 42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D7272-DFEE-5D57-9A33-C0E527318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328" y="240839"/>
            <a:ext cx="6544672" cy="6373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6B1FE-8B2F-F04D-E8F7-856D57F9D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71" y="1425124"/>
            <a:ext cx="5864456" cy="9890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B783AA-4B0C-1E0A-B8AC-14B6CBFEF57D}"/>
              </a:ext>
            </a:extLst>
          </p:cNvPr>
          <p:cNvSpPr/>
          <p:nvPr/>
        </p:nvSpPr>
        <p:spPr>
          <a:xfrm>
            <a:off x="6230352" y="1919669"/>
            <a:ext cx="5123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I’ll open the window.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480F95-8C97-9E86-0768-AC9BEA48DBA7}"/>
              </a:ext>
            </a:extLst>
          </p:cNvPr>
          <p:cNvSpPr/>
          <p:nvPr/>
        </p:nvSpPr>
        <p:spPr>
          <a:xfrm>
            <a:off x="5758543" y="3427405"/>
            <a:ext cx="67019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She’s going to visit her aunt in Spain. 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1AD11E-C1B7-C197-6F5C-025B48D23268}"/>
              </a:ext>
            </a:extLst>
          </p:cNvPr>
          <p:cNvSpPr/>
          <p:nvPr/>
        </p:nvSpPr>
        <p:spPr>
          <a:xfrm>
            <a:off x="5961650" y="4583273"/>
            <a:ext cx="5123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It’s going to rain.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46651-D48E-49B0-270A-42378A3DA984}"/>
              </a:ext>
            </a:extLst>
          </p:cNvPr>
          <p:cNvSpPr/>
          <p:nvPr/>
        </p:nvSpPr>
        <p:spPr>
          <a:xfrm>
            <a:off x="5961650" y="6096645"/>
            <a:ext cx="5123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</a:rPr>
              <a:t>I’ll help you decide.</a:t>
            </a:r>
            <a:endParaRPr lang="en-US" sz="32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78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99368-07A0-B666-C923-E57532676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08"/>
          <a:stretch/>
        </p:blipFill>
        <p:spPr>
          <a:xfrm>
            <a:off x="5192486" y="147957"/>
            <a:ext cx="6007283" cy="6571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5D3BD-DB63-15DC-3EEA-1236258CC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969"/>
            <a:ext cx="5791200" cy="1280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2BB6F-182B-DCCF-E4CB-DD0EE62AF8D0}"/>
              </a:ext>
            </a:extLst>
          </p:cNvPr>
          <p:cNvSpPr txBox="1"/>
          <p:nvPr/>
        </p:nvSpPr>
        <p:spPr>
          <a:xfrm>
            <a:off x="85604" y="533315"/>
            <a:ext cx="1955800" cy="98488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Grammar bank 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70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6B601-0AAC-935B-7C7A-41760C95F674}"/>
              </a:ext>
            </a:extLst>
          </p:cNvPr>
          <p:cNvSpPr/>
          <p:nvPr/>
        </p:nvSpPr>
        <p:spPr>
          <a:xfrm>
            <a:off x="6804570" y="764148"/>
            <a:ext cx="3395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am going to work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6F140-67A8-C21F-3E1C-7B9D9698B274}"/>
              </a:ext>
            </a:extLst>
          </p:cNvPr>
          <p:cNvSpPr/>
          <p:nvPr/>
        </p:nvSpPr>
        <p:spPr>
          <a:xfrm>
            <a:off x="5404759" y="2241300"/>
            <a:ext cx="30471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 is going to rain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E10700-3B5B-65BA-DBC4-B39AFAC6AF07}"/>
              </a:ext>
            </a:extLst>
          </p:cNvPr>
          <p:cNvSpPr/>
          <p:nvPr/>
        </p:nvSpPr>
        <p:spPr>
          <a:xfrm>
            <a:off x="7663547" y="2595096"/>
            <a:ext cx="17308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won’t ride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E5B35D-9448-B070-9D83-3C966F50311A}"/>
              </a:ext>
            </a:extLst>
          </p:cNvPr>
          <p:cNvSpPr/>
          <p:nvPr/>
        </p:nvSpPr>
        <p:spPr>
          <a:xfrm>
            <a:off x="6699343" y="3260084"/>
            <a:ext cx="17308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will catch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A88498-7A40-02DE-2F35-92CE160E2DD5}"/>
              </a:ext>
            </a:extLst>
          </p:cNvPr>
          <p:cNvSpPr/>
          <p:nvPr/>
        </p:nvSpPr>
        <p:spPr>
          <a:xfrm>
            <a:off x="7564756" y="4034067"/>
            <a:ext cx="17308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 will go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28270B-7371-5E32-B942-F9F423E172FF}"/>
              </a:ext>
            </a:extLst>
          </p:cNvPr>
          <p:cNvSpPr/>
          <p:nvPr/>
        </p:nvSpPr>
        <p:spPr>
          <a:xfrm>
            <a:off x="6964138" y="5901525"/>
            <a:ext cx="31296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</a:rPr>
              <a:t> is going to study</a:t>
            </a:r>
            <a:endParaRPr lang="en-US" sz="2800" b="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7" y="574863"/>
            <a:ext cx="8316254" cy="5898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104" y="296733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1040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47DD-045E-E469-18C4-0E81511533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84625" y="1825625"/>
            <a:ext cx="82073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E.g. </a:t>
            </a:r>
          </a:p>
          <a:p>
            <a:r>
              <a:rPr lang="en-US" dirty="0">
                <a:solidFill>
                  <a:srgbClr val="FF0000"/>
                </a:solidFill>
              </a:rPr>
              <a:t>Houses will be smaller.</a:t>
            </a:r>
          </a:p>
          <a:p>
            <a:r>
              <a:rPr lang="en-US" dirty="0">
                <a:solidFill>
                  <a:srgbClr val="FF0000"/>
                </a:solidFill>
              </a:rPr>
              <a:t>Houses will run and fly.</a:t>
            </a:r>
          </a:p>
          <a:p>
            <a:r>
              <a:rPr lang="en-US" dirty="0">
                <a:solidFill>
                  <a:srgbClr val="FF0000"/>
                </a:solidFill>
              </a:rPr>
              <a:t>All the walls will be digital screens.</a:t>
            </a:r>
          </a:p>
          <a:p>
            <a:r>
              <a:rPr lang="en-US" dirty="0">
                <a:solidFill>
                  <a:srgbClr val="FF0000"/>
                </a:solidFill>
              </a:rPr>
              <a:t>The rooms will change sizes easily and quickly.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92D1E-45FE-DCEE-D8F3-DBA960ED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" y="1519288"/>
            <a:ext cx="2764467" cy="3025267"/>
          </a:xfrm>
          <a:prstGeom prst="rect">
            <a:avLst/>
          </a:prstGeom>
        </p:spPr>
      </p:pic>
      <p:pic>
        <p:nvPicPr>
          <p:cNvPr id="6" name="Picture 5" descr="Free Speech bubble 1195466 PNG with Transparent Background">
            <a:extLst>
              <a:ext uri="{FF2B5EF4-FFF2-40B4-BE49-F238E27FC236}">
                <a16:creationId xmlns:a16="http://schemas.microsoft.com/office/drawing/2014/main" id="{98C30F89-739A-AFE9-8B39-DDDBE7DB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5" y="78364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76D691-B087-0F7C-1B40-5EAD8C60FC3E}"/>
              </a:ext>
            </a:extLst>
          </p:cNvPr>
          <p:cNvSpPr/>
          <p:nvPr/>
        </p:nvSpPr>
        <p:spPr>
          <a:xfrm>
            <a:off x="1427092" y="429698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8658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3789" y="198681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555928" y="2723219"/>
            <a:ext cx="3256378" cy="66247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55928" y="120631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30F68D6-B520-9445-2245-D92F70806AD0}"/>
              </a:ext>
            </a:extLst>
          </p:cNvPr>
          <p:cNvSpPr/>
          <p:nvPr/>
        </p:nvSpPr>
        <p:spPr>
          <a:xfrm>
            <a:off x="1543789" y="3480711"/>
            <a:ext cx="3256378" cy="66247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EA1ECF6-71CA-C694-79E4-6B880DA01E29}"/>
              </a:ext>
            </a:extLst>
          </p:cNvPr>
          <p:cNvSpPr/>
          <p:nvPr/>
        </p:nvSpPr>
        <p:spPr>
          <a:xfrm>
            <a:off x="1543789" y="422376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01" y="453110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ee Speech bubble 1195466 PNG with Transparent Background">
            <a:extLst>
              <a:ext uri="{FF2B5EF4-FFF2-40B4-BE49-F238E27FC236}">
                <a16:creationId xmlns:a16="http://schemas.microsoft.com/office/drawing/2014/main" id="{9D4CD01D-5031-3C60-6415-FD681D618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0" y="86204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552FA8-5858-8A5D-E0B0-97DD496ADD99}"/>
              </a:ext>
            </a:extLst>
          </p:cNvPr>
          <p:cNvSpPr/>
          <p:nvPr/>
        </p:nvSpPr>
        <p:spPr>
          <a:xfrm>
            <a:off x="1972278" y="508100"/>
            <a:ext cx="4893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+mn-cs"/>
              </a:rPr>
              <a:t>What am I predicting?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41555-DDC0-6979-CA87-C58DF4E2F869}"/>
              </a:ext>
            </a:extLst>
          </p:cNvPr>
          <p:cNvSpPr txBox="1"/>
          <p:nvPr/>
        </p:nvSpPr>
        <p:spPr>
          <a:xfrm>
            <a:off x="370113" y="1471642"/>
            <a:ext cx="111905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Students work </a:t>
            </a:r>
            <a:r>
              <a:rPr lang="en-US" sz="3200" dirty="0">
                <a:solidFill>
                  <a:srgbClr val="002060"/>
                </a:solidFill>
              </a:rPr>
              <a:t>in groups of 4-5. The teacher asks each group to write their prediction about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the future of one thing without mentioning its name. Then each group reads aloud their prediction, and the other groups guess what they are talking about, e.g. “</a:t>
            </a:r>
            <a:r>
              <a:rPr lang="en-US" sz="3200" b="0" i="1" dirty="0">
                <a:solidFill>
                  <a:srgbClr val="002060"/>
                </a:solidFill>
                <a:effectLst/>
              </a:rPr>
              <a:t>They will get wider but thinner, and then they will finally become 3D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” for “televisions”. </a:t>
            </a:r>
            <a:r>
              <a:rPr lang="en-US" sz="3200" dirty="0">
                <a:solidFill>
                  <a:srgbClr val="002060"/>
                </a:solidFill>
              </a:rPr>
              <a:t>If 1 group can give the correct guess, the writing group and the guessing group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will get 1 point.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At the end of the activity, which group gets more points will be the winner.</a:t>
            </a:r>
          </a:p>
        </p:txBody>
      </p:sp>
    </p:spTree>
    <p:extLst>
      <p:ext uri="{BB962C8B-B14F-4D97-AF65-F5344CB8AC3E}">
        <p14:creationId xmlns:p14="http://schemas.microsoft.com/office/powerpoint/2010/main" val="74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7DA81-D28A-A531-5ECC-5D210F7E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02" y="522745"/>
            <a:ext cx="1081075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</a:rPr>
              <a:t>Write a paragraph (50 – 70 words) about your life in the next 20 years. You can use the following information: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What will your house be in the future?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What job will you have? What will you do at work?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Who will you live with?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What kind of vehicles (e.g. car, motorbike, bikes, etc.) will you use?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What kind of clothes will you wear?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What activities will you often do?</a:t>
            </a:r>
          </a:p>
        </p:txBody>
      </p:sp>
    </p:spTree>
    <p:extLst>
      <p:ext uri="{BB962C8B-B14F-4D97-AF65-F5344CB8AC3E}">
        <p14:creationId xmlns:p14="http://schemas.microsoft.com/office/powerpoint/2010/main" val="263083479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7DA81-D28A-A531-5ECC-5D210F7E4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71" y="586907"/>
            <a:ext cx="1079091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Calibri" pitchFamily="34" charset="0"/>
              </a:rPr>
              <a:t>Write a paragraph (50 – 70 words) about your life in the next 20 years. You can use the following information: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e.g.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My house will be small and modern. All the walls will be digital screens. I will be an accountant. I will work with numbers for companies. I will live with my husband and my children. I will use electric cars. I will wear shirts and skirts. I will often have video calls with my parents.</a:t>
            </a:r>
          </a:p>
        </p:txBody>
      </p:sp>
    </p:spTree>
    <p:extLst>
      <p:ext uri="{BB962C8B-B14F-4D97-AF65-F5344CB8AC3E}">
        <p14:creationId xmlns:p14="http://schemas.microsoft.com/office/powerpoint/2010/main" val="3320929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43" y="267922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5952" y="1967841"/>
            <a:ext cx="937305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ea typeface="Times New Roman" panose="02020603050405020304" pitchFamily="18" charset="0"/>
              </a:rPr>
              <a:t>Grammar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use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will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for on-the-spot decisions and predictions based on what we think, believe or imagine, often with the verbs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think, believe, etc.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511065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vocabulary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42).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80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45092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use </a:t>
            </a:r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will 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for on-the-spot decisions and predictions based on what we think, believe or imagine, often with the verbs </a:t>
            </a:r>
            <a:r>
              <a:rPr lang="en-US" sz="36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think, believe, etc</a:t>
            </a: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C327DB63-E61B-854B-8A15-FCBC0FD5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70" y="1069405"/>
            <a:ext cx="10652567" cy="25858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/>
              <a:t>Discuss what you will do in the following situations: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room is dark.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Someone is knocking on the door.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The phone is ringing. </a:t>
            </a:r>
          </a:p>
          <a:p>
            <a:pPr marL="342900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Free Speech bubble 1195466 PNG with Transparent Background">
            <a:extLst>
              <a:ext uri="{FF2B5EF4-FFF2-40B4-BE49-F238E27FC236}">
                <a16:creationId xmlns:a16="http://schemas.microsoft.com/office/drawing/2014/main" id="{79D68D46-9A20-0E3A-1954-4E642485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5" y="783641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5DCAE41F-310A-7EB3-D748-FA0AC8894738}"/>
              </a:ext>
            </a:extLst>
          </p:cNvPr>
          <p:cNvSpPr/>
          <p:nvPr/>
        </p:nvSpPr>
        <p:spPr>
          <a:xfrm>
            <a:off x="3879667" y="3655250"/>
            <a:ext cx="4916485" cy="2419109"/>
          </a:xfrm>
          <a:prstGeom prst="wedgeRoundRectCallout">
            <a:avLst>
              <a:gd name="adj1" fmla="val -6258"/>
              <a:gd name="adj2" fmla="val 62814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Turn on the light.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Open the door.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FF0000"/>
                </a:solidFill>
              </a:rPr>
              <a:t>Answer the phone.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CC421-A218-A2D5-31F6-6C437175EFAE}"/>
              </a:ext>
            </a:extLst>
          </p:cNvPr>
          <p:cNvSpPr/>
          <p:nvPr/>
        </p:nvSpPr>
        <p:spPr>
          <a:xfrm>
            <a:off x="1427092" y="429698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pairs.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10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63" y="554477"/>
            <a:ext cx="8832389" cy="5888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8846" y="4158018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6DCA52-CBE5-4805-B3A2-75149E2563FE}"/>
              </a:ext>
            </a:extLst>
          </p:cNvPr>
          <p:cNvSpPr/>
          <p:nvPr/>
        </p:nvSpPr>
        <p:spPr>
          <a:xfrm>
            <a:off x="7335869" y="820149"/>
            <a:ext cx="4413813" cy="192304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802C-7434-A9D0-1196-2B168509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575947"/>
            <a:ext cx="79901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A: Will Tom go to the cinema with us?</a:t>
            </a:r>
          </a:p>
          <a:p>
            <a:pPr marL="0" indent="0">
              <a:buNone/>
            </a:pPr>
            <a:r>
              <a:rPr lang="en-US" dirty="0"/>
              <a:t>B: No, he won’t. I think he will go swimming with Jason.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A: Will they take part in the swimming competition?</a:t>
            </a:r>
          </a:p>
          <a:p>
            <a:pPr marL="0" indent="0">
              <a:buNone/>
            </a:pPr>
            <a:r>
              <a:rPr lang="en-US" dirty="0"/>
              <a:t>B: Yes, I think they will.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74385-7290-003E-5CCF-19DF9174E4CB}"/>
              </a:ext>
            </a:extLst>
          </p:cNvPr>
          <p:cNvSpPr/>
          <p:nvPr/>
        </p:nvSpPr>
        <p:spPr>
          <a:xfrm>
            <a:off x="1404589" y="300287"/>
            <a:ext cx="10406411" cy="12108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1"/>
                </a:solidFill>
              </a:rPr>
              <a:t>Read the following sentences. Then fill in the table about the structure </a:t>
            </a:r>
            <a:r>
              <a:rPr lang="en-US" sz="3600" b="1" i="1" dirty="0">
                <a:solidFill>
                  <a:schemeClr val="accent1"/>
                </a:solidFill>
              </a:rPr>
              <a:t>will</a:t>
            </a:r>
            <a:r>
              <a:rPr lang="en-US" sz="3600" i="1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DA86D-B554-802E-E674-904450AA8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2" t="1165" b="1"/>
          <a:stretch/>
        </p:blipFill>
        <p:spPr>
          <a:xfrm>
            <a:off x="173837" y="1301928"/>
            <a:ext cx="3962734" cy="4625356"/>
          </a:xfrm>
          <a:prstGeom prst="rect">
            <a:avLst/>
          </a:prstGeom>
        </p:spPr>
      </p:pic>
      <p:graphicFrame>
        <p:nvGraphicFramePr>
          <p:cNvPr id="8" name="Table 22">
            <a:extLst>
              <a:ext uri="{FF2B5EF4-FFF2-40B4-BE49-F238E27FC236}">
                <a16:creationId xmlns:a16="http://schemas.microsoft.com/office/drawing/2014/main" id="{0F2820AB-12D8-3286-3E41-F82096110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36647"/>
              </p:ext>
            </p:extLst>
          </p:nvPr>
        </p:nvGraphicFramePr>
        <p:xfrm>
          <a:off x="4028047" y="4102372"/>
          <a:ext cx="807180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19041">
                  <a:extLst>
                    <a:ext uri="{9D8B030D-6E8A-4147-A177-3AD203B41FA5}">
                      <a16:colId xmlns:a16="http://schemas.microsoft.com/office/drawing/2014/main" val="2766461405"/>
                    </a:ext>
                  </a:extLst>
                </a:gridCol>
                <a:gridCol w="4552763">
                  <a:extLst>
                    <a:ext uri="{9D8B030D-6E8A-4147-A177-3AD203B41FA5}">
                      <a16:colId xmlns:a16="http://schemas.microsoft.com/office/drawing/2014/main" val="3867262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9EB4"/>
                          </a:solidFill>
                          <a:effectLst/>
                          <a:latin typeface="+mn-lt"/>
                        </a:rPr>
                        <a:t>affirmative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9EB4"/>
                          </a:solidFill>
                          <a:effectLst/>
                          <a:latin typeface="+mn-lt"/>
                        </a:rPr>
                        <a:t>negative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I/ You/ He etc. </a:t>
                      </a:r>
                      <a:r>
                        <a:rPr lang="en-US" sz="24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will (‘ll)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try.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I/ You/ He etc.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………………….……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try.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41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9EB4"/>
                          </a:solidFill>
                          <a:effectLst/>
                          <a:latin typeface="+mn-lt"/>
                        </a:rPr>
                        <a:t>interrogative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009EB4"/>
                          </a:solidFill>
                          <a:effectLst/>
                          <a:latin typeface="+mn-lt"/>
                        </a:rPr>
                        <a:t>short answers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04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……….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I/ you/ he etc. try?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Yes,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I/ you/ he etc.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……...</a:t>
                      </a:r>
                      <a:b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No, </a:t>
                      </a:r>
                      <a:r>
                        <a:rPr lang="en-US" sz="2400" b="0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I/ you/ he etc. </a:t>
                      </a:r>
                      <a:r>
                        <a:rPr lang="en-US" sz="2400" b="1" i="0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……………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4258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45C1521-6B89-31FA-87E5-947DE4AD51F9}"/>
              </a:ext>
            </a:extLst>
          </p:cNvPr>
          <p:cNvSpPr/>
          <p:nvPr/>
        </p:nvSpPr>
        <p:spPr>
          <a:xfrm>
            <a:off x="9453247" y="4516994"/>
            <a:ext cx="2086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will not (won’t)</a:t>
            </a:r>
            <a:endParaRPr lang="en-US" sz="240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75386-1FF7-98B6-7F76-2B25AFA5E349}"/>
              </a:ext>
            </a:extLst>
          </p:cNvPr>
          <p:cNvSpPr/>
          <p:nvPr/>
        </p:nvSpPr>
        <p:spPr>
          <a:xfrm>
            <a:off x="4136571" y="5589651"/>
            <a:ext cx="670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Will</a:t>
            </a:r>
            <a:endParaRPr lang="en-US" sz="240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DC09D4-82B5-681A-408C-450274561B32}"/>
              </a:ext>
            </a:extLst>
          </p:cNvPr>
          <p:cNvSpPr/>
          <p:nvPr/>
        </p:nvSpPr>
        <p:spPr>
          <a:xfrm>
            <a:off x="10043955" y="5411552"/>
            <a:ext cx="6158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will</a:t>
            </a:r>
            <a:endParaRPr lang="en-US" sz="2400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AE34F-FF0E-C9C6-DE76-8A8F77A609B0}"/>
              </a:ext>
            </a:extLst>
          </p:cNvPr>
          <p:cNvSpPr/>
          <p:nvPr/>
        </p:nvSpPr>
        <p:spPr>
          <a:xfrm>
            <a:off x="10043953" y="5761292"/>
            <a:ext cx="9047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</a:rPr>
              <a:t>won’t</a:t>
            </a:r>
            <a:endParaRPr lang="en-US" sz="2400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42A2B-CE27-34A2-C04F-5976A34AB8AA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5FA4C-A8A6-BE79-8405-E61A7E02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874"/>
            <a:ext cx="2926993" cy="4179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50E3EA-0A20-4B8A-954F-B511D668D2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1"/>
          <a:stretch/>
        </p:blipFill>
        <p:spPr>
          <a:xfrm>
            <a:off x="8965903" y="1480865"/>
            <a:ext cx="3139011" cy="3896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B9075-F9CC-E152-FDB0-2C2C09354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44" y="1916603"/>
            <a:ext cx="6071259" cy="32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97189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781</Words>
  <Application>Microsoft Office PowerPoint</Application>
  <PresentationFormat>Widescreen</PresentationFormat>
  <Paragraphs>116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103</cp:revision>
  <dcterms:created xsi:type="dcterms:W3CDTF">2021-09-24T06:18:33Z</dcterms:created>
  <dcterms:modified xsi:type="dcterms:W3CDTF">2023-08-02T18:34:25Z</dcterms:modified>
</cp:coreProperties>
</file>