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60" r:id="rId3"/>
    <p:sldId id="291" r:id="rId4"/>
    <p:sldId id="257" r:id="rId5"/>
    <p:sldId id="261" r:id="rId6"/>
    <p:sldId id="262" r:id="rId7"/>
    <p:sldId id="264" r:id="rId8"/>
    <p:sldId id="263" r:id="rId9"/>
    <p:sldId id="265" r:id="rId10"/>
    <p:sldId id="266" r:id="rId11"/>
    <p:sldId id="267" r:id="rId12"/>
    <p:sldId id="268" r:id="rId13"/>
    <p:sldId id="269" r:id="rId14"/>
    <p:sldId id="274" r:id="rId15"/>
    <p:sldId id="278" r:id="rId16"/>
    <p:sldId id="289" r:id="rId17"/>
    <p:sldId id="290" r:id="rId18"/>
    <p:sldId id="258" r:id="rId19"/>
    <p:sldId id="270" r:id="rId20"/>
    <p:sldId id="271" r:id="rId21"/>
    <p:sldId id="282" r:id="rId22"/>
    <p:sldId id="283" r:id="rId23"/>
    <p:sldId id="272" r:id="rId24"/>
    <p:sldId id="259" r:id="rId25"/>
    <p:sldId id="277" r:id="rId26"/>
    <p:sldId id="276" r:id="rId27"/>
    <p:sldId id="275" r:id="rId28"/>
    <p:sldId id="284" r:id="rId29"/>
    <p:sldId id="285" r:id="rId30"/>
    <p:sldId id="286" r:id="rId31"/>
    <p:sldId id="280" r:id="rId32"/>
    <p:sldId id="281" r:id="rId33"/>
    <p:sldId id="287" r:id="rId34"/>
    <p:sldId id="288" r:id="rId35"/>
    <p:sldId id="273"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43DF8F-F9A2-41F3-B014-D19A75486A8E}">
          <p14:sldIdLst>
            <p14:sldId id="256"/>
            <p14:sldId id="260"/>
            <p14:sldId id="291"/>
          </p14:sldIdLst>
        </p14:section>
        <p14:section name="phần 1" id="{4AB04513-BB98-4A3F-B9C5-47205F1FC276}">
          <p14:sldIdLst>
            <p14:sldId id="257"/>
            <p14:sldId id="261"/>
            <p14:sldId id="262"/>
            <p14:sldId id="264"/>
            <p14:sldId id="263"/>
            <p14:sldId id="265"/>
            <p14:sldId id="266"/>
            <p14:sldId id="267"/>
            <p14:sldId id="268"/>
            <p14:sldId id="269"/>
            <p14:sldId id="274"/>
            <p14:sldId id="278"/>
            <p14:sldId id="289"/>
            <p14:sldId id="290"/>
          </p14:sldIdLst>
        </p14:section>
        <p14:section name="phần 2" id="{8C249B23-AD16-43C1-BB34-A75A35076D6A}">
          <p14:sldIdLst>
            <p14:sldId id="258"/>
            <p14:sldId id="270"/>
            <p14:sldId id="271"/>
            <p14:sldId id="282"/>
            <p14:sldId id="283"/>
            <p14:sldId id="272"/>
          </p14:sldIdLst>
        </p14:section>
        <p14:section name="phần 3" id="{BB4EC8DB-59D4-452A-A1CB-0C1DDC893F0F}">
          <p14:sldIdLst>
            <p14:sldId id="259"/>
            <p14:sldId id="277"/>
            <p14:sldId id="276"/>
            <p14:sldId id="275"/>
            <p14:sldId id="284"/>
            <p14:sldId id="285"/>
            <p14:sldId id="286"/>
            <p14:sldId id="280"/>
            <p14:sldId id="281"/>
            <p14:sldId id="287"/>
            <p14:sldId id="288"/>
            <p14:sldId id="27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DAF"/>
    <a:srgbClr val="FFFF61"/>
    <a:srgbClr val="FFFFAB"/>
    <a:srgbClr val="EFE5F7"/>
    <a:srgbClr val="E2CFF1"/>
    <a:srgbClr val="517B23"/>
    <a:srgbClr val="FFF5DD"/>
    <a:srgbClr val="FC5E3E"/>
    <a:srgbClr val="DCF3FB"/>
    <a:srgbClr val="FEEC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3849" autoAdjust="0"/>
  </p:normalViewPr>
  <p:slideViewPr>
    <p:cSldViewPr showGuides="1">
      <p:cViewPr varScale="1">
        <p:scale>
          <a:sx n="62" d="100"/>
          <a:sy n="62" d="100"/>
        </p:scale>
        <p:origin x="84"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57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27179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8173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53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9B9EE9-F3BF-4B40-83E7-C9BC68FDDB0E}" type="datetimeFigureOut">
              <a:rPr lang="en-US" smtClean="0"/>
              <a:t>8/19/2022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89138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69B9EE9-F3BF-4B40-83E7-C9BC68FDDB0E}"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1540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9B9EE9-F3BF-4B40-83E7-C9BC68FDDB0E}" type="datetimeFigureOut">
              <a:rPr lang="en-US" smtClean="0"/>
              <a:t>8/19/2022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3164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9B9EE9-F3BF-4B40-83E7-C9BC68FDDB0E}" type="datetimeFigureOut">
              <a:rPr lang="en-US" smtClean="0"/>
              <a:t>8/19/2022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941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8/19/2022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7091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3065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8/19/2022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30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9Slide.vn - 2019">
            <a:extLst>
              <a:ext uri="{FF2B5EF4-FFF2-40B4-BE49-F238E27FC236}">
                <a16:creationId xmlns:a16="http://schemas.microsoft.com/office/drawing/2014/main" id="{D5ADE14A-F81D-4BF0-A189-22CB643D02CB}"/>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8" name="Group 7">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9" name="Rectangle 8">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1" name="Rectangle 10">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6121CBF-67E4-4B33-A6D2-80D17A1B0AF6}"/>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11417" b="7725"/>
          <a:stretch/>
        </p:blipFill>
        <p:spPr>
          <a:xfrm>
            <a:off x="0" y="1"/>
            <a:ext cx="6096000" cy="6858000"/>
          </a:xfrm>
          <a:prstGeom prst="rect">
            <a:avLst/>
          </a:prstGeom>
        </p:spPr>
      </p:pic>
      <p:pic>
        <p:nvPicPr>
          <p:cNvPr id="15" name="Picture 14">
            <a:extLst>
              <a:ext uri="{FF2B5EF4-FFF2-40B4-BE49-F238E27FC236}">
                <a16:creationId xmlns:a16="http://schemas.microsoft.com/office/drawing/2014/main" id="{D23DAD83-4491-4F76-9762-79DC683E0568}"/>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r="11416" b="7725"/>
          <a:stretch/>
        </p:blipFill>
        <p:spPr>
          <a:xfrm>
            <a:off x="6096000" y="1"/>
            <a:ext cx="6096000" cy="6858000"/>
          </a:xfrm>
          <a:prstGeom prst="rect">
            <a:avLst/>
          </a:prstGeom>
        </p:spPr>
      </p:pic>
      <p:sp>
        <p:nvSpPr>
          <p:cNvPr id="16" name="Rectangle 15">
            <a:extLst>
              <a:ext uri="{FF2B5EF4-FFF2-40B4-BE49-F238E27FC236}">
                <a16:creationId xmlns:a16="http://schemas.microsoft.com/office/drawing/2014/main" id="{BDC05081-C3B0-4358-9E23-8DD1C686B262}"/>
              </a:ext>
            </a:extLst>
          </p:cNvPr>
          <p:cNvSpPr/>
          <p:nvPr userDrawn="1"/>
        </p:nvSpPr>
        <p:spPr>
          <a:xfrm>
            <a:off x="0" y="0"/>
            <a:ext cx="12192000" cy="6858000"/>
          </a:xfrm>
          <a:prstGeom prst="rect">
            <a:avLst/>
          </a:prstGeom>
          <a:solidFill>
            <a:schemeClr val="accent4">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7807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49.jpe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2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microsoft.com/office/2007/relationships/hdphoto" Target="../media/hdphoto15.wdp"/><Relationship Id="rId15" Type="http://schemas.openxmlformats.org/officeDocument/2006/relationships/image" Target="../media/image50.png"/><Relationship Id="rId10" Type="http://schemas.microsoft.com/office/2007/relationships/hdphoto" Target="../media/hdphoto17.wdp"/><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slideLayout" Target="../slideLayouts/slideLayout7.xml"/><Relationship Id="rId3" Type="http://schemas.openxmlformats.org/officeDocument/2006/relationships/tags" Target="../tags/tag6.xml"/><Relationship Id="rId21" Type="http://schemas.openxmlformats.org/officeDocument/2006/relationships/image" Target="../media/image53.pn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image" Target="../media/image5.jpeg"/><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image" Target="../media/image52.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10.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55.png"/><Relationship Id="rId10" Type="http://schemas.openxmlformats.org/officeDocument/2006/relationships/tags" Target="../tags/tag13.xml"/><Relationship Id="rId19" Type="http://schemas.openxmlformats.org/officeDocument/2006/relationships/image" Target="../media/image51.jpe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tags" Target="../tags/tag33.xml"/><Relationship Id="rId18" Type="http://schemas.openxmlformats.org/officeDocument/2006/relationships/slideLayout" Target="../slideLayouts/slideLayout7.xml"/><Relationship Id="rId26" Type="http://schemas.openxmlformats.org/officeDocument/2006/relationships/image" Target="../media/image57.png"/><Relationship Id="rId3" Type="http://schemas.openxmlformats.org/officeDocument/2006/relationships/tags" Target="../tags/tag23.xml"/><Relationship Id="rId21" Type="http://schemas.openxmlformats.org/officeDocument/2006/relationships/image" Target="../media/image53.png"/><Relationship Id="rId7" Type="http://schemas.openxmlformats.org/officeDocument/2006/relationships/tags" Target="../tags/tag27.xml"/><Relationship Id="rId12" Type="http://schemas.openxmlformats.org/officeDocument/2006/relationships/tags" Target="../tags/tag32.xml"/><Relationship Id="rId17" Type="http://schemas.openxmlformats.org/officeDocument/2006/relationships/tags" Target="../tags/tag37.xml"/><Relationship Id="rId25" Type="http://schemas.openxmlformats.org/officeDocument/2006/relationships/image" Target="../media/image56.png"/><Relationship Id="rId2" Type="http://schemas.openxmlformats.org/officeDocument/2006/relationships/tags" Target="../tags/tag22.xml"/><Relationship Id="rId16" Type="http://schemas.openxmlformats.org/officeDocument/2006/relationships/tags" Target="../tags/tag36.xml"/><Relationship Id="rId20" Type="http://schemas.openxmlformats.org/officeDocument/2006/relationships/image" Target="../media/image52.png"/><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tags" Target="../tags/tag31.xml"/><Relationship Id="rId24" Type="http://schemas.openxmlformats.org/officeDocument/2006/relationships/image" Target="../media/image5.jpeg"/><Relationship Id="rId5" Type="http://schemas.openxmlformats.org/officeDocument/2006/relationships/tags" Target="../tags/tag25.xml"/><Relationship Id="rId15" Type="http://schemas.openxmlformats.org/officeDocument/2006/relationships/tags" Target="../tags/tag35.xml"/><Relationship Id="rId23" Type="http://schemas.openxmlformats.org/officeDocument/2006/relationships/image" Target="../media/image55.png"/><Relationship Id="rId10" Type="http://schemas.openxmlformats.org/officeDocument/2006/relationships/tags" Target="../tags/tag30.xml"/><Relationship Id="rId19" Type="http://schemas.openxmlformats.org/officeDocument/2006/relationships/image" Target="../media/image51.jpeg"/><Relationship Id="rId4" Type="http://schemas.openxmlformats.org/officeDocument/2006/relationships/tags" Target="../tags/tag24.xml"/><Relationship Id="rId9" Type="http://schemas.openxmlformats.org/officeDocument/2006/relationships/tags" Target="../tags/tag29.xml"/><Relationship Id="rId14" Type="http://schemas.openxmlformats.org/officeDocument/2006/relationships/tags" Target="../tags/tag34.xml"/><Relationship Id="rId22"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64.pn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microsoft.com/office/2007/relationships/hdphoto" Target="../media/hdphoto19.wdp"/><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61.png"/><Relationship Id="rId5" Type="http://schemas.openxmlformats.org/officeDocument/2006/relationships/image" Target="../media/image69.jpeg"/><Relationship Id="rId10" Type="http://schemas.openxmlformats.org/officeDocument/2006/relationships/image" Target="../media/image72.jpeg"/><Relationship Id="rId4" Type="http://schemas.microsoft.com/office/2007/relationships/hdphoto" Target="../media/hdphoto18.wdp"/><Relationship Id="rId9" Type="http://schemas.microsoft.com/office/2007/relationships/hdphoto" Target="../media/hdphoto20.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8.gif"/></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12.png"/><Relationship Id="rId21" Type="http://schemas.openxmlformats.org/officeDocument/2006/relationships/image" Target="../media/image24.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5.wdp"/><Relationship Id="rId2" Type="http://schemas.openxmlformats.org/officeDocument/2006/relationships/image" Target="../media/image11.png"/><Relationship Id="rId16" Type="http://schemas.openxmlformats.org/officeDocument/2006/relationships/image" Target="../media/image21.png"/><Relationship Id="rId20"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1.wdp"/><Relationship Id="rId15" Type="http://schemas.openxmlformats.org/officeDocument/2006/relationships/image" Target="../media/image20.png"/><Relationship Id="rId23" Type="http://schemas.openxmlformats.org/officeDocument/2006/relationships/image" Target="../media/image10.png"/><Relationship Id="rId10" Type="http://schemas.microsoft.com/office/2007/relationships/hdphoto" Target="../media/hdphoto3.wdp"/><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16.png"/><Relationship Id="rId14" Type="http://schemas.microsoft.com/office/2007/relationships/hdphoto" Target="../media/hdphoto4.wdp"/><Relationship Id="rId22"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0.png"/><Relationship Id="rId3" Type="http://schemas.openxmlformats.org/officeDocument/2006/relationships/image" Target="../media/image19.png"/><Relationship Id="rId7" Type="http://schemas.openxmlformats.org/officeDocument/2006/relationships/image" Target="../media/image18.png"/><Relationship Id="rId12"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1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10.wdp"/><Relationship Id="rId3" Type="http://schemas.openxmlformats.org/officeDocument/2006/relationships/image" Target="../media/image29.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10.png"/><Relationship Id="rId2" Type="http://schemas.openxmlformats.org/officeDocument/2006/relationships/image" Target="../media/image28.png"/><Relationship Id="rId16"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8.png"/><Relationship Id="rId5" Type="http://schemas.openxmlformats.org/officeDocument/2006/relationships/image" Target="../media/image30.png"/><Relationship Id="rId1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1.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14.wdp"/><Relationship Id="rId3" Type="http://schemas.openxmlformats.org/officeDocument/2006/relationships/image" Target="../media/image35.png"/><Relationship Id="rId7" Type="http://schemas.microsoft.com/office/2007/relationships/hdphoto" Target="../media/hdphoto12.wdp"/><Relationship Id="rId12" Type="http://schemas.openxmlformats.org/officeDocument/2006/relationships/image" Target="../media/image41.png"/><Relationship Id="rId17" Type="http://schemas.openxmlformats.org/officeDocument/2006/relationships/image" Target="../media/image10.png"/><Relationship Id="rId2" Type="http://schemas.openxmlformats.org/officeDocument/2006/relationships/image" Target="../media/image34.png"/><Relationship Id="rId16"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7.png"/><Relationship Id="rId11" Type="http://schemas.microsoft.com/office/2007/relationships/hdphoto" Target="../media/hdphoto13.wdp"/><Relationship Id="rId5" Type="http://schemas.microsoft.com/office/2007/relationships/hdphoto" Target="../media/hdphoto11.wdp"/><Relationship Id="rId15" Type="http://schemas.openxmlformats.org/officeDocument/2006/relationships/image" Target="../media/image24.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à Tổng quan về Nghiên cứu Meiosis">
            <a:extLst>
              <a:ext uri="{FF2B5EF4-FFF2-40B4-BE49-F238E27FC236}">
                <a16:creationId xmlns:a16="http://schemas.microsoft.com/office/drawing/2014/main" id="{266500DC-399C-412D-88AF-3AA5C710E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1" b="785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F80CD947-F910-46A9-8B71-227173112BED}"/>
              </a:ext>
            </a:extLst>
          </p:cNvPr>
          <p:cNvGrpSpPr/>
          <p:nvPr/>
        </p:nvGrpSpPr>
        <p:grpSpPr>
          <a:xfrm>
            <a:off x="-533400" y="1657861"/>
            <a:ext cx="13258800" cy="3421031"/>
            <a:chOff x="-533400" y="1657861"/>
            <a:chExt cx="13258800" cy="3421031"/>
          </a:xfrm>
        </p:grpSpPr>
        <p:sp>
          <p:nvSpPr>
            <p:cNvPr id="3" name="Rectangle: Rounded Corners 2">
              <a:extLst>
                <a:ext uri="{FF2B5EF4-FFF2-40B4-BE49-F238E27FC236}">
                  <a16:creationId xmlns:a16="http://schemas.microsoft.com/office/drawing/2014/main" id="{91FCC53A-276F-4093-A05C-BE1D43F7CA4F}"/>
                </a:ext>
              </a:extLst>
            </p:cNvPr>
            <p:cNvSpPr/>
            <p:nvPr/>
          </p:nvSpPr>
          <p:spPr>
            <a:xfrm>
              <a:off x="-533400" y="1981200"/>
              <a:ext cx="13258800" cy="2895600"/>
            </a:xfrm>
            <a:prstGeom prst="roundRect">
              <a:avLst/>
            </a:prstGeom>
            <a:gradFill flip="none" rotWithShape="1">
              <a:gsLst>
                <a:gs pos="0">
                  <a:srgbClr val="FFEBBB">
                    <a:alpha val="90000"/>
                  </a:srgbClr>
                </a:gs>
                <a:gs pos="100000">
                  <a:schemeClr val="accent1">
                    <a:lumMod val="40000"/>
                    <a:lumOff val="60000"/>
                    <a:alpha val="9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accent5">
                    <a:lumMod val="75000"/>
                  </a:schemeClr>
                </a:solidFill>
                <a:latin typeface="+mj-lt"/>
              </a:endParaRPr>
            </a:p>
          </p:txBody>
        </p:sp>
        <p:sp>
          <p:nvSpPr>
            <p:cNvPr id="4" name="Rectangle: Rounded Corners 3">
              <a:extLst>
                <a:ext uri="{FF2B5EF4-FFF2-40B4-BE49-F238E27FC236}">
                  <a16:creationId xmlns:a16="http://schemas.microsoft.com/office/drawing/2014/main" id="{44CCFC06-2A72-4C7A-B3AA-344CE2C5B632}"/>
                </a:ext>
              </a:extLst>
            </p:cNvPr>
            <p:cNvSpPr/>
            <p:nvPr/>
          </p:nvSpPr>
          <p:spPr>
            <a:xfrm>
              <a:off x="3733800" y="1981200"/>
              <a:ext cx="8229600" cy="289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a:solidFill>
                    <a:schemeClr val="tx2">
                      <a:lumMod val="50000"/>
                    </a:schemeClr>
                  </a:solidFill>
                  <a:latin typeface="+mj-lt"/>
                </a:rPr>
                <a:t>BÀI 17: </a:t>
              </a:r>
              <a:r>
                <a:rPr lang="en-US" sz="5400" b="1">
                  <a:solidFill>
                    <a:schemeClr val="accent5">
                      <a:lumMod val="50000"/>
                    </a:schemeClr>
                  </a:solidFill>
                  <a:latin typeface="+mj-lt"/>
                </a:rPr>
                <a:t>GIẢM PHÂN</a:t>
              </a:r>
            </a:p>
          </p:txBody>
        </p:sp>
        <p:pic>
          <p:nvPicPr>
            <p:cNvPr id="1028" name="Picture 4" descr="Cell division mitosis Royalty Free Vector Image">
              <a:extLst>
                <a:ext uri="{FF2B5EF4-FFF2-40B4-BE49-F238E27FC236}">
                  <a16:creationId xmlns:a16="http://schemas.microsoft.com/office/drawing/2014/main" id="{A76FDAE4-10EE-429A-AEEF-A6E832F9B467}"/>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1905"/>
            <a:stretch/>
          </p:blipFill>
          <p:spPr bwMode="auto">
            <a:xfrm rot="20943046">
              <a:off x="420328" y="1657861"/>
              <a:ext cx="3595678" cy="34210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EDEC920-F916-440E-91AD-775D032269F2}"/>
              </a:ext>
            </a:extLst>
          </p:cNvPr>
          <p:cNvGrpSpPr/>
          <p:nvPr/>
        </p:nvGrpSpPr>
        <p:grpSpPr>
          <a:xfrm>
            <a:off x="0" y="1102691"/>
            <a:ext cx="5696360" cy="5755309"/>
            <a:chOff x="0" y="1102691"/>
            <a:chExt cx="5696360" cy="5755309"/>
          </a:xfrm>
        </p:grpSpPr>
        <p:sp>
          <p:nvSpPr>
            <p:cNvPr id="28" name="Rectangle 27">
              <a:extLst>
                <a:ext uri="{FF2B5EF4-FFF2-40B4-BE49-F238E27FC236}">
                  <a16:creationId xmlns:a16="http://schemas.microsoft.com/office/drawing/2014/main" id="{33F2F2B5-3656-4092-934E-21C7FF0242E7}"/>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1510233-C852-4A3A-9442-257C1C675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351603">
              <a:off x="351916" y="2300664"/>
              <a:ext cx="4444048" cy="3342664"/>
            </a:xfrm>
            <a:prstGeom prst="rect">
              <a:avLst/>
            </a:prstGeom>
          </p:spPr>
        </p:pic>
      </p:grpSp>
      <p:grpSp>
        <p:nvGrpSpPr>
          <p:cNvPr id="9" name="Group 8">
            <a:extLst>
              <a:ext uri="{FF2B5EF4-FFF2-40B4-BE49-F238E27FC236}">
                <a16:creationId xmlns:a16="http://schemas.microsoft.com/office/drawing/2014/main" id="{08C5CC15-4B96-4083-BB90-62437CB91F0E}"/>
              </a:ext>
            </a:extLst>
          </p:cNvPr>
          <p:cNvGrpSpPr/>
          <p:nvPr/>
        </p:nvGrpSpPr>
        <p:grpSpPr>
          <a:xfrm>
            <a:off x="5190356" y="914400"/>
            <a:ext cx="7001644" cy="5943600"/>
            <a:chOff x="5190356" y="914400"/>
            <a:chExt cx="7001644" cy="5943600"/>
          </a:xfrm>
        </p:grpSpPr>
        <p:sp>
          <p:nvSpPr>
            <p:cNvPr id="30" name="Rectangle 29">
              <a:extLst>
                <a:ext uri="{FF2B5EF4-FFF2-40B4-BE49-F238E27FC236}">
                  <a16:creationId xmlns:a16="http://schemas.microsoft.com/office/drawing/2014/main" id="{D5240307-81A6-4335-BDD4-B52892672A69}"/>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6200000">
              <a:off x="7014617" y="1602420"/>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629573" y="1602421"/>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ĐẦU II</a:t>
              </a:r>
            </a:p>
          </p:txBody>
        </p:sp>
        <p:sp>
          <p:nvSpPr>
            <p:cNvPr id="32" name="TextBox 31">
              <a:extLst>
                <a:ext uri="{FF2B5EF4-FFF2-40B4-BE49-F238E27FC236}">
                  <a16:creationId xmlns:a16="http://schemas.microsoft.com/office/drawing/2014/main" id="{9564694F-8683-4BBE-B2CE-180A2A4C96CE}"/>
                </a:ext>
              </a:extLst>
            </p:cNvPr>
            <p:cNvSpPr txBox="1"/>
            <p:nvPr/>
          </p:nvSpPr>
          <p:spPr>
            <a:xfrm>
              <a:off x="6495640" y="3016714"/>
              <a:ext cx="526187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NST kép dần co xoắn và hiện rõ.</a:t>
              </a:r>
            </a:p>
          </p:txBody>
        </p:sp>
        <p:sp>
          <p:nvSpPr>
            <p:cNvPr id="33" name="TextBox 32">
              <a:extLst>
                <a:ext uri="{FF2B5EF4-FFF2-40B4-BE49-F238E27FC236}">
                  <a16:creationId xmlns:a16="http://schemas.microsoft.com/office/drawing/2014/main" id="{7CFFE06E-6B82-478B-841F-EE8AF24E2946}"/>
                </a:ext>
              </a:extLst>
            </p:cNvPr>
            <p:cNvSpPr txBox="1"/>
            <p:nvPr/>
          </p:nvSpPr>
          <p:spPr>
            <a:xfrm>
              <a:off x="6495641" y="4143702"/>
              <a:ext cx="526187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Thoi phân bào được hình thành.</a:t>
              </a:r>
            </a:p>
          </p:txBody>
        </p:sp>
        <p:sp>
          <p:nvSpPr>
            <p:cNvPr id="34" name="TextBox 33">
              <a:extLst>
                <a:ext uri="{FF2B5EF4-FFF2-40B4-BE49-F238E27FC236}">
                  <a16:creationId xmlns:a16="http://schemas.microsoft.com/office/drawing/2014/main" id="{866D5461-9A7C-48EE-91B5-F5EB8FF71885}"/>
                </a:ext>
              </a:extLst>
            </p:cNvPr>
            <p:cNvSpPr txBox="1"/>
            <p:nvPr/>
          </p:nvSpPr>
          <p:spPr>
            <a:xfrm>
              <a:off x="6495641" y="5280960"/>
              <a:ext cx="526187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Màng nhân và hạch nhân dần tiêu biến.</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2879688"/>
              <a:ext cx="828675" cy="64293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Book Icon by Sanja Veljanoska on Dribbble">
              <a:extLst>
                <a:ext uri="{FF2B5EF4-FFF2-40B4-BE49-F238E27FC236}">
                  <a16:creationId xmlns:a16="http://schemas.microsoft.com/office/drawing/2014/main" id="{B43ABB8B-1671-4993-B1DA-7626BE264C1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4011811"/>
              <a:ext cx="828675" cy="6429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ook Icon by Sanja Veljanoska on Dribbble">
              <a:extLst>
                <a:ext uri="{FF2B5EF4-FFF2-40B4-BE49-F238E27FC236}">
                  <a16:creationId xmlns:a16="http://schemas.microsoft.com/office/drawing/2014/main" id="{3C056723-4E44-4A11-850C-8EF8ED8FE3E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5143934"/>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55C82FD7-90BC-47A0-8E65-48359105C813}"/>
              </a:ext>
            </a:extLst>
          </p:cNvPr>
          <p:cNvGrpSpPr/>
          <p:nvPr/>
        </p:nvGrpSpPr>
        <p:grpSpPr>
          <a:xfrm>
            <a:off x="0" y="0"/>
            <a:ext cx="12192000" cy="1181414"/>
            <a:chOff x="0" y="0"/>
            <a:chExt cx="12192000" cy="1181414"/>
          </a:xfrm>
        </p:grpSpPr>
        <p:sp>
          <p:nvSpPr>
            <p:cNvPr id="26" name="Rectangle 25">
              <a:extLst>
                <a:ext uri="{FF2B5EF4-FFF2-40B4-BE49-F238E27FC236}">
                  <a16:creationId xmlns:a16="http://schemas.microsoft.com/office/drawing/2014/main" id="{3805309B-F6F9-41AD-B960-AFE44FEDA8AC}"/>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II</a:t>
                </a:r>
              </a:p>
            </p:txBody>
          </p:sp>
        </p:grpSp>
      </p:grpSp>
    </p:spTree>
    <p:extLst>
      <p:ext uri="{BB962C8B-B14F-4D97-AF65-F5344CB8AC3E}">
        <p14:creationId xmlns:p14="http://schemas.microsoft.com/office/powerpoint/2010/main" val="149826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153A919-8F7D-4B4C-ADDF-A231B66B112E}"/>
              </a:ext>
            </a:extLst>
          </p:cNvPr>
          <p:cNvGrpSpPr/>
          <p:nvPr/>
        </p:nvGrpSpPr>
        <p:grpSpPr>
          <a:xfrm>
            <a:off x="0" y="1102691"/>
            <a:ext cx="5696360" cy="5755309"/>
            <a:chOff x="0" y="1102691"/>
            <a:chExt cx="5696360" cy="5755309"/>
          </a:xfrm>
        </p:grpSpPr>
        <p:sp>
          <p:nvSpPr>
            <p:cNvPr id="45" name="Rectangle 44">
              <a:extLst>
                <a:ext uri="{FF2B5EF4-FFF2-40B4-BE49-F238E27FC236}">
                  <a16:creationId xmlns:a16="http://schemas.microsoft.com/office/drawing/2014/main" id="{DF724B8B-DE00-43FC-9E6C-2C342A8089FD}"/>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47EC83B-10A3-450C-B986-B88926198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00000">
              <a:off x="314215" y="2305503"/>
              <a:ext cx="4443984" cy="3332987"/>
            </a:xfrm>
            <a:prstGeom prst="rect">
              <a:avLst/>
            </a:prstGeom>
          </p:spPr>
        </p:pic>
      </p:grpSp>
      <p:grpSp>
        <p:nvGrpSpPr>
          <p:cNvPr id="2" name="Group 1">
            <a:extLst>
              <a:ext uri="{FF2B5EF4-FFF2-40B4-BE49-F238E27FC236}">
                <a16:creationId xmlns:a16="http://schemas.microsoft.com/office/drawing/2014/main" id="{F832BE01-0F59-407D-89AC-CA561AEEA80D}"/>
              </a:ext>
            </a:extLst>
          </p:cNvPr>
          <p:cNvGrpSpPr/>
          <p:nvPr/>
        </p:nvGrpSpPr>
        <p:grpSpPr>
          <a:xfrm>
            <a:off x="5190356" y="914400"/>
            <a:ext cx="7001644" cy="5943600"/>
            <a:chOff x="5190356" y="914400"/>
            <a:chExt cx="7001644" cy="5943600"/>
          </a:xfrm>
        </p:grpSpPr>
        <p:sp>
          <p:nvSpPr>
            <p:cNvPr id="46" name="Rectangle 45">
              <a:extLst>
                <a:ext uri="{FF2B5EF4-FFF2-40B4-BE49-F238E27FC236}">
                  <a16:creationId xmlns:a16="http://schemas.microsoft.com/office/drawing/2014/main" id="{08862317-32D3-4B3B-9147-912BFC7C4247}"/>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6200000">
              <a:off x="7014617" y="1602420"/>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689534" y="1602421"/>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GIỮA II</a:t>
              </a:r>
            </a:p>
          </p:txBody>
        </p:sp>
        <p:sp>
          <p:nvSpPr>
            <p:cNvPr id="32" name="TextBox 31">
              <a:extLst>
                <a:ext uri="{FF2B5EF4-FFF2-40B4-BE49-F238E27FC236}">
                  <a16:creationId xmlns:a16="http://schemas.microsoft.com/office/drawing/2014/main" id="{9564694F-8683-4BBE-B2CE-180A2A4C96CE}"/>
                </a:ext>
              </a:extLst>
            </p:cNvPr>
            <p:cNvSpPr txBox="1"/>
            <p:nvPr/>
          </p:nvSpPr>
          <p:spPr>
            <a:xfrm>
              <a:off x="6495641" y="3142818"/>
              <a:ext cx="5261879"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NST kép co xoắn cực đại và di chuyển về phái mặt phẳng xích đạo của thoi phân bào, tập trung thành một hàng.</a:t>
              </a:r>
            </a:p>
          </p:txBody>
        </p:sp>
        <p:sp>
          <p:nvSpPr>
            <p:cNvPr id="34" name="TextBox 33">
              <a:extLst>
                <a:ext uri="{FF2B5EF4-FFF2-40B4-BE49-F238E27FC236}">
                  <a16:creationId xmlns:a16="http://schemas.microsoft.com/office/drawing/2014/main" id="{866D5461-9A7C-48EE-91B5-F5EB8FF71885}"/>
                </a:ext>
              </a:extLst>
            </p:cNvPr>
            <p:cNvSpPr txBox="1"/>
            <p:nvPr/>
          </p:nvSpPr>
          <p:spPr>
            <a:xfrm>
              <a:off x="6495641" y="4976990"/>
              <a:ext cx="526187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Mỗi NST kép gắn với vi ống ở cả hai phía của tâm động.</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3412057"/>
              <a:ext cx="828675" cy="6429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ook Icon by Sanja Veljanoska on Dribbble">
              <a:extLst>
                <a:ext uri="{FF2B5EF4-FFF2-40B4-BE49-F238E27FC236}">
                  <a16:creationId xmlns:a16="http://schemas.microsoft.com/office/drawing/2014/main" id="{3C056723-4E44-4A11-850C-8EF8ED8FE3E9}"/>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5043096"/>
              <a:ext cx="828675" cy="642937"/>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26">
            <a:extLst>
              <a:ext uri="{FF2B5EF4-FFF2-40B4-BE49-F238E27FC236}">
                <a16:creationId xmlns:a16="http://schemas.microsoft.com/office/drawing/2014/main" id="{6565D0C4-F005-4FA6-8D36-650FFFD18140}"/>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II</a:t>
              </a:r>
            </a:p>
          </p:txBody>
        </p:sp>
      </p:grpSp>
    </p:spTree>
    <p:extLst>
      <p:ext uri="{BB962C8B-B14F-4D97-AF65-F5344CB8AC3E}">
        <p14:creationId xmlns:p14="http://schemas.microsoft.com/office/powerpoint/2010/main" val="204093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9AC984-C8BA-4176-9F29-B8C8CAB11433}"/>
              </a:ext>
            </a:extLst>
          </p:cNvPr>
          <p:cNvGrpSpPr/>
          <p:nvPr/>
        </p:nvGrpSpPr>
        <p:grpSpPr>
          <a:xfrm>
            <a:off x="0" y="1102691"/>
            <a:ext cx="5696360" cy="5755309"/>
            <a:chOff x="0" y="1102691"/>
            <a:chExt cx="5696360" cy="5755309"/>
          </a:xfrm>
        </p:grpSpPr>
        <p:sp>
          <p:nvSpPr>
            <p:cNvPr id="70" name="Rectangle 69">
              <a:extLst>
                <a:ext uri="{FF2B5EF4-FFF2-40B4-BE49-F238E27FC236}">
                  <a16:creationId xmlns:a16="http://schemas.microsoft.com/office/drawing/2014/main" id="{B4CBAAE5-D95D-4ACC-ABEF-F5081BA52BBA}"/>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97ADBC3-E20D-4AAE-9B2C-7D266062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00000">
              <a:off x="379316" y="2377181"/>
              <a:ext cx="4443984" cy="3270384"/>
            </a:xfrm>
            <a:prstGeom prst="rect">
              <a:avLst/>
            </a:prstGeom>
          </p:spPr>
        </p:pic>
      </p:grpSp>
      <p:grpSp>
        <p:nvGrpSpPr>
          <p:cNvPr id="7" name="Group 6">
            <a:extLst>
              <a:ext uri="{FF2B5EF4-FFF2-40B4-BE49-F238E27FC236}">
                <a16:creationId xmlns:a16="http://schemas.microsoft.com/office/drawing/2014/main" id="{740F7E4B-3CF8-4EC1-B516-246569C6A76C}"/>
              </a:ext>
            </a:extLst>
          </p:cNvPr>
          <p:cNvGrpSpPr/>
          <p:nvPr/>
        </p:nvGrpSpPr>
        <p:grpSpPr>
          <a:xfrm>
            <a:off x="5190356" y="914400"/>
            <a:ext cx="7001644" cy="5943600"/>
            <a:chOff x="5190356" y="914400"/>
            <a:chExt cx="7001644" cy="5943600"/>
          </a:xfrm>
        </p:grpSpPr>
        <p:sp>
          <p:nvSpPr>
            <p:cNvPr id="71" name="Rectangle 70">
              <a:extLst>
                <a:ext uri="{FF2B5EF4-FFF2-40B4-BE49-F238E27FC236}">
                  <a16:creationId xmlns:a16="http://schemas.microsoft.com/office/drawing/2014/main" id="{39405C44-9027-4AEE-B115-178A59364DFC}"/>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16200000">
              <a:off x="7014617" y="1878191"/>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629573" y="1878192"/>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SAU II</a:t>
              </a:r>
            </a:p>
          </p:txBody>
        </p:sp>
        <p:sp>
          <p:nvSpPr>
            <p:cNvPr id="32" name="TextBox 31">
              <a:extLst>
                <a:ext uri="{FF2B5EF4-FFF2-40B4-BE49-F238E27FC236}">
                  <a16:creationId xmlns:a16="http://schemas.microsoft.com/office/drawing/2014/main" id="{9564694F-8683-4BBE-B2CE-180A2A4C96CE}"/>
                </a:ext>
              </a:extLst>
            </p:cNvPr>
            <p:cNvSpPr txBox="1"/>
            <p:nvPr/>
          </p:nvSpPr>
          <p:spPr>
            <a:xfrm>
              <a:off x="7014617" y="3287877"/>
              <a:ext cx="4742903" cy="1876411"/>
            </a:xfrm>
            <a:prstGeom prst="rect">
              <a:avLst/>
            </a:prstGeom>
            <a:noFill/>
          </p:spPr>
          <p:txBody>
            <a:bodyPr wrap="square" lIns="0" tIns="0" rIns="0" bIns="0" rtlCol="0">
              <a:spAutoFit/>
            </a:bodyPr>
            <a:lstStyle/>
            <a:p>
              <a:pPr algn="just">
                <a:lnSpc>
                  <a:spcPct val="120000"/>
                </a:lnSpc>
              </a:pPr>
              <a:r>
                <a:rPr lang="en-US" sz="2600">
                  <a:solidFill>
                    <a:schemeClr val="tx2">
                      <a:lumMod val="75000"/>
                    </a:schemeClr>
                  </a:solidFill>
                  <a:latin typeface="+mj-lt"/>
                </a:rPr>
                <a:t>Hai chromatid của mỗi NST kép tách rời nhau ra và di chuyển trên thoi phân bào đi về hai cực của tế bào.</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922305" y="3904614"/>
              <a:ext cx="828675" cy="642937"/>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Rectangle 68">
            <a:extLst>
              <a:ext uri="{FF2B5EF4-FFF2-40B4-BE49-F238E27FC236}">
                <a16:creationId xmlns:a16="http://schemas.microsoft.com/office/drawing/2014/main" id="{F2A65CE0-60C2-4316-B0BB-CAD1496E33FC}"/>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II</a:t>
              </a:r>
            </a:p>
          </p:txBody>
        </p:sp>
      </p:grpSp>
    </p:spTree>
    <p:extLst>
      <p:ext uri="{BB962C8B-B14F-4D97-AF65-F5344CB8AC3E}">
        <p14:creationId xmlns:p14="http://schemas.microsoft.com/office/powerpoint/2010/main" val="394275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130FE34-DDB6-457B-BAA7-80DBBB3687F3}"/>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5C5FB67-26D0-4365-BC8C-34A8454A3ED8}"/>
              </a:ext>
            </a:extLst>
          </p:cNvPr>
          <p:cNvGrpSpPr/>
          <p:nvPr/>
        </p:nvGrpSpPr>
        <p:grpSpPr>
          <a:xfrm>
            <a:off x="1271195" y="1167477"/>
            <a:ext cx="2713353" cy="4338790"/>
            <a:chOff x="1162157" y="1285156"/>
            <a:chExt cx="3290055" cy="5260966"/>
          </a:xfrm>
        </p:grpSpPr>
        <p:pic>
          <p:nvPicPr>
            <p:cNvPr id="8" name="Picture 7">
              <a:extLst>
                <a:ext uri="{FF2B5EF4-FFF2-40B4-BE49-F238E27FC236}">
                  <a16:creationId xmlns:a16="http://schemas.microsoft.com/office/drawing/2014/main" id="{1A87BCD8-F23A-4E31-90BF-EC48B333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00000">
              <a:off x="176702" y="2270611"/>
              <a:ext cx="5260966" cy="3290055"/>
            </a:xfrm>
            <a:prstGeom prst="rect">
              <a:avLst/>
            </a:prstGeom>
          </p:spPr>
        </p:pic>
        <p:pic>
          <p:nvPicPr>
            <p:cNvPr id="55" name="Picture 54">
              <a:extLst>
                <a:ext uri="{FF2B5EF4-FFF2-40B4-BE49-F238E27FC236}">
                  <a16:creationId xmlns:a16="http://schemas.microsoft.com/office/drawing/2014/main" id="{EA550BD9-E92A-4AA8-A06F-6B949DFB32E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461"/>
            <a:stretch/>
          </p:blipFill>
          <p:spPr>
            <a:xfrm rot="399070" flipV="1">
              <a:off x="2232034" y="4912122"/>
              <a:ext cx="181254" cy="652729"/>
            </a:xfrm>
            <a:prstGeom prst="rect">
              <a:avLst/>
            </a:prstGeom>
          </p:spPr>
        </p:pic>
        <p:pic>
          <p:nvPicPr>
            <p:cNvPr id="58" name="Picture 57">
              <a:extLst>
                <a:ext uri="{FF2B5EF4-FFF2-40B4-BE49-F238E27FC236}">
                  <a16:creationId xmlns:a16="http://schemas.microsoft.com/office/drawing/2014/main" id="{979A4ED5-4F41-4D92-978F-F89B8619F7B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5467" b="96400" l="52262" r="95249">
                          <a14:foregroundMark x1="86878" y1="90933" x2="86878" y2="90933"/>
                          <a14:foregroundMark x1="90271" y1="96400" x2="90271" y2="96400"/>
                          <a14:foregroundMark x1="64706" y1="36533" x2="64027" y2="34800"/>
                          <a14:foregroundMark x1="72398" y1="5600" x2="72398" y2="5600"/>
                          <a14:foregroundMark x1="57240" y1="47867" x2="57240" y2="47867"/>
                          <a14:foregroundMark x1="52262" y1="50933" x2="52262" y2="50933"/>
                          <a14:backgroundMark x1="52715" y1="49067" x2="52715" y2="49067"/>
                        </a14:backgroundRemoval>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3554"/>
            <a:stretch/>
          </p:blipFill>
          <p:spPr>
            <a:xfrm rot="11611542">
              <a:off x="3242233" y="2259241"/>
              <a:ext cx="170232" cy="621923"/>
            </a:xfrm>
            <a:prstGeom prst="rect">
              <a:avLst/>
            </a:prstGeom>
          </p:spPr>
        </p:pic>
        <p:grpSp>
          <p:nvGrpSpPr>
            <p:cNvPr id="60" name="Group 59">
              <a:extLst>
                <a:ext uri="{FF2B5EF4-FFF2-40B4-BE49-F238E27FC236}">
                  <a16:creationId xmlns:a16="http://schemas.microsoft.com/office/drawing/2014/main" id="{C83FBDDC-E66A-4610-9427-2803731A335D}"/>
                </a:ext>
              </a:extLst>
            </p:cNvPr>
            <p:cNvGrpSpPr/>
            <p:nvPr/>
          </p:nvGrpSpPr>
          <p:grpSpPr>
            <a:xfrm rot="5400000" flipH="1">
              <a:off x="2851033" y="2521991"/>
              <a:ext cx="478657" cy="150226"/>
              <a:chOff x="-436475" y="2799188"/>
              <a:chExt cx="678745" cy="170473"/>
            </a:xfrm>
          </p:grpSpPr>
          <p:pic>
            <p:nvPicPr>
              <p:cNvPr id="61" name="Picture 60">
                <a:extLst>
                  <a:ext uri="{FF2B5EF4-FFF2-40B4-BE49-F238E27FC236}">
                    <a16:creationId xmlns:a16="http://schemas.microsoft.com/office/drawing/2014/main" id="{BAC1110B-BB33-43D9-94D5-A057C4804EA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 r="51186"/>
              <a:stretch/>
            </p:blipFill>
            <p:spPr>
              <a:xfrm rot="4379974">
                <a:off x="-171413" y="2555978"/>
                <a:ext cx="148621" cy="678745"/>
              </a:xfrm>
              <a:prstGeom prst="rect">
                <a:avLst/>
              </a:prstGeom>
            </p:spPr>
          </p:pic>
          <p:pic>
            <p:nvPicPr>
              <p:cNvPr id="62" name="Picture 61">
                <a:extLst>
                  <a:ext uri="{FF2B5EF4-FFF2-40B4-BE49-F238E27FC236}">
                    <a16:creationId xmlns:a16="http://schemas.microsoft.com/office/drawing/2014/main" id="{8434EF3F-D105-4183-8F0E-8564042E38D2}"/>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63" name="Group 62">
              <a:extLst>
                <a:ext uri="{FF2B5EF4-FFF2-40B4-BE49-F238E27FC236}">
                  <a16:creationId xmlns:a16="http://schemas.microsoft.com/office/drawing/2014/main" id="{ABDE1351-B94B-4E05-BD83-328D354B3EAF}"/>
                </a:ext>
              </a:extLst>
            </p:cNvPr>
            <p:cNvGrpSpPr/>
            <p:nvPr/>
          </p:nvGrpSpPr>
          <p:grpSpPr>
            <a:xfrm rot="1868306">
              <a:off x="1960394" y="5091167"/>
              <a:ext cx="206336" cy="427938"/>
              <a:chOff x="2377027" y="4072089"/>
              <a:chExt cx="317315" cy="658108"/>
            </a:xfrm>
          </p:grpSpPr>
          <p:pic>
            <p:nvPicPr>
              <p:cNvPr id="64" name="Picture 63">
                <a:extLst>
                  <a:ext uri="{FF2B5EF4-FFF2-40B4-BE49-F238E27FC236}">
                    <a16:creationId xmlns:a16="http://schemas.microsoft.com/office/drawing/2014/main" id="{C4BE6033-1554-4D9F-A754-47A9C8C6383B}"/>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r="52317"/>
              <a:stretch/>
            </p:blipFill>
            <p:spPr>
              <a:xfrm rot="19210620">
                <a:off x="2377027" y="4072089"/>
                <a:ext cx="184936" cy="658108"/>
              </a:xfrm>
              <a:prstGeom prst="rect">
                <a:avLst/>
              </a:prstGeom>
            </p:spPr>
          </p:pic>
          <p:pic>
            <p:nvPicPr>
              <p:cNvPr id="65" name="Picture 64">
                <a:extLst>
                  <a:ext uri="{FF2B5EF4-FFF2-40B4-BE49-F238E27FC236}">
                    <a16:creationId xmlns:a16="http://schemas.microsoft.com/office/drawing/2014/main" id="{8815F147-6409-413D-AFC7-A6D0AAACB951}"/>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grpSp>
        <p:nvGrpSpPr>
          <p:cNvPr id="9" name="Group 8">
            <a:extLst>
              <a:ext uri="{FF2B5EF4-FFF2-40B4-BE49-F238E27FC236}">
                <a16:creationId xmlns:a16="http://schemas.microsoft.com/office/drawing/2014/main" id="{98AF16E1-6BD5-47D9-A548-1F9C1D8EE226}"/>
              </a:ext>
            </a:extLst>
          </p:cNvPr>
          <p:cNvGrpSpPr/>
          <p:nvPr/>
        </p:nvGrpSpPr>
        <p:grpSpPr>
          <a:xfrm>
            <a:off x="5190356" y="914400"/>
            <a:ext cx="7001644" cy="5943600"/>
            <a:chOff x="5190356" y="914400"/>
            <a:chExt cx="7001644" cy="5943600"/>
          </a:xfrm>
        </p:grpSpPr>
        <p:sp>
          <p:nvSpPr>
            <p:cNvPr id="39" name="Rectangle 38">
              <a:extLst>
                <a:ext uri="{FF2B5EF4-FFF2-40B4-BE49-F238E27FC236}">
                  <a16:creationId xmlns:a16="http://schemas.microsoft.com/office/drawing/2014/main" id="{6D916DE4-9FA1-4E1A-BBA0-8D2F780DA41D}"/>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16200000">
              <a:off x="7014617" y="1382563"/>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702144" y="1382564"/>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CUỐI II</a:t>
              </a:r>
            </a:p>
          </p:txBody>
        </p:sp>
        <p:sp>
          <p:nvSpPr>
            <p:cNvPr id="32" name="TextBox 31">
              <a:extLst>
                <a:ext uri="{FF2B5EF4-FFF2-40B4-BE49-F238E27FC236}">
                  <a16:creationId xmlns:a16="http://schemas.microsoft.com/office/drawing/2014/main" id="{9564694F-8683-4BBE-B2CE-180A2A4C96CE}"/>
                </a:ext>
              </a:extLst>
            </p:cNvPr>
            <p:cNvSpPr txBox="1"/>
            <p:nvPr/>
          </p:nvSpPr>
          <p:spPr>
            <a:xfrm>
              <a:off x="6495641" y="2420357"/>
              <a:ext cx="531535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NST dần dãn xoắn</a:t>
              </a:r>
            </a:p>
          </p:txBody>
        </p:sp>
        <p:sp>
          <p:nvSpPr>
            <p:cNvPr id="33" name="TextBox 32">
              <a:extLst>
                <a:ext uri="{FF2B5EF4-FFF2-40B4-BE49-F238E27FC236}">
                  <a16:creationId xmlns:a16="http://schemas.microsoft.com/office/drawing/2014/main" id="{7CFFE06E-6B82-478B-841F-EE8AF24E2946}"/>
                </a:ext>
              </a:extLst>
            </p:cNvPr>
            <p:cNvSpPr txBox="1"/>
            <p:nvPr/>
          </p:nvSpPr>
          <p:spPr>
            <a:xfrm>
              <a:off x="6495641" y="3018770"/>
              <a:ext cx="531535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Thoi phân bào tiêu biến.</a:t>
              </a:r>
            </a:p>
          </p:txBody>
        </p:sp>
        <p:sp>
          <p:nvSpPr>
            <p:cNvPr id="34" name="TextBox 33">
              <a:extLst>
                <a:ext uri="{FF2B5EF4-FFF2-40B4-BE49-F238E27FC236}">
                  <a16:creationId xmlns:a16="http://schemas.microsoft.com/office/drawing/2014/main" id="{866D5461-9A7C-48EE-91B5-F5EB8FF71885}"/>
                </a:ext>
              </a:extLst>
            </p:cNvPr>
            <p:cNvSpPr txBox="1"/>
            <p:nvPr/>
          </p:nvSpPr>
          <p:spPr>
            <a:xfrm>
              <a:off x="6495641" y="3573640"/>
              <a:ext cx="531535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Màng nhân và hạch nhân xuất hiện tạo thành hai nhân mới.</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9" y="2384407"/>
              <a:ext cx="684032" cy="53071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Book Icon by Sanja Veljanoska on Dribbble">
              <a:extLst>
                <a:ext uri="{FF2B5EF4-FFF2-40B4-BE49-F238E27FC236}">
                  <a16:creationId xmlns:a16="http://schemas.microsoft.com/office/drawing/2014/main" id="{B43ABB8B-1671-4993-B1DA-7626BE264C19}"/>
                </a:ext>
              </a:extLst>
            </p:cNvPr>
            <p:cNvPicPr>
              <a:picLocks noChangeAspect="1" noChangeArrowheads="1"/>
            </p:cNvPicPr>
            <p:nvPr/>
          </p:nvPicPr>
          <p:blipFill rotWithShape="1">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9" y="2995839"/>
              <a:ext cx="684032" cy="5307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Book Icon by Sanja Veljanoska on Dribbble">
              <a:extLst>
                <a:ext uri="{FF2B5EF4-FFF2-40B4-BE49-F238E27FC236}">
                  <a16:creationId xmlns:a16="http://schemas.microsoft.com/office/drawing/2014/main" id="{3C056723-4E44-4A11-850C-8EF8ED8FE3E9}"/>
                </a:ext>
              </a:extLst>
            </p:cNvPr>
            <p:cNvPicPr>
              <a:picLocks noChangeAspect="1" noChangeArrowheads="1"/>
            </p:cNvPicPr>
            <p:nvPr/>
          </p:nvPicPr>
          <p:blipFill rotWithShape="1">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9" y="3695857"/>
              <a:ext cx="684032" cy="53071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CEBD5270-19AB-428B-8636-E6E143BFAF18}"/>
                </a:ext>
              </a:extLst>
            </p:cNvPr>
            <p:cNvSpPr txBox="1"/>
            <p:nvPr/>
          </p:nvSpPr>
          <p:spPr>
            <a:xfrm>
              <a:off x="6495641" y="4491232"/>
              <a:ext cx="531535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Tế bào chất phân chia tạo thành hai tế bào con.</a:t>
              </a:r>
            </a:p>
          </p:txBody>
        </p:sp>
        <p:pic>
          <p:nvPicPr>
            <p:cNvPr id="31" name="Picture 30" descr="Book Icon by Sanja Veljanoska on Dribbble">
              <a:extLst>
                <a:ext uri="{FF2B5EF4-FFF2-40B4-BE49-F238E27FC236}">
                  <a16:creationId xmlns:a16="http://schemas.microsoft.com/office/drawing/2014/main" id="{094461AD-516B-4651-A0CB-0E065F801B93}"/>
                </a:ext>
              </a:extLst>
            </p:cNvPr>
            <p:cNvPicPr>
              <a:picLocks noChangeAspect="1" noChangeArrowheads="1"/>
            </p:cNvPicPr>
            <p:nvPr/>
          </p:nvPicPr>
          <p:blipFill rotWithShape="1">
            <a:blip r:embed="rId1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9" y="4659086"/>
              <a:ext cx="684032" cy="530714"/>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29">
            <a:extLst>
              <a:ext uri="{FF2B5EF4-FFF2-40B4-BE49-F238E27FC236}">
                <a16:creationId xmlns:a16="http://schemas.microsoft.com/office/drawing/2014/main" id="{73D7A9B3-6541-4803-B04D-EDF0050357C1}"/>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II</a:t>
              </a:r>
            </a:p>
          </p:txBody>
        </p:sp>
      </p:grpSp>
      <p:grpSp>
        <p:nvGrpSpPr>
          <p:cNvPr id="10" name="Group 9">
            <a:extLst>
              <a:ext uri="{FF2B5EF4-FFF2-40B4-BE49-F238E27FC236}">
                <a16:creationId xmlns:a16="http://schemas.microsoft.com/office/drawing/2014/main" id="{A2F2EE78-4E74-44FA-8421-0E418FE2E863}"/>
              </a:ext>
            </a:extLst>
          </p:cNvPr>
          <p:cNvGrpSpPr/>
          <p:nvPr/>
        </p:nvGrpSpPr>
        <p:grpSpPr>
          <a:xfrm>
            <a:off x="0" y="5483055"/>
            <a:ext cx="12192000" cy="1377282"/>
            <a:chOff x="0" y="5483055"/>
            <a:chExt cx="12192000" cy="1377282"/>
          </a:xfrm>
        </p:grpSpPr>
        <p:sp>
          <p:nvSpPr>
            <p:cNvPr id="40" name="Rectangle 39">
              <a:extLst>
                <a:ext uri="{FF2B5EF4-FFF2-40B4-BE49-F238E27FC236}">
                  <a16:creationId xmlns:a16="http://schemas.microsoft.com/office/drawing/2014/main" id="{3B992960-13C6-4703-9692-8ED76407F49D}"/>
                </a:ext>
              </a:extLst>
            </p:cNvPr>
            <p:cNvSpPr/>
            <p:nvPr/>
          </p:nvSpPr>
          <p:spPr>
            <a:xfrm>
              <a:off x="0" y="5483055"/>
              <a:ext cx="12192000" cy="1377282"/>
            </a:xfrm>
            <a:prstGeom prst="rect">
              <a:avLst/>
            </a:prstGeom>
            <a:solidFill>
              <a:schemeClr val="accent5">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231EDA89-CDFD-4A38-8413-ED97EF7B0808}"/>
                </a:ext>
              </a:extLst>
            </p:cNvPr>
            <p:cNvSpPr txBox="1"/>
            <p:nvPr/>
          </p:nvSpPr>
          <p:spPr>
            <a:xfrm>
              <a:off x="1905001" y="5580989"/>
              <a:ext cx="8381998"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Kết thúc giảm phân II, từ một tế bào, qua hai lần giảm phân tạo ra </a:t>
              </a:r>
              <a:r>
                <a:rPr lang="en-US" sz="2200" b="1">
                  <a:solidFill>
                    <a:schemeClr val="tx2">
                      <a:lumMod val="75000"/>
                    </a:schemeClr>
                  </a:solidFill>
                  <a:latin typeface="+mj-lt"/>
                </a:rPr>
                <a:t>bốn tế bào con có số lượng NST giảm đi một nửa</a:t>
              </a:r>
              <a:r>
                <a:rPr lang="en-US" sz="2200">
                  <a:solidFill>
                    <a:schemeClr val="tx2">
                      <a:lumMod val="75000"/>
                    </a:schemeClr>
                  </a:solidFill>
                  <a:latin typeface="+mj-lt"/>
                </a:rPr>
                <a:t>. Sau giảm phân II, </a:t>
              </a:r>
              <a:r>
                <a:rPr lang="en-US" sz="2200" b="1">
                  <a:solidFill>
                    <a:schemeClr val="tx2">
                      <a:lumMod val="75000"/>
                    </a:schemeClr>
                  </a:solidFill>
                  <a:latin typeface="+mj-lt"/>
                </a:rPr>
                <a:t>các tế bào con sẽ biến đổi thành các giao tử</a:t>
              </a:r>
              <a:r>
                <a:rPr lang="en-US" sz="2200">
                  <a:solidFill>
                    <a:schemeClr val="tx2">
                      <a:lumMod val="75000"/>
                    </a:schemeClr>
                  </a:solidFill>
                  <a:latin typeface="+mj-lt"/>
                </a:rPr>
                <a:t>.</a:t>
              </a:r>
            </a:p>
          </p:txBody>
        </p:sp>
        <p:pic>
          <p:nvPicPr>
            <p:cNvPr id="42" name="Picture 4" descr="Light bulb - Free education icons">
              <a:extLst>
                <a:ext uri="{FF2B5EF4-FFF2-40B4-BE49-F238E27FC236}">
                  <a16:creationId xmlns:a16="http://schemas.microsoft.com/office/drawing/2014/main" id="{13C700DC-18B1-436B-8838-32AEA82CEEB2}"/>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690589" y="5687477"/>
              <a:ext cx="968439" cy="9684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Light bulb - Free education icons">
              <a:extLst>
                <a:ext uri="{FF2B5EF4-FFF2-40B4-BE49-F238E27FC236}">
                  <a16:creationId xmlns:a16="http://schemas.microsoft.com/office/drawing/2014/main" id="{F70FA25E-3480-4F8C-8438-3A7BC543C0CF}"/>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10532972" y="5687477"/>
              <a:ext cx="968439" cy="96843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568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ppt_x"/>
                                          </p:val>
                                        </p:tav>
                                        <p:tav tm="100000">
                                          <p:val>
                                            <p:strVal val="#ppt_x"/>
                                          </p:val>
                                        </p:tav>
                                      </p:tavLst>
                                    </p:anim>
                                    <p:anim calcmode="lin" valueType="num">
                                      <p:cBhvr additive="base">
                                        <p:cTn id="8"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317793-828B-45AC-AB89-E35DE60D69D7}"/>
              </a:ext>
            </a:extLst>
          </p:cNvPr>
          <p:cNvSpPr/>
          <p:nvPr/>
        </p:nvSpPr>
        <p:spPr>
          <a:xfrm>
            <a:off x="381000" y="304800"/>
            <a:ext cx="11430000" cy="624840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EA3E1879-E864-49DE-B920-7780CB843542}"/>
              </a:ext>
            </a:extLst>
          </p:cNvPr>
          <p:cNvSpPr/>
          <p:nvPr/>
        </p:nvSpPr>
        <p:spPr>
          <a:xfrm>
            <a:off x="6008805" y="304801"/>
            <a:ext cx="5802193" cy="6248400"/>
          </a:xfrm>
          <a:prstGeom prst="rect">
            <a:avLst/>
          </a:prstGeom>
          <a:solidFill>
            <a:schemeClr val="accent3">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C26B47B9-4825-4DD0-8794-376FAAF6FC44}"/>
              </a:ext>
            </a:extLst>
          </p:cNvPr>
          <p:cNvGrpSpPr/>
          <p:nvPr/>
        </p:nvGrpSpPr>
        <p:grpSpPr>
          <a:xfrm>
            <a:off x="482135" y="427753"/>
            <a:ext cx="5397729" cy="6014051"/>
            <a:chOff x="482135" y="427753"/>
            <a:chExt cx="5397729" cy="6014051"/>
          </a:xfrm>
        </p:grpSpPr>
        <p:pic>
          <p:nvPicPr>
            <p:cNvPr id="10" name="Picture 9">
              <a:extLst>
                <a:ext uri="{FF2B5EF4-FFF2-40B4-BE49-F238E27FC236}">
                  <a16:creationId xmlns:a16="http://schemas.microsoft.com/office/drawing/2014/main" id="{E8E61821-815D-48FE-BA6B-50F60F6465F4}"/>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985940" y="3138090"/>
              <a:ext cx="180960" cy="754341"/>
            </a:xfrm>
            <a:prstGeom prst="rect">
              <a:avLst/>
            </a:prstGeom>
          </p:spPr>
        </p:pic>
        <p:grpSp>
          <p:nvGrpSpPr>
            <p:cNvPr id="27" name="Group 26">
              <a:extLst>
                <a:ext uri="{FF2B5EF4-FFF2-40B4-BE49-F238E27FC236}">
                  <a16:creationId xmlns:a16="http://schemas.microsoft.com/office/drawing/2014/main" id="{4AD3EEC5-A156-4D11-B938-39C8DB557FC3}"/>
                </a:ext>
              </a:extLst>
            </p:cNvPr>
            <p:cNvGrpSpPr/>
            <p:nvPr/>
          </p:nvGrpSpPr>
          <p:grpSpPr>
            <a:xfrm>
              <a:off x="3655681" y="2207089"/>
              <a:ext cx="772701" cy="595247"/>
              <a:chOff x="5050709" y="1554480"/>
              <a:chExt cx="3124200" cy="2381250"/>
            </a:xfrm>
          </p:grpSpPr>
          <p:sp>
            <p:nvSpPr>
              <p:cNvPr id="17" name="Oval 16">
                <a:extLst>
                  <a:ext uri="{FF2B5EF4-FFF2-40B4-BE49-F238E27FC236}">
                    <a16:creationId xmlns:a16="http://schemas.microsoft.com/office/drawing/2014/main" id="{493F299C-46AC-42E6-8666-FCEFC5B2DCFD}"/>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7ECE3E-1D07-4B70-AE0B-23618D73AE97}"/>
                  </a:ext>
                </a:extLst>
              </p:cNvPr>
              <p:cNvSpPr txBox="1">
                <a:spLocks noChangeAspect="1"/>
              </p:cNvSpPr>
              <p:nvPr>
                <p:custDataLst>
                  <p:tags r:id="rId17"/>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16" name="Picture 15">
                <a:extLst>
                  <a:ext uri="{FF2B5EF4-FFF2-40B4-BE49-F238E27FC236}">
                    <a16:creationId xmlns:a16="http://schemas.microsoft.com/office/drawing/2014/main" id="{497CD7DD-726F-4DCE-82C1-0CD7C55D3FE0}"/>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37" name="Group 36">
              <a:extLst>
                <a:ext uri="{FF2B5EF4-FFF2-40B4-BE49-F238E27FC236}">
                  <a16:creationId xmlns:a16="http://schemas.microsoft.com/office/drawing/2014/main" id="{57B0973F-5287-4044-8323-69C4B88BCF66}"/>
                </a:ext>
              </a:extLst>
            </p:cNvPr>
            <p:cNvGrpSpPr/>
            <p:nvPr/>
          </p:nvGrpSpPr>
          <p:grpSpPr>
            <a:xfrm>
              <a:off x="864443" y="2608639"/>
              <a:ext cx="423954" cy="329121"/>
              <a:chOff x="5050709" y="1554480"/>
              <a:chExt cx="3124200" cy="2381252"/>
            </a:xfrm>
          </p:grpSpPr>
          <p:sp>
            <p:nvSpPr>
              <p:cNvPr id="38" name="Oval 37">
                <a:extLst>
                  <a:ext uri="{FF2B5EF4-FFF2-40B4-BE49-F238E27FC236}">
                    <a16:creationId xmlns:a16="http://schemas.microsoft.com/office/drawing/2014/main" id="{AA290DA6-4937-4A7F-A572-A23307222AB2}"/>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8A452E1-4DEE-40E4-823E-3FDB57D9664C}"/>
                  </a:ext>
                </a:extLst>
              </p:cNvPr>
              <p:cNvSpPr txBox="1">
                <a:spLocks noChangeAspect="1"/>
              </p:cNvSpPr>
              <p:nvPr>
                <p:custDataLst>
                  <p:tags r:id="rId16"/>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40" name="Picture 39">
                <a:extLst>
                  <a:ext uri="{FF2B5EF4-FFF2-40B4-BE49-F238E27FC236}">
                    <a16:creationId xmlns:a16="http://schemas.microsoft.com/office/drawing/2014/main" id="{79EF7B83-E91A-46F2-BA15-3748D3EBAC5F}"/>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45" name="Group 44">
              <a:extLst>
                <a:ext uri="{FF2B5EF4-FFF2-40B4-BE49-F238E27FC236}">
                  <a16:creationId xmlns:a16="http://schemas.microsoft.com/office/drawing/2014/main" id="{6A15D536-DB6C-4884-9A1F-07778335AA49}"/>
                </a:ext>
              </a:extLst>
            </p:cNvPr>
            <p:cNvGrpSpPr/>
            <p:nvPr/>
          </p:nvGrpSpPr>
          <p:grpSpPr>
            <a:xfrm>
              <a:off x="1462222" y="2608639"/>
              <a:ext cx="423954" cy="329121"/>
              <a:chOff x="5050709" y="1554480"/>
              <a:chExt cx="3124200" cy="2381252"/>
            </a:xfrm>
          </p:grpSpPr>
          <p:sp>
            <p:nvSpPr>
              <p:cNvPr id="46" name="Oval 45">
                <a:extLst>
                  <a:ext uri="{FF2B5EF4-FFF2-40B4-BE49-F238E27FC236}">
                    <a16:creationId xmlns:a16="http://schemas.microsoft.com/office/drawing/2014/main" id="{64C5AD39-FD27-428B-8021-B8322BD8A78E}"/>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E679BA0-4BE5-4C0C-89DB-4677C821C306}"/>
                  </a:ext>
                </a:extLst>
              </p:cNvPr>
              <p:cNvSpPr txBox="1">
                <a:spLocks noChangeAspect="1"/>
              </p:cNvSpPr>
              <p:nvPr>
                <p:custDataLst>
                  <p:tags r:id="rId15"/>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48" name="Picture 47">
                <a:extLst>
                  <a:ext uri="{FF2B5EF4-FFF2-40B4-BE49-F238E27FC236}">
                    <a16:creationId xmlns:a16="http://schemas.microsoft.com/office/drawing/2014/main" id="{E7FE7F66-E23E-4930-B021-AD710969CE43}"/>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49" name="Group 48">
              <a:extLst>
                <a:ext uri="{FF2B5EF4-FFF2-40B4-BE49-F238E27FC236}">
                  <a16:creationId xmlns:a16="http://schemas.microsoft.com/office/drawing/2014/main" id="{825D8133-697A-4A55-8EC1-01390CA76C53}"/>
                </a:ext>
              </a:extLst>
            </p:cNvPr>
            <p:cNvGrpSpPr/>
            <p:nvPr/>
          </p:nvGrpSpPr>
          <p:grpSpPr>
            <a:xfrm>
              <a:off x="2002225" y="2608639"/>
              <a:ext cx="423954" cy="329121"/>
              <a:chOff x="5050709" y="1554480"/>
              <a:chExt cx="3124200" cy="2381252"/>
            </a:xfrm>
          </p:grpSpPr>
          <p:sp>
            <p:nvSpPr>
              <p:cNvPr id="50" name="Oval 49">
                <a:extLst>
                  <a:ext uri="{FF2B5EF4-FFF2-40B4-BE49-F238E27FC236}">
                    <a16:creationId xmlns:a16="http://schemas.microsoft.com/office/drawing/2014/main" id="{CE9E3525-2E2B-4444-BA22-27E254B85FE3}"/>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B904738-82C3-4D77-B4ED-2987F1676991}"/>
                  </a:ext>
                </a:extLst>
              </p:cNvPr>
              <p:cNvSpPr txBox="1">
                <a:spLocks noChangeAspect="1"/>
              </p:cNvSpPr>
              <p:nvPr>
                <p:custDataLst>
                  <p:tags r:id="rId14"/>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52" name="Picture 51">
                <a:extLst>
                  <a:ext uri="{FF2B5EF4-FFF2-40B4-BE49-F238E27FC236}">
                    <a16:creationId xmlns:a16="http://schemas.microsoft.com/office/drawing/2014/main" id="{33136348-60C1-465F-8E5D-B58B3F6EF9EA}"/>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53" name="Group 52">
              <a:extLst>
                <a:ext uri="{FF2B5EF4-FFF2-40B4-BE49-F238E27FC236}">
                  <a16:creationId xmlns:a16="http://schemas.microsoft.com/office/drawing/2014/main" id="{3ACC56EE-3EC7-4F45-863A-748CC6890E7F}"/>
                </a:ext>
              </a:extLst>
            </p:cNvPr>
            <p:cNvGrpSpPr/>
            <p:nvPr/>
          </p:nvGrpSpPr>
          <p:grpSpPr>
            <a:xfrm>
              <a:off x="2557990" y="2608639"/>
              <a:ext cx="423954" cy="329121"/>
              <a:chOff x="5050709" y="1554480"/>
              <a:chExt cx="3124200" cy="2381252"/>
            </a:xfrm>
          </p:grpSpPr>
          <p:sp>
            <p:nvSpPr>
              <p:cNvPr id="54" name="Oval 53">
                <a:extLst>
                  <a:ext uri="{FF2B5EF4-FFF2-40B4-BE49-F238E27FC236}">
                    <a16:creationId xmlns:a16="http://schemas.microsoft.com/office/drawing/2014/main" id="{378145FC-A9EF-44B9-A0D7-82EBBAC8EDE2}"/>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87E63BE-6C1D-4A8B-BDED-53A117191B09}"/>
                  </a:ext>
                </a:extLst>
              </p:cNvPr>
              <p:cNvSpPr txBox="1">
                <a:spLocks noChangeAspect="1"/>
              </p:cNvSpPr>
              <p:nvPr>
                <p:custDataLst>
                  <p:tags r:id="rId13"/>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56" name="Picture 55">
                <a:extLst>
                  <a:ext uri="{FF2B5EF4-FFF2-40B4-BE49-F238E27FC236}">
                    <a16:creationId xmlns:a16="http://schemas.microsoft.com/office/drawing/2014/main" id="{5CC80191-16D0-452C-AC9C-D482BFCAD0AC}"/>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pic>
          <p:nvPicPr>
            <p:cNvPr id="57" name="Picture 56">
              <a:extLst>
                <a:ext uri="{FF2B5EF4-FFF2-40B4-BE49-F238E27FC236}">
                  <a16:creationId xmlns:a16="http://schemas.microsoft.com/office/drawing/2014/main" id="{B97A6B58-B5FD-404B-A1C7-A9605705F4B5}"/>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1583720" y="3138090"/>
              <a:ext cx="180960" cy="754341"/>
            </a:xfrm>
            <a:prstGeom prst="rect">
              <a:avLst/>
            </a:prstGeom>
          </p:spPr>
        </p:pic>
        <p:pic>
          <p:nvPicPr>
            <p:cNvPr id="58" name="Picture 57">
              <a:extLst>
                <a:ext uri="{FF2B5EF4-FFF2-40B4-BE49-F238E27FC236}">
                  <a16:creationId xmlns:a16="http://schemas.microsoft.com/office/drawing/2014/main" id="{028B480C-CC6A-4092-8E82-7F637AFB58DC}"/>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2123906" y="3138090"/>
              <a:ext cx="180960" cy="754341"/>
            </a:xfrm>
            <a:prstGeom prst="rect">
              <a:avLst/>
            </a:prstGeom>
          </p:spPr>
        </p:pic>
        <p:pic>
          <p:nvPicPr>
            <p:cNvPr id="59" name="Picture 58">
              <a:extLst>
                <a:ext uri="{FF2B5EF4-FFF2-40B4-BE49-F238E27FC236}">
                  <a16:creationId xmlns:a16="http://schemas.microsoft.com/office/drawing/2014/main" id="{809193F3-008B-4764-AD02-0C888B4BF984}"/>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2678867" y="3138090"/>
              <a:ext cx="180960" cy="754341"/>
            </a:xfrm>
            <a:prstGeom prst="rect">
              <a:avLst/>
            </a:prstGeom>
          </p:spPr>
        </p:pic>
        <p:grpSp>
          <p:nvGrpSpPr>
            <p:cNvPr id="64" name="Group 63">
              <a:extLst>
                <a:ext uri="{FF2B5EF4-FFF2-40B4-BE49-F238E27FC236}">
                  <a16:creationId xmlns:a16="http://schemas.microsoft.com/office/drawing/2014/main" id="{4BE6A4C9-B407-4179-83B5-F5541FFC938B}"/>
                </a:ext>
              </a:extLst>
            </p:cNvPr>
            <p:cNvGrpSpPr/>
            <p:nvPr/>
          </p:nvGrpSpPr>
          <p:grpSpPr>
            <a:xfrm>
              <a:off x="3655681" y="3271179"/>
              <a:ext cx="772701" cy="595247"/>
              <a:chOff x="5050709" y="1554480"/>
              <a:chExt cx="3124200" cy="2381250"/>
            </a:xfrm>
          </p:grpSpPr>
          <p:sp>
            <p:nvSpPr>
              <p:cNvPr id="65" name="Oval 64">
                <a:extLst>
                  <a:ext uri="{FF2B5EF4-FFF2-40B4-BE49-F238E27FC236}">
                    <a16:creationId xmlns:a16="http://schemas.microsoft.com/office/drawing/2014/main" id="{B3024658-829F-4BF4-BD1B-4AA344CC9D12}"/>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38BD58C-C4D5-45F3-BBA6-E4572DDF61FD}"/>
                  </a:ext>
                </a:extLst>
              </p:cNvPr>
              <p:cNvSpPr txBox="1">
                <a:spLocks noChangeAspect="1"/>
              </p:cNvSpPr>
              <p:nvPr>
                <p:custDataLst>
                  <p:tags r:id="rId12"/>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67" name="Picture 66">
                <a:extLst>
                  <a:ext uri="{FF2B5EF4-FFF2-40B4-BE49-F238E27FC236}">
                    <a16:creationId xmlns:a16="http://schemas.microsoft.com/office/drawing/2014/main" id="{A9BFF6D1-6068-4DA9-BB92-7A45CBDC3AD8}"/>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cxnSp>
          <p:nvCxnSpPr>
            <p:cNvPr id="6" name="Straight Connector 5">
              <a:extLst>
                <a:ext uri="{FF2B5EF4-FFF2-40B4-BE49-F238E27FC236}">
                  <a16:creationId xmlns:a16="http://schemas.microsoft.com/office/drawing/2014/main" id="{FBAB78AD-7E34-4B69-B013-7A17A19200C8}"/>
                </a:ext>
              </a:extLst>
            </p:cNvPr>
            <p:cNvCxnSpPr>
              <a:cxnSpLocks/>
            </p:cNvCxnSpPr>
            <p:nvPr/>
          </p:nvCxnSpPr>
          <p:spPr>
            <a:xfrm>
              <a:off x="3148376" y="1143000"/>
              <a:ext cx="0" cy="2749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7AC01116-5B6A-456B-9A1E-0569AD795AA3}"/>
                </a:ext>
              </a:extLst>
            </p:cNvPr>
            <p:cNvGrpSpPr/>
            <p:nvPr/>
          </p:nvGrpSpPr>
          <p:grpSpPr>
            <a:xfrm>
              <a:off x="4490959" y="1801470"/>
              <a:ext cx="424985" cy="332261"/>
              <a:chOff x="5050709" y="1554480"/>
              <a:chExt cx="3124200" cy="2381250"/>
            </a:xfrm>
          </p:grpSpPr>
          <p:sp>
            <p:nvSpPr>
              <p:cNvPr id="73" name="Oval 72">
                <a:extLst>
                  <a:ext uri="{FF2B5EF4-FFF2-40B4-BE49-F238E27FC236}">
                    <a16:creationId xmlns:a16="http://schemas.microsoft.com/office/drawing/2014/main" id="{AAEB5086-CF20-4518-A261-DD1F9ABA1307}"/>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7F9EB9BB-8A3D-48B0-871B-1FB337E97853}"/>
                  </a:ext>
                </a:extLst>
              </p:cNvPr>
              <p:cNvSpPr txBox="1">
                <a:spLocks noChangeAspect="1"/>
              </p:cNvSpPr>
              <p:nvPr>
                <p:custDataLst>
                  <p:tags r:id="rId11"/>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75" name="Picture 74">
                <a:extLst>
                  <a:ext uri="{FF2B5EF4-FFF2-40B4-BE49-F238E27FC236}">
                    <a16:creationId xmlns:a16="http://schemas.microsoft.com/office/drawing/2014/main" id="{1B0B1248-F4F5-444D-A9A7-354C57CB3D0F}"/>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76" name="Group 75">
              <a:extLst>
                <a:ext uri="{FF2B5EF4-FFF2-40B4-BE49-F238E27FC236}">
                  <a16:creationId xmlns:a16="http://schemas.microsoft.com/office/drawing/2014/main" id="{251917A7-9768-48FA-806F-31E461758780}"/>
                </a:ext>
              </a:extLst>
            </p:cNvPr>
            <p:cNvGrpSpPr/>
            <p:nvPr/>
          </p:nvGrpSpPr>
          <p:grpSpPr>
            <a:xfrm>
              <a:off x="4490959" y="2676508"/>
              <a:ext cx="424985" cy="332261"/>
              <a:chOff x="5050709" y="1554480"/>
              <a:chExt cx="3124200" cy="2381250"/>
            </a:xfrm>
          </p:grpSpPr>
          <p:sp>
            <p:nvSpPr>
              <p:cNvPr id="77" name="Oval 76">
                <a:extLst>
                  <a:ext uri="{FF2B5EF4-FFF2-40B4-BE49-F238E27FC236}">
                    <a16:creationId xmlns:a16="http://schemas.microsoft.com/office/drawing/2014/main" id="{33EDDE29-5CF3-4FB8-81B4-D5BD91B719FA}"/>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B68D592F-3F2D-48EE-A211-A6A7D23FB450}"/>
                  </a:ext>
                </a:extLst>
              </p:cNvPr>
              <p:cNvSpPr txBox="1">
                <a:spLocks noChangeAspect="1"/>
              </p:cNvSpPr>
              <p:nvPr>
                <p:custDataLst>
                  <p:tags r:id="rId10"/>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79" name="Picture 78">
                <a:extLst>
                  <a:ext uri="{FF2B5EF4-FFF2-40B4-BE49-F238E27FC236}">
                    <a16:creationId xmlns:a16="http://schemas.microsoft.com/office/drawing/2014/main" id="{353F0A33-57E4-4D74-89DE-C761CBB361AD}"/>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80" name="Group 79">
              <a:extLst>
                <a:ext uri="{FF2B5EF4-FFF2-40B4-BE49-F238E27FC236}">
                  <a16:creationId xmlns:a16="http://schemas.microsoft.com/office/drawing/2014/main" id="{E545D380-228D-47E2-83A5-6E30FEA784D3}"/>
                </a:ext>
              </a:extLst>
            </p:cNvPr>
            <p:cNvGrpSpPr/>
            <p:nvPr/>
          </p:nvGrpSpPr>
          <p:grpSpPr>
            <a:xfrm>
              <a:off x="5259108" y="1539099"/>
              <a:ext cx="424985" cy="332261"/>
              <a:chOff x="5050709" y="1554480"/>
              <a:chExt cx="3124200" cy="2381250"/>
            </a:xfrm>
          </p:grpSpPr>
          <p:sp>
            <p:nvSpPr>
              <p:cNvPr id="81" name="Oval 80">
                <a:extLst>
                  <a:ext uri="{FF2B5EF4-FFF2-40B4-BE49-F238E27FC236}">
                    <a16:creationId xmlns:a16="http://schemas.microsoft.com/office/drawing/2014/main" id="{8745F632-E15A-4A50-B82B-CE442F02AEE1}"/>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319647E-E9B8-48F6-AA24-067403817162}"/>
                  </a:ext>
                </a:extLst>
              </p:cNvPr>
              <p:cNvSpPr txBox="1">
                <a:spLocks noChangeAspect="1"/>
              </p:cNvSpPr>
              <p:nvPr>
                <p:custDataLst>
                  <p:tags r:id="rId9"/>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83" name="Picture 82">
                <a:extLst>
                  <a:ext uri="{FF2B5EF4-FFF2-40B4-BE49-F238E27FC236}">
                    <a16:creationId xmlns:a16="http://schemas.microsoft.com/office/drawing/2014/main" id="{2C9569AA-A715-494E-8451-BA956ACD0D85}"/>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88" name="Group 87">
              <a:extLst>
                <a:ext uri="{FF2B5EF4-FFF2-40B4-BE49-F238E27FC236}">
                  <a16:creationId xmlns:a16="http://schemas.microsoft.com/office/drawing/2014/main" id="{A6B01CB7-F8EA-401C-ADD7-8BDAC82CAE27}"/>
                </a:ext>
              </a:extLst>
            </p:cNvPr>
            <p:cNvGrpSpPr/>
            <p:nvPr/>
          </p:nvGrpSpPr>
          <p:grpSpPr>
            <a:xfrm>
              <a:off x="2715509" y="4183739"/>
              <a:ext cx="772701" cy="595247"/>
              <a:chOff x="5050709" y="1554480"/>
              <a:chExt cx="3124200" cy="2381250"/>
            </a:xfrm>
          </p:grpSpPr>
          <p:sp>
            <p:nvSpPr>
              <p:cNvPr id="89" name="Oval 88">
                <a:extLst>
                  <a:ext uri="{FF2B5EF4-FFF2-40B4-BE49-F238E27FC236}">
                    <a16:creationId xmlns:a16="http://schemas.microsoft.com/office/drawing/2014/main" id="{065F6E52-049E-4ACA-909B-5DE3477C2DCF}"/>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F6C685A7-2AAF-4F19-9DEB-392BEC6A7B89}"/>
                  </a:ext>
                </a:extLst>
              </p:cNvPr>
              <p:cNvSpPr txBox="1">
                <a:spLocks noChangeAspect="1"/>
              </p:cNvSpPr>
              <p:nvPr>
                <p:custDataLst>
                  <p:tags r:id="rId8"/>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91" name="Picture 90">
                <a:extLst>
                  <a:ext uri="{FF2B5EF4-FFF2-40B4-BE49-F238E27FC236}">
                    <a16:creationId xmlns:a16="http://schemas.microsoft.com/office/drawing/2014/main" id="{E1B5B814-DD35-4778-8010-A2BBE680901C}"/>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96" name="Group 95">
              <a:extLst>
                <a:ext uri="{FF2B5EF4-FFF2-40B4-BE49-F238E27FC236}">
                  <a16:creationId xmlns:a16="http://schemas.microsoft.com/office/drawing/2014/main" id="{2FDB0582-C69D-46C5-9DF7-AD390F21C2DF}"/>
                </a:ext>
              </a:extLst>
            </p:cNvPr>
            <p:cNvGrpSpPr/>
            <p:nvPr/>
          </p:nvGrpSpPr>
          <p:grpSpPr>
            <a:xfrm>
              <a:off x="3522574" y="5564214"/>
              <a:ext cx="772701" cy="595247"/>
              <a:chOff x="1333500" y="1554480"/>
              <a:chExt cx="3124200" cy="2381250"/>
            </a:xfrm>
          </p:grpSpPr>
          <p:sp>
            <p:nvSpPr>
              <p:cNvPr id="97" name="Oval 96">
                <a:extLst>
                  <a:ext uri="{FF2B5EF4-FFF2-40B4-BE49-F238E27FC236}">
                    <a16:creationId xmlns:a16="http://schemas.microsoft.com/office/drawing/2014/main" id="{9C426D89-BAD1-4ACA-8C0B-5625F026F7C8}"/>
                  </a:ext>
                </a:extLst>
              </p:cNvPr>
              <p:cNvSpPr/>
              <p:nvPr/>
            </p:nvSpPr>
            <p:spPr>
              <a:xfrm>
                <a:off x="1712314"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689D3908-798F-453B-9EB5-8C0EB1C73D43}"/>
                  </a:ext>
                </a:extLst>
              </p:cNvPr>
              <p:cNvSpPr txBox="1">
                <a:spLocks noChangeAspect="1"/>
              </p:cNvSpPr>
              <p:nvPr>
                <p:custDataLst>
                  <p:tags r:id="rId7"/>
                </p:custDataLst>
              </p:nvPr>
            </p:nvSpPr>
            <p:spPr>
              <a:xfrm>
                <a:off x="2326001" y="2629442"/>
                <a:ext cx="1178514" cy="814597"/>
              </a:xfrm>
              <a:custGeom>
                <a:avLst/>
                <a:gdLst/>
                <a:ahLst/>
                <a:cxnLst/>
                <a:rect l="l" t="t" r="r" b="b"/>
                <a:pathLst>
                  <a:path w="1178514" h="814597">
                    <a:moveTo>
                      <a:pt x="922218" y="395599"/>
                    </a:moveTo>
                    <a:cubicBezTo>
                      <a:pt x="892834" y="395599"/>
                      <a:pt x="867984" y="407117"/>
                      <a:pt x="847669" y="430153"/>
                    </a:cubicBezTo>
                    <a:cubicBezTo>
                      <a:pt x="827354" y="453189"/>
                      <a:pt x="817197" y="487198"/>
                      <a:pt x="817197" y="532182"/>
                    </a:cubicBezTo>
                    <a:cubicBezTo>
                      <a:pt x="817197" y="581881"/>
                      <a:pt x="828624" y="620244"/>
                      <a:pt x="851478" y="647270"/>
                    </a:cubicBezTo>
                    <a:cubicBezTo>
                      <a:pt x="874333" y="674296"/>
                      <a:pt x="900452" y="687809"/>
                      <a:pt x="929836" y="687809"/>
                    </a:cubicBezTo>
                    <a:cubicBezTo>
                      <a:pt x="958132" y="687809"/>
                      <a:pt x="981712" y="676745"/>
                      <a:pt x="1000576" y="654616"/>
                    </a:cubicBezTo>
                    <a:cubicBezTo>
                      <a:pt x="1019440" y="632487"/>
                      <a:pt x="1028872" y="596210"/>
                      <a:pt x="1028872" y="545785"/>
                    </a:cubicBezTo>
                    <a:cubicBezTo>
                      <a:pt x="1028872" y="493910"/>
                      <a:pt x="1018715" y="455910"/>
                      <a:pt x="998399" y="431785"/>
                    </a:cubicBezTo>
                    <a:cubicBezTo>
                      <a:pt x="978084" y="407661"/>
                      <a:pt x="952691" y="395599"/>
                      <a:pt x="922218" y="395599"/>
                    </a:cubicBezTo>
                    <a:close/>
                    <a:moveTo>
                      <a:pt x="326492" y="233442"/>
                    </a:moveTo>
                    <a:lnTo>
                      <a:pt x="143112" y="506062"/>
                    </a:lnTo>
                    <a:lnTo>
                      <a:pt x="326492" y="506062"/>
                    </a:lnTo>
                    <a:close/>
                    <a:moveTo>
                      <a:pt x="937454" y="0"/>
                    </a:moveTo>
                    <a:cubicBezTo>
                      <a:pt x="998037" y="0"/>
                      <a:pt x="1048190" y="16960"/>
                      <a:pt x="1087913" y="50878"/>
                    </a:cubicBezTo>
                    <a:cubicBezTo>
                      <a:pt x="1127636" y="84797"/>
                      <a:pt x="1152939" y="134043"/>
                      <a:pt x="1163822" y="198616"/>
                    </a:cubicBezTo>
                    <a:lnTo>
                      <a:pt x="1015812" y="214941"/>
                    </a:lnTo>
                    <a:cubicBezTo>
                      <a:pt x="1012185" y="184468"/>
                      <a:pt x="1002753" y="161976"/>
                      <a:pt x="987516" y="147466"/>
                    </a:cubicBezTo>
                    <a:cubicBezTo>
                      <a:pt x="972280" y="132955"/>
                      <a:pt x="952509" y="125699"/>
                      <a:pt x="928204" y="125699"/>
                    </a:cubicBezTo>
                    <a:cubicBezTo>
                      <a:pt x="895917" y="125699"/>
                      <a:pt x="868619" y="140210"/>
                      <a:pt x="846309" y="169232"/>
                    </a:cubicBezTo>
                    <a:cubicBezTo>
                      <a:pt x="823999" y="198253"/>
                      <a:pt x="809941" y="258654"/>
                      <a:pt x="804137" y="350435"/>
                    </a:cubicBezTo>
                    <a:cubicBezTo>
                      <a:pt x="842228" y="305451"/>
                      <a:pt x="889569" y="282960"/>
                      <a:pt x="946161" y="282960"/>
                    </a:cubicBezTo>
                    <a:cubicBezTo>
                      <a:pt x="1010008" y="282960"/>
                      <a:pt x="1064695" y="307265"/>
                      <a:pt x="1110223" y="355876"/>
                    </a:cubicBezTo>
                    <a:cubicBezTo>
                      <a:pt x="1155750" y="404487"/>
                      <a:pt x="1178514" y="467246"/>
                      <a:pt x="1178514" y="544153"/>
                    </a:cubicBezTo>
                    <a:cubicBezTo>
                      <a:pt x="1178514" y="625776"/>
                      <a:pt x="1154571" y="691256"/>
                      <a:pt x="1106686" y="740592"/>
                    </a:cubicBezTo>
                    <a:cubicBezTo>
                      <a:pt x="1058800" y="789929"/>
                      <a:pt x="997311" y="814597"/>
                      <a:pt x="922218" y="814597"/>
                    </a:cubicBezTo>
                    <a:cubicBezTo>
                      <a:pt x="841683" y="814597"/>
                      <a:pt x="775478" y="783308"/>
                      <a:pt x="723602" y="720731"/>
                    </a:cubicBezTo>
                    <a:cubicBezTo>
                      <a:pt x="671726" y="658153"/>
                      <a:pt x="645788" y="555580"/>
                      <a:pt x="645788" y="413012"/>
                    </a:cubicBezTo>
                    <a:cubicBezTo>
                      <a:pt x="645788" y="266816"/>
                      <a:pt x="672815" y="161432"/>
                      <a:pt x="726867" y="96859"/>
                    </a:cubicBezTo>
                    <a:cubicBezTo>
                      <a:pt x="780920" y="32287"/>
                      <a:pt x="851115" y="0"/>
                      <a:pt x="937454" y="0"/>
                    </a:cubicBezTo>
                    <a:close/>
                    <a:moveTo>
                      <a:pt x="346081" y="0"/>
                    </a:moveTo>
                    <a:lnTo>
                      <a:pt x="474501" y="0"/>
                    </a:lnTo>
                    <a:lnTo>
                      <a:pt x="474501" y="506062"/>
                    </a:lnTo>
                    <a:lnTo>
                      <a:pt x="573537" y="506062"/>
                    </a:lnTo>
                    <a:lnTo>
                      <a:pt x="573537" y="640468"/>
                    </a:lnTo>
                    <a:lnTo>
                      <a:pt x="474501" y="640468"/>
                    </a:lnTo>
                    <a:lnTo>
                      <a:pt x="474501" y="800993"/>
                    </a:lnTo>
                    <a:lnTo>
                      <a:pt x="326492" y="800993"/>
                    </a:lnTo>
                    <a:lnTo>
                      <a:pt x="326492" y="640468"/>
                    </a:lnTo>
                    <a:lnTo>
                      <a:pt x="0" y="640468"/>
                    </a:lnTo>
                    <a:lnTo>
                      <a:pt x="0" y="50660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99" name="Picture 98">
                <a:extLst>
                  <a:ext uri="{FF2B5EF4-FFF2-40B4-BE49-F238E27FC236}">
                    <a16:creationId xmlns:a16="http://schemas.microsoft.com/office/drawing/2014/main" id="{34B3ECC3-405B-4469-880E-B469839D73C9}"/>
                  </a:ext>
                </a:extLst>
              </p:cNvPr>
              <p:cNvPicPr>
                <a:picLocks noChangeAspect="1"/>
              </p:cNvPicPr>
              <p:nvPr/>
            </p:nvPicPr>
            <p:blipFill rotWithShape="1">
              <a:blip r:embed="rId20"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1333500"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100" name="Group 99">
              <a:extLst>
                <a:ext uri="{FF2B5EF4-FFF2-40B4-BE49-F238E27FC236}">
                  <a16:creationId xmlns:a16="http://schemas.microsoft.com/office/drawing/2014/main" id="{8EBBB736-863C-4CA7-9618-3292E1E0BDD2}"/>
                </a:ext>
              </a:extLst>
            </p:cNvPr>
            <p:cNvGrpSpPr/>
            <p:nvPr/>
          </p:nvGrpSpPr>
          <p:grpSpPr>
            <a:xfrm>
              <a:off x="3011764" y="5055750"/>
              <a:ext cx="424985" cy="332261"/>
              <a:chOff x="5050709" y="1554480"/>
              <a:chExt cx="3124200" cy="2381250"/>
            </a:xfrm>
          </p:grpSpPr>
          <p:sp>
            <p:nvSpPr>
              <p:cNvPr id="101" name="Oval 100">
                <a:extLst>
                  <a:ext uri="{FF2B5EF4-FFF2-40B4-BE49-F238E27FC236}">
                    <a16:creationId xmlns:a16="http://schemas.microsoft.com/office/drawing/2014/main" id="{10BBAB58-710A-4E08-858E-247083E8436B}"/>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A8BEF538-CF53-4FE3-BEB5-551E6442320C}"/>
                  </a:ext>
                </a:extLst>
              </p:cNvPr>
              <p:cNvSpPr txBox="1">
                <a:spLocks noChangeAspect="1"/>
              </p:cNvSpPr>
              <p:nvPr>
                <p:custDataLst>
                  <p:tags r:id="rId6"/>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103" name="Picture 102">
                <a:extLst>
                  <a:ext uri="{FF2B5EF4-FFF2-40B4-BE49-F238E27FC236}">
                    <a16:creationId xmlns:a16="http://schemas.microsoft.com/office/drawing/2014/main" id="{00DBD229-C8B6-4B88-B33B-47CB9F69A774}"/>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pic>
          <p:nvPicPr>
            <p:cNvPr id="104" name="Picture 103">
              <a:extLst>
                <a:ext uri="{FF2B5EF4-FFF2-40B4-BE49-F238E27FC236}">
                  <a16:creationId xmlns:a16="http://schemas.microsoft.com/office/drawing/2014/main" id="{C75072DB-CCBE-45B4-B0E0-6C1C15294792}"/>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6346735">
              <a:off x="2291775" y="3935565"/>
              <a:ext cx="180960" cy="754341"/>
            </a:xfrm>
            <a:prstGeom prst="rect">
              <a:avLst/>
            </a:prstGeom>
          </p:spPr>
        </p:pic>
        <p:pic>
          <p:nvPicPr>
            <p:cNvPr id="105" name="Picture 104">
              <a:extLst>
                <a:ext uri="{FF2B5EF4-FFF2-40B4-BE49-F238E27FC236}">
                  <a16:creationId xmlns:a16="http://schemas.microsoft.com/office/drawing/2014/main" id="{DEBD8C32-67CF-4CEE-B94F-5690E7D04849}"/>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7011234">
              <a:off x="1356429" y="4631741"/>
              <a:ext cx="180960" cy="754341"/>
            </a:xfrm>
            <a:prstGeom prst="rect">
              <a:avLst/>
            </a:prstGeom>
          </p:spPr>
        </p:pic>
        <p:grpSp>
          <p:nvGrpSpPr>
            <p:cNvPr id="92" name="Group 91">
              <a:extLst>
                <a:ext uri="{FF2B5EF4-FFF2-40B4-BE49-F238E27FC236}">
                  <a16:creationId xmlns:a16="http://schemas.microsoft.com/office/drawing/2014/main" id="{16356B01-CAA1-4260-9DF8-664B1FFAE729}"/>
                </a:ext>
              </a:extLst>
            </p:cNvPr>
            <p:cNvGrpSpPr/>
            <p:nvPr/>
          </p:nvGrpSpPr>
          <p:grpSpPr>
            <a:xfrm>
              <a:off x="1561232" y="5029167"/>
              <a:ext cx="772701" cy="595247"/>
              <a:chOff x="5050709" y="1554480"/>
              <a:chExt cx="3124200" cy="2381250"/>
            </a:xfrm>
          </p:grpSpPr>
          <p:sp>
            <p:nvSpPr>
              <p:cNvPr id="93" name="Oval 92">
                <a:extLst>
                  <a:ext uri="{FF2B5EF4-FFF2-40B4-BE49-F238E27FC236}">
                    <a16:creationId xmlns:a16="http://schemas.microsoft.com/office/drawing/2014/main" id="{A2B5A4EA-7543-497A-A2FD-56DEEFE87E69}"/>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3A82899-6AA0-4D8D-A909-BF69D2BC6564}"/>
                  </a:ext>
                </a:extLst>
              </p:cNvPr>
              <p:cNvSpPr txBox="1">
                <a:spLocks noChangeAspect="1"/>
              </p:cNvSpPr>
              <p:nvPr>
                <p:custDataLst>
                  <p:tags r:id="rId5"/>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95" name="Picture 94">
                <a:extLst>
                  <a:ext uri="{FF2B5EF4-FFF2-40B4-BE49-F238E27FC236}">
                    <a16:creationId xmlns:a16="http://schemas.microsoft.com/office/drawing/2014/main" id="{2B52E028-0F09-4A0F-88BB-305614809E91}"/>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sp>
          <p:nvSpPr>
            <p:cNvPr id="84" name="TextBox 83">
              <a:extLst>
                <a:ext uri="{FF2B5EF4-FFF2-40B4-BE49-F238E27FC236}">
                  <a16:creationId xmlns:a16="http://schemas.microsoft.com/office/drawing/2014/main" id="{BB785901-515B-4054-A4D6-63C698111176}"/>
                </a:ext>
              </a:extLst>
            </p:cNvPr>
            <p:cNvSpPr txBox="1"/>
            <p:nvPr/>
          </p:nvSpPr>
          <p:spPr>
            <a:xfrm>
              <a:off x="639848" y="427753"/>
              <a:ext cx="2420534" cy="307777"/>
            </a:xfrm>
            <a:prstGeom prst="rect">
              <a:avLst/>
            </a:prstGeom>
            <a:noFill/>
          </p:spPr>
          <p:txBody>
            <a:bodyPr wrap="none" lIns="0" tIns="0" rIns="0" bIns="0" rtlCol="0">
              <a:spAutoFit/>
            </a:bodyPr>
            <a:lstStyle/>
            <a:p>
              <a:pPr algn="l"/>
              <a:r>
                <a:rPr lang="en-US" sz="2000" b="1">
                  <a:solidFill>
                    <a:schemeClr val="tx2">
                      <a:lumMod val="50000"/>
                    </a:schemeClr>
                  </a:solidFill>
                </a:rPr>
                <a:t>Phát sinh tinh trùng</a:t>
              </a:r>
            </a:p>
          </p:txBody>
        </p:sp>
        <p:sp>
          <p:nvSpPr>
            <p:cNvPr id="85" name="TextBox 84">
              <a:extLst>
                <a:ext uri="{FF2B5EF4-FFF2-40B4-BE49-F238E27FC236}">
                  <a16:creationId xmlns:a16="http://schemas.microsoft.com/office/drawing/2014/main" id="{B7E46887-55B8-487B-8FA4-81327EDE4D4A}"/>
                </a:ext>
              </a:extLst>
            </p:cNvPr>
            <p:cNvSpPr txBox="1"/>
            <p:nvPr/>
          </p:nvSpPr>
          <p:spPr>
            <a:xfrm>
              <a:off x="3500370" y="427753"/>
              <a:ext cx="1909177" cy="307777"/>
            </a:xfrm>
            <a:prstGeom prst="rect">
              <a:avLst/>
            </a:prstGeom>
            <a:noFill/>
          </p:spPr>
          <p:txBody>
            <a:bodyPr wrap="none" lIns="0" tIns="0" rIns="0" bIns="0" rtlCol="0">
              <a:spAutoFit/>
            </a:bodyPr>
            <a:lstStyle/>
            <a:p>
              <a:pPr algn="l"/>
              <a:r>
                <a:rPr lang="en-US" sz="2000" b="1">
                  <a:solidFill>
                    <a:schemeClr val="tx2">
                      <a:lumMod val="50000"/>
                    </a:schemeClr>
                  </a:solidFill>
                </a:rPr>
                <a:t>Phát sinh trứng</a:t>
              </a:r>
            </a:p>
          </p:txBody>
        </p:sp>
        <p:sp>
          <p:nvSpPr>
            <p:cNvPr id="86" name="TextBox 85">
              <a:extLst>
                <a:ext uri="{FF2B5EF4-FFF2-40B4-BE49-F238E27FC236}">
                  <a16:creationId xmlns:a16="http://schemas.microsoft.com/office/drawing/2014/main" id="{8B7D8D87-A336-4526-BF38-B38E92A91B77}"/>
                </a:ext>
              </a:extLst>
            </p:cNvPr>
            <p:cNvSpPr txBox="1"/>
            <p:nvPr/>
          </p:nvSpPr>
          <p:spPr>
            <a:xfrm>
              <a:off x="839955" y="820585"/>
              <a:ext cx="846770"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 bào </a:t>
              </a:r>
            </a:p>
            <a:p>
              <a:pPr algn="l">
                <a:lnSpc>
                  <a:spcPct val="105000"/>
                </a:lnSpc>
              </a:pPr>
              <a:r>
                <a:rPr lang="en-US" sz="1600" i="1">
                  <a:solidFill>
                    <a:schemeClr val="tx2">
                      <a:lumMod val="50000"/>
                    </a:schemeClr>
                  </a:solidFill>
                </a:rPr>
                <a:t>sơ cấp</a:t>
              </a:r>
            </a:p>
          </p:txBody>
        </p:sp>
        <p:sp>
          <p:nvSpPr>
            <p:cNvPr id="87" name="TextBox 86">
              <a:extLst>
                <a:ext uri="{FF2B5EF4-FFF2-40B4-BE49-F238E27FC236}">
                  <a16:creationId xmlns:a16="http://schemas.microsoft.com/office/drawing/2014/main" id="{C55884C7-4E2C-4BCA-B733-C02D27DE1D9A}"/>
                </a:ext>
              </a:extLst>
            </p:cNvPr>
            <p:cNvSpPr txBox="1"/>
            <p:nvPr/>
          </p:nvSpPr>
          <p:spPr>
            <a:xfrm>
              <a:off x="535855" y="1459582"/>
              <a:ext cx="846770"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 bào </a:t>
              </a:r>
            </a:p>
            <a:p>
              <a:pPr algn="l">
                <a:lnSpc>
                  <a:spcPct val="105000"/>
                </a:lnSpc>
              </a:pPr>
              <a:r>
                <a:rPr lang="en-US" sz="1600" i="1">
                  <a:solidFill>
                    <a:schemeClr val="tx2">
                      <a:lumMod val="50000"/>
                    </a:schemeClr>
                  </a:solidFill>
                </a:rPr>
                <a:t>thứ cấp</a:t>
              </a:r>
            </a:p>
          </p:txBody>
        </p:sp>
        <p:sp>
          <p:nvSpPr>
            <p:cNvPr id="106" name="TextBox 105">
              <a:extLst>
                <a:ext uri="{FF2B5EF4-FFF2-40B4-BE49-F238E27FC236}">
                  <a16:creationId xmlns:a16="http://schemas.microsoft.com/office/drawing/2014/main" id="{E0907188-A065-4AA3-B960-7C8CEDCEBF20}"/>
                </a:ext>
              </a:extLst>
            </p:cNvPr>
            <p:cNvSpPr txBox="1"/>
            <p:nvPr/>
          </p:nvSpPr>
          <p:spPr>
            <a:xfrm>
              <a:off x="2464212" y="1671657"/>
              <a:ext cx="641009"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 tử</a:t>
              </a:r>
            </a:p>
          </p:txBody>
        </p:sp>
        <p:sp>
          <p:nvSpPr>
            <p:cNvPr id="107" name="TextBox 106">
              <a:extLst>
                <a:ext uri="{FF2B5EF4-FFF2-40B4-BE49-F238E27FC236}">
                  <a16:creationId xmlns:a16="http://schemas.microsoft.com/office/drawing/2014/main" id="{450A60D5-0914-4A58-AE1B-4B4983F47AFE}"/>
                </a:ext>
              </a:extLst>
            </p:cNvPr>
            <p:cNvSpPr txBox="1"/>
            <p:nvPr/>
          </p:nvSpPr>
          <p:spPr>
            <a:xfrm>
              <a:off x="482135" y="3211075"/>
              <a:ext cx="468077"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a:t>
              </a:r>
            </a:p>
            <a:p>
              <a:pPr algn="l">
                <a:lnSpc>
                  <a:spcPct val="105000"/>
                </a:lnSpc>
              </a:pPr>
              <a:r>
                <a:rPr lang="en-US" sz="1600" i="1">
                  <a:solidFill>
                    <a:schemeClr val="tx2">
                      <a:lumMod val="50000"/>
                    </a:schemeClr>
                  </a:solidFill>
                </a:rPr>
                <a:t>trùng</a:t>
              </a:r>
            </a:p>
          </p:txBody>
        </p:sp>
        <p:sp>
          <p:nvSpPr>
            <p:cNvPr id="108" name="TextBox 107">
              <a:extLst>
                <a:ext uri="{FF2B5EF4-FFF2-40B4-BE49-F238E27FC236}">
                  <a16:creationId xmlns:a16="http://schemas.microsoft.com/office/drawing/2014/main" id="{515FD8F6-0E9E-4F51-BEA1-4D9E62BD440B}"/>
                </a:ext>
              </a:extLst>
            </p:cNvPr>
            <p:cNvSpPr txBox="1"/>
            <p:nvPr/>
          </p:nvSpPr>
          <p:spPr>
            <a:xfrm>
              <a:off x="3293132" y="842680"/>
              <a:ext cx="830356"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 sơ </a:t>
              </a:r>
            </a:p>
            <a:p>
              <a:pPr algn="l">
                <a:lnSpc>
                  <a:spcPct val="105000"/>
                </a:lnSpc>
              </a:pPr>
              <a:r>
                <a:rPr lang="en-US" sz="1600" i="1">
                  <a:solidFill>
                    <a:schemeClr val="tx2">
                      <a:lumMod val="50000"/>
                    </a:schemeClr>
                  </a:solidFill>
                </a:rPr>
                <a:t>cấp</a:t>
              </a:r>
            </a:p>
          </p:txBody>
        </p:sp>
        <p:sp>
          <p:nvSpPr>
            <p:cNvPr id="109" name="TextBox 108">
              <a:extLst>
                <a:ext uri="{FF2B5EF4-FFF2-40B4-BE49-F238E27FC236}">
                  <a16:creationId xmlns:a16="http://schemas.microsoft.com/office/drawing/2014/main" id="{6222DBDC-54E3-459F-828E-30F4511CA780}"/>
                </a:ext>
              </a:extLst>
            </p:cNvPr>
            <p:cNvSpPr txBox="1"/>
            <p:nvPr/>
          </p:nvSpPr>
          <p:spPr>
            <a:xfrm>
              <a:off x="5018333" y="1038551"/>
              <a:ext cx="860813"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gn="l">
                <a:lnSpc>
                  <a:spcPct val="105000"/>
                </a:lnSpc>
              </a:pPr>
              <a:r>
                <a:rPr lang="en-US" sz="1600" i="1">
                  <a:solidFill>
                    <a:schemeClr val="tx2">
                      <a:lumMod val="50000"/>
                    </a:schemeClr>
                  </a:solidFill>
                </a:rPr>
                <a:t>thứ cấp 1</a:t>
              </a:r>
            </a:p>
          </p:txBody>
        </p:sp>
        <p:sp>
          <p:nvSpPr>
            <p:cNvPr id="110" name="TextBox 109">
              <a:extLst>
                <a:ext uri="{FF2B5EF4-FFF2-40B4-BE49-F238E27FC236}">
                  <a16:creationId xmlns:a16="http://schemas.microsoft.com/office/drawing/2014/main" id="{C64F4762-6358-4760-AEF8-832F6360AD44}"/>
                </a:ext>
              </a:extLst>
            </p:cNvPr>
            <p:cNvSpPr txBox="1"/>
            <p:nvPr/>
          </p:nvSpPr>
          <p:spPr>
            <a:xfrm>
              <a:off x="4906841" y="2018518"/>
              <a:ext cx="973023"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gn="l">
                <a:lnSpc>
                  <a:spcPct val="105000"/>
                </a:lnSpc>
              </a:pPr>
              <a:r>
                <a:rPr lang="en-US" sz="1600" i="1">
                  <a:solidFill>
                    <a:schemeClr val="tx2">
                      <a:lumMod val="50000"/>
                    </a:schemeClr>
                  </a:solidFill>
                </a:rPr>
                <a:t>thứ sơ cấp</a:t>
              </a:r>
            </a:p>
          </p:txBody>
        </p:sp>
        <p:sp>
          <p:nvSpPr>
            <p:cNvPr id="111" name="TextBox 110">
              <a:extLst>
                <a:ext uri="{FF2B5EF4-FFF2-40B4-BE49-F238E27FC236}">
                  <a16:creationId xmlns:a16="http://schemas.microsoft.com/office/drawing/2014/main" id="{514DBF66-3C92-4880-9E95-54446CAB5FAE}"/>
                </a:ext>
              </a:extLst>
            </p:cNvPr>
            <p:cNvSpPr txBox="1"/>
            <p:nvPr/>
          </p:nvSpPr>
          <p:spPr>
            <a:xfrm>
              <a:off x="4957641" y="2776356"/>
              <a:ext cx="918521"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nSpc>
                  <a:spcPct val="105000"/>
                </a:lnSpc>
              </a:pPr>
              <a:r>
                <a:rPr lang="en-US" sz="1600" i="1">
                  <a:solidFill>
                    <a:schemeClr val="tx2">
                      <a:lumMod val="50000"/>
                    </a:schemeClr>
                  </a:solidFill>
                </a:rPr>
                <a:t>thứ cấp 2 </a:t>
              </a:r>
            </a:p>
          </p:txBody>
        </p:sp>
        <p:sp>
          <p:nvSpPr>
            <p:cNvPr id="112" name="TextBox 111">
              <a:extLst>
                <a:ext uri="{FF2B5EF4-FFF2-40B4-BE49-F238E27FC236}">
                  <a16:creationId xmlns:a16="http://schemas.microsoft.com/office/drawing/2014/main" id="{76D009B7-5D08-4C65-BF4B-4F259775882C}"/>
                </a:ext>
              </a:extLst>
            </p:cNvPr>
            <p:cNvSpPr txBox="1"/>
            <p:nvPr/>
          </p:nvSpPr>
          <p:spPr>
            <a:xfrm>
              <a:off x="4499520" y="3488351"/>
              <a:ext cx="488916"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a:t>
              </a:r>
            </a:p>
          </p:txBody>
        </p:sp>
        <p:sp>
          <p:nvSpPr>
            <p:cNvPr id="113" name="TextBox 112">
              <a:extLst>
                <a:ext uri="{FF2B5EF4-FFF2-40B4-BE49-F238E27FC236}">
                  <a16:creationId xmlns:a16="http://schemas.microsoft.com/office/drawing/2014/main" id="{3BBF746C-1D34-4DE9-83EF-B2079D069463}"/>
                </a:ext>
              </a:extLst>
            </p:cNvPr>
            <p:cNvSpPr txBox="1"/>
            <p:nvPr/>
          </p:nvSpPr>
          <p:spPr>
            <a:xfrm>
              <a:off x="3281050" y="2791717"/>
              <a:ext cx="488916"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Rụng</a:t>
              </a:r>
            </a:p>
            <a:p>
              <a:pPr algn="l">
                <a:lnSpc>
                  <a:spcPct val="105000"/>
                </a:lnSpc>
              </a:pPr>
              <a:r>
                <a:rPr lang="en-US" sz="1600" i="1">
                  <a:solidFill>
                    <a:schemeClr val="tx2">
                      <a:lumMod val="50000"/>
                    </a:schemeClr>
                  </a:solidFill>
                </a:rPr>
                <a:t>trứng</a:t>
              </a:r>
            </a:p>
          </p:txBody>
        </p:sp>
        <p:sp>
          <p:nvSpPr>
            <p:cNvPr id="114" name="TextBox 113">
              <a:extLst>
                <a:ext uri="{FF2B5EF4-FFF2-40B4-BE49-F238E27FC236}">
                  <a16:creationId xmlns:a16="http://schemas.microsoft.com/office/drawing/2014/main" id="{D9FA0FE9-B508-4161-A21C-97DF2CA28DD5}"/>
                </a:ext>
              </a:extLst>
            </p:cNvPr>
            <p:cNvSpPr txBox="1"/>
            <p:nvPr/>
          </p:nvSpPr>
          <p:spPr>
            <a:xfrm>
              <a:off x="3254546" y="1826829"/>
              <a:ext cx="546625" cy="757643"/>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 </a:t>
              </a:r>
            </a:p>
            <a:p>
              <a:pPr algn="l">
                <a:lnSpc>
                  <a:spcPct val="105000"/>
                </a:lnSpc>
              </a:pPr>
              <a:r>
                <a:rPr lang="en-US" sz="1600" i="1">
                  <a:solidFill>
                    <a:schemeClr val="tx2">
                      <a:lumMod val="50000"/>
                    </a:schemeClr>
                  </a:solidFill>
                </a:rPr>
                <a:t>thứ</a:t>
              </a:r>
            </a:p>
            <a:p>
              <a:pPr algn="l">
                <a:lnSpc>
                  <a:spcPct val="105000"/>
                </a:lnSpc>
              </a:pPr>
              <a:r>
                <a:rPr lang="en-US" sz="1600" i="1">
                  <a:solidFill>
                    <a:schemeClr val="tx2">
                      <a:lumMod val="50000"/>
                    </a:schemeClr>
                  </a:solidFill>
                </a:rPr>
                <a:t>cấp</a:t>
              </a:r>
            </a:p>
          </p:txBody>
        </p:sp>
        <p:sp>
          <p:nvSpPr>
            <p:cNvPr id="115" name="TextBox 114">
              <a:extLst>
                <a:ext uri="{FF2B5EF4-FFF2-40B4-BE49-F238E27FC236}">
                  <a16:creationId xmlns:a16="http://schemas.microsoft.com/office/drawing/2014/main" id="{5874CA51-2699-4AE5-9B0C-F1E2426948DB}"/>
                </a:ext>
              </a:extLst>
            </p:cNvPr>
            <p:cNvSpPr txBox="1"/>
            <p:nvPr/>
          </p:nvSpPr>
          <p:spPr>
            <a:xfrm>
              <a:off x="3565465" y="4340825"/>
              <a:ext cx="488916"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a:t>
              </a:r>
            </a:p>
          </p:txBody>
        </p:sp>
        <p:sp>
          <p:nvSpPr>
            <p:cNvPr id="116" name="TextBox 115">
              <a:extLst>
                <a:ext uri="{FF2B5EF4-FFF2-40B4-BE49-F238E27FC236}">
                  <a16:creationId xmlns:a16="http://schemas.microsoft.com/office/drawing/2014/main" id="{BBE1D951-4D52-4FEE-88A8-17ECE2A13DD0}"/>
                </a:ext>
              </a:extLst>
            </p:cNvPr>
            <p:cNvSpPr txBox="1"/>
            <p:nvPr/>
          </p:nvSpPr>
          <p:spPr>
            <a:xfrm>
              <a:off x="3514652" y="4836536"/>
              <a:ext cx="860813"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gn="l">
                <a:lnSpc>
                  <a:spcPct val="105000"/>
                </a:lnSpc>
              </a:pPr>
              <a:r>
                <a:rPr lang="en-US" sz="1600" i="1">
                  <a:solidFill>
                    <a:schemeClr val="tx2">
                      <a:lumMod val="50000"/>
                    </a:schemeClr>
                  </a:solidFill>
                </a:rPr>
                <a:t>thứ cấp 3</a:t>
              </a:r>
            </a:p>
          </p:txBody>
        </p:sp>
        <p:sp>
          <p:nvSpPr>
            <p:cNvPr id="117" name="TextBox 116">
              <a:extLst>
                <a:ext uri="{FF2B5EF4-FFF2-40B4-BE49-F238E27FC236}">
                  <a16:creationId xmlns:a16="http://schemas.microsoft.com/office/drawing/2014/main" id="{73709BC9-B30C-4E17-A40A-65713174F034}"/>
                </a:ext>
              </a:extLst>
            </p:cNvPr>
            <p:cNvSpPr txBox="1"/>
            <p:nvPr/>
          </p:nvSpPr>
          <p:spPr>
            <a:xfrm>
              <a:off x="3603356" y="6201225"/>
              <a:ext cx="629981"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Hợp tử</a:t>
              </a:r>
            </a:p>
          </p:txBody>
        </p:sp>
        <p:sp>
          <p:nvSpPr>
            <p:cNvPr id="118" name="TextBox 117">
              <a:extLst>
                <a:ext uri="{FF2B5EF4-FFF2-40B4-BE49-F238E27FC236}">
                  <a16:creationId xmlns:a16="http://schemas.microsoft.com/office/drawing/2014/main" id="{1528AF25-2A20-492F-A931-B0265DAE6C0E}"/>
                </a:ext>
              </a:extLst>
            </p:cNvPr>
            <p:cNvSpPr txBox="1"/>
            <p:nvPr/>
          </p:nvSpPr>
          <p:spPr>
            <a:xfrm>
              <a:off x="850218" y="5293968"/>
              <a:ext cx="637995"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Tế bào</a:t>
              </a:r>
            </a:p>
            <a:p>
              <a:pPr algn="l">
                <a:lnSpc>
                  <a:spcPct val="105000"/>
                </a:lnSpc>
              </a:pPr>
              <a:r>
                <a:rPr lang="en-US" sz="1600" i="1">
                  <a:solidFill>
                    <a:schemeClr val="tx2">
                      <a:lumMod val="50000"/>
                    </a:schemeClr>
                  </a:solidFill>
                </a:rPr>
                <a:t>trứng</a:t>
              </a:r>
            </a:p>
          </p:txBody>
        </p:sp>
        <p:sp>
          <p:nvSpPr>
            <p:cNvPr id="119" name="TextBox 118">
              <a:extLst>
                <a:ext uri="{FF2B5EF4-FFF2-40B4-BE49-F238E27FC236}">
                  <a16:creationId xmlns:a16="http://schemas.microsoft.com/office/drawing/2014/main" id="{8D4F464A-5144-47CF-9CA7-E101747ACC57}"/>
                </a:ext>
              </a:extLst>
            </p:cNvPr>
            <p:cNvSpPr txBox="1"/>
            <p:nvPr/>
          </p:nvSpPr>
          <p:spPr>
            <a:xfrm>
              <a:off x="582871" y="3919206"/>
              <a:ext cx="740587"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Thụ tinh</a:t>
              </a:r>
            </a:p>
          </p:txBody>
        </p:sp>
        <p:cxnSp>
          <p:nvCxnSpPr>
            <p:cNvPr id="5" name="Straight Connector 4">
              <a:extLst>
                <a:ext uri="{FF2B5EF4-FFF2-40B4-BE49-F238E27FC236}">
                  <a16:creationId xmlns:a16="http://schemas.microsoft.com/office/drawing/2014/main" id="{867E82CF-6AA5-4905-80FC-731125C1D681}"/>
                </a:ext>
              </a:extLst>
            </p:cNvPr>
            <p:cNvCxnSpPr>
              <a:cxnSpLocks/>
            </p:cNvCxnSpPr>
            <p:nvPr/>
          </p:nvCxnSpPr>
          <p:spPr>
            <a:xfrm>
              <a:off x="1409700" y="4039496"/>
              <a:ext cx="1302372"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EB04AB1-E4DF-4DDA-8C5D-4F38FBF5678B}"/>
                </a:ext>
              </a:extLst>
            </p:cNvPr>
            <p:cNvCxnSpPr>
              <a:cxnSpLocks/>
            </p:cNvCxnSpPr>
            <p:nvPr/>
          </p:nvCxnSpPr>
          <p:spPr>
            <a:xfrm>
              <a:off x="3073093" y="4039496"/>
              <a:ext cx="249176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9B7A44FD-CA48-4501-98BA-A52B43286BC8}"/>
                </a:ext>
              </a:extLst>
            </p:cNvPr>
            <p:cNvSpPr/>
            <p:nvPr/>
          </p:nvSpPr>
          <p:spPr>
            <a:xfrm>
              <a:off x="1628776" y="3838575"/>
              <a:ext cx="2419350" cy="106879"/>
            </a:xfrm>
            <a:custGeom>
              <a:avLst/>
              <a:gdLst>
                <a:gd name="connsiteX0" fmla="*/ 0 w 2371725"/>
                <a:gd name="connsiteY0" fmla="*/ 0 h 104775"/>
                <a:gd name="connsiteX1" fmla="*/ 0 w 2371725"/>
                <a:gd name="connsiteY1" fmla="*/ 104775 h 104775"/>
                <a:gd name="connsiteX2" fmla="*/ 2371725 w 2371725"/>
                <a:gd name="connsiteY2" fmla="*/ 104775 h 104775"/>
                <a:gd name="connsiteX3" fmla="*/ 2371725 w 2371725"/>
                <a:gd name="connsiteY3" fmla="*/ 28575 h 104775"/>
              </a:gdLst>
              <a:ahLst/>
              <a:cxnLst>
                <a:cxn ang="0">
                  <a:pos x="connsiteX0" y="connsiteY0"/>
                </a:cxn>
                <a:cxn ang="0">
                  <a:pos x="connsiteX1" y="connsiteY1"/>
                </a:cxn>
                <a:cxn ang="0">
                  <a:pos x="connsiteX2" y="connsiteY2"/>
                </a:cxn>
                <a:cxn ang="0">
                  <a:pos x="connsiteX3" y="connsiteY3"/>
                </a:cxn>
              </a:cxnLst>
              <a:rect l="l" t="t" r="r" b="b"/>
              <a:pathLst>
                <a:path w="2371725" h="104775">
                  <a:moveTo>
                    <a:pt x="0" y="0"/>
                  </a:moveTo>
                  <a:lnTo>
                    <a:pt x="0" y="104775"/>
                  </a:lnTo>
                  <a:lnTo>
                    <a:pt x="2371725" y="104775"/>
                  </a:lnTo>
                  <a:lnTo>
                    <a:pt x="2371725" y="285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64C4389-2207-438A-AA96-D17668D877FC}"/>
                </a:ext>
              </a:extLst>
            </p:cNvPr>
            <p:cNvCxnSpPr>
              <a:cxnSpLocks/>
            </p:cNvCxnSpPr>
            <p:nvPr/>
          </p:nvCxnSpPr>
          <p:spPr>
            <a:xfrm>
              <a:off x="2964582" y="3940370"/>
              <a:ext cx="0" cy="1827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F351A2F8-5B3D-4414-9D55-C729DD59986D}"/>
                </a:ext>
              </a:extLst>
            </p:cNvPr>
            <p:cNvCxnSpPr>
              <a:cxnSpLocks/>
              <a:stCxn id="8" idx="2"/>
            </p:cNvCxnSpPr>
            <p:nvPr/>
          </p:nvCxnSpPr>
          <p:spPr>
            <a:xfrm flipH="1">
              <a:off x="1419654" y="1738247"/>
              <a:ext cx="501104" cy="2038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39746D0-B559-49CA-8450-E15230CDDB89}"/>
                </a:ext>
              </a:extLst>
            </p:cNvPr>
            <p:cNvCxnSpPr>
              <a:cxnSpLocks/>
              <a:stCxn id="8" idx="2"/>
              <a:endCxn id="36" idx="0"/>
            </p:cNvCxnSpPr>
            <p:nvPr/>
          </p:nvCxnSpPr>
          <p:spPr>
            <a:xfrm>
              <a:off x="1920758" y="1738247"/>
              <a:ext cx="563285" cy="190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DFA2931-B01D-4F66-B4CF-2186045FCC57}"/>
                </a:ext>
              </a:extLst>
            </p:cNvPr>
            <p:cNvCxnSpPr>
              <a:cxnSpLocks/>
              <a:stCxn id="32" idx="2"/>
              <a:endCxn id="40" idx="0"/>
            </p:cNvCxnSpPr>
            <p:nvPr/>
          </p:nvCxnSpPr>
          <p:spPr>
            <a:xfrm flipH="1">
              <a:off x="1076420" y="2377990"/>
              <a:ext cx="279376" cy="230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82734AC0-6B60-4A28-82BD-B108A338CE25}"/>
                </a:ext>
              </a:extLst>
            </p:cNvPr>
            <p:cNvCxnSpPr>
              <a:cxnSpLocks/>
              <a:stCxn id="32" idx="2"/>
              <a:endCxn id="48" idx="0"/>
            </p:cNvCxnSpPr>
            <p:nvPr/>
          </p:nvCxnSpPr>
          <p:spPr>
            <a:xfrm>
              <a:off x="1355796" y="2377990"/>
              <a:ext cx="318403" cy="230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41B89DE5-9BD3-49A6-BC61-1A52A98DA218}"/>
                </a:ext>
              </a:extLst>
            </p:cNvPr>
            <p:cNvCxnSpPr>
              <a:cxnSpLocks/>
              <a:stCxn id="36" idx="2"/>
              <a:endCxn id="56" idx="0"/>
            </p:cNvCxnSpPr>
            <p:nvPr/>
          </p:nvCxnSpPr>
          <p:spPr>
            <a:xfrm>
              <a:off x="2484043" y="2373056"/>
              <a:ext cx="285924" cy="235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FBA811E3-1137-4D20-9260-2BB536FDD817}"/>
                </a:ext>
              </a:extLst>
            </p:cNvPr>
            <p:cNvCxnSpPr>
              <a:cxnSpLocks/>
              <a:stCxn id="36" idx="2"/>
              <a:endCxn id="52" idx="0"/>
            </p:cNvCxnSpPr>
            <p:nvPr/>
          </p:nvCxnSpPr>
          <p:spPr>
            <a:xfrm flipH="1">
              <a:off x="2214202" y="2373056"/>
              <a:ext cx="269841" cy="235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DDB6CA4-E17E-44EA-A374-8F0E845B1767}"/>
                </a:ext>
              </a:extLst>
            </p:cNvPr>
            <p:cNvGrpSpPr/>
            <p:nvPr/>
          </p:nvGrpSpPr>
          <p:grpSpPr>
            <a:xfrm>
              <a:off x="1534407" y="1143000"/>
              <a:ext cx="772701" cy="595247"/>
              <a:chOff x="1333500" y="1554480"/>
              <a:chExt cx="3124200" cy="2381250"/>
            </a:xfrm>
          </p:grpSpPr>
          <p:sp>
            <p:nvSpPr>
              <p:cNvPr id="12" name="Oval 11">
                <a:extLst>
                  <a:ext uri="{FF2B5EF4-FFF2-40B4-BE49-F238E27FC236}">
                    <a16:creationId xmlns:a16="http://schemas.microsoft.com/office/drawing/2014/main" id="{CD0CD8F9-EE1C-4F67-AD18-6B234DABF463}"/>
                  </a:ext>
                </a:extLst>
              </p:cNvPr>
              <p:cNvSpPr/>
              <p:nvPr/>
            </p:nvSpPr>
            <p:spPr>
              <a:xfrm>
                <a:off x="1712314"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4AF1335-A42B-4B8A-B3E6-33F27004E7B9}"/>
                  </a:ext>
                </a:extLst>
              </p:cNvPr>
              <p:cNvSpPr txBox="1">
                <a:spLocks noChangeAspect="1"/>
              </p:cNvSpPr>
              <p:nvPr>
                <p:custDataLst>
                  <p:tags r:id="rId4"/>
                </p:custDataLst>
              </p:nvPr>
            </p:nvSpPr>
            <p:spPr>
              <a:xfrm>
                <a:off x="2326001" y="2629442"/>
                <a:ext cx="1178514" cy="814597"/>
              </a:xfrm>
              <a:custGeom>
                <a:avLst/>
                <a:gdLst/>
                <a:ahLst/>
                <a:cxnLst/>
                <a:rect l="l" t="t" r="r" b="b"/>
                <a:pathLst>
                  <a:path w="1178514" h="814597">
                    <a:moveTo>
                      <a:pt x="922218" y="395599"/>
                    </a:moveTo>
                    <a:cubicBezTo>
                      <a:pt x="892834" y="395599"/>
                      <a:pt x="867984" y="407117"/>
                      <a:pt x="847669" y="430153"/>
                    </a:cubicBezTo>
                    <a:cubicBezTo>
                      <a:pt x="827354" y="453189"/>
                      <a:pt x="817197" y="487198"/>
                      <a:pt x="817197" y="532182"/>
                    </a:cubicBezTo>
                    <a:cubicBezTo>
                      <a:pt x="817197" y="581881"/>
                      <a:pt x="828624" y="620244"/>
                      <a:pt x="851478" y="647270"/>
                    </a:cubicBezTo>
                    <a:cubicBezTo>
                      <a:pt x="874333" y="674296"/>
                      <a:pt x="900452" y="687809"/>
                      <a:pt x="929836" y="687809"/>
                    </a:cubicBezTo>
                    <a:cubicBezTo>
                      <a:pt x="958132" y="687809"/>
                      <a:pt x="981712" y="676745"/>
                      <a:pt x="1000576" y="654616"/>
                    </a:cubicBezTo>
                    <a:cubicBezTo>
                      <a:pt x="1019440" y="632487"/>
                      <a:pt x="1028872" y="596210"/>
                      <a:pt x="1028872" y="545785"/>
                    </a:cubicBezTo>
                    <a:cubicBezTo>
                      <a:pt x="1028872" y="493910"/>
                      <a:pt x="1018715" y="455910"/>
                      <a:pt x="998399" y="431785"/>
                    </a:cubicBezTo>
                    <a:cubicBezTo>
                      <a:pt x="978084" y="407661"/>
                      <a:pt x="952691" y="395599"/>
                      <a:pt x="922218" y="395599"/>
                    </a:cubicBezTo>
                    <a:close/>
                    <a:moveTo>
                      <a:pt x="326492" y="233442"/>
                    </a:moveTo>
                    <a:lnTo>
                      <a:pt x="143112" y="506062"/>
                    </a:lnTo>
                    <a:lnTo>
                      <a:pt x="326492" y="506062"/>
                    </a:lnTo>
                    <a:close/>
                    <a:moveTo>
                      <a:pt x="937454" y="0"/>
                    </a:moveTo>
                    <a:cubicBezTo>
                      <a:pt x="998037" y="0"/>
                      <a:pt x="1048190" y="16960"/>
                      <a:pt x="1087913" y="50878"/>
                    </a:cubicBezTo>
                    <a:cubicBezTo>
                      <a:pt x="1127636" y="84797"/>
                      <a:pt x="1152939" y="134043"/>
                      <a:pt x="1163822" y="198616"/>
                    </a:cubicBezTo>
                    <a:lnTo>
                      <a:pt x="1015812" y="214941"/>
                    </a:lnTo>
                    <a:cubicBezTo>
                      <a:pt x="1012185" y="184468"/>
                      <a:pt x="1002753" y="161976"/>
                      <a:pt x="987516" y="147466"/>
                    </a:cubicBezTo>
                    <a:cubicBezTo>
                      <a:pt x="972280" y="132955"/>
                      <a:pt x="952509" y="125699"/>
                      <a:pt x="928204" y="125699"/>
                    </a:cubicBezTo>
                    <a:cubicBezTo>
                      <a:pt x="895917" y="125699"/>
                      <a:pt x="868619" y="140210"/>
                      <a:pt x="846309" y="169232"/>
                    </a:cubicBezTo>
                    <a:cubicBezTo>
                      <a:pt x="823999" y="198253"/>
                      <a:pt x="809941" y="258654"/>
                      <a:pt x="804137" y="350435"/>
                    </a:cubicBezTo>
                    <a:cubicBezTo>
                      <a:pt x="842228" y="305451"/>
                      <a:pt x="889569" y="282960"/>
                      <a:pt x="946161" y="282960"/>
                    </a:cubicBezTo>
                    <a:cubicBezTo>
                      <a:pt x="1010008" y="282960"/>
                      <a:pt x="1064695" y="307265"/>
                      <a:pt x="1110223" y="355876"/>
                    </a:cubicBezTo>
                    <a:cubicBezTo>
                      <a:pt x="1155750" y="404487"/>
                      <a:pt x="1178514" y="467246"/>
                      <a:pt x="1178514" y="544153"/>
                    </a:cubicBezTo>
                    <a:cubicBezTo>
                      <a:pt x="1178514" y="625776"/>
                      <a:pt x="1154571" y="691256"/>
                      <a:pt x="1106686" y="740592"/>
                    </a:cubicBezTo>
                    <a:cubicBezTo>
                      <a:pt x="1058800" y="789929"/>
                      <a:pt x="997311" y="814597"/>
                      <a:pt x="922218" y="814597"/>
                    </a:cubicBezTo>
                    <a:cubicBezTo>
                      <a:pt x="841683" y="814597"/>
                      <a:pt x="775478" y="783308"/>
                      <a:pt x="723602" y="720731"/>
                    </a:cubicBezTo>
                    <a:cubicBezTo>
                      <a:pt x="671726" y="658153"/>
                      <a:pt x="645788" y="555580"/>
                      <a:pt x="645788" y="413012"/>
                    </a:cubicBezTo>
                    <a:cubicBezTo>
                      <a:pt x="645788" y="266816"/>
                      <a:pt x="672815" y="161432"/>
                      <a:pt x="726867" y="96859"/>
                    </a:cubicBezTo>
                    <a:cubicBezTo>
                      <a:pt x="780920" y="32287"/>
                      <a:pt x="851115" y="0"/>
                      <a:pt x="937454" y="0"/>
                    </a:cubicBezTo>
                    <a:close/>
                    <a:moveTo>
                      <a:pt x="346081" y="0"/>
                    </a:moveTo>
                    <a:lnTo>
                      <a:pt x="474501" y="0"/>
                    </a:lnTo>
                    <a:lnTo>
                      <a:pt x="474501" y="506062"/>
                    </a:lnTo>
                    <a:lnTo>
                      <a:pt x="573537" y="506062"/>
                    </a:lnTo>
                    <a:lnTo>
                      <a:pt x="573537" y="640468"/>
                    </a:lnTo>
                    <a:lnTo>
                      <a:pt x="474501" y="640468"/>
                    </a:lnTo>
                    <a:lnTo>
                      <a:pt x="474501" y="800993"/>
                    </a:lnTo>
                    <a:lnTo>
                      <a:pt x="326492" y="800993"/>
                    </a:lnTo>
                    <a:lnTo>
                      <a:pt x="326492" y="640468"/>
                    </a:lnTo>
                    <a:lnTo>
                      <a:pt x="0" y="640468"/>
                    </a:lnTo>
                    <a:lnTo>
                      <a:pt x="0" y="50660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8" name="Picture 7">
                <a:extLst>
                  <a:ext uri="{FF2B5EF4-FFF2-40B4-BE49-F238E27FC236}">
                    <a16:creationId xmlns:a16="http://schemas.microsoft.com/office/drawing/2014/main" id="{154435C0-5CF0-40D3-BD5D-0E2FF0D1BB03}"/>
                  </a:ext>
                </a:extLst>
              </p:cNvPr>
              <p:cNvPicPr>
                <a:picLocks noChangeAspect="1"/>
              </p:cNvPicPr>
              <p:nvPr/>
            </p:nvPicPr>
            <p:blipFill rotWithShape="1">
              <a:blip r:embed="rId20"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1333500"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29" name="Group 28">
              <a:extLst>
                <a:ext uri="{FF2B5EF4-FFF2-40B4-BE49-F238E27FC236}">
                  <a16:creationId xmlns:a16="http://schemas.microsoft.com/office/drawing/2014/main" id="{EDC857B5-0581-434B-9812-7F525FC2FCE0}"/>
                </a:ext>
              </a:extLst>
            </p:cNvPr>
            <p:cNvGrpSpPr/>
            <p:nvPr/>
          </p:nvGrpSpPr>
          <p:grpSpPr>
            <a:xfrm>
              <a:off x="1069870" y="1934056"/>
              <a:ext cx="571851" cy="443934"/>
              <a:chOff x="5050709" y="1554480"/>
              <a:chExt cx="3124200" cy="2381250"/>
            </a:xfrm>
          </p:grpSpPr>
          <p:sp>
            <p:nvSpPr>
              <p:cNvPr id="30" name="Oval 29">
                <a:extLst>
                  <a:ext uri="{FF2B5EF4-FFF2-40B4-BE49-F238E27FC236}">
                    <a16:creationId xmlns:a16="http://schemas.microsoft.com/office/drawing/2014/main" id="{C9BFB426-C45C-404E-A0BF-39A8C41AEE9E}"/>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4187966-C47E-431B-ABBF-777CAB15C49F}"/>
                  </a:ext>
                </a:extLst>
              </p:cNvPr>
              <p:cNvSpPr txBox="1">
                <a:spLocks noChangeAspect="1"/>
              </p:cNvSpPr>
              <p:nvPr>
                <p:custDataLst>
                  <p:tags r:id="rId3"/>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32" name="Picture 31">
                <a:extLst>
                  <a:ext uri="{FF2B5EF4-FFF2-40B4-BE49-F238E27FC236}">
                    <a16:creationId xmlns:a16="http://schemas.microsoft.com/office/drawing/2014/main" id="{26EBCB96-DCD2-46A1-9EB8-D27041BA2D78}"/>
                  </a:ext>
                </a:extLst>
              </p:cNvPr>
              <p:cNvPicPr>
                <a:picLocks noChangeAspect="1"/>
              </p:cNvPicPr>
              <p:nvPr/>
            </p:nvPicPr>
            <p:blipFill rotWithShape="1">
              <a:blip r:embed="rId23"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33" name="Group 32">
              <a:extLst>
                <a:ext uri="{FF2B5EF4-FFF2-40B4-BE49-F238E27FC236}">
                  <a16:creationId xmlns:a16="http://schemas.microsoft.com/office/drawing/2014/main" id="{38277389-7CB9-4DC4-B12A-F2B63DD36152}"/>
                </a:ext>
              </a:extLst>
            </p:cNvPr>
            <p:cNvGrpSpPr/>
            <p:nvPr/>
          </p:nvGrpSpPr>
          <p:grpSpPr>
            <a:xfrm>
              <a:off x="2198117" y="1929122"/>
              <a:ext cx="571851" cy="443934"/>
              <a:chOff x="5050709" y="1554480"/>
              <a:chExt cx="3124200" cy="2381250"/>
            </a:xfrm>
          </p:grpSpPr>
          <p:sp>
            <p:nvSpPr>
              <p:cNvPr id="34" name="Oval 33">
                <a:extLst>
                  <a:ext uri="{FF2B5EF4-FFF2-40B4-BE49-F238E27FC236}">
                    <a16:creationId xmlns:a16="http://schemas.microsoft.com/office/drawing/2014/main" id="{05029057-970C-4592-BCCF-924706343501}"/>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A07E2A3-A5B0-45F0-86AD-9D3E7B629D96}"/>
                  </a:ext>
                </a:extLst>
              </p:cNvPr>
              <p:cNvSpPr txBox="1">
                <a:spLocks noChangeAspect="1"/>
              </p:cNvSpPr>
              <p:nvPr>
                <p:custDataLst>
                  <p:tags r:id="rId2"/>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36" name="Picture 35">
                <a:extLst>
                  <a:ext uri="{FF2B5EF4-FFF2-40B4-BE49-F238E27FC236}">
                    <a16:creationId xmlns:a16="http://schemas.microsoft.com/office/drawing/2014/main" id="{5FD8B610-52DD-4E91-8740-3463854BBE25}"/>
                  </a:ext>
                </a:extLst>
              </p:cNvPr>
              <p:cNvPicPr>
                <a:picLocks noChangeAspect="1"/>
              </p:cNvPicPr>
              <p:nvPr/>
            </p:nvPicPr>
            <p:blipFill rotWithShape="1">
              <a:blip r:embed="rId23"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cxnSp>
          <p:nvCxnSpPr>
            <p:cNvPr id="131" name="Straight Arrow Connector 130">
              <a:extLst>
                <a:ext uri="{FF2B5EF4-FFF2-40B4-BE49-F238E27FC236}">
                  <a16:creationId xmlns:a16="http://schemas.microsoft.com/office/drawing/2014/main" id="{FCF17264-AE45-40E6-90C3-50D0022ABA7C}"/>
                </a:ext>
              </a:extLst>
            </p:cNvPr>
            <p:cNvCxnSpPr>
              <a:cxnSpLocks/>
              <a:stCxn id="40" idx="2"/>
              <a:endCxn id="10" idx="0"/>
            </p:cNvCxnSpPr>
            <p:nvPr/>
          </p:nvCxnSpPr>
          <p:spPr>
            <a:xfrm>
              <a:off x="1076420" y="2937760"/>
              <a:ext cx="0" cy="2003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B7848404-34DA-4F60-9CAD-9A1E49843470}"/>
                </a:ext>
              </a:extLst>
            </p:cNvPr>
            <p:cNvCxnSpPr>
              <a:cxnSpLocks/>
              <a:stCxn id="48" idx="2"/>
              <a:endCxn id="57" idx="0"/>
            </p:cNvCxnSpPr>
            <p:nvPr/>
          </p:nvCxnSpPr>
          <p:spPr>
            <a:xfrm>
              <a:off x="1674199" y="2937760"/>
              <a:ext cx="1" cy="2003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105DD35F-3D81-4985-AED6-470C69AB4D09}"/>
                </a:ext>
              </a:extLst>
            </p:cNvPr>
            <p:cNvCxnSpPr>
              <a:cxnSpLocks/>
              <a:stCxn id="52" idx="2"/>
              <a:endCxn id="58" idx="0"/>
            </p:cNvCxnSpPr>
            <p:nvPr/>
          </p:nvCxnSpPr>
          <p:spPr>
            <a:xfrm>
              <a:off x="2214202" y="2937760"/>
              <a:ext cx="184" cy="2003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5B4F0BA6-DE40-441B-BA85-0D5E2C09C772}"/>
                </a:ext>
              </a:extLst>
            </p:cNvPr>
            <p:cNvCxnSpPr>
              <a:cxnSpLocks/>
              <a:endCxn id="59" idx="0"/>
            </p:cNvCxnSpPr>
            <p:nvPr/>
          </p:nvCxnSpPr>
          <p:spPr>
            <a:xfrm>
              <a:off x="2764764" y="2938463"/>
              <a:ext cx="4583" cy="199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Freeform: Shape 144">
              <a:extLst>
                <a:ext uri="{FF2B5EF4-FFF2-40B4-BE49-F238E27FC236}">
                  <a16:creationId xmlns:a16="http://schemas.microsoft.com/office/drawing/2014/main" id="{C2BA1657-9E9D-44ED-B23A-7BC4677616D0}"/>
                </a:ext>
              </a:extLst>
            </p:cNvPr>
            <p:cNvSpPr/>
            <p:nvPr/>
          </p:nvSpPr>
          <p:spPr>
            <a:xfrm>
              <a:off x="2238375" y="4676775"/>
              <a:ext cx="476250" cy="361950"/>
            </a:xfrm>
            <a:custGeom>
              <a:avLst/>
              <a:gdLst>
                <a:gd name="connsiteX0" fmla="*/ 476250 w 476250"/>
                <a:gd name="connsiteY0" fmla="*/ 0 h 361950"/>
                <a:gd name="connsiteX1" fmla="*/ 171450 w 476250"/>
                <a:gd name="connsiteY1" fmla="*/ 114300 h 361950"/>
                <a:gd name="connsiteX2" fmla="*/ 0 w 476250"/>
                <a:gd name="connsiteY2" fmla="*/ 361950 h 361950"/>
              </a:gdLst>
              <a:ahLst/>
              <a:cxnLst>
                <a:cxn ang="0">
                  <a:pos x="connsiteX0" y="connsiteY0"/>
                </a:cxn>
                <a:cxn ang="0">
                  <a:pos x="connsiteX1" y="connsiteY1"/>
                </a:cxn>
                <a:cxn ang="0">
                  <a:pos x="connsiteX2" y="connsiteY2"/>
                </a:cxn>
              </a:cxnLst>
              <a:rect l="l" t="t" r="r" b="b"/>
              <a:pathLst>
                <a:path w="476250" h="361950">
                  <a:moveTo>
                    <a:pt x="476250" y="0"/>
                  </a:moveTo>
                  <a:cubicBezTo>
                    <a:pt x="363537" y="26987"/>
                    <a:pt x="250825" y="53975"/>
                    <a:pt x="171450" y="114300"/>
                  </a:cubicBezTo>
                  <a:cubicBezTo>
                    <a:pt x="92075" y="174625"/>
                    <a:pt x="46037" y="268287"/>
                    <a:pt x="0" y="36195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a:extLst>
                <a:ext uri="{FF2B5EF4-FFF2-40B4-BE49-F238E27FC236}">
                  <a16:creationId xmlns:a16="http://schemas.microsoft.com/office/drawing/2014/main" id="{CB5288BE-B0C3-4948-A839-43490DF1EF47}"/>
                </a:ext>
              </a:extLst>
            </p:cNvPr>
            <p:cNvSpPr/>
            <p:nvPr/>
          </p:nvSpPr>
          <p:spPr>
            <a:xfrm>
              <a:off x="2606231" y="4673600"/>
              <a:ext cx="238569" cy="381000"/>
            </a:xfrm>
            <a:custGeom>
              <a:avLst/>
              <a:gdLst>
                <a:gd name="connsiteX0" fmla="*/ 117919 w 238569"/>
                <a:gd name="connsiteY0" fmla="*/ 0 h 381000"/>
                <a:gd name="connsiteX1" fmla="*/ 3619 w 238569"/>
                <a:gd name="connsiteY1" fmla="*/ 177800 h 381000"/>
                <a:gd name="connsiteX2" fmla="*/ 238569 w 238569"/>
                <a:gd name="connsiteY2" fmla="*/ 381000 h 381000"/>
              </a:gdLst>
              <a:ahLst/>
              <a:cxnLst>
                <a:cxn ang="0">
                  <a:pos x="connsiteX0" y="connsiteY0"/>
                </a:cxn>
                <a:cxn ang="0">
                  <a:pos x="connsiteX1" y="connsiteY1"/>
                </a:cxn>
                <a:cxn ang="0">
                  <a:pos x="connsiteX2" y="connsiteY2"/>
                </a:cxn>
              </a:cxnLst>
              <a:rect l="l" t="t" r="r" b="b"/>
              <a:pathLst>
                <a:path w="238569" h="381000">
                  <a:moveTo>
                    <a:pt x="117919" y="0"/>
                  </a:moveTo>
                  <a:cubicBezTo>
                    <a:pt x="50715" y="57150"/>
                    <a:pt x="-16489" y="114300"/>
                    <a:pt x="3619" y="177800"/>
                  </a:cubicBezTo>
                  <a:cubicBezTo>
                    <a:pt x="23727" y="241300"/>
                    <a:pt x="131148" y="311150"/>
                    <a:pt x="238569" y="38100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A3268985-4530-4853-926D-F38180C88DF4}"/>
                </a:ext>
              </a:extLst>
            </p:cNvPr>
            <p:cNvSpPr/>
            <p:nvPr/>
          </p:nvSpPr>
          <p:spPr>
            <a:xfrm>
              <a:off x="2291715" y="5570220"/>
              <a:ext cx="1112520" cy="383765"/>
            </a:xfrm>
            <a:custGeom>
              <a:avLst/>
              <a:gdLst>
                <a:gd name="connsiteX0" fmla="*/ 0 w 1112520"/>
                <a:gd name="connsiteY0" fmla="*/ 0 h 383765"/>
                <a:gd name="connsiteX1" fmla="*/ 373380 w 1112520"/>
                <a:gd name="connsiteY1" fmla="*/ 327660 h 383765"/>
                <a:gd name="connsiteX2" fmla="*/ 1112520 w 1112520"/>
                <a:gd name="connsiteY2" fmla="*/ 381000 h 383765"/>
              </a:gdLst>
              <a:ahLst/>
              <a:cxnLst>
                <a:cxn ang="0">
                  <a:pos x="connsiteX0" y="connsiteY0"/>
                </a:cxn>
                <a:cxn ang="0">
                  <a:pos x="connsiteX1" y="connsiteY1"/>
                </a:cxn>
                <a:cxn ang="0">
                  <a:pos x="connsiteX2" y="connsiteY2"/>
                </a:cxn>
              </a:cxnLst>
              <a:rect l="l" t="t" r="r" b="b"/>
              <a:pathLst>
                <a:path w="1112520" h="383765">
                  <a:moveTo>
                    <a:pt x="0" y="0"/>
                  </a:moveTo>
                  <a:cubicBezTo>
                    <a:pt x="93980" y="132080"/>
                    <a:pt x="187960" y="264160"/>
                    <a:pt x="373380" y="327660"/>
                  </a:cubicBezTo>
                  <a:cubicBezTo>
                    <a:pt x="558800" y="391160"/>
                    <a:pt x="835660" y="386080"/>
                    <a:pt x="1112520" y="38100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759B8FCC-7185-47AF-BCD5-E65E65B65321}"/>
                </a:ext>
              </a:extLst>
            </p:cNvPr>
            <p:cNvCxnSpPr>
              <a:cxnSpLocks/>
              <a:stCxn id="63" idx="2"/>
              <a:endCxn id="16" idx="0"/>
            </p:cNvCxnSpPr>
            <p:nvPr/>
          </p:nvCxnSpPr>
          <p:spPr>
            <a:xfrm>
              <a:off x="4042032" y="1738247"/>
              <a:ext cx="0" cy="4688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F3014FEE-05DE-4EC7-B143-C9F7DF9F4537}"/>
                </a:ext>
              </a:extLst>
            </p:cNvPr>
            <p:cNvCxnSpPr>
              <a:cxnSpLocks/>
              <a:stCxn id="16" idx="2"/>
              <a:endCxn id="67" idx="0"/>
            </p:cNvCxnSpPr>
            <p:nvPr/>
          </p:nvCxnSpPr>
          <p:spPr>
            <a:xfrm>
              <a:off x="4042032" y="2802336"/>
              <a:ext cx="0" cy="468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8D385D9C-17F0-47E6-A1B2-972172CFE62F}"/>
                </a:ext>
              </a:extLst>
            </p:cNvPr>
            <p:cNvCxnSpPr>
              <a:cxnSpLocks/>
              <a:stCxn id="75" idx="2"/>
              <a:endCxn id="79" idx="0"/>
            </p:cNvCxnSpPr>
            <p:nvPr/>
          </p:nvCxnSpPr>
          <p:spPr>
            <a:xfrm>
              <a:off x="4703452" y="2133731"/>
              <a:ext cx="0" cy="5427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7D1549AD-39FE-4015-BCB6-EF8530D00B2D}"/>
                </a:ext>
              </a:extLst>
            </p:cNvPr>
            <p:cNvSpPr/>
            <p:nvPr/>
          </p:nvSpPr>
          <p:spPr>
            <a:xfrm>
              <a:off x="4043363" y="1733550"/>
              <a:ext cx="395287" cy="195263"/>
            </a:xfrm>
            <a:custGeom>
              <a:avLst/>
              <a:gdLst>
                <a:gd name="connsiteX0" fmla="*/ 0 w 395287"/>
                <a:gd name="connsiteY0" fmla="*/ 0 h 195263"/>
                <a:gd name="connsiteX1" fmla="*/ 166687 w 395287"/>
                <a:gd name="connsiteY1" fmla="*/ 161925 h 195263"/>
                <a:gd name="connsiteX2" fmla="*/ 395287 w 395287"/>
                <a:gd name="connsiteY2" fmla="*/ 195263 h 195263"/>
              </a:gdLst>
              <a:ahLst/>
              <a:cxnLst>
                <a:cxn ang="0">
                  <a:pos x="connsiteX0" y="connsiteY0"/>
                </a:cxn>
                <a:cxn ang="0">
                  <a:pos x="connsiteX1" y="connsiteY1"/>
                </a:cxn>
                <a:cxn ang="0">
                  <a:pos x="connsiteX2" y="connsiteY2"/>
                </a:cxn>
              </a:cxnLst>
              <a:rect l="l" t="t" r="r" b="b"/>
              <a:pathLst>
                <a:path w="395287" h="195263">
                  <a:moveTo>
                    <a:pt x="0" y="0"/>
                  </a:moveTo>
                  <a:cubicBezTo>
                    <a:pt x="50403" y="64690"/>
                    <a:pt x="100806" y="129381"/>
                    <a:pt x="166687" y="161925"/>
                  </a:cubicBezTo>
                  <a:cubicBezTo>
                    <a:pt x="232568" y="194469"/>
                    <a:pt x="313927" y="194866"/>
                    <a:pt x="395287" y="195263"/>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46B2BB9-5BC5-4C75-B886-A61261EE75F5}"/>
                </a:ext>
              </a:extLst>
            </p:cNvPr>
            <p:cNvGrpSpPr/>
            <p:nvPr/>
          </p:nvGrpSpPr>
          <p:grpSpPr>
            <a:xfrm>
              <a:off x="3655681" y="1143000"/>
              <a:ext cx="772701" cy="595247"/>
              <a:chOff x="1333500" y="1554480"/>
              <a:chExt cx="3124200" cy="2381250"/>
            </a:xfrm>
          </p:grpSpPr>
          <p:sp>
            <p:nvSpPr>
              <p:cNvPr id="61" name="Oval 60">
                <a:extLst>
                  <a:ext uri="{FF2B5EF4-FFF2-40B4-BE49-F238E27FC236}">
                    <a16:creationId xmlns:a16="http://schemas.microsoft.com/office/drawing/2014/main" id="{BED86D05-F31D-48B1-83AA-4F904826F890}"/>
                  </a:ext>
                </a:extLst>
              </p:cNvPr>
              <p:cNvSpPr/>
              <p:nvPr/>
            </p:nvSpPr>
            <p:spPr>
              <a:xfrm>
                <a:off x="1712314"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F344A392-18D6-488F-A3F5-F1A0956BF0A6}"/>
                  </a:ext>
                </a:extLst>
              </p:cNvPr>
              <p:cNvSpPr txBox="1">
                <a:spLocks noChangeAspect="1"/>
              </p:cNvSpPr>
              <p:nvPr>
                <p:custDataLst>
                  <p:tags r:id="rId1"/>
                </p:custDataLst>
              </p:nvPr>
            </p:nvSpPr>
            <p:spPr>
              <a:xfrm>
                <a:off x="2326001" y="2629442"/>
                <a:ext cx="1178514" cy="814597"/>
              </a:xfrm>
              <a:custGeom>
                <a:avLst/>
                <a:gdLst/>
                <a:ahLst/>
                <a:cxnLst/>
                <a:rect l="l" t="t" r="r" b="b"/>
                <a:pathLst>
                  <a:path w="1178514" h="814597">
                    <a:moveTo>
                      <a:pt x="922218" y="395599"/>
                    </a:moveTo>
                    <a:cubicBezTo>
                      <a:pt x="892834" y="395599"/>
                      <a:pt x="867984" y="407117"/>
                      <a:pt x="847669" y="430153"/>
                    </a:cubicBezTo>
                    <a:cubicBezTo>
                      <a:pt x="827354" y="453189"/>
                      <a:pt x="817197" y="487198"/>
                      <a:pt x="817197" y="532182"/>
                    </a:cubicBezTo>
                    <a:cubicBezTo>
                      <a:pt x="817197" y="581881"/>
                      <a:pt x="828624" y="620244"/>
                      <a:pt x="851478" y="647270"/>
                    </a:cubicBezTo>
                    <a:cubicBezTo>
                      <a:pt x="874333" y="674296"/>
                      <a:pt x="900452" y="687809"/>
                      <a:pt x="929836" y="687809"/>
                    </a:cubicBezTo>
                    <a:cubicBezTo>
                      <a:pt x="958132" y="687809"/>
                      <a:pt x="981712" y="676745"/>
                      <a:pt x="1000576" y="654616"/>
                    </a:cubicBezTo>
                    <a:cubicBezTo>
                      <a:pt x="1019440" y="632487"/>
                      <a:pt x="1028872" y="596210"/>
                      <a:pt x="1028872" y="545785"/>
                    </a:cubicBezTo>
                    <a:cubicBezTo>
                      <a:pt x="1028872" y="493910"/>
                      <a:pt x="1018715" y="455910"/>
                      <a:pt x="998399" y="431785"/>
                    </a:cubicBezTo>
                    <a:cubicBezTo>
                      <a:pt x="978084" y="407661"/>
                      <a:pt x="952691" y="395599"/>
                      <a:pt x="922218" y="395599"/>
                    </a:cubicBezTo>
                    <a:close/>
                    <a:moveTo>
                      <a:pt x="326492" y="233442"/>
                    </a:moveTo>
                    <a:lnTo>
                      <a:pt x="143112" y="506062"/>
                    </a:lnTo>
                    <a:lnTo>
                      <a:pt x="326492" y="506062"/>
                    </a:lnTo>
                    <a:close/>
                    <a:moveTo>
                      <a:pt x="937454" y="0"/>
                    </a:moveTo>
                    <a:cubicBezTo>
                      <a:pt x="998037" y="0"/>
                      <a:pt x="1048190" y="16960"/>
                      <a:pt x="1087913" y="50878"/>
                    </a:cubicBezTo>
                    <a:cubicBezTo>
                      <a:pt x="1127636" y="84797"/>
                      <a:pt x="1152939" y="134043"/>
                      <a:pt x="1163822" y="198616"/>
                    </a:cubicBezTo>
                    <a:lnTo>
                      <a:pt x="1015812" y="214941"/>
                    </a:lnTo>
                    <a:cubicBezTo>
                      <a:pt x="1012185" y="184468"/>
                      <a:pt x="1002753" y="161976"/>
                      <a:pt x="987516" y="147466"/>
                    </a:cubicBezTo>
                    <a:cubicBezTo>
                      <a:pt x="972280" y="132955"/>
                      <a:pt x="952509" y="125699"/>
                      <a:pt x="928204" y="125699"/>
                    </a:cubicBezTo>
                    <a:cubicBezTo>
                      <a:pt x="895917" y="125699"/>
                      <a:pt x="868619" y="140210"/>
                      <a:pt x="846309" y="169232"/>
                    </a:cubicBezTo>
                    <a:cubicBezTo>
                      <a:pt x="823999" y="198253"/>
                      <a:pt x="809941" y="258654"/>
                      <a:pt x="804137" y="350435"/>
                    </a:cubicBezTo>
                    <a:cubicBezTo>
                      <a:pt x="842228" y="305451"/>
                      <a:pt x="889569" y="282960"/>
                      <a:pt x="946161" y="282960"/>
                    </a:cubicBezTo>
                    <a:cubicBezTo>
                      <a:pt x="1010008" y="282960"/>
                      <a:pt x="1064695" y="307265"/>
                      <a:pt x="1110223" y="355876"/>
                    </a:cubicBezTo>
                    <a:cubicBezTo>
                      <a:pt x="1155750" y="404487"/>
                      <a:pt x="1178514" y="467246"/>
                      <a:pt x="1178514" y="544153"/>
                    </a:cubicBezTo>
                    <a:cubicBezTo>
                      <a:pt x="1178514" y="625776"/>
                      <a:pt x="1154571" y="691256"/>
                      <a:pt x="1106686" y="740592"/>
                    </a:cubicBezTo>
                    <a:cubicBezTo>
                      <a:pt x="1058800" y="789929"/>
                      <a:pt x="997311" y="814597"/>
                      <a:pt x="922218" y="814597"/>
                    </a:cubicBezTo>
                    <a:cubicBezTo>
                      <a:pt x="841683" y="814597"/>
                      <a:pt x="775478" y="783308"/>
                      <a:pt x="723602" y="720731"/>
                    </a:cubicBezTo>
                    <a:cubicBezTo>
                      <a:pt x="671726" y="658153"/>
                      <a:pt x="645788" y="555580"/>
                      <a:pt x="645788" y="413012"/>
                    </a:cubicBezTo>
                    <a:cubicBezTo>
                      <a:pt x="645788" y="266816"/>
                      <a:pt x="672815" y="161432"/>
                      <a:pt x="726867" y="96859"/>
                    </a:cubicBezTo>
                    <a:cubicBezTo>
                      <a:pt x="780920" y="32287"/>
                      <a:pt x="851115" y="0"/>
                      <a:pt x="937454" y="0"/>
                    </a:cubicBezTo>
                    <a:close/>
                    <a:moveTo>
                      <a:pt x="346081" y="0"/>
                    </a:moveTo>
                    <a:lnTo>
                      <a:pt x="474501" y="0"/>
                    </a:lnTo>
                    <a:lnTo>
                      <a:pt x="474501" y="506062"/>
                    </a:lnTo>
                    <a:lnTo>
                      <a:pt x="573537" y="506062"/>
                    </a:lnTo>
                    <a:lnTo>
                      <a:pt x="573537" y="640468"/>
                    </a:lnTo>
                    <a:lnTo>
                      <a:pt x="474501" y="640468"/>
                    </a:lnTo>
                    <a:lnTo>
                      <a:pt x="474501" y="800993"/>
                    </a:lnTo>
                    <a:lnTo>
                      <a:pt x="326492" y="800993"/>
                    </a:lnTo>
                    <a:lnTo>
                      <a:pt x="326492" y="640468"/>
                    </a:lnTo>
                    <a:lnTo>
                      <a:pt x="0" y="640468"/>
                    </a:lnTo>
                    <a:lnTo>
                      <a:pt x="0" y="50660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63" name="Picture 62">
                <a:extLst>
                  <a:ext uri="{FF2B5EF4-FFF2-40B4-BE49-F238E27FC236}">
                    <a16:creationId xmlns:a16="http://schemas.microsoft.com/office/drawing/2014/main" id="{99F5EDF1-FCBE-475A-9B21-04FD9FF88E3C}"/>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1333500"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sp>
          <p:nvSpPr>
            <p:cNvPr id="163" name="Freeform: Shape 162">
              <a:extLst>
                <a:ext uri="{FF2B5EF4-FFF2-40B4-BE49-F238E27FC236}">
                  <a16:creationId xmlns:a16="http://schemas.microsoft.com/office/drawing/2014/main" id="{8D67656A-FBC7-42AE-98B9-AA05A1FF018A}"/>
                </a:ext>
              </a:extLst>
            </p:cNvPr>
            <p:cNvSpPr/>
            <p:nvPr/>
          </p:nvSpPr>
          <p:spPr>
            <a:xfrm rot="18277414">
              <a:off x="4968332" y="1812058"/>
              <a:ext cx="313346" cy="186260"/>
            </a:xfrm>
            <a:custGeom>
              <a:avLst/>
              <a:gdLst>
                <a:gd name="connsiteX0" fmla="*/ 0 w 395287"/>
                <a:gd name="connsiteY0" fmla="*/ 0 h 195263"/>
                <a:gd name="connsiteX1" fmla="*/ 166687 w 395287"/>
                <a:gd name="connsiteY1" fmla="*/ 161925 h 195263"/>
                <a:gd name="connsiteX2" fmla="*/ 395287 w 395287"/>
                <a:gd name="connsiteY2" fmla="*/ 195263 h 195263"/>
              </a:gdLst>
              <a:ahLst/>
              <a:cxnLst>
                <a:cxn ang="0">
                  <a:pos x="connsiteX0" y="connsiteY0"/>
                </a:cxn>
                <a:cxn ang="0">
                  <a:pos x="connsiteX1" y="connsiteY1"/>
                </a:cxn>
                <a:cxn ang="0">
                  <a:pos x="connsiteX2" y="connsiteY2"/>
                </a:cxn>
              </a:cxnLst>
              <a:rect l="l" t="t" r="r" b="b"/>
              <a:pathLst>
                <a:path w="395287" h="195263">
                  <a:moveTo>
                    <a:pt x="0" y="0"/>
                  </a:moveTo>
                  <a:cubicBezTo>
                    <a:pt x="50403" y="64690"/>
                    <a:pt x="100806" y="129381"/>
                    <a:pt x="166687" y="161925"/>
                  </a:cubicBezTo>
                  <a:cubicBezTo>
                    <a:pt x="232568" y="194469"/>
                    <a:pt x="313927" y="194866"/>
                    <a:pt x="395287" y="195263"/>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98640A80-DD82-448D-8CEF-6A2827993970}"/>
              </a:ext>
            </a:extLst>
          </p:cNvPr>
          <p:cNvGrpSpPr/>
          <p:nvPr/>
        </p:nvGrpSpPr>
        <p:grpSpPr>
          <a:xfrm>
            <a:off x="0" y="0"/>
            <a:ext cx="12192000" cy="1181414"/>
            <a:chOff x="0" y="0"/>
            <a:chExt cx="12192000" cy="1181414"/>
          </a:xfrm>
        </p:grpSpPr>
        <p:sp>
          <p:nvSpPr>
            <p:cNvPr id="166" name="Rectangle 165">
              <a:extLst>
                <a:ext uri="{FF2B5EF4-FFF2-40B4-BE49-F238E27FC236}">
                  <a16:creationId xmlns:a16="http://schemas.microsoft.com/office/drawing/2014/main" id="{D9011B9D-F057-4A69-9BB1-AF9F1EEC62E1}"/>
                </a:ext>
              </a:extLst>
            </p:cNvPr>
            <p:cNvSpPr/>
            <p:nvPr/>
          </p:nvSpPr>
          <p:spPr>
            <a:xfrm>
              <a:off x="0" y="0"/>
              <a:ext cx="12192000" cy="1181414"/>
            </a:xfrm>
            <a:prstGeom prst="rect">
              <a:avLst/>
            </a:prstGeom>
            <a:solidFill>
              <a:srgbClr val="FFFF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66">
              <a:extLst>
                <a:ext uri="{FF2B5EF4-FFF2-40B4-BE49-F238E27FC236}">
                  <a16:creationId xmlns:a16="http://schemas.microsoft.com/office/drawing/2014/main" id="{16E392F7-8902-44B3-8824-70FE72C3843F}"/>
                </a:ext>
              </a:extLst>
            </p:cNvPr>
            <p:cNvGrpSpPr/>
            <p:nvPr/>
          </p:nvGrpSpPr>
          <p:grpSpPr>
            <a:xfrm>
              <a:off x="1544369" y="152357"/>
              <a:ext cx="9109379" cy="990713"/>
              <a:chOff x="1544369" y="152357"/>
              <a:chExt cx="9109379" cy="990713"/>
            </a:xfrm>
          </p:grpSpPr>
          <p:pic>
            <p:nvPicPr>
              <p:cNvPr id="168" name="Picture 4" descr="Free Icon | Book">
                <a:extLst>
                  <a:ext uri="{FF2B5EF4-FFF2-40B4-BE49-F238E27FC236}">
                    <a16:creationId xmlns:a16="http://schemas.microsoft.com/office/drawing/2014/main" id="{752351FE-C513-49D2-A7E3-EB3BBAE53172}"/>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1544369"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168" descr="Free Icon | Book">
                <a:extLst>
                  <a:ext uri="{FF2B5EF4-FFF2-40B4-BE49-F238E27FC236}">
                    <a16:creationId xmlns:a16="http://schemas.microsoft.com/office/drawing/2014/main" id="{B00094B0-FFD3-4BC7-9B4A-2CA6DE1FEDF2}"/>
                  </a:ext>
                </a:extLst>
              </p:cNvPr>
              <p:cNvPicPr>
                <a:picLocks noChangeAspect="1" noChangeArrowheads="1"/>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9663035"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170" name="Rectangle: Rounded Corners 169">
                <a:extLst>
                  <a:ext uri="{FF2B5EF4-FFF2-40B4-BE49-F238E27FC236}">
                    <a16:creationId xmlns:a16="http://schemas.microsoft.com/office/drawing/2014/main" id="{D55DDD54-DBAB-4888-954A-9A4D39358C77}"/>
                  </a:ext>
                </a:extLst>
              </p:cNvPr>
              <p:cNvSpPr/>
              <p:nvPr/>
            </p:nvSpPr>
            <p:spPr>
              <a:xfrm>
                <a:off x="2425994" y="192735"/>
                <a:ext cx="7340012"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KẾT QUẢ CỦA GIẢM PHÂN</a:t>
                </a:r>
              </a:p>
            </p:txBody>
          </p:sp>
        </p:grpSp>
      </p:grpSp>
      <p:grpSp>
        <p:nvGrpSpPr>
          <p:cNvPr id="177" name="Group 176">
            <a:extLst>
              <a:ext uri="{FF2B5EF4-FFF2-40B4-BE49-F238E27FC236}">
                <a16:creationId xmlns:a16="http://schemas.microsoft.com/office/drawing/2014/main" id="{B43B1546-99DE-4A04-B263-968470FEA578}"/>
              </a:ext>
            </a:extLst>
          </p:cNvPr>
          <p:cNvGrpSpPr/>
          <p:nvPr/>
        </p:nvGrpSpPr>
        <p:grpSpPr>
          <a:xfrm>
            <a:off x="6167215" y="1870837"/>
            <a:ext cx="5332973" cy="1443408"/>
            <a:chOff x="6008805" y="1870837"/>
            <a:chExt cx="5332973" cy="1443408"/>
          </a:xfrm>
        </p:grpSpPr>
        <p:sp>
          <p:nvSpPr>
            <p:cNvPr id="171" name="TextBox 170">
              <a:extLst>
                <a:ext uri="{FF2B5EF4-FFF2-40B4-BE49-F238E27FC236}">
                  <a16:creationId xmlns:a16="http://schemas.microsoft.com/office/drawing/2014/main" id="{BB930F5E-C8CA-4F97-829B-69744432A7BD}"/>
                </a:ext>
              </a:extLst>
            </p:cNvPr>
            <p:cNvSpPr txBox="1"/>
            <p:nvPr/>
          </p:nvSpPr>
          <p:spPr>
            <a:xfrm>
              <a:off x="6994636" y="1870837"/>
              <a:ext cx="4347142" cy="1443408"/>
            </a:xfrm>
            <a:prstGeom prst="rect">
              <a:avLst/>
            </a:prstGeom>
            <a:noFill/>
          </p:spPr>
          <p:txBody>
            <a:bodyPr wrap="square" lIns="0" tIns="0" rIns="0" bIns="0" rtlCol="0">
              <a:spAutoFit/>
            </a:bodyPr>
            <a:lstStyle/>
            <a:p>
              <a:pPr algn="just">
                <a:lnSpc>
                  <a:spcPct val="120000"/>
                </a:lnSpc>
              </a:pPr>
              <a:r>
                <a:rPr lang="en-US" sz="2000">
                  <a:solidFill>
                    <a:schemeClr val="tx2">
                      <a:lumMod val="75000"/>
                    </a:schemeClr>
                  </a:solidFill>
                  <a:latin typeface="+mj-lt"/>
                </a:rPr>
                <a:t>Từ một tế bào, qua</a:t>
              </a:r>
              <a:r>
                <a:rPr lang="en-US" sz="2000" b="1">
                  <a:solidFill>
                    <a:schemeClr val="tx2">
                      <a:lumMod val="75000"/>
                    </a:schemeClr>
                  </a:solidFill>
                  <a:latin typeface="+mj-lt"/>
                </a:rPr>
                <a:t> hai lần phân bào </a:t>
              </a:r>
              <a:r>
                <a:rPr lang="en-US" sz="2000">
                  <a:solidFill>
                    <a:schemeClr val="tx2">
                      <a:lumMod val="75000"/>
                    </a:schemeClr>
                  </a:solidFill>
                  <a:latin typeface="+mj-lt"/>
                </a:rPr>
                <a:t>của giảm phân tạo ra được </a:t>
              </a:r>
              <a:r>
                <a:rPr lang="en-US" sz="2000" b="1">
                  <a:solidFill>
                    <a:schemeClr val="accent5">
                      <a:lumMod val="75000"/>
                    </a:schemeClr>
                  </a:solidFill>
                  <a:latin typeface="+mj-lt"/>
                </a:rPr>
                <a:t>bốn tế bào con có số lượng NST giảm di một nửa.</a:t>
              </a:r>
            </a:p>
          </p:txBody>
        </p:sp>
        <p:pic>
          <p:nvPicPr>
            <p:cNvPr id="172" name="Picture 171" descr="Book Icon by Sanja Veljanoska on Dribbble">
              <a:extLst>
                <a:ext uri="{FF2B5EF4-FFF2-40B4-BE49-F238E27FC236}">
                  <a16:creationId xmlns:a16="http://schemas.microsoft.com/office/drawing/2014/main" id="{A10DB541-50C0-46C9-8E6D-28ADEE076F65}"/>
                </a:ext>
              </a:extLst>
            </p:cNvPr>
            <p:cNvPicPr>
              <a:picLocks noChangeAspect="1" noChangeArrowheads="1"/>
            </p:cNvPicPr>
            <p:nvPr/>
          </p:nvPicPr>
          <p:blipFill rotWithShape="1">
            <a:blip r:embed="rId2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008805" y="2086407"/>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8" name="Group 177">
            <a:extLst>
              <a:ext uri="{FF2B5EF4-FFF2-40B4-BE49-F238E27FC236}">
                <a16:creationId xmlns:a16="http://schemas.microsoft.com/office/drawing/2014/main" id="{D4C43CF5-F227-4852-AD80-708415A7466D}"/>
              </a:ext>
            </a:extLst>
          </p:cNvPr>
          <p:cNvGrpSpPr/>
          <p:nvPr/>
        </p:nvGrpSpPr>
        <p:grpSpPr>
          <a:xfrm>
            <a:off x="6167215" y="3370943"/>
            <a:ext cx="5332973" cy="2920736"/>
            <a:chOff x="6008805" y="3370943"/>
            <a:chExt cx="5332973" cy="2920736"/>
          </a:xfrm>
        </p:grpSpPr>
        <p:sp>
          <p:nvSpPr>
            <p:cNvPr id="175" name="TextBox 174">
              <a:extLst>
                <a:ext uri="{FF2B5EF4-FFF2-40B4-BE49-F238E27FC236}">
                  <a16:creationId xmlns:a16="http://schemas.microsoft.com/office/drawing/2014/main" id="{007EB3D6-EEE4-4142-8678-62A0AB8991F5}"/>
                </a:ext>
              </a:extLst>
            </p:cNvPr>
            <p:cNvSpPr txBox="1"/>
            <p:nvPr/>
          </p:nvSpPr>
          <p:spPr>
            <a:xfrm>
              <a:off x="6994636" y="3370943"/>
              <a:ext cx="4347142" cy="2920736"/>
            </a:xfrm>
            <a:prstGeom prst="rect">
              <a:avLst/>
            </a:prstGeom>
            <a:noFill/>
          </p:spPr>
          <p:txBody>
            <a:bodyPr wrap="square" lIns="0" tIns="0" rIns="0" bIns="0" rtlCol="0">
              <a:spAutoFit/>
            </a:bodyPr>
            <a:lstStyle/>
            <a:p>
              <a:pPr algn="just">
                <a:lnSpc>
                  <a:spcPct val="120000"/>
                </a:lnSpc>
              </a:pPr>
              <a:r>
                <a:rPr lang="en-US" sz="2000">
                  <a:solidFill>
                    <a:schemeClr val="tx2">
                      <a:lumMod val="75000"/>
                    </a:schemeClr>
                  </a:solidFill>
                  <a:latin typeface="+mj-lt"/>
                </a:rPr>
                <a:t>Khác với nguyên phân, </a:t>
              </a:r>
              <a:r>
                <a:rPr lang="en-US" sz="2000" b="1">
                  <a:solidFill>
                    <a:schemeClr val="accent5">
                      <a:lumMod val="50000"/>
                    </a:schemeClr>
                  </a:solidFill>
                  <a:latin typeface="+mj-lt"/>
                </a:rPr>
                <a:t>giảm phân </a:t>
              </a:r>
              <a:r>
                <a:rPr lang="en-US" sz="2000" b="1">
                  <a:solidFill>
                    <a:schemeClr val="tx2">
                      <a:lumMod val="75000"/>
                    </a:schemeClr>
                  </a:solidFill>
                  <a:latin typeface="+mj-lt"/>
                </a:rPr>
                <a:t>tạo ra các tế bào chứa các hệ gene đơn bội khác nhau. </a:t>
              </a:r>
              <a:r>
                <a:rPr lang="en-US" sz="2000" b="1">
                  <a:solidFill>
                    <a:schemeClr val="accent5">
                      <a:lumMod val="50000"/>
                    </a:schemeClr>
                  </a:solidFill>
                  <a:latin typeface="+mj-lt"/>
                </a:rPr>
                <a:t>Nguyên phân </a:t>
              </a:r>
              <a:r>
                <a:rPr lang="en-US" sz="2000" b="1">
                  <a:solidFill>
                    <a:schemeClr val="tx2">
                      <a:lumMod val="75000"/>
                    </a:schemeClr>
                  </a:solidFill>
                  <a:latin typeface="+mj-lt"/>
                </a:rPr>
                <a:t>là do sự phân li ngẫu nhiên của các cặp NST tương đồng</a:t>
              </a:r>
              <a:r>
                <a:rPr lang="en-US" sz="2000">
                  <a:solidFill>
                    <a:schemeClr val="tx2">
                      <a:lumMod val="75000"/>
                    </a:schemeClr>
                  </a:solidFill>
                  <a:latin typeface="+mj-lt"/>
                </a:rPr>
                <a:t> cũng như có sự trao đổi chéo xảy ra giữa chúng tạo ra những tổ hợp NST và tổ hợp gene mới. </a:t>
              </a:r>
            </a:p>
          </p:txBody>
        </p:sp>
        <p:pic>
          <p:nvPicPr>
            <p:cNvPr id="176" name="Picture 175" descr="Book Icon by Sanja Veljanoska on Dribbble">
              <a:extLst>
                <a:ext uri="{FF2B5EF4-FFF2-40B4-BE49-F238E27FC236}">
                  <a16:creationId xmlns:a16="http://schemas.microsoft.com/office/drawing/2014/main" id="{C56D6B86-83B5-4AF6-85BB-83F5A94B7D42}"/>
                </a:ext>
              </a:extLst>
            </p:cNvPr>
            <p:cNvPicPr>
              <a:picLocks noChangeAspect="1" noChangeArrowheads="1"/>
            </p:cNvPicPr>
            <p:nvPr/>
          </p:nvPicPr>
          <p:blipFill rotWithShape="1">
            <a:blip r:embed="rId2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008805" y="4325177"/>
              <a:ext cx="828675" cy="6429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649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 calcmode="lin" valueType="num">
                                      <p:cBhvr additive="base">
                                        <p:cTn id="7" dur="1250" fill="hold"/>
                                        <p:tgtEl>
                                          <p:spTgt spid="165"/>
                                        </p:tgtEl>
                                        <p:attrNameLst>
                                          <p:attrName>ppt_x</p:attrName>
                                        </p:attrNameLst>
                                      </p:cBhvr>
                                      <p:tavLst>
                                        <p:tav tm="0">
                                          <p:val>
                                            <p:strVal val="#ppt_x"/>
                                          </p:val>
                                        </p:tav>
                                        <p:tav tm="100000">
                                          <p:val>
                                            <p:strVal val="#ppt_x"/>
                                          </p:val>
                                        </p:tav>
                                      </p:tavLst>
                                    </p:anim>
                                    <p:anim calcmode="lin" valueType="num">
                                      <p:cBhvr additive="base">
                                        <p:cTn id="8" dur="1250" fill="hold"/>
                                        <p:tgtEl>
                                          <p:spTgt spid="16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65"/>
                                        </p:tgtEl>
                                      </p:cBhvr>
                                    </p:animEffect>
                                    <p:set>
                                      <p:cBhvr>
                                        <p:cTn id="13" dur="1" fill="hold">
                                          <p:stCondLst>
                                            <p:cond delay="499"/>
                                          </p:stCondLst>
                                        </p:cTn>
                                        <p:tgtEl>
                                          <p:spTgt spid="16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4"/>
                                        </p:tgtEl>
                                        <p:attrNameLst>
                                          <p:attrName>style.visibility</p:attrName>
                                        </p:attrNameLst>
                                      </p:cBhvr>
                                      <p:to>
                                        <p:strVal val="visible"/>
                                      </p:to>
                                    </p:set>
                                    <p:animEffect transition="in" filter="fade">
                                      <p:cBhvr>
                                        <p:cTn id="18" dur="500"/>
                                        <p:tgtEl>
                                          <p:spTgt spid="16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7"/>
                                        </p:tgtEl>
                                        <p:attrNameLst>
                                          <p:attrName>style.visibility</p:attrName>
                                        </p:attrNameLst>
                                      </p:cBhvr>
                                      <p:to>
                                        <p:strVal val="visible"/>
                                      </p:to>
                                    </p:set>
                                    <p:animEffect transition="in" filter="fade">
                                      <p:cBhvr>
                                        <p:cTn id="23" dur="500"/>
                                        <p:tgtEl>
                                          <p:spTgt spid="17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8"/>
                                        </p:tgtEl>
                                        <p:attrNameLst>
                                          <p:attrName>style.visibility</p:attrName>
                                        </p:attrNameLst>
                                      </p:cBhvr>
                                      <p:to>
                                        <p:strVal val="visible"/>
                                      </p:to>
                                    </p:set>
                                    <p:animEffect transition="in" filter="fade">
                                      <p:cBhvr>
                                        <p:cTn id="28"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317793-828B-45AC-AB89-E35DE60D69D7}"/>
              </a:ext>
            </a:extLst>
          </p:cNvPr>
          <p:cNvSpPr/>
          <p:nvPr/>
        </p:nvSpPr>
        <p:spPr>
          <a:xfrm>
            <a:off x="381000" y="304800"/>
            <a:ext cx="11430000" cy="624840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2F3DE275-3CE7-4DA9-829A-8895ABA9B7FC}"/>
              </a:ext>
            </a:extLst>
          </p:cNvPr>
          <p:cNvSpPr/>
          <p:nvPr/>
        </p:nvSpPr>
        <p:spPr>
          <a:xfrm>
            <a:off x="5991703" y="304801"/>
            <a:ext cx="5819296" cy="6248400"/>
          </a:xfrm>
          <a:prstGeom prst="rect">
            <a:avLst/>
          </a:prstGeom>
          <a:solidFill>
            <a:schemeClr val="accent3">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a:extLst>
              <a:ext uri="{FF2B5EF4-FFF2-40B4-BE49-F238E27FC236}">
                <a16:creationId xmlns:a16="http://schemas.microsoft.com/office/drawing/2014/main" id="{C26B47B9-4825-4DD0-8794-376FAAF6FC44}"/>
              </a:ext>
            </a:extLst>
          </p:cNvPr>
          <p:cNvGrpSpPr/>
          <p:nvPr/>
        </p:nvGrpSpPr>
        <p:grpSpPr>
          <a:xfrm>
            <a:off x="482135" y="427753"/>
            <a:ext cx="5398825" cy="6014051"/>
            <a:chOff x="482135" y="427753"/>
            <a:chExt cx="5398825" cy="6014051"/>
          </a:xfrm>
        </p:grpSpPr>
        <p:pic>
          <p:nvPicPr>
            <p:cNvPr id="10" name="Picture 9">
              <a:extLst>
                <a:ext uri="{FF2B5EF4-FFF2-40B4-BE49-F238E27FC236}">
                  <a16:creationId xmlns:a16="http://schemas.microsoft.com/office/drawing/2014/main" id="{E8E61821-815D-48FE-BA6B-50F60F6465F4}"/>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985940" y="3138090"/>
              <a:ext cx="180960" cy="754341"/>
            </a:xfrm>
            <a:prstGeom prst="rect">
              <a:avLst/>
            </a:prstGeom>
          </p:spPr>
        </p:pic>
        <p:grpSp>
          <p:nvGrpSpPr>
            <p:cNvPr id="27" name="Group 26">
              <a:extLst>
                <a:ext uri="{FF2B5EF4-FFF2-40B4-BE49-F238E27FC236}">
                  <a16:creationId xmlns:a16="http://schemas.microsoft.com/office/drawing/2014/main" id="{4AD3EEC5-A156-4D11-B938-39C8DB557FC3}"/>
                </a:ext>
              </a:extLst>
            </p:cNvPr>
            <p:cNvGrpSpPr/>
            <p:nvPr/>
          </p:nvGrpSpPr>
          <p:grpSpPr>
            <a:xfrm>
              <a:off x="3655681" y="2207089"/>
              <a:ext cx="772701" cy="595247"/>
              <a:chOff x="5050709" y="1554480"/>
              <a:chExt cx="3124200" cy="2381250"/>
            </a:xfrm>
          </p:grpSpPr>
          <p:sp>
            <p:nvSpPr>
              <p:cNvPr id="17" name="Oval 16">
                <a:extLst>
                  <a:ext uri="{FF2B5EF4-FFF2-40B4-BE49-F238E27FC236}">
                    <a16:creationId xmlns:a16="http://schemas.microsoft.com/office/drawing/2014/main" id="{493F299C-46AC-42E6-8666-FCEFC5B2DCFD}"/>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D7ECE3E-1D07-4B70-AE0B-23618D73AE97}"/>
                  </a:ext>
                </a:extLst>
              </p:cNvPr>
              <p:cNvSpPr txBox="1">
                <a:spLocks noChangeAspect="1"/>
              </p:cNvSpPr>
              <p:nvPr>
                <p:custDataLst>
                  <p:tags r:id="rId17"/>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16" name="Picture 15">
                <a:extLst>
                  <a:ext uri="{FF2B5EF4-FFF2-40B4-BE49-F238E27FC236}">
                    <a16:creationId xmlns:a16="http://schemas.microsoft.com/office/drawing/2014/main" id="{497CD7DD-726F-4DCE-82C1-0CD7C55D3FE0}"/>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37" name="Group 36">
              <a:extLst>
                <a:ext uri="{FF2B5EF4-FFF2-40B4-BE49-F238E27FC236}">
                  <a16:creationId xmlns:a16="http://schemas.microsoft.com/office/drawing/2014/main" id="{57B0973F-5287-4044-8323-69C4B88BCF66}"/>
                </a:ext>
              </a:extLst>
            </p:cNvPr>
            <p:cNvGrpSpPr/>
            <p:nvPr/>
          </p:nvGrpSpPr>
          <p:grpSpPr>
            <a:xfrm>
              <a:off x="864443" y="2608639"/>
              <a:ext cx="423954" cy="329121"/>
              <a:chOff x="5050709" y="1554480"/>
              <a:chExt cx="3124200" cy="2381252"/>
            </a:xfrm>
          </p:grpSpPr>
          <p:sp>
            <p:nvSpPr>
              <p:cNvPr id="38" name="Oval 37">
                <a:extLst>
                  <a:ext uri="{FF2B5EF4-FFF2-40B4-BE49-F238E27FC236}">
                    <a16:creationId xmlns:a16="http://schemas.microsoft.com/office/drawing/2014/main" id="{AA290DA6-4937-4A7F-A572-A23307222AB2}"/>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F8A452E1-4DEE-40E4-823E-3FDB57D9664C}"/>
                  </a:ext>
                </a:extLst>
              </p:cNvPr>
              <p:cNvSpPr txBox="1">
                <a:spLocks noChangeAspect="1"/>
              </p:cNvSpPr>
              <p:nvPr>
                <p:custDataLst>
                  <p:tags r:id="rId16"/>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40" name="Picture 39">
                <a:extLst>
                  <a:ext uri="{FF2B5EF4-FFF2-40B4-BE49-F238E27FC236}">
                    <a16:creationId xmlns:a16="http://schemas.microsoft.com/office/drawing/2014/main" id="{79EF7B83-E91A-46F2-BA15-3748D3EBAC5F}"/>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45" name="Group 44">
              <a:extLst>
                <a:ext uri="{FF2B5EF4-FFF2-40B4-BE49-F238E27FC236}">
                  <a16:creationId xmlns:a16="http://schemas.microsoft.com/office/drawing/2014/main" id="{6A15D536-DB6C-4884-9A1F-07778335AA49}"/>
                </a:ext>
              </a:extLst>
            </p:cNvPr>
            <p:cNvGrpSpPr/>
            <p:nvPr/>
          </p:nvGrpSpPr>
          <p:grpSpPr>
            <a:xfrm>
              <a:off x="1462222" y="2608639"/>
              <a:ext cx="423954" cy="329121"/>
              <a:chOff x="5050709" y="1554480"/>
              <a:chExt cx="3124200" cy="2381252"/>
            </a:xfrm>
          </p:grpSpPr>
          <p:sp>
            <p:nvSpPr>
              <p:cNvPr id="46" name="Oval 45">
                <a:extLst>
                  <a:ext uri="{FF2B5EF4-FFF2-40B4-BE49-F238E27FC236}">
                    <a16:creationId xmlns:a16="http://schemas.microsoft.com/office/drawing/2014/main" id="{64C5AD39-FD27-428B-8021-B8322BD8A78E}"/>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E679BA0-4BE5-4C0C-89DB-4677C821C306}"/>
                  </a:ext>
                </a:extLst>
              </p:cNvPr>
              <p:cNvSpPr txBox="1">
                <a:spLocks noChangeAspect="1"/>
              </p:cNvSpPr>
              <p:nvPr>
                <p:custDataLst>
                  <p:tags r:id="rId15"/>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48" name="Picture 47">
                <a:extLst>
                  <a:ext uri="{FF2B5EF4-FFF2-40B4-BE49-F238E27FC236}">
                    <a16:creationId xmlns:a16="http://schemas.microsoft.com/office/drawing/2014/main" id="{E7FE7F66-E23E-4930-B021-AD710969CE43}"/>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49" name="Group 48">
              <a:extLst>
                <a:ext uri="{FF2B5EF4-FFF2-40B4-BE49-F238E27FC236}">
                  <a16:creationId xmlns:a16="http://schemas.microsoft.com/office/drawing/2014/main" id="{825D8133-697A-4A55-8EC1-01390CA76C53}"/>
                </a:ext>
              </a:extLst>
            </p:cNvPr>
            <p:cNvGrpSpPr/>
            <p:nvPr/>
          </p:nvGrpSpPr>
          <p:grpSpPr>
            <a:xfrm>
              <a:off x="2002225" y="2608639"/>
              <a:ext cx="423954" cy="329121"/>
              <a:chOff x="5050709" y="1554480"/>
              <a:chExt cx="3124200" cy="2381252"/>
            </a:xfrm>
          </p:grpSpPr>
          <p:sp>
            <p:nvSpPr>
              <p:cNvPr id="50" name="Oval 49">
                <a:extLst>
                  <a:ext uri="{FF2B5EF4-FFF2-40B4-BE49-F238E27FC236}">
                    <a16:creationId xmlns:a16="http://schemas.microsoft.com/office/drawing/2014/main" id="{CE9E3525-2E2B-4444-BA22-27E254B85FE3}"/>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3B904738-82C3-4D77-B4ED-2987F1676991}"/>
                  </a:ext>
                </a:extLst>
              </p:cNvPr>
              <p:cNvSpPr txBox="1">
                <a:spLocks noChangeAspect="1"/>
              </p:cNvSpPr>
              <p:nvPr>
                <p:custDataLst>
                  <p:tags r:id="rId14"/>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52" name="Picture 51">
                <a:extLst>
                  <a:ext uri="{FF2B5EF4-FFF2-40B4-BE49-F238E27FC236}">
                    <a16:creationId xmlns:a16="http://schemas.microsoft.com/office/drawing/2014/main" id="{33136348-60C1-465F-8E5D-B58B3F6EF9EA}"/>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53" name="Group 52">
              <a:extLst>
                <a:ext uri="{FF2B5EF4-FFF2-40B4-BE49-F238E27FC236}">
                  <a16:creationId xmlns:a16="http://schemas.microsoft.com/office/drawing/2014/main" id="{3ACC56EE-3EC7-4F45-863A-748CC6890E7F}"/>
                </a:ext>
              </a:extLst>
            </p:cNvPr>
            <p:cNvGrpSpPr/>
            <p:nvPr/>
          </p:nvGrpSpPr>
          <p:grpSpPr>
            <a:xfrm>
              <a:off x="2557990" y="2608639"/>
              <a:ext cx="423954" cy="329121"/>
              <a:chOff x="5050709" y="1554480"/>
              <a:chExt cx="3124200" cy="2381252"/>
            </a:xfrm>
          </p:grpSpPr>
          <p:sp>
            <p:nvSpPr>
              <p:cNvPr id="54" name="Oval 53">
                <a:extLst>
                  <a:ext uri="{FF2B5EF4-FFF2-40B4-BE49-F238E27FC236}">
                    <a16:creationId xmlns:a16="http://schemas.microsoft.com/office/drawing/2014/main" id="{378145FC-A9EF-44B9-A0D7-82EBBAC8EDE2}"/>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87E63BE-6C1D-4A8B-BDED-53A117191B09}"/>
                  </a:ext>
                </a:extLst>
              </p:cNvPr>
              <p:cNvSpPr txBox="1">
                <a:spLocks noChangeAspect="1"/>
              </p:cNvSpPr>
              <p:nvPr>
                <p:custDataLst>
                  <p:tags r:id="rId13"/>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56" name="Picture 55">
                <a:extLst>
                  <a:ext uri="{FF2B5EF4-FFF2-40B4-BE49-F238E27FC236}">
                    <a16:creationId xmlns:a16="http://schemas.microsoft.com/office/drawing/2014/main" id="{5CC80191-16D0-452C-AC9C-D482BFCAD0AC}"/>
                  </a:ext>
                </a:extLst>
              </p:cNvPr>
              <p:cNvPicPr>
                <a:picLocks noChangeAspect="1"/>
              </p:cNvPicPr>
              <p:nvPr/>
            </p:nvPicPr>
            <p:blipFill rotWithShape="1">
              <a:blip r:embed="rId21"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2"/>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pic>
          <p:nvPicPr>
            <p:cNvPr id="57" name="Picture 56">
              <a:extLst>
                <a:ext uri="{FF2B5EF4-FFF2-40B4-BE49-F238E27FC236}">
                  <a16:creationId xmlns:a16="http://schemas.microsoft.com/office/drawing/2014/main" id="{B97A6B58-B5FD-404B-A1C7-A9605705F4B5}"/>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1583720" y="3138090"/>
              <a:ext cx="180960" cy="754341"/>
            </a:xfrm>
            <a:prstGeom prst="rect">
              <a:avLst/>
            </a:prstGeom>
          </p:spPr>
        </p:pic>
        <p:pic>
          <p:nvPicPr>
            <p:cNvPr id="58" name="Picture 57">
              <a:extLst>
                <a:ext uri="{FF2B5EF4-FFF2-40B4-BE49-F238E27FC236}">
                  <a16:creationId xmlns:a16="http://schemas.microsoft.com/office/drawing/2014/main" id="{028B480C-CC6A-4092-8E82-7F637AFB58DC}"/>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2123906" y="3138090"/>
              <a:ext cx="180960" cy="754341"/>
            </a:xfrm>
            <a:prstGeom prst="rect">
              <a:avLst/>
            </a:prstGeom>
          </p:spPr>
        </p:pic>
        <p:pic>
          <p:nvPicPr>
            <p:cNvPr id="59" name="Picture 58">
              <a:extLst>
                <a:ext uri="{FF2B5EF4-FFF2-40B4-BE49-F238E27FC236}">
                  <a16:creationId xmlns:a16="http://schemas.microsoft.com/office/drawing/2014/main" id="{809193F3-008B-4764-AD02-0C888B4BF984}"/>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a:off x="2678867" y="3138090"/>
              <a:ext cx="180960" cy="754341"/>
            </a:xfrm>
            <a:prstGeom prst="rect">
              <a:avLst/>
            </a:prstGeom>
          </p:spPr>
        </p:pic>
        <p:grpSp>
          <p:nvGrpSpPr>
            <p:cNvPr id="64" name="Group 63">
              <a:extLst>
                <a:ext uri="{FF2B5EF4-FFF2-40B4-BE49-F238E27FC236}">
                  <a16:creationId xmlns:a16="http://schemas.microsoft.com/office/drawing/2014/main" id="{4BE6A4C9-B407-4179-83B5-F5541FFC938B}"/>
                </a:ext>
              </a:extLst>
            </p:cNvPr>
            <p:cNvGrpSpPr/>
            <p:nvPr/>
          </p:nvGrpSpPr>
          <p:grpSpPr>
            <a:xfrm>
              <a:off x="3655681" y="3271179"/>
              <a:ext cx="772701" cy="595247"/>
              <a:chOff x="5050709" y="1554480"/>
              <a:chExt cx="3124200" cy="2381250"/>
            </a:xfrm>
          </p:grpSpPr>
          <p:sp>
            <p:nvSpPr>
              <p:cNvPr id="65" name="Oval 64">
                <a:extLst>
                  <a:ext uri="{FF2B5EF4-FFF2-40B4-BE49-F238E27FC236}">
                    <a16:creationId xmlns:a16="http://schemas.microsoft.com/office/drawing/2014/main" id="{B3024658-829F-4BF4-BD1B-4AA344CC9D12}"/>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B38BD58C-C4D5-45F3-BBA6-E4572DDF61FD}"/>
                  </a:ext>
                </a:extLst>
              </p:cNvPr>
              <p:cNvSpPr txBox="1">
                <a:spLocks noChangeAspect="1"/>
              </p:cNvSpPr>
              <p:nvPr>
                <p:custDataLst>
                  <p:tags r:id="rId12"/>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67" name="Picture 66">
                <a:extLst>
                  <a:ext uri="{FF2B5EF4-FFF2-40B4-BE49-F238E27FC236}">
                    <a16:creationId xmlns:a16="http://schemas.microsoft.com/office/drawing/2014/main" id="{A9BFF6D1-6068-4DA9-BB92-7A45CBDC3AD8}"/>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cxnSp>
          <p:nvCxnSpPr>
            <p:cNvPr id="6" name="Straight Connector 5">
              <a:extLst>
                <a:ext uri="{FF2B5EF4-FFF2-40B4-BE49-F238E27FC236}">
                  <a16:creationId xmlns:a16="http://schemas.microsoft.com/office/drawing/2014/main" id="{FBAB78AD-7E34-4B69-B013-7A17A19200C8}"/>
                </a:ext>
              </a:extLst>
            </p:cNvPr>
            <p:cNvCxnSpPr>
              <a:cxnSpLocks/>
            </p:cNvCxnSpPr>
            <p:nvPr/>
          </p:nvCxnSpPr>
          <p:spPr>
            <a:xfrm>
              <a:off x="3148376" y="1143000"/>
              <a:ext cx="0" cy="2749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7AC01116-5B6A-456B-9A1E-0569AD795AA3}"/>
                </a:ext>
              </a:extLst>
            </p:cNvPr>
            <p:cNvGrpSpPr/>
            <p:nvPr/>
          </p:nvGrpSpPr>
          <p:grpSpPr>
            <a:xfrm>
              <a:off x="4490959" y="1801470"/>
              <a:ext cx="424985" cy="332261"/>
              <a:chOff x="5050709" y="1554480"/>
              <a:chExt cx="3124200" cy="2381250"/>
            </a:xfrm>
          </p:grpSpPr>
          <p:sp>
            <p:nvSpPr>
              <p:cNvPr id="73" name="Oval 72">
                <a:extLst>
                  <a:ext uri="{FF2B5EF4-FFF2-40B4-BE49-F238E27FC236}">
                    <a16:creationId xmlns:a16="http://schemas.microsoft.com/office/drawing/2014/main" id="{AAEB5086-CF20-4518-A261-DD1F9ABA1307}"/>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7F9EB9BB-8A3D-48B0-871B-1FB337E97853}"/>
                  </a:ext>
                </a:extLst>
              </p:cNvPr>
              <p:cNvSpPr txBox="1">
                <a:spLocks noChangeAspect="1"/>
              </p:cNvSpPr>
              <p:nvPr>
                <p:custDataLst>
                  <p:tags r:id="rId11"/>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75" name="Picture 74">
                <a:extLst>
                  <a:ext uri="{FF2B5EF4-FFF2-40B4-BE49-F238E27FC236}">
                    <a16:creationId xmlns:a16="http://schemas.microsoft.com/office/drawing/2014/main" id="{1B0B1248-F4F5-444D-A9A7-354C57CB3D0F}"/>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76" name="Group 75">
              <a:extLst>
                <a:ext uri="{FF2B5EF4-FFF2-40B4-BE49-F238E27FC236}">
                  <a16:creationId xmlns:a16="http://schemas.microsoft.com/office/drawing/2014/main" id="{251917A7-9768-48FA-806F-31E461758780}"/>
                </a:ext>
              </a:extLst>
            </p:cNvPr>
            <p:cNvGrpSpPr/>
            <p:nvPr/>
          </p:nvGrpSpPr>
          <p:grpSpPr>
            <a:xfrm>
              <a:off x="4490959" y="2676508"/>
              <a:ext cx="424985" cy="332261"/>
              <a:chOff x="5050709" y="1554480"/>
              <a:chExt cx="3124200" cy="2381250"/>
            </a:xfrm>
          </p:grpSpPr>
          <p:sp>
            <p:nvSpPr>
              <p:cNvPr id="77" name="Oval 76">
                <a:extLst>
                  <a:ext uri="{FF2B5EF4-FFF2-40B4-BE49-F238E27FC236}">
                    <a16:creationId xmlns:a16="http://schemas.microsoft.com/office/drawing/2014/main" id="{33EDDE29-5CF3-4FB8-81B4-D5BD91B719FA}"/>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B68D592F-3F2D-48EE-A211-A6A7D23FB450}"/>
                  </a:ext>
                </a:extLst>
              </p:cNvPr>
              <p:cNvSpPr txBox="1">
                <a:spLocks noChangeAspect="1"/>
              </p:cNvSpPr>
              <p:nvPr>
                <p:custDataLst>
                  <p:tags r:id="rId10"/>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79" name="Picture 78">
                <a:extLst>
                  <a:ext uri="{FF2B5EF4-FFF2-40B4-BE49-F238E27FC236}">
                    <a16:creationId xmlns:a16="http://schemas.microsoft.com/office/drawing/2014/main" id="{353F0A33-57E4-4D74-89DE-C761CBB361AD}"/>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80" name="Group 79">
              <a:extLst>
                <a:ext uri="{FF2B5EF4-FFF2-40B4-BE49-F238E27FC236}">
                  <a16:creationId xmlns:a16="http://schemas.microsoft.com/office/drawing/2014/main" id="{E545D380-228D-47E2-83A5-6E30FEA784D3}"/>
                </a:ext>
              </a:extLst>
            </p:cNvPr>
            <p:cNvGrpSpPr/>
            <p:nvPr/>
          </p:nvGrpSpPr>
          <p:grpSpPr>
            <a:xfrm>
              <a:off x="5259108" y="1539099"/>
              <a:ext cx="424985" cy="332261"/>
              <a:chOff x="5050709" y="1554480"/>
              <a:chExt cx="3124200" cy="2381250"/>
            </a:xfrm>
          </p:grpSpPr>
          <p:sp>
            <p:nvSpPr>
              <p:cNvPr id="81" name="Oval 80">
                <a:extLst>
                  <a:ext uri="{FF2B5EF4-FFF2-40B4-BE49-F238E27FC236}">
                    <a16:creationId xmlns:a16="http://schemas.microsoft.com/office/drawing/2014/main" id="{8745F632-E15A-4A50-B82B-CE442F02AEE1}"/>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319647E-E9B8-48F6-AA24-067403817162}"/>
                  </a:ext>
                </a:extLst>
              </p:cNvPr>
              <p:cNvSpPr txBox="1">
                <a:spLocks noChangeAspect="1"/>
              </p:cNvSpPr>
              <p:nvPr>
                <p:custDataLst>
                  <p:tags r:id="rId9"/>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83" name="Picture 82">
                <a:extLst>
                  <a:ext uri="{FF2B5EF4-FFF2-40B4-BE49-F238E27FC236}">
                    <a16:creationId xmlns:a16="http://schemas.microsoft.com/office/drawing/2014/main" id="{2C9569AA-A715-494E-8451-BA956ACD0D85}"/>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88" name="Group 87">
              <a:extLst>
                <a:ext uri="{FF2B5EF4-FFF2-40B4-BE49-F238E27FC236}">
                  <a16:creationId xmlns:a16="http://schemas.microsoft.com/office/drawing/2014/main" id="{A6B01CB7-F8EA-401C-ADD7-8BDAC82CAE27}"/>
                </a:ext>
              </a:extLst>
            </p:cNvPr>
            <p:cNvGrpSpPr/>
            <p:nvPr/>
          </p:nvGrpSpPr>
          <p:grpSpPr>
            <a:xfrm>
              <a:off x="2715509" y="4183739"/>
              <a:ext cx="772701" cy="595247"/>
              <a:chOff x="5050709" y="1554480"/>
              <a:chExt cx="3124200" cy="2381250"/>
            </a:xfrm>
          </p:grpSpPr>
          <p:sp>
            <p:nvSpPr>
              <p:cNvPr id="89" name="Oval 88">
                <a:extLst>
                  <a:ext uri="{FF2B5EF4-FFF2-40B4-BE49-F238E27FC236}">
                    <a16:creationId xmlns:a16="http://schemas.microsoft.com/office/drawing/2014/main" id="{065F6E52-049E-4ACA-909B-5DE3477C2DCF}"/>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F6C685A7-2AAF-4F19-9DEB-392BEC6A7B89}"/>
                  </a:ext>
                </a:extLst>
              </p:cNvPr>
              <p:cNvSpPr txBox="1">
                <a:spLocks noChangeAspect="1"/>
              </p:cNvSpPr>
              <p:nvPr>
                <p:custDataLst>
                  <p:tags r:id="rId8"/>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91" name="Picture 90">
                <a:extLst>
                  <a:ext uri="{FF2B5EF4-FFF2-40B4-BE49-F238E27FC236}">
                    <a16:creationId xmlns:a16="http://schemas.microsoft.com/office/drawing/2014/main" id="{E1B5B814-DD35-4778-8010-A2BBE680901C}"/>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96" name="Group 95">
              <a:extLst>
                <a:ext uri="{FF2B5EF4-FFF2-40B4-BE49-F238E27FC236}">
                  <a16:creationId xmlns:a16="http://schemas.microsoft.com/office/drawing/2014/main" id="{2FDB0582-C69D-46C5-9DF7-AD390F21C2DF}"/>
                </a:ext>
              </a:extLst>
            </p:cNvPr>
            <p:cNvGrpSpPr/>
            <p:nvPr/>
          </p:nvGrpSpPr>
          <p:grpSpPr>
            <a:xfrm>
              <a:off x="3522574" y="5564214"/>
              <a:ext cx="772701" cy="595247"/>
              <a:chOff x="1333500" y="1554480"/>
              <a:chExt cx="3124200" cy="2381250"/>
            </a:xfrm>
          </p:grpSpPr>
          <p:sp>
            <p:nvSpPr>
              <p:cNvPr id="97" name="Oval 96">
                <a:extLst>
                  <a:ext uri="{FF2B5EF4-FFF2-40B4-BE49-F238E27FC236}">
                    <a16:creationId xmlns:a16="http://schemas.microsoft.com/office/drawing/2014/main" id="{9C426D89-BAD1-4ACA-8C0B-5625F026F7C8}"/>
                  </a:ext>
                </a:extLst>
              </p:cNvPr>
              <p:cNvSpPr/>
              <p:nvPr/>
            </p:nvSpPr>
            <p:spPr>
              <a:xfrm>
                <a:off x="1712314"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689D3908-798F-453B-9EB5-8C0EB1C73D43}"/>
                  </a:ext>
                </a:extLst>
              </p:cNvPr>
              <p:cNvSpPr txBox="1">
                <a:spLocks noChangeAspect="1"/>
              </p:cNvSpPr>
              <p:nvPr>
                <p:custDataLst>
                  <p:tags r:id="rId7"/>
                </p:custDataLst>
              </p:nvPr>
            </p:nvSpPr>
            <p:spPr>
              <a:xfrm>
                <a:off x="2326001" y="2629442"/>
                <a:ext cx="1178514" cy="814597"/>
              </a:xfrm>
              <a:custGeom>
                <a:avLst/>
                <a:gdLst/>
                <a:ahLst/>
                <a:cxnLst/>
                <a:rect l="l" t="t" r="r" b="b"/>
                <a:pathLst>
                  <a:path w="1178514" h="814597">
                    <a:moveTo>
                      <a:pt x="922218" y="395599"/>
                    </a:moveTo>
                    <a:cubicBezTo>
                      <a:pt x="892834" y="395599"/>
                      <a:pt x="867984" y="407117"/>
                      <a:pt x="847669" y="430153"/>
                    </a:cubicBezTo>
                    <a:cubicBezTo>
                      <a:pt x="827354" y="453189"/>
                      <a:pt x="817197" y="487198"/>
                      <a:pt x="817197" y="532182"/>
                    </a:cubicBezTo>
                    <a:cubicBezTo>
                      <a:pt x="817197" y="581881"/>
                      <a:pt x="828624" y="620244"/>
                      <a:pt x="851478" y="647270"/>
                    </a:cubicBezTo>
                    <a:cubicBezTo>
                      <a:pt x="874333" y="674296"/>
                      <a:pt x="900452" y="687809"/>
                      <a:pt x="929836" y="687809"/>
                    </a:cubicBezTo>
                    <a:cubicBezTo>
                      <a:pt x="958132" y="687809"/>
                      <a:pt x="981712" y="676745"/>
                      <a:pt x="1000576" y="654616"/>
                    </a:cubicBezTo>
                    <a:cubicBezTo>
                      <a:pt x="1019440" y="632487"/>
                      <a:pt x="1028872" y="596210"/>
                      <a:pt x="1028872" y="545785"/>
                    </a:cubicBezTo>
                    <a:cubicBezTo>
                      <a:pt x="1028872" y="493910"/>
                      <a:pt x="1018715" y="455910"/>
                      <a:pt x="998399" y="431785"/>
                    </a:cubicBezTo>
                    <a:cubicBezTo>
                      <a:pt x="978084" y="407661"/>
                      <a:pt x="952691" y="395599"/>
                      <a:pt x="922218" y="395599"/>
                    </a:cubicBezTo>
                    <a:close/>
                    <a:moveTo>
                      <a:pt x="326492" y="233442"/>
                    </a:moveTo>
                    <a:lnTo>
                      <a:pt x="143112" y="506062"/>
                    </a:lnTo>
                    <a:lnTo>
                      <a:pt x="326492" y="506062"/>
                    </a:lnTo>
                    <a:close/>
                    <a:moveTo>
                      <a:pt x="937454" y="0"/>
                    </a:moveTo>
                    <a:cubicBezTo>
                      <a:pt x="998037" y="0"/>
                      <a:pt x="1048190" y="16960"/>
                      <a:pt x="1087913" y="50878"/>
                    </a:cubicBezTo>
                    <a:cubicBezTo>
                      <a:pt x="1127636" y="84797"/>
                      <a:pt x="1152939" y="134043"/>
                      <a:pt x="1163822" y="198616"/>
                    </a:cubicBezTo>
                    <a:lnTo>
                      <a:pt x="1015812" y="214941"/>
                    </a:lnTo>
                    <a:cubicBezTo>
                      <a:pt x="1012185" y="184468"/>
                      <a:pt x="1002753" y="161976"/>
                      <a:pt x="987516" y="147466"/>
                    </a:cubicBezTo>
                    <a:cubicBezTo>
                      <a:pt x="972280" y="132955"/>
                      <a:pt x="952509" y="125699"/>
                      <a:pt x="928204" y="125699"/>
                    </a:cubicBezTo>
                    <a:cubicBezTo>
                      <a:pt x="895917" y="125699"/>
                      <a:pt x="868619" y="140210"/>
                      <a:pt x="846309" y="169232"/>
                    </a:cubicBezTo>
                    <a:cubicBezTo>
                      <a:pt x="823999" y="198253"/>
                      <a:pt x="809941" y="258654"/>
                      <a:pt x="804137" y="350435"/>
                    </a:cubicBezTo>
                    <a:cubicBezTo>
                      <a:pt x="842228" y="305451"/>
                      <a:pt x="889569" y="282960"/>
                      <a:pt x="946161" y="282960"/>
                    </a:cubicBezTo>
                    <a:cubicBezTo>
                      <a:pt x="1010008" y="282960"/>
                      <a:pt x="1064695" y="307265"/>
                      <a:pt x="1110223" y="355876"/>
                    </a:cubicBezTo>
                    <a:cubicBezTo>
                      <a:pt x="1155750" y="404487"/>
                      <a:pt x="1178514" y="467246"/>
                      <a:pt x="1178514" y="544153"/>
                    </a:cubicBezTo>
                    <a:cubicBezTo>
                      <a:pt x="1178514" y="625776"/>
                      <a:pt x="1154571" y="691256"/>
                      <a:pt x="1106686" y="740592"/>
                    </a:cubicBezTo>
                    <a:cubicBezTo>
                      <a:pt x="1058800" y="789929"/>
                      <a:pt x="997311" y="814597"/>
                      <a:pt x="922218" y="814597"/>
                    </a:cubicBezTo>
                    <a:cubicBezTo>
                      <a:pt x="841683" y="814597"/>
                      <a:pt x="775478" y="783308"/>
                      <a:pt x="723602" y="720731"/>
                    </a:cubicBezTo>
                    <a:cubicBezTo>
                      <a:pt x="671726" y="658153"/>
                      <a:pt x="645788" y="555580"/>
                      <a:pt x="645788" y="413012"/>
                    </a:cubicBezTo>
                    <a:cubicBezTo>
                      <a:pt x="645788" y="266816"/>
                      <a:pt x="672815" y="161432"/>
                      <a:pt x="726867" y="96859"/>
                    </a:cubicBezTo>
                    <a:cubicBezTo>
                      <a:pt x="780920" y="32287"/>
                      <a:pt x="851115" y="0"/>
                      <a:pt x="937454" y="0"/>
                    </a:cubicBezTo>
                    <a:close/>
                    <a:moveTo>
                      <a:pt x="346081" y="0"/>
                    </a:moveTo>
                    <a:lnTo>
                      <a:pt x="474501" y="0"/>
                    </a:lnTo>
                    <a:lnTo>
                      <a:pt x="474501" y="506062"/>
                    </a:lnTo>
                    <a:lnTo>
                      <a:pt x="573537" y="506062"/>
                    </a:lnTo>
                    <a:lnTo>
                      <a:pt x="573537" y="640468"/>
                    </a:lnTo>
                    <a:lnTo>
                      <a:pt x="474501" y="640468"/>
                    </a:lnTo>
                    <a:lnTo>
                      <a:pt x="474501" y="800993"/>
                    </a:lnTo>
                    <a:lnTo>
                      <a:pt x="326492" y="800993"/>
                    </a:lnTo>
                    <a:lnTo>
                      <a:pt x="326492" y="640468"/>
                    </a:lnTo>
                    <a:lnTo>
                      <a:pt x="0" y="640468"/>
                    </a:lnTo>
                    <a:lnTo>
                      <a:pt x="0" y="50660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99" name="Picture 98">
                <a:extLst>
                  <a:ext uri="{FF2B5EF4-FFF2-40B4-BE49-F238E27FC236}">
                    <a16:creationId xmlns:a16="http://schemas.microsoft.com/office/drawing/2014/main" id="{34B3ECC3-405B-4469-880E-B469839D73C9}"/>
                  </a:ext>
                </a:extLst>
              </p:cNvPr>
              <p:cNvPicPr>
                <a:picLocks noChangeAspect="1"/>
              </p:cNvPicPr>
              <p:nvPr/>
            </p:nvPicPr>
            <p:blipFill rotWithShape="1">
              <a:blip r:embed="rId20"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1333500"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100" name="Group 99">
              <a:extLst>
                <a:ext uri="{FF2B5EF4-FFF2-40B4-BE49-F238E27FC236}">
                  <a16:creationId xmlns:a16="http://schemas.microsoft.com/office/drawing/2014/main" id="{8EBBB736-863C-4CA7-9618-3292E1E0BDD2}"/>
                </a:ext>
              </a:extLst>
            </p:cNvPr>
            <p:cNvGrpSpPr/>
            <p:nvPr/>
          </p:nvGrpSpPr>
          <p:grpSpPr>
            <a:xfrm>
              <a:off x="3011764" y="5055750"/>
              <a:ext cx="424985" cy="332261"/>
              <a:chOff x="5050709" y="1554480"/>
              <a:chExt cx="3124200" cy="2381250"/>
            </a:xfrm>
          </p:grpSpPr>
          <p:sp>
            <p:nvSpPr>
              <p:cNvPr id="101" name="Oval 100">
                <a:extLst>
                  <a:ext uri="{FF2B5EF4-FFF2-40B4-BE49-F238E27FC236}">
                    <a16:creationId xmlns:a16="http://schemas.microsoft.com/office/drawing/2014/main" id="{10BBAB58-710A-4E08-858E-247083E8436B}"/>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A8BEF538-CF53-4FE3-BEB5-551E6442320C}"/>
                  </a:ext>
                </a:extLst>
              </p:cNvPr>
              <p:cNvSpPr txBox="1">
                <a:spLocks noChangeAspect="1"/>
              </p:cNvSpPr>
              <p:nvPr>
                <p:custDataLst>
                  <p:tags r:id="rId6"/>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103" name="Picture 102">
                <a:extLst>
                  <a:ext uri="{FF2B5EF4-FFF2-40B4-BE49-F238E27FC236}">
                    <a16:creationId xmlns:a16="http://schemas.microsoft.com/office/drawing/2014/main" id="{00DBD229-C8B6-4B88-B33B-47CB9F69A774}"/>
                  </a:ext>
                </a:extLst>
              </p:cNvPr>
              <p:cNvPicPr>
                <a:picLocks noChangeAspect="1"/>
              </p:cNvPicPr>
              <p:nvPr/>
            </p:nvPicPr>
            <p:blipFill rotWithShape="1">
              <a:blip r:embed="rId22"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pic>
          <p:nvPicPr>
            <p:cNvPr id="104" name="Picture 103">
              <a:extLst>
                <a:ext uri="{FF2B5EF4-FFF2-40B4-BE49-F238E27FC236}">
                  <a16:creationId xmlns:a16="http://schemas.microsoft.com/office/drawing/2014/main" id="{C75072DB-CCBE-45B4-B0E0-6C1C15294792}"/>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6346735">
              <a:off x="2291775" y="3935565"/>
              <a:ext cx="180960" cy="754341"/>
            </a:xfrm>
            <a:prstGeom prst="rect">
              <a:avLst/>
            </a:prstGeom>
          </p:spPr>
        </p:pic>
        <p:pic>
          <p:nvPicPr>
            <p:cNvPr id="105" name="Picture 104">
              <a:extLst>
                <a:ext uri="{FF2B5EF4-FFF2-40B4-BE49-F238E27FC236}">
                  <a16:creationId xmlns:a16="http://schemas.microsoft.com/office/drawing/2014/main" id="{DEBD8C32-67CF-4CEE-B94F-5690E7D04849}"/>
                </a:ext>
              </a:extLst>
            </p:cNvPr>
            <p:cNvPicPr>
              <a:picLocks noChangeAspect="1"/>
            </p:cNvPicPr>
            <p:nvPr/>
          </p:nvPicPr>
          <p:blipFill rotWithShape="1">
            <a:blip r:embed="rId19"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7011234">
              <a:off x="1356429" y="4631741"/>
              <a:ext cx="180960" cy="754341"/>
            </a:xfrm>
            <a:prstGeom prst="rect">
              <a:avLst/>
            </a:prstGeom>
          </p:spPr>
        </p:pic>
        <p:grpSp>
          <p:nvGrpSpPr>
            <p:cNvPr id="92" name="Group 91">
              <a:extLst>
                <a:ext uri="{FF2B5EF4-FFF2-40B4-BE49-F238E27FC236}">
                  <a16:creationId xmlns:a16="http://schemas.microsoft.com/office/drawing/2014/main" id="{16356B01-CAA1-4260-9DF8-664B1FFAE729}"/>
                </a:ext>
              </a:extLst>
            </p:cNvPr>
            <p:cNvGrpSpPr/>
            <p:nvPr/>
          </p:nvGrpSpPr>
          <p:grpSpPr>
            <a:xfrm>
              <a:off x="1561232" y="5029167"/>
              <a:ext cx="772701" cy="595247"/>
              <a:chOff x="5050709" y="1554480"/>
              <a:chExt cx="3124200" cy="2381250"/>
            </a:xfrm>
          </p:grpSpPr>
          <p:sp>
            <p:nvSpPr>
              <p:cNvPr id="93" name="Oval 92">
                <a:extLst>
                  <a:ext uri="{FF2B5EF4-FFF2-40B4-BE49-F238E27FC236}">
                    <a16:creationId xmlns:a16="http://schemas.microsoft.com/office/drawing/2014/main" id="{A2B5A4EA-7543-497A-A2FD-56DEEFE87E69}"/>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3A82899-6AA0-4D8D-A909-BF69D2BC6564}"/>
                  </a:ext>
                </a:extLst>
              </p:cNvPr>
              <p:cNvSpPr txBox="1">
                <a:spLocks noChangeAspect="1"/>
              </p:cNvSpPr>
              <p:nvPr>
                <p:custDataLst>
                  <p:tags r:id="rId5"/>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95" name="Picture 94">
                <a:extLst>
                  <a:ext uri="{FF2B5EF4-FFF2-40B4-BE49-F238E27FC236}">
                    <a16:creationId xmlns:a16="http://schemas.microsoft.com/office/drawing/2014/main" id="{2B52E028-0F09-4A0F-88BB-305614809E91}"/>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sp>
          <p:nvSpPr>
            <p:cNvPr id="84" name="TextBox 83">
              <a:extLst>
                <a:ext uri="{FF2B5EF4-FFF2-40B4-BE49-F238E27FC236}">
                  <a16:creationId xmlns:a16="http://schemas.microsoft.com/office/drawing/2014/main" id="{BB785901-515B-4054-A4D6-63C698111176}"/>
                </a:ext>
              </a:extLst>
            </p:cNvPr>
            <p:cNvSpPr txBox="1"/>
            <p:nvPr/>
          </p:nvSpPr>
          <p:spPr>
            <a:xfrm>
              <a:off x="639848" y="427753"/>
              <a:ext cx="2420534" cy="307777"/>
            </a:xfrm>
            <a:prstGeom prst="rect">
              <a:avLst/>
            </a:prstGeom>
            <a:noFill/>
          </p:spPr>
          <p:txBody>
            <a:bodyPr wrap="none" lIns="0" tIns="0" rIns="0" bIns="0" rtlCol="0">
              <a:spAutoFit/>
            </a:bodyPr>
            <a:lstStyle/>
            <a:p>
              <a:pPr algn="l"/>
              <a:r>
                <a:rPr lang="en-US" sz="2000" b="1">
                  <a:solidFill>
                    <a:schemeClr val="tx2">
                      <a:lumMod val="50000"/>
                    </a:schemeClr>
                  </a:solidFill>
                </a:rPr>
                <a:t>Phát sinh tinh trùng</a:t>
              </a:r>
            </a:p>
          </p:txBody>
        </p:sp>
        <p:sp>
          <p:nvSpPr>
            <p:cNvPr id="85" name="TextBox 84">
              <a:extLst>
                <a:ext uri="{FF2B5EF4-FFF2-40B4-BE49-F238E27FC236}">
                  <a16:creationId xmlns:a16="http://schemas.microsoft.com/office/drawing/2014/main" id="{B7E46887-55B8-487B-8FA4-81327EDE4D4A}"/>
                </a:ext>
              </a:extLst>
            </p:cNvPr>
            <p:cNvSpPr txBox="1"/>
            <p:nvPr/>
          </p:nvSpPr>
          <p:spPr>
            <a:xfrm>
              <a:off x="3500370" y="427753"/>
              <a:ext cx="1909177" cy="307777"/>
            </a:xfrm>
            <a:prstGeom prst="rect">
              <a:avLst/>
            </a:prstGeom>
            <a:noFill/>
          </p:spPr>
          <p:txBody>
            <a:bodyPr wrap="none" lIns="0" tIns="0" rIns="0" bIns="0" rtlCol="0">
              <a:spAutoFit/>
            </a:bodyPr>
            <a:lstStyle/>
            <a:p>
              <a:pPr algn="l"/>
              <a:r>
                <a:rPr lang="en-US" sz="2000" b="1">
                  <a:solidFill>
                    <a:schemeClr val="tx2">
                      <a:lumMod val="50000"/>
                    </a:schemeClr>
                  </a:solidFill>
                </a:rPr>
                <a:t>Phát sinh trứng</a:t>
              </a:r>
            </a:p>
          </p:txBody>
        </p:sp>
        <p:sp>
          <p:nvSpPr>
            <p:cNvPr id="86" name="TextBox 85">
              <a:extLst>
                <a:ext uri="{FF2B5EF4-FFF2-40B4-BE49-F238E27FC236}">
                  <a16:creationId xmlns:a16="http://schemas.microsoft.com/office/drawing/2014/main" id="{8B7D8D87-A336-4526-BF38-B38E92A91B77}"/>
                </a:ext>
              </a:extLst>
            </p:cNvPr>
            <p:cNvSpPr txBox="1"/>
            <p:nvPr/>
          </p:nvSpPr>
          <p:spPr>
            <a:xfrm>
              <a:off x="839955" y="820585"/>
              <a:ext cx="846770"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 bào </a:t>
              </a:r>
            </a:p>
            <a:p>
              <a:pPr algn="l">
                <a:lnSpc>
                  <a:spcPct val="105000"/>
                </a:lnSpc>
              </a:pPr>
              <a:r>
                <a:rPr lang="en-US" sz="1600" i="1">
                  <a:solidFill>
                    <a:schemeClr val="tx2">
                      <a:lumMod val="50000"/>
                    </a:schemeClr>
                  </a:solidFill>
                </a:rPr>
                <a:t>sơ cấp</a:t>
              </a:r>
            </a:p>
          </p:txBody>
        </p:sp>
        <p:sp>
          <p:nvSpPr>
            <p:cNvPr id="87" name="TextBox 86">
              <a:extLst>
                <a:ext uri="{FF2B5EF4-FFF2-40B4-BE49-F238E27FC236}">
                  <a16:creationId xmlns:a16="http://schemas.microsoft.com/office/drawing/2014/main" id="{C55884C7-4E2C-4BCA-B733-C02D27DE1D9A}"/>
                </a:ext>
              </a:extLst>
            </p:cNvPr>
            <p:cNvSpPr txBox="1"/>
            <p:nvPr/>
          </p:nvSpPr>
          <p:spPr>
            <a:xfrm>
              <a:off x="535855" y="1459582"/>
              <a:ext cx="846770"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 bào </a:t>
              </a:r>
            </a:p>
            <a:p>
              <a:pPr algn="l">
                <a:lnSpc>
                  <a:spcPct val="105000"/>
                </a:lnSpc>
              </a:pPr>
              <a:r>
                <a:rPr lang="en-US" sz="1600" i="1">
                  <a:solidFill>
                    <a:schemeClr val="tx2">
                      <a:lumMod val="50000"/>
                    </a:schemeClr>
                  </a:solidFill>
                </a:rPr>
                <a:t>thứ cấp</a:t>
              </a:r>
            </a:p>
          </p:txBody>
        </p:sp>
        <p:sp>
          <p:nvSpPr>
            <p:cNvPr id="106" name="TextBox 105">
              <a:extLst>
                <a:ext uri="{FF2B5EF4-FFF2-40B4-BE49-F238E27FC236}">
                  <a16:creationId xmlns:a16="http://schemas.microsoft.com/office/drawing/2014/main" id="{E0907188-A065-4AA3-B960-7C8CEDCEBF20}"/>
                </a:ext>
              </a:extLst>
            </p:cNvPr>
            <p:cNvSpPr txBox="1"/>
            <p:nvPr/>
          </p:nvSpPr>
          <p:spPr>
            <a:xfrm>
              <a:off x="2464212" y="1671657"/>
              <a:ext cx="641009"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 tử</a:t>
              </a:r>
            </a:p>
          </p:txBody>
        </p:sp>
        <p:sp>
          <p:nvSpPr>
            <p:cNvPr id="107" name="TextBox 106">
              <a:extLst>
                <a:ext uri="{FF2B5EF4-FFF2-40B4-BE49-F238E27FC236}">
                  <a16:creationId xmlns:a16="http://schemas.microsoft.com/office/drawing/2014/main" id="{450A60D5-0914-4A58-AE1B-4B4983F47AFE}"/>
                </a:ext>
              </a:extLst>
            </p:cNvPr>
            <p:cNvSpPr txBox="1"/>
            <p:nvPr/>
          </p:nvSpPr>
          <p:spPr>
            <a:xfrm>
              <a:off x="482135" y="3211075"/>
              <a:ext cx="468077"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Tinh</a:t>
              </a:r>
            </a:p>
            <a:p>
              <a:pPr algn="l">
                <a:lnSpc>
                  <a:spcPct val="105000"/>
                </a:lnSpc>
              </a:pPr>
              <a:r>
                <a:rPr lang="en-US" sz="1600" i="1">
                  <a:solidFill>
                    <a:schemeClr val="tx2">
                      <a:lumMod val="50000"/>
                    </a:schemeClr>
                  </a:solidFill>
                </a:rPr>
                <a:t>trùng</a:t>
              </a:r>
            </a:p>
          </p:txBody>
        </p:sp>
        <p:sp>
          <p:nvSpPr>
            <p:cNvPr id="108" name="TextBox 107">
              <a:extLst>
                <a:ext uri="{FF2B5EF4-FFF2-40B4-BE49-F238E27FC236}">
                  <a16:creationId xmlns:a16="http://schemas.microsoft.com/office/drawing/2014/main" id="{515FD8F6-0E9E-4F51-BEA1-4D9E62BD440B}"/>
                </a:ext>
              </a:extLst>
            </p:cNvPr>
            <p:cNvSpPr txBox="1"/>
            <p:nvPr/>
          </p:nvSpPr>
          <p:spPr>
            <a:xfrm>
              <a:off x="3293132" y="842680"/>
              <a:ext cx="830356"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 sơ </a:t>
              </a:r>
            </a:p>
            <a:p>
              <a:pPr algn="l">
                <a:lnSpc>
                  <a:spcPct val="105000"/>
                </a:lnSpc>
              </a:pPr>
              <a:r>
                <a:rPr lang="en-US" sz="1600" i="1">
                  <a:solidFill>
                    <a:schemeClr val="tx2">
                      <a:lumMod val="50000"/>
                    </a:schemeClr>
                  </a:solidFill>
                </a:rPr>
                <a:t>cấp</a:t>
              </a:r>
            </a:p>
          </p:txBody>
        </p:sp>
        <p:sp>
          <p:nvSpPr>
            <p:cNvPr id="109" name="TextBox 108">
              <a:extLst>
                <a:ext uri="{FF2B5EF4-FFF2-40B4-BE49-F238E27FC236}">
                  <a16:creationId xmlns:a16="http://schemas.microsoft.com/office/drawing/2014/main" id="{6222DBDC-54E3-459F-828E-30F4511CA780}"/>
                </a:ext>
              </a:extLst>
            </p:cNvPr>
            <p:cNvSpPr txBox="1"/>
            <p:nvPr/>
          </p:nvSpPr>
          <p:spPr>
            <a:xfrm>
              <a:off x="5020147" y="1019501"/>
              <a:ext cx="860813"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gn="l">
                <a:lnSpc>
                  <a:spcPct val="105000"/>
                </a:lnSpc>
              </a:pPr>
              <a:r>
                <a:rPr lang="en-US" sz="1600" i="1">
                  <a:solidFill>
                    <a:schemeClr val="tx2">
                      <a:lumMod val="50000"/>
                    </a:schemeClr>
                  </a:solidFill>
                </a:rPr>
                <a:t>thứ cấp 1</a:t>
              </a:r>
            </a:p>
          </p:txBody>
        </p:sp>
        <p:sp>
          <p:nvSpPr>
            <p:cNvPr id="110" name="TextBox 109">
              <a:extLst>
                <a:ext uri="{FF2B5EF4-FFF2-40B4-BE49-F238E27FC236}">
                  <a16:creationId xmlns:a16="http://schemas.microsoft.com/office/drawing/2014/main" id="{C64F4762-6358-4760-AEF8-832F6360AD44}"/>
                </a:ext>
              </a:extLst>
            </p:cNvPr>
            <p:cNvSpPr txBox="1"/>
            <p:nvPr/>
          </p:nvSpPr>
          <p:spPr>
            <a:xfrm>
              <a:off x="4906841" y="2018518"/>
              <a:ext cx="973023"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gn="l">
                <a:lnSpc>
                  <a:spcPct val="105000"/>
                </a:lnSpc>
              </a:pPr>
              <a:r>
                <a:rPr lang="en-US" sz="1600" i="1">
                  <a:solidFill>
                    <a:schemeClr val="tx2">
                      <a:lumMod val="50000"/>
                    </a:schemeClr>
                  </a:solidFill>
                </a:rPr>
                <a:t>thứ sơ cấp</a:t>
              </a:r>
            </a:p>
          </p:txBody>
        </p:sp>
        <p:sp>
          <p:nvSpPr>
            <p:cNvPr id="111" name="TextBox 110">
              <a:extLst>
                <a:ext uri="{FF2B5EF4-FFF2-40B4-BE49-F238E27FC236}">
                  <a16:creationId xmlns:a16="http://schemas.microsoft.com/office/drawing/2014/main" id="{514DBF66-3C92-4880-9E95-54446CAB5FAE}"/>
                </a:ext>
              </a:extLst>
            </p:cNvPr>
            <p:cNvSpPr txBox="1"/>
            <p:nvPr/>
          </p:nvSpPr>
          <p:spPr>
            <a:xfrm>
              <a:off x="4957641" y="2776356"/>
              <a:ext cx="918521"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nSpc>
                  <a:spcPct val="105000"/>
                </a:lnSpc>
              </a:pPr>
              <a:r>
                <a:rPr lang="en-US" sz="1600" i="1">
                  <a:solidFill>
                    <a:schemeClr val="tx2">
                      <a:lumMod val="50000"/>
                    </a:schemeClr>
                  </a:solidFill>
                </a:rPr>
                <a:t>thứ cấp 2 </a:t>
              </a:r>
            </a:p>
          </p:txBody>
        </p:sp>
        <p:sp>
          <p:nvSpPr>
            <p:cNvPr id="112" name="TextBox 111">
              <a:extLst>
                <a:ext uri="{FF2B5EF4-FFF2-40B4-BE49-F238E27FC236}">
                  <a16:creationId xmlns:a16="http://schemas.microsoft.com/office/drawing/2014/main" id="{76D009B7-5D08-4C65-BF4B-4F259775882C}"/>
                </a:ext>
              </a:extLst>
            </p:cNvPr>
            <p:cNvSpPr txBox="1"/>
            <p:nvPr/>
          </p:nvSpPr>
          <p:spPr>
            <a:xfrm>
              <a:off x="4499520" y="3488351"/>
              <a:ext cx="488916"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a:t>
              </a:r>
            </a:p>
          </p:txBody>
        </p:sp>
        <p:sp>
          <p:nvSpPr>
            <p:cNvPr id="113" name="TextBox 112">
              <a:extLst>
                <a:ext uri="{FF2B5EF4-FFF2-40B4-BE49-F238E27FC236}">
                  <a16:creationId xmlns:a16="http://schemas.microsoft.com/office/drawing/2014/main" id="{3BBF746C-1D34-4DE9-83EF-B2079D069463}"/>
                </a:ext>
              </a:extLst>
            </p:cNvPr>
            <p:cNvSpPr txBox="1"/>
            <p:nvPr/>
          </p:nvSpPr>
          <p:spPr>
            <a:xfrm>
              <a:off x="3281050" y="2791717"/>
              <a:ext cx="488916"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Rụng</a:t>
              </a:r>
            </a:p>
            <a:p>
              <a:pPr algn="l">
                <a:lnSpc>
                  <a:spcPct val="105000"/>
                </a:lnSpc>
              </a:pPr>
              <a:r>
                <a:rPr lang="en-US" sz="1600" i="1">
                  <a:solidFill>
                    <a:schemeClr val="tx2">
                      <a:lumMod val="50000"/>
                    </a:schemeClr>
                  </a:solidFill>
                </a:rPr>
                <a:t>trứng</a:t>
              </a:r>
            </a:p>
          </p:txBody>
        </p:sp>
        <p:sp>
          <p:nvSpPr>
            <p:cNvPr id="114" name="TextBox 113">
              <a:extLst>
                <a:ext uri="{FF2B5EF4-FFF2-40B4-BE49-F238E27FC236}">
                  <a16:creationId xmlns:a16="http://schemas.microsoft.com/office/drawing/2014/main" id="{D9FA0FE9-B508-4161-A21C-97DF2CA28DD5}"/>
                </a:ext>
              </a:extLst>
            </p:cNvPr>
            <p:cNvSpPr txBox="1"/>
            <p:nvPr/>
          </p:nvSpPr>
          <p:spPr>
            <a:xfrm>
              <a:off x="3254546" y="1826829"/>
              <a:ext cx="546625" cy="757643"/>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 </a:t>
              </a:r>
            </a:p>
            <a:p>
              <a:pPr algn="l">
                <a:lnSpc>
                  <a:spcPct val="105000"/>
                </a:lnSpc>
              </a:pPr>
              <a:r>
                <a:rPr lang="en-US" sz="1600" i="1">
                  <a:solidFill>
                    <a:schemeClr val="tx2">
                      <a:lumMod val="50000"/>
                    </a:schemeClr>
                  </a:solidFill>
                </a:rPr>
                <a:t>thứ</a:t>
              </a:r>
            </a:p>
            <a:p>
              <a:pPr algn="l">
                <a:lnSpc>
                  <a:spcPct val="105000"/>
                </a:lnSpc>
              </a:pPr>
              <a:r>
                <a:rPr lang="en-US" sz="1600" i="1">
                  <a:solidFill>
                    <a:schemeClr val="tx2">
                      <a:lumMod val="50000"/>
                    </a:schemeClr>
                  </a:solidFill>
                </a:rPr>
                <a:t>cấp</a:t>
              </a:r>
            </a:p>
          </p:txBody>
        </p:sp>
        <p:sp>
          <p:nvSpPr>
            <p:cNvPr id="115" name="TextBox 114">
              <a:extLst>
                <a:ext uri="{FF2B5EF4-FFF2-40B4-BE49-F238E27FC236}">
                  <a16:creationId xmlns:a16="http://schemas.microsoft.com/office/drawing/2014/main" id="{5874CA51-2699-4AE5-9B0C-F1E2426948DB}"/>
                </a:ext>
              </a:extLst>
            </p:cNvPr>
            <p:cNvSpPr txBox="1"/>
            <p:nvPr/>
          </p:nvSpPr>
          <p:spPr>
            <a:xfrm>
              <a:off x="3565465" y="4340825"/>
              <a:ext cx="488916"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Noãn</a:t>
              </a:r>
            </a:p>
          </p:txBody>
        </p:sp>
        <p:sp>
          <p:nvSpPr>
            <p:cNvPr id="116" name="TextBox 115">
              <a:extLst>
                <a:ext uri="{FF2B5EF4-FFF2-40B4-BE49-F238E27FC236}">
                  <a16:creationId xmlns:a16="http://schemas.microsoft.com/office/drawing/2014/main" id="{BBE1D951-4D52-4FEE-88A8-17ECE2A13DD0}"/>
                </a:ext>
              </a:extLst>
            </p:cNvPr>
            <p:cNvSpPr txBox="1"/>
            <p:nvPr/>
          </p:nvSpPr>
          <p:spPr>
            <a:xfrm>
              <a:off x="3514652" y="4836536"/>
              <a:ext cx="860813"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Thể cực</a:t>
              </a:r>
            </a:p>
            <a:p>
              <a:pPr algn="l">
                <a:lnSpc>
                  <a:spcPct val="105000"/>
                </a:lnSpc>
              </a:pPr>
              <a:r>
                <a:rPr lang="en-US" sz="1600" i="1">
                  <a:solidFill>
                    <a:schemeClr val="tx2">
                      <a:lumMod val="50000"/>
                    </a:schemeClr>
                  </a:solidFill>
                </a:rPr>
                <a:t>thứ cấp 3</a:t>
              </a:r>
            </a:p>
          </p:txBody>
        </p:sp>
        <p:sp>
          <p:nvSpPr>
            <p:cNvPr id="117" name="TextBox 116">
              <a:extLst>
                <a:ext uri="{FF2B5EF4-FFF2-40B4-BE49-F238E27FC236}">
                  <a16:creationId xmlns:a16="http://schemas.microsoft.com/office/drawing/2014/main" id="{73709BC9-B30C-4E17-A40A-65713174F034}"/>
                </a:ext>
              </a:extLst>
            </p:cNvPr>
            <p:cNvSpPr txBox="1"/>
            <p:nvPr/>
          </p:nvSpPr>
          <p:spPr>
            <a:xfrm>
              <a:off x="3603356" y="6201225"/>
              <a:ext cx="629981"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Hợp tử</a:t>
              </a:r>
            </a:p>
          </p:txBody>
        </p:sp>
        <p:sp>
          <p:nvSpPr>
            <p:cNvPr id="118" name="TextBox 117">
              <a:extLst>
                <a:ext uri="{FF2B5EF4-FFF2-40B4-BE49-F238E27FC236}">
                  <a16:creationId xmlns:a16="http://schemas.microsoft.com/office/drawing/2014/main" id="{1528AF25-2A20-492F-A931-B0265DAE6C0E}"/>
                </a:ext>
              </a:extLst>
            </p:cNvPr>
            <p:cNvSpPr txBox="1"/>
            <p:nvPr/>
          </p:nvSpPr>
          <p:spPr>
            <a:xfrm>
              <a:off x="850218" y="5293968"/>
              <a:ext cx="637995" cy="499111"/>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Tế bào</a:t>
              </a:r>
            </a:p>
            <a:p>
              <a:pPr algn="l">
                <a:lnSpc>
                  <a:spcPct val="105000"/>
                </a:lnSpc>
              </a:pPr>
              <a:r>
                <a:rPr lang="en-US" sz="1600" i="1">
                  <a:solidFill>
                    <a:schemeClr val="tx2">
                      <a:lumMod val="50000"/>
                    </a:schemeClr>
                  </a:solidFill>
                </a:rPr>
                <a:t>trứng</a:t>
              </a:r>
            </a:p>
          </p:txBody>
        </p:sp>
        <p:sp>
          <p:nvSpPr>
            <p:cNvPr id="119" name="TextBox 118">
              <a:extLst>
                <a:ext uri="{FF2B5EF4-FFF2-40B4-BE49-F238E27FC236}">
                  <a16:creationId xmlns:a16="http://schemas.microsoft.com/office/drawing/2014/main" id="{8D4F464A-5144-47CF-9CA7-E101747ACC57}"/>
                </a:ext>
              </a:extLst>
            </p:cNvPr>
            <p:cNvSpPr txBox="1"/>
            <p:nvPr/>
          </p:nvSpPr>
          <p:spPr>
            <a:xfrm>
              <a:off x="582871" y="3919206"/>
              <a:ext cx="740587" cy="240579"/>
            </a:xfrm>
            <a:prstGeom prst="rect">
              <a:avLst/>
            </a:prstGeom>
            <a:noFill/>
          </p:spPr>
          <p:txBody>
            <a:bodyPr wrap="none" lIns="0" tIns="0" rIns="0" bIns="0" rtlCol="0">
              <a:spAutoFit/>
            </a:bodyPr>
            <a:lstStyle/>
            <a:p>
              <a:pPr algn="l">
                <a:lnSpc>
                  <a:spcPct val="105000"/>
                </a:lnSpc>
              </a:pPr>
              <a:r>
                <a:rPr lang="en-US" sz="1600" i="1">
                  <a:solidFill>
                    <a:schemeClr val="tx2">
                      <a:lumMod val="50000"/>
                    </a:schemeClr>
                  </a:solidFill>
                </a:rPr>
                <a:t>Thụ tinh</a:t>
              </a:r>
            </a:p>
          </p:txBody>
        </p:sp>
        <p:cxnSp>
          <p:nvCxnSpPr>
            <p:cNvPr id="5" name="Straight Connector 4">
              <a:extLst>
                <a:ext uri="{FF2B5EF4-FFF2-40B4-BE49-F238E27FC236}">
                  <a16:creationId xmlns:a16="http://schemas.microsoft.com/office/drawing/2014/main" id="{867E82CF-6AA5-4905-80FC-731125C1D681}"/>
                </a:ext>
              </a:extLst>
            </p:cNvPr>
            <p:cNvCxnSpPr>
              <a:cxnSpLocks/>
            </p:cNvCxnSpPr>
            <p:nvPr/>
          </p:nvCxnSpPr>
          <p:spPr>
            <a:xfrm>
              <a:off x="1409700" y="4039496"/>
              <a:ext cx="1302372"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EB04AB1-E4DF-4DDA-8C5D-4F38FBF5678B}"/>
                </a:ext>
              </a:extLst>
            </p:cNvPr>
            <p:cNvCxnSpPr>
              <a:cxnSpLocks/>
            </p:cNvCxnSpPr>
            <p:nvPr/>
          </p:nvCxnSpPr>
          <p:spPr>
            <a:xfrm>
              <a:off x="3073093" y="4039496"/>
              <a:ext cx="249176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9B7A44FD-CA48-4501-98BA-A52B43286BC8}"/>
                </a:ext>
              </a:extLst>
            </p:cNvPr>
            <p:cNvSpPr/>
            <p:nvPr/>
          </p:nvSpPr>
          <p:spPr>
            <a:xfrm>
              <a:off x="1628776" y="3838575"/>
              <a:ext cx="2419350" cy="106879"/>
            </a:xfrm>
            <a:custGeom>
              <a:avLst/>
              <a:gdLst>
                <a:gd name="connsiteX0" fmla="*/ 0 w 2371725"/>
                <a:gd name="connsiteY0" fmla="*/ 0 h 104775"/>
                <a:gd name="connsiteX1" fmla="*/ 0 w 2371725"/>
                <a:gd name="connsiteY1" fmla="*/ 104775 h 104775"/>
                <a:gd name="connsiteX2" fmla="*/ 2371725 w 2371725"/>
                <a:gd name="connsiteY2" fmla="*/ 104775 h 104775"/>
                <a:gd name="connsiteX3" fmla="*/ 2371725 w 2371725"/>
                <a:gd name="connsiteY3" fmla="*/ 28575 h 104775"/>
              </a:gdLst>
              <a:ahLst/>
              <a:cxnLst>
                <a:cxn ang="0">
                  <a:pos x="connsiteX0" y="connsiteY0"/>
                </a:cxn>
                <a:cxn ang="0">
                  <a:pos x="connsiteX1" y="connsiteY1"/>
                </a:cxn>
                <a:cxn ang="0">
                  <a:pos x="connsiteX2" y="connsiteY2"/>
                </a:cxn>
                <a:cxn ang="0">
                  <a:pos x="connsiteX3" y="connsiteY3"/>
                </a:cxn>
              </a:cxnLst>
              <a:rect l="l" t="t" r="r" b="b"/>
              <a:pathLst>
                <a:path w="2371725" h="104775">
                  <a:moveTo>
                    <a:pt x="0" y="0"/>
                  </a:moveTo>
                  <a:lnTo>
                    <a:pt x="0" y="104775"/>
                  </a:lnTo>
                  <a:lnTo>
                    <a:pt x="2371725" y="104775"/>
                  </a:lnTo>
                  <a:lnTo>
                    <a:pt x="2371725" y="2857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64C4389-2207-438A-AA96-D17668D877FC}"/>
                </a:ext>
              </a:extLst>
            </p:cNvPr>
            <p:cNvCxnSpPr>
              <a:cxnSpLocks/>
            </p:cNvCxnSpPr>
            <p:nvPr/>
          </p:nvCxnSpPr>
          <p:spPr>
            <a:xfrm>
              <a:off x="2964582" y="3940370"/>
              <a:ext cx="0" cy="1827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F351A2F8-5B3D-4414-9D55-C729DD59986D}"/>
                </a:ext>
              </a:extLst>
            </p:cNvPr>
            <p:cNvCxnSpPr>
              <a:cxnSpLocks/>
              <a:stCxn id="8" idx="2"/>
            </p:cNvCxnSpPr>
            <p:nvPr/>
          </p:nvCxnSpPr>
          <p:spPr>
            <a:xfrm flipH="1">
              <a:off x="1419654" y="1738247"/>
              <a:ext cx="501104" cy="2038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639746D0-B559-49CA-8450-E15230CDDB89}"/>
                </a:ext>
              </a:extLst>
            </p:cNvPr>
            <p:cNvCxnSpPr>
              <a:cxnSpLocks/>
              <a:stCxn id="8" idx="2"/>
              <a:endCxn id="36" idx="0"/>
            </p:cNvCxnSpPr>
            <p:nvPr/>
          </p:nvCxnSpPr>
          <p:spPr>
            <a:xfrm>
              <a:off x="1920758" y="1738247"/>
              <a:ext cx="563285" cy="1908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ADFA2931-B01D-4F66-B4CF-2186045FCC57}"/>
                </a:ext>
              </a:extLst>
            </p:cNvPr>
            <p:cNvCxnSpPr>
              <a:cxnSpLocks/>
              <a:stCxn id="32" idx="2"/>
              <a:endCxn id="40" idx="0"/>
            </p:cNvCxnSpPr>
            <p:nvPr/>
          </p:nvCxnSpPr>
          <p:spPr>
            <a:xfrm flipH="1">
              <a:off x="1076420" y="2377990"/>
              <a:ext cx="279376" cy="230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82734AC0-6B60-4A28-82BD-B108A338CE25}"/>
                </a:ext>
              </a:extLst>
            </p:cNvPr>
            <p:cNvCxnSpPr>
              <a:cxnSpLocks/>
              <a:stCxn id="32" idx="2"/>
              <a:endCxn id="48" idx="0"/>
            </p:cNvCxnSpPr>
            <p:nvPr/>
          </p:nvCxnSpPr>
          <p:spPr>
            <a:xfrm>
              <a:off x="1355796" y="2377990"/>
              <a:ext cx="318403" cy="230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41B89DE5-9BD3-49A6-BC61-1A52A98DA218}"/>
                </a:ext>
              </a:extLst>
            </p:cNvPr>
            <p:cNvCxnSpPr>
              <a:cxnSpLocks/>
              <a:stCxn id="36" idx="2"/>
              <a:endCxn id="56" idx="0"/>
            </p:cNvCxnSpPr>
            <p:nvPr/>
          </p:nvCxnSpPr>
          <p:spPr>
            <a:xfrm>
              <a:off x="2484043" y="2373056"/>
              <a:ext cx="285924" cy="235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FBA811E3-1137-4D20-9260-2BB536FDD817}"/>
                </a:ext>
              </a:extLst>
            </p:cNvPr>
            <p:cNvCxnSpPr>
              <a:cxnSpLocks/>
              <a:stCxn id="36" idx="2"/>
              <a:endCxn id="52" idx="0"/>
            </p:cNvCxnSpPr>
            <p:nvPr/>
          </p:nvCxnSpPr>
          <p:spPr>
            <a:xfrm flipH="1">
              <a:off x="2214202" y="2373056"/>
              <a:ext cx="269841" cy="235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DDB6CA4-E17E-44EA-A374-8F0E845B1767}"/>
                </a:ext>
              </a:extLst>
            </p:cNvPr>
            <p:cNvGrpSpPr/>
            <p:nvPr/>
          </p:nvGrpSpPr>
          <p:grpSpPr>
            <a:xfrm>
              <a:off x="1534407" y="1143000"/>
              <a:ext cx="772701" cy="595247"/>
              <a:chOff x="1333500" y="1554480"/>
              <a:chExt cx="3124200" cy="2381250"/>
            </a:xfrm>
          </p:grpSpPr>
          <p:sp>
            <p:nvSpPr>
              <p:cNvPr id="12" name="Oval 11">
                <a:extLst>
                  <a:ext uri="{FF2B5EF4-FFF2-40B4-BE49-F238E27FC236}">
                    <a16:creationId xmlns:a16="http://schemas.microsoft.com/office/drawing/2014/main" id="{CD0CD8F9-EE1C-4F67-AD18-6B234DABF463}"/>
                  </a:ext>
                </a:extLst>
              </p:cNvPr>
              <p:cNvSpPr/>
              <p:nvPr/>
            </p:nvSpPr>
            <p:spPr>
              <a:xfrm>
                <a:off x="1712314"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4AF1335-A42B-4B8A-B3E6-33F27004E7B9}"/>
                  </a:ext>
                </a:extLst>
              </p:cNvPr>
              <p:cNvSpPr txBox="1">
                <a:spLocks noChangeAspect="1"/>
              </p:cNvSpPr>
              <p:nvPr>
                <p:custDataLst>
                  <p:tags r:id="rId4"/>
                </p:custDataLst>
              </p:nvPr>
            </p:nvSpPr>
            <p:spPr>
              <a:xfrm>
                <a:off x="2326001" y="2629442"/>
                <a:ext cx="1178514" cy="814597"/>
              </a:xfrm>
              <a:custGeom>
                <a:avLst/>
                <a:gdLst/>
                <a:ahLst/>
                <a:cxnLst/>
                <a:rect l="l" t="t" r="r" b="b"/>
                <a:pathLst>
                  <a:path w="1178514" h="814597">
                    <a:moveTo>
                      <a:pt x="922218" y="395599"/>
                    </a:moveTo>
                    <a:cubicBezTo>
                      <a:pt x="892834" y="395599"/>
                      <a:pt x="867984" y="407117"/>
                      <a:pt x="847669" y="430153"/>
                    </a:cubicBezTo>
                    <a:cubicBezTo>
                      <a:pt x="827354" y="453189"/>
                      <a:pt x="817197" y="487198"/>
                      <a:pt x="817197" y="532182"/>
                    </a:cubicBezTo>
                    <a:cubicBezTo>
                      <a:pt x="817197" y="581881"/>
                      <a:pt x="828624" y="620244"/>
                      <a:pt x="851478" y="647270"/>
                    </a:cubicBezTo>
                    <a:cubicBezTo>
                      <a:pt x="874333" y="674296"/>
                      <a:pt x="900452" y="687809"/>
                      <a:pt x="929836" y="687809"/>
                    </a:cubicBezTo>
                    <a:cubicBezTo>
                      <a:pt x="958132" y="687809"/>
                      <a:pt x="981712" y="676745"/>
                      <a:pt x="1000576" y="654616"/>
                    </a:cubicBezTo>
                    <a:cubicBezTo>
                      <a:pt x="1019440" y="632487"/>
                      <a:pt x="1028872" y="596210"/>
                      <a:pt x="1028872" y="545785"/>
                    </a:cubicBezTo>
                    <a:cubicBezTo>
                      <a:pt x="1028872" y="493910"/>
                      <a:pt x="1018715" y="455910"/>
                      <a:pt x="998399" y="431785"/>
                    </a:cubicBezTo>
                    <a:cubicBezTo>
                      <a:pt x="978084" y="407661"/>
                      <a:pt x="952691" y="395599"/>
                      <a:pt x="922218" y="395599"/>
                    </a:cubicBezTo>
                    <a:close/>
                    <a:moveTo>
                      <a:pt x="326492" y="233442"/>
                    </a:moveTo>
                    <a:lnTo>
                      <a:pt x="143112" y="506062"/>
                    </a:lnTo>
                    <a:lnTo>
                      <a:pt x="326492" y="506062"/>
                    </a:lnTo>
                    <a:close/>
                    <a:moveTo>
                      <a:pt x="937454" y="0"/>
                    </a:moveTo>
                    <a:cubicBezTo>
                      <a:pt x="998037" y="0"/>
                      <a:pt x="1048190" y="16960"/>
                      <a:pt x="1087913" y="50878"/>
                    </a:cubicBezTo>
                    <a:cubicBezTo>
                      <a:pt x="1127636" y="84797"/>
                      <a:pt x="1152939" y="134043"/>
                      <a:pt x="1163822" y="198616"/>
                    </a:cubicBezTo>
                    <a:lnTo>
                      <a:pt x="1015812" y="214941"/>
                    </a:lnTo>
                    <a:cubicBezTo>
                      <a:pt x="1012185" y="184468"/>
                      <a:pt x="1002753" y="161976"/>
                      <a:pt x="987516" y="147466"/>
                    </a:cubicBezTo>
                    <a:cubicBezTo>
                      <a:pt x="972280" y="132955"/>
                      <a:pt x="952509" y="125699"/>
                      <a:pt x="928204" y="125699"/>
                    </a:cubicBezTo>
                    <a:cubicBezTo>
                      <a:pt x="895917" y="125699"/>
                      <a:pt x="868619" y="140210"/>
                      <a:pt x="846309" y="169232"/>
                    </a:cubicBezTo>
                    <a:cubicBezTo>
                      <a:pt x="823999" y="198253"/>
                      <a:pt x="809941" y="258654"/>
                      <a:pt x="804137" y="350435"/>
                    </a:cubicBezTo>
                    <a:cubicBezTo>
                      <a:pt x="842228" y="305451"/>
                      <a:pt x="889569" y="282960"/>
                      <a:pt x="946161" y="282960"/>
                    </a:cubicBezTo>
                    <a:cubicBezTo>
                      <a:pt x="1010008" y="282960"/>
                      <a:pt x="1064695" y="307265"/>
                      <a:pt x="1110223" y="355876"/>
                    </a:cubicBezTo>
                    <a:cubicBezTo>
                      <a:pt x="1155750" y="404487"/>
                      <a:pt x="1178514" y="467246"/>
                      <a:pt x="1178514" y="544153"/>
                    </a:cubicBezTo>
                    <a:cubicBezTo>
                      <a:pt x="1178514" y="625776"/>
                      <a:pt x="1154571" y="691256"/>
                      <a:pt x="1106686" y="740592"/>
                    </a:cubicBezTo>
                    <a:cubicBezTo>
                      <a:pt x="1058800" y="789929"/>
                      <a:pt x="997311" y="814597"/>
                      <a:pt x="922218" y="814597"/>
                    </a:cubicBezTo>
                    <a:cubicBezTo>
                      <a:pt x="841683" y="814597"/>
                      <a:pt x="775478" y="783308"/>
                      <a:pt x="723602" y="720731"/>
                    </a:cubicBezTo>
                    <a:cubicBezTo>
                      <a:pt x="671726" y="658153"/>
                      <a:pt x="645788" y="555580"/>
                      <a:pt x="645788" y="413012"/>
                    </a:cubicBezTo>
                    <a:cubicBezTo>
                      <a:pt x="645788" y="266816"/>
                      <a:pt x="672815" y="161432"/>
                      <a:pt x="726867" y="96859"/>
                    </a:cubicBezTo>
                    <a:cubicBezTo>
                      <a:pt x="780920" y="32287"/>
                      <a:pt x="851115" y="0"/>
                      <a:pt x="937454" y="0"/>
                    </a:cubicBezTo>
                    <a:close/>
                    <a:moveTo>
                      <a:pt x="346081" y="0"/>
                    </a:moveTo>
                    <a:lnTo>
                      <a:pt x="474501" y="0"/>
                    </a:lnTo>
                    <a:lnTo>
                      <a:pt x="474501" y="506062"/>
                    </a:lnTo>
                    <a:lnTo>
                      <a:pt x="573537" y="506062"/>
                    </a:lnTo>
                    <a:lnTo>
                      <a:pt x="573537" y="640468"/>
                    </a:lnTo>
                    <a:lnTo>
                      <a:pt x="474501" y="640468"/>
                    </a:lnTo>
                    <a:lnTo>
                      <a:pt x="474501" y="800993"/>
                    </a:lnTo>
                    <a:lnTo>
                      <a:pt x="326492" y="800993"/>
                    </a:lnTo>
                    <a:lnTo>
                      <a:pt x="326492" y="640468"/>
                    </a:lnTo>
                    <a:lnTo>
                      <a:pt x="0" y="640468"/>
                    </a:lnTo>
                    <a:lnTo>
                      <a:pt x="0" y="50660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8" name="Picture 7">
                <a:extLst>
                  <a:ext uri="{FF2B5EF4-FFF2-40B4-BE49-F238E27FC236}">
                    <a16:creationId xmlns:a16="http://schemas.microsoft.com/office/drawing/2014/main" id="{154435C0-5CF0-40D3-BD5D-0E2FF0D1BB03}"/>
                  </a:ext>
                </a:extLst>
              </p:cNvPr>
              <p:cNvPicPr>
                <a:picLocks noChangeAspect="1"/>
              </p:cNvPicPr>
              <p:nvPr/>
            </p:nvPicPr>
            <p:blipFill rotWithShape="1">
              <a:blip r:embed="rId20"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1333500"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29" name="Group 28">
              <a:extLst>
                <a:ext uri="{FF2B5EF4-FFF2-40B4-BE49-F238E27FC236}">
                  <a16:creationId xmlns:a16="http://schemas.microsoft.com/office/drawing/2014/main" id="{EDC857B5-0581-434B-9812-7F525FC2FCE0}"/>
                </a:ext>
              </a:extLst>
            </p:cNvPr>
            <p:cNvGrpSpPr/>
            <p:nvPr/>
          </p:nvGrpSpPr>
          <p:grpSpPr>
            <a:xfrm>
              <a:off x="1069870" y="1934056"/>
              <a:ext cx="571851" cy="443934"/>
              <a:chOff x="5050709" y="1554480"/>
              <a:chExt cx="3124200" cy="2381250"/>
            </a:xfrm>
          </p:grpSpPr>
          <p:sp>
            <p:nvSpPr>
              <p:cNvPr id="30" name="Oval 29">
                <a:extLst>
                  <a:ext uri="{FF2B5EF4-FFF2-40B4-BE49-F238E27FC236}">
                    <a16:creationId xmlns:a16="http://schemas.microsoft.com/office/drawing/2014/main" id="{C9BFB426-C45C-404E-A0BF-39A8C41AEE9E}"/>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4187966-C47E-431B-ABBF-777CAB15C49F}"/>
                  </a:ext>
                </a:extLst>
              </p:cNvPr>
              <p:cNvSpPr txBox="1">
                <a:spLocks noChangeAspect="1"/>
              </p:cNvSpPr>
              <p:nvPr>
                <p:custDataLst>
                  <p:tags r:id="rId3"/>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32" name="Picture 31">
                <a:extLst>
                  <a:ext uri="{FF2B5EF4-FFF2-40B4-BE49-F238E27FC236}">
                    <a16:creationId xmlns:a16="http://schemas.microsoft.com/office/drawing/2014/main" id="{26EBCB96-DCD2-46A1-9EB8-D27041BA2D78}"/>
                  </a:ext>
                </a:extLst>
              </p:cNvPr>
              <p:cNvPicPr>
                <a:picLocks noChangeAspect="1"/>
              </p:cNvPicPr>
              <p:nvPr/>
            </p:nvPicPr>
            <p:blipFill rotWithShape="1">
              <a:blip r:embed="rId23"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33" name="Group 32">
              <a:extLst>
                <a:ext uri="{FF2B5EF4-FFF2-40B4-BE49-F238E27FC236}">
                  <a16:creationId xmlns:a16="http://schemas.microsoft.com/office/drawing/2014/main" id="{38277389-7CB9-4DC4-B12A-F2B63DD36152}"/>
                </a:ext>
              </a:extLst>
            </p:cNvPr>
            <p:cNvGrpSpPr/>
            <p:nvPr/>
          </p:nvGrpSpPr>
          <p:grpSpPr>
            <a:xfrm>
              <a:off x="2198117" y="1929122"/>
              <a:ext cx="571851" cy="443934"/>
              <a:chOff x="5050709" y="1554480"/>
              <a:chExt cx="3124200" cy="2381250"/>
            </a:xfrm>
          </p:grpSpPr>
          <p:sp>
            <p:nvSpPr>
              <p:cNvPr id="34" name="Oval 33">
                <a:extLst>
                  <a:ext uri="{FF2B5EF4-FFF2-40B4-BE49-F238E27FC236}">
                    <a16:creationId xmlns:a16="http://schemas.microsoft.com/office/drawing/2014/main" id="{05029057-970C-4592-BCCF-924706343501}"/>
                  </a:ext>
                </a:extLst>
              </p:cNvPr>
              <p:cNvSpPr/>
              <p:nvPr/>
            </p:nvSpPr>
            <p:spPr>
              <a:xfrm>
                <a:off x="5429523"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AA07E2A3-A5B0-45F0-86AD-9D3E7B629D96}"/>
                  </a:ext>
                </a:extLst>
              </p:cNvPr>
              <p:cNvSpPr txBox="1">
                <a:spLocks noChangeAspect="1"/>
              </p:cNvSpPr>
              <p:nvPr>
                <p:custDataLst>
                  <p:tags r:id="rId2"/>
                </p:custDataLst>
              </p:nvPr>
            </p:nvSpPr>
            <p:spPr>
              <a:xfrm>
                <a:off x="6050284" y="2629442"/>
                <a:ext cx="1163278" cy="814597"/>
              </a:xfrm>
              <a:custGeom>
                <a:avLst/>
                <a:gdLst/>
                <a:ahLst/>
                <a:cxnLst/>
                <a:rect l="l" t="t" r="r" b="b"/>
                <a:pathLst>
                  <a:path w="1163278" h="814597">
                    <a:moveTo>
                      <a:pt x="890657" y="0"/>
                    </a:moveTo>
                    <a:cubicBezTo>
                      <a:pt x="965750" y="0"/>
                      <a:pt x="1025970" y="23943"/>
                      <a:pt x="1071316" y="71828"/>
                    </a:cubicBezTo>
                    <a:cubicBezTo>
                      <a:pt x="1108681" y="111007"/>
                      <a:pt x="1127364" y="155265"/>
                      <a:pt x="1127364" y="204602"/>
                    </a:cubicBezTo>
                    <a:cubicBezTo>
                      <a:pt x="1127364" y="274616"/>
                      <a:pt x="1089092" y="330482"/>
                      <a:pt x="1012548" y="372201"/>
                    </a:cubicBezTo>
                    <a:cubicBezTo>
                      <a:pt x="1058256" y="381995"/>
                      <a:pt x="1094805" y="403943"/>
                      <a:pt x="1122194" y="438043"/>
                    </a:cubicBezTo>
                    <a:cubicBezTo>
                      <a:pt x="1149583" y="472143"/>
                      <a:pt x="1163278" y="513318"/>
                      <a:pt x="1163278" y="561566"/>
                    </a:cubicBezTo>
                    <a:cubicBezTo>
                      <a:pt x="1163278" y="631580"/>
                      <a:pt x="1137703" y="691256"/>
                      <a:pt x="1086552" y="740592"/>
                    </a:cubicBezTo>
                    <a:cubicBezTo>
                      <a:pt x="1035402" y="789929"/>
                      <a:pt x="971736" y="814597"/>
                      <a:pt x="895555" y="814597"/>
                    </a:cubicBezTo>
                    <a:cubicBezTo>
                      <a:pt x="823364" y="814597"/>
                      <a:pt x="763507" y="793829"/>
                      <a:pt x="715984" y="752291"/>
                    </a:cubicBezTo>
                    <a:cubicBezTo>
                      <a:pt x="668462" y="710754"/>
                      <a:pt x="640891" y="656430"/>
                      <a:pt x="633273" y="589318"/>
                    </a:cubicBezTo>
                    <a:lnTo>
                      <a:pt x="781283" y="571361"/>
                    </a:lnTo>
                    <a:cubicBezTo>
                      <a:pt x="785999" y="609089"/>
                      <a:pt x="798695" y="637929"/>
                      <a:pt x="819373" y="657881"/>
                    </a:cubicBezTo>
                    <a:cubicBezTo>
                      <a:pt x="840051" y="677833"/>
                      <a:pt x="865082" y="687809"/>
                      <a:pt x="894466" y="687809"/>
                    </a:cubicBezTo>
                    <a:cubicBezTo>
                      <a:pt x="926027" y="687809"/>
                      <a:pt x="952600" y="675838"/>
                      <a:pt x="974185" y="651895"/>
                    </a:cubicBezTo>
                    <a:cubicBezTo>
                      <a:pt x="995769" y="627953"/>
                      <a:pt x="1006562" y="595666"/>
                      <a:pt x="1006562" y="555036"/>
                    </a:cubicBezTo>
                    <a:cubicBezTo>
                      <a:pt x="1006562" y="516583"/>
                      <a:pt x="996223" y="486110"/>
                      <a:pt x="975545" y="463618"/>
                    </a:cubicBezTo>
                    <a:cubicBezTo>
                      <a:pt x="954867" y="441127"/>
                      <a:pt x="929655" y="429881"/>
                      <a:pt x="899908" y="429881"/>
                    </a:cubicBezTo>
                    <a:cubicBezTo>
                      <a:pt x="880318" y="429881"/>
                      <a:pt x="856920" y="433690"/>
                      <a:pt x="829712" y="441308"/>
                    </a:cubicBezTo>
                    <a:lnTo>
                      <a:pt x="846581" y="316697"/>
                    </a:lnTo>
                    <a:cubicBezTo>
                      <a:pt x="887937" y="317785"/>
                      <a:pt x="919497" y="308807"/>
                      <a:pt x="941263" y="289762"/>
                    </a:cubicBezTo>
                    <a:cubicBezTo>
                      <a:pt x="963030" y="270716"/>
                      <a:pt x="973913" y="245413"/>
                      <a:pt x="973913" y="213852"/>
                    </a:cubicBezTo>
                    <a:cubicBezTo>
                      <a:pt x="973913" y="187007"/>
                      <a:pt x="965932" y="165604"/>
                      <a:pt x="949970" y="149642"/>
                    </a:cubicBezTo>
                    <a:cubicBezTo>
                      <a:pt x="934008" y="133680"/>
                      <a:pt x="912786" y="125699"/>
                      <a:pt x="886304" y="125699"/>
                    </a:cubicBezTo>
                    <a:cubicBezTo>
                      <a:pt x="860185" y="125699"/>
                      <a:pt x="837874" y="134769"/>
                      <a:pt x="819373" y="152907"/>
                    </a:cubicBezTo>
                    <a:cubicBezTo>
                      <a:pt x="800872" y="171046"/>
                      <a:pt x="789626" y="197528"/>
                      <a:pt x="785636" y="232353"/>
                    </a:cubicBezTo>
                    <a:lnTo>
                      <a:pt x="644700" y="208411"/>
                    </a:lnTo>
                    <a:cubicBezTo>
                      <a:pt x="654495" y="160162"/>
                      <a:pt x="669278" y="121618"/>
                      <a:pt x="689049" y="92778"/>
                    </a:cubicBezTo>
                    <a:cubicBezTo>
                      <a:pt x="708820" y="63938"/>
                      <a:pt x="736390" y="41265"/>
                      <a:pt x="771760" y="24759"/>
                    </a:cubicBezTo>
                    <a:cubicBezTo>
                      <a:pt x="807130" y="8253"/>
                      <a:pt x="846762" y="0"/>
                      <a:pt x="890657" y="0"/>
                    </a:cubicBezTo>
                    <a:close/>
                    <a:moveTo>
                      <a:pt x="282960" y="0"/>
                    </a:moveTo>
                    <a:cubicBezTo>
                      <a:pt x="361680" y="0"/>
                      <a:pt x="423532" y="21222"/>
                      <a:pt x="468516" y="63666"/>
                    </a:cubicBezTo>
                    <a:cubicBezTo>
                      <a:pt x="513499" y="106110"/>
                      <a:pt x="535991" y="158893"/>
                      <a:pt x="535991" y="222015"/>
                    </a:cubicBezTo>
                    <a:cubicBezTo>
                      <a:pt x="535991" y="257929"/>
                      <a:pt x="529551" y="292120"/>
                      <a:pt x="516673" y="324587"/>
                    </a:cubicBezTo>
                    <a:cubicBezTo>
                      <a:pt x="503795" y="357055"/>
                      <a:pt x="483389" y="391065"/>
                      <a:pt x="455456" y="426616"/>
                    </a:cubicBezTo>
                    <a:cubicBezTo>
                      <a:pt x="436955" y="450196"/>
                      <a:pt x="403580" y="484115"/>
                      <a:pt x="355332" y="528373"/>
                    </a:cubicBezTo>
                    <a:cubicBezTo>
                      <a:pt x="307084" y="572630"/>
                      <a:pt x="276520" y="602015"/>
                      <a:pt x="263642" y="616525"/>
                    </a:cubicBezTo>
                    <a:cubicBezTo>
                      <a:pt x="250764" y="631036"/>
                      <a:pt x="240334" y="645184"/>
                      <a:pt x="232353" y="658969"/>
                    </a:cubicBezTo>
                    <a:lnTo>
                      <a:pt x="535991" y="658969"/>
                    </a:lnTo>
                    <a:lnTo>
                      <a:pt x="535991" y="800993"/>
                    </a:lnTo>
                    <a:lnTo>
                      <a:pt x="0" y="800993"/>
                    </a:lnTo>
                    <a:cubicBezTo>
                      <a:pt x="5804" y="747303"/>
                      <a:pt x="23217" y="696425"/>
                      <a:pt x="52239" y="648358"/>
                    </a:cubicBezTo>
                    <a:cubicBezTo>
                      <a:pt x="81260" y="600291"/>
                      <a:pt x="138578" y="536535"/>
                      <a:pt x="224191" y="457089"/>
                    </a:cubicBezTo>
                    <a:cubicBezTo>
                      <a:pt x="293117" y="392879"/>
                      <a:pt x="335380" y="349346"/>
                      <a:pt x="350979" y="326492"/>
                    </a:cubicBezTo>
                    <a:cubicBezTo>
                      <a:pt x="372019" y="294931"/>
                      <a:pt x="382540" y="263733"/>
                      <a:pt x="382540" y="232898"/>
                    </a:cubicBezTo>
                    <a:cubicBezTo>
                      <a:pt x="382540" y="198797"/>
                      <a:pt x="373380" y="172587"/>
                      <a:pt x="355060" y="154267"/>
                    </a:cubicBezTo>
                    <a:cubicBezTo>
                      <a:pt x="336740" y="135948"/>
                      <a:pt x="311437" y="126788"/>
                      <a:pt x="279150" y="126788"/>
                    </a:cubicBezTo>
                    <a:cubicBezTo>
                      <a:pt x="247227" y="126788"/>
                      <a:pt x="221833" y="136401"/>
                      <a:pt x="202969" y="155628"/>
                    </a:cubicBezTo>
                    <a:cubicBezTo>
                      <a:pt x="184105" y="174855"/>
                      <a:pt x="173222" y="206778"/>
                      <a:pt x="170320" y="251399"/>
                    </a:cubicBezTo>
                    <a:lnTo>
                      <a:pt x="17957" y="236163"/>
                    </a:lnTo>
                    <a:cubicBezTo>
                      <a:pt x="27026" y="152000"/>
                      <a:pt x="55504" y="91599"/>
                      <a:pt x="103389" y="54960"/>
                    </a:cubicBezTo>
                    <a:cubicBezTo>
                      <a:pt x="151275" y="18320"/>
                      <a:pt x="211131" y="0"/>
                      <a:pt x="282960"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36" name="Picture 35">
                <a:extLst>
                  <a:ext uri="{FF2B5EF4-FFF2-40B4-BE49-F238E27FC236}">
                    <a16:creationId xmlns:a16="http://schemas.microsoft.com/office/drawing/2014/main" id="{5FD8B610-52DD-4E91-8740-3463854BBE25}"/>
                  </a:ext>
                </a:extLst>
              </p:cNvPr>
              <p:cNvPicPr>
                <a:picLocks noChangeAspect="1"/>
              </p:cNvPicPr>
              <p:nvPr/>
            </p:nvPicPr>
            <p:blipFill rotWithShape="1">
              <a:blip r:embed="rId23" cstate="hqprint">
                <a:alphaModFix amt="59000"/>
                <a:duotone>
                  <a:schemeClr val="accent1">
                    <a:shade val="45000"/>
                    <a:satMod val="135000"/>
                  </a:schemeClr>
                  <a:prstClr val="white"/>
                </a:duotone>
                <a:extLst>
                  <a:ext uri="{28A0092B-C50C-407E-A947-70E740481C1C}">
                    <a14:useLocalDpi xmlns:a14="http://schemas.microsoft.com/office/drawing/2010/main" val="0"/>
                  </a:ext>
                </a:extLst>
              </a:blip>
              <a:srcRect l="23750" t="23194" r="22639" b="23194"/>
              <a:stretch/>
            </p:blipFill>
            <p:spPr>
              <a:xfrm>
                <a:off x="5050709"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cxnSp>
          <p:nvCxnSpPr>
            <p:cNvPr id="131" name="Straight Arrow Connector 130">
              <a:extLst>
                <a:ext uri="{FF2B5EF4-FFF2-40B4-BE49-F238E27FC236}">
                  <a16:creationId xmlns:a16="http://schemas.microsoft.com/office/drawing/2014/main" id="{FCF17264-AE45-40E6-90C3-50D0022ABA7C}"/>
                </a:ext>
              </a:extLst>
            </p:cNvPr>
            <p:cNvCxnSpPr>
              <a:cxnSpLocks/>
              <a:stCxn id="40" idx="2"/>
              <a:endCxn id="10" idx="0"/>
            </p:cNvCxnSpPr>
            <p:nvPr/>
          </p:nvCxnSpPr>
          <p:spPr>
            <a:xfrm>
              <a:off x="1076420" y="2937760"/>
              <a:ext cx="0" cy="2003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B7848404-34DA-4F60-9CAD-9A1E49843470}"/>
                </a:ext>
              </a:extLst>
            </p:cNvPr>
            <p:cNvCxnSpPr>
              <a:cxnSpLocks/>
              <a:stCxn id="48" idx="2"/>
              <a:endCxn id="57" idx="0"/>
            </p:cNvCxnSpPr>
            <p:nvPr/>
          </p:nvCxnSpPr>
          <p:spPr>
            <a:xfrm>
              <a:off x="1674199" y="2937760"/>
              <a:ext cx="1" cy="2003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105DD35F-3D81-4985-AED6-470C69AB4D09}"/>
                </a:ext>
              </a:extLst>
            </p:cNvPr>
            <p:cNvCxnSpPr>
              <a:cxnSpLocks/>
              <a:stCxn id="52" idx="2"/>
              <a:endCxn id="58" idx="0"/>
            </p:cNvCxnSpPr>
            <p:nvPr/>
          </p:nvCxnSpPr>
          <p:spPr>
            <a:xfrm>
              <a:off x="2214202" y="2937760"/>
              <a:ext cx="184" cy="2003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5B4F0BA6-DE40-441B-BA85-0D5E2C09C772}"/>
                </a:ext>
              </a:extLst>
            </p:cNvPr>
            <p:cNvCxnSpPr>
              <a:cxnSpLocks/>
              <a:endCxn id="59" idx="0"/>
            </p:cNvCxnSpPr>
            <p:nvPr/>
          </p:nvCxnSpPr>
          <p:spPr>
            <a:xfrm>
              <a:off x="2764764" y="2938463"/>
              <a:ext cx="4583" cy="1996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5" name="Freeform: Shape 144">
              <a:extLst>
                <a:ext uri="{FF2B5EF4-FFF2-40B4-BE49-F238E27FC236}">
                  <a16:creationId xmlns:a16="http://schemas.microsoft.com/office/drawing/2014/main" id="{C2BA1657-9E9D-44ED-B23A-7BC4677616D0}"/>
                </a:ext>
              </a:extLst>
            </p:cNvPr>
            <p:cNvSpPr/>
            <p:nvPr/>
          </p:nvSpPr>
          <p:spPr>
            <a:xfrm>
              <a:off x="2238375" y="4676775"/>
              <a:ext cx="476250" cy="361950"/>
            </a:xfrm>
            <a:custGeom>
              <a:avLst/>
              <a:gdLst>
                <a:gd name="connsiteX0" fmla="*/ 476250 w 476250"/>
                <a:gd name="connsiteY0" fmla="*/ 0 h 361950"/>
                <a:gd name="connsiteX1" fmla="*/ 171450 w 476250"/>
                <a:gd name="connsiteY1" fmla="*/ 114300 h 361950"/>
                <a:gd name="connsiteX2" fmla="*/ 0 w 476250"/>
                <a:gd name="connsiteY2" fmla="*/ 361950 h 361950"/>
              </a:gdLst>
              <a:ahLst/>
              <a:cxnLst>
                <a:cxn ang="0">
                  <a:pos x="connsiteX0" y="connsiteY0"/>
                </a:cxn>
                <a:cxn ang="0">
                  <a:pos x="connsiteX1" y="connsiteY1"/>
                </a:cxn>
                <a:cxn ang="0">
                  <a:pos x="connsiteX2" y="connsiteY2"/>
                </a:cxn>
              </a:cxnLst>
              <a:rect l="l" t="t" r="r" b="b"/>
              <a:pathLst>
                <a:path w="476250" h="361950">
                  <a:moveTo>
                    <a:pt x="476250" y="0"/>
                  </a:moveTo>
                  <a:cubicBezTo>
                    <a:pt x="363537" y="26987"/>
                    <a:pt x="250825" y="53975"/>
                    <a:pt x="171450" y="114300"/>
                  </a:cubicBezTo>
                  <a:cubicBezTo>
                    <a:pt x="92075" y="174625"/>
                    <a:pt x="46037" y="268287"/>
                    <a:pt x="0" y="36195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a:extLst>
                <a:ext uri="{FF2B5EF4-FFF2-40B4-BE49-F238E27FC236}">
                  <a16:creationId xmlns:a16="http://schemas.microsoft.com/office/drawing/2014/main" id="{CB5288BE-B0C3-4948-A839-43490DF1EF47}"/>
                </a:ext>
              </a:extLst>
            </p:cNvPr>
            <p:cNvSpPr/>
            <p:nvPr/>
          </p:nvSpPr>
          <p:spPr>
            <a:xfrm>
              <a:off x="2606231" y="4673600"/>
              <a:ext cx="238569" cy="381000"/>
            </a:xfrm>
            <a:custGeom>
              <a:avLst/>
              <a:gdLst>
                <a:gd name="connsiteX0" fmla="*/ 117919 w 238569"/>
                <a:gd name="connsiteY0" fmla="*/ 0 h 381000"/>
                <a:gd name="connsiteX1" fmla="*/ 3619 w 238569"/>
                <a:gd name="connsiteY1" fmla="*/ 177800 h 381000"/>
                <a:gd name="connsiteX2" fmla="*/ 238569 w 238569"/>
                <a:gd name="connsiteY2" fmla="*/ 381000 h 381000"/>
              </a:gdLst>
              <a:ahLst/>
              <a:cxnLst>
                <a:cxn ang="0">
                  <a:pos x="connsiteX0" y="connsiteY0"/>
                </a:cxn>
                <a:cxn ang="0">
                  <a:pos x="connsiteX1" y="connsiteY1"/>
                </a:cxn>
                <a:cxn ang="0">
                  <a:pos x="connsiteX2" y="connsiteY2"/>
                </a:cxn>
              </a:cxnLst>
              <a:rect l="l" t="t" r="r" b="b"/>
              <a:pathLst>
                <a:path w="238569" h="381000">
                  <a:moveTo>
                    <a:pt x="117919" y="0"/>
                  </a:moveTo>
                  <a:cubicBezTo>
                    <a:pt x="50715" y="57150"/>
                    <a:pt x="-16489" y="114300"/>
                    <a:pt x="3619" y="177800"/>
                  </a:cubicBezTo>
                  <a:cubicBezTo>
                    <a:pt x="23727" y="241300"/>
                    <a:pt x="131148" y="311150"/>
                    <a:pt x="238569" y="38100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Freeform: Shape 148">
              <a:extLst>
                <a:ext uri="{FF2B5EF4-FFF2-40B4-BE49-F238E27FC236}">
                  <a16:creationId xmlns:a16="http://schemas.microsoft.com/office/drawing/2014/main" id="{A3268985-4530-4853-926D-F38180C88DF4}"/>
                </a:ext>
              </a:extLst>
            </p:cNvPr>
            <p:cNvSpPr/>
            <p:nvPr/>
          </p:nvSpPr>
          <p:spPr>
            <a:xfrm>
              <a:off x="2291715" y="5570220"/>
              <a:ext cx="1112520" cy="383765"/>
            </a:xfrm>
            <a:custGeom>
              <a:avLst/>
              <a:gdLst>
                <a:gd name="connsiteX0" fmla="*/ 0 w 1112520"/>
                <a:gd name="connsiteY0" fmla="*/ 0 h 383765"/>
                <a:gd name="connsiteX1" fmla="*/ 373380 w 1112520"/>
                <a:gd name="connsiteY1" fmla="*/ 327660 h 383765"/>
                <a:gd name="connsiteX2" fmla="*/ 1112520 w 1112520"/>
                <a:gd name="connsiteY2" fmla="*/ 381000 h 383765"/>
              </a:gdLst>
              <a:ahLst/>
              <a:cxnLst>
                <a:cxn ang="0">
                  <a:pos x="connsiteX0" y="connsiteY0"/>
                </a:cxn>
                <a:cxn ang="0">
                  <a:pos x="connsiteX1" y="connsiteY1"/>
                </a:cxn>
                <a:cxn ang="0">
                  <a:pos x="connsiteX2" y="connsiteY2"/>
                </a:cxn>
              </a:cxnLst>
              <a:rect l="l" t="t" r="r" b="b"/>
              <a:pathLst>
                <a:path w="1112520" h="383765">
                  <a:moveTo>
                    <a:pt x="0" y="0"/>
                  </a:moveTo>
                  <a:cubicBezTo>
                    <a:pt x="93980" y="132080"/>
                    <a:pt x="187960" y="264160"/>
                    <a:pt x="373380" y="327660"/>
                  </a:cubicBezTo>
                  <a:cubicBezTo>
                    <a:pt x="558800" y="391160"/>
                    <a:pt x="835660" y="386080"/>
                    <a:pt x="1112520" y="381000"/>
                  </a:cubicBezTo>
                </a:path>
              </a:pathLst>
            </a:custGeom>
            <a:noFill/>
            <a:ln w="28575">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Arrow Connector 150">
              <a:extLst>
                <a:ext uri="{FF2B5EF4-FFF2-40B4-BE49-F238E27FC236}">
                  <a16:creationId xmlns:a16="http://schemas.microsoft.com/office/drawing/2014/main" id="{759B8FCC-7185-47AF-BCD5-E65E65B65321}"/>
                </a:ext>
              </a:extLst>
            </p:cNvPr>
            <p:cNvCxnSpPr>
              <a:cxnSpLocks/>
              <a:stCxn id="63" idx="2"/>
              <a:endCxn id="16" idx="0"/>
            </p:cNvCxnSpPr>
            <p:nvPr/>
          </p:nvCxnSpPr>
          <p:spPr>
            <a:xfrm>
              <a:off x="4042032" y="1738247"/>
              <a:ext cx="0" cy="4688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F3014FEE-05DE-4EC7-B143-C9F7DF9F4537}"/>
                </a:ext>
              </a:extLst>
            </p:cNvPr>
            <p:cNvCxnSpPr>
              <a:cxnSpLocks/>
              <a:stCxn id="16" idx="2"/>
              <a:endCxn id="67" idx="0"/>
            </p:cNvCxnSpPr>
            <p:nvPr/>
          </p:nvCxnSpPr>
          <p:spPr>
            <a:xfrm>
              <a:off x="4042032" y="2802336"/>
              <a:ext cx="0" cy="4688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8D385D9C-17F0-47E6-A1B2-972172CFE62F}"/>
                </a:ext>
              </a:extLst>
            </p:cNvPr>
            <p:cNvCxnSpPr>
              <a:cxnSpLocks/>
              <a:stCxn id="75" idx="2"/>
              <a:endCxn id="79" idx="0"/>
            </p:cNvCxnSpPr>
            <p:nvPr/>
          </p:nvCxnSpPr>
          <p:spPr>
            <a:xfrm>
              <a:off x="4703452" y="2133731"/>
              <a:ext cx="0" cy="5427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Freeform: Shape 161">
              <a:extLst>
                <a:ext uri="{FF2B5EF4-FFF2-40B4-BE49-F238E27FC236}">
                  <a16:creationId xmlns:a16="http://schemas.microsoft.com/office/drawing/2014/main" id="{7D1549AD-39FE-4015-BCB6-EF8530D00B2D}"/>
                </a:ext>
              </a:extLst>
            </p:cNvPr>
            <p:cNvSpPr/>
            <p:nvPr/>
          </p:nvSpPr>
          <p:spPr>
            <a:xfrm>
              <a:off x="4043363" y="1733550"/>
              <a:ext cx="395287" cy="195263"/>
            </a:xfrm>
            <a:custGeom>
              <a:avLst/>
              <a:gdLst>
                <a:gd name="connsiteX0" fmla="*/ 0 w 395287"/>
                <a:gd name="connsiteY0" fmla="*/ 0 h 195263"/>
                <a:gd name="connsiteX1" fmla="*/ 166687 w 395287"/>
                <a:gd name="connsiteY1" fmla="*/ 161925 h 195263"/>
                <a:gd name="connsiteX2" fmla="*/ 395287 w 395287"/>
                <a:gd name="connsiteY2" fmla="*/ 195263 h 195263"/>
              </a:gdLst>
              <a:ahLst/>
              <a:cxnLst>
                <a:cxn ang="0">
                  <a:pos x="connsiteX0" y="connsiteY0"/>
                </a:cxn>
                <a:cxn ang="0">
                  <a:pos x="connsiteX1" y="connsiteY1"/>
                </a:cxn>
                <a:cxn ang="0">
                  <a:pos x="connsiteX2" y="connsiteY2"/>
                </a:cxn>
              </a:cxnLst>
              <a:rect l="l" t="t" r="r" b="b"/>
              <a:pathLst>
                <a:path w="395287" h="195263">
                  <a:moveTo>
                    <a:pt x="0" y="0"/>
                  </a:moveTo>
                  <a:cubicBezTo>
                    <a:pt x="50403" y="64690"/>
                    <a:pt x="100806" y="129381"/>
                    <a:pt x="166687" y="161925"/>
                  </a:cubicBezTo>
                  <a:cubicBezTo>
                    <a:pt x="232568" y="194469"/>
                    <a:pt x="313927" y="194866"/>
                    <a:pt x="395287" y="195263"/>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246B2BB9-5BC5-4C75-B886-A61261EE75F5}"/>
                </a:ext>
              </a:extLst>
            </p:cNvPr>
            <p:cNvGrpSpPr/>
            <p:nvPr/>
          </p:nvGrpSpPr>
          <p:grpSpPr>
            <a:xfrm>
              <a:off x="3655681" y="1143000"/>
              <a:ext cx="772701" cy="595247"/>
              <a:chOff x="1333500" y="1554480"/>
              <a:chExt cx="3124200" cy="2381250"/>
            </a:xfrm>
          </p:grpSpPr>
          <p:sp>
            <p:nvSpPr>
              <p:cNvPr id="61" name="Oval 60">
                <a:extLst>
                  <a:ext uri="{FF2B5EF4-FFF2-40B4-BE49-F238E27FC236}">
                    <a16:creationId xmlns:a16="http://schemas.microsoft.com/office/drawing/2014/main" id="{BED86D05-F31D-48B1-83AA-4F904826F890}"/>
                  </a:ext>
                </a:extLst>
              </p:cNvPr>
              <p:cNvSpPr/>
              <p:nvPr/>
            </p:nvSpPr>
            <p:spPr>
              <a:xfrm>
                <a:off x="1712314" y="2138138"/>
                <a:ext cx="2442772" cy="1767112"/>
              </a:xfrm>
              <a:prstGeom prst="ellipse">
                <a:avLst/>
              </a:prstGeom>
              <a:solidFill>
                <a:schemeClr val="bg2">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F344A392-18D6-488F-A3F5-F1A0956BF0A6}"/>
                  </a:ext>
                </a:extLst>
              </p:cNvPr>
              <p:cNvSpPr txBox="1">
                <a:spLocks noChangeAspect="1"/>
              </p:cNvSpPr>
              <p:nvPr>
                <p:custDataLst>
                  <p:tags r:id="rId1"/>
                </p:custDataLst>
              </p:nvPr>
            </p:nvSpPr>
            <p:spPr>
              <a:xfrm>
                <a:off x="2326001" y="2629442"/>
                <a:ext cx="1178514" cy="814597"/>
              </a:xfrm>
              <a:custGeom>
                <a:avLst/>
                <a:gdLst/>
                <a:ahLst/>
                <a:cxnLst/>
                <a:rect l="l" t="t" r="r" b="b"/>
                <a:pathLst>
                  <a:path w="1178514" h="814597">
                    <a:moveTo>
                      <a:pt x="922218" y="395599"/>
                    </a:moveTo>
                    <a:cubicBezTo>
                      <a:pt x="892834" y="395599"/>
                      <a:pt x="867984" y="407117"/>
                      <a:pt x="847669" y="430153"/>
                    </a:cubicBezTo>
                    <a:cubicBezTo>
                      <a:pt x="827354" y="453189"/>
                      <a:pt x="817197" y="487198"/>
                      <a:pt x="817197" y="532182"/>
                    </a:cubicBezTo>
                    <a:cubicBezTo>
                      <a:pt x="817197" y="581881"/>
                      <a:pt x="828624" y="620244"/>
                      <a:pt x="851478" y="647270"/>
                    </a:cubicBezTo>
                    <a:cubicBezTo>
                      <a:pt x="874333" y="674296"/>
                      <a:pt x="900452" y="687809"/>
                      <a:pt x="929836" y="687809"/>
                    </a:cubicBezTo>
                    <a:cubicBezTo>
                      <a:pt x="958132" y="687809"/>
                      <a:pt x="981712" y="676745"/>
                      <a:pt x="1000576" y="654616"/>
                    </a:cubicBezTo>
                    <a:cubicBezTo>
                      <a:pt x="1019440" y="632487"/>
                      <a:pt x="1028872" y="596210"/>
                      <a:pt x="1028872" y="545785"/>
                    </a:cubicBezTo>
                    <a:cubicBezTo>
                      <a:pt x="1028872" y="493910"/>
                      <a:pt x="1018715" y="455910"/>
                      <a:pt x="998399" y="431785"/>
                    </a:cubicBezTo>
                    <a:cubicBezTo>
                      <a:pt x="978084" y="407661"/>
                      <a:pt x="952691" y="395599"/>
                      <a:pt x="922218" y="395599"/>
                    </a:cubicBezTo>
                    <a:close/>
                    <a:moveTo>
                      <a:pt x="326492" y="233442"/>
                    </a:moveTo>
                    <a:lnTo>
                      <a:pt x="143112" y="506062"/>
                    </a:lnTo>
                    <a:lnTo>
                      <a:pt x="326492" y="506062"/>
                    </a:lnTo>
                    <a:close/>
                    <a:moveTo>
                      <a:pt x="937454" y="0"/>
                    </a:moveTo>
                    <a:cubicBezTo>
                      <a:pt x="998037" y="0"/>
                      <a:pt x="1048190" y="16960"/>
                      <a:pt x="1087913" y="50878"/>
                    </a:cubicBezTo>
                    <a:cubicBezTo>
                      <a:pt x="1127636" y="84797"/>
                      <a:pt x="1152939" y="134043"/>
                      <a:pt x="1163822" y="198616"/>
                    </a:cubicBezTo>
                    <a:lnTo>
                      <a:pt x="1015812" y="214941"/>
                    </a:lnTo>
                    <a:cubicBezTo>
                      <a:pt x="1012185" y="184468"/>
                      <a:pt x="1002753" y="161976"/>
                      <a:pt x="987516" y="147466"/>
                    </a:cubicBezTo>
                    <a:cubicBezTo>
                      <a:pt x="972280" y="132955"/>
                      <a:pt x="952509" y="125699"/>
                      <a:pt x="928204" y="125699"/>
                    </a:cubicBezTo>
                    <a:cubicBezTo>
                      <a:pt x="895917" y="125699"/>
                      <a:pt x="868619" y="140210"/>
                      <a:pt x="846309" y="169232"/>
                    </a:cubicBezTo>
                    <a:cubicBezTo>
                      <a:pt x="823999" y="198253"/>
                      <a:pt x="809941" y="258654"/>
                      <a:pt x="804137" y="350435"/>
                    </a:cubicBezTo>
                    <a:cubicBezTo>
                      <a:pt x="842228" y="305451"/>
                      <a:pt x="889569" y="282960"/>
                      <a:pt x="946161" y="282960"/>
                    </a:cubicBezTo>
                    <a:cubicBezTo>
                      <a:pt x="1010008" y="282960"/>
                      <a:pt x="1064695" y="307265"/>
                      <a:pt x="1110223" y="355876"/>
                    </a:cubicBezTo>
                    <a:cubicBezTo>
                      <a:pt x="1155750" y="404487"/>
                      <a:pt x="1178514" y="467246"/>
                      <a:pt x="1178514" y="544153"/>
                    </a:cubicBezTo>
                    <a:cubicBezTo>
                      <a:pt x="1178514" y="625776"/>
                      <a:pt x="1154571" y="691256"/>
                      <a:pt x="1106686" y="740592"/>
                    </a:cubicBezTo>
                    <a:cubicBezTo>
                      <a:pt x="1058800" y="789929"/>
                      <a:pt x="997311" y="814597"/>
                      <a:pt x="922218" y="814597"/>
                    </a:cubicBezTo>
                    <a:cubicBezTo>
                      <a:pt x="841683" y="814597"/>
                      <a:pt x="775478" y="783308"/>
                      <a:pt x="723602" y="720731"/>
                    </a:cubicBezTo>
                    <a:cubicBezTo>
                      <a:pt x="671726" y="658153"/>
                      <a:pt x="645788" y="555580"/>
                      <a:pt x="645788" y="413012"/>
                    </a:cubicBezTo>
                    <a:cubicBezTo>
                      <a:pt x="645788" y="266816"/>
                      <a:pt x="672815" y="161432"/>
                      <a:pt x="726867" y="96859"/>
                    </a:cubicBezTo>
                    <a:cubicBezTo>
                      <a:pt x="780920" y="32287"/>
                      <a:pt x="851115" y="0"/>
                      <a:pt x="937454" y="0"/>
                    </a:cubicBezTo>
                    <a:close/>
                    <a:moveTo>
                      <a:pt x="346081" y="0"/>
                    </a:moveTo>
                    <a:lnTo>
                      <a:pt x="474501" y="0"/>
                    </a:lnTo>
                    <a:lnTo>
                      <a:pt x="474501" y="506062"/>
                    </a:lnTo>
                    <a:lnTo>
                      <a:pt x="573537" y="506062"/>
                    </a:lnTo>
                    <a:lnTo>
                      <a:pt x="573537" y="640468"/>
                    </a:lnTo>
                    <a:lnTo>
                      <a:pt x="474501" y="640468"/>
                    </a:lnTo>
                    <a:lnTo>
                      <a:pt x="474501" y="800993"/>
                    </a:lnTo>
                    <a:lnTo>
                      <a:pt x="326492" y="800993"/>
                    </a:lnTo>
                    <a:lnTo>
                      <a:pt x="326492" y="640468"/>
                    </a:lnTo>
                    <a:lnTo>
                      <a:pt x="0" y="640468"/>
                    </a:lnTo>
                    <a:lnTo>
                      <a:pt x="0" y="506606"/>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8800" b="1">
                  <a:latin typeface="+mj-lt"/>
                </a:endParaRPr>
              </a:p>
            </p:txBody>
          </p:sp>
          <p:pic>
            <p:nvPicPr>
              <p:cNvPr id="63" name="Picture 62">
                <a:extLst>
                  <a:ext uri="{FF2B5EF4-FFF2-40B4-BE49-F238E27FC236}">
                    <a16:creationId xmlns:a16="http://schemas.microsoft.com/office/drawing/2014/main" id="{99F5EDF1-FCBE-475A-9B21-04FD9FF88E3C}"/>
                  </a:ext>
                </a:extLst>
              </p:cNvPr>
              <p:cNvPicPr>
                <a:picLocks noChangeAspect="1"/>
              </p:cNvPicPr>
              <p:nvPr/>
            </p:nvPicPr>
            <p:blipFill rotWithShape="1">
              <a:blip r:embed="rId20" cstate="hqprint">
                <a:alphaModFix amt="59000"/>
                <a:extLst>
                  <a:ext uri="{28A0092B-C50C-407E-A947-70E740481C1C}">
                    <a14:useLocalDpi xmlns:a14="http://schemas.microsoft.com/office/drawing/2010/main" val="0"/>
                  </a:ext>
                </a:extLst>
              </a:blip>
              <a:srcRect l="23750" t="23194" r="22639" b="23194"/>
              <a:stretch/>
            </p:blipFill>
            <p:spPr>
              <a:xfrm>
                <a:off x="1333500" y="1554480"/>
                <a:ext cx="3124200" cy="238125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sp>
          <p:nvSpPr>
            <p:cNvPr id="163" name="Freeform: Shape 162">
              <a:extLst>
                <a:ext uri="{FF2B5EF4-FFF2-40B4-BE49-F238E27FC236}">
                  <a16:creationId xmlns:a16="http://schemas.microsoft.com/office/drawing/2014/main" id="{8D67656A-FBC7-42AE-98B9-AA05A1FF018A}"/>
                </a:ext>
              </a:extLst>
            </p:cNvPr>
            <p:cNvSpPr/>
            <p:nvPr/>
          </p:nvSpPr>
          <p:spPr>
            <a:xfrm rot="18277414">
              <a:off x="4968332" y="1812058"/>
              <a:ext cx="313346" cy="186260"/>
            </a:xfrm>
            <a:custGeom>
              <a:avLst/>
              <a:gdLst>
                <a:gd name="connsiteX0" fmla="*/ 0 w 395287"/>
                <a:gd name="connsiteY0" fmla="*/ 0 h 195263"/>
                <a:gd name="connsiteX1" fmla="*/ 166687 w 395287"/>
                <a:gd name="connsiteY1" fmla="*/ 161925 h 195263"/>
                <a:gd name="connsiteX2" fmla="*/ 395287 w 395287"/>
                <a:gd name="connsiteY2" fmla="*/ 195263 h 195263"/>
              </a:gdLst>
              <a:ahLst/>
              <a:cxnLst>
                <a:cxn ang="0">
                  <a:pos x="connsiteX0" y="connsiteY0"/>
                </a:cxn>
                <a:cxn ang="0">
                  <a:pos x="connsiteX1" y="connsiteY1"/>
                </a:cxn>
                <a:cxn ang="0">
                  <a:pos x="connsiteX2" y="connsiteY2"/>
                </a:cxn>
              </a:cxnLst>
              <a:rect l="l" t="t" r="r" b="b"/>
              <a:pathLst>
                <a:path w="395287" h="195263">
                  <a:moveTo>
                    <a:pt x="0" y="0"/>
                  </a:moveTo>
                  <a:cubicBezTo>
                    <a:pt x="50403" y="64690"/>
                    <a:pt x="100806" y="129381"/>
                    <a:pt x="166687" y="161925"/>
                  </a:cubicBezTo>
                  <a:cubicBezTo>
                    <a:pt x="232568" y="194469"/>
                    <a:pt x="313927" y="194866"/>
                    <a:pt x="395287" y="195263"/>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TextBox 170">
            <a:extLst>
              <a:ext uri="{FF2B5EF4-FFF2-40B4-BE49-F238E27FC236}">
                <a16:creationId xmlns:a16="http://schemas.microsoft.com/office/drawing/2014/main" id="{BB930F5E-C8CA-4F97-829B-69744432A7BD}"/>
              </a:ext>
            </a:extLst>
          </p:cNvPr>
          <p:cNvSpPr txBox="1"/>
          <p:nvPr/>
        </p:nvSpPr>
        <p:spPr>
          <a:xfrm>
            <a:off x="7183030" y="1185902"/>
            <a:ext cx="4347142" cy="738664"/>
          </a:xfrm>
          <a:prstGeom prst="rect">
            <a:avLst/>
          </a:prstGeom>
          <a:noFill/>
        </p:spPr>
        <p:txBody>
          <a:bodyPr wrap="square" lIns="0" tIns="0" rIns="0" bIns="0" rtlCol="0">
            <a:spAutoFit/>
          </a:bodyPr>
          <a:lstStyle/>
          <a:p>
            <a:pPr algn="just">
              <a:lnSpc>
                <a:spcPct val="120000"/>
              </a:lnSpc>
            </a:pPr>
            <a:r>
              <a:rPr lang="en-US" sz="2000" dirty="0">
                <a:solidFill>
                  <a:schemeClr val="tx2">
                    <a:lumMod val="75000"/>
                  </a:schemeClr>
                </a:solidFill>
                <a:latin typeface="+mj-lt"/>
              </a:rPr>
              <a:t>Sau giảm phân, các tế bào con được biến đổi hình thái thành các giao tử</a:t>
            </a:r>
            <a:endParaRPr lang="en-US" sz="2000" b="1" dirty="0">
              <a:solidFill>
                <a:schemeClr val="accent5">
                  <a:lumMod val="75000"/>
                </a:schemeClr>
              </a:solidFill>
              <a:latin typeface="+mj-lt"/>
            </a:endParaRPr>
          </a:p>
        </p:txBody>
      </p:sp>
      <p:pic>
        <p:nvPicPr>
          <p:cNvPr id="172" name="Picture 171" descr="Book Icon by Sanja Veljanoska on Dribbble">
            <a:extLst>
              <a:ext uri="{FF2B5EF4-FFF2-40B4-BE49-F238E27FC236}">
                <a16:creationId xmlns:a16="http://schemas.microsoft.com/office/drawing/2014/main" id="{A10DB541-50C0-46C9-8E6D-28ADEE076F65}"/>
              </a:ext>
            </a:extLst>
          </p:cNvPr>
          <p:cNvPicPr>
            <a:picLocks noChangeAspect="1" noChangeArrowheads="1"/>
          </p:cNvPicPr>
          <p:nvPr/>
        </p:nvPicPr>
        <p:blipFill rotWithShape="1">
          <a:blip r:embed="rId2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197199" y="1216805"/>
            <a:ext cx="828675" cy="642937"/>
          </a:xfrm>
          <a:prstGeom prst="rect">
            <a:avLst/>
          </a:prstGeom>
          <a:noFill/>
          <a:extLst>
            <a:ext uri="{909E8E84-426E-40DD-AFC4-6F175D3DCCD1}">
              <a14:hiddenFill xmlns:a14="http://schemas.microsoft.com/office/drawing/2010/main">
                <a:solidFill>
                  <a:srgbClr val="FFFFFF"/>
                </a:solidFill>
              </a14:hiddenFill>
            </a:ext>
          </a:extLst>
        </p:spPr>
      </p:pic>
      <p:sp>
        <p:nvSpPr>
          <p:cNvPr id="175" name="TextBox 174">
            <a:extLst>
              <a:ext uri="{FF2B5EF4-FFF2-40B4-BE49-F238E27FC236}">
                <a16:creationId xmlns:a16="http://schemas.microsoft.com/office/drawing/2014/main" id="{007EB3D6-EEE4-4142-8678-62A0AB8991F5}"/>
              </a:ext>
            </a:extLst>
          </p:cNvPr>
          <p:cNvSpPr txBox="1"/>
          <p:nvPr/>
        </p:nvSpPr>
        <p:spPr>
          <a:xfrm>
            <a:off x="7185049" y="2100900"/>
            <a:ext cx="4347142" cy="2182072"/>
          </a:xfrm>
          <a:prstGeom prst="rect">
            <a:avLst/>
          </a:prstGeom>
          <a:noFill/>
        </p:spPr>
        <p:txBody>
          <a:bodyPr wrap="square" lIns="0" tIns="0" rIns="0" bIns="0" rtlCol="0">
            <a:spAutoFit/>
          </a:bodyPr>
          <a:lstStyle/>
          <a:p>
            <a:pPr algn="just">
              <a:lnSpc>
                <a:spcPct val="120000"/>
              </a:lnSpc>
            </a:pPr>
            <a:r>
              <a:rPr lang="en-US" sz="2000" dirty="0">
                <a:solidFill>
                  <a:schemeClr val="tx2">
                    <a:lumMod val="75000"/>
                  </a:schemeClr>
                </a:solidFill>
                <a:latin typeface="+mj-lt"/>
              </a:rPr>
              <a:t>Ở động vật, từ một tế bào sinh tinh, qua giảm phân hình thành bốn tinh trùng; trong khi một tế bào sinh trứng, qua giảm phân chỉ tạo ra một tế bào trứng có kích thước lớn và ba tế bào nhỏ bị tiêu biến sau đó.</a:t>
            </a:r>
          </a:p>
        </p:txBody>
      </p:sp>
      <p:sp>
        <p:nvSpPr>
          <p:cNvPr id="132" name="TextBox 131">
            <a:extLst>
              <a:ext uri="{FF2B5EF4-FFF2-40B4-BE49-F238E27FC236}">
                <a16:creationId xmlns:a16="http://schemas.microsoft.com/office/drawing/2014/main" id="{8EB723E0-C238-4BFB-8F49-E34262931BDE}"/>
              </a:ext>
            </a:extLst>
          </p:cNvPr>
          <p:cNvSpPr txBox="1"/>
          <p:nvPr/>
        </p:nvSpPr>
        <p:spPr>
          <a:xfrm>
            <a:off x="7183030" y="4493225"/>
            <a:ext cx="4347142" cy="1443408"/>
          </a:xfrm>
          <a:prstGeom prst="rect">
            <a:avLst/>
          </a:prstGeom>
          <a:noFill/>
        </p:spPr>
        <p:txBody>
          <a:bodyPr wrap="square" lIns="0" tIns="0" rIns="0" bIns="0" rtlCol="0">
            <a:spAutoFit/>
          </a:bodyPr>
          <a:lstStyle/>
          <a:p>
            <a:pPr algn="just">
              <a:lnSpc>
                <a:spcPct val="120000"/>
              </a:lnSpc>
            </a:pPr>
            <a:r>
              <a:rPr lang="en-US" sz="2000" dirty="0">
                <a:solidFill>
                  <a:schemeClr val="tx2">
                    <a:lumMod val="75000"/>
                  </a:schemeClr>
                </a:solidFill>
                <a:latin typeface="+mj-lt"/>
              </a:rPr>
              <a:t>Ở người, noãn nguyên bào sau khi giảm phân I, nếu được thụ tinh mới tiếp tục hoàn tất quá trình giảm phân II hình thành tế bào trứng.</a:t>
            </a:r>
          </a:p>
        </p:txBody>
      </p:sp>
      <p:pic>
        <p:nvPicPr>
          <p:cNvPr id="1030" name="Picture 6" descr="Animal Prints - Free animals icons">
            <a:extLst>
              <a:ext uri="{FF2B5EF4-FFF2-40B4-BE49-F238E27FC236}">
                <a16:creationId xmlns:a16="http://schemas.microsoft.com/office/drawing/2014/main" id="{DAFC5F14-BDEA-46D7-9390-CA1F9531DD4D}"/>
              </a:ext>
            </a:extLst>
          </p:cNvPr>
          <p:cNvPicPr>
            <a:picLocks noChangeAspect="1" noChangeArrowheads="1"/>
          </p:cNvPicPr>
          <p:nvPr/>
        </p:nvPicPr>
        <p:blipFill>
          <a:blip r:embed="rId25" cstate="hq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99218" y="2722038"/>
            <a:ext cx="832104" cy="8321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rents - Free people icons">
            <a:extLst>
              <a:ext uri="{FF2B5EF4-FFF2-40B4-BE49-F238E27FC236}">
                <a16:creationId xmlns:a16="http://schemas.microsoft.com/office/drawing/2014/main" id="{56C2ED43-1C5F-4E78-B7E2-C85C66954AEF}"/>
              </a:ext>
            </a:extLst>
          </p:cNvPr>
          <p:cNvPicPr>
            <a:picLocks noChangeAspect="1" noChangeArrowheads="1"/>
          </p:cNvPicPr>
          <p:nvPr/>
        </p:nvPicPr>
        <p:blipFill>
          <a:blip r:embed="rId26" cstate="hqprint">
            <a:extLst>
              <a:ext uri="{28A0092B-C50C-407E-A947-70E740481C1C}">
                <a14:useLocalDpi xmlns:a14="http://schemas.microsoft.com/office/drawing/2010/main" val="0"/>
              </a:ext>
            </a:extLst>
          </a:blip>
          <a:srcRect/>
          <a:stretch>
            <a:fillRect/>
          </a:stretch>
        </p:blipFill>
        <p:spPr bwMode="auto">
          <a:xfrm>
            <a:off x="6197199" y="4784690"/>
            <a:ext cx="832104" cy="83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73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500"/>
                                        <p:tgtEl>
                                          <p:spTgt spid="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500"/>
                                        <p:tgtEl>
                                          <p:spTgt spid="10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5"/>
                                        </p:tgtEl>
                                        <p:attrNameLst>
                                          <p:attrName>style.visibility</p:attrName>
                                        </p:attrNameLst>
                                      </p:cBhvr>
                                      <p:to>
                                        <p:strVal val="visible"/>
                                      </p:to>
                                    </p:set>
                                    <p:animEffect transition="in" filter="fade">
                                      <p:cBhvr>
                                        <p:cTn id="18" dur="500"/>
                                        <p:tgtEl>
                                          <p:spTgt spid="1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fade">
                                      <p:cBhvr>
                                        <p:cTn id="23" dur="500"/>
                                        <p:tgtEl>
                                          <p:spTgt spid="10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2"/>
                                        </p:tgtEl>
                                        <p:attrNameLst>
                                          <p:attrName>style.visibility</p:attrName>
                                        </p:attrNameLst>
                                      </p:cBhvr>
                                      <p:to>
                                        <p:strVal val="visible"/>
                                      </p:to>
                                    </p:set>
                                    <p:animEffect transition="in" filter="fade">
                                      <p:cBhvr>
                                        <p:cTn id="2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5" grpId="0"/>
      <p:bldP spid="1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2328934"/>
            <a:ext cx="11691258" cy="43363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72E075-CC92-4A94-9CE5-9FC1C9DE9B5F}"/>
              </a:ext>
            </a:extLst>
          </p:cNvPr>
          <p:cNvGrpSpPr/>
          <p:nvPr/>
        </p:nvGrpSpPr>
        <p:grpSpPr>
          <a:xfrm>
            <a:off x="228600" y="1125920"/>
            <a:ext cx="11691258" cy="1388680"/>
            <a:chOff x="228600" y="1125920"/>
            <a:chExt cx="11691258" cy="1388680"/>
          </a:xfrm>
        </p:grpSpPr>
        <p:sp>
          <p:nvSpPr>
            <p:cNvPr id="24" name="Rectangle 23">
              <a:extLst>
                <a:ext uri="{FF2B5EF4-FFF2-40B4-BE49-F238E27FC236}">
                  <a16:creationId xmlns:a16="http://schemas.microsoft.com/office/drawing/2014/main" id="{896DCC8F-8DFF-4BEB-B813-FCC00846A4B3}"/>
                </a:ext>
              </a:extLst>
            </p:cNvPr>
            <p:cNvSpPr/>
            <p:nvPr/>
          </p:nvSpPr>
          <p:spPr>
            <a:xfrm>
              <a:off x="228600" y="1125920"/>
              <a:ext cx="11691258" cy="13886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0F8AB1-F6DC-48C7-B10D-E3ECACF93418}"/>
                </a:ext>
              </a:extLst>
            </p:cNvPr>
            <p:cNvSpPr txBox="1"/>
            <p:nvPr/>
          </p:nvSpPr>
          <p:spPr>
            <a:xfrm>
              <a:off x="1816308" y="1342317"/>
              <a:ext cx="9520211" cy="986617"/>
            </a:xfrm>
            <a:prstGeom prst="rect">
              <a:avLst/>
            </a:prstGeom>
            <a:noFill/>
          </p:spPr>
          <p:txBody>
            <a:bodyPr wrap="square" lIns="0" tIns="0" rIns="0" bIns="0" rtlCol="0">
              <a:spAutoFit/>
            </a:bodyPr>
            <a:lstStyle/>
            <a:p>
              <a:pPr algn="just">
                <a:lnSpc>
                  <a:spcPct val="120000"/>
                </a:lnSpc>
              </a:pPr>
              <a:r>
                <a:rPr lang="en-US" sz="2800" b="1">
                  <a:solidFill>
                    <a:schemeClr val="tx2">
                      <a:lumMod val="75000"/>
                    </a:schemeClr>
                  </a:solidFill>
                  <a:latin typeface="+mj-lt"/>
                </a:rPr>
                <a:t>Cơ chế nào dẫn đến số lượng NST giảm đi một nửa sau giảm phân?</a:t>
              </a:r>
            </a:p>
          </p:txBody>
        </p:sp>
        <p:sp>
          <p:nvSpPr>
            <p:cNvPr id="17" name="Oval 16">
              <a:extLst>
                <a:ext uri="{FF2B5EF4-FFF2-40B4-BE49-F238E27FC236}">
                  <a16:creationId xmlns:a16="http://schemas.microsoft.com/office/drawing/2014/main" id="{000BF19E-50E2-45C5-B9DD-24F4767D0D2D}"/>
                </a:ext>
              </a:extLst>
            </p:cNvPr>
            <p:cNvSpPr/>
            <p:nvPr/>
          </p:nvSpPr>
          <p:spPr>
            <a:xfrm>
              <a:off x="527154" y="1340325"/>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1</a:t>
              </a:r>
            </a:p>
          </p:txBody>
        </p:sp>
      </p:grpSp>
      <p:grpSp>
        <p:nvGrpSpPr>
          <p:cNvPr id="19" name="Group 18">
            <a:extLst>
              <a:ext uri="{FF2B5EF4-FFF2-40B4-BE49-F238E27FC236}">
                <a16:creationId xmlns:a16="http://schemas.microsoft.com/office/drawing/2014/main" id="{B224992D-5F36-4CB3-BA6E-62052555C0FB}"/>
              </a:ext>
            </a:extLst>
          </p:cNvPr>
          <p:cNvGrpSpPr/>
          <p:nvPr/>
        </p:nvGrpSpPr>
        <p:grpSpPr>
          <a:xfrm>
            <a:off x="0" y="0"/>
            <a:ext cx="12192000" cy="1181414"/>
            <a:chOff x="0" y="0"/>
            <a:chExt cx="12192000" cy="1181414"/>
          </a:xfrm>
        </p:grpSpPr>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4B8853-6ECA-471E-A26F-42FE665E7F7F}"/>
                </a:ext>
              </a:extLst>
            </p:cNvPr>
            <p:cNvGrpSpPr/>
            <p:nvPr/>
          </p:nvGrpSpPr>
          <p:grpSpPr>
            <a:xfrm>
              <a:off x="2208385" y="55891"/>
              <a:ext cx="7775231" cy="1069631"/>
              <a:chOff x="1825969" y="55891"/>
              <a:chExt cx="7775231" cy="1069631"/>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080" name="Picture 8" descr="Thinking PNG, Person Thinking, Emoji Thinking, Boy, Cartoon images Free  Download - Free Transparent PNG Logos">
                <a:extLst>
                  <a:ext uri="{FF2B5EF4-FFF2-40B4-BE49-F238E27FC236}">
                    <a16:creationId xmlns:a16="http://schemas.microsoft.com/office/drawing/2014/main" id="{6C243990-08F1-4306-B00B-8DF5DA8AE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TextBox 28">
            <a:extLst>
              <a:ext uri="{FF2B5EF4-FFF2-40B4-BE49-F238E27FC236}">
                <a16:creationId xmlns:a16="http://schemas.microsoft.com/office/drawing/2014/main" id="{68A148D4-A740-4DF5-A2C9-BF6691EC6502}"/>
              </a:ext>
            </a:extLst>
          </p:cNvPr>
          <p:cNvSpPr txBox="1"/>
          <p:nvPr/>
        </p:nvSpPr>
        <p:spPr>
          <a:xfrm>
            <a:off x="1905001" y="2796193"/>
            <a:ext cx="8381998" cy="1299074"/>
          </a:xfrm>
          <a:prstGeom prst="rect">
            <a:avLst/>
          </a:prstGeom>
          <a:noFill/>
        </p:spPr>
        <p:txBody>
          <a:bodyPr wrap="square" lIns="0" tIns="0" rIns="0" bIns="0" rtlCol="0">
            <a:spAutoFit/>
          </a:bodyPr>
          <a:lstStyle/>
          <a:p>
            <a:pPr algn="just">
              <a:lnSpc>
                <a:spcPct val="120000"/>
              </a:lnSpc>
            </a:pPr>
            <a:r>
              <a:rPr lang="en-US">
                <a:solidFill>
                  <a:schemeClr val="tx2">
                    <a:lumMod val="50000"/>
                  </a:schemeClr>
                </a:solidFill>
                <a:latin typeface="+mj-lt"/>
              </a:rPr>
              <a:t>B</a:t>
            </a:r>
            <a:r>
              <a:rPr lang="vi-VN" b="0" i="0">
                <a:solidFill>
                  <a:schemeClr val="tx2">
                    <a:lumMod val="50000"/>
                  </a:schemeClr>
                </a:solidFill>
                <a:effectLst/>
                <a:latin typeface="+mj-lt"/>
              </a:rPr>
              <a:t>an đầu từ một tế bào 2n đến kì trung gian: các NST đơn nhân đôi thành NST kép tạo thành một tế bào có 2n NST kép; Ở kỳ giữa I, các NST kép tập trung thành hai hàng; Ở kì sau I: 2 NST kép trong từng cặp tương đồng phân li về 2 cực của tế bào; Ở kì cuối I: tạo thành 2 tế bào con, mỗi tế bào có n NST kép</a:t>
            </a:r>
            <a:r>
              <a:rPr lang="en-US" b="0" i="0">
                <a:solidFill>
                  <a:schemeClr val="tx2">
                    <a:lumMod val="50000"/>
                  </a:schemeClr>
                </a:solidFill>
                <a:effectLst/>
                <a:latin typeface="+mj-lt"/>
              </a:rPr>
              <a:t>.</a:t>
            </a:r>
            <a:endParaRPr lang="en-US">
              <a:solidFill>
                <a:schemeClr val="tx2">
                  <a:lumMod val="50000"/>
                </a:schemeClr>
              </a:solidFill>
              <a:latin typeface="+mj-lt"/>
            </a:endParaRPr>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2938238"/>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2938238"/>
            <a:ext cx="1014984" cy="10149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47B711B-3609-4F73-9E6C-2B2DFE04DB7F}"/>
              </a:ext>
            </a:extLst>
          </p:cNvPr>
          <p:cNvSpPr txBox="1"/>
          <p:nvPr/>
        </p:nvSpPr>
        <p:spPr>
          <a:xfrm>
            <a:off x="1905001" y="4427024"/>
            <a:ext cx="8381998" cy="635495"/>
          </a:xfrm>
          <a:prstGeom prst="rect">
            <a:avLst/>
          </a:prstGeom>
          <a:noFill/>
        </p:spPr>
        <p:txBody>
          <a:bodyPr wrap="square" lIns="0" tIns="0" rIns="0" bIns="0" rtlCol="0">
            <a:spAutoFit/>
          </a:bodyPr>
          <a:lstStyle>
            <a:defPPr>
              <a:defRPr lang="en-US"/>
            </a:defPPr>
            <a:lvl1pPr algn="just">
              <a:lnSpc>
                <a:spcPct val="120000"/>
              </a:lnSpc>
              <a:defRPr>
                <a:solidFill>
                  <a:schemeClr val="tx2">
                    <a:lumMod val="50000"/>
                  </a:schemeClr>
                </a:solidFill>
                <a:latin typeface="+mj-lt"/>
              </a:defRPr>
            </a:lvl1pPr>
          </a:lstStyle>
          <a:p>
            <a:r>
              <a:rPr lang="vi-VN"/>
              <a:t>Ở giảm phân </a:t>
            </a:r>
            <a:r>
              <a:rPr lang="en-US"/>
              <a:t>II</a:t>
            </a:r>
            <a:r>
              <a:rPr lang="vi-VN"/>
              <a:t>, cơ bản giống nguyên phân, các NST đơn trong n NST kép phân ly đồng đều về 2 phía của tế bào tạo ra các tế bào con có bộ NST n đơn</a:t>
            </a:r>
            <a:endParaRPr lang="en-US"/>
          </a:p>
        </p:txBody>
      </p:sp>
      <p:pic>
        <p:nvPicPr>
          <p:cNvPr id="21" name="Picture 10" descr="Thinking Icon - Download in Colored Outline Style">
            <a:extLst>
              <a:ext uri="{FF2B5EF4-FFF2-40B4-BE49-F238E27FC236}">
                <a16:creationId xmlns:a16="http://schemas.microsoft.com/office/drawing/2014/main" id="{CC02D9EB-DEC8-4E4E-B0A9-732B1022B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4201026"/>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Thinking Icon - Download in Colored Outline Style">
            <a:extLst>
              <a:ext uri="{FF2B5EF4-FFF2-40B4-BE49-F238E27FC236}">
                <a16:creationId xmlns:a16="http://schemas.microsoft.com/office/drawing/2014/main" id="{C81C7783-E1F0-4586-9E21-659402218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4201026"/>
            <a:ext cx="1014984" cy="101498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17AD2812-4049-4B93-96C3-D6E94A361885}"/>
              </a:ext>
            </a:extLst>
          </p:cNvPr>
          <p:cNvSpPr txBox="1"/>
          <p:nvPr/>
        </p:nvSpPr>
        <p:spPr>
          <a:xfrm>
            <a:off x="1905001" y="5509891"/>
            <a:ext cx="8381998" cy="966675"/>
          </a:xfrm>
          <a:prstGeom prst="rect">
            <a:avLst/>
          </a:prstGeom>
          <a:noFill/>
        </p:spPr>
        <p:txBody>
          <a:bodyPr wrap="square" lIns="0" tIns="0" rIns="0" bIns="0" rtlCol="0">
            <a:spAutoFit/>
          </a:bodyPr>
          <a:lstStyle>
            <a:defPPr>
              <a:defRPr lang="en-US"/>
            </a:defPPr>
            <a:lvl1pPr algn="just">
              <a:lnSpc>
                <a:spcPct val="120000"/>
              </a:lnSpc>
              <a:defRPr>
                <a:solidFill>
                  <a:schemeClr val="tx2">
                    <a:lumMod val="50000"/>
                  </a:schemeClr>
                </a:solidFill>
                <a:latin typeface="+mj-lt"/>
              </a:defRPr>
            </a:lvl1pPr>
          </a:lstStyle>
          <a:p>
            <a:r>
              <a:rPr lang="vi-VN"/>
              <a:t>Kết luận nguyên nhân giảm phân tạo ra các tế bào con với số lượng NST giảm đi một nửa là do: </a:t>
            </a:r>
            <a:r>
              <a:rPr lang="vi-VN" b="1"/>
              <a:t>Sự nhân đôi NST chỉ diễn ra 1 lần mà sự phân ly của NST diễn ra 2 lần.</a:t>
            </a:r>
            <a:endParaRPr lang="en-US" b="1"/>
          </a:p>
        </p:txBody>
      </p:sp>
      <p:pic>
        <p:nvPicPr>
          <p:cNvPr id="26" name="Picture 10" descr="Thinking Icon - Download in Colored Outline Style">
            <a:extLst>
              <a:ext uri="{FF2B5EF4-FFF2-40B4-BE49-F238E27FC236}">
                <a16:creationId xmlns:a16="http://schemas.microsoft.com/office/drawing/2014/main" id="{D95EB0BD-5313-4D0D-80DA-05E2F1AA2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5485736"/>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Thinking Icon - Download in Colored Outline Style">
            <a:extLst>
              <a:ext uri="{FF2B5EF4-FFF2-40B4-BE49-F238E27FC236}">
                <a16:creationId xmlns:a16="http://schemas.microsoft.com/office/drawing/2014/main" id="{3BB1FD20-5689-4ECE-AF86-A20AA597F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5485736"/>
            <a:ext cx="1014984" cy="10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70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2328934"/>
            <a:ext cx="11691258" cy="43363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72E075-CC92-4A94-9CE5-9FC1C9DE9B5F}"/>
              </a:ext>
            </a:extLst>
          </p:cNvPr>
          <p:cNvGrpSpPr/>
          <p:nvPr/>
        </p:nvGrpSpPr>
        <p:grpSpPr>
          <a:xfrm>
            <a:off x="228600" y="1125920"/>
            <a:ext cx="11691258" cy="1464880"/>
            <a:chOff x="228600" y="1125920"/>
            <a:chExt cx="11691258" cy="1464880"/>
          </a:xfrm>
        </p:grpSpPr>
        <p:sp>
          <p:nvSpPr>
            <p:cNvPr id="24" name="Rectangle 23">
              <a:extLst>
                <a:ext uri="{FF2B5EF4-FFF2-40B4-BE49-F238E27FC236}">
                  <a16:creationId xmlns:a16="http://schemas.microsoft.com/office/drawing/2014/main" id="{896DCC8F-8DFF-4BEB-B813-FCC00846A4B3}"/>
                </a:ext>
              </a:extLst>
            </p:cNvPr>
            <p:cNvSpPr/>
            <p:nvPr/>
          </p:nvSpPr>
          <p:spPr>
            <a:xfrm>
              <a:off x="228600" y="1125920"/>
              <a:ext cx="11691258" cy="14648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0F8AB1-F6DC-48C7-B10D-E3ECACF93418}"/>
                </a:ext>
              </a:extLst>
            </p:cNvPr>
            <p:cNvSpPr txBox="1"/>
            <p:nvPr/>
          </p:nvSpPr>
          <p:spPr>
            <a:xfrm>
              <a:off x="1816308" y="1416384"/>
              <a:ext cx="9520211" cy="986617"/>
            </a:xfrm>
            <a:prstGeom prst="rect">
              <a:avLst/>
            </a:prstGeom>
            <a:noFill/>
          </p:spPr>
          <p:txBody>
            <a:bodyPr wrap="square" lIns="0" tIns="0" rIns="0" bIns="0" rtlCol="0">
              <a:spAutoFit/>
            </a:bodyPr>
            <a:lstStyle/>
            <a:p>
              <a:pPr algn="just">
                <a:lnSpc>
                  <a:spcPct val="120000"/>
                </a:lnSpc>
              </a:pPr>
              <a:r>
                <a:rPr lang="en-US" sz="2800" b="1" dirty="0">
                  <a:solidFill>
                    <a:schemeClr val="tx2">
                      <a:lumMod val="75000"/>
                    </a:schemeClr>
                  </a:solidFill>
                  <a:latin typeface="+mj-lt"/>
                </a:rPr>
                <a:t>Kết quả của giảm phân tạo ra 4 tế bào con có vật chất di truyền giống hệt nhau hay không? Giải thích. </a:t>
              </a:r>
            </a:p>
          </p:txBody>
        </p:sp>
        <p:sp>
          <p:nvSpPr>
            <p:cNvPr id="17" name="Oval 16">
              <a:extLst>
                <a:ext uri="{FF2B5EF4-FFF2-40B4-BE49-F238E27FC236}">
                  <a16:creationId xmlns:a16="http://schemas.microsoft.com/office/drawing/2014/main" id="{000BF19E-50E2-45C5-B9DD-24F4767D0D2D}"/>
                </a:ext>
              </a:extLst>
            </p:cNvPr>
            <p:cNvSpPr/>
            <p:nvPr/>
          </p:nvSpPr>
          <p:spPr>
            <a:xfrm>
              <a:off x="527154" y="1414392"/>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2</a:t>
              </a:r>
            </a:p>
          </p:txBody>
        </p:sp>
      </p:grpSp>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4B8853-6ECA-471E-A26F-42FE665E7F7F}"/>
              </a:ext>
            </a:extLst>
          </p:cNvPr>
          <p:cNvGrpSpPr/>
          <p:nvPr/>
        </p:nvGrpSpPr>
        <p:grpSpPr>
          <a:xfrm>
            <a:off x="2208385" y="55891"/>
            <a:ext cx="7775231" cy="1069631"/>
            <a:chOff x="1825969" y="55891"/>
            <a:chExt cx="7775231" cy="1069631"/>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080" name="Picture 8" descr="Thinking PNG, Person Thinking, Emoji Thinking, Boy, Cartoon images Free  Download - Free Transparent PNG Logos">
              <a:extLst>
                <a:ext uri="{FF2B5EF4-FFF2-40B4-BE49-F238E27FC236}">
                  <a16:creationId xmlns:a16="http://schemas.microsoft.com/office/drawing/2014/main" id="{6C243990-08F1-4306-B00B-8DF5DA8AE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68A148D4-A740-4DF5-A2C9-BF6691EC6502}"/>
              </a:ext>
            </a:extLst>
          </p:cNvPr>
          <p:cNvSpPr txBox="1"/>
          <p:nvPr/>
        </p:nvSpPr>
        <p:spPr>
          <a:xfrm>
            <a:off x="1816308" y="3048001"/>
            <a:ext cx="8851692" cy="2215991"/>
          </a:xfrm>
          <a:prstGeom prst="rect">
            <a:avLst/>
          </a:prstGeom>
          <a:noFill/>
        </p:spPr>
        <p:txBody>
          <a:bodyPr wrap="square" lIns="0" tIns="0" rIns="0" bIns="0" rtlCol="0">
            <a:spAutoFit/>
          </a:bodyPr>
          <a:lstStyle/>
          <a:p>
            <a:r>
              <a:rPr lang="vi-VN" dirty="0"/>
              <a:t>- Kết quả của giảm phân tạo ra tạo ra bốn tế bào con có vật chất di truyền không giống hệt nhau.</a:t>
            </a:r>
          </a:p>
          <a:p>
            <a:r>
              <a:rPr lang="vi-VN" dirty="0"/>
              <a:t>- Nguyên nhân của việc giảm phân tạo ra các tế bào con không giống hệt nhau về mặt di truyền là do:</a:t>
            </a:r>
          </a:p>
          <a:p>
            <a:r>
              <a:rPr lang="vi-VN" dirty="0"/>
              <a:t>+ Tại kì đầu I, có thể xảy ra trao đổi chéo giữa các chromatid trong cặp tương đồng để tạo ra các tổ hợp gen mới trên NST.</a:t>
            </a:r>
          </a:p>
          <a:p>
            <a:r>
              <a:rPr lang="vi-VN" dirty="0"/>
              <a:t>+ Sự phân li ngẫu nhiên của các cặp NST tương đồng trong kì sau I tạo ra nhiều tổ hợp NST mới.</a:t>
            </a:r>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3291466"/>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3291466"/>
            <a:ext cx="1014984" cy="10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osis Wallpapers - Top Free Mitosis Backgrounds - WallpaperAccess">
            <a:extLst>
              <a:ext uri="{FF2B5EF4-FFF2-40B4-BE49-F238E27FC236}">
                <a16:creationId xmlns:a16="http://schemas.microsoft.com/office/drawing/2014/main" id="{8FD54565-4513-44E9-A407-07AB01FC7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oid 3">
            <a:extLst>
              <a:ext uri="{FF2B5EF4-FFF2-40B4-BE49-F238E27FC236}">
                <a16:creationId xmlns:a16="http://schemas.microsoft.com/office/drawing/2014/main" id="{D780C9EA-2519-4456-8EB1-4E53503EA7E2}"/>
              </a:ext>
            </a:extLst>
          </p:cNvPr>
          <p:cNvSpPr/>
          <p:nvPr/>
        </p:nvSpPr>
        <p:spPr>
          <a:xfrm flipH="1">
            <a:off x="304800" y="0"/>
            <a:ext cx="11582400" cy="6172200"/>
          </a:xfrm>
          <a:prstGeom prst="trapezoid">
            <a:avLst>
              <a:gd name="adj" fmla="val 13926"/>
            </a:avLst>
          </a:prstGeom>
          <a:gradFill flip="none" rotWithShape="1">
            <a:gsLst>
              <a:gs pos="0">
                <a:srgbClr val="FFEBBB">
                  <a:alpha val="65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2289DA-8887-43C4-A252-92776122B838}"/>
              </a:ext>
            </a:extLst>
          </p:cNvPr>
          <p:cNvGrpSpPr/>
          <p:nvPr/>
        </p:nvGrpSpPr>
        <p:grpSpPr>
          <a:xfrm>
            <a:off x="1219200" y="-228600"/>
            <a:ext cx="9753600" cy="6027057"/>
            <a:chOff x="1219200" y="-228600"/>
            <a:chExt cx="9753600" cy="6027057"/>
          </a:xfrm>
        </p:grpSpPr>
        <p:sp>
          <p:nvSpPr>
            <p:cNvPr id="6" name="Rectangle: Rounded Corners 5">
              <a:extLst>
                <a:ext uri="{FF2B5EF4-FFF2-40B4-BE49-F238E27FC236}">
                  <a16:creationId xmlns:a16="http://schemas.microsoft.com/office/drawing/2014/main" id="{C5244B81-FC20-4A65-A41A-BA8D3DB84AE7}"/>
                </a:ext>
              </a:extLst>
            </p:cNvPr>
            <p:cNvSpPr/>
            <p:nvPr/>
          </p:nvSpPr>
          <p:spPr>
            <a:xfrm>
              <a:off x="5181600" y="5174343"/>
              <a:ext cx="1676400" cy="62411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BB215A3-3CA6-4FC0-97F4-C8849C300977}"/>
                </a:ext>
              </a:extLst>
            </p:cNvPr>
            <p:cNvSpPr/>
            <p:nvPr/>
          </p:nvSpPr>
          <p:spPr>
            <a:xfrm>
              <a:off x="3810000" y="4918528"/>
              <a:ext cx="4572000" cy="373743"/>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C2CBB80-5C64-432E-9060-74AC8E366325}"/>
                </a:ext>
              </a:extLst>
            </p:cNvPr>
            <p:cNvSpPr/>
            <p:nvPr/>
          </p:nvSpPr>
          <p:spPr>
            <a:xfrm>
              <a:off x="2209800" y="4689928"/>
              <a:ext cx="7772400" cy="37374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735A5C-1242-469A-8D5F-05E41783AD5B}"/>
                </a:ext>
              </a:extLst>
            </p:cNvPr>
            <p:cNvSpPr/>
            <p:nvPr/>
          </p:nvSpPr>
          <p:spPr>
            <a:xfrm>
              <a:off x="5676900" y="1059543"/>
              <a:ext cx="838200" cy="540657"/>
            </a:xfrm>
            <a:prstGeom prst="roundRect">
              <a:avLst/>
            </a:prstGeom>
            <a:solidFill>
              <a:srgbClr val="6C4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D250900-3928-4784-BCC3-22FBD0AE1FFE}"/>
                </a:ext>
              </a:extLst>
            </p:cNvPr>
            <p:cNvSpPr/>
            <p:nvPr/>
          </p:nvSpPr>
          <p:spPr>
            <a:xfrm>
              <a:off x="1828800" y="1600200"/>
              <a:ext cx="2133600" cy="6858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6B5AC9-8324-4EF0-989B-BAD2843C21EC}"/>
                </a:ext>
              </a:extLst>
            </p:cNvPr>
            <p:cNvSpPr/>
            <p:nvPr/>
          </p:nvSpPr>
          <p:spPr>
            <a:xfrm>
              <a:off x="8229602" y="1600200"/>
              <a:ext cx="2133600" cy="6858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FDF1804-FA57-45AA-A6C9-E31977E279DD}"/>
                </a:ext>
              </a:extLst>
            </p:cNvPr>
            <p:cNvSpPr/>
            <p:nvPr/>
          </p:nvSpPr>
          <p:spPr>
            <a:xfrm>
              <a:off x="1219200" y="1981200"/>
              <a:ext cx="9753600" cy="2895600"/>
            </a:xfrm>
            <a:prstGeom prst="roundRect">
              <a:avLst/>
            </a:prstGeom>
            <a:gradFill flip="none" rotWithShape="1">
              <a:gsLst>
                <a:gs pos="0">
                  <a:schemeClr val="accent5">
                    <a:lumMod val="20000"/>
                    <a:lumOff val="80000"/>
                  </a:schemeClr>
                </a:gs>
                <a:gs pos="100000">
                  <a:schemeClr val="accent3">
                    <a:lumMod val="40000"/>
                    <a:lumOff val="60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2000"/>
                </a:lnSpc>
              </a:pPr>
              <a:r>
                <a:rPr lang="en-US" sz="4800" b="1">
                  <a:solidFill>
                    <a:schemeClr val="tx2">
                      <a:lumMod val="50000"/>
                    </a:schemeClr>
                  </a:solidFill>
                  <a:latin typeface="+mj-lt"/>
                </a:rPr>
                <a:t>PHẦN II.</a:t>
              </a:r>
              <a:r>
                <a:rPr lang="en-US" sz="4800" b="1">
                  <a:solidFill>
                    <a:schemeClr val="accent6">
                      <a:lumMod val="75000"/>
                    </a:schemeClr>
                  </a:solidFill>
                  <a:latin typeface="+mj-lt"/>
                </a:rPr>
                <a:t> CÁC YẾU TỐ</a:t>
              </a:r>
              <a:br>
                <a:rPr lang="en-US" sz="4800" b="1">
                  <a:solidFill>
                    <a:schemeClr val="accent6">
                      <a:lumMod val="75000"/>
                    </a:schemeClr>
                  </a:solidFill>
                  <a:latin typeface="+mj-lt"/>
                </a:rPr>
              </a:br>
              <a:r>
                <a:rPr lang="en-US" sz="4800" b="1">
                  <a:solidFill>
                    <a:schemeClr val="accent6">
                      <a:lumMod val="75000"/>
                    </a:schemeClr>
                  </a:solidFill>
                  <a:latin typeface="+mj-lt"/>
                </a:rPr>
                <a:t>ẢNH HƯỞNG ĐẾN GIẢM PHÂN</a:t>
              </a:r>
            </a:p>
          </p:txBody>
        </p:sp>
        <p:sp>
          <p:nvSpPr>
            <p:cNvPr id="13" name="Rectangle: Rounded Corners 12">
              <a:extLst>
                <a:ext uri="{FF2B5EF4-FFF2-40B4-BE49-F238E27FC236}">
                  <a16:creationId xmlns:a16="http://schemas.microsoft.com/office/drawing/2014/main" id="{BA834DB4-9C73-4C0B-8327-0FE0EAA21971}"/>
                </a:ext>
              </a:extLst>
            </p:cNvPr>
            <p:cNvSpPr/>
            <p:nvPr/>
          </p:nvSpPr>
          <p:spPr>
            <a:xfrm>
              <a:off x="2819400" y="398236"/>
              <a:ext cx="6553200" cy="1524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819D869-143D-4E1E-B96C-DE073A8AA561}"/>
                </a:ext>
              </a:extLst>
            </p:cNvPr>
            <p:cNvSpPr/>
            <p:nvPr/>
          </p:nvSpPr>
          <p:spPr>
            <a:xfrm>
              <a:off x="2514600" y="169636"/>
              <a:ext cx="609600" cy="6096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87B0B49-3886-44CC-B499-81E4E0524BC7}"/>
                </a:ext>
              </a:extLst>
            </p:cNvPr>
            <p:cNvSpPr/>
            <p:nvPr/>
          </p:nvSpPr>
          <p:spPr>
            <a:xfrm>
              <a:off x="9067800" y="169636"/>
              <a:ext cx="609600" cy="6096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9D83B0F-1FA6-4D08-A863-7A12E252DB0A}"/>
                </a:ext>
              </a:extLst>
            </p:cNvPr>
            <p:cNvSpPr/>
            <p:nvPr/>
          </p:nvSpPr>
          <p:spPr>
            <a:xfrm>
              <a:off x="6019800" y="-228600"/>
              <a:ext cx="152400" cy="1981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FDEA06C-81A0-47A4-AAA2-D69D8BBBDB8D}"/>
                </a:ext>
              </a:extLst>
            </p:cNvPr>
            <p:cNvSpPr/>
            <p:nvPr/>
          </p:nvSpPr>
          <p:spPr>
            <a:xfrm>
              <a:off x="5029201" y="1504044"/>
              <a:ext cx="2133600" cy="65677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3156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1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1"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39C15B-D506-4778-8F12-B33424EE67F5}"/>
              </a:ext>
            </a:extLst>
          </p:cNvPr>
          <p:cNvSpPr/>
          <p:nvPr/>
        </p:nvSpPr>
        <p:spPr>
          <a:xfrm>
            <a:off x="0" y="0"/>
            <a:ext cx="12192000" cy="1970690"/>
          </a:xfrm>
          <a:prstGeom prst="rect">
            <a:avLst/>
          </a:prstGeom>
          <a:solidFill>
            <a:srgbClr val="FEECE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4C55F4-0418-4F82-89A1-F22D955F6498}"/>
              </a:ext>
            </a:extLst>
          </p:cNvPr>
          <p:cNvSpPr/>
          <p:nvPr/>
        </p:nvSpPr>
        <p:spPr>
          <a:xfrm>
            <a:off x="0" y="5470634"/>
            <a:ext cx="12192000" cy="1387366"/>
          </a:xfrm>
          <a:prstGeom prst="rect">
            <a:avLst/>
          </a:prstGeom>
          <a:solidFill>
            <a:srgbClr val="DCF3FB"/>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DF1CAD7-A9F4-49DF-B976-D01E208BD355}"/>
              </a:ext>
            </a:extLst>
          </p:cNvPr>
          <p:cNvGrpSpPr/>
          <p:nvPr/>
        </p:nvGrpSpPr>
        <p:grpSpPr>
          <a:xfrm>
            <a:off x="525697" y="228600"/>
            <a:ext cx="10810822" cy="1587679"/>
            <a:chOff x="690589" y="1343884"/>
            <a:chExt cx="10810822" cy="1587679"/>
          </a:xfrm>
        </p:grpSpPr>
        <p:pic>
          <p:nvPicPr>
            <p:cNvPr id="6" name="Picture 4" descr="Cell division mitosis Royalty Free Vector Image">
              <a:extLst>
                <a:ext uri="{FF2B5EF4-FFF2-40B4-BE49-F238E27FC236}">
                  <a16:creationId xmlns:a16="http://schemas.microsoft.com/office/drawing/2014/main" id="{635B91C2-42A5-476D-9C53-9089F34BD0DF}"/>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1703383"/>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9CE4A0-1051-4997-A7D4-877FA0072E85}"/>
                </a:ext>
              </a:extLst>
            </p:cNvPr>
            <p:cNvSpPr txBox="1"/>
            <p:nvPr/>
          </p:nvSpPr>
          <p:spPr>
            <a:xfrm>
              <a:off x="1981200" y="1343884"/>
              <a:ext cx="9520211" cy="158767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Có nhiều yếu tố ảnh hưởng đến quá trình giảm phân. Ngoài </a:t>
              </a:r>
              <a:r>
                <a:rPr lang="en-US" sz="2200" b="1">
                  <a:solidFill>
                    <a:schemeClr val="accent5">
                      <a:lumMod val="75000"/>
                    </a:schemeClr>
                  </a:solidFill>
                  <a:latin typeface="+mj-lt"/>
                </a:rPr>
                <a:t>yếu tố di truyền</a:t>
              </a:r>
              <a:r>
                <a:rPr lang="en-US" sz="2200">
                  <a:solidFill>
                    <a:schemeClr val="tx2">
                      <a:lumMod val="75000"/>
                    </a:schemeClr>
                  </a:solidFill>
                  <a:latin typeface="+mj-lt"/>
                </a:rPr>
                <a:t>, nhiều </a:t>
              </a:r>
              <a:r>
                <a:rPr lang="en-US" sz="2200" b="1">
                  <a:solidFill>
                    <a:schemeClr val="accent5">
                      <a:lumMod val="75000"/>
                    </a:schemeClr>
                  </a:solidFill>
                  <a:latin typeface="+mj-lt"/>
                </a:rPr>
                <a:t>yếu tố môi trường bên ngoài </a:t>
              </a:r>
              <a:r>
                <a:rPr lang="en-US" sz="2200">
                  <a:solidFill>
                    <a:schemeClr val="tx2">
                      <a:lumMod val="75000"/>
                    </a:schemeClr>
                  </a:solidFill>
                  <a:latin typeface="+mj-lt"/>
                </a:rPr>
                <a:t>cũng ảnh hưởng đến quá trình giảm phân. Nhiều loài cây chỉ có thể ra hoa khi gặp </a:t>
              </a:r>
              <a:r>
                <a:rPr lang="en-US" sz="2200" b="1">
                  <a:solidFill>
                    <a:schemeClr val="tx2">
                      <a:lumMod val="75000"/>
                    </a:schemeClr>
                  </a:solidFill>
                  <a:latin typeface="+mj-lt"/>
                </a:rPr>
                <a:t>điều kiện thời tiết, chế độ chiếu sáng thích hợp</a:t>
              </a:r>
              <a:r>
                <a:rPr lang="en-US" sz="2200">
                  <a:solidFill>
                    <a:schemeClr val="tx2">
                      <a:lumMod val="75000"/>
                    </a:schemeClr>
                  </a:solidFill>
                  <a:latin typeface="+mj-lt"/>
                </a:rPr>
                <a:t>.</a:t>
              </a:r>
            </a:p>
          </p:txBody>
        </p:sp>
      </p:grpSp>
      <p:pic>
        <p:nvPicPr>
          <p:cNvPr id="1026" name="Picture 2" descr="Chiếu sáng cây thanh long">
            <a:extLst>
              <a:ext uri="{FF2B5EF4-FFF2-40B4-BE49-F238E27FC236}">
                <a16:creationId xmlns:a16="http://schemas.microsoft.com/office/drawing/2014/main" id="{1D0EE597-EDC8-434D-8B6E-4706BED5A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3579" y="2186769"/>
            <a:ext cx="6044842" cy="3022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82C805-B87E-45C8-B495-8B8F0901464B}"/>
              </a:ext>
            </a:extLst>
          </p:cNvPr>
          <p:cNvSpPr txBox="1"/>
          <p:nvPr/>
        </p:nvSpPr>
        <p:spPr>
          <a:xfrm>
            <a:off x="1905001" y="5713435"/>
            <a:ext cx="8381998"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Để cho các cây thanh long ra hoa trái vụ, bà con nông dân thường thắp đèn chiếu sáng vào ban đêm.</a:t>
            </a:r>
          </a:p>
        </p:txBody>
      </p:sp>
      <p:pic>
        <p:nvPicPr>
          <p:cNvPr id="1028" name="Picture 4" descr="Light bulb - Free education icons">
            <a:extLst>
              <a:ext uri="{FF2B5EF4-FFF2-40B4-BE49-F238E27FC236}">
                <a16:creationId xmlns:a16="http://schemas.microsoft.com/office/drawing/2014/main" id="{7CCC4496-9E4F-4E47-9AD1-BD8E415962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0589" y="5592327"/>
            <a:ext cx="1017365" cy="1017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ight bulb - Free education icons">
            <a:extLst>
              <a:ext uri="{FF2B5EF4-FFF2-40B4-BE49-F238E27FC236}">
                <a16:creationId xmlns:a16="http://schemas.microsoft.com/office/drawing/2014/main" id="{A7EAAD88-2C06-45CE-AE9E-3AC6DC6352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84046" y="5592327"/>
            <a:ext cx="1017365" cy="1017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à Tổng quan về Nghiên cứu Meiosis">
            <a:extLst>
              <a:ext uri="{FF2B5EF4-FFF2-40B4-BE49-F238E27FC236}">
                <a16:creationId xmlns:a16="http://schemas.microsoft.com/office/drawing/2014/main" id="{266500DC-399C-412D-88AF-3AA5C710E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1" b="785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1FCC53A-276F-4093-A05C-BE1D43F7CA4F}"/>
              </a:ext>
            </a:extLst>
          </p:cNvPr>
          <p:cNvSpPr/>
          <p:nvPr/>
        </p:nvSpPr>
        <p:spPr>
          <a:xfrm>
            <a:off x="-533400" y="711200"/>
            <a:ext cx="13258800" cy="5435600"/>
          </a:xfrm>
          <a:prstGeom prst="roundRect">
            <a:avLst>
              <a:gd name="adj" fmla="val 10048"/>
            </a:avLst>
          </a:prstGeom>
          <a:gradFill flip="none" rotWithShape="1">
            <a:gsLst>
              <a:gs pos="0">
                <a:srgbClr val="FFEBBB">
                  <a:alpha val="95000"/>
                </a:srgbClr>
              </a:gs>
              <a:gs pos="100000">
                <a:schemeClr val="accent3">
                  <a:lumMod val="20000"/>
                  <a:lumOff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accent5">
                  <a:lumMod val="75000"/>
                </a:schemeClr>
              </a:solidFill>
              <a:latin typeface="+mj-lt"/>
            </a:endParaRPr>
          </a:p>
        </p:txBody>
      </p:sp>
      <p:grpSp>
        <p:nvGrpSpPr>
          <p:cNvPr id="20" name="Group 19">
            <a:extLst>
              <a:ext uri="{FF2B5EF4-FFF2-40B4-BE49-F238E27FC236}">
                <a16:creationId xmlns:a16="http://schemas.microsoft.com/office/drawing/2014/main" id="{AE0DEEEC-CAAF-41EF-B4E3-04086DA59240}"/>
              </a:ext>
            </a:extLst>
          </p:cNvPr>
          <p:cNvGrpSpPr/>
          <p:nvPr/>
        </p:nvGrpSpPr>
        <p:grpSpPr>
          <a:xfrm>
            <a:off x="2438400" y="674698"/>
            <a:ext cx="8229600" cy="1474446"/>
            <a:chOff x="1981200" y="674698"/>
            <a:chExt cx="8229600" cy="1474446"/>
          </a:xfrm>
        </p:grpSpPr>
        <p:sp>
          <p:nvSpPr>
            <p:cNvPr id="4" name="Rectangle: Rounded Corners 3">
              <a:extLst>
                <a:ext uri="{FF2B5EF4-FFF2-40B4-BE49-F238E27FC236}">
                  <a16:creationId xmlns:a16="http://schemas.microsoft.com/office/drawing/2014/main" id="{44CCFC06-2A72-4C7A-B3AA-344CE2C5B632}"/>
                </a:ext>
              </a:extLst>
            </p:cNvPr>
            <p:cNvSpPr/>
            <p:nvPr/>
          </p:nvSpPr>
          <p:spPr>
            <a:xfrm>
              <a:off x="1981200" y="1071244"/>
              <a:ext cx="82296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5">
                      <a:lumMod val="50000"/>
                    </a:schemeClr>
                  </a:solidFill>
                  <a:latin typeface="+mj-lt"/>
                </a:rPr>
                <a:t>YÊU CẦU CẦN ĐẠT</a:t>
              </a:r>
            </a:p>
          </p:txBody>
        </p:sp>
        <p:pic>
          <p:nvPicPr>
            <p:cNvPr id="1028" name="Picture 4" descr="Cell division mitosis Royalty Free Vector Image">
              <a:extLst>
                <a:ext uri="{FF2B5EF4-FFF2-40B4-BE49-F238E27FC236}">
                  <a16:creationId xmlns:a16="http://schemas.microsoft.com/office/drawing/2014/main" id="{A76FDAE4-10EE-429A-AEEF-A6E832F9B467}"/>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b="11905"/>
            <a:stretch/>
          </p:blipFill>
          <p:spPr bwMode="auto">
            <a:xfrm rot="20943046">
              <a:off x="2488121" y="674698"/>
              <a:ext cx="1549718" cy="1474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C8F6F9A-4EB3-4333-9A4C-A652397D2DD6}"/>
              </a:ext>
            </a:extLst>
          </p:cNvPr>
          <p:cNvGrpSpPr/>
          <p:nvPr/>
        </p:nvGrpSpPr>
        <p:grpSpPr>
          <a:xfrm>
            <a:off x="690589" y="2166270"/>
            <a:ext cx="10810822" cy="1134862"/>
            <a:chOff x="690589" y="2166270"/>
            <a:chExt cx="10810822" cy="1134862"/>
          </a:xfrm>
        </p:grpSpPr>
        <p:pic>
          <p:nvPicPr>
            <p:cNvPr id="7" name="Picture 6" descr="Book Icon by Sanja Veljanoska on Dribbble">
              <a:extLst>
                <a:ext uri="{FF2B5EF4-FFF2-40B4-BE49-F238E27FC236}">
                  <a16:creationId xmlns:a16="http://schemas.microsoft.com/office/drawing/2014/main" id="{9138A2E6-30A7-4F2A-8C8A-CBDE737DE5DF}"/>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90589" y="2412233"/>
              <a:ext cx="828675" cy="6429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1C67F9B-9B4E-4162-97B3-98B2923CAF41}"/>
                </a:ext>
              </a:extLst>
            </p:cNvPr>
            <p:cNvSpPr txBox="1"/>
            <p:nvPr/>
          </p:nvSpPr>
          <p:spPr>
            <a:xfrm>
              <a:off x="1752600" y="2166270"/>
              <a:ext cx="9748811" cy="1134862"/>
            </a:xfrm>
            <a:prstGeom prst="rect">
              <a:avLst/>
            </a:prstGeom>
            <a:noFill/>
          </p:spPr>
          <p:txBody>
            <a:bodyPr wrap="square" lIns="0" tIns="0" rIns="0" bIns="0" rtlCol="0">
              <a:spAutoFit/>
            </a:bodyPr>
            <a:lstStyle/>
            <a:p>
              <a:pPr algn="just">
                <a:lnSpc>
                  <a:spcPct val="115000"/>
                </a:lnSpc>
              </a:pPr>
              <a:r>
                <a:rPr lang="en-US" sz="2200" dirty="0">
                  <a:solidFill>
                    <a:schemeClr val="tx2">
                      <a:lumMod val="75000"/>
                    </a:schemeClr>
                  </a:solidFill>
                  <a:latin typeface="+mj-lt"/>
                </a:rPr>
                <a:t>Dựa vào cơ chế nhân đôi và phân li của NST để giải thích được quá trình giảm phân, thụ tinh cùng với nguyên phân là cơ sở của sinh sản hữu tính ở vi sinh vật.</a:t>
              </a:r>
            </a:p>
          </p:txBody>
        </p:sp>
      </p:grpSp>
      <p:grpSp>
        <p:nvGrpSpPr>
          <p:cNvPr id="10" name="Group 9">
            <a:extLst>
              <a:ext uri="{FF2B5EF4-FFF2-40B4-BE49-F238E27FC236}">
                <a16:creationId xmlns:a16="http://schemas.microsoft.com/office/drawing/2014/main" id="{F06EC42C-68EA-46BD-9670-375108C2A7A2}"/>
              </a:ext>
            </a:extLst>
          </p:cNvPr>
          <p:cNvGrpSpPr/>
          <p:nvPr/>
        </p:nvGrpSpPr>
        <p:grpSpPr>
          <a:xfrm>
            <a:off x="690589" y="3479146"/>
            <a:ext cx="10810822" cy="642937"/>
            <a:chOff x="690589" y="3646924"/>
            <a:chExt cx="10810822" cy="642937"/>
          </a:xfrm>
        </p:grpSpPr>
        <p:pic>
          <p:nvPicPr>
            <p:cNvPr id="11" name="Picture 10" descr="Book Icon by Sanja Veljanoska on Dribbble">
              <a:extLst>
                <a:ext uri="{FF2B5EF4-FFF2-40B4-BE49-F238E27FC236}">
                  <a16:creationId xmlns:a16="http://schemas.microsoft.com/office/drawing/2014/main" id="{820E8833-54ED-4F2E-BC04-1CA9A59E3E9B}"/>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90589" y="3646924"/>
              <a:ext cx="828675" cy="6429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B96DAD6-AEA5-4B06-9297-70FE70D68D3D}"/>
                </a:ext>
              </a:extLst>
            </p:cNvPr>
            <p:cNvSpPr txBox="1"/>
            <p:nvPr/>
          </p:nvSpPr>
          <p:spPr>
            <a:xfrm>
              <a:off x="1752600" y="3790298"/>
              <a:ext cx="9748811" cy="356188"/>
            </a:xfrm>
            <a:prstGeom prst="rect">
              <a:avLst/>
            </a:prstGeom>
            <a:noFill/>
          </p:spPr>
          <p:txBody>
            <a:bodyPr wrap="square" lIns="0" tIns="0" rIns="0" bIns="0" rtlCol="0">
              <a:spAutoFit/>
            </a:bodyPr>
            <a:lstStyle/>
            <a:p>
              <a:pPr algn="just">
                <a:lnSpc>
                  <a:spcPct val="115000"/>
                </a:lnSpc>
              </a:pPr>
              <a:r>
                <a:rPr lang="en-US" sz="2200" dirty="0">
                  <a:solidFill>
                    <a:schemeClr val="tx2">
                      <a:lumMod val="75000"/>
                    </a:schemeClr>
                  </a:solidFill>
                  <a:latin typeface="+mj-lt"/>
                </a:rPr>
                <a:t>Trình bày được một số nhân tố ảnh hưởng đến quá trình giảm phân.</a:t>
              </a:r>
            </a:p>
          </p:txBody>
        </p:sp>
      </p:grpSp>
      <p:grpSp>
        <p:nvGrpSpPr>
          <p:cNvPr id="18" name="Group 17">
            <a:extLst>
              <a:ext uri="{FF2B5EF4-FFF2-40B4-BE49-F238E27FC236}">
                <a16:creationId xmlns:a16="http://schemas.microsoft.com/office/drawing/2014/main" id="{00822692-17A5-4ECE-897C-EF2BD0CE5173}"/>
              </a:ext>
            </a:extLst>
          </p:cNvPr>
          <p:cNvGrpSpPr/>
          <p:nvPr/>
        </p:nvGrpSpPr>
        <p:grpSpPr>
          <a:xfrm>
            <a:off x="690589" y="4300097"/>
            <a:ext cx="10810822" cy="642937"/>
            <a:chOff x="690589" y="4484640"/>
            <a:chExt cx="10810822" cy="642937"/>
          </a:xfrm>
        </p:grpSpPr>
        <p:pic>
          <p:nvPicPr>
            <p:cNvPr id="13" name="Picture 12" descr="Book Icon by Sanja Veljanoska on Dribbble">
              <a:extLst>
                <a:ext uri="{FF2B5EF4-FFF2-40B4-BE49-F238E27FC236}">
                  <a16:creationId xmlns:a16="http://schemas.microsoft.com/office/drawing/2014/main" id="{3B038913-E127-423A-BA1A-5603AD1C12E5}"/>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90589" y="4484640"/>
              <a:ext cx="828675" cy="64293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69657E2-21A6-42B6-B2B6-753403E22B61}"/>
                </a:ext>
              </a:extLst>
            </p:cNvPr>
            <p:cNvSpPr txBox="1"/>
            <p:nvPr/>
          </p:nvSpPr>
          <p:spPr>
            <a:xfrm>
              <a:off x="1752600" y="4628014"/>
              <a:ext cx="9748811" cy="356188"/>
            </a:xfrm>
            <a:prstGeom prst="rect">
              <a:avLst/>
            </a:prstGeom>
            <a:noFill/>
          </p:spPr>
          <p:txBody>
            <a:bodyPr wrap="square" lIns="0" tIns="0" rIns="0" bIns="0" rtlCol="0">
              <a:spAutoFit/>
            </a:bodyPr>
            <a:lstStyle/>
            <a:p>
              <a:pPr algn="just">
                <a:lnSpc>
                  <a:spcPct val="115000"/>
                </a:lnSpc>
              </a:pPr>
              <a:r>
                <a:rPr lang="en-US" sz="2200">
                  <a:solidFill>
                    <a:schemeClr val="tx2">
                      <a:lumMod val="75000"/>
                    </a:schemeClr>
                  </a:solidFill>
                  <a:latin typeface="+mj-lt"/>
                </a:rPr>
                <a:t>So sánh được quá trình nguyên phân và quá trình giảm phân.</a:t>
              </a:r>
            </a:p>
          </p:txBody>
        </p:sp>
      </p:grpSp>
      <p:grpSp>
        <p:nvGrpSpPr>
          <p:cNvPr id="19" name="Group 18">
            <a:extLst>
              <a:ext uri="{FF2B5EF4-FFF2-40B4-BE49-F238E27FC236}">
                <a16:creationId xmlns:a16="http://schemas.microsoft.com/office/drawing/2014/main" id="{D5465FA7-7005-4D21-A32D-11D216C14AE3}"/>
              </a:ext>
            </a:extLst>
          </p:cNvPr>
          <p:cNvGrpSpPr/>
          <p:nvPr/>
        </p:nvGrpSpPr>
        <p:grpSpPr>
          <a:xfrm>
            <a:off x="690589" y="5121048"/>
            <a:ext cx="10810822" cy="745525"/>
            <a:chOff x="690589" y="5297255"/>
            <a:chExt cx="10810822" cy="745525"/>
          </a:xfrm>
        </p:grpSpPr>
        <p:pic>
          <p:nvPicPr>
            <p:cNvPr id="15" name="Picture 14" descr="Book Icon by Sanja Veljanoska on Dribbble">
              <a:extLst>
                <a:ext uri="{FF2B5EF4-FFF2-40B4-BE49-F238E27FC236}">
                  <a16:creationId xmlns:a16="http://schemas.microsoft.com/office/drawing/2014/main" id="{3A2EC054-6603-4142-B5C5-5E3CD59AC970}"/>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690589" y="5348549"/>
              <a:ext cx="828675" cy="6429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FC52D29-7C03-4D78-9AC2-8D31CCE505B0}"/>
                </a:ext>
              </a:extLst>
            </p:cNvPr>
            <p:cNvSpPr txBox="1"/>
            <p:nvPr/>
          </p:nvSpPr>
          <p:spPr>
            <a:xfrm>
              <a:off x="1752600" y="5297255"/>
              <a:ext cx="9748811" cy="745525"/>
            </a:xfrm>
            <a:prstGeom prst="rect">
              <a:avLst/>
            </a:prstGeom>
            <a:noFill/>
          </p:spPr>
          <p:txBody>
            <a:bodyPr wrap="square" lIns="0" tIns="0" rIns="0" bIns="0" rtlCol="0">
              <a:spAutoFit/>
            </a:bodyPr>
            <a:lstStyle/>
            <a:p>
              <a:pPr algn="just">
                <a:lnSpc>
                  <a:spcPct val="115000"/>
                </a:lnSpc>
              </a:pPr>
              <a:r>
                <a:rPr lang="en-US" sz="2200" dirty="0">
                  <a:solidFill>
                    <a:schemeClr val="tx2">
                      <a:lumMod val="75000"/>
                    </a:schemeClr>
                  </a:solidFill>
                  <a:latin typeface="+mj-lt"/>
                </a:rPr>
                <a:t>Vận dụng kiến thức về nguyên phân và giảm phân vào giải thích một số vấn đề trong thực tiễn.</a:t>
              </a:r>
            </a:p>
          </p:txBody>
        </p:sp>
      </p:grpSp>
    </p:spTree>
    <p:extLst>
      <p:ext uri="{BB962C8B-B14F-4D97-AF65-F5344CB8AC3E}">
        <p14:creationId xmlns:p14="http://schemas.microsoft.com/office/powerpoint/2010/main" val="1487017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9AE138-0726-4D61-ACDF-3012B32273C5}"/>
              </a:ext>
            </a:extLst>
          </p:cNvPr>
          <p:cNvGrpSpPr/>
          <p:nvPr/>
        </p:nvGrpSpPr>
        <p:grpSpPr>
          <a:xfrm>
            <a:off x="1622574" y="3929460"/>
            <a:ext cx="8946853" cy="2743200"/>
            <a:chOff x="2070693" y="3929460"/>
            <a:chExt cx="8946853" cy="2743200"/>
          </a:xfrm>
        </p:grpSpPr>
        <p:pic>
          <p:nvPicPr>
            <p:cNvPr id="1026" name="Picture 2" descr="Bệnh Down là gì? Có di truyền không? Chẩn đoán sớm hội chứng Down">
              <a:extLst>
                <a:ext uri="{FF2B5EF4-FFF2-40B4-BE49-F238E27FC236}">
                  <a16:creationId xmlns:a16="http://schemas.microsoft.com/office/drawing/2014/main" id="{80B55593-4F68-4D71-8CDE-6267FB49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693" y="3929460"/>
              <a:ext cx="41148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ách phát hiện hội chứng Down khi mang thai mẹ bầu cần biết ⋆ Hồng Ngọc  Hospital">
              <a:extLst>
                <a:ext uri="{FF2B5EF4-FFF2-40B4-BE49-F238E27FC236}">
                  <a16:creationId xmlns:a16="http://schemas.microsoft.com/office/drawing/2014/main" id="{81ADD9CA-62ED-49F1-9A2F-7A1BAC2D1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746" y="3929460"/>
              <a:ext cx="41148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B01BA69A-B6A0-4EF0-9898-D8B9DE787738}"/>
              </a:ext>
            </a:extLst>
          </p:cNvPr>
          <p:cNvGrpSpPr/>
          <p:nvPr/>
        </p:nvGrpSpPr>
        <p:grpSpPr>
          <a:xfrm>
            <a:off x="304800" y="3690540"/>
            <a:ext cx="11582400" cy="3204705"/>
            <a:chOff x="304800" y="3690540"/>
            <a:chExt cx="11582400" cy="3204705"/>
          </a:xfrm>
        </p:grpSpPr>
        <p:grpSp>
          <p:nvGrpSpPr>
            <p:cNvPr id="12" name="Group 11">
              <a:extLst>
                <a:ext uri="{FF2B5EF4-FFF2-40B4-BE49-F238E27FC236}">
                  <a16:creationId xmlns:a16="http://schemas.microsoft.com/office/drawing/2014/main" id="{E10BA162-6E11-4523-A3FA-D29BCF857662}"/>
                </a:ext>
              </a:extLst>
            </p:cNvPr>
            <p:cNvGrpSpPr/>
            <p:nvPr/>
          </p:nvGrpSpPr>
          <p:grpSpPr>
            <a:xfrm>
              <a:off x="1765894" y="3874589"/>
              <a:ext cx="8660213" cy="2749521"/>
              <a:chOff x="1093387" y="3874589"/>
              <a:chExt cx="8660213" cy="2749521"/>
            </a:xfrm>
          </p:grpSpPr>
          <p:pic>
            <p:nvPicPr>
              <p:cNvPr id="9218" name="Picture 2" descr="Bệnh Down là gì? Có di truyền không? Chẩn đoán sớm hội chứng Down">
                <a:extLst>
                  <a:ext uri="{FF2B5EF4-FFF2-40B4-BE49-F238E27FC236}">
                    <a16:creationId xmlns:a16="http://schemas.microsoft.com/office/drawing/2014/main" id="{BA92C319-7391-44DC-95BE-743EA2A39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387" y="3880910"/>
                <a:ext cx="41148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0" name="Picture 4" descr="Cách phát hiện hội chứng Down khi mang thai mẹ bầu cần biết ⋆ Hồng Ngọc  Hospital">
                <a:extLst>
                  <a:ext uri="{FF2B5EF4-FFF2-40B4-BE49-F238E27FC236}">
                    <a16:creationId xmlns:a16="http://schemas.microsoft.com/office/drawing/2014/main" id="{4F193329-DD80-4D87-8EE2-8FBACF6F6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74589"/>
                <a:ext cx="41148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sp>
          <p:nvSpPr>
            <p:cNvPr id="23" name="Rectangle 22">
              <a:extLst>
                <a:ext uri="{FF2B5EF4-FFF2-40B4-BE49-F238E27FC236}">
                  <a16:creationId xmlns:a16="http://schemas.microsoft.com/office/drawing/2014/main" id="{4D6F4C2F-C0B2-40AA-A935-C1A2FE32A944}"/>
                </a:ext>
              </a:extLst>
            </p:cNvPr>
            <p:cNvSpPr/>
            <p:nvPr/>
          </p:nvSpPr>
          <p:spPr>
            <a:xfrm>
              <a:off x="304800" y="3690540"/>
              <a:ext cx="11582400" cy="3167460"/>
            </a:xfrm>
            <a:prstGeom prst="rect">
              <a:avLst/>
            </a:prstGeom>
            <a:solidFill>
              <a:srgbClr val="FFFFAB"/>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DE59A35-2486-4C3B-B53C-9E94ECC8FC78}"/>
                </a:ext>
              </a:extLst>
            </p:cNvPr>
            <p:cNvSpPr txBox="1"/>
            <p:nvPr/>
          </p:nvSpPr>
          <p:spPr>
            <a:xfrm>
              <a:off x="1905001" y="3932112"/>
              <a:ext cx="8381998"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Hiểu được những yếu tố tác động đến giảm phân, chúng ta có thể vận dụng vào thực tiễn sản xuất để mang lại hiệu quả kính tế cũng như phòng và chữa bệnh cho con người.</a:t>
              </a:r>
            </a:p>
          </p:txBody>
        </p:sp>
        <p:pic>
          <p:nvPicPr>
            <p:cNvPr id="27" name="Picture 26" descr="Book Icon by Sanja Veljanoska on Dribbble">
              <a:extLst>
                <a:ext uri="{FF2B5EF4-FFF2-40B4-BE49-F238E27FC236}">
                  <a16:creationId xmlns:a16="http://schemas.microsoft.com/office/drawing/2014/main" id="{011C9374-EE2C-4246-A510-F3F7E3360BBD}"/>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832402" y="4255048"/>
              <a:ext cx="828675" cy="64293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Book Icon by Sanja Veljanoska on Dribbble">
              <a:extLst>
                <a:ext uri="{FF2B5EF4-FFF2-40B4-BE49-F238E27FC236}">
                  <a16:creationId xmlns:a16="http://schemas.microsoft.com/office/drawing/2014/main" id="{4A2F009D-E1B1-4754-9FA4-467656F6DC33}"/>
                </a:ext>
              </a:extLst>
            </p:cNvPr>
            <p:cNvPicPr>
              <a:picLocks noChangeAspect="1" noChangeArrowheads="1"/>
            </p:cNvPicPr>
            <p:nvPr/>
          </p:nvPicPr>
          <p:blipFill rotWithShape="1">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10530923" y="4255048"/>
              <a:ext cx="828675" cy="64293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What are the event characteristics of each phase in meiosis? - Quora">
              <a:extLst>
                <a:ext uri="{FF2B5EF4-FFF2-40B4-BE49-F238E27FC236}">
                  <a16:creationId xmlns:a16="http://schemas.microsoft.com/office/drawing/2014/main" id="{B1D01913-BE6B-453D-8C39-FA64CAE60D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10000" y="5023582"/>
              <a:ext cx="4572000" cy="1871663"/>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21DEA4F8-CF4F-466B-B402-1C8448BC4D30}"/>
              </a:ext>
            </a:extLst>
          </p:cNvPr>
          <p:cNvSpPr/>
          <p:nvPr/>
        </p:nvSpPr>
        <p:spPr>
          <a:xfrm>
            <a:off x="304800" y="-1"/>
            <a:ext cx="11582400" cy="3728511"/>
          </a:xfrm>
          <a:prstGeom prst="rect">
            <a:avLst/>
          </a:prstGeom>
          <a:solidFill>
            <a:srgbClr val="FEECE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Cell division mitosis Royalty Free Vector Image">
            <a:extLst>
              <a:ext uri="{FF2B5EF4-FFF2-40B4-BE49-F238E27FC236}">
                <a16:creationId xmlns:a16="http://schemas.microsoft.com/office/drawing/2014/main" id="{635B91C2-42A5-476D-9C53-9089F34BD0DF}"/>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525697" y="396578"/>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9CE4A0-1051-4997-A7D4-877FA0072E85}"/>
              </a:ext>
            </a:extLst>
          </p:cNvPr>
          <p:cNvSpPr txBox="1"/>
          <p:nvPr/>
        </p:nvSpPr>
        <p:spPr>
          <a:xfrm>
            <a:off x="1816308" y="240211"/>
            <a:ext cx="9520211"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Tuổi tác cũng ảnh hưởng đến giảm phân. Ở người, phụ nữ càng lớn tuổi, tỉ lệ sinh con bị hội chứng Down (do thừa một NST 21) càng gia tăng, đặc biệt từ tuổi 35 trở lên. </a:t>
            </a:r>
          </a:p>
        </p:txBody>
      </p:sp>
      <p:sp>
        <p:nvSpPr>
          <p:cNvPr id="18" name="TextBox 17">
            <a:extLst>
              <a:ext uri="{FF2B5EF4-FFF2-40B4-BE49-F238E27FC236}">
                <a16:creationId xmlns:a16="http://schemas.microsoft.com/office/drawing/2014/main" id="{15B4EBBA-7B57-4BEC-AAB6-4DEB42A3297A}"/>
              </a:ext>
            </a:extLst>
          </p:cNvPr>
          <p:cNvSpPr txBox="1"/>
          <p:nvPr/>
        </p:nvSpPr>
        <p:spPr>
          <a:xfrm>
            <a:off x="1816308" y="1493353"/>
            <a:ext cx="9520211" cy="199394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Điều này được giải thích là do càng lớn tuổi thì quá trình giảm phân hình thành giao tử càng dễ bị rối loạn, đẫn đến tỉ lệ các giao tử bất thường tăng lên (giao tử thừa một NST 21), đặc biệt ở phụ nữ (do thời gian của kì đầu giảm phân I kéo dài quá lâu, đúng bằng số tuổi của người phụ nữ khi sinh con nên dễ dẫn đến rối loạn cơ chế phân li NST).</a:t>
            </a:r>
          </a:p>
        </p:txBody>
      </p:sp>
      <p:pic>
        <p:nvPicPr>
          <p:cNvPr id="19" name="Picture 4" descr="Cell division mitosis Royalty Free Vector Image">
            <a:extLst>
              <a:ext uri="{FF2B5EF4-FFF2-40B4-BE49-F238E27FC236}">
                <a16:creationId xmlns:a16="http://schemas.microsoft.com/office/drawing/2014/main" id="{279843FC-C8EF-4AA5-923F-6B7358FA08F7}"/>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530675" y="2055984"/>
            <a:ext cx="1135380" cy="86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63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1500" fill="hold"/>
                                        <p:tgtEl>
                                          <p:spTgt spid="13"/>
                                        </p:tgtEl>
                                        <p:attrNameLst>
                                          <p:attrName>ppt_x</p:attrName>
                                        </p:attrNameLst>
                                      </p:cBhvr>
                                      <p:tavLst>
                                        <p:tav tm="0">
                                          <p:val>
                                            <p:strVal val="#ppt_x"/>
                                          </p:val>
                                        </p:tav>
                                        <p:tav tm="100000">
                                          <p:val>
                                            <p:strVal val="#ppt_x"/>
                                          </p:val>
                                        </p:tav>
                                      </p:tavLst>
                                    </p:anim>
                                    <p:anim calcmode="lin" valueType="num">
                                      <p:cBhvr additive="base">
                                        <p:cTn id="29"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50371" y="2514600"/>
            <a:ext cx="11691258" cy="43363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72E075-CC92-4A94-9CE5-9FC1C9DE9B5F}"/>
              </a:ext>
            </a:extLst>
          </p:cNvPr>
          <p:cNvGrpSpPr/>
          <p:nvPr/>
        </p:nvGrpSpPr>
        <p:grpSpPr>
          <a:xfrm>
            <a:off x="228600" y="1125920"/>
            <a:ext cx="11691258" cy="1388680"/>
            <a:chOff x="228600" y="1125920"/>
            <a:chExt cx="11691258" cy="1388680"/>
          </a:xfrm>
        </p:grpSpPr>
        <p:sp>
          <p:nvSpPr>
            <p:cNvPr id="24" name="Rectangle 23">
              <a:extLst>
                <a:ext uri="{FF2B5EF4-FFF2-40B4-BE49-F238E27FC236}">
                  <a16:creationId xmlns:a16="http://schemas.microsoft.com/office/drawing/2014/main" id="{896DCC8F-8DFF-4BEB-B813-FCC00846A4B3}"/>
                </a:ext>
              </a:extLst>
            </p:cNvPr>
            <p:cNvSpPr/>
            <p:nvPr/>
          </p:nvSpPr>
          <p:spPr>
            <a:xfrm>
              <a:off x="228600" y="1125920"/>
              <a:ext cx="11691258" cy="13886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0F8AB1-F6DC-48C7-B10D-E3ECACF93418}"/>
                </a:ext>
              </a:extLst>
            </p:cNvPr>
            <p:cNvSpPr txBox="1"/>
            <p:nvPr/>
          </p:nvSpPr>
          <p:spPr>
            <a:xfrm>
              <a:off x="1816308" y="1342317"/>
              <a:ext cx="9520211" cy="986617"/>
            </a:xfrm>
            <a:prstGeom prst="rect">
              <a:avLst/>
            </a:prstGeom>
            <a:noFill/>
          </p:spPr>
          <p:txBody>
            <a:bodyPr wrap="square" lIns="0" tIns="0" rIns="0" bIns="0" rtlCol="0">
              <a:spAutoFit/>
            </a:bodyPr>
            <a:lstStyle/>
            <a:p>
              <a:pPr algn="just">
                <a:lnSpc>
                  <a:spcPct val="120000"/>
                </a:lnSpc>
              </a:pPr>
              <a:r>
                <a:rPr lang="en-US" sz="2800" b="1">
                  <a:solidFill>
                    <a:schemeClr val="tx2">
                      <a:lumMod val="75000"/>
                    </a:schemeClr>
                  </a:solidFill>
                  <a:latin typeface="+mj-lt"/>
                </a:rPr>
                <a:t>Quá trình giảm phân chịu ảnh hưởng từ các yếu tố nào? Giải thích?</a:t>
              </a:r>
            </a:p>
          </p:txBody>
        </p:sp>
        <p:sp>
          <p:nvSpPr>
            <p:cNvPr id="17" name="Oval 16">
              <a:extLst>
                <a:ext uri="{FF2B5EF4-FFF2-40B4-BE49-F238E27FC236}">
                  <a16:creationId xmlns:a16="http://schemas.microsoft.com/office/drawing/2014/main" id="{000BF19E-50E2-45C5-B9DD-24F4767D0D2D}"/>
                </a:ext>
              </a:extLst>
            </p:cNvPr>
            <p:cNvSpPr/>
            <p:nvPr/>
          </p:nvSpPr>
          <p:spPr>
            <a:xfrm>
              <a:off x="527154" y="1340325"/>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1</a:t>
              </a:r>
            </a:p>
          </p:txBody>
        </p:sp>
      </p:grpSp>
      <p:grpSp>
        <p:nvGrpSpPr>
          <p:cNvPr id="19" name="Group 18">
            <a:extLst>
              <a:ext uri="{FF2B5EF4-FFF2-40B4-BE49-F238E27FC236}">
                <a16:creationId xmlns:a16="http://schemas.microsoft.com/office/drawing/2014/main" id="{B224992D-5F36-4CB3-BA6E-62052555C0FB}"/>
              </a:ext>
            </a:extLst>
          </p:cNvPr>
          <p:cNvGrpSpPr/>
          <p:nvPr/>
        </p:nvGrpSpPr>
        <p:grpSpPr>
          <a:xfrm>
            <a:off x="0" y="0"/>
            <a:ext cx="12192000" cy="1181414"/>
            <a:chOff x="0" y="0"/>
            <a:chExt cx="12192000" cy="1181414"/>
          </a:xfrm>
        </p:grpSpPr>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4B8853-6ECA-471E-A26F-42FE665E7F7F}"/>
                </a:ext>
              </a:extLst>
            </p:cNvPr>
            <p:cNvGrpSpPr/>
            <p:nvPr/>
          </p:nvGrpSpPr>
          <p:grpSpPr>
            <a:xfrm>
              <a:off x="2208385" y="55891"/>
              <a:ext cx="7775231" cy="1069631"/>
              <a:chOff x="1825969" y="55891"/>
              <a:chExt cx="7775231" cy="1069631"/>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080" name="Picture 8" descr="Thinking PNG, Person Thinking, Emoji Thinking, Boy, Cartoon images Free  Download - Free Transparent PNG Logos">
                <a:extLst>
                  <a:ext uri="{FF2B5EF4-FFF2-40B4-BE49-F238E27FC236}">
                    <a16:creationId xmlns:a16="http://schemas.microsoft.com/office/drawing/2014/main" id="{6C243990-08F1-4306-B00B-8DF5DA8AE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TextBox 28">
            <a:extLst>
              <a:ext uri="{FF2B5EF4-FFF2-40B4-BE49-F238E27FC236}">
                <a16:creationId xmlns:a16="http://schemas.microsoft.com/office/drawing/2014/main" id="{68A148D4-A740-4DF5-A2C9-BF6691EC6502}"/>
              </a:ext>
            </a:extLst>
          </p:cNvPr>
          <p:cNvSpPr txBox="1"/>
          <p:nvPr/>
        </p:nvSpPr>
        <p:spPr>
          <a:xfrm>
            <a:off x="1816308" y="2736831"/>
            <a:ext cx="8927892" cy="2954655"/>
          </a:xfrm>
          <a:prstGeom prst="rect">
            <a:avLst/>
          </a:prstGeom>
          <a:noFill/>
        </p:spPr>
        <p:txBody>
          <a:bodyPr wrap="square" lIns="0" tIns="0" rIns="0" bIns="0" rtlCol="0">
            <a:spAutoFit/>
          </a:bodyPr>
          <a:lstStyle/>
          <a:p>
            <a:r>
              <a:rPr lang="vi-VN" sz="2400" dirty="0"/>
              <a:t>Quá trình giảm phân chịu ảnh hưởng của những yếu tố là:</a:t>
            </a:r>
          </a:p>
          <a:p>
            <a:pPr marL="285750" indent="-285750">
              <a:buFontTx/>
              <a:buChar char="-"/>
            </a:pPr>
            <a:r>
              <a:rPr lang="vi-VN" sz="2400" dirty="0"/>
              <a:t>Yếu tố di truyền</a:t>
            </a:r>
            <a:endParaRPr lang="en-US" sz="2400" dirty="0"/>
          </a:p>
          <a:p>
            <a:pPr marL="285750" indent="-285750">
              <a:buFontTx/>
              <a:buChar char="-"/>
            </a:pPr>
            <a:r>
              <a:rPr lang="vi-VN" sz="2400" dirty="0"/>
              <a:t>Yếu tố môi trường bên ngoài, như nhiều loài cây chỉ có thể ra hoa khi gặp điều kiện thời tiết, chế độ chiếu sáng thích hợp..</a:t>
            </a:r>
          </a:p>
          <a:p>
            <a:r>
              <a:rPr lang="vi-VN" sz="2400" dirty="0"/>
              <a:t>- Các hormone sinh dục. Ví dụ, để cho vật nuôi sinh sản theo ý muốn, người ta có thể tiêm hormone sinh dục kích thích quá trình sinh sản cho vật nuôi.</a:t>
            </a:r>
          </a:p>
          <a:p>
            <a:r>
              <a:rPr lang="vi-VN" sz="2400" dirty="0"/>
              <a:t>- Tuổi tác cũng ảnh hưởng đến giảm phân</a:t>
            </a:r>
            <a:r>
              <a:rPr lang="en-US" sz="2400" dirty="0"/>
              <a:t>. VD: bệnh Down</a:t>
            </a:r>
            <a:endParaRPr lang="vi-VN" sz="2400" dirty="0"/>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2736830"/>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2736830"/>
            <a:ext cx="1014984" cy="10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46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2328934"/>
            <a:ext cx="11691258" cy="43363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72E075-CC92-4A94-9CE5-9FC1C9DE9B5F}"/>
              </a:ext>
            </a:extLst>
          </p:cNvPr>
          <p:cNvGrpSpPr/>
          <p:nvPr/>
        </p:nvGrpSpPr>
        <p:grpSpPr>
          <a:xfrm>
            <a:off x="228600" y="1125920"/>
            <a:ext cx="11691258" cy="1693480"/>
            <a:chOff x="228600" y="1125920"/>
            <a:chExt cx="11691258" cy="1693480"/>
          </a:xfrm>
        </p:grpSpPr>
        <p:sp>
          <p:nvSpPr>
            <p:cNvPr id="24" name="Rectangle 23">
              <a:extLst>
                <a:ext uri="{FF2B5EF4-FFF2-40B4-BE49-F238E27FC236}">
                  <a16:creationId xmlns:a16="http://schemas.microsoft.com/office/drawing/2014/main" id="{896DCC8F-8DFF-4BEB-B813-FCC00846A4B3}"/>
                </a:ext>
              </a:extLst>
            </p:cNvPr>
            <p:cNvSpPr/>
            <p:nvPr/>
          </p:nvSpPr>
          <p:spPr>
            <a:xfrm>
              <a:off x="228600" y="1125920"/>
              <a:ext cx="11691258" cy="16934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0F8AB1-F6DC-48C7-B10D-E3ECACF93418}"/>
                </a:ext>
              </a:extLst>
            </p:cNvPr>
            <p:cNvSpPr txBox="1"/>
            <p:nvPr/>
          </p:nvSpPr>
          <p:spPr>
            <a:xfrm>
              <a:off x="1816308" y="1341321"/>
              <a:ext cx="9520211" cy="1396280"/>
            </a:xfrm>
            <a:prstGeom prst="rect">
              <a:avLst/>
            </a:prstGeom>
            <a:noFill/>
          </p:spPr>
          <p:txBody>
            <a:bodyPr wrap="square" lIns="0" tIns="0" rIns="0" bIns="0" rtlCol="0">
              <a:spAutoFit/>
            </a:bodyPr>
            <a:lstStyle/>
            <a:p>
              <a:pPr algn="just">
                <a:lnSpc>
                  <a:spcPct val="120000"/>
                </a:lnSpc>
              </a:pPr>
              <a:r>
                <a:rPr lang="en-US" sz="2600" b="1">
                  <a:solidFill>
                    <a:schemeClr val="tx2">
                      <a:lumMod val="75000"/>
                    </a:schemeClr>
                  </a:solidFill>
                  <a:latin typeface="+mj-lt"/>
                </a:rPr>
                <a:t>Cây hoa giấy trồng trong điều kiện khô cằn so với cây cùng loại thì được tưới đủ nước, cây nào sẽ ra hoa nhiều hơn, giải thích? </a:t>
              </a:r>
            </a:p>
          </p:txBody>
        </p:sp>
        <p:sp>
          <p:nvSpPr>
            <p:cNvPr id="17" name="Oval 16">
              <a:extLst>
                <a:ext uri="{FF2B5EF4-FFF2-40B4-BE49-F238E27FC236}">
                  <a16:creationId xmlns:a16="http://schemas.microsoft.com/office/drawing/2014/main" id="{000BF19E-50E2-45C5-B9DD-24F4767D0D2D}"/>
                </a:ext>
              </a:extLst>
            </p:cNvPr>
            <p:cNvSpPr/>
            <p:nvPr/>
          </p:nvSpPr>
          <p:spPr>
            <a:xfrm>
              <a:off x="527154" y="1544161"/>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2</a:t>
              </a:r>
            </a:p>
          </p:txBody>
        </p:sp>
      </p:grpSp>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4B8853-6ECA-471E-A26F-42FE665E7F7F}"/>
              </a:ext>
            </a:extLst>
          </p:cNvPr>
          <p:cNvGrpSpPr/>
          <p:nvPr/>
        </p:nvGrpSpPr>
        <p:grpSpPr>
          <a:xfrm>
            <a:off x="2208385" y="55891"/>
            <a:ext cx="7775231" cy="1069631"/>
            <a:chOff x="1825969" y="55891"/>
            <a:chExt cx="7775231" cy="1069631"/>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080" name="Picture 8" descr="Thinking PNG, Person Thinking, Emoji Thinking, Boy, Cartoon images Free  Download - Free Transparent PNG Logos">
              <a:extLst>
                <a:ext uri="{FF2B5EF4-FFF2-40B4-BE49-F238E27FC236}">
                  <a16:creationId xmlns:a16="http://schemas.microsoft.com/office/drawing/2014/main" id="{6C243990-08F1-4306-B00B-8DF5DA8AE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28">
            <a:extLst>
              <a:ext uri="{FF2B5EF4-FFF2-40B4-BE49-F238E27FC236}">
                <a16:creationId xmlns:a16="http://schemas.microsoft.com/office/drawing/2014/main" id="{68A148D4-A740-4DF5-A2C9-BF6691EC6502}"/>
              </a:ext>
            </a:extLst>
          </p:cNvPr>
          <p:cNvSpPr txBox="1"/>
          <p:nvPr/>
        </p:nvSpPr>
        <p:spPr>
          <a:xfrm>
            <a:off x="1905001" y="3410193"/>
            <a:ext cx="8381998" cy="2585323"/>
          </a:xfrm>
          <a:prstGeom prst="rect">
            <a:avLst/>
          </a:prstGeom>
          <a:noFill/>
        </p:spPr>
        <p:txBody>
          <a:bodyPr wrap="square" lIns="0" tIns="0" rIns="0" bIns="0" rtlCol="0">
            <a:spAutoFit/>
          </a:bodyPr>
          <a:lstStyle/>
          <a:p>
            <a:r>
              <a:rPr lang="vi-VN" sz="2400" dirty="0">
                <a:latin typeface="+mj-lt"/>
              </a:rPr>
              <a:t>- Cây hoa giấy trồng trong điều kiện khô cằn sẽ ra hoa nhiều hơn so với cây cùng loại được tưới đủ nước.</a:t>
            </a:r>
          </a:p>
          <a:p>
            <a:r>
              <a:rPr lang="vi-VN" sz="2400" dirty="0">
                <a:latin typeface="+mj-lt"/>
              </a:rPr>
              <a:t>- Giải thích: Trong điều kiện được tưới đủ nước, cây hoa giấy sẽ tập trung cho quá trình sinh trưởng để tăng kích thước, tăng tán cây mà trì hoãn quá trình phát triển, ra hoa. Ngược lại, cây hoa giấy sống trong điều kiện khô cằn, sẽ ưu tiên chuyển sang giai đoạn phát triển, ra hoa sớm hơn.</a:t>
            </a:r>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3291466"/>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3291466"/>
            <a:ext cx="1014984" cy="10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8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5B148D-C23B-4E3E-9225-C777E9BE7D02}"/>
              </a:ext>
            </a:extLst>
          </p:cNvPr>
          <p:cNvSpPr/>
          <p:nvPr/>
        </p:nvSpPr>
        <p:spPr>
          <a:xfrm>
            <a:off x="0" y="0"/>
            <a:ext cx="12192000" cy="1709696"/>
          </a:xfrm>
          <a:prstGeom prst="rect">
            <a:avLst/>
          </a:prstGeom>
          <a:solidFill>
            <a:srgbClr val="FEECE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4C55F4-0418-4F82-89A1-F22D955F6498}"/>
              </a:ext>
            </a:extLst>
          </p:cNvPr>
          <p:cNvSpPr/>
          <p:nvPr/>
        </p:nvSpPr>
        <p:spPr>
          <a:xfrm>
            <a:off x="0" y="5331087"/>
            <a:ext cx="12192000" cy="1526913"/>
          </a:xfrm>
          <a:prstGeom prst="rect">
            <a:avLst/>
          </a:prstGeom>
          <a:solidFill>
            <a:schemeClr val="accent1">
              <a:lumMod val="20000"/>
              <a:lumOff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0DF1CAD7-A9F4-49DF-B976-D01E208BD355}"/>
              </a:ext>
            </a:extLst>
          </p:cNvPr>
          <p:cNvGrpSpPr/>
          <p:nvPr/>
        </p:nvGrpSpPr>
        <p:grpSpPr>
          <a:xfrm>
            <a:off x="525697" y="573350"/>
            <a:ext cx="10810822" cy="868681"/>
            <a:chOff x="690589" y="1688634"/>
            <a:chExt cx="10810822" cy="868681"/>
          </a:xfrm>
        </p:grpSpPr>
        <p:pic>
          <p:nvPicPr>
            <p:cNvPr id="6" name="Picture 4" descr="Cell division mitosis Royalty Free Vector Image">
              <a:extLst>
                <a:ext uri="{FF2B5EF4-FFF2-40B4-BE49-F238E27FC236}">
                  <a16:creationId xmlns:a16="http://schemas.microsoft.com/office/drawing/2014/main" id="{635B91C2-42A5-476D-9C53-9089F34BD0DF}"/>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1688634"/>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9CE4A0-1051-4997-A7D4-877FA0072E85}"/>
                </a:ext>
              </a:extLst>
            </p:cNvPr>
            <p:cNvSpPr txBox="1"/>
            <p:nvPr/>
          </p:nvSpPr>
          <p:spPr>
            <a:xfrm>
              <a:off x="1981200" y="1735400"/>
              <a:ext cx="9520211"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a:t>
              </a:r>
              <a:r>
                <a:rPr lang="en-US" sz="2200" b="1">
                  <a:solidFill>
                    <a:schemeClr val="accent5">
                      <a:lumMod val="75000"/>
                    </a:schemeClr>
                  </a:solidFill>
                  <a:latin typeface="+mj-lt"/>
                </a:rPr>
                <a:t>hormone sinh dục </a:t>
              </a:r>
              <a:r>
                <a:rPr lang="en-US" sz="2200">
                  <a:solidFill>
                    <a:schemeClr val="tx2">
                      <a:lumMod val="75000"/>
                    </a:schemeClr>
                  </a:solidFill>
                  <a:latin typeface="+mj-lt"/>
                </a:rPr>
                <a:t>đóng vai trò quan trọng trong quá trình </a:t>
              </a:r>
              <a:r>
                <a:rPr lang="en-US" sz="2200" b="1">
                  <a:solidFill>
                    <a:schemeClr val="tx2">
                      <a:lumMod val="75000"/>
                    </a:schemeClr>
                  </a:solidFill>
                  <a:latin typeface="+mj-lt"/>
                </a:rPr>
                <a:t>giảm phân </a:t>
              </a:r>
              <a:r>
                <a:rPr lang="en-US" sz="2200">
                  <a:solidFill>
                    <a:schemeClr val="tx2">
                      <a:lumMod val="75000"/>
                    </a:schemeClr>
                  </a:solidFill>
                  <a:latin typeface="+mj-lt"/>
                </a:rPr>
                <a:t>và</a:t>
              </a:r>
              <a:r>
                <a:rPr lang="en-US" sz="2200" b="1">
                  <a:solidFill>
                    <a:schemeClr val="tx2">
                      <a:lumMod val="75000"/>
                    </a:schemeClr>
                  </a:solidFill>
                  <a:latin typeface="+mj-lt"/>
                </a:rPr>
                <a:t> sinh sản của nhiều loài động vật</a:t>
              </a:r>
              <a:r>
                <a:rPr lang="en-US" sz="2200">
                  <a:solidFill>
                    <a:schemeClr val="tx2">
                      <a:lumMod val="75000"/>
                    </a:schemeClr>
                  </a:solidFill>
                  <a:latin typeface="+mj-lt"/>
                </a:rPr>
                <a:t>.</a:t>
              </a:r>
            </a:p>
          </p:txBody>
        </p:sp>
      </p:grpSp>
      <p:pic>
        <p:nvPicPr>
          <p:cNvPr id="1026" name="Picture 2" descr="Chiếu sáng cây thanh long">
            <a:extLst>
              <a:ext uri="{FF2B5EF4-FFF2-40B4-BE49-F238E27FC236}">
                <a16:creationId xmlns:a16="http://schemas.microsoft.com/office/drawing/2014/main" id="{1D0EE597-EDC8-434D-8B6E-4706BED5A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183" y="1973483"/>
            <a:ext cx="6187634" cy="3093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F82C805-B87E-45C8-B495-8B8F0901464B}"/>
              </a:ext>
            </a:extLst>
          </p:cNvPr>
          <p:cNvSpPr txBox="1"/>
          <p:nvPr/>
        </p:nvSpPr>
        <p:spPr>
          <a:xfrm>
            <a:off x="1905001" y="5618842"/>
            <a:ext cx="8381998"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Để cho vật nuôi sinh sản theo ý muốn, người ra có thể tiêm hormone sinh dục kích thích quá trình sinh sản cho vật nuôi.</a:t>
            </a:r>
          </a:p>
        </p:txBody>
      </p:sp>
      <p:pic>
        <p:nvPicPr>
          <p:cNvPr id="1028" name="Picture 4" descr="Light bulb - Free education icons">
            <a:extLst>
              <a:ext uri="{FF2B5EF4-FFF2-40B4-BE49-F238E27FC236}">
                <a16:creationId xmlns:a16="http://schemas.microsoft.com/office/drawing/2014/main" id="{7CCC4496-9E4F-4E47-9AD1-BD8E415962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90589" y="5497734"/>
            <a:ext cx="1017365" cy="1017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ight bulb - Free education icons">
            <a:extLst>
              <a:ext uri="{FF2B5EF4-FFF2-40B4-BE49-F238E27FC236}">
                <a16:creationId xmlns:a16="http://schemas.microsoft.com/office/drawing/2014/main" id="{A7EAAD88-2C06-45CE-AE9E-3AC6DC63520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484046" y="5497734"/>
            <a:ext cx="1017365" cy="10173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B08311-7E14-423A-9EEF-27089CE26A2F}"/>
              </a:ext>
            </a:extLst>
          </p:cNvPr>
          <p:cNvPicPr>
            <a:picLocks noChangeAspect="1"/>
          </p:cNvPicPr>
          <p:nvPr/>
        </p:nvPicPr>
        <p:blipFill rotWithShape="1">
          <a:blip r:embed="rId5"/>
          <a:srcRect l="19795" t="48320" r="17623" b="28926"/>
          <a:stretch/>
        </p:blipFill>
        <p:spPr>
          <a:xfrm>
            <a:off x="-4460144" y="-3106074"/>
            <a:ext cx="13792200" cy="2819399"/>
          </a:xfrm>
          <a:prstGeom prst="rect">
            <a:avLst/>
          </a:prstGeom>
        </p:spPr>
      </p:pic>
    </p:spTree>
    <p:extLst>
      <p:ext uri="{BB962C8B-B14F-4D97-AF65-F5344CB8AC3E}">
        <p14:creationId xmlns:p14="http://schemas.microsoft.com/office/powerpoint/2010/main" val="292752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osis Wallpapers - Top Free Mitosis Backgrounds - WallpaperAccess">
            <a:extLst>
              <a:ext uri="{FF2B5EF4-FFF2-40B4-BE49-F238E27FC236}">
                <a16:creationId xmlns:a16="http://schemas.microsoft.com/office/drawing/2014/main" id="{8FD54565-4513-44E9-A407-07AB01FC7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oid 3">
            <a:extLst>
              <a:ext uri="{FF2B5EF4-FFF2-40B4-BE49-F238E27FC236}">
                <a16:creationId xmlns:a16="http://schemas.microsoft.com/office/drawing/2014/main" id="{D780C9EA-2519-4456-8EB1-4E53503EA7E2}"/>
              </a:ext>
            </a:extLst>
          </p:cNvPr>
          <p:cNvSpPr/>
          <p:nvPr/>
        </p:nvSpPr>
        <p:spPr>
          <a:xfrm flipH="1">
            <a:off x="304800" y="0"/>
            <a:ext cx="11582400" cy="6172200"/>
          </a:xfrm>
          <a:prstGeom prst="trapezoid">
            <a:avLst>
              <a:gd name="adj" fmla="val 13926"/>
            </a:avLst>
          </a:prstGeom>
          <a:gradFill flip="none" rotWithShape="1">
            <a:gsLst>
              <a:gs pos="0">
                <a:srgbClr val="FFEBBB">
                  <a:alpha val="65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2289DA-8887-43C4-A252-92776122B838}"/>
              </a:ext>
            </a:extLst>
          </p:cNvPr>
          <p:cNvGrpSpPr/>
          <p:nvPr/>
        </p:nvGrpSpPr>
        <p:grpSpPr>
          <a:xfrm>
            <a:off x="1219200" y="-228600"/>
            <a:ext cx="9753600" cy="6027057"/>
            <a:chOff x="1219200" y="-228600"/>
            <a:chExt cx="9753600" cy="6027057"/>
          </a:xfrm>
        </p:grpSpPr>
        <p:sp>
          <p:nvSpPr>
            <p:cNvPr id="6" name="Rectangle: Rounded Corners 5">
              <a:extLst>
                <a:ext uri="{FF2B5EF4-FFF2-40B4-BE49-F238E27FC236}">
                  <a16:creationId xmlns:a16="http://schemas.microsoft.com/office/drawing/2014/main" id="{C5244B81-FC20-4A65-A41A-BA8D3DB84AE7}"/>
                </a:ext>
              </a:extLst>
            </p:cNvPr>
            <p:cNvSpPr/>
            <p:nvPr/>
          </p:nvSpPr>
          <p:spPr>
            <a:xfrm>
              <a:off x="5181600" y="5174343"/>
              <a:ext cx="1676400" cy="62411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BB215A3-3CA6-4FC0-97F4-C8849C300977}"/>
                </a:ext>
              </a:extLst>
            </p:cNvPr>
            <p:cNvSpPr/>
            <p:nvPr/>
          </p:nvSpPr>
          <p:spPr>
            <a:xfrm>
              <a:off x="3810000" y="4918528"/>
              <a:ext cx="4572000" cy="373743"/>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C2CBB80-5C64-432E-9060-74AC8E366325}"/>
                </a:ext>
              </a:extLst>
            </p:cNvPr>
            <p:cNvSpPr/>
            <p:nvPr/>
          </p:nvSpPr>
          <p:spPr>
            <a:xfrm>
              <a:off x="2209800" y="4689928"/>
              <a:ext cx="7772400" cy="37374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735A5C-1242-469A-8D5F-05E41783AD5B}"/>
                </a:ext>
              </a:extLst>
            </p:cNvPr>
            <p:cNvSpPr/>
            <p:nvPr/>
          </p:nvSpPr>
          <p:spPr>
            <a:xfrm>
              <a:off x="5676900" y="1059543"/>
              <a:ext cx="838200" cy="540657"/>
            </a:xfrm>
            <a:prstGeom prst="roundRect">
              <a:avLst/>
            </a:prstGeom>
            <a:solidFill>
              <a:srgbClr val="6C4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D250900-3928-4784-BCC3-22FBD0AE1FFE}"/>
                </a:ext>
              </a:extLst>
            </p:cNvPr>
            <p:cNvSpPr/>
            <p:nvPr/>
          </p:nvSpPr>
          <p:spPr>
            <a:xfrm>
              <a:off x="1828800" y="1600200"/>
              <a:ext cx="2133600" cy="6858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6B5AC9-8324-4EF0-989B-BAD2843C21EC}"/>
                </a:ext>
              </a:extLst>
            </p:cNvPr>
            <p:cNvSpPr/>
            <p:nvPr/>
          </p:nvSpPr>
          <p:spPr>
            <a:xfrm>
              <a:off x="8229602" y="1600200"/>
              <a:ext cx="2133600" cy="6858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FDF1804-FA57-45AA-A6C9-E31977E279DD}"/>
                </a:ext>
              </a:extLst>
            </p:cNvPr>
            <p:cNvSpPr/>
            <p:nvPr/>
          </p:nvSpPr>
          <p:spPr>
            <a:xfrm>
              <a:off x="1219200" y="1981200"/>
              <a:ext cx="9753600" cy="2895600"/>
            </a:xfrm>
            <a:prstGeom prst="roundRect">
              <a:avLst/>
            </a:prstGeom>
            <a:gradFill flip="none" rotWithShape="1">
              <a:gsLst>
                <a:gs pos="0">
                  <a:schemeClr val="accent5">
                    <a:lumMod val="20000"/>
                    <a:lumOff val="80000"/>
                  </a:schemeClr>
                </a:gs>
                <a:gs pos="100000">
                  <a:schemeClr val="accent3">
                    <a:lumMod val="40000"/>
                    <a:lumOff val="60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2000"/>
                </a:lnSpc>
              </a:pPr>
              <a:r>
                <a:rPr lang="en-US" sz="4800" b="1">
                  <a:solidFill>
                    <a:schemeClr val="tx2">
                      <a:lumMod val="50000"/>
                    </a:schemeClr>
                  </a:solidFill>
                  <a:latin typeface="+mj-lt"/>
                </a:rPr>
                <a:t>PHẦN III.</a:t>
              </a:r>
              <a:r>
                <a:rPr lang="en-US" sz="4800" b="1">
                  <a:solidFill>
                    <a:schemeClr val="accent6">
                      <a:lumMod val="75000"/>
                    </a:schemeClr>
                  </a:solidFill>
                  <a:latin typeface="+mj-lt"/>
                </a:rPr>
                <a:t> Ý NGHĨA</a:t>
              </a:r>
              <a:br>
                <a:rPr lang="en-US" sz="4800" b="1">
                  <a:solidFill>
                    <a:schemeClr val="accent6">
                      <a:lumMod val="75000"/>
                    </a:schemeClr>
                  </a:solidFill>
                  <a:latin typeface="+mj-lt"/>
                </a:rPr>
              </a:br>
              <a:r>
                <a:rPr lang="en-US" sz="4800" b="1">
                  <a:solidFill>
                    <a:schemeClr val="accent6">
                      <a:lumMod val="75000"/>
                    </a:schemeClr>
                  </a:solidFill>
                  <a:latin typeface="+mj-lt"/>
                </a:rPr>
                <a:t>CỦA GIẢM PHÂN</a:t>
              </a:r>
            </a:p>
          </p:txBody>
        </p:sp>
        <p:sp>
          <p:nvSpPr>
            <p:cNvPr id="13" name="Rectangle: Rounded Corners 12">
              <a:extLst>
                <a:ext uri="{FF2B5EF4-FFF2-40B4-BE49-F238E27FC236}">
                  <a16:creationId xmlns:a16="http://schemas.microsoft.com/office/drawing/2014/main" id="{BA834DB4-9C73-4C0B-8327-0FE0EAA21971}"/>
                </a:ext>
              </a:extLst>
            </p:cNvPr>
            <p:cNvSpPr/>
            <p:nvPr/>
          </p:nvSpPr>
          <p:spPr>
            <a:xfrm>
              <a:off x="2819400" y="398236"/>
              <a:ext cx="6553200" cy="1524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819D869-143D-4E1E-B96C-DE073A8AA561}"/>
                </a:ext>
              </a:extLst>
            </p:cNvPr>
            <p:cNvSpPr/>
            <p:nvPr/>
          </p:nvSpPr>
          <p:spPr>
            <a:xfrm>
              <a:off x="2514600" y="169636"/>
              <a:ext cx="609600" cy="6096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87B0B49-3886-44CC-B499-81E4E0524BC7}"/>
                </a:ext>
              </a:extLst>
            </p:cNvPr>
            <p:cNvSpPr/>
            <p:nvPr/>
          </p:nvSpPr>
          <p:spPr>
            <a:xfrm>
              <a:off x="9067800" y="169636"/>
              <a:ext cx="609600" cy="6096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9D83B0F-1FA6-4D08-A863-7A12E252DB0A}"/>
                </a:ext>
              </a:extLst>
            </p:cNvPr>
            <p:cNvSpPr/>
            <p:nvPr/>
          </p:nvSpPr>
          <p:spPr>
            <a:xfrm>
              <a:off x="6019800" y="-228600"/>
              <a:ext cx="152400" cy="1981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FDEA06C-81A0-47A4-AAA2-D69D8BBBDB8D}"/>
                </a:ext>
              </a:extLst>
            </p:cNvPr>
            <p:cNvSpPr/>
            <p:nvPr/>
          </p:nvSpPr>
          <p:spPr>
            <a:xfrm>
              <a:off x="5029201" y="1504044"/>
              <a:ext cx="2133600" cy="65677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77934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1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1"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18E3AE-74BD-4693-B679-FB8FF76306A6}"/>
              </a:ext>
            </a:extLst>
          </p:cNvPr>
          <p:cNvSpPr/>
          <p:nvPr/>
        </p:nvSpPr>
        <p:spPr>
          <a:xfrm>
            <a:off x="381000" y="304800"/>
            <a:ext cx="11430000" cy="624840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4B04414A-1760-4044-8C2B-79F9F6947396}"/>
              </a:ext>
            </a:extLst>
          </p:cNvPr>
          <p:cNvGrpSpPr/>
          <p:nvPr/>
        </p:nvGrpSpPr>
        <p:grpSpPr>
          <a:xfrm>
            <a:off x="583755" y="590056"/>
            <a:ext cx="10810822" cy="1228180"/>
            <a:chOff x="690589" y="1343884"/>
            <a:chExt cx="10810822" cy="1228180"/>
          </a:xfrm>
        </p:grpSpPr>
        <p:pic>
          <p:nvPicPr>
            <p:cNvPr id="64" name="Picture 4" descr="Cell division mitosis Royalty Free Vector Image">
              <a:extLst>
                <a:ext uri="{FF2B5EF4-FFF2-40B4-BE49-F238E27FC236}">
                  <a16:creationId xmlns:a16="http://schemas.microsoft.com/office/drawing/2014/main" id="{CC8C01AA-C90B-464E-9605-64E553631489}"/>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1703383"/>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0627D754-8A1A-4A17-B32B-926E19358967}"/>
                </a:ext>
              </a:extLst>
            </p:cNvPr>
            <p:cNvSpPr txBox="1"/>
            <p:nvPr/>
          </p:nvSpPr>
          <p:spPr>
            <a:xfrm>
              <a:off x="1981200" y="1343884"/>
              <a:ext cx="9520211"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Trong giảm phân, </a:t>
              </a:r>
              <a:r>
                <a:rPr lang="en-US" sz="2200" b="1">
                  <a:solidFill>
                    <a:schemeClr val="tx2">
                      <a:lumMod val="75000"/>
                    </a:schemeClr>
                  </a:solidFill>
                  <a:latin typeface="+mj-lt"/>
                </a:rPr>
                <a:t>các NST nhân đôi một lần nhưng lại phân chia hai lần</a:t>
              </a:r>
              <a:r>
                <a:rPr lang="en-US" sz="2200">
                  <a:solidFill>
                    <a:schemeClr val="tx2">
                      <a:lumMod val="75000"/>
                    </a:schemeClr>
                  </a:solidFill>
                  <a:latin typeface="+mj-lt"/>
                </a:rPr>
                <a:t>, kết quả là tạo ra các giao tử có </a:t>
              </a:r>
              <a:r>
                <a:rPr lang="en-US" sz="2200" b="1">
                  <a:solidFill>
                    <a:schemeClr val="tx2">
                      <a:lumMod val="75000"/>
                    </a:schemeClr>
                  </a:solidFill>
                  <a:latin typeface="+mj-lt"/>
                </a:rPr>
                <a:t>số lượng NST giảm đi một nửa </a:t>
              </a:r>
              <a:r>
                <a:rPr lang="en-US" sz="2200">
                  <a:solidFill>
                    <a:schemeClr val="tx2">
                      <a:lumMod val="75000"/>
                    </a:schemeClr>
                  </a:solidFill>
                  <a:latin typeface="+mj-lt"/>
                </a:rPr>
                <a:t>(n NST) so với tế bào ban đầu (2n NST). </a:t>
              </a:r>
            </a:p>
          </p:txBody>
        </p:sp>
      </p:grpSp>
      <p:grpSp>
        <p:nvGrpSpPr>
          <p:cNvPr id="9" name="Group 8">
            <a:extLst>
              <a:ext uri="{FF2B5EF4-FFF2-40B4-BE49-F238E27FC236}">
                <a16:creationId xmlns:a16="http://schemas.microsoft.com/office/drawing/2014/main" id="{FD0C0461-15C2-44B2-A857-FCFE01FF1049}"/>
              </a:ext>
            </a:extLst>
          </p:cNvPr>
          <p:cNvGrpSpPr/>
          <p:nvPr/>
        </p:nvGrpSpPr>
        <p:grpSpPr>
          <a:xfrm>
            <a:off x="583755" y="1959685"/>
            <a:ext cx="10810822" cy="1587679"/>
            <a:chOff x="690589" y="1343884"/>
            <a:chExt cx="10810822" cy="1587679"/>
          </a:xfrm>
        </p:grpSpPr>
        <p:pic>
          <p:nvPicPr>
            <p:cNvPr id="10" name="Picture 4" descr="Cell division mitosis Royalty Free Vector Image">
              <a:extLst>
                <a:ext uri="{FF2B5EF4-FFF2-40B4-BE49-F238E27FC236}">
                  <a16:creationId xmlns:a16="http://schemas.microsoft.com/office/drawing/2014/main" id="{169DDA90-C73C-4708-9480-E58AAD21C1D9}"/>
                </a:ext>
              </a:extLst>
            </p:cNvPr>
            <p:cNvPicPr>
              <a:picLocks noChangeAspect="1" noChangeArrowheads="1"/>
            </p:cNvPicPr>
            <p:nvPr/>
          </p:nvPicPr>
          <p:blipFill rotWithShape="1">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1703383"/>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3BF114A-06D6-40E0-8B7D-3AA9CFD46E20}"/>
                </a:ext>
              </a:extLst>
            </p:cNvPr>
            <p:cNvSpPr txBox="1"/>
            <p:nvPr/>
          </p:nvSpPr>
          <p:spPr>
            <a:xfrm>
              <a:off x="1981200" y="1343884"/>
              <a:ext cx="9520211" cy="1587679"/>
            </a:xfrm>
            <a:prstGeom prst="rect">
              <a:avLst/>
            </a:prstGeom>
            <a:noFill/>
          </p:spPr>
          <p:txBody>
            <a:bodyPr wrap="square" lIns="0" tIns="0" rIns="0" bIns="0" rtlCol="0">
              <a:spAutoFit/>
            </a:bodyPr>
            <a:lstStyle/>
            <a:p>
              <a:pPr algn="just">
                <a:lnSpc>
                  <a:spcPct val="120000"/>
                </a:lnSpc>
              </a:pPr>
              <a:r>
                <a:rPr lang="en-US" sz="2200" b="1">
                  <a:solidFill>
                    <a:schemeClr val="tx2">
                      <a:lumMod val="75000"/>
                    </a:schemeClr>
                  </a:solidFill>
                  <a:latin typeface="+mj-lt"/>
                </a:rPr>
                <a:t>Các giao tử đực và giao tử cái kết hợp với nhau trong quá trình thụ tinh </a:t>
              </a:r>
              <a:r>
                <a:rPr lang="en-US" sz="2200">
                  <a:solidFill>
                    <a:schemeClr val="tx2">
                      <a:lumMod val="75000"/>
                    </a:schemeClr>
                  </a:solidFill>
                  <a:latin typeface="+mj-lt"/>
                </a:rPr>
                <a:t>tạo thành hợp tử (2n), khôi phục lại bộ NST 2n đặc trưng cho loài. Tế bào hợp tử trải qua nhiều lần nguyên phân và biệt hóa tế bào phát triển thành cơ thể đa bào trưởng thành.</a:t>
              </a:r>
            </a:p>
          </p:txBody>
        </p:sp>
      </p:grpSp>
      <p:pic>
        <p:nvPicPr>
          <p:cNvPr id="13" name="Picture 2">
            <a:extLst>
              <a:ext uri="{FF2B5EF4-FFF2-40B4-BE49-F238E27FC236}">
                <a16:creationId xmlns:a16="http://schemas.microsoft.com/office/drawing/2014/main" id="{84D44B5A-29FB-4200-8A65-E35B59A9C07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75121" y="4673512"/>
            <a:ext cx="6441758" cy="183439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183B825-A66A-46E7-AB59-C211AA5BE3F1}"/>
              </a:ext>
            </a:extLst>
          </p:cNvPr>
          <p:cNvGrpSpPr/>
          <p:nvPr/>
        </p:nvGrpSpPr>
        <p:grpSpPr>
          <a:xfrm>
            <a:off x="642762" y="3735579"/>
            <a:ext cx="10751815" cy="1181414"/>
            <a:chOff x="642762" y="3735579"/>
            <a:chExt cx="10751815" cy="1181414"/>
          </a:xfrm>
        </p:grpSpPr>
        <p:sp>
          <p:nvSpPr>
            <p:cNvPr id="15" name="TextBox 14">
              <a:extLst>
                <a:ext uri="{FF2B5EF4-FFF2-40B4-BE49-F238E27FC236}">
                  <a16:creationId xmlns:a16="http://schemas.microsoft.com/office/drawing/2014/main" id="{375EEDE7-AFB9-43E9-AE7C-3F417E330A02}"/>
                </a:ext>
              </a:extLst>
            </p:cNvPr>
            <p:cNvSpPr txBox="1"/>
            <p:nvPr/>
          </p:nvSpPr>
          <p:spPr>
            <a:xfrm>
              <a:off x="1874366" y="3735579"/>
              <a:ext cx="9520211"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Như vậy, quá trình </a:t>
              </a:r>
              <a:r>
                <a:rPr lang="en-US" sz="2200" b="1">
                  <a:solidFill>
                    <a:schemeClr val="tx2">
                      <a:lumMod val="75000"/>
                    </a:schemeClr>
                  </a:solidFill>
                  <a:latin typeface="+mj-lt"/>
                </a:rPr>
                <a:t>giảm phân kết hợp với thụ tinh và nguyên phân</a:t>
              </a:r>
              <a:r>
                <a:rPr lang="en-US" sz="2200">
                  <a:solidFill>
                    <a:schemeClr val="tx2">
                      <a:lumMod val="75000"/>
                    </a:schemeClr>
                  </a:solidFill>
                  <a:latin typeface="+mj-lt"/>
                </a:rPr>
                <a:t> là </a:t>
              </a:r>
              <a:r>
                <a:rPr lang="en-US" sz="2200" b="1" i="1">
                  <a:solidFill>
                    <a:schemeClr val="accent5">
                      <a:lumMod val="75000"/>
                    </a:schemeClr>
                  </a:solidFill>
                  <a:latin typeface="+mj-lt"/>
                </a:rPr>
                <a:t>cơ sở của sinh sản hữu tính ở sinh vật, đảm bảo duy trì bộ NST 2n đặc trưng cho loài.</a:t>
              </a:r>
            </a:p>
          </p:txBody>
        </p:sp>
        <p:pic>
          <p:nvPicPr>
            <p:cNvPr id="16" name="Picture 4" descr="Light bulb - Free education icons">
              <a:extLst>
                <a:ext uri="{FF2B5EF4-FFF2-40B4-BE49-F238E27FC236}">
                  <a16:creationId xmlns:a16="http://schemas.microsoft.com/office/drawing/2014/main" id="{9D3A140F-8E7D-4753-BB9F-63432EAB037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42762" y="3735579"/>
              <a:ext cx="1017365" cy="10173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231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18E3AE-74BD-4693-B679-FB8FF76306A6}"/>
              </a:ext>
            </a:extLst>
          </p:cNvPr>
          <p:cNvSpPr/>
          <p:nvPr/>
        </p:nvSpPr>
        <p:spPr>
          <a:xfrm>
            <a:off x="381000" y="304800"/>
            <a:ext cx="11430000" cy="624840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iến dị tổ hợp là gì">
            <a:extLst>
              <a:ext uri="{FF2B5EF4-FFF2-40B4-BE49-F238E27FC236}">
                <a16:creationId xmlns:a16="http://schemas.microsoft.com/office/drawing/2014/main" id="{7C81B2CA-E86F-4F3F-B758-C504D9A1A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348" y="2800638"/>
            <a:ext cx="5447010" cy="3558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63" name="Group 62">
            <a:extLst>
              <a:ext uri="{FF2B5EF4-FFF2-40B4-BE49-F238E27FC236}">
                <a16:creationId xmlns:a16="http://schemas.microsoft.com/office/drawing/2014/main" id="{4B04414A-1760-4044-8C2B-79F9F6947396}"/>
              </a:ext>
            </a:extLst>
          </p:cNvPr>
          <p:cNvGrpSpPr/>
          <p:nvPr/>
        </p:nvGrpSpPr>
        <p:grpSpPr>
          <a:xfrm>
            <a:off x="583755" y="758880"/>
            <a:ext cx="10810822" cy="1587679"/>
            <a:chOff x="690589" y="1343884"/>
            <a:chExt cx="10810822" cy="1587679"/>
          </a:xfrm>
        </p:grpSpPr>
        <p:pic>
          <p:nvPicPr>
            <p:cNvPr id="64" name="Picture 4" descr="Cell division mitosis Royalty Free Vector Image">
              <a:extLst>
                <a:ext uri="{FF2B5EF4-FFF2-40B4-BE49-F238E27FC236}">
                  <a16:creationId xmlns:a16="http://schemas.microsoft.com/office/drawing/2014/main" id="{CC8C01AA-C90B-464E-9605-64E553631489}"/>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1703383"/>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0627D754-8A1A-4A17-B32B-926E19358967}"/>
                </a:ext>
              </a:extLst>
            </p:cNvPr>
            <p:cNvSpPr txBox="1"/>
            <p:nvPr/>
          </p:nvSpPr>
          <p:spPr>
            <a:xfrm>
              <a:off x="1981200" y="1343884"/>
              <a:ext cx="9520211" cy="158767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Mặt khác, do có sự trao đổi đoạn giữa các NST ở kì đầu I, kết hợp với sự phân li và tổ hợp ngẫu nhiên của các NST trong giảm phân tạo ra nhiều loại giao tử có kiểu gene khác nhau, là cơ sở để tạo ra</a:t>
              </a:r>
              <a:r>
                <a:rPr lang="en-US" sz="2200" b="1">
                  <a:solidFill>
                    <a:schemeClr val="tx2">
                      <a:lumMod val="75000"/>
                    </a:schemeClr>
                  </a:solidFill>
                  <a:latin typeface="+mj-lt"/>
                </a:rPr>
                <a:t> </a:t>
              </a:r>
              <a:r>
                <a:rPr lang="en-US" sz="2200">
                  <a:solidFill>
                    <a:schemeClr val="tx2">
                      <a:lumMod val="75000"/>
                    </a:schemeClr>
                  </a:solidFill>
                  <a:latin typeface="+mj-lt"/>
                </a:rPr>
                <a:t>vô số các</a:t>
              </a:r>
              <a:r>
                <a:rPr lang="en-US" sz="2200" b="1">
                  <a:solidFill>
                    <a:schemeClr val="tx2">
                      <a:lumMod val="75000"/>
                    </a:schemeClr>
                  </a:solidFill>
                  <a:latin typeface="+mj-lt"/>
                </a:rPr>
                <a:t> biến dị tổ hợp ở đời con, cung cấp nguyên liệu cho quá trình tiến hóa và chọn giống</a:t>
              </a:r>
              <a:r>
                <a:rPr lang="en-US" sz="2200">
                  <a:solidFill>
                    <a:schemeClr val="tx2">
                      <a:lumMod val="75000"/>
                    </a:schemeClr>
                  </a:solidFill>
                  <a:latin typeface="+mj-lt"/>
                </a:rPr>
                <a:t>.</a:t>
              </a:r>
            </a:p>
          </p:txBody>
        </p:sp>
      </p:grpSp>
    </p:spTree>
    <p:extLst>
      <p:ext uri="{BB962C8B-B14F-4D97-AF65-F5344CB8AC3E}">
        <p14:creationId xmlns:p14="http://schemas.microsoft.com/office/powerpoint/2010/main" val="17418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18E3AE-74BD-4693-B679-FB8FF76306A6}"/>
              </a:ext>
            </a:extLst>
          </p:cNvPr>
          <p:cNvSpPr/>
          <p:nvPr/>
        </p:nvSpPr>
        <p:spPr>
          <a:xfrm>
            <a:off x="381000" y="304800"/>
            <a:ext cx="11430000" cy="624840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E112B1ED-1C8B-4EC2-902E-655C8A5467C2}"/>
              </a:ext>
            </a:extLst>
          </p:cNvPr>
          <p:cNvGrpSpPr/>
          <p:nvPr/>
        </p:nvGrpSpPr>
        <p:grpSpPr>
          <a:xfrm>
            <a:off x="1276309" y="455644"/>
            <a:ext cx="9639383" cy="4851640"/>
            <a:chOff x="1366860" y="455644"/>
            <a:chExt cx="9639383" cy="4851640"/>
          </a:xfrm>
        </p:grpSpPr>
        <p:sp>
          <p:nvSpPr>
            <p:cNvPr id="35" name="Oval 34">
              <a:extLst>
                <a:ext uri="{FF2B5EF4-FFF2-40B4-BE49-F238E27FC236}">
                  <a16:creationId xmlns:a16="http://schemas.microsoft.com/office/drawing/2014/main" id="{5E3E0BB6-E1C3-4BDA-B446-243AD2679D43}"/>
                </a:ext>
              </a:extLst>
            </p:cNvPr>
            <p:cNvSpPr/>
            <p:nvPr/>
          </p:nvSpPr>
          <p:spPr>
            <a:xfrm>
              <a:off x="2082339" y="1803400"/>
              <a:ext cx="5746993" cy="2844800"/>
            </a:xfrm>
            <a:prstGeom prst="ellipse">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1">
              <a:extLst>
                <a:ext uri="{FF2B5EF4-FFF2-40B4-BE49-F238E27FC236}">
                  <a16:creationId xmlns:a16="http://schemas.microsoft.com/office/drawing/2014/main" id="{0C008D61-2233-4F8D-A116-237AC258993C}"/>
                </a:ext>
              </a:extLst>
            </p:cNvPr>
            <p:cNvSpPr/>
            <p:nvPr/>
          </p:nvSpPr>
          <p:spPr>
            <a:xfrm>
              <a:off x="1958559" y="2108453"/>
              <a:ext cx="2605459" cy="2615948"/>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95A7163-228F-467B-836E-A47EB46EA56D}"/>
                </a:ext>
              </a:extLst>
            </p:cNvPr>
            <p:cNvSpPr/>
            <p:nvPr/>
          </p:nvSpPr>
          <p:spPr>
            <a:xfrm>
              <a:off x="2057400" y="1016000"/>
              <a:ext cx="7924800" cy="3937000"/>
            </a:xfrm>
            <a:prstGeom prst="ellipse">
              <a:avLst/>
            </a:prstGeom>
            <a:noFill/>
            <a:ln w="571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8D249F7-9C02-4215-878C-DE735AF7811D}"/>
                </a:ext>
              </a:extLst>
            </p:cNvPr>
            <p:cNvSpPr/>
            <p:nvPr/>
          </p:nvSpPr>
          <p:spPr>
            <a:xfrm>
              <a:off x="2235200" y="1727199"/>
              <a:ext cx="2168849" cy="40640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3FF8B14-A061-4DEE-A647-1FA54C25647C}"/>
                </a:ext>
              </a:extLst>
            </p:cNvPr>
            <p:cNvSpPr/>
            <p:nvPr/>
          </p:nvSpPr>
          <p:spPr>
            <a:xfrm>
              <a:off x="6922139" y="800100"/>
              <a:ext cx="1675761" cy="97812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668383A-F08D-4FAC-A847-A188A357763C}"/>
                </a:ext>
              </a:extLst>
            </p:cNvPr>
            <p:cNvSpPr/>
            <p:nvPr/>
          </p:nvSpPr>
          <p:spPr>
            <a:xfrm>
              <a:off x="8837394" y="2404296"/>
              <a:ext cx="2168849" cy="36830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8E0E6BC-FF84-45F0-91A5-661E1F807227}"/>
                </a:ext>
              </a:extLst>
            </p:cNvPr>
            <p:cNvSpPr/>
            <p:nvPr/>
          </p:nvSpPr>
          <p:spPr>
            <a:xfrm>
              <a:off x="8551838" y="3150785"/>
              <a:ext cx="2168849" cy="88170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E35894E-919A-40FE-9D02-6981A03DEA44}"/>
                </a:ext>
              </a:extLst>
            </p:cNvPr>
            <p:cNvSpPr/>
            <p:nvPr/>
          </p:nvSpPr>
          <p:spPr>
            <a:xfrm>
              <a:off x="8409949" y="4118744"/>
              <a:ext cx="2168849" cy="36830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FDE471E-B2EE-4C26-8F9E-67E16673451A}"/>
                </a:ext>
              </a:extLst>
            </p:cNvPr>
            <p:cNvSpPr/>
            <p:nvPr/>
          </p:nvSpPr>
          <p:spPr>
            <a:xfrm>
              <a:off x="4493171" y="4004441"/>
              <a:ext cx="1555204" cy="1302843"/>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C347850-4BEB-41CB-B971-4A2190AA8538}"/>
                </a:ext>
              </a:extLst>
            </p:cNvPr>
            <p:cNvSpPr/>
            <p:nvPr/>
          </p:nvSpPr>
          <p:spPr>
            <a:xfrm>
              <a:off x="4934607" y="1401817"/>
              <a:ext cx="2144110" cy="127832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67A64A7-E271-4024-BAD6-F2E8E44C94C7}"/>
                </a:ext>
              </a:extLst>
            </p:cNvPr>
            <p:cNvSpPr/>
            <p:nvPr/>
          </p:nvSpPr>
          <p:spPr>
            <a:xfrm>
              <a:off x="7101911" y="2647494"/>
              <a:ext cx="1508690" cy="36830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36E99A5-867C-4C22-8D46-7D80B7B522DD}"/>
                </a:ext>
              </a:extLst>
            </p:cNvPr>
            <p:cNvSpPr/>
            <p:nvPr/>
          </p:nvSpPr>
          <p:spPr>
            <a:xfrm>
              <a:off x="6234466" y="3302000"/>
              <a:ext cx="2045934" cy="78740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8CBF7410-3E64-4A1C-A3B2-BBE33521DD15}"/>
                </a:ext>
              </a:extLst>
            </p:cNvPr>
            <p:cNvSpPr/>
            <p:nvPr/>
          </p:nvSpPr>
          <p:spPr>
            <a:xfrm>
              <a:off x="1384847" y="2342710"/>
              <a:ext cx="2168849" cy="668503"/>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F435999-AF00-4982-AB49-DEE1A9BB5156}"/>
                </a:ext>
              </a:extLst>
            </p:cNvPr>
            <p:cNvSpPr/>
            <p:nvPr/>
          </p:nvSpPr>
          <p:spPr>
            <a:xfrm>
              <a:off x="1366860" y="3176779"/>
              <a:ext cx="1739198" cy="379221"/>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D0F19FB-3940-4484-8634-CB6BF71669A7}"/>
                </a:ext>
              </a:extLst>
            </p:cNvPr>
            <p:cNvSpPr/>
            <p:nvPr/>
          </p:nvSpPr>
          <p:spPr>
            <a:xfrm>
              <a:off x="1553030" y="3779520"/>
              <a:ext cx="2046514" cy="690880"/>
            </a:xfrm>
            <a:prstGeom prst="rect">
              <a:avLst/>
            </a:prstGeom>
            <a:solidFill>
              <a:srgbClr val="FF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ngoai vong tron">
              <a:extLst>
                <a:ext uri="{FF2B5EF4-FFF2-40B4-BE49-F238E27FC236}">
                  <a16:creationId xmlns:a16="http://schemas.microsoft.com/office/drawing/2014/main" id="{9B3F053F-6945-4F21-9DFB-065E10C5BFA6}"/>
                </a:ext>
              </a:extLst>
            </p:cNvPr>
            <p:cNvGrpSpPr/>
            <p:nvPr/>
          </p:nvGrpSpPr>
          <p:grpSpPr>
            <a:xfrm>
              <a:off x="1399842" y="455644"/>
              <a:ext cx="8981830" cy="4730759"/>
              <a:chOff x="1399842" y="455644"/>
              <a:chExt cx="8981830" cy="4730759"/>
            </a:xfrm>
          </p:grpSpPr>
          <p:pic>
            <p:nvPicPr>
              <p:cNvPr id="9" name="Picture 2" descr="Hand drawn colorful frog metamorphosis Royalty Free Vector">
                <a:extLst>
                  <a:ext uri="{FF2B5EF4-FFF2-40B4-BE49-F238E27FC236}">
                    <a16:creationId xmlns:a16="http://schemas.microsoft.com/office/drawing/2014/main" id="{D8252456-7454-4D18-BE3C-6A054CB63D6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442" t="37407" r="2974" b="21667"/>
              <a:stretch/>
            </p:blipFill>
            <p:spPr bwMode="auto">
              <a:xfrm flipH="1">
                <a:off x="5060771" y="1403350"/>
                <a:ext cx="2012919" cy="1323974"/>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A9F7719B-6BF3-4A81-BE21-5210A6F0ABAD}"/>
                  </a:ext>
                </a:extLst>
              </p:cNvPr>
              <p:cNvGrpSpPr/>
              <p:nvPr/>
            </p:nvGrpSpPr>
            <p:grpSpPr>
              <a:xfrm>
                <a:off x="1399842" y="455644"/>
                <a:ext cx="8981830" cy="4730759"/>
                <a:chOff x="1399842" y="455644"/>
                <a:chExt cx="8981830" cy="4730759"/>
              </a:xfrm>
            </p:grpSpPr>
            <p:sp>
              <p:nvSpPr>
                <p:cNvPr id="26" name="TextBox 25">
                  <a:extLst>
                    <a:ext uri="{FF2B5EF4-FFF2-40B4-BE49-F238E27FC236}">
                      <a16:creationId xmlns:a16="http://schemas.microsoft.com/office/drawing/2014/main" id="{37471520-7E06-4570-B51C-9A0493A1059A}"/>
                    </a:ext>
                  </a:extLst>
                </p:cNvPr>
                <p:cNvSpPr txBox="1"/>
                <p:nvPr/>
              </p:nvSpPr>
              <p:spPr>
                <a:xfrm>
                  <a:off x="5535357" y="2798975"/>
                  <a:ext cx="926536" cy="307777"/>
                </a:xfrm>
                <a:prstGeom prst="rect">
                  <a:avLst/>
                </a:prstGeom>
                <a:noFill/>
              </p:spPr>
              <p:txBody>
                <a:bodyPr wrap="none" lIns="0" tIns="0" rIns="0" bIns="0" rtlCol="0">
                  <a:spAutoFit/>
                </a:bodyPr>
                <a:lstStyle/>
                <a:p>
                  <a:pPr algn="l"/>
                  <a:r>
                    <a:rPr lang="en-US" sz="2000" b="1">
                      <a:solidFill>
                        <a:schemeClr val="tx2">
                          <a:lumMod val="50000"/>
                        </a:schemeClr>
                      </a:solidFill>
                    </a:rPr>
                    <a:t>Con cái</a:t>
                  </a:r>
                </a:p>
              </p:txBody>
            </p:sp>
            <p:grpSp>
              <p:nvGrpSpPr>
                <p:cNvPr id="23" name="Group 22">
                  <a:extLst>
                    <a:ext uri="{FF2B5EF4-FFF2-40B4-BE49-F238E27FC236}">
                      <a16:creationId xmlns:a16="http://schemas.microsoft.com/office/drawing/2014/main" id="{03AAF10A-9E8B-4ADA-8717-7C4D2C2CD1CB}"/>
                    </a:ext>
                  </a:extLst>
                </p:cNvPr>
                <p:cNvGrpSpPr/>
                <p:nvPr/>
              </p:nvGrpSpPr>
              <p:grpSpPr>
                <a:xfrm>
                  <a:off x="1399842" y="455644"/>
                  <a:ext cx="8981830" cy="4730759"/>
                  <a:chOff x="1399842" y="455644"/>
                  <a:chExt cx="8981830" cy="4730759"/>
                </a:xfrm>
              </p:grpSpPr>
              <p:grpSp>
                <p:nvGrpSpPr>
                  <p:cNvPr id="14" name="Group 13">
                    <a:extLst>
                      <a:ext uri="{FF2B5EF4-FFF2-40B4-BE49-F238E27FC236}">
                        <a16:creationId xmlns:a16="http://schemas.microsoft.com/office/drawing/2014/main" id="{F8672C91-4BF5-4485-923A-5A011F4B1A4E}"/>
                      </a:ext>
                    </a:extLst>
                  </p:cNvPr>
                  <p:cNvGrpSpPr/>
                  <p:nvPr/>
                </p:nvGrpSpPr>
                <p:grpSpPr>
                  <a:xfrm>
                    <a:off x="7480301" y="3338528"/>
                    <a:ext cx="406400" cy="402435"/>
                    <a:chOff x="9779001" y="1554480"/>
                    <a:chExt cx="3124200" cy="3093720"/>
                  </a:xfrm>
                </p:grpSpPr>
                <p:sp>
                  <p:nvSpPr>
                    <p:cNvPr id="15" name="Oval 14">
                      <a:extLst>
                        <a:ext uri="{FF2B5EF4-FFF2-40B4-BE49-F238E27FC236}">
                          <a16:creationId xmlns:a16="http://schemas.microsoft.com/office/drawing/2014/main" id="{FF169A61-7F17-4EBB-A364-E4E225046EDC}"/>
                        </a:ext>
                      </a:extLst>
                    </p:cNvPr>
                    <p:cNvSpPr/>
                    <p:nvPr/>
                  </p:nvSpPr>
                  <p:spPr>
                    <a:xfrm>
                      <a:off x="10514507" y="1776710"/>
                      <a:ext cx="1653186" cy="1652290"/>
                    </a:xfrm>
                    <a:prstGeom prst="ellipse">
                      <a:avLst/>
                    </a:prstGeom>
                    <a:solidFill>
                      <a:schemeClr val="accent1">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B7BCE4E-50AD-4CFD-A3F6-CEF457E12E9A}"/>
                        </a:ext>
                      </a:extLst>
                    </p:cNvPr>
                    <p:cNvPicPr>
                      <a:picLocks noChangeAspect="1"/>
                    </p:cNvPicPr>
                    <p:nvPr/>
                  </p:nvPicPr>
                  <p:blipFill rotWithShape="1">
                    <a:blip r:embed="rId3" cstate="hqprint">
                      <a:duotone>
                        <a:schemeClr val="accent5">
                          <a:shade val="45000"/>
                          <a:satMod val="135000"/>
                        </a:schemeClr>
                        <a:prstClr val="white"/>
                      </a:duotone>
                      <a:alphaModFix/>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3750" t="23194" r="22639" b="23194"/>
                    <a:stretch/>
                  </p:blipFill>
                  <p:spPr>
                    <a:xfrm>
                      <a:off x="9779001" y="1554480"/>
                      <a:ext cx="3124200" cy="309372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sp>
                <p:nvSpPr>
                  <p:cNvPr id="29" name="TextBox 28">
                    <a:extLst>
                      <a:ext uri="{FF2B5EF4-FFF2-40B4-BE49-F238E27FC236}">
                        <a16:creationId xmlns:a16="http://schemas.microsoft.com/office/drawing/2014/main" id="{84192441-C56D-4589-B909-67884D962BBF}"/>
                      </a:ext>
                    </a:extLst>
                  </p:cNvPr>
                  <p:cNvSpPr txBox="1"/>
                  <p:nvPr/>
                </p:nvSpPr>
                <p:spPr>
                  <a:xfrm>
                    <a:off x="9057592" y="2403748"/>
                    <a:ext cx="1324080" cy="307777"/>
                  </a:xfrm>
                  <a:prstGeom prst="rect">
                    <a:avLst/>
                  </a:prstGeom>
                  <a:noFill/>
                </p:spPr>
                <p:txBody>
                  <a:bodyPr wrap="none" lIns="0" tIns="0" rIns="0" bIns="0" rtlCol="0">
                    <a:spAutoFit/>
                  </a:bodyPr>
                  <a:lstStyle/>
                  <a:p>
                    <a:pPr algn="l"/>
                    <a:r>
                      <a:rPr lang="en-US" sz="2000" b="1">
                        <a:solidFill>
                          <a:schemeClr val="tx2">
                            <a:lumMod val="50000"/>
                          </a:schemeClr>
                        </a:solidFill>
                      </a:rPr>
                      <a:t>Giảm phân</a:t>
                    </a:r>
                  </a:p>
                </p:txBody>
              </p:sp>
              <p:pic>
                <p:nvPicPr>
                  <p:cNvPr id="5122" name="Picture 2" descr="Hand drawn colorful frog metamorphosis Royalty Free Vector">
                    <a:extLst>
                      <a:ext uri="{FF2B5EF4-FFF2-40B4-BE49-F238E27FC236}">
                        <a16:creationId xmlns:a16="http://schemas.microsoft.com/office/drawing/2014/main" id="{20182D83-9617-4B1D-A7E2-BB843B3786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261" t="59445" r="59969" b="26111"/>
                  <a:stretch/>
                </p:blipFill>
                <p:spPr bwMode="auto">
                  <a:xfrm flipH="1">
                    <a:off x="1524000" y="2369653"/>
                    <a:ext cx="1447800" cy="484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nd drawn colorful frog metamorphosis Royalty Free Vector">
                    <a:extLst>
                      <a:ext uri="{FF2B5EF4-FFF2-40B4-BE49-F238E27FC236}">
                        <a16:creationId xmlns:a16="http://schemas.microsoft.com/office/drawing/2014/main" id="{00A2BF81-A562-4E82-96E1-84D47D96681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5442" t="37407" r="2974" b="21667"/>
                  <a:stretch/>
                </p:blipFill>
                <p:spPr bwMode="auto">
                  <a:xfrm flipH="1">
                    <a:off x="7029270" y="849069"/>
                    <a:ext cx="1473380" cy="9690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1760F5F-E19F-4875-B0DF-393F764CF371}"/>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15425556">
                    <a:off x="5541380" y="4323521"/>
                    <a:ext cx="193378" cy="806105"/>
                  </a:xfrm>
                  <a:prstGeom prst="rect">
                    <a:avLst/>
                  </a:prstGeom>
                </p:spPr>
              </p:pic>
              <p:grpSp>
                <p:nvGrpSpPr>
                  <p:cNvPr id="5" name="Group 4">
                    <a:extLst>
                      <a:ext uri="{FF2B5EF4-FFF2-40B4-BE49-F238E27FC236}">
                        <a16:creationId xmlns:a16="http://schemas.microsoft.com/office/drawing/2014/main" id="{2E1A5838-44AA-4AA9-97A4-589C7A71E676}"/>
                      </a:ext>
                    </a:extLst>
                  </p:cNvPr>
                  <p:cNvGrpSpPr/>
                  <p:nvPr/>
                </p:nvGrpSpPr>
                <p:grpSpPr>
                  <a:xfrm>
                    <a:off x="4691743" y="4495800"/>
                    <a:ext cx="697407" cy="690603"/>
                    <a:chOff x="9779000" y="1554480"/>
                    <a:chExt cx="3124200" cy="3093720"/>
                  </a:xfrm>
                </p:grpSpPr>
                <p:sp>
                  <p:nvSpPr>
                    <p:cNvPr id="6" name="Oval 5">
                      <a:extLst>
                        <a:ext uri="{FF2B5EF4-FFF2-40B4-BE49-F238E27FC236}">
                          <a16:creationId xmlns:a16="http://schemas.microsoft.com/office/drawing/2014/main" id="{820C2DC0-2CE9-4218-8F52-4E03E142FFF8}"/>
                        </a:ext>
                      </a:extLst>
                    </p:cNvPr>
                    <p:cNvSpPr/>
                    <p:nvPr/>
                  </p:nvSpPr>
                  <p:spPr>
                    <a:xfrm>
                      <a:off x="10514507" y="1776710"/>
                      <a:ext cx="1653186" cy="1652290"/>
                    </a:xfrm>
                    <a:prstGeom prst="ellipse">
                      <a:avLst/>
                    </a:prstGeom>
                    <a:solidFill>
                      <a:schemeClr val="accent1">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5E274E-6C99-4169-B269-2DE82498D0FE}"/>
                        </a:ext>
                      </a:extLst>
                    </p:cNvPr>
                    <p:cNvPicPr>
                      <a:picLocks noChangeAspect="1"/>
                    </p:cNvPicPr>
                    <p:nvPr/>
                  </p:nvPicPr>
                  <p:blipFill rotWithShape="1">
                    <a:blip r:embed="rId6" cstate="hqprint">
                      <a:duotone>
                        <a:schemeClr val="accent5">
                          <a:shade val="45000"/>
                          <a:satMod val="135000"/>
                        </a:schemeClr>
                        <a:prstClr val="white"/>
                      </a:duotone>
                      <a:alphaModFix/>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l="23750" t="23194" r="22639" b="23194"/>
                    <a:stretch/>
                  </p:blipFill>
                  <p:spPr>
                    <a:xfrm>
                      <a:off x="9779000" y="1554480"/>
                      <a:ext cx="3124200" cy="309372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grpSp>
                <p:nvGrpSpPr>
                  <p:cNvPr id="17" name="Group 16">
                    <a:extLst>
                      <a:ext uri="{FF2B5EF4-FFF2-40B4-BE49-F238E27FC236}">
                        <a16:creationId xmlns:a16="http://schemas.microsoft.com/office/drawing/2014/main" id="{A24BF937-413D-4E4F-A058-63FCC085D3F8}"/>
                      </a:ext>
                    </a:extLst>
                  </p:cNvPr>
                  <p:cNvGrpSpPr/>
                  <p:nvPr/>
                </p:nvGrpSpPr>
                <p:grpSpPr>
                  <a:xfrm>
                    <a:off x="2712721" y="3792635"/>
                    <a:ext cx="508000" cy="503044"/>
                    <a:chOff x="10528808" y="2491740"/>
                    <a:chExt cx="3124200" cy="3093720"/>
                  </a:xfrm>
                </p:grpSpPr>
                <p:sp>
                  <p:nvSpPr>
                    <p:cNvPr id="18" name="Oval 17">
                      <a:extLst>
                        <a:ext uri="{FF2B5EF4-FFF2-40B4-BE49-F238E27FC236}">
                          <a16:creationId xmlns:a16="http://schemas.microsoft.com/office/drawing/2014/main" id="{60897B2C-9959-43F5-BEC3-6A28BA7D9FB7}"/>
                        </a:ext>
                      </a:extLst>
                    </p:cNvPr>
                    <p:cNvSpPr/>
                    <p:nvPr/>
                  </p:nvSpPr>
                  <p:spPr>
                    <a:xfrm>
                      <a:off x="11217453" y="2854559"/>
                      <a:ext cx="1653189" cy="1652290"/>
                    </a:xfrm>
                    <a:prstGeom prst="ellipse">
                      <a:avLst/>
                    </a:prstGeom>
                    <a:solidFill>
                      <a:schemeClr val="accent1">
                        <a:lumMod val="75000"/>
                      </a:schemeClr>
                    </a:solidFill>
                    <a:ln>
                      <a:noFill/>
                    </a:ln>
                    <a:scene3d>
                      <a:camera prst="orthographicFront"/>
                      <a:lightRig rig="threePt" dir="t"/>
                    </a:scene3d>
                    <a:sp3d>
                      <a:bevelT w="419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F058EC0F-3616-4BA0-BD59-231A16313024}"/>
                        </a:ext>
                      </a:extLst>
                    </p:cNvPr>
                    <p:cNvPicPr>
                      <a:picLocks noChangeAspect="1"/>
                    </p:cNvPicPr>
                    <p:nvPr/>
                  </p:nvPicPr>
                  <p:blipFill rotWithShape="1">
                    <a:blip r:embed="rId8" cstate="hqprint">
                      <a:duotone>
                        <a:schemeClr val="accent5">
                          <a:shade val="45000"/>
                          <a:satMod val="135000"/>
                        </a:schemeClr>
                        <a:prstClr val="white"/>
                      </a:duotone>
                      <a:alphaModFix/>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23750" t="23194" r="22639" b="23194"/>
                    <a:stretch/>
                  </p:blipFill>
                  <p:spPr>
                    <a:xfrm>
                      <a:off x="10528808" y="2491740"/>
                      <a:ext cx="3124200" cy="3093720"/>
                    </a:xfrm>
                    <a:custGeom>
                      <a:avLst/>
                      <a:gdLst>
                        <a:gd name="connsiteX0" fmla="*/ 1838325 w 3676650"/>
                        <a:gd name="connsiteY0" fmla="*/ 0 h 3676650"/>
                        <a:gd name="connsiteX1" fmla="*/ 3676650 w 3676650"/>
                        <a:gd name="connsiteY1" fmla="*/ 1838325 h 3676650"/>
                        <a:gd name="connsiteX2" fmla="*/ 1838325 w 3676650"/>
                        <a:gd name="connsiteY2" fmla="*/ 3676650 h 3676650"/>
                        <a:gd name="connsiteX3" fmla="*/ 0 w 3676650"/>
                        <a:gd name="connsiteY3" fmla="*/ 1838325 h 3676650"/>
                        <a:gd name="connsiteX4" fmla="*/ 1838325 w 3676650"/>
                        <a:gd name="connsiteY4" fmla="*/ 0 h 3676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650" h="3676650">
                          <a:moveTo>
                            <a:pt x="1838325" y="0"/>
                          </a:moveTo>
                          <a:cubicBezTo>
                            <a:pt x="2853604" y="0"/>
                            <a:pt x="3676650" y="823046"/>
                            <a:pt x="3676650" y="1838325"/>
                          </a:cubicBezTo>
                          <a:cubicBezTo>
                            <a:pt x="3676650" y="2853604"/>
                            <a:pt x="2853604" y="3676650"/>
                            <a:pt x="1838325" y="3676650"/>
                          </a:cubicBezTo>
                          <a:cubicBezTo>
                            <a:pt x="823046" y="3676650"/>
                            <a:pt x="0" y="2853604"/>
                            <a:pt x="0" y="1838325"/>
                          </a:cubicBezTo>
                          <a:cubicBezTo>
                            <a:pt x="0" y="823046"/>
                            <a:pt x="823046" y="0"/>
                            <a:pt x="1838325" y="0"/>
                          </a:cubicBezTo>
                          <a:close/>
                        </a:path>
                      </a:pathLst>
                    </a:custGeom>
                  </p:spPr>
                </p:pic>
              </p:grpSp>
              <p:pic>
                <p:nvPicPr>
                  <p:cNvPr id="20" name="Picture 19">
                    <a:extLst>
                      <a:ext uri="{FF2B5EF4-FFF2-40B4-BE49-F238E27FC236}">
                        <a16:creationId xmlns:a16="http://schemas.microsoft.com/office/drawing/2014/main" id="{332525EE-29BB-46EE-AAE5-2BF3186463DB}"/>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16037716">
                    <a:off x="9540367" y="2933227"/>
                    <a:ext cx="210565" cy="877750"/>
                  </a:xfrm>
                  <a:prstGeom prst="rect">
                    <a:avLst/>
                  </a:prstGeom>
                </p:spPr>
              </p:pic>
              <p:pic>
                <p:nvPicPr>
                  <p:cNvPr id="21" name="Picture 20">
                    <a:extLst>
                      <a:ext uri="{FF2B5EF4-FFF2-40B4-BE49-F238E27FC236}">
                        <a16:creationId xmlns:a16="http://schemas.microsoft.com/office/drawing/2014/main" id="{2A16F992-DA79-41B0-A9ED-7087B080EE9A}"/>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16037716">
                    <a:off x="9184095" y="3175805"/>
                    <a:ext cx="210565" cy="877750"/>
                  </a:xfrm>
                  <a:prstGeom prst="rect">
                    <a:avLst/>
                  </a:prstGeom>
                </p:spPr>
              </p:pic>
              <p:pic>
                <p:nvPicPr>
                  <p:cNvPr id="22" name="Picture 21">
                    <a:extLst>
                      <a:ext uri="{FF2B5EF4-FFF2-40B4-BE49-F238E27FC236}">
                        <a16:creationId xmlns:a16="http://schemas.microsoft.com/office/drawing/2014/main" id="{DFA49669-C227-4C99-8808-3A6FE57EBD11}"/>
                      </a:ext>
                    </a:extLst>
                  </p:cNvPr>
                  <p:cNvPicPr>
                    <a:picLocks noChangeAspect="1"/>
                  </p:cNvPicPr>
                  <p:nvPr/>
                </p:nvPicPr>
                <p:blipFill rotWithShape="1">
                  <a:blip r:embed="rId10" cstate="hqprint">
                    <a:clrChange>
                      <a:clrFrom>
                        <a:srgbClr val="FFFFFF"/>
                      </a:clrFrom>
                      <a:clrTo>
                        <a:srgbClr val="FFFFFF">
                          <a:alpha val="0"/>
                        </a:srgbClr>
                      </a:clrTo>
                    </a:clrChange>
                    <a:extLst>
                      <a:ext uri="{28A0092B-C50C-407E-A947-70E740481C1C}">
                        <a14:useLocalDpi xmlns:a14="http://schemas.microsoft.com/office/drawing/2010/main" val="0"/>
                      </a:ext>
                    </a:extLst>
                  </a:blip>
                  <a:srcRect l="36231" t="7409" r="39260" b="14072"/>
                  <a:stretch/>
                </p:blipFill>
                <p:spPr>
                  <a:xfrm rot="16037716">
                    <a:off x="9506060" y="3418799"/>
                    <a:ext cx="210565" cy="877750"/>
                  </a:xfrm>
                  <a:prstGeom prst="rect">
                    <a:avLst/>
                  </a:prstGeom>
                </p:spPr>
              </p:pic>
              <p:sp>
                <p:nvSpPr>
                  <p:cNvPr id="12" name="TextBox 11">
                    <a:extLst>
                      <a:ext uri="{FF2B5EF4-FFF2-40B4-BE49-F238E27FC236}">
                        <a16:creationId xmlns:a16="http://schemas.microsoft.com/office/drawing/2014/main" id="{3944D9BB-A713-4AA6-82CB-6A4376EC9F61}"/>
                      </a:ext>
                    </a:extLst>
                  </p:cNvPr>
                  <p:cNvSpPr txBox="1"/>
                  <p:nvPr/>
                </p:nvSpPr>
                <p:spPr>
                  <a:xfrm>
                    <a:off x="6103776" y="455644"/>
                    <a:ext cx="2718693" cy="307777"/>
                  </a:xfrm>
                  <a:prstGeom prst="rect">
                    <a:avLst/>
                  </a:prstGeom>
                  <a:noFill/>
                </p:spPr>
                <p:txBody>
                  <a:bodyPr wrap="none" lIns="0" tIns="0" rIns="0" bIns="0" rtlCol="0">
                    <a:spAutoFit/>
                  </a:bodyPr>
                  <a:lstStyle/>
                  <a:p>
                    <a:pPr algn="l"/>
                    <a:r>
                      <a:rPr lang="en-US" sz="2000" b="1">
                        <a:solidFill>
                          <a:schemeClr val="tx2">
                            <a:lumMod val="50000"/>
                          </a:schemeClr>
                        </a:solidFill>
                      </a:rPr>
                      <a:t>Ếch trưởng thành (2n)</a:t>
                    </a:r>
                  </a:p>
                </p:txBody>
              </p:sp>
              <p:sp>
                <p:nvSpPr>
                  <p:cNvPr id="24" name="TextBox 23">
                    <a:extLst>
                      <a:ext uri="{FF2B5EF4-FFF2-40B4-BE49-F238E27FC236}">
                        <a16:creationId xmlns:a16="http://schemas.microsoft.com/office/drawing/2014/main" id="{27AEDCD1-311D-4607-A603-DE8D34437B34}"/>
                      </a:ext>
                    </a:extLst>
                  </p:cNvPr>
                  <p:cNvSpPr txBox="1"/>
                  <p:nvPr/>
                </p:nvSpPr>
                <p:spPr>
                  <a:xfrm>
                    <a:off x="2574730" y="1737187"/>
                    <a:ext cx="1627048" cy="307777"/>
                  </a:xfrm>
                  <a:prstGeom prst="rect">
                    <a:avLst/>
                  </a:prstGeom>
                  <a:noFill/>
                </p:spPr>
                <p:txBody>
                  <a:bodyPr wrap="none" lIns="0" tIns="0" rIns="0" bIns="0" rtlCol="0">
                    <a:spAutoFit/>
                  </a:bodyPr>
                  <a:lstStyle/>
                  <a:p>
                    <a:pPr algn="l"/>
                    <a:r>
                      <a:rPr lang="en-US" sz="2000" b="1">
                        <a:solidFill>
                          <a:schemeClr val="tx2">
                            <a:lumMod val="50000"/>
                          </a:schemeClr>
                        </a:solidFill>
                      </a:rPr>
                      <a:t>Nguyên phân</a:t>
                    </a:r>
                  </a:p>
                </p:txBody>
              </p:sp>
              <p:sp>
                <p:nvSpPr>
                  <p:cNvPr id="25" name="TextBox 24">
                    <a:extLst>
                      <a:ext uri="{FF2B5EF4-FFF2-40B4-BE49-F238E27FC236}">
                        <a16:creationId xmlns:a16="http://schemas.microsoft.com/office/drawing/2014/main" id="{9D6A52B4-C4A3-45AE-A1D5-11BF2C078A6A}"/>
                      </a:ext>
                    </a:extLst>
                  </p:cNvPr>
                  <p:cNvSpPr txBox="1"/>
                  <p:nvPr/>
                </p:nvSpPr>
                <p:spPr>
                  <a:xfrm>
                    <a:off x="2674487" y="2778713"/>
                    <a:ext cx="1724831" cy="307777"/>
                  </a:xfrm>
                  <a:prstGeom prst="rect">
                    <a:avLst/>
                  </a:prstGeom>
                  <a:noFill/>
                </p:spPr>
                <p:txBody>
                  <a:bodyPr wrap="none" lIns="0" tIns="0" rIns="0" bIns="0" rtlCol="0">
                    <a:spAutoFit/>
                  </a:bodyPr>
                  <a:lstStyle/>
                  <a:p>
                    <a:pPr algn="l"/>
                    <a:r>
                      <a:rPr lang="en-US" sz="2000" b="1">
                        <a:solidFill>
                          <a:schemeClr val="tx2">
                            <a:lumMod val="50000"/>
                          </a:schemeClr>
                        </a:solidFill>
                      </a:rPr>
                      <a:t>Nòng nọc (2n)</a:t>
                    </a:r>
                  </a:p>
                </p:txBody>
              </p:sp>
              <p:sp>
                <p:nvSpPr>
                  <p:cNvPr id="27" name="TextBox 26">
                    <a:extLst>
                      <a:ext uri="{FF2B5EF4-FFF2-40B4-BE49-F238E27FC236}">
                        <a16:creationId xmlns:a16="http://schemas.microsoft.com/office/drawing/2014/main" id="{E1AA828D-1DEB-480B-B8FD-5C159131C622}"/>
                      </a:ext>
                    </a:extLst>
                  </p:cNvPr>
                  <p:cNvSpPr txBox="1"/>
                  <p:nvPr/>
                </p:nvSpPr>
                <p:spPr>
                  <a:xfrm>
                    <a:off x="7694836" y="1802558"/>
                    <a:ext cx="1056379" cy="307777"/>
                  </a:xfrm>
                  <a:prstGeom prst="rect">
                    <a:avLst/>
                  </a:prstGeom>
                  <a:noFill/>
                </p:spPr>
                <p:txBody>
                  <a:bodyPr wrap="none" lIns="0" tIns="0" rIns="0" bIns="0" rtlCol="0">
                    <a:spAutoFit/>
                  </a:bodyPr>
                  <a:lstStyle/>
                  <a:p>
                    <a:pPr algn="l"/>
                    <a:r>
                      <a:rPr lang="en-US" sz="2000" b="1">
                        <a:solidFill>
                          <a:schemeClr val="tx2">
                            <a:lumMod val="50000"/>
                          </a:schemeClr>
                        </a:solidFill>
                      </a:rPr>
                      <a:t>Con đực</a:t>
                    </a:r>
                  </a:p>
                </p:txBody>
              </p:sp>
              <p:sp>
                <p:nvSpPr>
                  <p:cNvPr id="28" name="TextBox 27">
                    <a:extLst>
                      <a:ext uri="{FF2B5EF4-FFF2-40B4-BE49-F238E27FC236}">
                        <a16:creationId xmlns:a16="http://schemas.microsoft.com/office/drawing/2014/main" id="{CCE27B8B-4045-4FA2-A1B6-766A3F88BC03}"/>
                      </a:ext>
                    </a:extLst>
                  </p:cNvPr>
                  <p:cNvSpPr txBox="1"/>
                  <p:nvPr/>
                </p:nvSpPr>
                <p:spPr>
                  <a:xfrm>
                    <a:off x="7185793" y="2665940"/>
                    <a:ext cx="1324080" cy="307777"/>
                  </a:xfrm>
                  <a:prstGeom prst="rect">
                    <a:avLst/>
                  </a:prstGeom>
                  <a:noFill/>
                </p:spPr>
                <p:txBody>
                  <a:bodyPr wrap="none" lIns="0" tIns="0" rIns="0" bIns="0" rtlCol="0">
                    <a:spAutoFit/>
                  </a:bodyPr>
                  <a:lstStyle/>
                  <a:p>
                    <a:pPr algn="l"/>
                    <a:r>
                      <a:rPr lang="en-US" sz="2000" b="1">
                        <a:solidFill>
                          <a:schemeClr val="tx2">
                            <a:lumMod val="50000"/>
                          </a:schemeClr>
                        </a:solidFill>
                      </a:rPr>
                      <a:t>Giảm phân</a:t>
                    </a:r>
                  </a:p>
                </p:txBody>
              </p:sp>
              <p:sp>
                <p:nvSpPr>
                  <p:cNvPr id="30" name="TextBox 29">
                    <a:extLst>
                      <a:ext uri="{FF2B5EF4-FFF2-40B4-BE49-F238E27FC236}">
                        <a16:creationId xmlns:a16="http://schemas.microsoft.com/office/drawing/2014/main" id="{2EE0F92D-72CD-48BD-B041-D03C072E7757}"/>
                      </a:ext>
                    </a:extLst>
                  </p:cNvPr>
                  <p:cNvSpPr txBox="1"/>
                  <p:nvPr/>
                </p:nvSpPr>
                <p:spPr>
                  <a:xfrm>
                    <a:off x="6297734" y="3773801"/>
                    <a:ext cx="1979709" cy="307777"/>
                  </a:xfrm>
                  <a:prstGeom prst="rect">
                    <a:avLst/>
                  </a:prstGeom>
                  <a:noFill/>
                </p:spPr>
                <p:txBody>
                  <a:bodyPr wrap="none" lIns="0" tIns="0" rIns="0" bIns="0" rtlCol="0">
                    <a:spAutoFit/>
                  </a:bodyPr>
                  <a:lstStyle/>
                  <a:p>
                    <a:pPr algn="l"/>
                    <a:r>
                      <a:rPr lang="en-US" sz="2000" b="1">
                        <a:solidFill>
                          <a:schemeClr val="tx2">
                            <a:lumMod val="50000"/>
                          </a:schemeClr>
                        </a:solidFill>
                      </a:rPr>
                      <a:t>Tế bào trứng (n)</a:t>
                    </a:r>
                  </a:p>
                </p:txBody>
              </p:sp>
              <p:sp>
                <p:nvSpPr>
                  <p:cNvPr id="31" name="TextBox 30">
                    <a:extLst>
                      <a:ext uri="{FF2B5EF4-FFF2-40B4-BE49-F238E27FC236}">
                        <a16:creationId xmlns:a16="http://schemas.microsoft.com/office/drawing/2014/main" id="{1B0AA9F5-EB55-4CFB-9FE4-42CFFAF2FF3E}"/>
                      </a:ext>
                    </a:extLst>
                  </p:cNvPr>
                  <p:cNvSpPr txBox="1"/>
                  <p:nvPr/>
                </p:nvSpPr>
                <p:spPr>
                  <a:xfrm>
                    <a:off x="8615477" y="880265"/>
                    <a:ext cx="1660904" cy="307777"/>
                  </a:xfrm>
                  <a:prstGeom prst="rect">
                    <a:avLst/>
                  </a:prstGeom>
                  <a:noFill/>
                </p:spPr>
                <p:txBody>
                  <a:bodyPr wrap="none" lIns="0" tIns="0" rIns="0" bIns="0" rtlCol="0">
                    <a:spAutoFit/>
                  </a:bodyPr>
                  <a:lstStyle/>
                  <a:p>
                    <a:pPr algn="l"/>
                    <a:r>
                      <a:rPr lang="en-US" sz="2000" b="1">
                        <a:solidFill>
                          <a:schemeClr val="tx2">
                            <a:lumMod val="50000"/>
                          </a:schemeClr>
                        </a:solidFill>
                      </a:rPr>
                      <a:t>Tinh trùng (n)</a:t>
                    </a:r>
                  </a:p>
                </p:txBody>
              </p:sp>
              <p:sp>
                <p:nvSpPr>
                  <p:cNvPr id="32" name="TextBox 31">
                    <a:extLst>
                      <a:ext uri="{FF2B5EF4-FFF2-40B4-BE49-F238E27FC236}">
                        <a16:creationId xmlns:a16="http://schemas.microsoft.com/office/drawing/2014/main" id="{57162C31-A6BB-4AD0-9640-F3EBC6943C2F}"/>
                      </a:ext>
                    </a:extLst>
                  </p:cNvPr>
                  <p:cNvSpPr txBox="1"/>
                  <p:nvPr/>
                </p:nvSpPr>
                <p:spPr>
                  <a:xfrm>
                    <a:off x="4691037" y="4115770"/>
                    <a:ext cx="1011495" cy="307777"/>
                  </a:xfrm>
                  <a:prstGeom prst="rect">
                    <a:avLst/>
                  </a:prstGeom>
                  <a:noFill/>
                </p:spPr>
                <p:txBody>
                  <a:bodyPr wrap="none" lIns="0" tIns="0" rIns="0" bIns="0" rtlCol="0">
                    <a:spAutoFit/>
                  </a:bodyPr>
                  <a:lstStyle/>
                  <a:p>
                    <a:pPr algn="l"/>
                    <a:r>
                      <a:rPr lang="en-US" sz="2000" b="1">
                        <a:solidFill>
                          <a:schemeClr val="tx2">
                            <a:lumMod val="50000"/>
                          </a:schemeClr>
                        </a:solidFill>
                      </a:rPr>
                      <a:t>Thụ tinh</a:t>
                    </a:r>
                  </a:p>
                </p:txBody>
              </p:sp>
              <p:sp>
                <p:nvSpPr>
                  <p:cNvPr id="33" name="TextBox 32">
                    <a:extLst>
                      <a:ext uri="{FF2B5EF4-FFF2-40B4-BE49-F238E27FC236}">
                        <a16:creationId xmlns:a16="http://schemas.microsoft.com/office/drawing/2014/main" id="{61E68D03-3A22-40B3-9230-0F6608964020}"/>
                      </a:ext>
                    </a:extLst>
                  </p:cNvPr>
                  <p:cNvSpPr txBox="1"/>
                  <p:nvPr/>
                </p:nvSpPr>
                <p:spPr>
                  <a:xfrm>
                    <a:off x="1399842" y="3226870"/>
                    <a:ext cx="1627048" cy="307777"/>
                  </a:xfrm>
                  <a:prstGeom prst="rect">
                    <a:avLst/>
                  </a:prstGeom>
                  <a:noFill/>
                </p:spPr>
                <p:txBody>
                  <a:bodyPr wrap="none" lIns="0" tIns="0" rIns="0" bIns="0" rtlCol="0">
                    <a:spAutoFit/>
                  </a:bodyPr>
                  <a:lstStyle/>
                  <a:p>
                    <a:pPr algn="l"/>
                    <a:r>
                      <a:rPr lang="en-US" sz="2000" b="1">
                        <a:solidFill>
                          <a:schemeClr val="tx2">
                            <a:lumMod val="50000"/>
                          </a:schemeClr>
                        </a:solidFill>
                      </a:rPr>
                      <a:t>Nguyên phân</a:t>
                    </a:r>
                  </a:p>
                </p:txBody>
              </p:sp>
              <p:sp>
                <p:nvSpPr>
                  <p:cNvPr id="34" name="TextBox 33">
                    <a:extLst>
                      <a:ext uri="{FF2B5EF4-FFF2-40B4-BE49-F238E27FC236}">
                        <a16:creationId xmlns:a16="http://schemas.microsoft.com/office/drawing/2014/main" id="{022898F9-7D45-4F28-B66E-2AC163202C20}"/>
                      </a:ext>
                    </a:extLst>
                  </p:cNvPr>
                  <p:cNvSpPr txBox="1"/>
                  <p:nvPr/>
                </p:nvSpPr>
                <p:spPr>
                  <a:xfrm>
                    <a:off x="1749304" y="4286099"/>
                    <a:ext cx="1407437" cy="307777"/>
                  </a:xfrm>
                  <a:prstGeom prst="rect">
                    <a:avLst/>
                  </a:prstGeom>
                  <a:noFill/>
                </p:spPr>
                <p:txBody>
                  <a:bodyPr wrap="none" lIns="0" tIns="0" rIns="0" bIns="0" rtlCol="0">
                    <a:spAutoFit/>
                  </a:bodyPr>
                  <a:lstStyle/>
                  <a:p>
                    <a:pPr algn="l"/>
                    <a:r>
                      <a:rPr lang="en-US" sz="2000" b="1">
                        <a:solidFill>
                          <a:schemeClr val="tx2">
                            <a:lumMod val="50000"/>
                          </a:schemeClr>
                        </a:solidFill>
                      </a:rPr>
                      <a:t>Hợp tử (2n)</a:t>
                    </a:r>
                  </a:p>
                </p:txBody>
              </p:sp>
              <p:sp>
                <p:nvSpPr>
                  <p:cNvPr id="45" name="TextBox 44">
                    <a:extLst>
                      <a:ext uri="{FF2B5EF4-FFF2-40B4-BE49-F238E27FC236}">
                        <a16:creationId xmlns:a16="http://schemas.microsoft.com/office/drawing/2014/main" id="{0693E32A-A63C-49CB-BD98-3BBEEA9B8D5B}"/>
                      </a:ext>
                    </a:extLst>
                  </p:cNvPr>
                  <p:cNvSpPr txBox="1"/>
                  <p:nvPr/>
                </p:nvSpPr>
                <p:spPr>
                  <a:xfrm>
                    <a:off x="8473587" y="4129537"/>
                    <a:ext cx="1660904" cy="307777"/>
                  </a:xfrm>
                  <a:prstGeom prst="rect">
                    <a:avLst/>
                  </a:prstGeom>
                  <a:noFill/>
                </p:spPr>
                <p:txBody>
                  <a:bodyPr wrap="none" lIns="0" tIns="0" rIns="0" bIns="0" rtlCol="0">
                    <a:spAutoFit/>
                  </a:bodyPr>
                  <a:lstStyle/>
                  <a:p>
                    <a:pPr algn="l"/>
                    <a:r>
                      <a:rPr lang="en-US" sz="2000" b="1">
                        <a:solidFill>
                          <a:schemeClr val="tx2">
                            <a:lumMod val="50000"/>
                          </a:schemeClr>
                        </a:solidFill>
                      </a:rPr>
                      <a:t>Tinh trùng (n)</a:t>
                    </a:r>
                  </a:p>
                </p:txBody>
              </p:sp>
            </p:grpSp>
          </p:grpSp>
        </p:grpSp>
        <p:sp>
          <p:nvSpPr>
            <p:cNvPr id="39" name="Isosceles Triangle 38">
              <a:extLst>
                <a:ext uri="{FF2B5EF4-FFF2-40B4-BE49-F238E27FC236}">
                  <a16:creationId xmlns:a16="http://schemas.microsoft.com/office/drawing/2014/main" id="{60AA4E74-95B1-4848-BCA3-E609C966447F}"/>
                </a:ext>
              </a:extLst>
            </p:cNvPr>
            <p:cNvSpPr/>
            <p:nvPr/>
          </p:nvSpPr>
          <p:spPr>
            <a:xfrm rot="6297409">
              <a:off x="6776452" y="947997"/>
              <a:ext cx="258178" cy="301356"/>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A5F7BD8C-D707-4C27-BB2B-8B46A447B65C}"/>
                </a:ext>
              </a:extLst>
            </p:cNvPr>
            <p:cNvSpPr/>
            <p:nvPr/>
          </p:nvSpPr>
          <p:spPr>
            <a:xfrm rot="11480605">
              <a:off x="9835641" y="3062425"/>
              <a:ext cx="258178" cy="301356"/>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FF46BA26-2CA9-4640-A5EA-6B791FA43079}"/>
                </a:ext>
              </a:extLst>
            </p:cNvPr>
            <p:cNvSpPr/>
            <p:nvPr/>
          </p:nvSpPr>
          <p:spPr>
            <a:xfrm rot="16200000">
              <a:off x="5833842" y="4797192"/>
              <a:ext cx="258178" cy="301356"/>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ADEF6EED-D03F-44B6-AA8E-CF2CCA296658}"/>
                </a:ext>
              </a:extLst>
            </p:cNvPr>
            <p:cNvSpPr/>
            <p:nvPr/>
          </p:nvSpPr>
          <p:spPr>
            <a:xfrm rot="15675688">
              <a:off x="5831730" y="4406682"/>
              <a:ext cx="258178" cy="301356"/>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B8A7F1A2-2FE9-4749-9C71-E98E47CDD577}"/>
                </a:ext>
              </a:extLst>
            </p:cNvPr>
            <p:cNvSpPr/>
            <p:nvPr/>
          </p:nvSpPr>
          <p:spPr>
            <a:xfrm rot="5585038">
              <a:off x="4796610" y="1669231"/>
              <a:ext cx="258178" cy="301356"/>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980A00F2-E000-4530-998E-A5AE7A526AF8}"/>
                </a:ext>
              </a:extLst>
            </p:cNvPr>
            <p:cNvSpPr/>
            <p:nvPr/>
          </p:nvSpPr>
          <p:spPr>
            <a:xfrm rot="11348591">
              <a:off x="7710572" y="3190876"/>
              <a:ext cx="230896" cy="165008"/>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514B60FD-B17A-41E9-B32F-929A5A120562}"/>
                </a:ext>
              </a:extLst>
            </p:cNvPr>
            <p:cNvSpPr/>
            <p:nvPr/>
          </p:nvSpPr>
          <p:spPr>
            <a:xfrm rot="21148923">
              <a:off x="1923206" y="2822825"/>
              <a:ext cx="230896" cy="228910"/>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a:extLst>
                <a:ext uri="{FF2B5EF4-FFF2-40B4-BE49-F238E27FC236}">
                  <a16:creationId xmlns:a16="http://schemas.microsoft.com/office/drawing/2014/main" id="{B7DA6502-EABA-4F22-9504-41069C39F7B1}"/>
                </a:ext>
              </a:extLst>
            </p:cNvPr>
            <p:cNvSpPr/>
            <p:nvPr/>
          </p:nvSpPr>
          <p:spPr>
            <a:xfrm rot="18511365">
              <a:off x="3260437" y="4299915"/>
              <a:ext cx="267064" cy="264767"/>
            </a:xfrm>
            <a:prstGeom prst="triangle">
              <a:avLst/>
            </a:prstGeom>
            <a:solidFill>
              <a:srgbClr val="517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B0786CC2-29F3-4AD2-9BDF-D39C0E851E26}"/>
              </a:ext>
            </a:extLst>
          </p:cNvPr>
          <p:cNvGrpSpPr/>
          <p:nvPr/>
        </p:nvGrpSpPr>
        <p:grpSpPr>
          <a:xfrm>
            <a:off x="690589" y="5302176"/>
            <a:ext cx="10810822" cy="1017365"/>
            <a:chOff x="690589" y="5302176"/>
            <a:chExt cx="10810822" cy="1017365"/>
          </a:xfrm>
        </p:grpSpPr>
        <p:sp>
          <p:nvSpPr>
            <p:cNvPr id="63" name="TextBox 62">
              <a:extLst>
                <a:ext uri="{FF2B5EF4-FFF2-40B4-BE49-F238E27FC236}">
                  <a16:creationId xmlns:a16="http://schemas.microsoft.com/office/drawing/2014/main" id="{4C8412C7-AFBF-4539-89CA-8DBA406F01C0}"/>
                </a:ext>
              </a:extLst>
            </p:cNvPr>
            <p:cNvSpPr txBox="1"/>
            <p:nvPr/>
          </p:nvSpPr>
          <p:spPr>
            <a:xfrm>
              <a:off x="1905001" y="5423284"/>
              <a:ext cx="8381998"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Giảm phân, thụ tinh kết hợp với nguyên phân là cơ chế duy trì bộ NST 2n đặc trưng của loài sinh sản hữu tính (ví dụ: ếch).</a:t>
              </a:r>
            </a:p>
          </p:txBody>
        </p:sp>
        <p:pic>
          <p:nvPicPr>
            <p:cNvPr id="64" name="Picture 4" descr="Light bulb - Free education icons">
              <a:extLst>
                <a:ext uri="{FF2B5EF4-FFF2-40B4-BE49-F238E27FC236}">
                  <a16:creationId xmlns:a16="http://schemas.microsoft.com/office/drawing/2014/main" id="{55DDC81D-7AD5-4701-8A06-0F97F32FCC4B}"/>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690589" y="5302176"/>
              <a:ext cx="1017365" cy="101736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Light bulb - Free education icons">
              <a:extLst>
                <a:ext uri="{FF2B5EF4-FFF2-40B4-BE49-F238E27FC236}">
                  <a16:creationId xmlns:a16="http://schemas.microsoft.com/office/drawing/2014/main" id="{3384ACD5-63ED-4537-B4E8-02CE225A6367}"/>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0484046" y="5302176"/>
              <a:ext cx="1017365" cy="101736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869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1828800"/>
            <a:ext cx="11691258" cy="48364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8A148D4-A740-4DF5-A2C9-BF6691EC6502}"/>
              </a:ext>
            </a:extLst>
          </p:cNvPr>
          <p:cNvSpPr txBox="1"/>
          <p:nvPr/>
        </p:nvSpPr>
        <p:spPr>
          <a:xfrm>
            <a:off x="1905001" y="3620413"/>
            <a:ext cx="8381998" cy="1732013"/>
          </a:xfrm>
          <a:prstGeom prst="rect">
            <a:avLst/>
          </a:prstGeom>
          <a:noFill/>
        </p:spPr>
        <p:txBody>
          <a:bodyPr wrap="square" lIns="0" tIns="0" rIns="0" bIns="0" rtlCol="0">
            <a:spAutoFit/>
          </a:bodyPr>
          <a:lstStyle/>
          <a:p>
            <a:pPr algn="just">
              <a:lnSpc>
                <a:spcPct val="120000"/>
              </a:lnSpc>
            </a:pPr>
            <a:r>
              <a:rPr lang="vi-VN" sz="2400" b="0" i="0">
                <a:solidFill>
                  <a:schemeClr val="tx2">
                    <a:lumMod val="50000"/>
                  </a:schemeClr>
                </a:solidFill>
                <a:effectLst/>
                <a:latin typeface="+mj-lt"/>
              </a:rPr>
              <a:t>Giảm phân tạo giao tử mang bộ NST đơn bội n NST.</a:t>
            </a:r>
            <a:r>
              <a:rPr lang="en-US" sz="2400" b="0" i="0">
                <a:solidFill>
                  <a:schemeClr val="tx2">
                    <a:lumMod val="50000"/>
                  </a:schemeClr>
                </a:solidFill>
                <a:effectLst/>
                <a:latin typeface="+mj-lt"/>
              </a:rPr>
              <a:t> </a:t>
            </a:r>
            <a:r>
              <a:rPr lang="vi-VN" sz="2400" b="0" i="0">
                <a:solidFill>
                  <a:schemeClr val="tx2">
                    <a:lumMod val="50000"/>
                  </a:schemeClr>
                </a:solidFill>
                <a:effectLst/>
                <a:latin typeface="+mj-lt"/>
              </a:rPr>
              <a:t>Thụ tinh giúp phục hồi bộ NST lưỡng bội 2n NST đặc trưng cho loài.</a:t>
            </a:r>
            <a:r>
              <a:rPr lang="en-US" sz="2400" b="0" i="0">
                <a:solidFill>
                  <a:schemeClr val="tx2">
                    <a:lumMod val="50000"/>
                  </a:schemeClr>
                </a:solidFill>
                <a:effectLst/>
                <a:latin typeface="+mj-lt"/>
              </a:rPr>
              <a:t> </a:t>
            </a:r>
            <a:r>
              <a:rPr lang="vi-VN" sz="2400" b="0" i="0">
                <a:solidFill>
                  <a:schemeClr val="tx2">
                    <a:lumMod val="50000"/>
                  </a:schemeClr>
                </a:solidFill>
                <a:effectLst/>
                <a:latin typeface="+mj-lt"/>
              </a:rPr>
              <a:t>Nguyên phân làm tăng số lượng tế bào (2n NST) giúp cơ thể lớn lên.</a:t>
            </a:r>
            <a:endParaRPr lang="en-US" sz="2200">
              <a:solidFill>
                <a:schemeClr val="tx2">
                  <a:lumMod val="50000"/>
                </a:schemeClr>
              </a:solidFill>
              <a:latin typeface="+mj-lt"/>
            </a:endParaRPr>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4046" y="3978927"/>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2970" y="3978927"/>
            <a:ext cx="1014984" cy="1014984"/>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7A0B4727-EBD3-46AB-BCD1-665FCC8D2B30}"/>
              </a:ext>
            </a:extLst>
          </p:cNvPr>
          <p:cNvGrpSpPr/>
          <p:nvPr/>
        </p:nvGrpSpPr>
        <p:grpSpPr>
          <a:xfrm>
            <a:off x="228600" y="1125920"/>
            <a:ext cx="11691258" cy="1693480"/>
            <a:chOff x="228600" y="1125920"/>
            <a:chExt cx="11691258" cy="1693480"/>
          </a:xfrm>
        </p:grpSpPr>
        <p:sp>
          <p:nvSpPr>
            <p:cNvPr id="21" name="Rectangle 20">
              <a:extLst>
                <a:ext uri="{FF2B5EF4-FFF2-40B4-BE49-F238E27FC236}">
                  <a16:creationId xmlns:a16="http://schemas.microsoft.com/office/drawing/2014/main" id="{598F18F8-F3AC-4445-A71F-C984DD9D49A1}"/>
                </a:ext>
              </a:extLst>
            </p:cNvPr>
            <p:cNvSpPr/>
            <p:nvPr/>
          </p:nvSpPr>
          <p:spPr>
            <a:xfrm>
              <a:off x="228600" y="1125920"/>
              <a:ext cx="11691258" cy="16934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EFE162C-2030-4C9D-B706-A489C936F8D2}"/>
                </a:ext>
              </a:extLst>
            </p:cNvPr>
            <p:cNvSpPr txBox="1"/>
            <p:nvPr/>
          </p:nvSpPr>
          <p:spPr>
            <a:xfrm>
              <a:off x="1816308" y="1341321"/>
              <a:ext cx="9520211" cy="1396280"/>
            </a:xfrm>
            <a:prstGeom prst="rect">
              <a:avLst/>
            </a:prstGeom>
            <a:noFill/>
          </p:spPr>
          <p:txBody>
            <a:bodyPr wrap="square" lIns="0" tIns="0" rIns="0" bIns="0" rtlCol="0">
              <a:spAutoFit/>
            </a:bodyPr>
            <a:lstStyle/>
            <a:p>
              <a:pPr algn="just">
                <a:lnSpc>
                  <a:spcPct val="120000"/>
                </a:lnSpc>
              </a:pPr>
              <a:r>
                <a:rPr lang="en-US" sz="2600" b="1">
                  <a:solidFill>
                    <a:schemeClr val="tx2">
                      <a:lumMod val="75000"/>
                    </a:schemeClr>
                  </a:solidFill>
                  <a:latin typeface="+mj-lt"/>
                </a:rPr>
                <a:t>Giải thích vì sao quá trình giảm phân kết hợp với thụ tinh và nguyên phân là cơ sở của sinh sản hữu tính ở sinh vật, đảm bảo duy trì bộ NST 2n đặc trưng cho loài?</a:t>
              </a:r>
            </a:p>
          </p:txBody>
        </p:sp>
        <p:sp>
          <p:nvSpPr>
            <p:cNvPr id="23" name="Oval 22">
              <a:extLst>
                <a:ext uri="{FF2B5EF4-FFF2-40B4-BE49-F238E27FC236}">
                  <a16:creationId xmlns:a16="http://schemas.microsoft.com/office/drawing/2014/main" id="{BFEA0CA5-0374-481B-973E-F5309547197B}"/>
                </a:ext>
              </a:extLst>
            </p:cNvPr>
            <p:cNvSpPr/>
            <p:nvPr/>
          </p:nvSpPr>
          <p:spPr>
            <a:xfrm>
              <a:off x="527154" y="1544161"/>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1</a:t>
              </a:r>
            </a:p>
          </p:txBody>
        </p:sp>
      </p:grpSp>
      <p:sp>
        <p:nvSpPr>
          <p:cNvPr id="26" name="Rectangle 25">
            <a:extLst>
              <a:ext uri="{FF2B5EF4-FFF2-40B4-BE49-F238E27FC236}">
                <a16:creationId xmlns:a16="http://schemas.microsoft.com/office/drawing/2014/main" id="{B59BE8B1-45C6-4667-8901-73E76605BB0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76B559C7-A3E3-41BB-9242-69E002CA1E59}"/>
              </a:ext>
            </a:extLst>
          </p:cNvPr>
          <p:cNvGrpSpPr/>
          <p:nvPr/>
        </p:nvGrpSpPr>
        <p:grpSpPr>
          <a:xfrm>
            <a:off x="2208385" y="55891"/>
            <a:ext cx="7775231" cy="1069631"/>
            <a:chOff x="1825969" y="55891"/>
            <a:chExt cx="7775231" cy="1069631"/>
          </a:xfrm>
        </p:grpSpPr>
        <p:sp>
          <p:nvSpPr>
            <p:cNvPr id="30" name="Rectangle: Rounded Corners 29">
              <a:extLst>
                <a:ext uri="{FF2B5EF4-FFF2-40B4-BE49-F238E27FC236}">
                  <a16:creationId xmlns:a16="http://schemas.microsoft.com/office/drawing/2014/main" id="{2FDD74BF-6751-4963-BA22-2092EEABBC35}"/>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1" name="Picture 8" descr="Thinking PNG, Person Thinking, Emoji Thinking, Boy, Cartoon images Free  Download - Free Transparent PNG Logos">
              <a:extLst>
                <a:ext uri="{FF2B5EF4-FFF2-40B4-BE49-F238E27FC236}">
                  <a16:creationId xmlns:a16="http://schemas.microsoft.com/office/drawing/2014/main" id="{B35E5ACD-BBA2-4416-A782-0F761C67671A}"/>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519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2328934"/>
            <a:ext cx="11691258" cy="43363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72E075-CC92-4A94-9CE5-9FC1C9DE9B5F}"/>
              </a:ext>
            </a:extLst>
          </p:cNvPr>
          <p:cNvGrpSpPr/>
          <p:nvPr/>
        </p:nvGrpSpPr>
        <p:grpSpPr>
          <a:xfrm>
            <a:off x="228600" y="1125920"/>
            <a:ext cx="11691258" cy="1388680"/>
            <a:chOff x="228600" y="1125920"/>
            <a:chExt cx="11691258" cy="1388680"/>
          </a:xfrm>
        </p:grpSpPr>
        <p:sp>
          <p:nvSpPr>
            <p:cNvPr id="24" name="Rectangle 23">
              <a:extLst>
                <a:ext uri="{FF2B5EF4-FFF2-40B4-BE49-F238E27FC236}">
                  <a16:creationId xmlns:a16="http://schemas.microsoft.com/office/drawing/2014/main" id="{896DCC8F-8DFF-4BEB-B813-FCC00846A4B3}"/>
                </a:ext>
              </a:extLst>
            </p:cNvPr>
            <p:cNvSpPr/>
            <p:nvPr/>
          </p:nvSpPr>
          <p:spPr>
            <a:xfrm>
              <a:off x="228600" y="1125920"/>
              <a:ext cx="11691258" cy="13886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0F8AB1-F6DC-48C7-B10D-E3ECACF93418}"/>
                </a:ext>
              </a:extLst>
            </p:cNvPr>
            <p:cNvSpPr txBox="1"/>
            <p:nvPr/>
          </p:nvSpPr>
          <p:spPr>
            <a:xfrm>
              <a:off x="1816308" y="1342317"/>
              <a:ext cx="9520211" cy="986617"/>
            </a:xfrm>
            <a:prstGeom prst="rect">
              <a:avLst/>
            </a:prstGeom>
            <a:noFill/>
          </p:spPr>
          <p:txBody>
            <a:bodyPr wrap="square" lIns="0" tIns="0" rIns="0" bIns="0" rtlCol="0">
              <a:spAutoFit/>
            </a:bodyPr>
            <a:lstStyle/>
            <a:p>
              <a:pPr algn="just">
                <a:lnSpc>
                  <a:spcPct val="120000"/>
                </a:lnSpc>
              </a:pPr>
              <a:r>
                <a:rPr lang="en-US" sz="2800" b="1">
                  <a:solidFill>
                    <a:schemeClr val="tx2">
                      <a:lumMod val="75000"/>
                    </a:schemeClr>
                  </a:solidFill>
                  <a:latin typeface="+mj-lt"/>
                </a:rPr>
                <a:t>Nêu những điểm khác nhau cơ bản nhất giữa nguyên phân và giảm phân.</a:t>
              </a:r>
            </a:p>
          </p:txBody>
        </p:sp>
        <p:sp>
          <p:nvSpPr>
            <p:cNvPr id="17" name="Oval 16">
              <a:extLst>
                <a:ext uri="{FF2B5EF4-FFF2-40B4-BE49-F238E27FC236}">
                  <a16:creationId xmlns:a16="http://schemas.microsoft.com/office/drawing/2014/main" id="{000BF19E-50E2-45C5-B9DD-24F4767D0D2D}"/>
                </a:ext>
              </a:extLst>
            </p:cNvPr>
            <p:cNvSpPr/>
            <p:nvPr/>
          </p:nvSpPr>
          <p:spPr>
            <a:xfrm>
              <a:off x="527154" y="1340325"/>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2</a:t>
              </a:r>
            </a:p>
          </p:txBody>
        </p:sp>
      </p:grpSp>
      <p:grpSp>
        <p:nvGrpSpPr>
          <p:cNvPr id="19" name="Group 18">
            <a:extLst>
              <a:ext uri="{FF2B5EF4-FFF2-40B4-BE49-F238E27FC236}">
                <a16:creationId xmlns:a16="http://schemas.microsoft.com/office/drawing/2014/main" id="{B224992D-5F36-4CB3-BA6E-62052555C0FB}"/>
              </a:ext>
            </a:extLst>
          </p:cNvPr>
          <p:cNvGrpSpPr/>
          <p:nvPr/>
        </p:nvGrpSpPr>
        <p:grpSpPr>
          <a:xfrm>
            <a:off x="0" y="0"/>
            <a:ext cx="12192000" cy="1181414"/>
            <a:chOff x="0" y="0"/>
            <a:chExt cx="12192000" cy="1181414"/>
          </a:xfrm>
        </p:grpSpPr>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4B8853-6ECA-471E-A26F-42FE665E7F7F}"/>
                </a:ext>
              </a:extLst>
            </p:cNvPr>
            <p:cNvGrpSpPr/>
            <p:nvPr/>
          </p:nvGrpSpPr>
          <p:grpSpPr>
            <a:xfrm>
              <a:off x="2208385" y="55891"/>
              <a:ext cx="7775231" cy="1069631"/>
              <a:chOff x="1825969" y="55891"/>
              <a:chExt cx="7775231" cy="1069631"/>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080" name="Picture 8" descr="Thinking PNG, Person Thinking, Emoji Thinking, Boy, Cartoon images Free  Download - Free Transparent PNG Logos">
                <a:extLst>
                  <a:ext uri="{FF2B5EF4-FFF2-40B4-BE49-F238E27FC236}">
                    <a16:creationId xmlns:a16="http://schemas.microsoft.com/office/drawing/2014/main" id="{6C243990-08F1-4306-B00B-8DF5DA8AE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4068760"/>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4068760"/>
            <a:ext cx="1014984" cy="101498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2">
            <a:extLst>
              <a:ext uri="{FF2B5EF4-FFF2-40B4-BE49-F238E27FC236}">
                <a16:creationId xmlns:a16="http://schemas.microsoft.com/office/drawing/2014/main" id="{F869DE0A-9A58-4B78-B5E2-AC43523A6D01}"/>
              </a:ext>
            </a:extLst>
          </p:cNvPr>
          <p:cNvGraphicFramePr>
            <a:graphicFrameLocks noGrp="1"/>
          </p:cNvGraphicFramePr>
          <p:nvPr>
            <p:extLst>
              <p:ext uri="{D42A27DB-BD31-4B8C-83A1-F6EECF244321}">
                <p14:modId xmlns:p14="http://schemas.microsoft.com/office/powerpoint/2010/main" val="3401861532"/>
              </p:ext>
            </p:extLst>
          </p:nvPr>
        </p:nvGraphicFramePr>
        <p:xfrm>
          <a:off x="2006600" y="2675503"/>
          <a:ext cx="8178800" cy="3801498"/>
        </p:xfrm>
        <a:graphic>
          <a:graphicData uri="http://schemas.openxmlformats.org/drawingml/2006/table">
            <a:tbl>
              <a:tblPr firstRow="1" bandRow="1">
                <a:tableStyleId>{5940675A-B579-460E-94D1-54222C63F5DA}</a:tableStyleId>
              </a:tblPr>
              <a:tblGrid>
                <a:gridCol w="4089400">
                  <a:extLst>
                    <a:ext uri="{9D8B030D-6E8A-4147-A177-3AD203B41FA5}">
                      <a16:colId xmlns:a16="http://schemas.microsoft.com/office/drawing/2014/main" val="2254371802"/>
                    </a:ext>
                  </a:extLst>
                </a:gridCol>
                <a:gridCol w="4089400">
                  <a:extLst>
                    <a:ext uri="{9D8B030D-6E8A-4147-A177-3AD203B41FA5}">
                      <a16:colId xmlns:a16="http://schemas.microsoft.com/office/drawing/2014/main" val="3633166794"/>
                    </a:ext>
                  </a:extLst>
                </a:gridCol>
              </a:tblGrid>
              <a:tr h="637308">
                <a:tc>
                  <a:txBody>
                    <a:bodyPr/>
                    <a:lstStyle/>
                    <a:p>
                      <a:pPr algn="ctr"/>
                      <a:r>
                        <a:rPr lang="en-US" sz="2400" b="1">
                          <a:solidFill>
                            <a:schemeClr val="accent6">
                              <a:lumMod val="50000"/>
                            </a:schemeClr>
                          </a:solidFill>
                        </a:rPr>
                        <a:t>Nguyên phân</a:t>
                      </a:r>
                    </a:p>
                  </a:txBody>
                  <a:tcPr anchor="ctr">
                    <a:solidFill>
                      <a:schemeClr val="accent4">
                        <a:lumMod val="20000"/>
                        <a:lumOff val="80000"/>
                      </a:schemeClr>
                    </a:solidFill>
                  </a:tcPr>
                </a:tc>
                <a:tc>
                  <a:txBody>
                    <a:bodyPr/>
                    <a:lstStyle/>
                    <a:p>
                      <a:pPr algn="ctr"/>
                      <a:r>
                        <a:rPr lang="en-US" sz="2400" b="1">
                          <a:solidFill>
                            <a:schemeClr val="accent6">
                              <a:lumMod val="50000"/>
                            </a:schemeClr>
                          </a:solidFill>
                        </a:rPr>
                        <a:t>Giảm phân</a:t>
                      </a:r>
                    </a:p>
                  </a:txBody>
                  <a:tcPr anchor="ctr">
                    <a:solidFill>
                      <a:schemeClr val="accent4">
                        <a:lumMod val="20000"/>
                        <a:lumOff val="80000"/>
                      </a:schemeClr>
                    </a:solidFill>
                  </a:tcPr>
                </a:tc>
                <a:extLst>
                  <a:ext uri="{0D108BD9-81ED-4DB2-BD59-A6C34878D82A}">
                    <a16:rowId xmlns:a16="http://schemas.microsoft.com/office/drawing/2014/main" val="589626387"/>
                  </a:ext>
                </a:extLst>
              </a:tr>
              <a:tr h="585406">
                <a:tc>
                  <a:txBody>
                    <a:bodyPr/>
                    <a:lstStyle/>
                    <a:p>
                      <a:r>
                        <a:rPr lang="en-US" sz="1800">
                          <a:solidFill>
                            <a:schemeClr val="tx2">
                              <a:lumMod val="50000"/>
                            </a:schemeClr>
                          </a:solidFill>
                        </a:rPr>
                        <a:t>Xảy ra ở tế bào sinh dưỡng</a:t>
                      </a:r>
                    </a:p>
                  </a:txBody>
                  <a:tcPr anchor="ctr">
                    <a:solidFill>
                      <a:srgbClr val="FFFF61"/>
                    </a:solidFill>
                  </a:tcPr>
                </a:tc>
                <a:tc>
                  <a:txBody>
                    <a:bodyPr/>
                    <a:lstStyle/>
                    <a:p>
                      <a:r>
                        <a:rPr lang="en-US" sz="1800">
                          <a:solidFill>
                            <a:schemeClr val="tx2">
                              <a:lumMod val="50000"/>
                            </a:schemeClr>
                          </a:solidFill>
                        </a:rPr>
                        <a:t>Xảy ra ở tế bào sinh dục</a:t>
                      </a:r>
                    </a:p>
                  </a:txBody>
                  <a:tcPr anchor="ctr">
                    <a:solidFill>
                      <a:srgbClr val="FFFF61"/>
                    </a:solidFill>
                  </a:tcPr>
                </a:tc>
                <a:extLst>
                  <a:ext uri="{0D108BD9-81ED-4DB2-BD59-A6C34878D82A}">
                    <a16:rowId xmlns:a16="http://schemas.microsoft.com/office/drawing/2014/main" val="134539634"/>
                  </a:ext>
                </a:extLst>
              </a:tr>
              <a:tr h="515756">
                <a:tc>
                  <a:txBody>
                    <a:bodyPr/>
                    <a:lstStyle/>
                    <a:p>
                      <a:r>
                        <a:rPr lang="en-US" sz="1800">
                          <a:solidFill>
                            <a:schemeClr val="tx2">
                              <a:lumMod val="50000"/>
                            </a:schemeClr>
                          </a:solidFill>
                        </a:rPr>
                        <a:t>1 lần phân bào</a:t>
                      </a:r>
                    </a:p>
                  </a:txBody>
                  <a:tcPr anchor="ctr">
                    <a:solidFill>
                      <a:srgbClr val="FFFF61"/>
                    </a:solidFill>
                  </a:tcPr>
                </a:tc>
                <a:tc>
                  <a:txBody>
                    <a:bodyPr/>
                    <a:lstStyle/>
                    <a:p>
                      <a:r>
                        <a:rPr lang="en-US" sz="1800">
                          <a:solidFill>
                            <a:schemeClr val="tx2">
                              <a:lumMod val="50000"/>
                            </a:schemeClr>
                          </a:solidFill>
                        </a:rPr>
                        <a:t>Gồm 2 lần phân bào liên tiếp</a:t>
                      </a:r>
                    </a:p>
                  </a:txBody>
                  <a:tcPr anchor="ctr">
                    <a:solidFill>
                      <a:srgbClr val="FFFF61"/>
                    </a:solidFill>
                  </a:tcPr>
                </a:tc>
                <a:extLst>
                  <a:ext uri="{0D108BD9-81ED-4DB2-BD59-A6C34878D82A}">
                    <a16:rowId xmlns:a16="http://schemas.microsoft.com/office/drawing/2014/main" val="2050278963"/>
                  </a:ext>
                </a:extLst>
              </a:tr>
              <a:tr h="1031514">
                <a:tc>
                  <a:txBody>
                    <a:bodyPr/>
                    <a:lstStyle/>
                    <a:p>
                      <a:pPr algn="just"/>
                      <a:r>
                        <a:rPr lang="en-US" sz="1800">
                          <a:solidFill>
                            <a:schemeClr val="tx2">
                              <a:lumMod val="50000"/>
                            </a:schemeClr>
                          </a:solidFill>
                        </a:rPr>
                        <a:t>Có sự phân li đồng đều của các cặp NST kép tương đồng về hai cực tế bào</a:t>
                      </a:r>
                    </a:p>
                  </a:txBody>
                  <a:tcPr anchor="ctr">
                    <a:solidFill>
                      <a:srgbClr val="FFFF61"/>
                    </a:solidFill>
                  </a:tcPr>
                </a:tc>
                <a:tc>
                  <a:txBody>
                    <a:bodyPr/>
                    <a:lstStyle/>
                    <a:p>
                      <a:pPr algn="just"/>
                      <a:r>
                        <a:rPr lang="en-US" sz="1800">
                          <a:solidFill>
                            <a:schemeClr val="tx2">
                              <a:lumMod val="50000"/>
                            </a:schemeClr>
                          </a:solidFill>
                        </a:rPr>
                        <a:t>Có sự phân li độc lập và tổ hợp tự do của các cặp NST kép tương đồng về hai cực tế bào</a:t>
                      </a:r>
                    </a:p>
                  </a:txBody>
                  <a:tcPr anchor="ctr">
                    <a:solidFill>
                      <a:srgbClr val="FFFF61"/>
                    </a:solidFill>
                  </a:tcPr>
                </a:tc>
                <a:extLst>
                  <a:ext uri="{0D108BD9-81ED-4DB2-BD59-A6C34878D82A}">
                    <a16:rowId xmlns:a16="http://schemas.microsoft.com/office/drawing/2014/main" val="2815746674"/>
                  </a:ext>
                </a:extLst>
              </a:tr>
              <a:tr h="1031514">
                <a:tc>
                  <a:txBody>
                    <a:bodyPr/>
                    <a:lstStyle/>
                    <a:p>
                      <a:pPr algn="just"/>
                      <a:r>
                        <a:rPr lang="vi-VN" sz="1800" b="0" i="0" kern="1200">
                          <a:solidFill>
                            <a:schemeClr val="tx1"/>
                          </a:solidFill>
                          <a:effectLst/>
                          <a:latin typeface="+mn-lt"/>
                          <a:ea typeface="+mn-ea"/>
                          <a:cs typeface="+mn-cs"/>
                        </a:rPr>
                        <a:t>1 tế bào mẹ (2n) nguyên phân tạo ra hai tế bài con, mỗi tế bào con có bộ NST lưỡng bội (2n)</a:t>
                      </a:r>
                      <a:endParaRPr lang="en-US" sz="1800">
                        <a:solidFill>
                          <a:schemeClr val="tx2">
                            <a:lumMod val="50000"/>
                          </a:schemeClr>
                        </a:solidFill>
                      </a:endParaRPr>
                    </a:p>
                  </a:txBody>
                  <a:tcPr anchor="ctr">
                    <a:solidFill>
                      <a:srgbClr val="FFFF61"/>
                    </a:solidFill>
                  </a:tcPr>
                </a:tc>
                <a:tc>
                  <a:txBody>
                    <a:bodyPr/>
                    <a:lstStyle/>
                    <a:p>
                      <a:pPr algn="just"/>
                      <a:r>
                        <a:rPr lang="vi-VN" sz="1800" b="0" i="0" kern="1200">
                          <a:solidFill>
                            <a:schemeClr val="tx1"/>
                          </a:solidFill>
                          <a:effectLst/>
                          <a:latin typeface="+mn-lt"/>
                          <a:ea typeface="+mn-ea"/>
                          <a:cs typeface="+mn-cs"/>
                        </a:rPr>
                        <a:t>1 tế bào mẹ (2n) giảm phân tạo bốn tế bào con, mỗi tế bào con có bộ NST đơn bội (n)</a:t>
                      </a:r>
                      <a:endParaRPr lang="en-US" sz="1800">
                        <a:solidFill>
                          <a:schemeClr val="tx2">
                            <a:lumMod val="50000"/>
                          </a:schemeClr>
                        </a:solidFill>
                      </a:endParaRPr>
                    </a:p>
                  </a:txBody>
                  <a:tcPr anchor="ctr">
                    <a:solidFill>
                      <a:srgbClr val="FFFF61"/>
                    </a:solidFill>
                  </a:tcPr>
                </a:tc>
                <a:extLst>
                  <a:ext uri="{0D108BD9-81ED-4DB2-BD59-A6C34878D82A}">
                    <a16:rowId xmlns:a16="http://schemas.microsoft.com/office/drawing/2014/main" val="3842847309"/>
                  </a:ext>
                </a:extLst>
              </a:tr>
            </a:tbl>
          </a:graphicData>
        </a:graphic>
      </p:graphicFrame>
    </p:spTree>
    <p:extLst>
      <p:ext uri="{BB962C8B-B14F-4D97-AF65-F5344CB8AC3E}">
        <p14:creationId xmlns:p14="http://schemas.microsoft.com/office/powerpoint/2010/main" val="176187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66800" y="1524000"/>
            <a:ext cx="65" cy="677108"/>
          </a:xfrm>
          <a:prstGeom prst="rect">
            <a:avLst/>
          </a:prstGeom>
          <a:solidFill>
            <a:schemeClr val="accent6">
              <a:lumMod val="75000"/>
            </a:schemeClr>
          </a:solidFill>
        </p:spPr>
        <p:txBody>
          <a:bodyPr wrap="none" lIns="0" tIns="0" rIns="0" bIns="0" rtlCol="0">
            <a:spAutoFit/>
          </a:bodyPr>
          <a:lstStyle/>
          <a:p>
            <a:pPr algn="l"/>
            <a:endParaRPr lang="en-US" sz="4400" dirty="0">
              <a:solidFill>
                <a:srgbClr val="FF0000"/>
              </a:solidFill>
            </a:endParaRPr>
          </a:p>
        </p:txBody>
      </p:sp>
      <p:sp>
        <p:nvSpPr>
          <p:cNvPr id="11" name="Rectangle 10"/>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3" name="Title 5"/>
          <p:cNvSpPr txBox="1">
            <a:spLocks/>
          </p:cNvSpPr>
          <p:nvPr/>
        </p:nvSpPr>
        <p:spPr>
          <a:xfrm rot="10800000" flipV="1">
            <a:off x="457198" y="457200"/>
            <a:ext cx="4343402" cy="5638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có biết?</a:t>
            </a:r>
          </a:p>
          <a:p>
            <a:endParaRPr lang="en-US" sz="2800" dirty="0">
              <a:solidFill>
                <a:srgbClr val="0070C0"/>
              </a:solidFill>
              <a:latin typeface="Times New Roman" panose="02020603050405020304" pitchFamily="18" charset="0"/>
              <a:cs typeface="Times New Roman" panose="02020603050405020304" pitchFamily="18" charset="0"/>
            </a:endParaRPr>
          </a:p>
          <a:p>
            <a:endParaRPr lang="en-US" sz="47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100" dirty="0">
                <a:solidFill>
                  <a:srgbClr val="0070C0"/>
                </a:solidFill>
                <a:latin typeface="Times New Roman" panose="02020603050405020304" pitchFamily="18" charset="0"/>
                <a:cs typeface="Times New Roman" panose="02020603050405020304" pitchFamily="18" charset="0"/>
              </a:rPr>
              <a:t>Một số loài cây như cây tre có cả hai hình thức sinh sản vô tính và hữu tính.</a:t>
            </a:r>
          </a:p>
          <a:p>
            <a:pPr algn="just"/>
            <a:r>
              <a:rPr lang="en-US" sz="3100" dirty="0">
                <a:solidFill>
                  <a:srgbClr val="0070C0"/>
                </a:solidFill>
                <a:latin typeface="Times New Roman" panose="02020603050405020304" pitchFamily="18" charset="0"/>
                <a:cs typeface="Times New Roman" panose="02020603050405020304" pitchFamily="18" charset="0"/>
              </a:rPr>
              <a:t>Theo em, điều này đem lại lợi ích gì cho chúng?</a:t>
            </a:r>
            <a:br>
              <a:rPr lang="en-US" sz="47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7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Content Placeholder 14"/>
          <p:cNvPicPr>
            <a:picLocks noGrp="1" noChangeAspect="1"/>
          </p:cNvPicPr>
          <p:nvPr>
            <p:ph idx="1"/>
          </p:nvPr>
        </p:nvPicPr>
        <p:blipFill>
          <a:blip r:embed="rId2"/>
          <a:stretch>
            <a:fillRect/>
          </a:stretch>
        </p:blipFill>
        <p:spPr>
          <a:xfrm>
            <a:off x="5181600" y="1483936"/>
            <a:ext cx="6527007" cy="4351338"/>
          </a:xfrm>
          <a:prstGeom prst="rect">
            <a:avLst/>
          </a:prstGeom>
        </p:spPr>
      </p:pic>
    </p:spTree>
    <p:extLst>
      <p:ext uri="{BB962C8B-B14F-4D97-AF65-F5344CB8AC3E}">
        <p14:creationId xmlns:p14="http://schemas.microsoft.com/office/powerpoint/2010/main" val="390120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2328934"/>
            <a:ext cx="11691258" cy="43363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7472E075-CC92-4A94-9CE5-9FC1C9DE9B5F}"/>
              </a:ext>
            </a:extLst>
          </p:cNvPr>
          <p:cNvGrpSpPr/>
          <p:nvPr/>
        </p:nvGrpSpPr>
        <p:grpSpPr>
          <a:xfrm>
            <a:off x="228600" y="1125920"/>
            <a:ext cx="11691258" cy="1388680"/>
            <a:chOff x="228600" y="1125920"/>
            <a:chExt cx="11691258" cy="1388680"/>
          </a:xfrm>
        </p:grpSpPr>
        <p:sp>
          <p:nvSpPr>
            <p:cNvPr id="24" name="Rectangle 23">
              <a:extLst>
                <a:ext uri="{FF2B5EF4-FFF2-40B4-BE49-F238E27FC236}">
                  <a16:creationId xmlns:a16="http://schemas.microsoft.com/office/drawing/2014/main" id="{896DCC8F-8DFF-4BEB-B813-FCC00846A4B3}"/>
                </a:ext>
              </a:extLst>
            </p:cNvPr>
            <p:cNvSpPr/>
            <p:nvPr/>
          </p:nvSpPr>
          <p:spPr>
            <a:xfrm>
              <a:off x="228600" y="1125920"/>
              <a:ext cx="11691258" cy="1388680"/>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40F8AB1-F6DC-48C7-B10D-E3ECACF93418}"/>
                </a:ext>
              </a:extLst>
            </p:cNvPr>
            <p:cNvSpPr txBox="1"/>
            <p:nvPr/>
          </p:nvSpPr>
          <p:spPr>
            <a:xfrm>
              <a:off x="1816308" y="1342317"/>
              <a:ext cx="9520211" cy="986617"/>
            </a:xfrm>
            <a:prstGeom prst="rect">
              <a:avLst/>
            </a:prstGeom>
            <a:noFill/>
          </p:spPr>
          <p:txBody>
            <a:bodyPr wrap="square" lIns="0" tIns="0" rIns="0" bIns="0" rtlCol="0">
              <a:spAutoFit/>
            </a:bodyPr>
            <a:lstStyle/>
            <a:p>
              <a:pPr algn="just">
                <a:lnSpc>
                  <a:spcPct val="120000"/>
                </a:lnSpc>
              </a:pPr>
              <a:r>
                <a:rPr lang="en-US" sz="2800" b="1">
                  <a:solidFill>
                    <a:schemeClr val="tx2">
                      <a:lumMod val="75000"/>
                    </a:schemeClr>
                  </a:solidFill>
                  <a:latin typeface="+mj-lt"/>
                </a:rPr>
                <a:t>Trao đổi chéo giữa các NST tương đồng trong giảm phân I có vai trò gì?</a:t>
              </a:r>
            </a:p>
          </p:txBody>
        </p:sp>
        <p:sp>
          <p:nvSpPr>
            <p:cNvPr id="17" name="Oval 16">
              <a:extLst>
                <a:ext uri="{FF2B5EF4-FFF2-40B4-BE49-F238E27FC236}">
                  <a16:creationId xmlns:a16="http://schemas.microsoft.com/office/drawing/2014/main" id="{000BF19E-50E2-45C5-B9DD-24F4767D0D2D}"/>
                </a:ext>
              </a:extLst>
            </p:cNvPr>
            <p:cNvSpPr/>
            <p:nvPr/>
          </p:nvSpPr>
          <p:spPr>
            <a:xfrm>
              <a:off x="527154" y="1340325"/>
              <a:ext cx="990600" cy="990600"/>
            </a:xfrm>
            <a:prstGeom prst="ellipse">
              <a:avLst/>
            </a:prstGeom>
            <a:solidFill>
              <a:schemeClr val="accent4">
                <a:lumMod val="60000"/>
                <a:lumOff val="4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rPr>
                <a:t>3</a:t>
              </a:r>
            </a:p>
          </p:txBody>
        </p:sp>
      </p:grpSp>
      <p:grpSp>
        <p:nvGrpSpPr>
          <p:cNvPr id="19" name="Group 18">
            <a:extLst>
              <a:ext uri="{FF2B5EF4-FFF2-40B4-BE49-F238E27FC236}">
                <a16:creationId xmlns:a16="http://schemas.microsoft.com/office/drawing/2014/main" id="{B224992D-5F36-4CB3-BA6E-62052555C0FB}"/>
              </a:ext>
            </a:extLst>
          </p:cNvPr>
          <p:cNvGrpSpPr/>
          <p:nvPr/>
        </p:nvGrpSpPr>
        <p:grpSpPr>
          <a:xfrm>
            <a:off x="0" y="0"/>
            <a:ext cx="12192000" cy="1181414"/>
            <a:chOff x="0" y="0"/>
            <a:chExt cx="12192000" cy="1181414"/>
          </a:xfrm>
        </p:grpSpPr>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384B8853-6ECA-471E-A26F-42FE665E7F7F}"/>
                </a:ext>
              </a:extLst>
            </p:cNvPr>
            <p:cNvGrpSpPr/>
            <p:nvPr/>
          </p:nvGrpSpPr>
          <p:grpSpPr>
            <a:xfrm>
              <a:off x="2208385" y="55891"/>
              <a:ext cx="7775231" cy="1069631"/>
              <a:chOff x="1825969" y="55891"/>
              <a:chExt cx="7775231" cy="1069631"/>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590800" y="192735"/>
                <a:ext cx="7010400"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latin typeface="+mj-lt"/>
                  </a:rPr>
                  <a:t>DỪNG LẠI VÀ SUY NGẪM</a:t>
                </a:r>
              </a:p>
            </p:txBody>
          </p:sp>
          <p:pic>
            <p:nvPicPr>
              <p:cNvPr id="3080" name="Picture 8" descr="Thinking PNG, Person Thinking, Emoji Thinking, Boy, Cartoon images Free  Download - Free Transparent PNG Logos">
                <a:extLst>
                  <a:ext uri="{FF2B5EF4-FFF2-40B4-BE49-F238E27FC236}">
                    <a16:creationId xmlns:a16="http://schemas.microsoft.com/office/drawing/2014/main" id="{6C243990-08F1-4306-B00B-8DF5DA8AE7B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825969" y="55891"/>
                <a:ext cx="1069631" cy="1069631"/>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TextBox 28">
            <a:extLst>
              <a:ext uri="{FF2B5EF4-FFF2-40B4-BE49-F238E27FC236}">
                <a16:creationId xmlns:a16="http://schemas.microsoft.com/office/drawing/2014/main" id="{68A148D4-A740-4DF5-A2C9-BF6691EC6502}"/>
              </a:ext>
            </a:extLst>
          </p:cNvPr>
          <p:cNvSpPr txBox="1"/>
          <p:nvPr/>
        </p:nvSpPr>
        <p:spPr>
          <a:xfrm>
            <a:off x="1905001" y="3634700"/>
            <a:ext cx="8381998" cy="402418"/>
          </a:xfrm>
          <a:prstGeom prst="rect">
            <a:avLst/>
          </a:prstGeom>
          <a:noFill/>
        </p:spPr>
        <p:txBody>
          <a:bodyPr wrap="square" lIns="0" tIns="0" rIns="0" bIns="0" rtlCol="0">
            <a:spAutoFit/>
          </a:bodyPr>
          <a:lstStyle/>
          <a:p>
            <a:pPr algn="ctr">
              <a:lnSpc>
                <a:spcPct val="120000"/>
              </a:lnSpc>
            </a:pPr>
            <a:r>
              <a:rPr lang="en-US" sz="2400">
                <a:solidFill>
                  <a:schemeClr val="tx2">
                    <a:lumMod val="75000"/>
                  </a:schemeClr>
                </a:solidFill>
                <a:latin typeface="+mj-lt"/>
              </a:rPr>
              <a:t>Tạo ra các giao tử có vật chất di truyền khác nhau.</a:t>
            </a:r>
            <a:endParaRPr lang="en-US" sz="2200">
              <a:solidFill>
                <a:schemeClr val="tx2">
                  <a:lumMod val="75000"/>
                </a:schemeClr>
              </a:solidFill>
              <a:latin typeface="+mj-lt"/>
            </a:endParaRPr>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3328417"/>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3328417"/>
            <a:ext cx="1014984" cy="101498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6F7D7DC-3E0D-4325-84BE-AA3102729736}"/>
              </a:ext>
            </a:extLst>
          </p:cNvPr>
          <p:cNvSpPr txBox="1"/>
          <p:nvPr/>
        </p:nvSpPr>
        <p:spPr>
          <a:xfrm>
            <a:off x="1905001" y="5066574"/>
            <a:ext cx="8381998" cy="402418"/>
          </a:xfrm>
          <a:prstGeom prst="rect">
            <a:avLst/>
          </a:prstGeom>
          <a:noFill/>
        </p:spPr>
        <p:txBody>
          <a:bodyPr wrap="square" lIns="0" tIns="0" rIns="0" bIns="0" rtlCol="0">
            <a:spAutoFit/>
          </a:bodyPr>
          <a:lstStyle/>
          <a:p>
            <a:pPr algn="ctr">
              <a:lnSpc>
                <a:spcPct val="120000"/>
              </a:lnSpc>
            </a:pPr>
            <a:r>
              <a:rPr lang="en-US" sz="2400">
                <a:solidFill>
                  <a:schemeClr val="tx2">
                    <a:lumMod val="75000"/>
                  </a:schemeClr>
                </a:solidFill>
                <a:latin typeface="+mj-lt"/>
              </a:rPr>
              <a:t>Góp phần tạo ra sự đa dạng về kiểu gene ở loài.</a:t>
            </a:r>
            <a:endParaRPr lang="en-US" sz="2200">
              <a:solidFill>
                <a:schemeClr val="tx2">
                  <a:lumMod val="75000"/>
                </a:schemeClr>
              </a:solidFill>
              <a:latin typeface="+mj-lt"/>
            </a:endParaRPr>
          </a:p>
        </p:txBody>
      </p:sp>
      <p:pic>
        <p:nvPicPr>
          <p:cNvPr id="21" name="Picture 10" descr="Thinking Icon - Download in Colored Outline Style">
            <a:extLst>
              <a:ext uri="{FF2B5EF4-FFF2-40B4-BE49-F238E27FC236}">
                <a16:creationId xmlns:a16="http://schemas.microsoft.com/office/drawing/2014/main" id="{FB53D604-17A1-4A44-8C99-95E0DA822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046" y="4760291"/>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Thinking Icon - Download in Colored Outline Style">
            <a:extLst>
              <a:ext uri="{FF2B5EF4-FFF2-40B4-BE49-F238E27FC236}">
                <a16:creationId xmlns:a16="http://schemas.microsoft.com/office/drawing/2014/main" id="{5BB08839-A3E5-4605-84CA-B923438F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2970" y="4760291"/>
            <a:ext cx="1014984" cy="101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98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82"/>
                                        </p:tgtEl>
                                        <p:attrNameLst>
                                          <p:attrName>style.visibility</p:attrName>
                                        </p:attrNameLst>
                                      </p:cBhvr>
                                      <p:to>
                                        <p:strVal val="visible"/>
                                      </p:to>
                                    </p:set>
                                    <p:animEffect transition="in" filter="fade">
                                      <p:cBhvr>
                                        <p:cTn id="13" dur="500"/>
                                        <p:tgtEl>
                                          <p:spTgt spid="308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à Tổng quan về Nghiên cứu Meiosis">
            <a:extLst>
              <a:ext uri="{FF2B5EF4-FFF2-40B4-BE49-F238E27FC236}">
                <a16:creationId xmlns:a16="http://schemas.microsoft.com/office/drawing/2014/main" id="{266500DC-399C-412D-88AF-3AA5C710E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1" b="785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1FCC53A-276F-4093-A05C-BE1D43F7CA4F}"/>
              </a:ext>
            </a:extLst>
          </p:cNvPr>
          <p:cNvSpPr/>
          <p:nvPr/>
        </p:nvSpPr>
        <p:spPr>
          <a:xfrm>
            <a:off x="-533400" y="1981200"/>
            <a:ext cx="13258800" cy="2895600"/>
          </a:xfrm>
          <a:prstGeom prst="roundRect">
            <a:avLst/>
          </a:prstGeom>
          <a:gradFill flip="none" rotWithShape="1">
            <a:gsLst>
              <a:gs pos="0">
                <a:srgbClr val="FFEBBB">
                  <a:alpha val="90000"/>
                </a:srgbClr>
              </a:gs>
              <a:gs pos="100000">
                <a:schemeClr val="accent1">
                  <a:lumMod val="40000"/>
                  <a:lumOff val="60000"/>
                  <a:alpha val="9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accent5">
                  <a:lumMod val="75000"/>
                </a:schemeClr>
              </a:solidFill>
              <a:latin typeface="+mj-lt"/>
            </a:endParaRPr>
          </a:p>
        </p:txBody>
      </p:sp>
      <p:sp>
        <p:nvSpPr>
          <p:cNvPr id="4" name="Rectangle: Rounded Corners 3">
            <a:extLst>
              <a:ext uri="{FF2B5EF4-FFF2-40B4-BE49-F238E27FC236}">
                <a16:creationId xmlns:a16="http://schemas.microsoft.com/office/drawing/2014/main" id="{44CCFC06-2A72-4C7A-B3AA-344CE2C5B632}"/>
              </a:ext>
            </a:extLst>
          </p:cNvPr>
          <p:cNvSpPr/>
          <p:nvPr/>
        </p:nvSpPr>
        <p:spPr>
          <a:xfrm>
            <a:off x="3808477" y="1981200"/>
            <a:ext cx="4575046" cy="289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5400" b="1">
                <a:solidFill>
                  <a:schemeClr val="accent6">
                    <a:lumMod val="75000"/>
                  </a:schemeClr>
                </a:solidFill>
                <a:latin typeface="+mj-lt"/>
              </a:rPr>
              <a:t>KIẾN THỨC</a:t>
            </a:r>
          </a:p>
          <a:p>
            <a:pPr algn="ctr">
              <a:lnSpc>
                <a:spcPct val="115000"/>
              </a:lnSpc>
            </a:pPr>
            <a:r>
              <a:rPr lang="en-US" sz="5400" b="1">
                <a:solidFill>
                  <a:schemeClr val="accent6">
                    <a:lumMod val="75000"/>
                  </a:schemeClr>
                </a:solidFill>
                <a:latin typeface="+mj-lt"/>
              </a:rPr>
              <a:t>CỐT LÕI</a:t>
            </a:r>
          </a:p>
        </p:txBody>
      </p:sp>
      <p:pic>
        <p:nvPicPr>
          <p:cNvPr id="2052" name="Picture 4" descr="Evaluation - Free education icons">
            <a:extLst>
              <a:ext uri="{FF2B5EF4-FFF2-40B4-BE49-F238E27FC236}">
                <a16:creationId xmlns:a16="http://schemas.microsoft.com/office/drawing/2014/main" id="{C43485BE-05CB-4424-BC0E-33630E2F3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2" y="2133600"/>
            <a:ext cx="2587752" cy="25877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itosis - Free education icons">
            <a:extLst>
              <a:ext uri="{FF2B5EF4-FFF2-40B4-BE49-F238E27FC236}">
                <a16:creationId xmlns:a16="http://schemas.microsoft.com/office/drawing/2014/main" id="{E93A67D6-9256-4F25-9D02-7F6B707CA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87324" y="2133600"/>
            <a:ext cx="2587751" cy="2587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794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18E3AE-74BD-4693-B679-FB8FF76306A6}"/>
              </a:ext>
            </a:extLst>
          </p:cNvPr>
          <p:cNvSpPr/>
          <p:nvPr/>
        </p:nvSpPr>
        <p:spPr>
          <a:xfrm>
            <a:off x="381000" y="304800"/>
            <a:ext cx="11430000" cy="6248400"/>
          </a:xfrm>
          <a:prstGeom prst="rect">
            <a:avLst/>
          </a:prstGeom>
          <a:solidFill>
            <a:schemeClr val="accent4">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C8412C7-AFBF-4539-89CA-8DBA406F01C0}"/>
              </a:ext>
            </a:extLst>
          </p:cNvPr>
          <p:cNvSpPr txBox="1"/>
          <p:nvPr/>
        </p:nvSpPr>
        <p:spPr>
          <a:xfrm>
            <a:off x="1905001" y="1168265"/>
            <a:ext cx="8381998"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Giảm phân gồm hai lần phân bào liên tiếp nhưng chỉ có một lần nhân đôi DNA.</a:t>
            </a:r>
          </a:p>
        </p:txBody>
      </p:sp>
      <p:pic>
        <p:nvPicPr>
          <p:cNvPr id="66" name="Picture 4" descr="Free Icon | Book">
            <a:extLst>
              <a:ext uri="{FF2B5EF4-FFF2-40B4-BE49-F238E27FC236}">
                <a16:creationId xmlns:a16="http://schemas.microsoft.com/office/drawing/2014/main" id="{F5A93723-01F9-4AA3-9253-0AACDE2EEDA7}"/>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119" y="1060482"/>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Free Icon | Book">
            <a:extLst>
              <a:ext uri="{FF2B5EF4-FFF2-40B4-BE49-F238E27FC236}">
                <a16:creationId xmlns:a16="http://schemas.microsoft.com/office/drawing/2014/main" id="{9CBFF4E7-350E-476C-89D6-C95C4A05E99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516168" y="1060481"/>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B91EB1A3-FE74-451A-9D34-95805C1DB684}"/>
              </a:ext>
            </a:extLst>
          </p:cNvPr>
          <p:cNvSpPr txBox="1"/>
          <p:nvPr/>
        </p:nvSpPr>
        <p:spPr>
          <a:xfrm>
            <a:off x="1905001" y="2635161"/>
            <a:ext cx="8381998"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Từ một tế bào qua giảm phân tạo ra bốn tế bào con có bộ NST giảm đi một nửa chứa các tổ hợp NST khác nhau.</a:t>
            </a:r>
          </a:p>
        </p:txBody>
      </p:sp>
      <p:pic>
        <p:nvPicPr>
          <p:cNvPr id="69" name="Picture 4" descr="Free Icon | Book">
            <a:extLst>
              <a:ext uri="{FF2B5EF4-FFF2-40B4-BE49-F238E27FC236}">
                <a16:creationId xmlns:a16="http://schemas.microsoft.com/office/drawing/2014/main" id="{E7AC0B38-A2A5-4D8E-BEEB-29ABD7D08A2E}"/>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119" y="2527378"/>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Free Icon | Book">
            <a:extLst>
              <a:ext uri="{FF2B5EF4-FFF2-40B4-BE49-F238E27FC236}">
                <a16:creationId xmlns:a16="http://schemas.microsoft.com/office/drawing/2014/main" id="{60AAA95F-ED64-4D7F-B1B8-24DD3E1D325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516168" y="252737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BC1A6901-4BA8-422E-91F6-B0C88103971E}"/>
              </a:ext>
            </a:extLst>
          </p:cNvPr>
          <p:cNvSpPr txBox="1"/>
          <p:nvPr/>
        </p:nvSpPr>
        <p:spPr>
          <a:xfrm>
            <a:off x="1905001" y="4102057"/>
            <a:ext cx="8381998" cy="158767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Giảm phân kết hợp với thụ tinh và nguyên phân đảm bảo duy trì ổn định bộ NST lưỡng bội đặc trưng của loài qua các thế hệ cơ thể, đồng thời tạo ra các tổ hợp gene đa dạng giúp sinh vật thích nghi với sự biến đổi của điều kiện môi trường.</a:t>
            </a:r>
          </a:p>
        </p:txBody>
      </p:sp>
      <p:pic>
        <p:nvPicPr>
          <p:cNvPr id="72" name="Picture 4" descr="Free Icon | Book">
            <a:extLst>
              <a:ext uri="{FF2B5EF4-FFF2-40B4-BE49-F238E27FC236}">
                <a16:creationId xmlns:a16="http://schemas.microsoft.com/office/drawing/2014/main" id="{CF71EC36-D4AB-40EE-B301-A2A0F6C28923}"/>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85119" y="4400539"/>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Free Icon | Book">
            <a:extLst>
              <a:ext uri="{FF2B5EF4-FFF2-40B4-BE49-F238E27FC236}">
                <a16:creationId xmlns:a16="http://schemas.microsoft.com/office/drawing/2014/main" id="{C0C33262-607F-412A-A234-D8FE9D79405F}"/>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516168" y="4400539"/>
            <a:ext cx="990713" cy="990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826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à Tổng quan về Nghiên cứu Meiosis">
            <a:extLst>
              <a:ext uri="{FF2B5EF4-FFF2-40B4-BE49-F238E27FC236}">
                <a16:creationId xmlns:a16="http://schemas.microsoft.com/office/drawing/2014/main" id="{266500DC-399C-412D-88AF-3AA5C710E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1" b="785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1FCC53A-276F-4093-A05C-BE1D43F7CA4F}"/>
              </a:ext>
            </a:extLst>
          </p:cNvPr>
          <p:cNvSpPr/>
          <p:nvPr/>
        </p:nvSpPr>
        <p:spPr>
          <a:xfrm>
            <a:off x="-533400" y="1981200"/>
            <a:ext cx="13258800" cy="2895600"/>
          </a:xfrm>
          <a:prstGeom prst="roundRect">
            <a:avLst/>
          </a:prstGeom>
          <a:gradFill flip="none" rotWithShape="1">
            <a:gsLst>
              <a:gs pos="0">
                <a:srgbClr val="FFEBBB">
                  <a:alpha val="90000"/>
                </a:srgbClr>
              </a:gs>
              <a:gs pos="100000">
                <a:schemeClr val="accent1">
                  <a:lumMod val="40000"/>
                  <a:lumOff val="60000"/>
                  <a:alpha val="9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accent5">
                  <a:lumMod val="75000"/>
                </a:schemeClr>
              </a:solidFill>
              <a:latin typeface="+mj-lt"/>
            </a:endParaRPr>
          </a:p>
        </p:txBody>
      </p:sp>
      <p:sp>
        <p:nvSpPr>
          <p:cNvPr id="4" name="Rectangle: Rounded Corners 3">
            <a:extLst>
              <a:ext uri="{FF2B5EF4-FFF2-40B4-BE49-F238E27FC236}">
                <a16:creationId xmlns:a16="http://schemas.microsoft.com/office/drawing/2014/main" id="{44CCFC06-2A72-4C7A-B3AA-344CE2C5B632}"/>
              </a:ext>
            </a:extLst>
          </p:cNvPr>
          <p:cNvSpPr/>
          <p:nvPr/>
        </p:nvSpPr>
        <p:spPr>
          <a:xfrm>
            <a:off x="3276598" y="1981200"/>
            <a:ext cx="5638804" cy="2895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5400" b="1">
                <a:solidFill>
                  <a:schemeClr val="accent6">
                    <a:lumMod val="75000"/>
                  </a:schemeClr>
                </a:solidFill>
                <a:latin typeface="+mj-lt"/>
              </a:rPr>
              <a:t>LUYỆN TẬP</a:t>
            </a:r>
          </a:p>
          <a:p>
            <a:pPr algn="ctr">
              <a:lnSpc>
                <a:spcPct val="115000"/>
              </a:lnSpc>
            </a:pPr>
            <a:r>
              <a:rPr lang="en-US" sz="5400" b="1">
                <a:solidFill>
                  <a:schemeClr val="accent6">
                    <a:lumMod val="75000"/>
                  </a:schemeClr>
                </a:solidFill>
                <a:latin typeface="+mj-lt"/>
              </a:rPr>
              <a:t>VÀ VẬN DỤNG</a:t>
            </a:r>
          </a:p>
        </p:txBody>
      </p:sp>
      <p:pic>
        <p:nvPicPr>
          <p:cNvPr id="9" name="Picture 2" descr="Mitosis - Free education icons">
            <a:extLst>
              <a:ext uri="{FF2B5EF4-FFF2-40B4-BE49-F238E27FC236}">
                <a16:creationId xmlns:a16="http://schemas.microsoft.com/office/drawing/2014/main" id="{E93A67D6-9256-4F25-9D02-7F6B707CA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87324" y="2133600"/>
            <a:ext cx="2587751" cy="25877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mework free vector icons designed by Eucalyp | Free icons, Vector words,  Vector free">
            <a:extLst>
              <a:ext uri="{FF2B5EF4-FFF2-40B4-BE49-F238E27FC236}">
                <a16:creationId xmlns:a16="http://schemas.microsoft.com/office/drawing/2014/main" id="{5F0D6610-8567-4FCF-9158-569427B8A4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6924" y="2133600"/>
            <a:ext cx="2587752" cy="25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311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5F4A87E-5488-45F5-9E87-339996FD106A}"/>
              </a:ext>
            </a:extLst>
          </p:cNvPr>
          <p:cNvSpPr/>
          <p:nvPr/>
        </p:nvSpPr>
        <p:spPr>
          <a:xfrm>
            <a:off x="228600" y="1828800"/>
            <a:ext cx="11691258" cy="48364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E20E0D-BBA9-480F-8858-B4690E8F0C4A}"/>
              </a:ext>
            </a:extLst>
          </p:cNvPr>
          <p:cNvSpPr/>
          <p:nvPr/>
        </p:nvSpPr>
        <p:spPr>
          <a:xfrm>
            <a:off x="0" y="0"/>
            <a:ext cx="12192000" cy="2209800"/>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2" name="Picture 10" descr="Thinking Icon - Download in Colored Outline Style">
            <a:extLst>
              <a:ext uri="{FF2B5EF4-FFF2-40B4-BE49-F238E27FC236}">
                <a16:creationId xmlns:a16="http://schemas.microsoft.com/office/drawing/2014/main" id="{38127B45-C874-48FF-8CF5-6907F9CC1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4046" y="3978927"/>
            <a:ext cx="1014984" cy="10149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hinking Icon - Download in Colored Outline Style">
            <a:extLst>
              <a:ext uri="{FF2B5EF4-FFF2-40B4-BE49-F238E27FC236}">
                <a16:creationId xmlns:a16="http://schemas.microsoft.com/office/drawing/2014/main" id="{3DFBA569-5FBB-4E26-BF03-F304414FE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2970" y="3978927"/>
            <a:ext cx="1014984" cy="10149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49B6645-F76C-4387-BA7D-418B5731FC16}"/>
              </a:ext>
            </a:extLst>
          </p:cNvPr>
          <p:cNvGrpSpPr/>
          <p:nvPr/>
        </p:nvGrpSpPr>
        <p:grpSpPr>
          <a:xfrm>
            <a:off x="1147048" y="220337"/>
            <a:ext cx="9720105" cy="1769127"/>
            <a:chOff x="542928" y="220337"/>
            <a:chExt cx="9720105" cy="1769127"/>
          </a:xfrm>
        </p:grpSpPr>
        <p:sp>
          <p:nvSpPr>
            <p:cNvPr id="6" name="Rectangle: Rounded Corners 5">
              <a:extLst>
                <a:ext uri="{FF2B5EF4-FFF2-40B4-BE49-F238E27FC236}">
                  <a16:creationId xmlns:a16="http://schemas.microsoft.com/office/drawing/2014/main" id="{8D0504D9-2CB3-454F-9184-4494393B3AFE}"/>
                </a:ext>
              </a:extLst>
            </p:cNvPr>
            <p:cNvSpPr/>
            <p:nvPr/>
          </p:nvSpPr>
          <p:spPr>
            <a:xfrm>
              <a:off x="2151946" y="220337"/>
              <a:ext cx="8111087" cy="17691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pPr>
              <a:r>
                <a:rPr lang="en-US" sz="2400" b="1">
                  <a:solidFill>
                    <a:schemeClr val="tx2">
                      <a:lumMod val="50000"/>
                    </a:schemeClr>
                  </a:solidFill>
                  <a:latin typeface="+mj-lt"/>
                </a:rPr>
                <a:t>Bạn có một cây cam cho quả rất ngon và sai quả. Nếu muốn nhân rộng giống cam của mình, bạn sẽ chọn phương pháp nào </a:t>
              </a:r>
              <a:r>
                <a:rPr lang="en-US" sz="2400" b="1">
                  <a:solidFill>
                    <a:schemeClr val="accent6">
                      <a:lumMod val="75000"/>
                    </a:schemeClr>
                  </a:solidFill>
                  <a:latin typeface="+mj-lt"/>
                </a:rPr>
                <a:t>chiết cành </a:t>
              </a:r>
              <a:r>
                <a:rPr lang="en-US" sz="2400" b="1">
                  <a:solidFill>
                    <a:schemeClr val="tx2">
                      <a:lumMod val="50000"/>
                    </a:schemeClr>
                  </a:solidFill>
                  <a:latin typeface="+mj-lt"/>
                </a:rPr>
                <a:t>hay </a:t>
              </a:r>
              <a:r>
                <a:rPr lang="en-US" sz="2400" b="1">
                  <a:solidFill>
                    <a:schemeClr val="accent6">
                      <a:lumMod val="75000"/>
                    </a:schemeClr>
                  </a:solidFill>
                  <a:latin typeface="+mj-lt"/>
                </a:rPr>
                <a:t>chọn nhân giống bằng hạt </a:t>
              </a:r>
              <a:r>
                <a:rPr lang="en-US" sz="2400" b="1">
                  <a:solidFill>
                    <a:schemeClr val="tx2">
                      <a:lumMod val="50000"/>
                    </a:schemeClr>
                  </a:solidFill>
                  <a:latin typeface="+mj-lt"/>
                </a:rPr>
                <a:t>lấy từ quả của cây cam? Giải thích.  </a:t>
              </a:r>
            </a:p>
          </p:txBody>
        </p:sp>
        <p:pic>
          <p:nvPicPr>
            <p:cNvPr id="7170" name="Picture 2" descr="Question - Free interface icons">
              <a:extLst>
                <a:ext uri="{FF2B5EF4-FFF2-40B4-BE49-F238E27FC236}">
                  <a16:creationId xmlns:a16="http://schemas.microsoft.com/office/drawing/2014/main" id="{3B37F0FC-17BB-4A05-B6F5-AADB08821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8" y="265411"/>
              <a:ext cx="1672518" cy="1672518"/>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1828799" y="3352800"/>
            <a:ext cx="9038353" cy="1477328"/>
          </a:xfrm>
          <a:prstGeom prst="rect">
            <a:avLst/>
          </a:prstGeom>
        </p:spPr>
        <p:txBody>
          <a:bodyPr wrap="square">
            <a:spAutoFit/>
          </a:bodyPr>
          <a:lstStyle/>
          <a:p>
            <a:r>
              <a:rPr lang="vi-VN" dirty="0">
                <a:solidFill>
                  <a:srgbClr val="212529"/>
                </a:solidFill>
                <a:latin typeface="Open Sans"/>
              </a:rPr>
              <a:t>→ </a:t>
            </a:r>
            <a:r>
              <a:rPr lang="vi-VN" dirty="0">
                <a:solidFill>
                  <a:srgbClr val="000000"/>
                </a:solidFill>
                <a:latin typeface="Open Sans"/>
              </a:rPr>
              <a:t>Chọn phương pháp chiết cành do phương pháp này đảm bảo cây con sẽ giữ được các đặc tính tốt (quả rất ngon và sai quả) của cây mẹ trong khi các cây con được nhân giống bằng hạt lấy từ cây cam trên chưa chắc đã có các đặc tính này của cây mẹ ban đầu. Ngoài ra, chiết cành cũng rút ngắn được thời gian sinh trưởng của cây khiến nhanh được thu hoạch quả hơn.</a:t>
            </a:r>
            <a:endParaRPr lang="en-US" dirty="0"/>
          </a:p>
        </p:txBody>
      </p:sp>
    </p:spTree>
    <p:extLst>
      <p:ext uri="{BB962C8B-B14F-4D97-AF65-F5344CB8AC3E}">
        <p14:creationId xmlns:p14="http://schemas.microsoft.com/office/powerpoint/2010/main" val="70510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Effect transition="in" filter="fade">
                                      <p:cBhvr>
                                        <p:cTn id="10"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và Tổng quan về Nghiên cứu Meiosis">
            <a:extLst>
              <a:ext uri="{FF2B5EF4-FFF2-40B4-BE49-F238E27FC236}">
                <a16:creationId xmlns:a16="http://schemas.microsoft.com/office/drawing/2014/main" id="{266500DC-399C-412D-88AF-3AA5C710E3A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51" b="785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1FCC53A-276F-4093-A05C-BE1D43F7CA4F}"/>
              </a:ext>
            </a:extLst>
          </p:cNvPr>
          <p:cNvSpPr/>
          <p:nvPr/>
        </p:nvSpPr>
        <p:spPr>
          <a:xfrm>
            <a:off x="-533400" y="884420"/>
            <a:ext cx="13258800" cy="5089160"/>
          </a:xfrm>
          <a:prstGeom prst="roundRect">
            <a:avLst>
              <a:gd name="adj" fmla="val 12838"/>
            </a:avLst>
          </a:prstGeom>
          <a:gradFill flip="none" rotWithShape="1">
            <a:gsLst>
              <a:gs pos="0">
                <a:srgbClr val="FFEBBB">
                  <a:alpha val="90000"/>
                </a:srgbClr>
              </a:gs>
              <a:gs pos="100000">
                <a:schemeClr val="accent1">
                  <a:lumMod val="40000"/>
                  <a:lumOff val="60000"/>
                  <a:alpha val="9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accent5">
                  <a:lumMod val="75000"/>
                </a:schemeClr>
              </a:solidFill>
              <a:latin typeface="+mj-lt"/>
            </a:endParaRPr>
          </a:p>
        </p:txBody>
      </p:sp>
      <p:sp>
        <p:nvSpPr>
          <p:cNvPr id="4" name="Rectangle: Rounded Corners 3">
            <a:extLst>
              <a:ext uri="{FF2B5EF4-FFF2-40B4-BE49-F238E27FC236}">
                <a16:creationId xmlns:a16="http://schemas.microsoft.com/office/drawing/2014/main" id="{44CCFC06-2A72-4C7A-B3AA-344CE2C5B632}"/>
              </a:ext>
            </a:extLst>
          </p:cNvPr>
          <p:cNvSpPr/>
          <p:nvPr/>
        </p:nvSpPr>
        <p:spPr>
          <a:xfrm>
            <a:off x="1981200" y="1017457"/>
            <a:ext cx="8229600" cy="20948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b="1">
                <a:solidFill>
                  <a:schemeClr val="accent5">
                    <a:lumMod val="50000"/>
                  </a:schemeClr>
                </a:solidFill>
                <a:latin typeface="+mj-lt"/>
              </a:rPr>
              <a:t>CẢM ƠN CÁC EM </a:t>
            </a:r>
          </a:p>
          <a:p>
            <a:pPr algn="ctr">
              <a:lnSpc>
                <a:spcPct val="120000"/>
              </a:lnSpc>
            </a:pPr>
            <a:r>
              <a:rPr lang="en-US" sz="4800" b="1">
                <a:solidFill>
                  <a:schemeClr val="accent5">
                    <a:lumMod val="50000"/>
                  </a:schemeClr>
                </a:solidFill>
                <a:latin typeface="+mj-lt"/>
              </a:rPr>
              <a:t>ĐÃ CHÚ Ý LẮNG NGHE</a:t>
            </a:r>
          </a:p>
        </p:txBody>
      </p:sp>
      <p:pic>
        <p:nvPicPr>
          <p:cNvPr id="4098" name="Picture 2" descr="Pin on Cute gif">
            <a:extLst>
              <a:ext uri="{FF2B5EF4-FFF2-40B4-BE49-F238E27FC236}">
                <a16:creationId xmlns:a16="http://schemas.microsoft.com/office/drawing/2014/main" id="{5BF8A9F0-6765-43B2-848E-BF2B3F89D8B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12845" y="2971800"/>
            <a:ext cx="2766310" cy="27663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log | Kidana Academy Integrated Development Centre">
            <a:extLst>
              <a:ext uri="{FF2B5EF4-FFF2-40B4-BE49-F238E27FC236}">
                <a16:creationId xmlns:a16="http://schemas.microsoft.com/office/drawing/2014/main" id="{3F88EC81-0A6A-4E24-B4A9-E3B17E2AC94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56820" y="1214201"/>
            <a:ext cx="3966773" cy="39667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Blog | Kidana Academy Integrated Development Centre">
            <a:extLst>
              <a:ext uri="{FF2B5EF4-FFF2-40B4-BE49-F238E27FC236}">
                <a16:creationId xmlns:a16="http://schemas.microsoft.com/office/drawing/2014/main" id="{B7D9798F-5DF8-4A93-B3E9-932D3F525A0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433779" y="1214201"/>
            <a:ext cx="3966773" cy="396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284548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osis Wallpapers - Top Free Mitosis Backgrounds - WallpaperAccess">
            <a:extLst>
              <a:ext uri="{FF2B5EF4-FFF2-40B4-BE49-F238E27FC236}">
                <a16:creationId xmlns:a16="http://schemas.microsoft.com/office/drawing/2014/main" id="{8FD54565-4513-44E9-A407-07AB01FC7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12192000" cy="7620000"/>
          </a:xfrm>
          <a:prstGeom prst="rect">
            <a:avLst/>
          </a:prstGeom>
          <a:noFill/>
          <a:extLst>
            <a:ext uri="{909E8E84-426E-40DD-AFC4-6F175D3DCCD1}">
              <a14:hiddenFill xmlns:a14="http://schemas.microsoft.com/office/drawing/2010/main">
                <a:solidFill>
                  <a:srgbClr val="FFFFFF"/>
                </a:solidFill>
              </a14:hiddenFill>
            </a:ext>
          </a:extLst>
        </p:spPr>
      </p:pic>
      <p:sp>
        <p:nvSpPr>
          <p:cNvPr id="4" name="Trapezoid 3">
            <a:extLst>
              <a:ext uri="{FF2B5EF4-FFF2-40B4-BE49-F238E27FC236}">
                <a16:creationId xmlns:a16="http://schemas.microsoft.com/office/drawing/2014/main" id="{D780C9EA-2519-4456-8EB1-4E53503EA7E2}"/>
              </a:ext>
            </a:extLst>
          </p:cNvPr>
          <p:cNvSpPr/>
          <p:nvPr/>
        </p:nvSpPr>
        <p:spPr>
          <a:xfrm flipH="1">
            <a:off x="304800" y="0"/>
            <a:ext cx="11582400" cy="6172200"/>
          </a:xfrm>
          <a:prstGeom prst="trapezoid">
            <a:avLst>
              <a:gd name="adj" fmla="val 13926"/>
            </a:avLst>
          </a:prstGeom>
          <a:gradFill flip="none" rotWithShape="1">
            <a:gsLst>
              <a:gs pos="0">
                <a:srgbClr val="FFEBBB">
                  <a:alpha val="65000"/>
                </a:srgb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2289DA-8887-43C4-A252-92776122B838}"/>
              </a:ext>
            </a:extLst>
          </p:cNvPr>
          <p:cNvGrpSpPr/>
          <p:nvPr/>
        </p:nvGrpSpPr>
        <p:grpSpPr>
          <a:xfrm>
            <a:off x="1219200" y="-228600"/>
            <a:ext cx="9753600" cy="6027057"/>
            <a:chOff x="1219200" y="-228600"/>
            <a:chExt cx="9753600" cy="6027057"/>
          </a:xfrm>
        </p:grpSpPr>
        <p:sp>
          <p:nvSpPr>
            <p:cNvPr id="6" name="Rectangle: Rounded Corners 5">
              <a:extLst>
                <a:ext uri="{FF2B5EF4-FFF2-40B4-BE49-F238E27FC236}">
                  <a16:creationId xmlns:a16="http://schemas.microsoft.com/office/drawing/2014/main" id="{C5244B81-FC20-4A65-A41A-BA8D3DB84AE7}"/>
                </a:ext>
              </a:extLst>
            </p:cNvPr>
            <p:cNvSpPr/>
            <p:nvPr/>
          </p:nvSpPr>
          <p:spPr>
            <a:xfrm>
              <a:off x="5181600" y="5174343"/>
              <a:ext cx="1676400" cy="624114"/>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BB215A3-3CA6-4FC0-97F4-C8849C300977}"/>
                </a:ext>
              </a:extLst>
            </p:cNvPr>
            <p:cNvSpPr/>
            <p:nvPr/>
          </p:nvSpPr>
          <p:spPr>
            <a:xfrm>
              <a:off x="3810000" y="4918528"/>
              <a:ext cx="4572000" cy="373743"/>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C2CBB80-5C64-432E-9060-74AC8E366325}"/>
                </a:ext>
              </a:extLst>
            </p:cNvPr>
            <p:cNvSpPr/>
            <p:nvPr/>
          </p:nvSpPr>
          <p:spPr>
            <a:xfrm>
              <a:off x="2209800" y="4689928"/>
              <a:ext cx="7772400" cy="37374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80735A5C-1242-469A-8D5F-05E41783AD5B}"/>
                </a:ext>
              </a:extLst>
            </p:cNvPr>
            <p:cNvSpPr/>
            <p:nvPr/>
          </p:nvSpPr>
          <p:spPr>
            <a:xfrm>
              <a:off x="5676900" y="1059543"/>
              <a:ext cx="838200" cy="540657"/>
            </a:xfrm>
            <a:prstGeom prst="roundRect">
              <a:avLst/>
            </a:prstGeom>
            <a:solidFill>
              <a:srgbClr val="6C47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D250900-3928-4784-BCC3-22FBD0AE1FFE}"/>
                </a:ext>
              </a:extLst>
            </p:cNvPr>
            <p:cNvSpPr/>
            <p:nvPr/>
          </p:nvSpPr>
          <p:spPr>
            <a:xfrm>
              <a:off x="1828800" y="1600200"/>
              <a:ext cx="2133600" cy="6858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6B5AC9-8324-4EF0-989B-BAD2843C21EC}"/>
                </a:ext>
              </a:extLst>
            </p:cNvPr>
            <p:cNvSpPr/>
            <p:nvPr/>
          </p:nvSpPr>
          <p:spPr>
            <a:xfrm>
              <a:off x="8229602" y="1600200"/>
              <a:ext cx="2133600" cy="68580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FDF1804-FA57-45AA-A6C9-E31977E279DD}"/>
                </a:ext>
              </a:extLst>
            </p:cNvPr>
            <p:cNvSpPr/>
            <p:nvPr/>
          </p:nvSpPr>
          <p:spPr>
            <a:xfrm>
              <a:off x="1219200" y="1981200"/>
              <a:ext cx="9753600" cy="2895600"/>
            </a:xfrm>
            <a:prstGeom prst="roundRect">
              <a:avLst/>
            </a:prstGeom>
            <a:gradFill flip="none" rotWithShape="1">
              <a:gsLst>
                <a:gs pos="0">
                  <a:schemeClr val="accent5">
                    <a:lumMod val="20000"/>
                    <a:lumOff val="80000"/>
                  </a:schemeClr>
                </a:gs>
                <a:gs pos="100000">
                  <a:schemeClr val="accent3">
                    <a:lumMod val="40000"/>
                    <a:lumOff val="60000"/>
                  </a:schemeClr>
                </a:gs>
              </a:gsLst>
              <a:lin ang="6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2000"/>
                </a:lnSpc>
              </a:pPr>
              <a:r>
                <a:rPr lang="en-US" sz="4800" b="1">
                  <a:solidFill>
                    <a:schemeClr val="tx2">
                      <a:lumMod val="50000"/>
                    </a:schemeClr>
                  </a:solidFill>
                  <a:latin typeface="+mj-lt"/>
                </a:rPr>
                <a:t>PHẦN I.</a:t>
              </a:r>
              <a:r>
                <a:rPr lang="en-US" sz="4800" b="1">
                  <a:solidFill>
                    <a:schemeClr val="accent6">
                      <a:lumMod val="75000"/>
                    </a:schemeClr>
                  </a:solidFill>
                  <a:latin typeface="+mj-lt"/>
                </a:rPr>
                <a:t> DIỄN BIẾN CỦA</a:t>
              </a:r>
              <a:br>
                <a:rPr lang="en-US" sz="4800" b="1">
                  <a:solidFill>
                    <a:schemeClr val="accent6">
                      <a:lumMod val="75000"/>
                    </a:schemeClr>
                  </a:solidFill>
                  <a:latin typeface="+mj-lt"/>
                </a:rPr>
              </a:br>
              <a:r>
                <a:rPr lang="en-US" sz="4800" b="1">
                  <a:solidFill>
                    <a:schemeClr val="accent6">
                      <a:lumMod val="75000"/>
                    </a:schemeClr>
                  </a:solidFill>
                  <a:latin typeface="+mj-lt"/>
                </a:rPr>
                <a:t>GIẢM PHÂN</a:t>
              </a:r>
            </a:p>
          </p:txBody>
        </p:sp>
        <p:sp>
          <p:nvSpPr>
            <p:cNvPr id="13" name="Rectangle: Rounded Corners 12">
              <a:extLst>
                <a:ext uri="{FF2B5EF4-FFF2-40B4-BE49-F238E27FC236}">
                  <a16:creationId xmlns:a16="http://schemas.microsoft.com/office/drawing/2014/main" id="{BA834DB4-9C73-4C0B-8327-0FE0EAA21971}"/>
                </a:ext>
              </a:extLst>
            </p:cNvPr>
            <p:cNvSpPr/>
            <p:nvPr/>
          </p:nvSpPr>
          <p:spPr>
            <a:xfrm>
              <a:off x="2819400" y="398236"/>
              <a:ext cx="6553200" cy="1524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819D869-143D-4E1E-B96C-DE073A8AA561}"/>
                </a:ext>
              </a:extLst>
            </p:cNvPr>
            <p:cNvSpPr/>
            <p:nvPr/>
          </p:nvSpPr>
          <p:spPr>
            <a:xfrm>
              <a:off x="2514600" y="169636"/>
              <a:ext cx="609600" cy="6096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87B0B49-3886-44CC-B499-81E4E0524BC7}"/>
                </a:ext>
              </a:extLst>
            </p:cNvPr>
            <p:cNvSpPr/>
            <p:nvPr/>
          </p:nvSpPr>
          <p:spPr>
            <a:xfrm>
              <a:off x="9067800" y="169636"/>
              <a:ext cx="609600" cy="60960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9D83B0F-1FA6-4D08-A863-7A12E252DB0A}"/>
                </a:ext>
              </a:extLst>
            </p:cNvPr>
            <p:cNvSpPr/>
            <p:nvPr/>
          </p:nvSpPr>
          <p:spPr>
            <a:xfrm>
              <a:off x="6019800" y="-228600"/>
              <a:ext cx="152400" cy="1981200"/>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9FDEA06C-81A0-47A4-AAA2-D69D8BBBDB8D}"/>
                </a:ext>
              </a:extLst>
            </p:cNvPr>
            <p:cNvSpPr/>
            <p:nvPr/>
          </p:nvSpPr>
          <p:spPr>
            <a:xfrm>
              <a:off x="5029201" y="1504044"/>
              <a:ext cx="2133600" cy="656770"/>
            </a:xfrm>
            <a:prstGeom prst="roundRect">
              <a:avLst/>
            </a:prstGeom>
            <a:solidFill>
              <a:srgbClr val="4AA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4568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1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 presetClass="entr" presetSubtype="1"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ppt_x"/>
                                          </p:val>
                                        </p:tav>
                                        <p:tav tm="100000">
                                          <p:val>
                                            <p:strVal val="#ppt_x"/>
                                          </p:val>
                                        </p:tav>
                                      </p:tavLst>
                                    </p:anim>
                                    <p:anim calcmode="lin" valueType="num">
                                      <p:cBhvr additive="base">
                                        <p:cTn id="11"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21D9B7D-4D65-41A2-AB90-213AC6775208}"/>
              </a:ext>
            </a:extLst>
          </p:cNvPr>
          <p:cNvGrpSpPr/>
          <p:nvPr/>
        </p:nvGrpSpPr>
        <p:grpSpPr>
          <a:xfrm>
            <a:off x="509666" y="4098950"/>
            <a:ext cx="11172668" cy="2759050"/>
            <a:chOff x="509666" y="4098950"/>
            <a:chExt cx="11172668" cy="2759050"/>
          </a:xfrm>
        </p:grpSpPr>
        <p:sp>
          <p:nvSpPr>
            <p:cNvPr id="21" name="Rectangle 20">
              <a:extLst>
                <a:ext uri="{FF2B5EF4-FFF2-40B4-BE49-F238E27FC236}">
                  <a16:creationId xmlns:a16="http://schemas.microsoft.com/office/drawing/2014/main" id="{9809195E-6641-4B59-82E1-51A50911C178}"/>
                </a:ext>
              </a:extLst>
            </p:cNvPr>
            <p:cNvSpPr/>
            <p:nvPr/>
          </p:nvSpPr>
          <p:spPr>
            <a:xfrm>
              <a:off x="509666" y="4098950"/>
              <a:ext cx="11172668" cy="2759050"/>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81A66E61-6172-407B-9CF3-09FC7A753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888" y="4204699"/>
              <a:ext cx="9094224" cy="25897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60A5872-FBE8-48B4-BB7A-CA22C95ED3FD}"/>
              </a:ext>
            </a:extLst>
          </p:cNvPr>
          <p:cNvGrpSpPr/>
          <p:nvPr/>
        </p:nvGrpSpPr>
        <p:grpSpPr>
          <a:xfrm>
            <a:off x="509666" y="1102691"/>
            <a:ext cx="11172668" cy="3012109"/>
            <a:chOff x="509666" y="1102691"/>
            <a:chExt cx="11172668" cy="3012109"/>
          </a:xfrm>
        </p:grpSpPr>
        <p:sp>
          <p:nvSpPr>
            <p:cNvPr id="3" name="Rectangle 2">
              <a:extLst>
                <a:ext uri="{FF2B5EF4-FFF2-40B4-BE49-F238E27FC236}">
                  <a16:creationId xmlns:a16="http://schemas.microsoft.com/office/drawing/2014/main" id="{AEECCA22-928E-497E-B5EE-292F00725F38}"/>
                </a:ext>
              </a:extLst>
            </p:cNvPr>
            <p:cNvSpPr/>
            <p:nvPr/>
          </p:nvSpPr>
          <p:spPr>
            <a:xfrm>
              <a:off x="509666" y="1102691"/>
              <a:ext cx="11172668" cy="3012109"/>
            </a:xfrm>
            <a:prstGeom prst="rect">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FFB5326F-0F78-41A3-8E3D-79B0D8FAFCBA}"/>
                </a:ext>
              </a:extLst>
            </p:cNvPr>
            <p:cNvGrpSpPr/>
            <p:nvPr/>
          </p:nvGrpSpPr>
          <p:grpSpPr>
            <a:xfrm>
              <a:off x="690589" y="1343884"/>
              <a:ext cx="10810822" cy="1181414"/>
              <a:chOff x="690589" y="1343884"/>
              <a:chExt cx="10810822" cy="1181414"/>
            </a:xfrm>
          </p:grpSpPr>
          <p:pic>
            <p:nvPicPr>
              <p:cNvPr id="7" name="Picture 4" descr="Cell division mitosis Royalty Free Vector Image">
                <a:extLst>
                  <a:ext uri="{FF2B5EF4-FFF2-40B4-BE49-F238E27FC236}">
                    <a16:creationId xmlns:a16="http://schemas.microsoft.com/office/drawing/2014/main" id="{407C4D50-3E18-42D2-A10F-B05751A0422B}"/>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1476975"/>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31E50D9-1A2E-4C3B-B8B2-6812D43AA49F}"/>
                  </a:ext>
                </a:extLst>
              </p:cNvPr>
              <p:cNvSpPr txBox="1"/>
              <p:nvPr/>
            </p:nvSpPr>
            <p:spPr>
              <a:xfrm>
                <a:off x="1981200" y="1343884"/>
                <a:ext cx="9520211" cy="1181414"/>
              </a:xfrm>
              <a:prstGeom prst="rect">
                <a:avLst/>
              </a:prstGeom>
              <a:noFill/>
            </p:spPr>
            <p:txBody>
              <a:bodyPr wrap="square" lIns="0" tIns="0" rIns="0" bIns="0" rtlCol="0">
                <a:spAutoFit/>
              </a:bodyPr>
              <a:lstStyle/>
              <a:p>
                <a:pPr algn="just">
                  <a:lnSpc>
                    <a:spcPct val="120000"/>
                  </a:lnSpc>
                </a:pPr>
                <a:r>
                  <a:rPr lang="en-US" sz="2200" b="1" dirty="0">
                    <a:solidFill>
                      <a:schemeClr val="accent5">
                        <a:lumMod val="75000"/>
                      </a:schemeClr>
                    </a:solidFill>
                    <a:latin typeface="+mj-lt"/>
                  </a:rPr>
                  <a:t>Giảm phân </a:t>
                </a:r>
                <a:r>
                  <a:rPr lang="en-US" sz="2200" dirty="0">
                    <a:solidFill>
                      <a:schemeClr val="tx2">
                        <a:lumMod val="75000"/>
                      </a:schemeClr>
                    </a:solidFill>
                    <a:latin typeface="+mj-lt"/>
                  </a:rPr>
                  <a:t>(phân bào giảm nhiễm) là hình thức phân chia của các tế bào sinh dục sơ khai (tế bào sinh tinh, tế bào sinh trứng), xảy ra trong các cơ quan sinh sản để </a:t>
                </a:r>
                <a:r>
                  <a:rPr lang="en-US" sz="2200" b="1" dirty="0">
                    <a:solidFill>
                      <a:schemeClr val="tx2">
                        <a:lumMod val="75000"/>
                      </a:schemeClr>
                    </a:solidFill>
                    <a:latin typeface="+mj-lt"/>
                  </a:rPr>
                  <a:t>tạo ra các giao tử</a:t>
                </a:r>
                <a:r>
                  <a:rPr lang="en-US" sz="2200" dirty="0">
                    <a:solidFill>
                      <a:schemeClr val="tx2">
                        <a:lumMod val="75000"/>
                      </a:schemeClr>
                    </a:solidFill>
                    <a:latin typeface="+mj-lt"/>
                  </a:rPr>
                  <a:t>.</a:t>
                </a:r>
              </a:p>
            </p:txBody>
          </p:sp>
        </p:grpSp>
        <p:grpSp>
          <p:nvGrpSpPr>
            <p:cNvPr id="14" name="Group 13">
              <a:extLst>
                <a:ext uri="{FF2B5EF4-FFF2-40B4-BE49-F238E27FC236}">
                  <a16:creationId xmlns:a16="http://schemas.microsoft.com/office/drawing/2014/main" id="{7C067925-C7F3-4374-866C-CC577B9813F4}"/>
                </a:ext>
              </a:extLst>
            </p:cNvPr>
            <p:cNvGrpSpPr/>
            <p:nvPr/>
          </p:nvGrpSpPr>
          <p:grpSpPr>
            <a:xfrm>
              <a:off x="690589" y="2751470"/>
              <a:ext cx="10810822" cy="1181414"/>
              <a:chOff x="690589" y="2751470"/>
              <a:chExt cx="10810822" cy="1181414"/>
            </a:xfrm>
          </p:grpSpPr>
          <p:pic>
            <p:nvPicPr>
              <p:cNvPr id="11" name="Picture 4" descr="Cell division mitosis Royalty Free Vector Image">
                <a:extLst>
                  <a:ext uri="{FF2B5EF4-FFF2-40B4-BE49-F238E27FC236}">
                    <a16:creationId xmlns:a16="http://schemas.microsoft.com/office/drawing/2014/main" id="{DFB85E12-F875-4A58-BC67-F1EB2C3D0918}"/>
                  </a:ext>
                </a:extLst>
              </p:cNvPr>
              <p:cNvPicPr>
                <a:picLocks noChangeAspect="1" noChangeArrowheads="1"/>
              </p:cNvPicPr>
              <p:nvPr/>
            </p:nvPicPr>
            <p:blipFill rotWithShape="1">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l="12969" t="21927" r="13768" b="26171"/>
              <a:stretch/>
            </p:blipFill>
            <p:spPr bwMode="auto">
              <a:xfrm>
                <a:off x="690589" y="2907837"/>
                <a:ext cx="1135380" cy="8686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48C8CCE-2F7B-44E5-B91C-31412BFEBEC5}"/>
                  </a:ext>
                </a:extLst>
              </p:cNvPr>
              <p:cNvSpPr txBox="1"/>
              <p:nvPr/>
            </p:nvSpPr>
            <p:spPr>
              <a:xfrm>
                <a:off x="1981200" y="2751470"/>
                <a:ext cx="9520211" cy="1181414"/>
              </a:xfrm>
              <a:prstGeom prst="rect">
                <a:avLst/>
              </a:prstGeom>
              <a:noFill/>
            </p:spPr>
            <p:txBody>
              <a:bodyPr wrap="square" lIns="0" tIns="0" rIns="0" bIns="0" rtlCol="0">
                <a:spAutoFit/>
              </a:bodyPr>
              <a:lstStyle/>
              <a:p>
                <a:pPr algn="just">
                  <a:lnSpc>
                    <a:spcPct val="120000"/>
                  </a:lnSpc>
                </a:pPr>
                <a:r>
                  <a:rPr lang="en-US" sz="2200">
                    <a:solidFill>
                      <a:schemeClr val="tx2">
                        <a:lumMod val="50000"/>
                      </a:schemeClr>
                    </a:solidFill>
                    <a:latin typeface="+mj-lt"/>
                  </a:rPr>
                  <a:t>Giảm phân </a:t>
                </a:r>
                <a:r>
                  <a:rPr lang="en-US" sz="2200">
                    <a:solidFill>
                      <a:schemeClr val="tx2">
                        <a:lumMod val="75000"/>
                      </a:schemeClr>
                    </a:solidFill>
                    <a:latin typeface="+mj-lt"/>
                  </a:rPr>
                  <a:t>gồm </a:t>
                </a:r>
                <a:r>
                  <a:rPr lang="en-US" sz="2200" b="1">
                    <a:solidFill>
                      <a:schemeClr val="tx2">
                        <a:lumMod val="75000"/>
                      </a:schemeClr>
                    </a:solidFill>
                    <a:latin typeface="+mj-lt"/>
                  </a:rPr>
                  <a:t>hai lần phân bào liên tiếp</a:t>
                </a:r>
                <a:r>
                  <a:rPr lang="en-US" sz="2200">
                    <a:solidFill>
                      <a:schemeClr val="tx2">
                        <a:lumMod val="75000"/>
                      </a:schemeClr>
                    </a:solidFill>
                    <a:latin typeface="+mj-lt"/>
                  </a:rPr>
                  <a:t> là </a:t>
                </a:r>
                <a:r>
                  <a:rPr lang="en-US" sz="2200" b="1">
                    <a:solidFill>
                      <a:schemeClr val="tx2">
                        <a:lumMod val="75000"/>
                      </a:schemeClr>
                    </a:solidFill>
                    <a:latin typeface="+mj-lt"/>
                  </a:rPr>
                  <a:t>giảm phân I </a:t>
                </a:r>
                <a:r>
                  <a:rPr lang="en-US" sz="2200">
                    <a:solidFill>
                      <a:schemeClr val="tx2">
                        <a:lumMod val="75000"/>
                      </a:schemeClr>
                    </a:solidFill>
                    <a:latin typeface="+mj-lt"/>
                  </a:rPr>
                  <a:t>và </a:t>
                </a:r>
                <a:r>
                  <a:rPr lang="en-US" sz="2200" b="1">
                    <a:solidFill>
                      <a:schemeClr val="tx2">
                        <a:lumMod val="75000"/>
                      </a:schemeClr>
                    </a:solidFill>
                    <a:latin typeface="+mj-lt"/>
                  </a:rPr>
                  <a:t>giảm phân II</a:t>
                </a:r>
                <a:r>
                  <a:rPr lang="en-US" sz="2200">
                    <a:solidFill>
                      <a:schemeClr val="tx2">
                        <a:lumMod val="75000"/>
                      </a:schemeClr>
                    </a:solidFill>
                    <a:latin typeface="+mj-lt"/>
                  </a:rPr>
                  <a:t>. Trước khi tế bào bước vào giảm phân I, ở kì trung gian, mỗi NST được nhân đôi tạo thành NST kép.</a:t>
                </a:r>
              </a:p>
            </p:txBody>
          </p:sp>
        </p:grpSp>
      </p:grpSp>
      <p:grpSp>
        <p:nvGrpSpPr>
          <p:cNvPr id="2" name="Group 1">
            <a:extLst>
              <a:ext uri="{FF2B5EF4-FFF2-40B4-BE49-F238E27FC236}">
                <a16:creationId xmlns:a16="http://schemas.microsoft.com/office/drawing/2014/main" id="{D6906E67-8C5E-4CCF-B4CE-A1FE85665E3D}"/>
              </a:ext>
            </a:extLst>
          </p:cNvPr>
          <p:cNvGrpSpPr/>
          <p:nvPr/>
        </p:nvGrpSpPr>
        <p:grpSpPr>
          <a:xfrm>
            <a:off x="0" y="0"/>
            <a:ext cx="12192000" cy="1181414"/>
            <a:chOff x="0" y="0"/>
            <a:chExt cx="12192000" cy="1181414"/>
          </a:xfrm>
        </p:grpSpPr>
        <p:sp>
          <p:nvSpPr>
            <p:cNvPr id="16" name="Rectangle 15">
              <a:extLst>
                <a:ext uri="{FF2B5EF4-FFF2-40B4-BE49-F238E27FC236}">
                  <a16:creationId xmlns:a16="http://schemas.microsoft.com/office/drawing/2014/main" id="{F6E20E0D-BBA9-480F-8858-B4690E8F0C4A}"/>
                </a:ext>
              </a:extLst>
            </p:cNvPr>
            <p:cNvSpPr/>
            <p:nvPr/>
          </p:nvSpPr>
          <p:spPr>
            <a:xfrm>
              <a:off x="0" y="0"/>
              <a:ext cx="12192000" cy="1181414"/>
            </a:xfrm>
            <a:prstGeom prst="rect">
              <a:avLst/>
            </a:prstGeom>
            <a:solidFill>
              <a:srgbClr val="FFFF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1322BE-D335-4D59-A113-D7DC0C859738}"/>
                </a:ext>
              </a:extLst>
            </p:cNvPr>
            <p:cNvGrpSpPr/>
            <p:nvPr/>
          </p:nvGrpSpPr>
          <p:grpSpPr>
            <a:xfrm>
              <a:off x="2514600" y="152357"/>
              <a:ext cx="7162800" cy="990713"/>
              <a:chOff x="2514600" y="152357"/>
              <a:chExt cx="7162800" cy="990713"/>
            </a:xfrm>
          </p:grpSpPr>
          <p:pic>
            <p:nvPicPr>
              <p:cNvPr id="4" name="Picture 4" descr="Free Icon | Book">
                <a:extLst>
                  <a:ext uri="{FF2B5EF4-FFF2-40B4-BE49-F238E27FC236}">
                    <a16:creationId xmlns:a16="http://schemas.microsoft.com/office/drawing/2014/main" id="{C683B263-DCA8-4F64-93DA-D9FBE3D537F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14600"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24D7FAFE-0A87-400A-92A5-E9FE280DD940}"/>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686687"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D0504D9-2CB3-454F-9184-4494393B3AFE}"/>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LÀ GÌ?</a:t>
                </a:r>
              </a:p>
            </p:txBody>
          </p:sp>
        </p:grpSp>
      </p:grpSp>
    </p:spTree>
    <p:extLst>
      <p:ext uri="{BB962C8B-B14F-4D97-AF65-F5344CB8AC3E}">
        <p14:creationId xmlns:p14="http://schemas.microsoft.com/office/powerpoint/2010/main" val="156107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ppt_x"/>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500" fill="hold"/>
                                        <p:tgtEl>
                                          <p:spTgt spid="8"/>
                                        </p:tgtEl>
                                        <p:attrNameLst>
                                          <p:attrName>ppt_x</p:attrName>
                                        </p:attrNameLst>
                                      </p:cBhvr>
                                      <p:tavLst>
                                        <p:tav tm="0">
                                          <p:val>
                                            <p:strVal val="#ppt_x"/>
                                          </p:val>
                                        </p:tav>
                                        <p:tav tm="100000">
                                          <p:val>
                                            <p:strVal val="#ppt_x"/>
                                          </p:val>
                                        </p:tav>
                                      </p:tavLst>
                                    </p:anim>
                                    <p:anim calcmode="lin" valueType="num">
                                      <p:cBhvr additive="base">
                                        <p:cTn id="14"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decel="10000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2000" fill="hold"/>
                                        <p:tgtEl>
                                          <p:spTgt spid="22"/>
                                        </p:tgtEl>
                                        <p:attrNameLst>
                                          <p:attrName>ppt_x</p:attrName>
                                        </p:attrNameLst>
                                      </p:cBhvr>
                                      <p:tavLst>
                                        <p:tav tm="0">
                                          <p:val>
                                            <p:strVal val="#ppt_x"/>
                                          </p:val>
                                        </p:tav>
                                        <p:tav tm="100000">
                                          <p:val>
                                            <p:strVal val="#ppt_x"/>
                                          </p:val>
                                        </p:tav>
                                      </p:tavLst>
                                    </p:anim>
                                    <p:anim calcmode="lin" valueType="num">
                                      <p:cBhvr additive="base">
                                        <p:cTn id="20" dur="20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EC00009-6A50-4B19-93AB-7970CE2F89B0}"/>
              </a:ext>
            </a:extLst>
          </p:cNvPr>
          <p:cNvGrpSpPr/>
          <p:nvPr/>
        </p:nvGrpSpPr>
        <p:grpSpPr>
          <a:xfrm>
            <a:off x="0" y="1102691"/>
            <a:ext cx="5696360" cy="5755309"/>
            <a:chOff x="0" y="1102691"/>
            <a:chExt cx="5696360" cy="5755309"/>
          </a:xfrm>
        </p:grpSpPr>
        <p:sp>
          <p:nvSpPr>
            <p:cNvPr id="40" name="Rectangle 39">
              <a:extLst>
                <a:ext uri="{FF2B5EF4-FFF2-40B4-BE49-F238E27FC236}">
                  <a16:creationId xmlns:a16="http://schemas.microsoft.com/office/drawing/2014/main" id="{6EE1BF52-E7CE-4677-8778-1094B6A21E68}"/>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A915B352-8E53-4834-9925-3914211AE705}"/>
                </a:ext>
              </a:extLst>
            </p:cNvPr>
            <p:cNvGrpSpPr/>
            <p:nvPr/>
          </p:nvGrpSpPr>
          <p:grpSpPr>
            <a:xfrm>
              <a:off x="925365" y="1749970"/>
              <a:ext cx="3342664" cy="4444048"/>
              <a:chOff x="1184755" y="1559057"/>
              <a:chExt cx="3664136" cy="4871443"/>
            </a:xfrm>
          </p:grpSpPr>
          <p:pic>
            <p:nvPicPr>
              <p:cNvPr id="8" name="Picture 7">
                <a:extLst>
                  <a:ext uri="{FF2B5EF4-FFF2-40B4-BE49-F238E27FC236}">
                    <a16:creationId xmlns:a16="http://schemas.microsoft.com/office/drawing/2014/main" id="{A1510233-C852-4A3A-9442-257C1C675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351603">
                <a:off x="581101" y="2162711"/>
                <a:ext cx="4871443" cy="3664136"/>
              </a:xfrm>
              <a:prstGeom prst="rect">
                <a:avLst/>
              </a:prstGeom>
            </p:spPr>
          </p:pic>
          <p:pic>
            <p:nvPicPr>
              <p:cNvPr id="12" name="Picture 11">
                <a:extLst>
                  <a:ext uri="{FF2B5EF4-FFF2-40B4-BE49-F238E27FC236}">
                    <a16:creationId xmlns:a16="http://schemas.microsoft.com/office/drawing/2014/main" id="{10199ACC-B228-48F6-9616-994E19AACB9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9880191">
                <a:off x="2076553" y="3383072"/>
                <a:ext cx="333752" cy="744021"/>
              </a:xfrm>
              <a:prstGeom prst="rect">
                <a:avLst/>
              </a:prstGeom>
            </p:spPr>
          </p:pic>
          <p:pic>
            <p:nvPicPr>
              <p:cNvPr id="13" name="Picture 12">
                <a:extLst>
                  <a:ext uri="{FF2B5EF4-FFF2-40B4-BE49-F238E27FC236}">
                    <a16:creationId xmlns:a16="http://schemas.microsoft.com/office/drawing/2014/main" id="{2F15D854-BDDA-4868-ADB5-E20A5EE2BC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379974">
                <a:off x="2776556" y="3492658"/>
                <a:ext cx="333752" cy="744021"/>
              </a:xfrm>
              <a:prstGeom prst="rect">
                <a:avLst/>
              </a:prstGeom>
            </p:spPr>
          </p:pic>
          <p:pic>
            <p:nvPicPr>
              <p:cNvPr id="16" name="Picture 15">
                <a:extLst>
                  <a:ext uri="{FF2B5EF4-FFF2-40B4-BE49-F238E27FC236}">
                    <a16:creationId xmlns:a16="http://schemas.microsoft.com/office/drawing/2014/main" id="{8D1084BF-6366-4ADC-BF81-C962C1FA8568}"/>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4674206">
                <a:off x="2398158" y="3056332"/>
                <a:ext cx="389849" cy="661509"/>
              </a:xfrm>
              <a:prstGeom prst="rect">
                <a:avLst/>
              </a:prstGeom>
            </p:spPr>
          </p:pic>
          <p:pic>
            <p:nvPicPr>
              <p:cNvPr id="17" name="Picture 16">
                <a:extLst>
                  <a:ext uri="{FF2B5EF4-FFF2-40B4-BE49-F238E27FC236}">
                    <a16:creationId xmlns:a16="http://schemas.microsoft.com/office/drawing/2014/main" id="{E4F83BC2-6EF6-4A57-8F30-B7E2CFE3E3DD}"/>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4026396">
                <a:off x="2970098" y="4229937"/>
                <a:ext cx="389849" cy="661509"/>
              </a:xfrm>
              <a:prstGeom prst="rect">
                <a:avLst/>
              </a:prstGeom>
            </p:spPr>
          </p:pic>
          <p:pic>
            <p:nvPicPr>
              <p:cNvPr id="18" name="Picture 17">
                <a:extLst>
                  <a:ext uri="{FF2B5EF4-FFF2-40B4-BE49-F238E27FC236}">
                    <a16:creationId xmlns:a16="http://schemas.microsoft.com/office/drawing/2014/main" id="{65E0F059-7B24-46D5-86CA-B184076FFF7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3573220">
                <a:off x="2579491" y="4043139"/>
                <a:ext cx="292612" cy="621814"/>
              </a:xfrm>
              <a:prstGeom prst="rect">
                <a:avLst/>
              </a:prstGeom>
            </p:spPr>
          </p:pic>
          <p:pic>
            <p:nvPicPr>
              <p:cNvPr id="19" name="Picture 18">
                <a:extLst>
                  <a:ext uri="{FF2B5EF4-FFF2-40B4-BE49-F238E27FC236}">
                    <a16:creationId xmlns:a16="http://schemas.microsoft.com/office/drawing/2014/main" id="{31F46FDA-DBE3-48AB-8CC7-085AA89DE886}"/>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210620">
                <a:off x="1837758" y="3965967"/>
                <a:ext cx="425145" cy="721400"/>
              </a:xfrm>
              <a:prstGeom prst="rect">
                <a:avLst/>
              </a:prstGeom>
            </p:spPr>
          </p:pic>
          <p:pic>
            <p:nvPicPr>
              <p:cNvPr id="21" name="Picture 20">
                <a:extLst>
                  <a:ext uri="{FF2B5EF4-FFF2-40B4-BE49-F238E27FC236}">
                    <a16:creationId xmlns:a16="http://schemas.microsoft.com/office/drawing/2014/main" id="{CE6C4003-2A59-4B02-85AD-256F7DA642C9}"/>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3139443" y="3657514"/>
                <a:ext cx="142608" cy="149702"/>
              </a:xfrm>
              <a:prstGeom prst="rect">
                <a:avLst/>
              </a:prstGeom>
            </p:spPr>
          </p:pic>
          <p:pic>
            <p:nvPicPr>
              <p:cNvPr id="22" name="Picture 21">
                <a:extLst>
                  <a:ext uri="{FF2B5EF4-FFF2-40B4-BE49-F238E27FC236}">
                    <a16:creationId xmlns:a16="http://schemas.microsoft.com/office/drawing/2014/main" id="{D810BF0D-F754-4B80-8A8A-E41D9423017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7663" r="60751"/>
              <a:stretch/>
            </p:blipFill>
            <p:spPr>
              <a:xfrm rot="4277425" flipV="1">
                <a:off x="3084534" y="3478563"/>
                <a:ext cx="186793" cy="166196"/>
              </a:xfrm>
              <a:prstGeom prst="rect">
                <a:avLst/>
              </a:prstGeom>
            </p:spPr>
          </p:pic>
          <p:pic>
            <p:nvPicPr>
              <p:cNvPr id="23" name="Picture 22">
                <a:extLst>
                  <a:ext uri="{FF2B5EF4-FFF2-40B4-BE49-F238E27FC236}">
                    <a16:creationId xmlns:a16="http://schemas.microsoft.com/office/drawing/2014/main" id="{FD200ACA-A732-4947-AF97-DB1F0F2FCF0D}"/>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77663" r="60751"/>
              <a:stretch/>
            </p:blipFill>
            <p:spPr>
              <a:xfrm rot="8436400" flipH="1" flipV="1">
                <a:off x="2048606" y="4540886"/>
                <a:ext cx="162783" cy="166196"/>
              </a:xfrm>
              <a:prstGeom prst="rect">
                <a:avLst/>
              </a:prstGeom>
            </p:spPr>
          </p:pic>
          <p:pic>
            <p:nvPicPr>
              <p:cNvPr id="24" name="Picture 23">
                <a:extLst>
                  <a:ext uri="{FF2B5EF4-FFF2-40B4-BE49-F238E27FC236}">
                    <a16:creationId xmlns:a16="http://schemas.microsoft.com/office/drawing/2014/main" id="{738DADC9-180D-44E2-86CD-43C7938EC38A}"/>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7556399" flipH="1">
                <a:off x="2187759" y="4424399"/>
                <a:ext cx="190146" cy="149702"/>
              </a:xfrm>
              <a:prstGeom prst="rect">
                <a:avLst/>
              </a:prstGeom>
            </p:spPr>
          </p:pic>
          <p:pic>
            <p:nvPicPr>
              <p:cNvPr id="26" name="Picture 25">
                <a:extLst>
                  <a:ext uri="{FF2B5EF4-FFF2-40B4-BE49-F238E27FC236}">
                    <a16:creationId xmlns:a16="http://schemas.microsoft.com/office/drawing/2014/main" id="{D8DF00BE-7E9F-492A-AFEC-8174E050C97A}"/>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7663" r="60751"/>
              <a:stretch/>
            </p:blipFill>
            <p:spPr>
              <a:xfrm rot="20507773" flipV="1">
                <a:off x="1841852" y="3441524"/>
                <a:ext cx="186793" cy="166196"/>
              </a:xfrm>
              <a:prstGeom prst="rect">
                <a:avLst/>
              </a:prstGeom>
            </p:spPr>
          </p:pic>
          <p:pic>
            <p:nvPicPr>
              <p:cNvPr id="28" name="Picture 27">
                <a:extLst>
                  <a:ext uri="{FF2B5EF4-FFF2-40B4-BE49-F238E27FC236}">
                    <a16:creationId xmlns:a16="http://schemas.microsoft.com/office/drawing/2014/main" id="{A7EE7C78-43C7-40B0-A28F-52A643E71274}"/>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8200239" flipH="1">
                <a:off x="2073613" y="3397205"/>
                <a:ext cx="142608" cy="149702"/>
              </a:xfrm>
              <a:prstGeom prst="rect">
                <a:avLst/>
              </a:prstGeom>
            </p:spPr>
          </p:pic>
          <p:pic>
            <p:nvPicPr>
              <p:cNvPr id="30" name="Picture 29">
                <a:extLst>
                  <a:ext uri="{FF2B5EF4-FFF2-40B4-BE49-F238E27FC236}">
                    <a16:creationId xmlns:a16="http://schemas.microsoft.com/office/drawing/2014/main" id="{5A5BA0D8-0449-4239-8B25-6155857E354D}"/>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t="77663" r="60751"/>
              <a:stretch/>
            </p:blipFill>
            <p:spPr>
              <a:xfrm rot="3911609" flipV="1">
                <a:off x="2863282" y="4131087"/>
                <a:ext cx="172891" cy="134748"/>
              </a:xfrm>
              <a:prstGeom prst="rect">
                <a:avLst/>
              </a:prstGeom>
            </p:spPr>
          </p:pic>
          <p:pic>
            <p:nvPicPr>
              <p:cNvPr id="31" name="Picture 30">
                <a:extLst>
                  <a:ext uri="{FF2B5EF4-FFF2-40B4-BE49-F238E27FC236}">
                    <a16:creationId xmlns:a16="http://schemas.microsoft.com/office/drawing/2014/main" id="{9E972F2C-D313-4DD3-B23A-FA23A2AEB0DA}"/>
                  </a:ext>
                </a:extLst>
              </p:cNvPr>
              <p:cNvPicPr>
                <a:picLocks noChangeAspect="1"/>
              </p:cNvPicPr>
              <p:nvPr/>
            </p:nvPicPr>
            <p:blipFill rotWithShape="1">
              <a:blip r:embed="rId16" cstate="hqprint">
                <a:extLst>
                  <a:ext uri="{BEBA8EAE-BF5A-486C-A8C5-ECC9F3942E4B}">
                    <a14:imgProps xmlns:a14="http://schemas.microsoft.com/office/drawing/2010/main">
                      <a14:imgLayer r:embed="rId17">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3764293">
                <a:off x="2776789" y="4063243"/>
                <a:ext cx="124308" cy="130492"/>
              </a:xfrm>
              <a:prstGeom prst="rect">
                <a:avLst/>
              </a:prstGeom>
            </p:spPr>
          </p:pic>
          <p:pic>
            <p:nvPicPr>
              <p:cNvPr id="38" name="Picture 37">
                <a:extLst>
                  <a:ext uri="{FF2B5EF4-FFF2-40B4-BE49-F238E27FC236}">
                    <a16:creationId xmlns:a16="http://schemas.microsoft.com/office/drawing/2014/main" id="{4A470AC2-5D9C-4468-BAE8-0816289E57C5}"/>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t="77663" r="60751"/>
              <a:stretch/>
            </p:blipFill>
            <p:spPr>
              <a:xfrm rot="3274285" flipH="1" flipV="1">
                <a:off x="3360236" y="4429474"/>
                <a:ext cx="164385" cy="146259"/>
              </a:xfrm>
              <a:prstGeom prst="rect">
                <a:avLst/>
              </a:prstGeom>
            </p:spPr>
          </p:pic>
          <p:pic>
            <p:nvPicPr>
              <p:cNvPr id="39" name="Picture 38">
                <a:extLst>
                  <a:ext uri="{FF2B5EF4-FFF2-40B4-BE49-F238E27FC236}">
                    <a16:creationId xmlns:a16="http://schemas.microsoft.com/office/drawing/2014/main" id="{B6B32535-AD72-4FCD-8BF9-1ED66EE314D0}"/>
                  </a:ext>
                </a:extLst>
              </p:cNvPr>
              <p:cNvPicPr>
                <a:picLocks noChangeAspect="1"/>
              </p:cNvPicPr>
              <p:nvPr/>
            </p:nvPicPr>
            <p:blipFill rotWithShape="1">
              <a:blip r:embed="rId19" cstate="hqprint">
                <a:extLst>
                  <a:ext uri="{BEBA8EAE-BF5A-486C-A8C5-ECC9F3942E4B}">
                    <a14:imgProps xmlns:a14="http://schemas.microsoft.com/office/drawing/2010/main">
                      <a14:imgLayer r:embed="rId2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3172803" flipH="1">
                <a:off x="3251808" y="4311601"/>
                <a:ext cx="197027" cy="140099"/>
              </a:xfrm>
              <a:prstGeom prst="rect">
                <a:avLst/>
              </a:prstGeom>
            </p:spPr>
          </p:pic>
        </p:grpSp>
      </p:grpSp>
      <p:grpSp>
        <p:nvGrpSpPr>
          <p:cNvPr id="14" name="Group 13">
            <a:extLst>
              <a:ext uri="{FF2B5EF4-FFF2-40B4-BE49-F238E27FC236}">
                <a16:creationId xmlns:a16="http://schemas.microsoft.com/office/drawing/2014/main" id="{C30A7D9E-7EFB-4A8E-9872-662CCE66426C}"/>
              </a:ext>
            </a:extLst>
          </p:cNvPr>
          <p:cNvGrpSpPr/>
          <p:nvPr/>
        </p:nvGrpSpPr>
        <p:grpSpPr>
          <a:xfrm>
            <a:off x="5190356" y="914400"/>
            <a:ext cx="7001644" cy="5943600"/>
            <a:chOff x="5190356" y="914400"/>
            <a:chExt cx="7001644" cy="5943600"/>
          </a:xfrm>
        </p:grpSpPr>
        <p:sp>
          <p:nvSpPr>
            <p:cNvPr id="41" name="Rectangle 40">
              <a:extLst>
                <a:ext uri="{FF2B5EF4-FFF2-40B4-BE49-F238E27FC236}">
                  <a16:creationId xmlns:a16="http://schemas.microsoft.com/office/drawing/2014/main" id="{C8749B25-0C6F-41AD-8300-C079CA1C5B5A}"/>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21" cstate="hqprint">
              <a:extLst>
                <a:ext uri="{28A0092B-C50C-407E-A947-70E740481C1C}">
                  <a14:useLocalDpi xmlns:a14="http://schemas.microsoft.com/office/drawing/2010/main" val="0"/>
                </a:ext>
              </a:extLst>
            </a:blip>
            <a:srcRect/>
            <a:stretch>
              <a:fillRect/>
            </a:stretch>
          </p:blipFill>
          <p:spPr bwMode="auto">
            <a:xfrm rot="16200000">
              <a:off x="7014617" y="1602420"/>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629573" y="1602421"/>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ĐẦU I</a:t>
              </a:r>
            </a:p>
          </p:txBody>
        </p:sp>
        <p:grpSp>
          <p:nvGrpSpPr>
            <p:cNvPr id="9" name="Group 8">
              <a:extLst>
                <a:ext uri="{FF2B5EF4-FFF2-40B4-BE49-F238E27FC236}">
                  <a16:creationId xmlns:a16="http://schemas.microsoft.com/office/drawing/2014/main" id="{5B467933-D73F-4C58-8E13-F8EE37AFCD26}"/>
                </a:ext>
              </a:extLst>
            </p:cNvPr>
            <p:cNvGrpSpPr/>
            <p:nvPr/>
          </p:nvGrpSpPr>
          <p:grpSpPr>
            <a:xfrm>
              <a:off x="5547518" y="2846635"/>
              <a:ext cx="6210002" cy="775149"/>
              <a:chOff x="5547518" y="2846635"/>
              <a:chExt cx="6210002" cy="775149"/>
            </a:xfrm>
          </p:grpSpPr>
          <p:sp>
            <p:nvSpPr>
              <p:cNvPr id="32" name="TextBox 31">
                <a:extLst>
                  <a:ext uri="{FF2B5EF4-FFF2-40B4-BE49-F238E27FC236}">
                    <a16:creationId xmlns:a16="http://schemas.microsoft.com/office/drawing/2014/main" id="{9564694F-8683-4BBE-B2CE-180A2A4C96CE}"/>
                  </a:ext>
                </a:extLst>
              </p:cNvPr>
              <p:cNvSpPr txBox="1"/>
              <p:nvPr/>
            </p:nvSpPr>
            <p:spPr>
              <a:xfrm>
                <a:off x="6495641" y="2846635"/>
                <a:ext cx="526187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NST kép bắt đôi với nhau thành từng cặp tương đồng và dần co xoắn.</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2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2912741"/>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F9013585-D21C-4F34-9C29-C0228E0447C1}"/>
                </a:ext>
              </a:extLst>
            </p:cNvPr>
            <p:cNvGrpSpPr/>
            <p:nvPr/>
          </p:nvGrpSpPr>
          <p:grpSpPr>
            <a:xfrm>
              <a:off x="5547518" y="3847975"/>
              <a:ext cx="6210002" cy="1181414"/>
              <a:chOff x="5547518" y="3847975"/>
              <a:chExt cx="6210002" cy="1181414"/>
            </a:xfrm>
          </p:grpSpPr>
          <p:sp>
            <p:nvSpPr>
              <p:cNvPr id="33" name="TextBox 32">
                <a:extLst>
                  <a:ext uri="{FF2B5EF4-FFF2-40B4-BE49-F238E27FC236}">
                    <a16:creationId xmlns:a16="http://schemas.microsoft.com/office/drawing/2014/main" id="{7CFFE06E-6B82-478B-841F-EE8AF24E2946}"/>
                  </a:ext>
                </a:extLst>
              </p:cNvPr>
              <p:cNvSpPr txBox="1"/>
              <p:nvPr/>
            </p:nvSpPr>
            <p:spPr>
              <a:xfrm>
                <a:off x="6495641" y="3847975"/>
                <a:ext cx="5261879"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chromatid của các NST tương đồng có thể trao đổi đoạn cho nhau (trao đổi chéo).</a:t>
                </a:r>
              </a:p>
            </p:txBody>
          </p:sp>
          <p:pic>
            <p:nvPicPr>
              <p:cNvPr id="36" name="Picture 35" descr="Book Icon by Sanja Veljanoska on Dribbble">
                <a:extLst>
                  <a:ext uri="{FF2B5EF4-FFF2-40B4-BE49-F238E27FC236}">
                    <a16:creationId xmlns:a16="http://schemas.microsoft.com/office/drawing/2014/main" id="{B43ABB8B-1671-4993-B1DA-7626BE264C19}"/>
                  </a:ext>
                </a:extLst>
              </p:cNvPr>
              <p:cNvPicPr>
                <a:picLocks noChangeAspect="1" noChangeArrowheads="1"/>
              </p:cNvPicPr>
              <p:nvPr/>
            </p:nvPicPr>
            <p:blipFill rotWithShape="1">
              <a:blip r:embed="rId2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4117214"/>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89451733-0690-48DF-BE67-74DDDE824452}"/>
                </a:ext>
              </a:extLst>
            </p:cNvPr>
            <p:cNvGrpSpPr/>
            <p:nvPr/>
          </p:nvGrpSpPr>
          <p:grpSpPr>
            <a:xfrm>
              <a:off x="5547518" y="5255579"/>
              <a:ext cx="6210002" cy="775149"/>
              <a:chOff x="5547518" y="5255579"/>
              <a:chExt cx="6210002" cy="775149"/>
            </a:xfrm>
          </p:grpSpPr>
          <p:sp>
            <p:nvSpPr>
              <p:cNvPr id="34" name="TextBox 33">
                <a:extLst>
                  <a:ext uri="{FF2B5EF4-FFF2-40B4-BE49-F238E27FC236}">
                    <a16:creationId xmlns:a16="http://schemas.microsoft.com/office/drawing/2014/main" id="{866D5461-9A7C-48EE-91B5-F5EB8FF71885}"/>
                  </a:ext>
                </a:extLst>
              </p:cNvPr>
              <p:cNvSpPr txBox="1"/>
              <p:nvPr/>
            </p:nvSpPr>
            <p:spPr>
              <a:xfrm>
                <a:off x="6495641" y="5255579"/>
                <a:ext cx="526187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Thoi phân bào hình thành, màng nhân và hạch nhân tiêu biến.</a:t>
                </a:r>
              </a:p>
            </p:txBody>
          </p:sp>
          <p:pic>
            <p:nvPicPr>
              <p:cNvPr id="37" name="Picture 36" descr="Book Icon by Sanja Veljanoska on Dribbble">
                <a:extLst>
                  <a:ext uri="{FF2B5EF4-FFF2-40B4-BE49-F238E27FC236}">
                    <a16:creationId xmlns:a16="http://schemas.microsoft.com/office/drawing/2014/main" id="{3C056723-4E44-4A11-850C-8EF8ED8FE3E9}"/>
                  </a:ext>
                </a:extLst>
              </p:cNvPr>
              <p:cNvPicPr>
                <a:picLocks noChangeAspect="1" noChangeArrowheads="1"/>
              </p:cNvPicPr>
              <p:nvPr/>
            </p:nvPicPr>
            <p:blipFill rotWithShape="1">
              <a:blip r:embed="rId2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5321685"/>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Group 6">
            <a:extLst>
              <a:ext uri="{FF2B5EF4-FFF2-40B4-BE49-F238E27FC236}">
                <a16:creationId xmlns:a16="http://schemas.microsoft.com/office/drawing/2014/main" id="{B6B568AA-2CDE-486E-9594-9D2CCFD08D01}"/>
              </a:ext>
            </a:extLst>
          </p:cNvPr>
          <p:cNvGrpSpPr/>
          <p:nvPr/>
        </p:nvGrpSpPr>
        <p:grpSpPr>
          <a:xfrm>
            <a:off x="0" y="0"/>
            <a:ext cx="12192000" cy="1181414"/>
            <a:chOff x="0" y="0"/>
            <a:chExt cx="12192000" cy="1181414"/>
          </a:xfrm>
        </p:grpSpPr>
        <p:sp>
          <p:nvSpPr>
            <p:cNvPr id="2" name="Rectangle 1">
              <a:extLst>
                <a:ext uri="{FF2B5EF4-FFF2-40B4-BE49-F238E27FC236}">
                  <a16:creationId xmlns:a16="http://schemas.microsoft.com/office/drawing/2014/main" id="{688019BA-23CC-464E-A6C3-96EA59BDE104}"/>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a:t>
                </a:r>
              </a:p>
            </p:txBody>
          </p:sp>
        </p:grpSp>
      </p:grpSp>
      <p:sp>
        <p:nvSpPr>
          <p:cNvPr id="15" name="TextBox 14">
            <a:extLst>
              <a:ext uri="{FF2B5EF4-FFF2-40B4-BE49-F238E27FC236}">
                <a16:creationId xmlns:a16="http://schemas.microsoft.com/office/drawing/2014/main" id="{5E2D5CE7-C228-4A24-8587-7FD6CE56FD29}"/>
              </a:ext>
            </a:extLst>
          </p:cNvPr>
          <p:cNvSpPr txBox="1"/>
          <p:nvPr/>
        </p:nvSpPr>
        <p:spPr>
          <a:xfrm>
            <a:off x="4064000" y="1663700"/>
            <a:ext cx="1083630" cy="542200"/>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Chromatid </a:t>
            </a:r>
          </a:p>
          <a:p>
            <a:pPr algn="l">
              <a:lnSpc>
                <a:spcPct val="115000"/>
              </a:lnSpc>
            </a:pPr>
            <a:r>
              <a:rPr lang="en-US" sz="1600" b="1">
                <a:solidFill>
                  <a:schemeClr val="tx2">
                    <a:lumMod val="50000"/>
                  </a:schemeClr>
                </a:solidFill>
              </a:rPr>
              <a:t>chị em</a:t>
            </a:r>
          </a:p>
        </p:txBody>
      </p:sp>
      <p:sp>
        <p:nvSpPr>
          <p:cNvPr id="42" name="TextBox 41">
            <a:extLst>
              <a:ext uri="{FF2B5EF4-FFF2-40B4-BE49-F238E27FC236}">
                <a16:creationId xmlns:a16="http://schemas.microsoft.com/office/drawing/2014/main" id="{450B635F-9916-4201-A838-D74BCF15A2EC}"/>
              </a:ext>
            </a:extLst>
          </p:cNvPr>
          <p:cNvSpPr txBox="1"/>
          <p:nvPr/>
        </p:nvSpPr>
        <p:spPr>
          <a:xfrm>
            <a:off x="3031126" y="1415502"/>
            <a:ext cx="819135" cy="259045"/>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NST kép</a:t>
            </a:r>
          </a:p>
        </p:txBody>
      </p:sp>
      <p:sp>
        <p:nvSpPr>
          <p:cNvPr id="43" name="TextBox 42">
            <a:extLst>
              <a:ext uri="{FF2B5EF4-FFF2-40B4-BE49-F238E27FC236}">
                <a16:creationId xmlns:a16="http://schemas.microsoft.com/office/drawing/2014/main" id="{70BB69D2-734B-4D78-BDA4-9F7EE8E87048}"/>
              </a:ext>
            </a:extLst>
          </p:cNvPr>
          <p:cNvSpPr txBox="1"/>
          <p:nvPr/>
        </p:nvSpPr>
        <p:spPr>
          <a:xfrm>
            <a:off x="1044234" y="1360302"/>
            <a:ext cx="910506" cy="542200"/>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Thoi </a:t>
            </a:r>
          </a:p>
          <a:p>
            <a:pPr algn="l">
              <a:lnSpc>
                <a:spcPct val="115000"/>
              </a:lnSpc>
            </a:pPr>
            <a:r>
              <a:rPr lang="en-US" sz="1600" b="1">
                <a:solidFill>
                  <a:schemeClr val="tx2">
                    <a:lumMod val="50000"/>
                  </a:schemeClr>
                </a:solidFill>
              </a:rPr>
              <a:t>phân bào</a:t>
            </a:r>
          </a:p>
        </p:txBody>
      </p:sp>
      <p:sp>
        <p:nvSpPr>
          <p:cNvPr id="44" name="TextBox 43">
            <a:extLst>
              <a:ext uri="{FF2B5EF4-FFF2-40B4-BE49-F238E27FC236}">
                <a16:creationId xmlns:a16="http://schemas.microsoft.com/office/drawing/2014/main" id="{7990C4AD-EC96-45CF-827F-E0F632F95EA0}"/>
              </a:ext>
            </a:extLst>
          </p:cNvPr>
          <p:cNvSpPr txBox="1"/>
          <p:nvPr/>
        </p:nvSpPr>
        <p:spPr>
          <a:xfrm>
            <a:off x="3839982" y="5185849"/>
            <a:ext cx="1171796" cy="542200"/>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Cặp NST</a:t>
            </a:r>
          </a:p>
          <a:p>
            <a:pPr algn="l">
              <a:lnSpc>
                <a:spcPct val="115000"/>
              </a:lnSpc>
            </a:pPr>
            <a:r>
              <a:rPr lang="en-US" sz="1600" b="1">
                <a:solidFill>
                  <a:schemeClr val="tx2">
                    <a:lumMod val="50000"/>
                  </a:schemeClr>
                </a:solidFill>
              </a:rPr>
              <a:t>tương đồng</a:t>
            </a:r>
          </a:p>
        </p:txBody>
      </p:sp>
      <p:cxnSp>
        <p:nvCxnSpPr>
          <p:cNvPr id="45" name="Straight Connector 44">
            <a:extLst>
              <a:ext uri="{FF2B5EF4-FFF2-40B4-BE49-F238E27FC236}">
                <a16:creationId xmlns:a16="http://schemas.microsoft.com/office/drawing/2014/main" id="{974202D6-E3D4-4920-99ED-7900E7A90B45}"/>
              </a:ext>
            </a:extLst>
          </p:cNvPr>
          <p:cNvCxnSpPr>
            <a:stCxn id="43" idx="2"/>
          </p:cNvCxnSpPr>
          <p:nvPr/>
        </p:nvCxnSpPr>
        <p:spPr>
          <a:xfrm>
            <a:off x="1499487" y="1902502"/>
            <a:ext cx="1531639" cy="3033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F95F06-F008-4696-99A1-B63DF1334DB0}"/>
              </a:ext>
            </a:extLst>
          </p:cNvPr>
          <p:cNvCxnSpPr>
            <a:cxnSpLocks/>
            <a:stCxn id="42" idx="2"/>
          </p:cNvCxnSpPr>
          <p:nvPr/>
        </p:nvCxnSpPr>
        <p:spPr>
          <a:xfrm flipH="1">
            <a:off x="2731294" y="1674547"/>
            <a:ext cx="709400" cy="18711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C7B032-49E8-426A-944C-3EBB4257F8E8}"/>
              </a:ext>
            </a:extLst>
          </p:cNvPr>
          <p:cNvCxnSpPr>
            <a:cxnSpLocks/>
            <a:stCxn id="15" idx="2"/>
          </p:cNvCxnSpPr>
          <p:nvPr/>
        </p:nvCxnSpPr>
        <p:spPr>
          <a:xfrm flipH="1">
            <a:off x="2914650" y="2205900"/>
            <a:ext cx="1691165" cy="22962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D54A911-BD02-447A-8D7D-E1ED168F9347}"/>
              </a:ext>
            </a:extLst>
          </p:cNvPr>
          <p:cNvCxnSpPr>
            <a:cxnSpLocks/>
          </p:cNvCxnSpPr>
          <p:nvPr/>
        </p:nvCxnSpPr>
        <p:spPr>
          <a:xfrm flipH="1">
            <a:off x="2679700" y="2216747"/>
            <a:ext cx="1923662" cy="21838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6879E94-F5B5-4D71-893F-21E59A27C090}"/>
              </a:ext>
            </a:extLst>
          </p:cNvPr>
          <p:cNvCxnSpPr>
            <a:cxnSpLocks/>
            <a:stCxn id="44" idx="1"/>
          </p:cNvCxnSpPr>
          <p:nvPr/>
        </p:nvCxnSpPr>
        <p:spPr>
          <a:xfrm flipH="1" flipV="1">
            <a:off x="2000250" y="4526756"/>
            <a:ext cx="1839732" cy="930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Freeform: Shape 81">
            <a:extLst>
              <a:ext uri="{FF2B5EF4-FFF2-40B4-BE49-F238E27FC236}">
                <a16:creationId xmlns:a16="http://schemas.microsoft.com/office/drawing/2014/main" id="{E5972F03-C4EA-4DFE-8722-C545C035491D}"/>
              </a:ext>
            </a:extLst>
          </p:cNvPr>
          <p:cNvSpPr/>
          <p:nvPr/>
        </p:nvSpPr>
        <p:spPr>
          <a:xfrm>
            <a:off x="1747838" y="4248150"/>
            <a:ext cx="369093" cy="440531"/>
          </a:xfrm>
          <a:custGeom>
            <a:avLst/>
            <a:gdLst>
              <a:gd name="connsiteX0" fmla="*/ 0 w 369093"/>
              <a:gd name="connsiteY0" fmla="*/ 421481 h 440531"/>
              <a:gd name="connsiteX1" fmla="*/ 157162 w 369093"/>
              <a:gd name="connsiteY1" fmla="*/ 440531 h 440531"/>
              <a:gd name="connsiteX2" fmla="*/ 369093 w 369093"/>
              <a:gd name="connsiteY2" fmla="*/ 102394 h 440531"/>
              <a:gd name="connsiteX3" fmla="*/ 330993 w 369093"/>
              <a:gd name="connsiteY3" fmla="*/ 0 h 440531"/>
            </a:gdLst>
            <a:ahLst/>
            <a:cxnLst>
              <a:cxn ang="0">
                <a:pos x="connsiteX0" y="connsiteY0"/>
              </a:cxn>
              <a:cxn ang="0">
                <a:pos x="connsiteX1" y="connsiteY1"/>
              </a:cxn>
              <a:cxn ang="0">
                <a:pos x="connsiteX2" y="connsiteY2"/>
              </a:cxn>
              <a:cxn ang="0">
                <a:pos x="connsiteX3" y="connsiteY3"/>
              </a:cxn>
            </a:cxnLst>
            <a:rect l="l" t="t" r="r" b="b"/>
            <a:pathLst>
              <a:path w="369093" h="440531">
                <a:moveTo>
                  <a:pt x="0" y="421481"/>
                </a:moveTo>
                <a:lnTo>
                  <a:pt x="157162" y="440531"/>
                </a:lnTo>
                <a:lnTo>
                  <a:pt x="369093" y="102394"/>
                </a:lnTo>
                <a:lnTo>
                  <a:pt x="330993"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par>
                                <p:cTn id="14" presetID="22" presetClass="entr" presetSubtype="2" fill="hold" nodeType="withEffect">
                                  <p:stCondLst>
                                    <p:cond delay="750"/>
                                  </p:stCondLst>
                                  <p:childTnLst>
                                    <p:set>
                                      <p:cBhvr>
                                        <p:cTn id="15" dur="1" fill="hold">
                                          <p:stCondLst>
                                            <p:cond delay="0"/>
                                          </p:stCondLst>
                                        </p:cTn>
                                        <p:tgtEl>
                                          <p:spTgt spid="20"/>
                                        </p:tgtEl>
                                        <p:attrNameLst>
                                          <p:attrName>style.visibility</p:attrName>
                                        </p:attrNameLst>
                                      </p:cBhvr>
                                      <p:to>
                                        <p:strVal val="visible"/>
                                      </p:to>
                                    </p:set>
                                    <p:animEffect transition="in" filter="wipe(righ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par>
                                <p:cTn id="25" presetID="10"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500"/>
                                        <p:tgtEl>
                                          <p:spTgt spid="57"/>
                                        </p:tgtEl>
                                      </p:cBhvr>
                                    </p:animEffect>
                                  </p:childTnLst>
                                </p:cTn>
                              </p:par>
                              <p:par>
                                <p:cTn id="37" presetID="10"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500"/>
                                        <p:tgtEl>
                                          <p:spTgt spid="53"/>
                                        </p:tgtEl>
                                      </p:cBhvr>
                                    </p:animEffect>
                                  </p:childTnLst>
                                </p:cTn>
                              </p:par>
                              <p:par>
                                <p:cTn id="40" presetID="10" presetClass="entr" presetSubtype="0" fill="hold" nodeType="with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2" grpId="0"/>
      <p:bldP spid="43" grpId="0"/>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444C115-52DB-4027-B26A-12F85CB42F1F}"/>
              </a:ext>
            </a:extLst>
          </p:cNvPr>
          <p:cNvGrpSpPr/>
          <p:nvPr/>
        </p:nvGrpSpPr>
        <p:grpSpPr>
          <a:xfrm>
            <a:off x="0" y="1102691"/>
            <a:ext cx="5696360" cy="5755309"/>
            <a:chOff x="0" y="1102691"/>
            <a:chExt cx="5696360" cy="5755309"/>
          </a:xfrm>
        </p:grpSpPr>
        <p:sp>
          <p:nvSpPr>
            <p:cNvPr id="10" name="Rectangle 9">
              <a:extLst>
                <a:ext uri="{FF2B5EF4-FFF2-40B4-BE49-F238E27FC236}">
                  <a16:creationId xmlns:a16="http://schemas.microsoft.com/office/drawing/2014/main" id="{335CDDFD-597F-45FD-A831-31D0DC28DCC7}"/>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0E4504E-5856-4F1F-8E10-D80977042BF6}"/>
                </a:ext>
              </a:extLst>
            </p:cNvPr>
            <p:cNvGrpSpPr/>
            <p:nvPr/>
          </p:nvGrpSpPr>
          <p:grpSpPr>
            <a:xfrm>
              <a:off x="893743" y="1750005"/>
              <a:ext cx="3332987" cy="4443984"/>
              <a:chOff x="1229477" y="1750005"/>
              <a:chExt cx="3332987" cy="4443984"/>
            </a:xfrm>
          </p:grpSpPr>
          <p:pic>
            <p:nvPicPr>
              <p:cNvPr id="25" name="Picture 24">
                <a:extLst>
                  <a:ext uri="{FF2B5EF4-FFF2-40B4-BE49-F238E27FC236}">
                    <a16:creationId xmlns:a16="http://schemas.microsoft.com/office/drawing/2014/main" id="{F47EC83B-10A3-450C-B986-B88926198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00000">
                <a:off x="673979" y="2305503"/>
                <a:ext cx="4443984" cy="3332987"/>
              </a:xfrm>
              <a:prstGeom prst="rect">
                <a:avLst/>
              </a:prstGeom>
            </p:spPr>
          </p:pic>
          <p:pic>
            <p:nvPicPr>
              <p:cNvPr id="26" name="Picture 25">
                <a:extLst>
                  <a:ext uri="{FF2B5EF4-FFF2-40B4-BE49-F238E27FC236}">
                    <a16:creationId xmlns:a16="http://schemas.microsoft.com/office/drawing/2014/main" id="{D36F41FA-15F3-4CE8-84D3-E38A9E586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625660" flipV="1">
                <a:off x="1367083" y="3525670"/>
                <a:ext cx="173464" cy="136568"/>
              </a:xfrm>
              <a:prstGeom prst="rect">
                <a:avLst/>
              </a:prstGeom>
            </p:spPr>
          </p:pic>
          <p:grpSp>
            <p:nvGrpSpPr>
              <p:cNvPr id="28" name="Group 27">
                <a:extLst>
                  <a:ext uri="{FF2B5EF4-FFF2-40B4-BE49-F238E27FC236}">
                    <a16:creationId xmlns:a16="http://schemas.microsoft.com/office/drawing/2014/main" id="{832EDA0D-2CBF-404A-B000-AD6200E9C06C}"/>
                  </a:ext>
                </a:extLst>
              </p:cNvPr>
              <p:cNvGrpSpPr/>
              <p:nvPr/>
            </p:nvGrpSpPr>
            <p:grpSpPr>
              <a:xfrm rot="9302784">
                <a:off x="1593224" y="3319668"/>
                <a:ext cx="387845" cy="676094"/>
                <a:chOff x="2353492" y="4007117"/>
                <a:chExt cx="387845" cy="676094"/>
              </a:xfrm>
            </p:grpSpPr>
            <p:pic>
              <p:nvPicPr>
                <p:cNvPr id="30" name="Picture 29">
                  <a:extLst>
                    <a:ext uri="{FF2B5EF4-FFF2-40B4-BE49-F238E27FC236}">
                      <a16:creationId xmlns:a16="http://schemas.microsoft.com/office/drawing/2014/main" id="{E143098F-4A4B-40A6-A9CF-0443783E2E54}"/>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210620">
                  <a:off x="2353492" y="4007117"/>
                  <a:ext cx="387845" cy="658108"/>
                </a:xfrm>
                <a:prstGeom prst="rect">
                  <a:avLst/>
                </a:prstGeom>
              </p:spPr>
            </p:pic>
            <p:pic>
              <p:nvPicPr>
                <p:cNvPr id="31" name="Picture 30">
                  <a:extLst>
                    <a:ext uri="{FF2B5EF4-FFF2-40B4-BE49-F238E27FC236}">
                      <a16:creationId xmlns:a16="http://schemas.microsoft.com/office/drawing/2014/main" id="{15D10F11-27A5-4771-B581-F63DE65C5A2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nvGrpSpPr>
              <p:cNvPr id="33" name="Group 32">
                <a:extLst>
                  <a:ext uri="{FF2B5EF4-FFF2-40B4-BE49-F238E27FC236}">
                    <a16:creationId xmlns:a16="http://schemas.microsoft.com/office/drawing/2014/main" id="{1A3E3E81-BDED-42CC-AB81-C26E0CCCCDFA}"/>
                  </a:ext>
                </a:extLst>
              </p:cNvPr>
              <p:cNvGrpSpPr/>
              <p:nvPr/>
            </p:nvGrpSpPr>
            <p:grpSpPr>
              <a:xfrm rot="10982558" flipV="1">
                <a:off x="3556267" y="4119189"/>
                <a:ext cx="678745" cy="403517"/>
                <a:chOff x="-408006" y="2799188"/>
                <a:chExt cx="678745" cy="322916"/>
              </a:xfrm>
            </p:grpSpPr>
            <p:pic>
              <p:nvPicPr>
                <p:cNvPr id="36" name="Picture 35">
                  <a:extLst>
                    <a:ext uri="{FF2B5EF4-FFF2-40B4-BE49-F238E27FC236}">
                      <a16:creationId xmlns:a16="http://schemas.microsoft.com/office/drawing/2014/main" id="{1501ECBF-59B0-405F-96C5-C6EDB9F7A50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379974">
                  <a:off x="-220868" y="2630496"/>
                  <a:ext cx="304470" cy="678745"/>
                </a:xfrm>
                <a:prstGeom prst="rect">
                  <a:avLst/>
                </a:prstGeom>
              </p:spPr>
            </p:pic>
            <p:pic>
              <p:nvPicPr>
                <p:cNvPr id="38" name="Picture 37">
                  <a:extLst>
                    <a:ext uri="{FF2B5EF4-FFF2-40B4-BE49-F238E27FC236}">
                      <a16:creationId xmlns:a16="http://schemas.microsoft.com/office/drawing/2014/main" id="{D5E6AF2F-D501-4DC3-A3C6-378C0ACB701C}"/>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39" name="Group 38">
                <a:extLst>
                  <a:ext uri="{FF2B5EF4-FFF2-40B4-BE49-F238E27FC236}">
                    <a16:creationId xmlns:a16="http://schemas.microsoft.com/office/drawing/2014/main" id="{EE536D6E-F083-4112-B077-B7DE6E5D2063}"/>
                  </a:ext>
                </a:extLst>
              </p:cNvPr>
              <p:cNvGrpSpPr/>
              <p:nvPr/>
            </p:nvGrpSpPr>
            <p:grpSpPr>
              <a:xfrm rot="13016932">
                <a:off x="2771513" y="3978586"/>
                <a:ext cx="678745" cy="455860"/>
                <a:chOff x="-408006" y="2817634"/>
                <a:chExt cx="678745" cy="364803"/>
              </a:xfrm>
            </p:grpSpPr>
            <p:pic>
              <p:nvPicPr>
                <p:cNvPr id="40" name="Picture 39">
                  <a:extLst>
                    <a:ext uri="{FF2B5EF4-FFF2-40B4-BE49-F238E27FC236}">
                      <a16:creationId xmlns:a16="http://schemas.microsoft.com/office/drawing/2014/main" id="{1DB4F001-53DD-4CDD-8085-2A4C725219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379974">
                  <a:off x="-220868" y="2630496"/>
                  <a:ext cx="304470" cy="678745"/>
                </a:xfrm>
                <a:prstGeom prst="rect">
                  <a:avLst/>
                </a:prstGeom>
              </p:spPr>
            </p:pic>
            <p:pic>
              <p:nvPicPr>
                <p:cNvPr id="41" name="Picture 40">
                  <a:extLst>
                    <a:ext uri="{FF2B5EF4-FFF2-40B4-BE49-F238E27FC236}">
                      <a16:creationId xmlns:a16="http://schemas.microsoft.com/office/drawing/2014/main" id="{43AAD504-E311-4AA3-9E22-0E8E2F9E9EF4}"/>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694813" flipH="1" flipV="1">
                  <a:off x="-354771" y="3049105"/>
                  <a:ext cx="130096" cy="136568"/>
                </a:xfrm>
                <a:prstGeom prst="rect">
                  <a:avLst/>
                </a:prstGeom>
              </p:spPr>
            </p:pic>
          </p:grpSp>
          <p:grpSp>
            <p:nvGrpSpPr>
              <p:cNvPr id="42" name="Group 41">
                <a:extLst>
                  <a:ext uri="{FF2B5EF4-FFF2-40B4-BE49-F238E27FC236}">
                    <a16:creationId xmlns:a16="http://schemas.microsoft.com/office/drawing/2014/main" id="{B9B97928-0A4B-4CF0-9298-53072A01423F}"/>
                  </a:ext>
                </a:extLst>
              </p:cNvPr>
              <p:cNvGrpSpPr/>
              <p:nvPr/>
            </p:nvGrpSpPr>
            <p:grpSpPr>
              <a:xfrm rot="9464510">
                <a:off x="2466045" y="3593467"/>
                <a:ext cx="387845" cy="676094"/>
                <a:chOff x="2353492" y="4007117"/>
                <a:chExt cx="387845" cy="676094"/>
              </a:xfrm>
            </p:grpSpPr>
            <p:pic>
              <p:nvPicPr>
                <p:cNvPr id="43" name="Picture 42">
                  <a:extLst>
                    <a:ext uri="{FF2B5EF4-FFF2-40B4-BE49-F238E27FC236}">
                      <a16:creationId xmlns:a16="http://schemas.microsoft.com/office/drawing/2014/main" id="{A4CC7407-92F9-4D57-9998-8C2EE06FC3DC}"/>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210620">
                  <a:off x="2353492" y="4007117"/>
                  <a:ext cx="387845" cy="658108"/>
                </a:xfrm>
                <a:prstGeom prst="rect">
                  <a:avLst/>
                </a:prstGeom>
              </p:spPr>
            </p:pic>
            <p:pic>
              <p:nvPicPr>
                <p:cNvPr id="44" name="Picture 43">
                  <a:extLst>
                    <a:ext uri="{FF2B5EF4-FFF2-40B4-BE49-F238E27FC236}">
                      <a16:creationId xmlns:a16="http://schemas.microsoft.com/office/drawing/2014/main" id="{23DED6FD-1CEE-4E80-BF03-C32DAD0DF859}"/>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grpSp>
      <p:grpSp>
        <p:nvGrpSpPr>
          <p:cNvPr id="11" name="Group 10">
            <a:extLst>
              <a:ext uri="{FF2B5EF4-FFF2-40B4-BE49-F238E27FC236}">
                <a16:creationId xmlns:a16="http://schemas.microsoft.com/office/drawing/2014/main" id="{BF5DB305-A10C-4882-B1F2-1D5981131942}"/>
              </a:ext>
            </a:extLst>
          </p:cNvPr>
          <p:cNvGrpSpPr/>
          <p:nvPr/>
        </p:nvGrpSpPr>
        <p:grpSpPr>
          <a:xfrm>
            <a:off x="5190356" y="914400"/>
            <a:ext cx="7001644" cy="5943600"/>
            <a:chOff x="5190356" y="914400"/>
            <a:chExt cx="7001644" cy="5943600"/>
          </a:xfrm>
        </p:grpSpPr>
        <p:sp>
          <p:nvSpPr>
            <p:cNvPr id="8" name="Rectangle 7">
              <a:extLst>
                <a:ext uri="{FF2B5EF4-FFF2-40B4-BE49-F238E27FC236}">
                  <a16:creationId xmlns:a16="http://schemas.microsoft.com/office/drawing/2014/main" id="{4B5C9618-CBA0-427B-99C9-D7C2D1E46E4E}"/>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rot="16200000">
              <a:off x="7014617" y="1602420"/>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689534" y="1602421"/>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GIỮA I</a:t>
              </a:r>
            </a:p>
          </p:txBody>
        </p:sp>
        <p:grpSp>
          <p:nvGrpSpPr>
            <p:cNvPr id="2" name="Group 1">
              <a:extLst>
                <a:ext uri="{FF2B5EF4-FFF2-40B4-BE49-F238E27FC236}">
                  <a16:creationId xmlns:a16="http://schemas.microsoft.com/office/drawing/2014/main" id="{94F0D3EA-3D3E-4B8B-850E-F2AC7E229DF1}"/>
                </a:ext>
              </a:extLst>
            </p:cNvPr>
            <p:cNvGrpSpPr/>
            <p:nvPr/>
          </p:nvGrpSpPr>
          <p:grpSpPr>
            <a:xfrm>
              <a:off x="5547518" y="2950844"/>
              <a:ext cx="6210002" cy="1587679"/>
              <a:chOff x="5547518" y="2950844"/>
              <a:chExt cx="6210002" cy="1587679"/>
            </a:xfrm>
          </p:grpSpPr>
          <p:sp>
            <p:nvSpPr>
              <p:cNvPr id="32" name="TextBox 31">
                <a:extLst>
                  <a:ext uri="{FF2B5EF4-FFF2-40B4-BE49-F238E27FC236}">
                    <a16:creationId xmlns:a16="http://schemas.microsoft.com/office/drawing/2014/main" id="{9564694F-8683-4BBE-B2CE-180A2A4C96CE}"/>
                  </a:ext>
                </a:extLst>
              </p:cNvPr>
              <p:cNvSpPr txBox="1"/>
              <p:nvPr/>
            </p:nvSpPr>
            <p:spPr>
              <a:xfrm>
                <a:off x="6495641" y="2950844"/>
                <a:ext cx="5261879" cy="158767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cặp NST kép tương đồng co xoắn cực đại và di chuyển về mặt phẳng xích đạo của thoi phân bào, tập trung thành hai hàng.</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3423215"/>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B3CB49FE-1072-4D44-963B-C9DCB54FEA95}"/>
                </a:ext>
              </a:extLst>
            </p:cNvPr>
            <p:cNvGrpSpPr/>
            <p:nvPr/>
          </p:nvGrpSpPr>
          <p:grpSpPr>
            <a:xfrm>
              <a:off x="5547518" y="4976990"/>
              <a:ext cx="6210002" cy="775149"/>
              <a:chOff x="5547518" y="4976990"/>
              <a:chExt cx="6210002" cy="775149"/>
            </a:xfrm>
          </p:grpSpPr>
          <p:sp>
            <p:nvSpPr>
              <p:cNvPr id="34" name="TextBox 33">
                <a:extLst>
                  <a:ext uri="{FF2B5EF4-FFF2-40B4-BE49-F238E27FC236}">
                    <a16:creationId xmlns:a16="http://schemas.microsoft.com/office/drawing/2014/main" id="{866D5461-9A7C-48EE-91B5-F5EB8FF71885}"/>
                  </a:ext>
                </a:extLst>
              </p:cNvPr>
              <p:cNvSpPr txBox="1"/>
              <p:nvPr/>
            </p:nvSpPr>
            <p:spPr>
              <a:xfrm>
                <a:off x="6495641" y="4976990"/>
                <a:ext cx="526187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vi ống được gắn vào một phía tâm động của mỗi NST kép.</a:t>
                </a:r>
              </a:p>
            </p:txBody>
          </p:sp>
          <p:pic>
            <p:nvPicPr>
              <p:cNvPr id="37" name="Picture 36" descr="Book Icon by Sanja Veljanoska on Dribbble">
                <a:extLst>
                  <a:ext uri="{FF2B5EF4-FFF2-40B4-BE49-F238E27FC236}">
                    <a16:creationId xmlns:a16="http://schemas.microsoft.com/office/drawing/2014/main" id="{3C056723-4E44-4A11-850C-8EF8ED8FE3E9}"/>
                  </a:ext>
                </a:extLst>
              </p:cNvPr>
              <p:cNvPicPr>
                <a:picLocks noChangeAspect="1" noChangeArrowheads="1"/>
              </p:cNvPicPr>
              <p:nvPr/>
            </p:nvPicPr>
            <p:blipFill rotWithShape="1">
              <a:blip r:embed="rId12"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5043096"/>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7" name="Rectangle 26">
            <a:extLst>
              <a:ext uri="{FF2B5EF4-FFF2-40B4-BE49-F238E27FC236}">
                <a16:creationId xmlns:a16="http://schemas.microsoft.com/office/drawing/2014/main" id="{D3CE9B28-2F7B-460F-B397-9DD51E23E1DD}"/>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a:t>
              </a:r>
            </a:p>
          </p:txBody>
        </p:sp>
      </p:grpSp>
      <p:sp>
        <p:nvSpPr>
          <p:cNvPr id="45" name="TextBox 44">
            <a:extLst>
              <a:ext uri="{FF2B5EF4-FFF2-40B4-BE49-F238E27FC236}">
                <a16:creationId xmlns:a16="http://schemas.microsoft.com/office/drawing/2014/main" id="{C09502AA-45C2-4B6D-B5E8-843065F676FA}"/>
              </a:ext>
            </a:extLst>
          </p:cNvPr>
          <p:cNvSpPr txBox="1"/>
          <p:nvPr/>
        </p:nvSpPr>
        <p:spPr>
          <a:xfrm>
            <a:off x="3163494" y="1454626"/>
            <a:ext cx="1604093" cy="259045"/>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Vi ống tâm động</a:t>
            </a:r>
          </a:p>
        </p:txBody>
      </p:sp>
      <p:cxnSp>
        <p:nvCxnSpPr>
          <p:cNvPr id="46" name="Straight Connector 45">
            <a:extLst>
              <a:ext uri="{FF2B5EF4-FFF2-40B4-BE49-F238E27FC236}">
                <a16:creationId xmlns:a16="http://schemas.microsoft.com/office/drawing/2014/main" id="{6A76367B-6206-4594-8F1F-E10BB52E89CB}"/>
              </a:ext>
            </a:extLst>
          </p:cNvPr>
          <p:cNvCxnSpPr>
            <a:cxnSpLocks/>
            <a:stCxn id="45" idx="2"/>
          </p:cNvCxnSpPr>
          <p:nvPr/>
        </p:nvCxnSpPr>
        <p:spPr>
          <a:xfrm flipH="1">
            <a:off x="3022600" y="1713671"/>
            <a:ext cx="942941" cy="1423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6BF4B645-4E49-4232-BEE8-8A9F4A07D47D}"/>
              </a:ext>
            </a:extLst>
          </p:cNvPr>
          <p:cNvSpPr txBox="1"/>
          <p:nvPr/>
        </p:nvSpPr>
        <p:spPr>
          <a:xfrm>
            <a:off x="2522952" y="6114232"/>
            <a:ext cx="2372444" cy="542200"/>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Cặp NST tương đồng</a:t>
            </a:r>
          </a:p>
          <a:p>
            <a:pPr algn="l">
              <a:lnSpc>
                <a:spcPct val="115000"/>
              </a:lnSpc>
            </a:pPr>
            <a:r>
              <a:rPr lang="en-US" sz="1600" b="1">
                <a:solidFill>
                  <a:schemeClr val="tx2">
                    <a:lumMod val="50000"/>
                  </a:schemeClr>
                </a:solidFill>
              </a:rPr>
              <a:t>trên mặt phẳng xích đạo</a:t>
            </a:r>
          </a:p>
        </p:txBody>
      </p:sp>
      <p:sp>
        <p:nvSpPr>
          <p:cNvPr id="14" name="Oval 13">
            <a:extLst>
              <a:ext uri="{FF2B5EF4-FFF2-40B4-BE49-F238E27FC236}">
                <a16:creationId xmlns:a16="http://schemas.microsoft.com/office/drawing/2014/main" id="{5D32FB2A-ACFF-46F0-916D-80D8BF9EF9C5}"/>
              </a:ext>
            </a:extLst>
          </p:cNvPr>
          <p:cNvSpPr/>
          <p:nvPr/>
        </p:nvSpPr>
        <p:spPr>
          <a:xfrm>
            <a:off x="914400" y="3276600"/>
            <a:ext cx="1029287" cy="78955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86D880F-3112-4EC5-9FB5-239ADFCA5E17}"/>
              </a:ext>
            </a:extLst>
          </p:cNvPr>
          <p:cNvCxnSpPr>
            <a:stCxn id="48" idx="0"/>
            <a:endCxn id="14" idx="5"/>
          </p:cNvCxnSpPr>
          <p:nvPr/>
        </p:nvCxnSpPr>
        <p:spPr>
          <a:xfrm flipH="1" flipV="1">
            <a:off x="1792951" y="3950525"/>
            <a:ext cx="1916223" cy="21637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86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08DFDA-E1B2-411A-9E09-8FDA5983A71B}"/>
              </a:ext>
            </a:extLst>
          </p:cNvPr>
          <p:cNvGrpSpPr/>
          <p:nvPr/>
        </p:nvGrpSpPr>
        <p:grpSpPr>
          <a:xfrm>
            <a:off x="0" y="1102691"/>
            <a:ext cx="5696360" cy="5755309"/>
            <a:chOff x="0" y="1102691"/>
            <a:chExt cx="5696360" cy="5755309"/>
          </a:xfrm>
        </p:grpSpPr>
        <p:sp>
          <p:nvSpPr>
            <p:cNvPr id="70" name="Rectangle 69">
              <a:extLst>
                <a:ext uri="{FF2B5EF4-FFF2-40B4-BE49-F238E27FC236}">
                  <a16:creationId xmlns:a16="http://schemas.microsoft.com/office/drawing/2014/main" id="{EF8482E8-60F0-4B14-9E6B-A52C380A9E45}"/>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4D561F5-35D7-4F24-84B8-6251549AA946}"/>
                </a:ext>
              </a:extLst>
            </p:cNvPr>
            <p:cNvGrpSpPr/>
            <p:nvPr/>
          </p:nvGrpSpPr>
          <p:grpSpPr>
            <a:xfrm>
              <a:off x="958829" y="1790381"/>
              <a:ext cx="3270384" cy="4443984"/>
              <a:chOff x="1641521" y="1790381"/>
              <a:chExt cx="3270384" cy="4443984"/>
            </a:xfrm>
          </p:grpSpPr>
          <p:pic>
            <p:nvPicPr>
              <p:cNvPr id="25" name="Picture 24">
                <a:extLst>
                  <a:ext uri="{FF2B5EF4-FFF2-40B4-BE49-F238E27FC236}">
                    <a16:creationId xmlns:a16="http://schemas.microsoft.com/office/drawing/2014/main" id="{797ADBC3-E20D-4AAE-9B2C-7D266062D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100000">
                <a:off x="1054721" y="2377181"/>
                <a:ext cx="4443984" cy="3270384"/>
              </a:xfrm>
              <a:prstGeom prst="rect">
                <a:avLst/>
              </a:prstGeom>
            </p:spPr>
          </p:pic>
          <p:grpSp>
            <p:nvGrpSpPr>
              <p:cNvPr id="39" name="Group 38">
                <a:extLst>
                  <a:ext uri="{FF2B5EF4-FFF2-40B4-BE49-F238E27FC236}">
                    <a16:creationId xmlns:a16="http://schemas.microsoft.com/office/drawing/2014/main" id="{B606A088-A2DD-48F1-A532-58D4393AD848}"/>
                  </a:ext>
                </a:extLst>
              </p:cNvPr>
              <p:cNvGrpSpPr/>
              <p:nvPr/>
            </p:nvGrpSpPr>
            <p:grpSpPr>
              <a:xfrm rot="13437333">
                <a:off x="3365019" y="4905805"/>
                <a:ext cx="346104" cy="358087"/>
                <a:chOff x="2453039" y="4281938"/>
                <a:chExt cx="387845" cy="401273"/>
              </a:xfrm>
            </p:grpSpPr>
            <p:pic>
              <p:nvPicPr>
                <p:cNvPr id="40" name="Picture 39">
                  <a:extLst>
                    <a:ext uri="{FF2B5EF4-FFF2-40B4-BE49-F238E27FC236}">
                      <a16:creationId xmlns:a16="http://schemas.microsoft.com/office/drawing/2014/main" id="{3B4023A9-B07E-4734-AF60-9EB0183AA2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47239"/>
                <a:stretch/>
              </p:blipFill>
              <p:spPr>
                <a:xfrm rot="19210620">
                  <a:off x="2453039" y="4281938"/>
                  <a:ext cx="387845" cy="347229"/>
                </a:xfrm>
                <a:prstGeom prst="rect">
                  <a:avLst/>
                </a:prstGeom>
              </p:spPr>
            </p:pic>
            <p:pic>
              <p:nvPicPr>
                <p:cNvPr id="41" name="Picture 40">
                  <a:extLst>
                    <a:ext uri="{FF2B5EF4-FFF2-40B4-BE49-F238E27FC236}">
                      <a16:creationId xmlns:a16="http://schemas.microsoft.com/office/drawing/2014/main" id="{AC3F1C94-D84A-40E1-BFAD-72022678FDA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nvGrpSpPr>
              <p:cNvPr id="42" name="Group 41">
                <a:extLst>
                  <a:ext uri="{FF2B5EF4-FFF2-40B4-BE49-F238E27FC236}">
                    <a16:creationId xmlns:a16="http://schemas.microsoft.com/office/drawing/2014/main" id="{D92BEFBE-80E9-46F0-95CA-A4915775BEA8}"/>
                  </a:ext>
                </a:extLst>
              </p:cNvPr>
              <p:cNvGrpSpPr/>
              <p:nvPr/>
            </p:nvGrpSpPr>
            <p:grpSpPr>
              <a:xfrm rot="14905776" flipV="1">
                <a:off x="1865792" y="4126393"/>
                <a:ext cx="316419" cy="380467"/>
                <a:chOff x="-53597" y="2775246"/>
                <a:chExt cx="316419" cy="304470"/>
              </a:xfrm>
            </p:grpSpPr>
            <p:pic>
              <p:nvPicPr>
                <p:cNvPr id="43" name="Picture 42">
                  <a:extLst>
                    <a:ext uri="{FF2B5EF4-FFF2-40B4-BE49-F238E27FC236}">
                      <a16:creationId xmlns:a16="http://schemas.microsoft.com/office/drawing/2014/main" id="{76123740-F738-4208-BCB7-521FC32E134B}"/>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3382"/>
                <a:stretch/>
              </p:blipFill>
              <p:spPr>
                <a:xfrm rot="4379974">
                  <a:off x="-47622" y="2769271"/>
                  <a:ext cx="304470" cy="316419"/>
                </a:xfrm>
                <a:prstGeom prst="rect">
                  <a:avLst/>
                </a:prstGeom>
              </p:spPr>
            </p:pic>
            <p:pic>
              <p:nvPicPr>
                <p:cNvPr id="44" name="Picture 43">
                  <a:extLst>
                    <a:ext uri="{FF2B5EF4-FFF2-40B4-BE49-F238E27FC236}">
                      <a16:creationId xmlns:a16="http://schemas.microsoft.com/office/drawing/2014/main" id="{77BE11AD-9344-4F06-81D3-129DC6E53104}"/>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26" name="Group 25">
                <a:extLst>
                  <a:ext uri="{FF2B5EF4-FFF2-40B4-BE49-F238E27FC236}">
                    <a16:creationId xmlns:a16="http://schemas.microsoft.com/office/drawing/2014/main" id="{7007B464-E86D-4C3E-89AB-7E5EB1A172CC}"/>
                  </a:ext>
                </a:extLst>
              </p:cNvPr>
              <p:cNvGrpSpPr/>
              <p:nvPr/>
            </p:nvGrpSpPr>
            <p:grpSpPr>
              <a:xfrm rot="13909530">
                <a:off x="2026023" y="4298419"/>
                <a:ext cx="387845" cy="401273"/>
                <a:chOff x="2453039" y="4281938"/>
                <a:chExt cx="387845" cy="401273"/>
              </a:xfrm>
            </p:grpSpPr>
            <p:pic>
              <p:nvPicPr>
                <p:cNvPr id="28" name="Picture 27">
                  <a:extLst>
                    <a:ext uri="{FF2B5EF4-FFF2-40B4-BE49-F238E27FC236}">
                      <a16:creationId xmlns:a16="http://schemas.microsoft.com/office/drawing/2014/main" id="{8D4923EB-99AD-48D6-8649-BD808F531DC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47239"/>
                <a:stretch/>
              </p:blipFill>
              <p:spPr>
                <a:xfrm rot="19210620">
                  <a:off x="2453039" y="4281938"/>
                  <a:ext cx="387845" cy="347229"/>
                </a:xfrm>
                <a:prstGeom prst="rect">
                  <a:avLst/>
                </a:prstGeom>
              </p:spPr>
            </p:pic>
            <p:pic>
              <p:nvPicPr>
                <p:cNvPr id="30" name="Picture 29">
                  <a:extLst>
                    <a:ext uri="{FF2B5EF4-FFF2-40B4-BE49-F238E27FC236}">
                      <a16:creationId xmlns:a16="http://schemas.microsoft.com/office/drawing/2014/main" id="{170AEE86-2C5F-4618-8E46-9D5F76AF38AD}"/>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nvGrpSpPr>
              <p:cNvPr id="45" name="Group 44">
                <a:extLst>
                  <a:ext uri="{FF2B5EF4-FFF2-40B4-BE49-F238E27FC236}">
                    <a16:creationId xmlns:a16="http://schemas.microsoft.com/office/drawing/2014/main" id="{2A5C15FD-EB96-49F9-9697-0228DEEC3BE3}"/>
                  </a:ext>
                </a:extLst>
              </p:cNvPr>
              <p:cNvGrpSpPr/>
              <p:nvPr/>
            </p:nvGrpSpPr>
            <p:grpSpPr>
              <a:xfrm rot="16466199" flipV="1">
                <a:off x="2294841" y="4647522"/>
                <a:ext cx="316419" cy="380467"/>
                <a:chOff x="-53597" y="2775246"/>
                <a:chExt cx="316419" cy="304470"/>
              </a:xfrm>
            </p:grpSpPr>
            <p:pic>
              <p:nvPicPr>
                <p:cNvPr id="46" name="Picture 45">
                  <a:extLst>
                    <a:ext uri="{FF2B5EF4-FFF2-40B4-BE49-F238E27FC236}">
                      <a16:creationId xmlns:a16="http://schemas.microsoft.com/office/drawing/2014/main" id="{7AF3DED4-D786-47A4-9A58-185AFFBD9C6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3382"/>
                <a:stretch/>
              </p:blipFill>
              <p:spPr>
                <a:xfrm rot="4379974">
                  <a:off x="-47622" y="2769271"/>
                  <a:ext cx="304470" cy="316419"/>
                </a:xfrm>
                <a:prstGeom prst="rect">
                  <a:avLst/>
                </a:prstGeom>
              </p:spPr>
            </p:pic>
            <p:pic>
              <p:nvPicPr>
                <p:cNvPr id="47" name="Picture 46">
                  <a:extLst>
                    <a:ext uri="{FF2B5EF4-FFF2-40B4-BE49-F238E27FC236}">
                      <a16:creationId xmlns:a16="http://schemas.microsoft.com/office/drawing/2014/main" id="{6B3BACCF-85F7-4AF9-974E-23048C3D7AE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48" name="Group 47">
                <a:extLst>
                  <a:ext uri="{FF2B5EF4-FFF2-40B4-BE49-F238E27FC236}">
                    <a16:creationId xmlns:a16="http://schemas.microsoft.com/office/drawing/2014/main" id="{C5F15F36-E204-47F8-8DDA-442595570A7E}"/>
                  </a:ext>
                </a:extLst>
              </p:cNvPr>
              <p:cNvGrpSpPr/>
              <p:nvPr/>
            </p:nvGrpSpPr>
            <p:grpSpPr>
              <a:xfrm rot="14928231" flipV="1">
                <a:off x="3056829" y="4734095"/>
                <a:ext cx="316419" cy="380467"/>
                <a:chOff x="-53597" y="2775246"/>
                <a:chExt cx="316419" cy="304470"/>
              </a:xfrm>
            </p:grpSpPr>
            <p:pic>
              <p:nvPicPr>
                <p:cNvPr id="49" name="Picture 48">
                  <a:extLst>
                    <a:ext uri="{FF2B5EF4-FFF2-40B4-BE49-F238E27FC236}">
                      <a16:creationId xmlns:a16="http://schemas.microsoft.com/office/drawing/2014/main" id="{7FD20E07-3D3D-440C-9DD0-CF9409F463C5}"/>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3382"/>
                <a:stretch/>
              </p:blipFill>
              <p:spPr>
                <a:xfrm rot="4379974">
                  <a:off x="-47622" y="2769271"/>
                  <a:ext cx="304470" cy="316419"/>
                </a:xfrm>
                <a:prstGeom prst="rect">
                  <a:avLst/>
                </a:prstGeom>
              </p:spPr>
            </p:pic>
            <p:pic>
              <p:nvPicPr>
                <p:cNvPr id="50" name="Picture 49">
                  <a:extLst>
                    <a:ext uri="{FF2B5EF4-FFF2-40B4-BE49-F238E27FC236}">
                      <a16:creationId xmlns:a16="http://schemas.microsoft.com/office/drawing/2014/main" id="{B839A0A4-74E7-4D7D-B7C9-6FAC918FF795}"/>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36" name="Group 35">
                <a:extLst>
                  <a:ext uri="{FF2B5EF4-FFF2-40B4-BE49-F238E27FC236}">
                    <a16:creationId xmlns:a16="http://schemas.microsoft.com/office/drawing/2014/main" id="{8091BC62-49EB-4734-A9EC-077814961BAF}"/>
                  </a:ext>
                </a:extLst>
              </p:cNvPr>
              <p:cNvGrpSpPr/>
              <p:nvPr/>
            </p:nvGrpSpPr>
            <p:grpSpPr>
              <a:xfrm rot="15211364">
                <a:off x="2822570" y="4679567"/>
                <a:ext cx="387845" cy="401273"/>
                <a:chOff x="2453039" y="4281938"/>
                <a:chExt cx="387845" cy="401273"/>
              </a:xfrm>
            </p:grpSpPr>
            <p:pic>
              <p:nvPicPr>
                <p:cNvPr id="37" name="Picture 36">
                  <a:extLst>
                    <a:ext uri="{FF2B5EF4-FFF2-40B4-BE49-F238E27FC236}">
                      <a16:creationId xmlns:a16="http://schemas.microsoft.com/office/drawing/2014/main" id="{6CA7801B-F8B3-437A-AFB4-C4519CF06D54}"/>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47239"/>
                <a:stretch/>
              </p:blipFill>
              <p:spPr>
                <a:xfrm rot="19210620">
                  <a:off x="2453039" y="4281938"/>
                  <a:ext cx="387845" cy="347229"/>
                </a:xfrm>
                <a:prstGeom prst="rect">
                  <a:avLst/>
                </a:prstGeom>
              </p:spPr>
            </p:pic>
            <p:pic>
              <p:nvPicPr>
                <p:cNvPr id="38" name="Picture 37">
                  <a:extLst>
                    <a:ext uri="{FF2B5EF4-FFF2-40B4-BE49-F238E27FC236}">
                      <a16:creationId xmlns:a16="http://schemas.microsoft.com/office/drawing/2014/main" id="{CF1F811A-37C2-4B42-AB1F-B179156F9A0C}"/>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nvGrpSpPr>
              <p:cNvPr id="51" name="Group 50">
                <a:extLst>
                  <a:ext uri="{FF2B5EF4-FFF2-40B4-BE49-F238E27FC236}">
                    <a16:creationId xmlns:a16="http://schemas.microsoft.com/office/drawing/2014/main" id="{BAB809D5-6ACC-45BD-AF35-496F87E7E4E9}"/>
                  </a:ext>
                </a:extLst>
              </p:cNvPr>
              <p:cNvGrpSpPr/>
              <p:nvPr/>
            </p:nvGrpSpPr>
            <p:grpSpPr>
              <a:xfrm rot="4158760" flipV="1">
                <a:off x="2463909" y="3127896"/>
                <a:ext cx="316419" cy="380467"/>
                <a:chOff x="-53597" y="2775246"/>
                <a:chExt cx="316419" cy="304470"/>
              </a:xfrm>
            </p:grpSpPr>
            <p:pic>
              <p:nvPicPr>
                <p:cNvPr id="52" name="Picture 51">
                  <a:extLst>
                    <a:ext uri="{FF2B5EF4-FFF2-40B4-BE49-F238E27FC236}">
                      <a16:creationId xmlns:a16="http://schemas.microsoft.com/office/drawing/2014/main" id="{3EF60873-1E34-42DA-9704-2404164BEBF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3382"/>
                <a:stretch/>
              </p:blipFill>
              <p:spPr>
                <a:xfrm rot="4379974">
                  <a:off x="-47622" y="2769271"/>
                  <a:ext cx="304470" cy="316419"/>
                </a:xfrm>
                <a:prstGeom prst="rect">
                  <a:avLst/>
                </a:prstGeom>
              </p:spPr>
            </p:pic>
            <p:pic>
              <p:nvPicPr>
                <p:cNvPr id="53" name="Picture 52">
                  <a:extLst>
                    <a:ext uri="{FF2B5EF4-FFF2-40B4-BE49-F238E27FC236}">
                      <a16:creationId xmlns:a16="http://schemas.microsoft.com/office/drawing/2014/main" id="{680AC9F7-C977-401E-9CE6-8CF247E209F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54" name="Group 53">
                <a:extLst>
                  <a:ext uri="{FF2B5EF4-FFF2-40B4-BE49-F238E27FC236}">
                    <a16:creationId xmlns:a16="http://schemas.microsoft.com/office/drawing/2014/main" id="{1DF918CC-EFC2-471F-9BB3-4789C6A07EBF}"/>
                  </a:ext>
                </a:extLst>
              </p:cNvPr>
              <p:cNvGrpSpPr/>
              <p:nvPr/>
            </p:nvGrpSpPr>
            <p:grpSpPr>
              <a:xfrm rot="5400000" flipV="1">
                <a:off x="3665446" y="3072977"/>
                <a:ext cx="316419" cy="380467"/>
                <a:chOff x="-53597" y="2775246"/>
                <a:chExt cx="316419" cy="304470"/>
              </a:xfrm>
            </p:grpSpPr>
            <p:pic>
              <p:nvPicPr>
                <p:cNvPr id="55" name="Picture 54">
                  <a:extLst>
                    <a:ext uri="{FF2B5EF4-FFF2-40B4-BE49-F238E27FC236}">
                      <a16:creationId xmlns:a16="http://schemas.microsoft.com/office/drawing/2014/main" id="{531DE1A6-BB34-4351-8C79-78064E00F6F1}"/>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3382"/>
                <a:stretch/>
              </p:blipFill>
              <p:spPr>
                <a:xfrm rot="4379974">
                  <a:off x="-47622" y="2769271"/>
                  <a:ext cx="304470" cy="316419"/>
                </a:xfrm>
                <a:prstGeom prst="rect">
                  <a:avLst/>
                </a:prstGeom>
              </p:spPr>
            </p:pic>
            <p:pic>
              <p:nvPicPr>
                <p:cNvPr id="56" name="Picture 55">
                  <a:extLst>
                    <a:ext uri="{FF2B5EF4-FFF2-40B4-BE49-F238E27FC236}">
                      <a16:creationId xmlns:a16="http://schemas.microsoft.com/office/drawing/2014/main" id="{D26828A8-BF50-48C1-88AD-7D60FFC7E7D1}"/>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57" name="Group 56">
                <a:extLst>
                  <a:ext uri="{FF2B5EF4-FFF2-40B4-BE49-F238E27FC236}">
                    <a16:creationId xmlns:a16="http://schemas.microsoft.com/office/drawing/2014/main" id="{3514E52D-48CB-473D-85E1-A4162D686DBC}"/>
                  </a:ext>
                </a:extLst>
              </p:cNvPr>
              <p:cNvGrpSpPr/>
              <p:nvPr/>
            </p:nvGrpSpPr>
            <p:grpSpPr>
              <a:xfrm rot="5400000" flipV="1">
                <a:off x="2455390" y="2562033"/>
                <a:ext cx="316419" cy="380467"/>
                <a:chOff x="-53597" y="2775246"/>
                <a:chExt cx="316419" cy="304470"/>
              </a:xfrm>
            </p:grpSpPr>
            <p:pic>
              <p:nvPicPr>
                <p:cNvPr id="58" name="Picture 57">
                  <a:extLst>
                    <a:ext uri="{FF2B5EF4-FFF2-40B4-BE49-F238E27FC236}">
                      <a16:creationId xmlns:a16="http://schemas.microsoft.com/office/drawing/2014/main" id="{0839A70C-E734-4F10-9D32-18CDD6CD5D1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b="53382"/>
                <a:stretch/>
              </p:blipFill>
              <p:spPr>
                <a:xfrm rot="4379974">
                  <a:off x="-47622" y="2769271"/>
                  <a:ext cx="304470" cy="316419"/>
                </a:xfrm>
                <a:prstGeom prst="rect">
                  <a:avLst/>
                </a:prstGeom>
              </p:spPr>
            </p:pic>
            <p:pic>
              <p:nvPicPr>
                <p:cNvPr id="59" name="Picture 58">
                  <a:extLst>
                    <a:ext uri="{FF2B5EF4-FFF2-40B4-BE49-F238E27FC236}">
                      <a16:creationId xmlns:a16="http://schemas.microsoft.com/office/drawing/2014/main" id="{9D48D2D1-D254-4228-9FE5-EA0C9B0ADEA9}"/>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60" name="Group 59">
                <a:extLst>
                  <a:ext uri="{FF2B5EF4-FFF2-40B4-BE49-F238E27FC236}">
                    <a16:creationId xmlns:a16="http://schemas.microsoft.com/office/drawing/2014/main" id="{59DB9D6D-BF3C-4542-9E3F-FCDA8202881E}"/>
                  </a:ext>
                </a:extLst>
              </p:cNvPr>
              <p:cNvGrpSpPr/>
              <p:nvPr/>
            </p:nvGrpSpPr>
            <p:grpSpPr>
              <a:xfrm rot="4262634">
                <a:off x="2772777" y="3281879"/>
                <a:ext cx="387845" cy="401273"/>
                <a:chOff x="2453039" y="4281938"/>
                <a:chExt cx="387845" cy="401273"/>
              </a:xfrm>
            </p:grpSpPr>
            <p:pic>
              <p:nvPicPr>
                <p:cNvPr id="61" name="Picture 60">
                  <a:extLst>
                    <a:ext uri="{FF2B5EF4-FFF2-40B4-BE49-F238E27FC236}">
                      <a16:creationId xmlns:a16="http://schemas.microsoft.com/office/drawing/2014/main" id="{8A30D0BF-ABC3-4739-984B-A1D69F8F655E}"/>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47239"/>
                <a:stretch/>
              </p:blipFill>
              <p:spPr>
                <a:xfrm rot="19210620">
                  <a:off x="2453039" y="4281938"/>
                  <a:ext cx="387845" cy="347229"/>
                </a:xfrm>
                <a:prstGeom prst="rect">
                  <a:avLst/>
                </a:prstGeom>
              </p:spPr>
            </p:pic>
            <p:pic>
              <p:nvPicPr>
                <p:cNvPr id="62" name="Picture 61">
                  <a:extLst>
                    <a:ext uri="{FF2B5EF4-FFF2-40B4-BE49-F238E27FC236}">
                      <a16:creationId xmlns:a16="http://schemas.microsoft.com/office/drawing/2014/main" id="{15042509-85AA-4767-9488-C3D812BDE2B6}"/>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nvGrpSpPr>
              <p:cNvPr id="63" name="Group 62">
                <a:extLst>
                  <a:ext uri="{FF2B5EF4-FFF2-40B4-BE49-F238E27FC236}">
                    <a16:creationId xmlns:a16="http://schemas.microsoft.com/office/drawing/2014/main" id="{E0CCDED0-9672-4101-B2BB-F7F7D40A1192}"/>
                  </a:ext>
                </a:extLst>
              </p:cNvPr>
              <p:cNvGrpSpPr/>
              <p:nvPr/>
            </p:nvGrpSpPr>
            <p:grpSpPr>
              <a:xfrm rot="2275480">
                <a:off x="3339599" y="2937057"/>
                <a:ext cx="324654" cy="335894"/>
                <a:chOff x="2453039" y="4281938"/>
                <a:chExt cx="387845" cy="401273"/>
              </a:xfrm>
            </p:grpSpPr>
            <p:pic>
              <p:nvPicPr>
                <p:cNvPr id="64" name="Picture 63">
                  <a:extLst>
                    <a:ext uri="{FF2B5EF4-FFF2-40B4-BE49-F238E27FC236}">
                      <a16:creationId xmlns:a16="http://schemas.microsoft.com/office/drawing/2014/main" id="{A7CDF04A-C219-4814-8076-EF1F05DA6738}"/>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47239"/>
                <a:stretch/>
              </p:blipFill>
              <p:spPr>
                <a:xfrm rot="19210620">
                  <a:off x="2453039" y="4281938"/>
                  <a:ext cx="387845" cy="347229"/>
                </a:xfrm>
                <a:prstGeom prst="rect">
                  <a:avLst/>
                </a:prstGeom>
              </p:spPr>
            </p:pic>
            <p:pic>
              <p:nvPicPr>
                <p:cNvPr id="65" name="Picture 64">
                  <a:extLst>
                    <a:ext uri="{FF2B5EF4-FFF2-40B4-BE49-F238E27FC236}">
                      <a16:creationId xmlns:a16="http://schemas.microsoft.com/office/drawing/2014/main" id="{870F72C4-00B0-48F8-8EE1-4D6071C887EE}"/>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nvGrpSpPr>
              <p:cNvPr id="66" name="Group 65">
                <a:extLst>
                  <a:ext uri="{FF2B5EF4-FFF2-40B4-BE49-F238E27FC236}">
                    <a16:creationId xmlns:a16="http://schemas.microsoft.com/office/drawing/2014/main" id="{DA82F2CA-97B2-4015-966F-925822844353}"/>
                  </a:ext>
                </a:extLst>
              </p:cNvPr>
              <p:cNvGrpSpPr/>
              <p:nvPr/>
            </p:nvGrpSpPr>
            <p:grpSpPr>
              <a:xfrm rot="3560649">
                <a:off x="3860940" y="3367867"/>
                <a:ext cx="324654" cy="335894"/>
                <a:chOff x="2453039" y="4281938"/>
                <a:chExt cx="387845" cy="401273"/>
              </a:xfrm>
            </p:grpSpPr>
            <p:pic>
              <p:nvPicPr>
                <p:cNvPr id="67" name="Picture 66">
                  <a:extLst>
                    <a:ext uri="{FF2B5EF4-FFF2-40B4-BE49-F238E27FC236}">
                      <a16:creationId xmlns:a16="http://schemas.microsoft.com/office/drawing/2014/main" id="{F2544299-B87E-4B79-B1E5-FDE391D5DEAA}"/>
                    </a:ext>
                  </a:extLst>
                </p:cNvPr>
                <p:cNvPicPr>
                  <a:picLocks noChangeAspect="1"/>
                </p:cNvPicPr>
                <p:nvPr/>
              </p:nvPicPr>
              <p:blipFill rotWithShape="1">
                <a:blip r:embed="rId12" cstate="hqprint">
                  <a:extLst>
                    <a:ext uri="{BEBA8EAE-BF5A-486C-A8C5-ECC9F3942E4B}">
                      <a14:imgProps xmlns:a14="http://schemas.microsoft.com/office/drawing/2010/main">
                        <a14:imgLayer r:embed="rId13">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t="47239"/>
                <a:stretch/>
              </p:blipFill>
              <p:spPr>
                <a:xfrm rot="19210620">
                  <a:off x="2453039" y="4281938"/>
                  <a:ext cx="387845" cy="347229"/>
                </a:xfrm>
                <a:prstGeom prst="rect">
                  <a:avLst/>
                </a:prstGeom>
              </p:spPr>
            </p:pic>
            <p:pic>
              <p:nvPicPr>
                <p:cNvPr id="68" name="Picture 67">
                  <a:extLst>
                    <a:ext uri="{FF2B5EF4-FFF2-40B4-BE49-F238E27FC236}">
                      <a16:creationId xmlns:a16="http://schemas.microsoft.com/office/drawing/2014/main" id="{F0B0BFF9-FA16-4333-9A4F-EEF8AA41A24B}"/>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grpSp>
      <p:grpSp>
        <p:nvGrpSpPr>
          <p:cNvPr id="9" name="Group 8">
            <a:extLst>
              <a:ext uri="{FF2B5EF4-FFF2-40B4-BE49-F238E27FC236}">
                <a16:creationId xmlns:a16="http://schemas.microsoft.com/office/drawing/2014/main" id="{569D14B7-F320-4647-B29D-9890E9680BA5}"/>
              </a:ext>
            </a:extLst>
          </p:cNvPr>
          <p:cNvGrpSpPr/>
          <p:nvPr/>
        </p:nvGrpSpPr>
        <p:grpSpPr>
          <a:xfrm>
            <a:off x="5190356" y="914400"/>
            <a:ext cx="7001644" cy="5943600"/>
            <a:chOff x="5190356" y="914400"/>
            <a:chExt cx="7001644" cy="5943600"/>
          </a:xfrm>
        </p:grpSpPr>
        <p:sp>
          <p:nvSpPr>
            <p:cNvPr id="71" name="Rectangle 70">
              <a:extLst>
                <a:ext uri="{FF2B5EF4-FFF2-40B4-BE49-F238E27FC236}">
                  <a16:creationId xmlns:a16="http://schemas.microsoft.com/office/drawing/2014/main" id="{7106EAF5-C645-4529-AFEE-09E6D81C64AB}"/>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rot="16200000">
              <a:off x="7014617" y="1878191"/>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629573" y="1878192"/>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SAU I</a:t>
              </a:r>
            </a:p>
          </p:txBody>
        </p:sp>
        <p:grpSp>
          <p:nvGrpSpPr>
            <p:cNvPr id="8" name="Group 7">
              <a:extLst>
                <a:ext uri="{FF2B5EF4-FFF2-40B4-BE49-F238E27FC236}">
                  <a16:creationId xmlns:a16="http://schemas.microsoft.com/office/drawing/2014/main" id="{9B2B5861-4FBA-4EB4-BBD2-909DDC2FB853}"/>
                </a:ext>
              </a:extLst>
            </p:cNvPr>
            <p:cNvGrpSpPr/>
            <p:nvPr/>
          </p:nvGrpSpPr>
          <p:grpSpPr>
            <a:xfrm>
              <a:off x="5922305" y="3287877"/>
              <a:ext cx="5835215" cy="1876411"/>
              <a:chOff x="5922305" y="3287877"/>
              <a:chExt cx="5835215" cy="1876411"/>
            </a:xfrm>
          </p:grpSpPr>
          <p:sp>
            <p:nvSpPr>
              <p:cNvPr id="32" name="TextBox 31">
                <a:extLst>
                  <a:ext uri="{FF2B5EF4-FFF2-40B4-BE49-F238E27FC236}">
                    <a16:creationId xmlns:a16="http://schemas.microsoft.com/office/drawing/2014/main" id="{9564694F-8683-4BBE-B2CE-180A2A4C96CE}"/>
                  </a:ext>
                </a:extLst>
              </p:cNvPr>
              <p:cNvSpPr txBox="1"/>
              <p:nvPr/>
            </p:nvSpPr>
            <p:spPr>
              <a:xfrm>
                <a:off x="7014617" y="3287877"/>
                <a:ext cx="4742903" cy="1876411"/>
              </a:xfrm>
              <a:prstGeom prst="rect">
                <a:avLst/>
              </a:prstGeom>
              <a:noFill/>
            </p:spPr>
            <p:txBody>
              <a:bodyPr wrap="square" lIns="0" tIns="0" rIns="0" bIns="0" rtlCol="0">
                <a:spAutoFit/>
              </a:bodyPr>
              <a:lstStyle/>
              <a:p>
                <a:pPr algn="just">
                  <a:lnSpc>
                    <a:spcPct val="120000"/>
                  </a:lnSpc>
                </a:pPr>
                <a:r>
                  <a:rPr lang="en-US" sz="2600">
                    <a:solidFill>
                      <a:schemeClr val="tx2">
                        <a:lumMod val="75000"/>
                      </a:schemeClr>
                    </a:solidFill>
                    <a:latin typeface="+mj-lt"/>
                  </a:rPr>
                  <a:t>Hai NST kép trong cặp tương đồng tách rời nhau ra và mỗi NST di chuyển trên thoi phân bào đi về một cực của tế bào.</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922305" y="3904614"/>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69" name="Rectangle 68">
            <a:extLst>
              <a:ext uri="{FF2B5EF4-FFF2-40B4-BE49-F238E27FC236}">
                <a16:creationId xmlns:a16="http://schemas.microsoft.com/office/drawing/2014/main" id="{3133C32D-256F-4F54-B8D7-75BF5F68F524}"/>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a:t>
              </a:r>
            </a:p>
          </p:txBody>
        </p:sp>
      </p:grpSp>
      <p:sp>
        <p:nvSpPr>
          <p:cNvPr id="72" name="TextBox 71">
            <a:extLst>
              <a:ext uri="{FF2B5EF4-FFF2-40B4-BE49-F238E27FC236}">
                <a16:creationId xmlns:a16="http://schemas.microsoft.com/office/drawing/2014/main" id="{DC4296B5-5488-4FE9-9C03-0DBE169F5C87}"/>
              </a:ext>
            </a:extLst>
          </p:cNvPr>
          <p:cNvSpPr txBox="1"/>
          <p:nvPr/>
        </p:nvSpPr>
        <p:spPr>
          <a:xfrm>
            <a:off x="3163494" y="1454626"/>
            <a:ext cx="1734449" cy="259045"/>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Chromatid chị em</a:t>
            </a:r>
          </a:p>
        </p:txBody>
      </p:sp>
      <p:cxnSp>
        <p:nvCxnSpPr>
          <p:cNvPr id="73" name="Straight Connector 72">
            <a:extLst>
              <a:ext uri="{FF2B5EF4-FFF2-40B4-BE49-F238E27FC236}">
                <a16:creationId xmlns:a16="http://schemas.microsoft.com/office/drawing/2014/main" id="{635D65DC-9F92-4041-A153-8016308751A0}"/>
              </a:ext>
            </a:extLst>
          </p:cNvPr>
          <p:cNvCxnSpPr>
            <a:cxnSpLocks/>
            <a:stCxn id="72" idx="2"/>
          </p:cNvCxnSpPr>
          <p:nvPr/>
        </p:nvCxnSpPr>
        <p:spPr>
          <a:xfrm flipH="1">
            <a:off x="3543300" y="1713671"/>
            <a:ext cx="487419" cy="1550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73A6ACF-0344-4D3D-8D40-A4863DD1254E}"/>
              </a:ext>
            </a:extLst>
          </p:cNvPr>
          <p:cNvSpPr txBox="1"/>
          <p:nvPr/>
        </p:nvSpPr>
        <p:spPr>
          <a:xfrm>
            <a:off x="3132552" y="6203132"/>
            <a:ext cx="1638269" cy="259045"/>
          </a:xfrm>
          <a:prstGeom prst="rect">
            <a:avLst/>
          </a:prstGeom>
          <a:noFill/>
        </p:spPr>
        <p:txBody>
          <a:bodyPr wrap="none" lIns="0" tIns="0" rIns="0" bIns="0" rtlCol="0">
            <a:spAutoFit/>
          </a:bodyPr>
          <a:lstStyle/>
          <a:p>
            <a:pPr algn="l">
              <a:lnSpc>
                <a:spcPct val="115000"/>
              </a:lnSpc>
            </a:pPr>
            <a:r>
              <a:rPr lang="en-US" sz="1600" b="1">
                <a:solidFill>
                  <a:schemeClr val="tx2">
                    <a:lumMod val="50000"/>
                  </a:schemeClr>
                </a:solidFill>
              </a:rPr>
              <a:t>NST tương đồng</a:t>
            </a:r>
          </a:p>
        </p:txBody>
      </p:sp>
      <p:cxnSp>
        <p:nvCxnSpPr>
          <p:cNvPr id="75" name="Straight Connector 74">
            <a:extLst>
              <a:ext uri="{FF2B5EF4-FFF2-40B4-BE49-F238E27FC236}">
                <a16:creationId xmlns:a16="http://schemas.microsoft.com/office/drawing/2014/main" id="{AADA3615-6E35-48AA-8462-AF55BBD7C6D2}"/>
              </a:ext>
            </a:extLst>
          </p:cNvPr>
          <p:cNvCxnSpPr>
            <a:cxnSpLocks/>
            <a:stCxn id="74" idx="0"/>
          </p:cNvCxnSpPr>
          <p:nvPr/>
        </p:nvCxnSpPr>
        <p:spPr>
          <a:xfrm flipH="1" flipV="1">
            <a:off x="2713017" y="3650600"/>
            <a:ext cx="1238670" cy="25525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85A049E-72A5-452B-9EC0-A9ACF0C744C9}"/>
              </a:ext>
            </a:extLst>
          </p:cNvPr>
          <p:cNvCxnSpPr>
            <a:cxnSpLocks/>
          </p:cNvCxnSpPr>
          <p:nvPr/>
        </p:nvCxnSpPr>
        <p:spPr>
          <a:xfrm flipH="1" flipV="1">
            <a:off x="2083427" y="5255720"/>
            <a:ext cx="1868260" cy="9265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19801E76-120E-4D3B-9127-4EF01141BA40}"/>
              </a:ext>
            </a:extLst>
          </p:cNvPr>
          <p:cNvSpPr/>
          <p:nvPr/>
        </p:nvSpPr>
        <p:spPr>
          <a:xfrm>
            <a:off x="1935477" y="2968079"/>
            <a:ext cx="935200" cy="76467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9D217AD6-1B89-4E33-9331-977D39FC52A6}"/>
              </a:ext>
            </a:extLst>
          </p:cNvPr>
          <p:cNvSpPr/>
          <p:nvPr/>
        </p:nvSpPr>
        <p:spPr>
          <a:xfrm>
            <a:off x="1289840" y="4632960"/>
            <a:ext cx="935200" cy="71380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59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500"/>
                                        <p:tgtEl>
                                          <p:spTgt spid="7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nodeType="with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4" grpId="0"/>
      <p:bldP spid="77" grpId="0" animBg="1"/>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A54729D-B940-4A2E-B0C6-C0880B43F808}"/>
              </a:ext>
            </a:extLst>
          </p:cNvPr>
          <p:cNvGrpSpPr/>
          <p:nvPr/>
        </p:nvGrpSpPr>
        <p:grpSpPr>
          <a:xfrm>
            <a:off x="0" y="1102691"/>
            <a:ext cx="5696360" cy="5755309"/>
            <a:chOff x="0" y="1102691"/>
            <a:chExt cx="5696360" cy="5755309"/>
          </a:xfrm>
        </p:grpSpPr>
        <p:sp>
          <p:nvSpPr>
            <p:cNvPr id="38" name="Rectangle 37">
              <a:extLst>
                <a:ext uri="{FF2B5EF4-FFF2-40B4-BE49-F238E27FC236}">
                  <a16:creationId xmlns:a16="http://schemas.microsoft.com/office/drawing/2014/main" id="{CDD4C259-7EFA-4B08-B6E4-8991B353D538}"/>
                </a:ext>
              </a:extLst>
            </p:cNvPr>
            <p:cNvSpPr/>
            <p:nvPr/>
          </p:nvSpPr>
          <p:spPr>
            <a:xfrm>
              <a:off x="0" y="1102691"/>
              <a:ext cx="5696360" cy="5755309"/>
            </a:xfrm>
            <a:prstGeom prst="rect">
              <a:avLst/>
            </a:prstGeom>
            <a:solidFill>
              <a:schemeClr val="bg2">
                <a:lumMod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AF4F9FA-98AA-4812-832F-7E4C2B26F001}"/>
                </a:ext>
              </a:extLst>
            </p:cNvPr>
            <p:cNvGrpSpPr/>
            <p:nvPr/>
          </p:nvGrpSpPr>
          <p:grpSpPr>
            <a:xfrm>
              <a:off x="821002" y="1285156"/>
              <a:ext cx="3290055" cy="5260966"/>
              <a:chOff x="1162157" y="1285156"/>
              <a:chExt cx="3290055" cy="5260966"/>
            </a:xfrm>
          </p:grpSpPr>
          <p:pic>
            <p:nvPicPr>
              <p:cNvPr id="8" name="Picture 7">
                <a:extLst>
                  <a:ext uri="{FF2B5EF4-FFF2-40B4-BE49-F238E27FC236}">
                    <a16:creationId xmlns:a16="http://schemas.microsoft.com/office/drawing/2014/main" id="{1A87BCD8-F23A-4E31-90BF-EC48B333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000000">
                <a:off x="176702" y="2270611"/>
                <a:ext cx="5260966" cy="3290055"/>
              </a:xfrm>
              <a:prstGeom prst="rect">
                <a:avLst/>
              </a:prstGeom>
            </p:spPr>
          </p:pic>
          <p:grpSp>
            <p:nvGrpSpPr>
              <p:cNvPr id="54" name="Group 53">
                <a:extLst>
                  <a:ext uri="{FF2B5EF4-FFF2-40B4-BE49-F238E27FC236}">
                    <a16:creationId xmlns:a16="http://schemas.microsoft.com/office/drawing/2014/main" id="{0FF2E883-6B61-4104-AACF-9C2A3551597D}"/>
                  </a:ext>
                </a:extLst>
              </p:cNvPr>
              <p:cNvGrpSpPr/>
              <p:nvPr/>
            </p:nvGrpSpPr>
            <p:grpSpPr>
              <a:xfrm rot="4779044" flipV="1">
                <a:off x="2089538" y="5109467"/>
                <a:ext cx="583738" cy="347035"/>
                <a:chOff x="-408006" y="2799188"/>
                <a:chExt cx="678745" cy="322916"/>
              </a:xfrm>
            </p:grpSpPr>
            <p:pic>
              <p:nvPicPr>
                <p:cNvPr id="55" name="Picture 54">
                  <a:extLst>
                    <a:ext uri="{FF2B5EF4-FFF2-40B4-BE49-F238E27FC236}">
                      <a16:creationId xmlns:a16="http://schemas.microsoft.com/office/drawing/2014/main" id="{EA550BD9-E92A-4AA8-A06F-6B949DFB32E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4379974">
                  <a:off x="-220868" y="2630496"/>
                  <a:ext cx="304470" cy="678745"/>
                </a:xfrm>
                <a:prstGeom prst="rect">
                  <a:avLst/>
                </a:prstGeom>
              </p:spPr>
            </p:pic>
            <p:pic>
              <p:nvPicPr>
                <p:cNvPr id="56" name="Picture 55">
                  <a:extLst>
                    <a:ext uri="{FF2B5EF4-FFF2-40B4-BE49-F238E27FC236}">
                      <a16:creationId xmlns:a16="http://schemas.microsoft.com/office/drawing/2014/main" id="{3156F1B9-1701-45D1-891D-4707ABE080DD}"/>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57" name="Group 56">
                <a:extLst>
                  <a:ext uri="{FF2B5EF4-FFF2-40B4-BE49-F238E27FC236}">
                    <a16:creationId xmlns:a16="http://schemas.microsoft.com/office/drawing/2014/main" id="{4882FF24-FDBB-4BBF-A781-BCF4DA090106}"/>
                  </a:ext>
                </a:extLst>
              </p:cNvPr>
              <p:cNvGrpSpPr/>
              <p:nvPr/>
            </p:nvGrpSpPr>
            <p:grpSpPr>
              <a:xfrm rot="11109271">
                <a:off x="1778590" y="4904156"/>
                <a:ext cx="241160" cy="422761"/>
                <a:chOff x="2460406" y="3828285"/>
                <a:chExt cx="387845" cy="679904"/>
              </a:xfrm>
            </p:grpSpPr>
            <p:pic>
              <p:nvPicPr>
                <p:cNvPr id="58" name="Picture 57">
                  <a:extLst>
                    <a:ext uri="{FF2B5EF4-FFF2-40B4-BE49-F238E27FC236}">
                      <a16:creationId xmlns:a16="http://schemas.microsoft.com/office/drawing/2014/main" id="{979A4ED5-4F41-4D92-978F-F89B8619F7B8}"/>
                    </a:ext>
                  </a:extLst>
                </p:cNvPr>
                <p:cNvPicPr>
                  <a:picLocks noChangeAspect="1"/>
                </p:cNvPicPr>
                <p:nvPr/>
              </p:nvPicPr>
              <p:blipFill>
                <a:blip r:embed="rId6" cstate="hqprint">
                  <a:extLst>
                    <a:ext uri="{BEBA8EAE-BF5A-486C-A8C5-ECC9F3942E4B}">
                      <a14:imgProps xmlns:a14="http://schemas.microsoft.com/office/drawing/2010/main">
                        <a14:imgLayer r:embed="rId7">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210620">
                  <a:off x="2460406" y="3828285"/>
                  <a:ext cx="387845" cy="658107"/>
                </a:xfrm>
                <a:prstGeom prst="rect">
                  <a:avLst/>
                </a:prstGeom>
              </p:spPr>
            </p:pic>
            <p:pic>
              <p:nvPicPr>
                <p:cNvPr id="59" name="Picture 58">
                  <a:extLst>
                    <a:ext uri="{FF2B5EF4-FFF2-40B4-BE49-F238E27FC236}">
                      <a16:creationId xmlns:a16="http://schemas.microsoft.com/office/drawing/2014/main" id="{36C81264-80DF-4FD1-B5E4-5AAC69C66CE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77663" r="60751"/>
                <a:stretch/>
              </p:blipFill>
              <p:spPr>
                <a:xfrm rot="8436400" flipH="1" flipV="1">
                  <a:off x="2653100" y="4356575"/>
                  <a:ext cx="148501" cy="151614"/>
                </a:xfrm>
                <a:prstGeom prst="rect">
                  <a:avLst/>
                </a:prstGeom>
              </p:spPr>
            </p:pic>
          </p:grpSp>
          <p:grpSp>
            <p:nvGrpSpPr>
              <p:cNvPr id="60" name="Group 59">
                <a:extLst>
                  <a:ext uri="{FF2B5EF4-FFF2-40B4-BE49-F238E27FC236}">
                    <a16:creationId xmlns:a16="http://schemas.microsoft.com/office/drawing/2014/main" id="{C83FBDDC-E66A-4610-9427-2803731A335D}"/>
                  </a:ext>
                </a:extLst>
              </p:cNvPr>
              <p:cNvGrpSpPr/>
              <p:nvPr/>
            </p:nvGrpSpPr>
            <p:grpSpPr>
              <a:xfrm rot="1924992" flipH="1">
                <a:off x="2740470" y="2270202"/>
                <a:ext cx="463700" cy="275672"/>
                <a:chOff x="-408006" y="2799188"/>
                <a:chExt cx="678745" cy="322916"/>
              </a:xfrm>
            </p:grpSpPr>
            <p:pic>
              <p:nvPicPr>
                <p:cNvPr id="61" name="Picture 60">
                  <a:extLst>
                    <a:ext uri="{FF2B5EF4-FFF2-40B4-BE49-F238E27FC236}">
                      <a16:creationId xmlns:a16="http://schemas.microsoft.com/office/drawing/2014/main" id="{BAC1110B-BB33-43D9-94D5-A057C4804E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379974">
                  <a:off x="-220868" y="2630496"/>
                  <a:ext cx="304470" cy="678745"/>
                </a:xfrm>
                <a:prstGeom prst="rect">
                  <a:avLst/>
                </a:prstGeom>
              </p:spPr>
            </p:pic>
            <p:pic>
              <p:nvPicPr>
                <p:cNvPr id="62" name="Picture 61">
                  <a:extLst>
                    <a:ext uri="{FF2B5EF4-FFF2-40B4-BE49-F238E27FC236}">
                      <a16:creationId xmlns:a16="http://schemas.microsoft.com/office/drawing/2014/main" id="{8434EF3F-D105-4183-8F0E-8564042E38D2}"/>
                    </a:ext>
                  </a:extLst>
                </p:cNvPr>
                <p:cNvPicPr>
                  <a:picLocks noChangeAspect="1"/>
                </p:cNvPicPr>
                <p:nvPr/>
              </p:nvPicPr>
              <p:blipFill rotWithShape="1">
                <a:blip r:embed="rId10" cstate="hqprint">
                  <a:extLst>
                    <a:ext uri="{BEBA8EAE-BF5A-486C-A8C5-ECC9F3942E4B}">
                      <a14:imgProps xmlns:a14="http://schemas.microsoft.com/office/drawing/2010/main">
                        <a14:imgLayer r:embed="rId11">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59147" t="74726" r="-1"/>
                <a:stretch/>
              </p:blipFill>
              <p:spPr>
                <a:xfrm rot="15939146">
                  <a:off x="107256" y="2795952"/>
                  <a:ext cx="130096" cy="136568"/>
                </a:xfrm>
                <a:prstGeom prst="rect">
                  <a:avLst/>
                </a:prstGeom>
              </p:spPr>
            </p:pic>
          </p:grpSp>
          <p:grpSp>
            <p:nvGrpSpPr>
              <p:cNvPr id="63" name="Group 62">
                <a:extLst>
                  <a:ext uri="{FF2B5EF4-FFF2-40B4-BE49-F238E27FC236}">
                    <a16:creationId xmlns:a16="http://schemas.microsoft.com/office/drawing/2014/main" id="{ABDE1351-B94B-4E05-BD83-328D354B3EAF}"/>
                  </a:ext>
                </a:extLst>
              </p:cNvPr>
              <p:cNvGrpSpPr/>
              <p:nvPr/>
            </p:nvGrpSpPr>
            <p:grpSpPr>
              <a:xfrm rot="1868306">
                <a:off x="3289682" y="2371886"/>
                <a:ext cx="316507" cy="551738"/>
                <a:chOff x="2353492" y="4007117"/>
                <a:chExt cx="387845" cy="676094"/>
              </a:xfrm>
            </p:grpSpPr>
            <p:pic>
              <p:nvPicPr>
                <p:cNvPr id="64" name="Picture 63">
                  <a:extLst>
                    <a:ext uri="{FF2B5EF4-FFF2-40B4-BE49-F238E27FC236}">
                      <a16:creationId xmlns:a16="http://schemas.microsoft.com/office/drawing/2014/main" id="{C4BE6033-1554-4D9F-A754-47A9C8C6383B}"/>
                    </a:ext>
                  </a:extLst>
                </p:cNvPr>
                <p:cNvPicPr>
                  <a:picLocks noChangeAspect="1"/>
                </p:cNvPicPr>
                <p:nvPr/>
              </p:nvPicPr>
              <p:blipFill>
                <a:blip r:embed="rId12" cstate="hqprint">
                  <a:extLst>
                    <a:ext uri="{BEBA8EAE-BF5A-486C-A8C5-ECC9F3942E4B}">
                      <a14:imgProps xmlns:a14="http://schemas.microsoft.com/office/drawing/2010/main">
                        <a14:imgLayer r:embed="rId13">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210620">
                  <a:off x="2353492" y="4007117"/>
                  <a:ext cx="387845" cy="658108"/>
                </a:xfrm>
                <a:prstGeom prst="rect">
                  <a:avLst/>
                </a:prstGeom>
              </p:spPr>
            </p:pic>
            <p:pic>
              <p:nvPicPr>
                <p:cNvPr id="65" name="Picture 64">
                  <a:extLst>
                    <a:ext uri="{FF2B5EF4-FFF2-40B4-BE49-F238E27FC236}">
                      <a16:creationId xmlns:a16="http://schemas.microsoft.com/office/drawing/2014/main" id="{8815F147-6409-413D-AFC7-A6D0AAACB951}"/>
                    </a:ext>
                  </a:extLst>
                </p:cNvPr>
                <p:cNvPicPr>
                  <a:picLocks noChangeAspect="1"/>
                </p:cNvPicPr>
                <p:nvPr/>
              </p:nvPicPr>
              <p:blipFill rotWithShape="1">
                <a:blip r:embed="rId14" cstate="hqprint">
                  <a:extLst>
                    <a:ext uri="{28A0092B-C50C-407E-A947-70E740481C1C}">
                      <a14:useLocalDpi xmlns:a14="http://schemas.microsoft.com/office/drawing/2010/main" val="0"/>
                    </a:ext>
                  </a:extLst>
                </a:blip>
                <a:srcRect t="77663" r="60751"/>
                <a:stretch/>
              </p:blipFill>
              <p:spPr>
                <a:xfrm rot="8436400" flipH="1" flipV="1">
                  <a:off x="2545841" y="4531596"/>
                  <a:ext cx="148501" cy="151615"/>
                </a:xfrm>
                <a:prstGeom prst="rect">
                  <a:avLst/>
                </a:prstGeom>
              </p:spPr>
            </p:pic>
          </p:grpSp>
        </p:grpSp>
      </p:grpSp>
      <p:grpSp>
        <p:nvGrpSpPr>
          <p:cNvPr id="13" name="Group 12">
            <a:extLst>
              <a:ext uri="{FF2B5EF4-FFF2-40B4-BE49-F238E27FC236}">
                <a16:creationId xmlns:a16="http://schemas.microsoft.com/office/drawing/2014/main" id="{2F1C7C1E-97A5-4AD9-9CC4-F6EC81F69D15}"/>
              </a:ext>
            </a:extLst>
          </p:cNvPr>
          <p:cNvGrpSpPr/>
          <p:nvPr/>
        </p:nvGrpSpPr>
        <p:grpSpPr>
          <a:xfrm>
            <a:off x="5190356" y="914400"/>
            <a:ext cx="7001644" cy="5943600"/>
            <a:chOff x="5190356" y="914400"/>
            <a:chExt cx="7001644" cy="5943600"/>
          </a:xfrm>
        </p:grpSpPr>
        <p:sp>
          <p:nvSpPr>
            <p:cNvPr id="39" name="Rectangle 38">
              <a:extLst>
                <a:ext uri="{FF2B5EF4-FFF2-40B4-BE49-F238E27FC236}">
                  <a16:creationId xmlns:a16="http://schemas.microsoft.com/office/drawing/2014/main" id="{83CD8489-AF9D-4737-B4F1-CC2AAD47586C}"/>
                </a:ext>
              </a:extLst>
            </p:cNvPr>
            <p:cNvSpPr/>
            <p:nvPr/>
          </p:nvSpPr>
          <p:spPr>
            <a:xfrm>
              <a:off x="5190356" y="914400"/>
              <a:ext cx="7001644" cy="5943600"/>
            </a:xfrm>
            <a:prstGeom prst="rect">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itosis - Free education icons">
              <a:extLst>
                <a:ext uri="{FF2B5EF4-FFF2-40B4-BE49-F238E27FC236}">
                  <a16:creationId xmlns:a16="http://schemas.microsoft.com/office/drawing/2014/main" id="{0320C3C6-4B23-4D03-9184-EA0726768C60}"/>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rot="16200000">
              <a:off x="7014617" y="1419102"/>
              <a:ext cx="909957" cy="9099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7F46C94C-03EE-419A-BD8A-856A9DC8ECB2}"/>
                </a:ext>
              </a:extLst>
            </p:cNvPr>
            <p:cNvSpPr/>
            <p:nvPr/>
          </p:nvSpPr>
          <p:spPr>
            <a:xfrm>
              <a:off x="7702144" y="1419103"/>
              <a:ext cx="2647497"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395719"/>
                  </a:solidFill>
                  <a:latin typeface="+mj-lt"/>
                </a:rPr>
                <a:t>KÌ CUỐI I</a:t>
              </a:r>
            </a:p>
          </p:txBody>
        </p:sp>
        <p:grpSp>
          <p:nvGrpSpPr>
            <p:cNvPr id="9" name="Group 8">
              <a:extLst>
                <a:ext uri="{FF2B5EF4-FFF2-40B4-BE49-F238E27FC236}">
                  <a16:creationId xmlns:a16="http://schemas.microsoft.com/office/drawing/2014/main" id="{CB513582-8925-40B7-9482-D31206E8CD2B}"/>
                </a:ext>
              </a:extLst>
            </p:cNvPr>
            <p:cNvGrpSpPr/>
            <p:nvPr/>
          </p:nvGrpSpPr>
          <p:grpSpPr>
            <a:xfrm>
              <a:off x="5547518" y="2409810"/>
              <a:ext cx="6263482" cy="642937"/>
              <a:chOff x="5547518" y="2409810"/>
              <a:chExt cx="6263482" cy="642937"/>
            </a:xfrm>
          </p:grpSpPr>
          <p:sp>
            <p:nvSpPr>
              <p:cNvPr id="32" name="TextBox 31">
                <a:extLst>
                  <a:ext uri="{FF2B5EF4-FFF2-40B4-BE49-F238E27FC236}">
                    <a16:creationId xmlns:a16="http://schemas.microsoft.com/office/drawing/2014/main" id="{9564694F-8683-4BBE-B2CE-180A2A4C96CE}"/>
                  </a:ext>
                </a:extLst>
              </p:cNvPr>
              <p:cNvSpPr txBox="1"/>
              <p:nvPr/>
            </p:nvSpPr>
            <p:spPr>
              <a:xfrm>
                <a:off x="6495641" y="2546836"/>
                <a:ext cx="531535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Các NST kép dần dãn xoắn.</a:t>
                </a:r>
              </a:p>
            </p:txBody>
          </p:sp>
          <p:pic>
            <p:nvPicPr>
              <p:cNvPr id="35" name="Picture 34" descr="Book Icon by Sanja Veljanoska on Dribbble">
                <a:extLst>
                  <a:ext uri="{FF2B5EF4-FFF2-40B4-BE49-F238E27FC236}">
                    <a16:creationId xmlns:a16="http://schemas.microsoft.com/office/drawing/2014/main" id="{154BFAA8-613E-4B86-9CA2-F4417C01D83C}"/>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2409810"/>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185CD59E-B755-445B-B478-862D2D317847}"/>
                </a:ext>
              </a:extLst>
            </p:cNvPr>
            <p:cNvGrpSpPr/>
            <p:nvPr/>
          </p:nvGrpSpPr>
          <p:grpSpPr>
            <a:xfrm>
              <a:off x="5547518" y="3226712"/>
              <a:ext cx="6263482" cy="642937"/>
              <a:chOff x="5547518" y="3226712"/>
              <a:chExt cx="6263482" cy="642937"/>
            </a:xfrm>
          </p:grpSpPr>
          <p:sp>
            <p:nvSpPr>
              <p:cNvPr id="33" name="TextBox 32">
                <a:extLst>
                  <a:ext uri="{FF2B5EF4-FFF2-40B4-BE49-F238E27FC236}">
                    <a16:creationId xmlns:a16="http://schemas.microsoft.com/office/drawing/2014/main" id="{7CFFE06E-6B82-478B-841F-EE8AF24E2946}"/>
                  </a:ext>
                </a:extLst>
              </p:cNvPr>
              <p:cNvSpPr txBox="1"/>
              <p:nvPr/>
            </p:nvSpPr>
            <p:spPr>
              <a:xfrm>
                <a:off x="6495641" y="3363738"/>
                <a:ext cx="5315359" cy="36888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Thoi phân bào tiêu biến.</a:t>
                </a:r>
              </a:p>
            </p:txBody>
          </p:sp>
          <p:pic>
            <p:nvPicPr>
              <p:cNvPr id="36" name="Picture 35" descr="Book Icon by Sanja Veljanoska on Dribbble">
                <a:extLst>
                  <a:ext uri="{FF2B5EF4-FFF2-40B4-BE49-F238E27FC236}">
                    <a16:creationId xmlns:a16="http://schemas.microsoft.com/office/drawing/2014/main" id="{B43ABB8B-1671-4993-B1DA-7626BE264C19}"/>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3226712"/>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7F54DB56-EDF2-44BF-B6F4-BD36D658A86F}"/>
                </a:ext>
              </a:extLst>
            </p:cNvPr>
            <p:cNvGrpSpPr/>
            <p:nvPr/>
          </p:nvGrpSpPr>
          <p:grpSpPr>
            <a:xfrm>
              <a:off x="5547518" y="4180639"/>
              <a:ext cx="6263482" cy="775149"/>
              <a:chOff x="5547518" y="4180639"/>
              <a:chExt cx="6263482" cy="775149"/>
            </a:xfrm>
          </p:grpSpPr>
          <p:sp>
            <p:nvSpPr>
              <p:cNvPr id="34" name="TextBox 33">
                <a:extLst>
                  <a:ext uri="{FF2B5EF4-FFF2-40B4-BE49-F238E27FC236}">
                    <a16:creationId xmlns:a16="http://schemas.microsoft.com/office/drawing/2014/main" id="{866D5461-9A7C-48EE-91B5-F5EB8FF71885}"/>
                  </a:ext>
                </a:extLst>
              </p:cNvPr>
              <p:cNvSpPr txBox="1"/>
              <p:nvPr/>
            </p:nvSpPr>
            <p:spPr>
              <a:xfrm>
                <a:off x="6495641" y="4180639"/>
                <a:ext cx="5315359" cy="775149"/>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Màng nhân và hạch nhân xuất hiện tạo thành hai nhân mới.</a:t>
                </a:r>
              </a:p>
            </p:txBody>
          </p:sp>
          <p:pic>
            <p:nvPicPr>
              <p:cNvPr id="37" name="Picture 36" descr="Book Icon by Sanja Veljanoska on Dribbble">
                <a:extLst>
                  <a:ext uri="{FF2B5EF4-FFF2-40B4-BE49-F238E27FC236}">
                    <a16:creationId xmlns:a16="http://schemas.microsoft.com/office/drawing/2014/main" id="{3C056723-4E44-4A11-850C-8EF8ED8FE3E9}"/>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4246744"/>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94CAD52-A7D7-4086-BF68-A9B4E3284A9B}"/>
                </a:ext>
              </a:extLst>
            </p:cNvPr>
            <p:cNvGrpSpPr/>
            <p:nvPr/>
          </p:nvGrpSpPr>
          <p:grpSpPr>
            <a:xfrm>
              <a:off x="5547518" y="5303793"/>
              <a:ext cx="6263482" cy="1181414"/>
              <a:chOff x="5547518" y="5303793"/>
              <a:chExt cx="6263482" cy="1181414"/>
            </a:xfrm>
          </p:grpSpPr>
          <p:sp>
            <p:nvSpPr>
              <p:cNvPr id="28" name="TextBox 27">
                <a:extLst>
                  <a:ext uri="{FF2B5EF4-FFF2-40B4-BE49-F238E27FC236}">
                    <a16:creationId xmlns:a16="http://schemas.microsoft.com/office/drawing/2014/main" id="{CEBD5270-19AB-428B-8636-E6E143BFAF18}"/>
                  </a:ext>
                </a:extLst>
              </p:cNvPr>
              <p:cNvSpPr txBox="1"/>
              <p:nvPr/>
            </p:nvSpPr>
            <p:spPr>
              <a:xfrm>
                <a:off x="6495641" y="5303793"/>
                <a:ext cx="5315359" cy="1181414"/>
              </a:xfrm>
              <a:prstGeom prst="rect">
                <a:avLst/>
              </a:prstGeom>
              <a:noFill/>
            </p:spPr>
            <p:txBody>
              <a:bodyPr wrap="square" lIns="0" tIns="0" rIns="0" bIns="0" rtlCol="0">
                <a:spAutoFit/>
              </a:bodyPr>
              <a:lstStyle/>
              <a:p>
                <a:pPr algn="just">
                  <a:lnSpc>
                    <a:spcPct val="120000"/>
                  </a:lnSpc>
                </a:pPr>
                <a:r>
                  <a:rPr lang="en-US" sz="2200">
                    <a:solidFill>
                      <a:schemeClr val="tx2">
                        <a:lumMod val="75000"/>
                      </a:schemeClr>
                    </a:solidFill>
                    <a:latin typeface="+mj-lt"/>
                  </a:rPr>
                  <a:t>Tế bào chất phân chia tạo thành hai tế bào con có số lượng NST giảm đi một nửa so với tế bào mẹ nhưng ở trạng thái kép.</a:t>
                </a:r>
              </a:p>
            </p:txBody>
          </p:sp>
          <p:pic>
            <p:nvPicPr>
              <p:cNvPr id="31" name="Picture 30" descr="Book Icon by Sanja Veljanoska on Dribbble">
                <a:extLst>
                  <a:ext uri="{FF2B5EF4-FFF2-40B4-BE49-F238E27FC236}">
                    <a16:creationId xmlns:a16="http://schemas.microsoft.com/office/drawing/2014/main" id="{094461AD-516B-4651-A0CB-0E065F801B93}"/>
                  </a:ext>
                </a:extLst>
              </p:cNvPr>
              <p:cNvPicPr>
                <a:picLocks noChangeAspect="1" noChangeArrowheads="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27221" t="26525" r="26781" b="25892"/>
              <a:stretch/>
            </p:blipFill>
            <p:spPr bwMode="auto">
              <a:xfrm>
                <a:off x="5547518" y="5573031"/>
                <a:ext cx="828675" cy="64293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0" name="Rectangle 29">
            <a:extLst>
              <a:ext uri="{FF2B5EF4-FFF2-40B4-BE49-F238E27FC236}">
                <a16:creationId xmlns:a16="http://schemas.microsoft.com/office/drawing/2014/main" id="{1D1B2F0D-7C18-4B19-9F2C-AE8BAFD19EC7}"/>
              </a:ext>
            </a:extLst>
          </p:cNvPr>
          <p:cNvSpPr/>
          <p:nvPr/>
        </p:nvSpPr>
        <p:spPr>
          <a:xfrm>
            <a:off x="0" y="0"/>
            <a:ext cx="12192000" cy="1181414"/>
          </a:xfrm>
          <a:prstGeom prst="rect">
            <a:avLst/>
          </a:prstGeom>
          <a:solidFill>
            <a:schemeClr val="accent3">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0F746EE-E2BD-4EEF-A471-5C0071927902}"/>
              </a:ext>
            </a:extLst>
          </p:cNvPr>
          <p:cNvGrpSpPr/>
          <p:nvPr/>
        </p:nvGrpSpPr>
        <p:grpSpPr>
          <a:xfrm>
            <a:off x="3276713" y="152357"/>
            <a:ext cx="5638574" cy="990713"/>
            <a:chOff x="3276713" y="152357"/>
            <a:chExt cx="5638574" cy="990713"/>
          </a:xfrm>
        </p:grpSpPr>
        <p:pic>
          <p:nvPicPr>
            <p:cNvPr id="4" name="Picture 4" descr="Free Icon | Book">
              <a:extLst>
                <a:ext uri="{FF2B5EF4-FFF2-40B4-BE49-F238E27FC236}">
                  <a16:creationId xmlns:a16="http://schemas.microsoft.com/office/drawing/2014/main" id="{24515425-2BD2-4B61-84BC-EAA9DC7CC3DE}"/>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3276713" y="152357"/>
              <a:ext cx="990713" cy="990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Free Icon | Book">
              <a:extLst>
                <a:ext uri="{FF2B5EF4-FFF2-40B4-BE49-F238E27FC236}">
                  <a16:creationId xmlns:a16="http://schemas.microsoft.com/office/drawing/2014/main" id="{4247BB3C-4DA7-4EC1-AED1-54C4045F597D}"/>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7924574" y="152357"/>
              <a:ext cx="990713" cy="990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831FC473-81B6-48C6-8E31-F54250CE2470}"/>
                </a:ext>
              </a:extLst>
            </p:cNvPr>
            <p:cNvSpPr/>
            <p:nvPr/>
          </p:nvSpPr>
          <p:spPr>
            <a:xfrm>
              <a:off x="3276713" y="192735"/>
              <a:ext cx="5638574" cy="9099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mj-lt"/>
                </a:rPr>
                <a:t>GIẢM PHÂN I</a:t>
              </a:r>
            </a:p>
          </p:txBody>
        </p:sp>
      </p:grpSp>
      <p:sp>
        <p:nvSpPr>
          <p:cNvPr id="40" name="TextBox 39">
            <a:extLst>
              <a:ext uri="{FF2B5EF4-FFF2-40B4-BE49-F238E27FC236}">
                <a16:creationId xmlns:a16="http://schemas.microsoft.com/office/drawing/2014/main" id="{6110D8D8-57F1-4934-92B8-8C79236D5CB0}"/>
              </a:ext>
            </a:extLst>
          </p:cNvPr>
          <p:cNvSpPr txBox="1"/>
          <p:nvPr/>
        </p:nvSpPr>
        <p:spPr>
          <a:xfrm>
            <a:off x="3132552" y="6203132"/>
            <a:ext cx="1638269" cy="259045"/>
          </a:xfrm>
          <a:prstGeom prst="rect">
            <a:avLst/>
          </a:prstGeom>
          <a:noFill/>
        </p:spPr>
        <p:txBody>
          <a:bodyPr wrap="square" lIns="0" tIns="0" rIns="0" bIns="0" rtlCol="0">
            <a:spAutoFit/>
          </a:bodyPr>
          <a:lstStyle/>
          <a:p>
            <a:pPr algn="l">
              <a:lnSpc>
                <a:spcPct val="115000"/>
              </a:lnSpc>
            </a:pPr>
            <a:r>
              <a:rPr lang="en-US" sz="1600" b="1">
                <a:solidFill>
                  <a:schemeClr val="tx2">
                    <a:lumMod val="50000"/>
                  </a:schemeClr>
                </a:solidFill>
              </a:rPr>
              <a:t>NST tương đồng</a:t>
            </a:r>
          </a:p>
        </p:txBody>
      </p:sp>
      <p:cxnSp>
        <p:nvCxnSpPr>
          <p:cNvPr id="41" name="Straight Connector 40">
            <a:extLst>
              <a:ext uri="{FF2B5EF4-FFF2-40B4-BE49-F238E27FC236}">
                <a16:creationId xmlns:a16="http://schemas.microsoft.com/office/drawing/2014/main" id="{5E0633FB-6ED0-48F6-905B-26A545C02C21}"/>
              </a:ext>
            </a:extLst>
          </p:cNvPr>
          <p:cNvCxnSpPr>
            <a:cxnSpLocks/>
            <a:stCxn id="40" idx="0"/>
          </p:cNvCxnSpPr>
          <p:nvPr/>
        </p:nvCxnSpPr>
        <p:spPr>
          <a:xfrm flipH="1" flipV="1">
            <a:off x="3340894" y="2971800"/>
            <a:ext cx="610793" cy="3231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749E93-3BF5-4178-834A-C196061548D4}"/>
              </a:ext>
            </a:extLst>
          </p:cNvPr>
          <p:cNvCxnSpPr>
            <a:cxnSpLocks/>
            <a:stCxn id="40" idx="0"/>
            <a:endCxn id="53" idx="0"/>
          </p:cNvCxnSpPr>
          <p:nvPr/>
        </p:nvCxnSpPr>
        <p:spPr>
          <a:xfrm flipH="1" flipV="1">
            <a:off x="2325765" y="5315258"/>
            <a:ext cx="1625922" cy="8878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2F58976-4CB1-4F0C-B3F7-BCE686900CFA}"/>
              </a:ext>
            </a:extLst>
          </p:cNvPr>
          <p:cNvSpPr txBox="1"/>
          <p:nvPr/>
        </p:nvSpPr>
        <p:spPr>
          <a:xfrm>
            <a:off x="-255626" y="2774960"/>
            <a:ext cx="1638269" cy="259045"/>
          </a:xfrm>
          <a:prstGeom prst="rect">
            <a:avLst/>
          </a:prstGeom>
          <a:noFill/>
        </p:spPr>
        <p:txBody>
          <a:bodyPr wrap="square" lIns="0" tIns="0" rIns="0" bIns="0" rtlCol="0">
            <a:spAutoFit/>
          </a:bodyPr>
          <a:lstStyle/>
          <a:p>
            <a:pPr algn="ctr">
              <a:lnSpc>
                <a:spcPct val="115000"/>
              </a:lnSpc>
            </a:pPr>
            <a:r>
              <a:rPr lang="en-US" sz="1600" b="1">
                <a:solidFill>
                  <a:schemeClr val="tx2">
                    <a:lumMod val="50000"/>
                  </a:schemeClr>
                </a:solidFill>
              </a:rPr>
              <a:t>NST</a:t>
            </a:r>
          </a:p>
        </p:txBody>
      </p:sp>
      <p:cxnSp>
        <p:nvCxnSpPr>
          <p:cNvPr id="46" name="Straight Connector 45">
            <a:extLst>
              <a:ext uri="{FF2B5EF4-FFF2-40B4-BE49-F238E27FC236}">
                <a16:creationId xmlns:a16="http://schemas.microsoft.com/office/drawing/2014/main" id="{A6F133B1-958A-45CB-B3BA-0AFBCE6CB5A1}"/>
              </a:ext>
            </a:extLst>
          </p:cNvPr>
          <p:cNvCxnSpPr>
            <a:cxnSpLocks/>
            <a:endCxn id="45" idx="2"/>
          </p:cNvCxnSpPr>
          <p:nvPr/>
        </p:nvCxnSpPr>
        <p:spPr>
          <a:xfrm flipH="1" flipV="1">
            <a:off x="563509" y="3034005"/>
            <a:ext cx="884291" cy="1918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0F6F2B45-92CA-4067-AF2F-62DB243BB956}"/>
              </a:ext>
            </a:extLst>
          </p:cNvPr>
          <p:cNvSpPr/>
          <p:nvPr/>
        </p:nvSpPr>
        <p:spPr>
          <a:xfrm rot="5177921">
            <a:off x="2750017" y="2302290"/>
            <a:ext cx="775216" cy="69608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F3F8F0D7-6C91-4000-BE28-F95489CED39F}"/>
              </a:ext>
            </a:extLst>
          </p:cNvPr>
          <p:cNvSpPr/>
          <p:nvPr/>
        </p:nvSpPr>
        <p:spPr>
          <a:xfrm rot="5911734">
            <a:off x="1699909" y="4994596"/>
            <a:ext cx="699394" cy="55849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2FC61A3E-759B-428A-BCFC-7F77E2A23B52}"/>
              </a:ext>
            </a:extLst>
          </p:cNvPr>
          <p:cNvSpPr txBox="1"/>
          <p:nvPr/>
        </p:nvSpPr>
        <p:spPr>
          <a:xfrm>
            <a:off x="284337" y="1412435"/>
            <a:ext cx="1392063" cy="542200"/>
          </a:xfrm>
          <a:prstGeom prst="rect">
            <a:avLst/>
          </a:prstGeom>
          <a:noFill/>
        </p:spPr>
        <p:txBody>
          <a:bodyPr wrap="square" lIns="0" tIns="0" rIns="0" bIns="0" rtlCol="0">
            <a:spAutoFit/>
          </a:bodyPr>
          <a:lstStyle/>
          <a:p>
            <a:pPr algn="l">
              <a:lnSpc>
                <a:spcPct val="115000"/>
              </a:lnSpc>
            </a:pPr>
            <a:r>
              <a:rPr lang="en-US" sz="1600" b="1">
                <a:solidFill>
                  <a:schemeClr val="tx2">
                    <a:lumMod val="50000"/>
                  </a:schemeClr>
                </a:solidFill>
              </a:rPr>
              <a:t>Chromatid </a:t>
            </a:r>
          </a:p>
          <a:p>
            <a:pPr algn="l">
              <a:lnSpc>
                <a:spcPct val="115000"/>
              </a:lnSpc>
            </a:pPr>
            <a:r>
              <a:rPr lang="en-US" sz="1600" b="1">
                <a:solidFill>
                  <a:schemeClr val="tx2">
                    <a:lumMod val="50000"/>
                  </a:schemeClr>
                </a:solidFill>
              </a:rPr>
              <a:t>không chị em</a:t>
            </a:r>
          </a:p>
        </p:txBody>
      </p:sp>
      <p:cxnSp>
        <p:nvCxnSpPr>
          <p:cNvPr id="67" name="Straight Connector 66">
            <a:extLst>
              <a:ext uri="{FF2B5EF4-FFF2-40B4-BE49-F238E27FC236}">
                <a16:creationId xmlns:a16="http://schemas.microsoft.com/office/drawing/2014/main" id="{B3CC0B63-15B4-46B6-9492-37C57D181983}"/>
              </a:ext>
            </a:extLst>
          </p:cNvPr>
          <p:cNvCxnSpPr>
            <a:cxnSpLocks/>
            <a:endCxn id="66" idx="3"/>
          </p:cNvCxnSpPr>
          <p:nvPr/>
        </p:nvCxnSpPr>
        <p:spPr>
          <a:xfrm flipH="1" flipV="1">
            <a:off x="1676400" y="1683535"/>
            <a:ext cx="790575" cy="6342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AB14E87-31D9-40BB-83FE-13AEE96A7CA8}"/>
              </a:ext>
            </a:extLst>
          </p:cNvPr>
          <p:cNvCxnSpPr>
            <a:cxnSpLocks/>
            <a:endCxn id="66" idx="3"/>
          </p:cNvCxnSpPr>
          <p:nvPr/>
        </p:nvCxnSpPr>
        <p:spPr>
          <a:xfrm flipH="1" flipV="1">
            <a:off x="1676400" y="1683535"/>
            <a:ext cx="1476375" cy="719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75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par>
                                <p:cTn id="14" presetID="10"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nodeType="with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5" grpId="0"/>
      <p:bldP spid="52" grpId="0" animBg="1"/>
      <p:bldP spid="53" grpId="0" animBg="1"/>
      <p:bldP spid="6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830</TotalTime>
  <Words>2725</Words>
  <PresentationFormat>Widescreen</PresentationFormat>
  <Paragraphs>220</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#9Slide02 Noi dung dai</vt:lpstr>
      <vt:lpstr>Arial</vt:lpstr>
      <vt:lpstr>Calibri</vt:lpstr>
      <vt:lpstr>Calibri Light</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2022-01-26T02:42:46Z</dcterms:created>
  <dcterms:modified xsi:type="dcterms:W3CDTF">2022-08-19T08:13:59Z</dcterms:modified>
</cp:coreProperties>
</file>