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4"/>
  </p:notesMasterIdLst>
  <p:sldIdLst>
    <p:sldId id="363" r:id="rId4"/>
    <p:sldId id="258" r:id="rId5"/>
    <p:sldId id="278" r:id="rId6"/>
    <p:sldId id="287" r:id="rId7"/>
    <p:sldId id="284" r:id="rId8"/>
    <p:sldId id="289" r:id="rId9"/>
    <p:sldId id="290" r:id="rId10"/>
    <p:sldId id="291" r:id="rId11"/>
    <p:sldId id="292" r:id="rId12"/>
    <p:sldId id="293" r:id="rId13"/>
    <p:sldId id="294" r:id="rId14"/>
    <p:sldId id="295" r:id="rId15"/>
    <p:sldId id="288" r:id="rId16"/>
    <p:sldId id="296" r:id="rId17"/>
    <p:sldId id="297" r:id="rId18"/>
    <p:sldId id="285" r:id="rId19"/>
    <p:sldId id="298" r:id="rId20"/>
    <p:sldId id="299" r:id="rId21"/>
    <p:sldId id="300" r:id="rId22"/>
    <p:sldId id="286" r:id="rId23"/>
    <p:sldId id="304" r:id="rId24"/>
    <p:sldId id="344" r:id="rId25"/>
    <p:sldId id="342" r:id="rId26"/>
    <p:sldId id="343" r:id="rId27"/>
    <p:sldId id="345" r:id="rId28"/>
    <p:sldId id="302" r:id="rId29"/>
    <p:sldId id="346" r:id="rId30"/>
    <p:sldId id="347" r:id="rId31"/>
    <p:sldId id="348" r:id="rId32"/>
    <p:sldId id="307" r:id="rId33"/>
    <p:sldId id="308" r:id="rId34"/>
    <p:sldId id="309" r:id="rId35"/>
    <p:sldId id="349" r:id="rId36"/>
    <p:sldId id="310" r:id="rId37"/>
    <p:sldId id="350" r:id="rId38"/>
    <p:sldId id="352" r:id="rId39"/>
    <p:sldId id="354" r:id="rId40"/>
    <p:sldId id="311" r:id="rId41"/>
    <p:sldId id="355" r:id="rId42"/>
    <p:sldId id="356" r:id="rId43"/>
    <p:sldId id="358" r:id="rId44"/>
    <p:sldId id="314" r:id="rId45"/>
    <p:sldId id="315" r:id="rId46"/>
    <p:sldId id="359" r:id="rId47"/>
    <p:sldId id="360" r:id="rId48"/>
    <p:sldId id="361" r:id="rId49"/>
    <p:sldId id="362" r:id="rId50"/>
    <p:sldId id="318" r:id="rId51"/>
    <p:sldId id="320" r:id="rId52"/>
    <p:sldId id="319" r:id="rId53"/>
    <p:sldId id="333" r:id="rId54"/>
    <p:sldId id="321" r:id="rId55"/>
    <p:sldId id="335" r:id="rId56"/>
    <p:sldId id="323" r:id="rId57"/>
    <p:sldId id="324" r:id="rId58"/>
    <p:sldId id="325" r:id="rId59"/>
    <p:sldId id="326" r:id="rId60"/>
    <p:sldId id="327" r:id="rId61"/>
    <p:sldId id="328" r:id="rId62"/>
    <p:sldId id="329" r:id="rId63"/>
    <p:sldId id="330" r:id="rId64"/>
    <p:sldId id="331" r:id="rId65"/>
    <p:sldId id="332" r:id="rId66"/>
    <p:sldId id="336" r:id="rId67"/>
    <p:sldId id="337" r:id="rId68"/>
    <p:sldId id="339" r:id="rId69"/>
    <p:sldId id="338" r:id="rId70"/>
    <p:sldId id="340" r:id="rId71"/>
    <p:sldId id="263" r:id="rId72"/>
    <p:sldId id="282" r:id="rId73"/>
  </p:sldIdLst>
  <p:sldSz cx="12192000" cy="6858000"/>
  <p:notesSz cx="6858000" cy="9144000"/>
  <p:custDataLst>
    <p:tags r:id="rId7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65" userDrawn="1">
          <p15:clr>
            <a:srgbClr val="A4A3A4"/>
          </p15:clr>
        </p15:guide>
        <p15:guide id="3" orient="horz" pos="663" userDrawn="1">
          <p15:clr>
            <a:srgbClr val="A4A3A4"/>
          </p15:clr>
        </p15:guide>
        <p15:guide id="4" orient="horz" pos="68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27"/>
    <a:srgbClr val="5CBEE5"/>
    <a:srgbClr val="E6E6E6"/>
    <a:srgbClr val="2F5CAB"/>
    <a:srgbClr val="F3E751"/>
    <a:srgbClr val="45210C"/>
    <a:srgbClr val="3C9E3E"/>
    <a:srgbClr val="794E2D"/>
    <a:srgbClr val="F5C727"/>
    <a:srgbClr val="EEC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6314" autoAdjust="0"/>
  </p:normalViewPr>
  <p:slideViewPr>
    <p:cSldViewPr snapToGrid="0">
      <p:cViewPr varScale="1">
        <p:scale>
          <a:sx n="69" d="100"/>
          <a:sy n="69" d="100"/>
        </p:scale>
        <p:origin x="762" y="78"/>
      </p:cViewPr>
      <p:guideLst>
        <p:guide pos="416"/>
        <p:guide pos="7265"/>
        <p:guide orient="horz" pos="663"/>
        <p:guide orient="horz" pos="686"/>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1ABED-8AB4-4EE8-B6F9-BBD2BD4D65CC}" type="datetimeFigureOut">
              <a:rPr lang="zh-CN" altLang="en-US" smtClean="0"/>
              <a:t>2021/12/5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D7B7C-EE94-431F-A5E3-F52A89ED5B3E}" type="slidenum">
              <a:rPr lang="zh-CN" altLang="en-US" smtClean="0"/>
              <a:t>‹#›</a:t>
            </a:fld>
            <a:endParaRPr lang="zh-CN" altLang="en-US"/>
          </a:p>
        </p:txBody>
      </p:sp>
    </p:spTree>
    <p:extLst>
      <p:ext uri="{BB962C8B-B14F-4D97-AF65-F5344CB8AC3E}">
        <p14:creationId xmlns:p14="http://schemas.microsoft.com/office/powerpoint/2010/main" val="3016884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067E9D-E800-4D39-98A8-5781BEF5B7F4}"/>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a:extLst>
              <a:ext uri="{FF2B5EF4-FFF2-40B4-BE49-F238E27FC236}">
                <a16:creationId xmlns:a16="http://schemas.microsoft.com/office/drawing/2014/main" id="{F93A3F18-1149-4E73-93F1-0E4CFB7FD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a:extLst>
              <a:ext uri="{FF2B5EF4-FFF2-40B4-BE49-F238E27FC236}">
                <a16:creationId xmlns:a16="http://schemas.microsoft.com/office/drawing/2014/main" id="{F71631E9-DEE8-48D5-A445-A4E278353888}"/>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5" name="页脚占位符 4">
            <a:extLst>
              <a:ext uri="{FF2B5EF4-FFF2-40B4-BE49-F238E27FC236}">
                <a16:creationId xmlns:a16="http://schemas.microsoft.com/office/drawing/2014/main" id="{CA1E4011-2D13-4D97-9A9C-EA73E28C0F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D4B8A2-6652-4EBA-9D6B-4EC02CCE1AF3}"/>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3417868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F5998A-7D76-4B7A-99CC-1659662939E0}"/>
              </a:ext>
            </a:extLst>
          </p:cNvPr>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a:extLst>
              <a:ext uri="{FF2B5EF4-FFF2-40B4-BE49-F238E27FC236}">
                <a16:creationId xmlns:a16="http://schemas.microsoft.com/office/drawing/2014/main" id="{CE1CC839-EB8B-4968-AE30-E3DBE91D782E}"/>
              </a:ext>
            </a:extLst>
          </p:cNvPr>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id="{B2F1A464-A9DC-4C83-90D2-1D674A15B270}"/>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5" name="页脚占位符 4">
            <a:extLst>
              <a:ext uri="{FF2B5EF4-FFF2-40B4-BE49-F238E27FC236}">
                <a16:creationId xmlns:a16="http://schemas.microsoft.com/office/drawing/2014/main" id="{C5080590-D2C4-4FCD-B66C-716566667A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CB6B0D-8ADE-4107-8F49-E9C1495BB115}"/>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81653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581B37C-8CB4-459E-8110-E649FC4AB082}"/>
              </a:ext>
            </a:extLst>
          </p:cNvPr>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a:extLst>
              <a:ext uri="{FF2B5EF4-FFF2-40B4-BE49-F238E27FC236}">
                <a16:creationId xmlns:a16="http://schemas.microsoft.com/office/drawing/2014/main" id="{D4687F67-7381-42BA-8971-0E839FD60C60}"/>
              </a:ext>
            </a:extLst>
          </p:cNvPr>
          <p:cNvSpPr>
            <a:spLocks noGrp="1"/>
          </p:cNvSpPr>
          <p:nvPr>
            <p:ph type="body" orient="vert" idx="1"/>
          </p:nvPr>
        </p:nvSpPr>
        <p:spPr>
          <a:xfrm>
            <a:off x="838200"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id="{AEBF5DBE-C3A7-4D0F-86D9-893BDD389298}"/>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5" name="页脚占位符 4">
            <a:extLst>
              <a:ext uri="{FF2B5EF4-FFF2-40B4-BE49-F238E27FC236}">
                <a16:creationId xmlns:a16="http://schemas.microsoft.com/office/drawing/2014/main" id="{2B4D0CCC-0F31-4D4B-8052-C0A8A9A523D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0A13C7-CC53-4981-80E1-813A0B9B2F4D}"/>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64660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630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6280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541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2322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7920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4973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3772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51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B9707C-7957-453B-A198-F313F367317E}"/>
              </a:ext>
            </a:extLst>
          </p:cNvPr>
          <p:cNvSpPr>
            <a:spLocks noGrp="1"/>
          </p:cNvSpPr>
          <p:nvPr>
            <p:ph type="title"/>
          </p:nvPr>
        </p:nvSpPr>
        <p:spPr/>
        <p:txBody>
          <a:body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id="{F7EEA785-A786-4EC9-8F53-53B4869E1EA4}"/>
              </a:ext>
            </a:extLst>
          </p:cNvPr>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id="{EBD3AC46-0442-44DC-B0BE-8A6796239593}"/>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5" name="页脚占位符 4">
            <a:extLst>
              <a:ext uri="{FF2B5EF4-FFF2-40B4-BE49-F238E27FC236}">
                <a16:creationId xmlns:a16="http://schemas.microsoft.com/office/drawing/2014/main" id="{7C8457E4-2594-4D93-A837-206748842C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8F45C9-A924-4808-AD9F-E93D96BAF1E9}"/>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89357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2831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5301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4288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3306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8274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3795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753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6234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5278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605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4C75F9-10C2-471A-B0B5-019D6F7FB6ED}"/>
              </a:ext>
            </a:extLst>
          </p:cNvPr>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a:extLst>
              <a:ext uri="{FF2B5EF4-FFF2-40B4-BE49-F238E27FC236}">
                <a16:creationId xmlns:a16="http://schemas.microsoft.com/office/drawing/2014/main" id="{6C46E8BE-9158-4D3F-BF9A-EA216928EF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a:extLst>
              <a:ext uri="{FF2B5EF4-FFF2-40B4-BE49-F238E27FC236}">
                <a16:creationId xmlns:a16="http://schemas.microsoft.com/office/drawing/2014/main" id="{B4551260-B103-4786-86F1-CA258EAE4679}"/>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5" name="页脚占位符 4">
            <a:extLst>
              <a:ext uri="{FF2B5EF4-FFF2-40B4-BE49-F238E27FC236}">
                <a16:creationId xmlns:a16="http://schemas.microsoft.com/office/drawing/2014/main" id="{1F6D48BE-F6DB-4939-A1E3-3F043067C9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34D688-C3E5-4709-99D0-96DE096952CC}"/>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3244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105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9296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9561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8377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BF20A9-67EA-4FD2-9528-B73E3FA73D8F}"/>
              </a:ext>
            </a:extLst>
          </p:cNvPr>
          <p:cNvSpPr>
            <a:spLocks noGrp="1"/>
          </p:cNvSpPr>
          <p:nvPr>
            <p:ph type="title"/>
          </p:nvPr>
        </p:nvSpPr>
        <p:spPr/>
        <p:txBody>
          <a:body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id="{882CD68E-872A-4FD1-A3E4-5DC0B903B05C}"/>
              </a:ext>
            </a:extLst>
          </p:cNvPr>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a:extLst>
              <a:ext uri="{FF2B5EF4-FFF2-40B4-BE49-F238E27FC236}">
                <a16:creationId xmlns:a16="http://schemas.microsoft.com/office/drawing/2014/main" id="{3FCE0C46-27DC-4252-B790-2E08DE501A12}"/>
              </a:ext>
            </a:extLst>
          </p:cNvPr>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a:extLst>
              <a:ext uri="{FF2B5EF4-FFF2-40B4-BE49-F238E27FC236}">
                <a16:creationId xmlns:a16="http://schemas.microsoft.com/office/drawing/2014/main" id="{097FC600-DE19-464C-B1B6-3352D9D368C2}"/>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6" name="页脚占位符 5">
            <a:extLst>
              <a:ext uri="{FF2B5EF4-FFF2-40B4-BE49-F238E27FC236}">
                <a16:creationId xmlns:a16="http://schemas.microsoft.com/office/drawing/2014/main" id="{0FDE44DC-48B3-4E32-9789-19C917F832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00EF22B-601B-4219-BA4D-D0CEE0F02499}"/>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14377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7CA6BE-22AF-468A-BEEA-992DC879D4A3}"/>
              </a:ext>
            </a:extLst>
          </p:cNvPr>
          <p:cNvSpPr>
            <a:spLocks noGrp="1"/>
          </p:cNvSpPr>
          <p:nvPr>
            <p:ph type="title"/>
          </p:nvPr>
        </p:nvSpPr>
        <p:spPr>
          <a:xfrm>
            <a:off x="839788" y="365125"/>
            <a:ext cx="10515600" cy="1325563"/>
          </a:xfrm>
        </p:spPr>
        <p:txBody>
          <a:bodyPr/>
          <a:lstStyle/>
          <a:p>
            <a:r>
              <a:rPr lang="en-US" altLang="zh-CN" smtClean="0"/>
              <a:t>Click to edit Master title style</a:t>
            </a:r>
            <a:endParaRPr lang="zh-CN" altLang="en-US"/>
          </a:p>
        </p:txBody>
      </p:sp>
      <p:sp>
        <p:nvSpPr>
          <p:cNvPr id="3" name="文本占位符 2">
            <a:extLst>
              <a:ext uri="{FF2B5EF4-FFF2-40B4-BE49-F238E27FC236}">
                <a16:creationId xmlns:a16="http://schemas.microsoft.com/office/drawing/2014/main" id="{448F7432-CAAF-47EC-95BE-541FF3E78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a:extLst>
              <a:ext uri="{FF2B5EF4-FFF2-40B4-BE49-F238E27FC236}">
                <a16:creationId xmlns:a16="http://schemas.microsoft.com/office/drawing/2014/main" id="{173F20BE-0D78-43E2-908D-5B1E54913E7A}"/>
              </a:ext>
            </a:extLst>
          </p:cNvPr>
          <p:cNvSpPr>
            <a:spLocks noGrp="1"/>
          </p:cNvSpPr>
          <p:nvPr>
            <p:ph sz="half" idx="2"/>
          </p:nvPr>
        </p:nvSpPr>
        <p:spPr>
          <a:xfrm>
            <a:off x="839788" y="2505075"/>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a:extLst>
              <a:ext uri="{FF2B5EF4-FFF2-40B4-BE49-F238E27FC236}">
                <a16:creationId xmlns:a16="http://schemas.microsoft.com/office/drawing/2014/main" id="{B103D7D7-7896-4B4F-A28B-9E4831952C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a:extLst>
              <a:ext uri="{FF2B5EF4-FFF2-40B4-BE49-F238E27FC236}">
                <a16:creationId xmlns:a16="http://schemas.microsoft.com/office/drawing/2014/main" id="{9B5CAA28-5F55-41FC-BBE7-67CAB51C9D7F}"/>
              </a:ext>
            </a:extLst>
          </p:cNvPr>
          <p:cNvSpPr>
            <a:spLocks noGrp="1"/>
          </p:cNvSpPr>
          <p:nvPr>
            <p:ph sz="quarter" idx="4"/>
          </p:nvPr>
        </p:nvSpPr>
        <p:spPr>
          <a:xfrm>
            <a:off x="6172200" y="2505075"/>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a:extLst>
              <a:ext uri="{FF2B5EF4-FFF2-40B4-BE49-F238E27FC236}">
                <a16:creationId xmlns:a16="http://schemas.microsoft.com/office/drawing/2014/main" id="{5938B45A-E17D-4335-9DDA-4D987EDBEB28}"/>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8" name="页脚占位符 7">
            <a:extLst>
              <a:ext uri="{FF2B5EF4-FFF2-40B4-BE49-F238E27FC236}">
                <a16:creationId xmlns:a16="http://schemas.microsoft.com/office/drawing/2014/main" id="{F83014F8-9431-4F9B-B65F-4B95989B6A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089B4E5-CDA7-41EE-95C8-28E5FDEBC620}"/>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135279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D83EB5-69B5-4A64-B658-CF7712A9F99C}"/>
              </a:ext>
            </a:extLst>
          </p:cNvPr>
          <p:cNvSpPr>
            <a:spLocks noGrp="1"/>
          </p:cNvSpPr>
          <p:nvPr>
            <p:ph type="title"/>
          </p:nvPr>
        </p:nvSpPr>
        <p:spPr/>
        <p:txBody>
          <a:bodyPr/>
          <a:lstStyle/>
          <a:p>
            <a:r>
              <a:rPr lang="en-US" altLang="zh-CN" smtClean="0"/>
              <a:t>Click to edit Master title style</a:t>
            </a:r>
            <a:endParaRPr lang="zh-CN" altLang="en-US"/>
          </a:p>
        </p:txBody>
      </p:sp>
      <p:sp>
        <p:nvSpPr>
          <p:cNvPr id="3" name="日期占位符 2">
            <a:extLst>
              <a:ext uri="{FF2B5EF4-FFF2-40B4-BE49-F238E27FC236}">
                <a16:creationId xmlns:a16="http://schemas.microsoft.com/office/drawing/2014/main" id="{DAE4929D-B8F4-4B46-96BC-F255AB9DF099}"/>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4" name="页脚占位符 3">
            <a:extLst>
              <a:ext uri="{FF2B5EF4-FFF2-40B4-BE49-F238E27FC236}">
                <a16:creationId xmlns:a16="http://schemas.microsoft.com/office/drawing/2014/main" id="{49E08870-42C3-4220-8A6C-10B877FD2A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6255AEE-0D3A-41B5-B37B-614A1BA3D3D3}"/>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20327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EC53D6D-834B-4A5D-BE0A-081CF6B9373F}"/>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3" name="页脚占位符 2">
            <a:extLst>
              <a:ext uri="{FF2B5EF4-FFF2-40B4-BE49-F238E27FC236}">
                <a16:creationId xmlns:a16="http://schemas.microsoft.com/office/drawing/2014/main" id="{03B99A44-4DED-438A-9767-372B7F8935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2546CE8-44FA-4225-8DFA-035703FA833E}"/>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pic>
        <p:nvPicPr>
          <p:cNvPr id="5" name="图片 4">
            <a:extLst>
              <a:ext uri="{FF2B5EF4-FFF2-40B4-BE49-F238E27FC236}">
                <a16:creationId xmlns:a16="http://schemas.microsoft.com/office/drawing/2014/main" id="{AEDDB16F-3360-4FAE-9622-E86C2493C0A1}"/>
              </a:ext>
            </a:extLst>
          </p:cNvPr>
          <p:cNvPicPr>
            <a:picLocks noChangeAspect="1"/>
          </p:cNvPicPr>
          <p:nvPr userDrawn="1"/>
        </p:nvPicPr>
        <p:blipFill>
          <a:blip r:embed="rId2"/>
          <a:stretch>
            <a:fillRect/>
          </a:stretch>
        </p:blipFill>
        <p:spPr>
          <a:xfrm>
            <a:off x="3534" y="2241"/>
            <a:ext cx="12188465" cy="6855206"/>
          </a:xfrm>
          <a:prstGeom prst="rect">
            <a:avLst/>
          </a:prstGeom>
        </p:spPr>
      </p:pic>
      <p:pic>
        <p:nvPicPr>
          <p:cNvPr id="6" name="图片 5">
            <a:extLst>
              <a:ext uri="{FF2B5EF4-FFF2-40B4-BE49-F238E27FC236}">
                <a16:creationId xmlns:a16="http://schemas.microsoft.com/office/drawing/2014/main" id="{19D64FAF-F73B-4593-9348-962E807020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6159" r="74050" b="23885"/>
          <a:stretch/>
        </p:blipFill>
        <p:spPr>
          <a:xfrm rot="20985444">
            <a:off x="-399568" y="5615209"/>
            <a:ext cx="3163909" cy="1368390"/>
          </a:xfrm>
          <a:prstGeom prst="rect">
            <a:avLst/>
          </a:prstGeom>
        </p:spPr>
      </p:pic>
      <p:pic>
        <p:nvPicPr>
          <p:cNvPr id="7" name="图片 6">
            <a:extLst>
              <a:ext uri="{FF2B5EF4-FFF2-40B4-BE49-F238E27FC236}">
                <a16:creationId xmlns:a16="http://schemas.microsoft.com/office/drawing/2014/main" id="{87F48A60-3FE1-4E93-BC0A-31C3111BA43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190" t="70420" r="33259"/>
          <a:stretch/>
        </p:blipFill>
        <p:spPr>
          <a:xfrm>
            <a:off x="10513668" y="5718137"/>
            <a:ext cx="1662898" cy="1283720"/>
          </a:xfrm>
          <a:prstGeom prst="rect">
            <a:avLst/>
          </a:prstGeom>
        </p:spPr>
      </p:pic>
      <p:pic>
        <p:nvPicPr>
          <p:cNvPr id="8" name="图片 7">
            <a:extLst>
              <a:ext uri="{FF2B5EF4-FFF2-40B4-BE49-F238E27FC236}">
                <a16:creationId xmlns:a16="http://schemas.microsoft.com/office/drawing/2014/main" id="{CAA1ABC3-1A45-45A1-9105-26F717E06DF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81551" b="56589"/>
          <a:stretch/>
        </p:blipFill>
        <p:spPr>
          <a:xfrm>
            <a:off x="11019099" y="0"/>
            <a:ext cx="1172901" cy="1552215"/>
          </a:xfrm>
          <a:prstGeom prst="rect">
            <a:avLst/>
          </a:prstGeom>
        </p:spPr>
      </p:pic>
      <p:pic>
        <p:nvPicPr>
          <p:cNvPr id="9" name="图片 8">
            <a:extLst>
              <a:ext uri="{FF2B5EF4-FFF2-40B4-BE49-F238E27FC236}">
                <a16:creationId xmlns:a16="http://schemas.microsoft.com/office/drawing/2014/main" id="{04F4EB8C-8F59-4535-8BAE-0487C9C56F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0411" b="72329"/>
          <a:stretch/>
        </p:blipFill>
        <p:spPr>
          <a:xfrm>
            <a:off x="170086" y="-122074"/>
            <a:ext cx="2388243" cy="1897443"/>
          </a:xfrm>
          <a:prstGeom prst="rect">
            <a:avLst/>
          </a:prstGeom>
        </p:spPr>
      </p:pic>
    </p:spTree>
    <p:extLst>
      <p:ext uri="{BB962C8B-B14F-4D97-AF65-F5344CB8AC3E}">
        <p14:creationId xmlns:p14="http://schemas.microsoft.com/office/powerpoint/2010/main" val="342193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8C8D4C-455C-4317-A8C2-F9A75A53E3C7}"/>
              </a:ext>
            </a:extLst>
          </p:cNvPr>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id="{CC085223-2212-46D9-992D-A1EDA57051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a:extLst>
              <a:ext uri="{FF2B5EF4-FFF2-40B4-BE49-F238E27FC236}">
                <a16:creationId xmlns:a16="http://schemas.microsoft.com/office/drawing/2014/main" id="{BE3A0324-DBF9-4631-B113-24154B38C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a:extLst>
              <a:ext uri="{FF2B5EF4-FFF2-40B4-BE49-F238E27FC236}">
                <a16:creationId xmlns:a16="http://schemas.microsoft.com/office/drawing/2014/main" id="{445F228D-7C13-4F15-ACD3-DB4262A8A3B2}"/>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6" name="页脚占位符 5">
            <a:extLst>
              <a:ext uri="{FF2B5EF4-FFF2-40B4-BE49-F238E27FC236}">
                <a16:creationId xmlns:a16="http://schemas.microsoft.com/office/drawing/2014/main" id="{C5E9D522-1059-4370-8518-CC694102E25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5DB87A-4C96-45AD-BDF6-3684F0DD69DC}"/>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884011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DAB518-299A-4A3C-B72D-EE396BF0F2C7}"/>
              </a:ext>
            </a:extLst>
          </p:cNvPr>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a:extLst>
              <a:ext uri="{FF2B5EF4-FFF2-40B4-BE49-F238E27FC236}">
                <a16:creationId xmlns:a16="http://schemas.microsoft.com/office/drawing/2014/main" id="{3D0C409E-76F2-4619-A1A0-169159C3C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a:extLst>
              <a:ext uri="{FF2B5EF4-FFF2-40B4-BE49-F238E27FC236}">
                <a16:creationId xmlns:a16="http://schemas.microsoft.com/office/drawing/2014/main" id="{0CBA87B4-D945-49F3-A62D-DB94ACDDD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a:extLst>
              <a:ext uri="{FF2B5EF4-FFF2-40B4-BE49-F238E27FC236}">
                <a16:creationId xmlns:a16="http://schemas.microsoft.com/office/drawing/2014/main" id="{C91DFA2C-9AAF-45AE-B540-B81D437BFE13}"/>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6" name="页脚占位符 5">
            <a:extLst>
              <a:ext uri="{FF2B5EF4-FFF2-40B4-BE49-F238E27FC236}">
                <a16:creationId xmlns:a16="http://schemas.microsoft.com/office/drawing/2014/main" id="{FDA117E8-7585-468B-9556-88C42B1EBA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C636F6-D68B-4972-8297-316552F9DBE4}"/>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181178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5F569F-7089-4F0A-AC55-6711B284F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3985BD4-B42D-42C6-9671-57B932FF7C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CD829C-4D2D-42D8-B6E6-710B4021FE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DB3E1-620F-4AFA-862D-EB6636F974DC}" type="datetimeFigureOut">
              <a:rPr lang="zh-CN" altLang="en-US" smtClean="0"/>
              <a:t>2021/12/5</a:t>
            </a:fld>
            <a:endParaRPr lang="zh-CN" altLang="en-US"/>
          </a:p>
        </p:txBody>
      </p:sp>
      <p:sp>
        <p:nvSpPr>
          <p:cNvPr id="5" name="页脚占位符 4">
            <a:extLst>
              <a:ext uri="{FF2B5EF4-FFF2-40B4-BE49-F238E27FC236}">
                <a16:creationId xmlns:a16="http://schemas.microsoft.com/office/drawing/2014/main" id="{994D5B0D-5CE0-4089-93CD-4ED7813C0F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86B1404-D557-49AE-A2A9-70AC80B2AF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174052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7323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13431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4.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62.xml"/><Relationship Id="rId18" Type="http://schemas.openxmlformats.org/officeDocument/2006/relationships/image" Target="../media/image73.png"/><Relationship Id="rId3" Type="http://schemas.openxmlformats.org/officeDocument/2006/relationships/slideLayout" Target="../slideLayouts/slideLayout13.xml"/><Relationship Id="rId7" Type="http://schemas.openxmlformats.org/officeDocument/2006/relationships/slide" Target="slide56.xml"/><Relationship Id="rId12" Type="http://schemas.openxmlformats.org/officeDocument/2006/relationships/slide" Target="slide61.xml"/><Relationship Id="rId17" Type="http://schemas.openxmlformats.org/officeDocument/2006/relationships/image" Target="../media/image72.gif"/><Relationship Id="rId2" Type="http://schemas.openxmlformats.org/officeDocument/2006/relationships/audio" Target="../media/media1.wav"/><Relationship Id="rId16" Type="http://schemas.openxmlformats.org/officeDocument/2006/relationships/image" Target="../media/image71.gif"/><Relationship Id="rId1" Type="http://schemas.microsoft.com/office/2007/relationships/media" Target="../media/media1.wav"/><Relationship Id="rId6" Type="http://schemas.openxmlformats.org/officeDocument/2006/relationships/slide" Target="slide55.xml"/><Relationship Id="rId11" Type="http://schemas.openxmlformats.org/officeDocument/2006/relationships/slide" Target="slide60.xml"/><Relationship Id="rId5" Type="http://schemas.openxmlformats.org/officeDocument/2006/relationships/image" Target="../media/image69.png"/><Relationship Id="rId15" Type="http://schemas.openxmlformats.org/officeDocument/2006/relationships/image" Target="../media/image70.gif"/><Relationship Id="rId10" Type="http://schemas.openxmlformats.org/officeDocument/2006/relationships/slide" Target="slide59.xml"/><Relationship Id="rId4" Type="http://schemas.openxmlformats.org/officeDocument/2006/relationships/image" Target="../media/image68.png"/><Relationship Id="rId9" Type="http://schemas.openxmlformats.org/officeDocument/2006/relationships/slide" Target="slide58.xml"/><Relationship Id="rId14" Type="http://schemas.openxmlformats.org/officeDocument/2006/relationships/slide" Target="slide63.xml"/></Relationships>
</file>

<file path=ppt/slides/_rels/slide5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4.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5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4.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5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4.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5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4.xml"/></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4.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4.xml"/></Relationships>
</file>

<file path=ppt/slides/_rels/slide6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4.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6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4.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6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4.xml"/></Relationships>
</file>

<file path=ppt/slides/_rels/slide6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68036"/>
            <a:ext cx="10515600" cy="5608927"/>
          </a:xfrm>
        </p:spPr>
        <p:txBody>
          <a:bodyPr>
            <a:noAutofit/>
          </a:bodyPr>
          <a:lstStyle/>
          <a:p>
            <a:pPr marL="0" indent="0">
              <a:buNone/>
            </a:pP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Gửi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giáo</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án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đợt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smtClean="0">
                <a:solidFill>
                  <a:srgbClr val="7030A0"/>
                </a:solidFill>
                <a:latin typeface="Times New Roman" panose="02020603050405020304" pitchFamily="18" charset="0"/>
                <a:cs typeface="Times New Roman" panose="02020603050405020304" pitchFamily="18" charset="0"/>
              </a:rPr>
              <a:t>3.</a:t>
            </a:r>
            <a:r>
              <a:rPr lang="en-US" sz="2400" b="1" dirty="0">
                <a:solidFill>
                  <a:srgbClr val="7030A0"/>
                </a:solidFill>
                <a:latin typeface="Times New Roman" panose="02020603050405020304" pitchFamily="18" charset="0"/>
                <a:cs typeface="Times New Roman" panose="02020603050405020304" pitchFamily="18" charset="0"/>
              </a:rPr>
              <a:t> </a:t>
            </a:r>
            <a:r>
              <a:rPr lang="en-US" sz="2200" b="1" dirty="0">
                <a:solidFill>
                  <a:srgbClr val="7030A0"/>
                </a:solidFill>
                <a:latin typeface="Times New Roman" panose="02020603050405020304" pitchFamily="18" charset="0"/>
                <a:cs typeface="Times New Roman" panose="02020603050405020304" pitchFamily="18" charset="0"/>
              </a:rPr>
              <a:t>(</a:t>
            </a:r>
            <a:r>
              <a:rPr lang="en-US" sz="2200" b="1" dirty="0" err="1">
                <a:solidFill>
                  <a:srgbClr val="7030A0"/>
                </a:solidFill>
                <a:latin typeface="Times New Roman" panose="02020603050405020304" pitchFamily="18" charset="0"/>
                <a:cs typeface="Times New Roman" panose="02020603050405020304" pitchFamily="18" charset="0"/>
              </a:rPr>
              <a:t>Đợt</a:t>
            </a:r>
            <a:r>
              <a:rPr lang="en-US" sz="2200" b="1" dirty="0">
                <a:solidFill>
                  <a:srgbClr val="7030A0"/>
                </a:solidFill>
                <a:latin typeface="Times New Roman" panose="02020603050405020304" pitchFamily="18" charset="0"/>
                <a:cs typeface="Times New Roman" panose="02020603050405020304" pitchFamily="18" charset="0"/>
              </a:rPr>
              <a:t> 4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sẽ</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căn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gửi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phù</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hợp</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với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lịch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dạy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của</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a:t>
            </a:r>
            <a:r>
              <a:rPr lang="en-US" sz="2200" b="1" dirty="0" smtClean="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đã</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cố</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gắng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khắc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phục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những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hạn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chế</a:t>
            </a:r>
            <a:r>
              <a:rPr lang="en-US" sz="2200" b="1" dirty="0">
                <a:solidFill>
                  <a:srgbClr val="7030A0"/>
                </a:solidFill>
                <a:latin typeface="Times New Roman" panose="02020603050405020304" pitchFamily="18" charset="0"/>
                <a:cs typeface="Times New Roman" panose="02020603050405020304" pitchFamily="18" charset="0"/>
              </a:rPr>
              <a:t> ở </a:t>
            </a:r>
            <a:r>
              <a:rPr lang="en-US" sz="2200" b="1" dirty="0" err="1">
                <a:solidFill>
                  <a:srgbClr val="7030A0"/>
                </a:solidFill>
                <a:latin typeface="Times New Roman" panose="02020603050405020304" pitchFamily="18" charset="0"/>
                <a:cs typeface="Times New Roman" panose="02020603050405020304" pitchFamily="18" charset="0"/>
              </a:rPr>
              <a:t>đợt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smtClean="0">
                <a:solidFill>
                  <a:srgbClr val="7030A0"/>
                </a:solidFill>
                <a:latin typeface="Times New Roman" panose="02020603050405020304" pitchFamily="18" charset="0"/>
                <a:cs typeface="Times New Roman" panose="02020603050405020304" pitchFamily="18" charset="0"/>
              </a:rPr>
              <a:t>1,2, </a:t>
            </a:r>
            <a:r>
              <a:rPr lang="en-US" sz="2200" b="1" dirty="0">
                <a:solidFill>
                  <a:srgbClr val="7030A0"/>
                </a:solidFill>
                <a:latin typeface="Times New Roman" panose="02020603050405020304" pitchFamily="18" charset="0"/>
                <a:cs typeface="Times New Roman" panose="02020603050405020304" pitchFamily="18" charset="0"/>
              </a:rPr>
              <a:t>song </a:t>
            </a:r>
            <a:r>
              <a:rPr lang="en-US" sz="2200" b="1" dirty="0" err="1">
                <a:solidFill>
                  <a:srgbClr val="7030A0"/>
                </a:solidFill>
                <a:latin typeface="Times New Roman" panose="02020603050405020304" pitchFamily="18" charset="0"/>
                <a:cs typeface="Times New Roman" panose="02020603050405020304" pitchFamily="18" charset="0"/>
              </a:rPr>
              <a:t>không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tránh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được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những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thiếu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sót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nên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rất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cần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sự</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thông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cảm</a:t>
            </a:r>
            <a:r>
              <a:rPr lang="en-US" sz="2200" b="1" dirty="0">
                <a:solidFill>
                  <a:srgbClr val="7030A0"/>
                </a:solidFill>
                <a:latin typeface="Times New Roman" panose="02020603050405020304" pitchFamily="18" charset="0"/>
                <a:cs typeface="Times New Roman" panose="02020603050405020304" pitchFamily="18" charset="0"/>
              </a:rPr>
              <a:t> ở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Chín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người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mười</a:t>
            </a:r>
            <a:r>
              <a:rPr lang="en-US" sz="2200" b="1" dirty="0">
                <a:solidFill>
                  <a:srgbClr val="7030A0"/>
                </a:solidFill>
                <a:latin typeface="Times New Roman" panose="02020603050405020304" pitchFamily="18" charset="0"/>
                <a:cs typeface="Times New Roman" panose="02020603050405020304" pitchFamily="18" charset="0"/>
              </a:rPr>
              <a:t> ý </a:t>
            </a:r>
            <a:r>
              <a:rPr lang="en-US" sz="2200" b="1" dirty="0" err="1">
                <a:solidFill>
                  <a:srgbClr val="7030A0"/>
                </a:solidFill>
                <a:latin typeface="Times New Roman" panose="02020603050405020304" pitchFamily="18" charset="0"/>
                <a:cs typeface="Times New Roman" panose="02020603050405020304" pitchFamily="18" charset="0"/>
              </a:rPr>
              <a:t>nên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sự</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khác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biệt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trong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quan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điểm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không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thể</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tránh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khỏi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nên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những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chỗ</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khác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biệt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vui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lòng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tự</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điều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chỉnh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giúp</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Số</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lượng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người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lấy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rất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lớn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nên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chỉ</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xin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phép</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dừng</a:t>
            </a:r>
            <a:r>
              <a:rPr lang="en-US" sz="2200" b="1" dirty="0">
                <a:solidFill>
                  <a:srgbClr val="7030A0"/>
                </a:solidFill>
                <a:latin typeface="Times New Roman" panose="02020603050405020304" pitchFamily="18" charset="0"/>
                <a:cs typeface="Times New Roman" panose="02020603050405020304" pitchFamily="18" charset="0"/>
              </a:rPr>
              <a:t> ở </a:t>
            </a:r>
            <a:r>
              <a:rPr lang="en-US" sz="2200" b="1" dirty="0" err="1">
                <a:solidFill>
                  <a:srgbClr val="7030A0"/>
                </a:solidFill>
                <a:latin typeface="Times New Roman" panose="02020603050405020304" pitchFamily="18" charset="0"/>
                <a:cs typeface="Times New Roman" panose="02020603050405020304" pitchFamily="18" charset="0"/>
              </a:rPr>
              <a:t>mức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hài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lòng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số</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đông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chứ</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không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hài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lòng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tất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cả</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mọi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người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smtClean="0">
                <a:solidFill>
                  <a:srgbClr val="7030A0"/>
                </a:solidFill>
                <a:latin typeface="Times New Roman" panose="02020603050405020304" pitchFamily="18" charset="0"/>
                <a:cs typeface="Times New Roman" panose="02020603050405020304" pitchFamily="18" charset="0"/>
              </a:rPr>
              <a:t>được</a:t>
            </a:r>
            <a:r>
              <a:rPr lang="en-US" sz="2200" b="1" dirty="0" smtClean="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Bản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ppt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có</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bài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nhiều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cách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khởi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động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thấy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phù</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hợp</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với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cách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nào</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thì</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giữ</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lại</a:t>
            </a:r>
            <a:r>
              <a:rPr lang="en-US" sz="2200" b="1" dirty="0">
                <a:solidFill>
                  <a:srgbClr val="7030A0"/>
                </a:solidFill>
                <a:latin typeface="Times New Roman" panose="02020603050405020304" pitchFamily="18" charset="0"/>
                <a:cs typeface="Times New Roman" panose="02020603050405020304" pitchFamily="18" charset="0"/>
              </a:rPr>
              <a:t>. </a:t>
            </a:r>
            <a:endParaRPr lang="en-US" sz="2200" dirty="0">
              <a:solidFill>
                <a:srgbClr val="7030A0"/>
              </a:solidFill>
              <a:latin typeface="Times New Roman" panose="02020603050405020304" pitchFamily="18" charset="0"/>
              <a:cs typeface="Times New Roman" panose="02020603050405020304" pitchFamily="18" charset="0"/>
            </a:endParaRPr>
          </a:p>
          <a:p>
            <a:pPr marL="0" indent="0" algn="ctr">
              <a:buNone/>
            </a:pP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và</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cộng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sự</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cám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ơn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rất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nhiều</a:t>
            </a:r>
            <a:r>
              <a:rPr lang="en-US" sz="2200" b="1" dirty="0">
                <a:solidFill>
                  <a:srgbClr val="7030A0"/>
                </a:solidFill>
                <a:latin typeface="Times New Roman" panose="02020603050405020304" pitchFamily="18" charset="0"/>
                <a:cs typeface="Times New Roman" panose="02020603050405020304" pitchFamily="18" charset="0"/>
              </a:rPr>
              <a:t> ạ</a:t>
            </a:r>
            <a:r>
              <a:rPr lang="en-US" sz="2200" b="1" dirty="0" smtClean="0">
                <a:solidFill>
                  <a:srgbClr val="7030A0"/>
                </a:solidFill>
                <a:latin typeface="Times New Roman" panose="02020603050405020304" pitchFamily="18" charset="0"/>
                <a:cs typeface="Times New Roman" panose="02020603050405020304" pitchFamily="18" charset="0"/>
              </a:rPr>
              <a:t>!</a:t>
            </a:r>
            <a:endParaRPr lang="en-US" sz="2200" dirty="0">
              <a:solidFill>
                <a:srgbClr val="7030A0"/>
              </a:solidFill>
              <a:latin typeface="Times New Roman" panose="02020603050405020304" pitchFamily="18" charset="0"/>
              <a:cs typeface="Times New Roman" panose="02020603050405020304" pitchFamily="18" charset="0"/>
            </a:endParaRPr>
          </a:p>
          <a:p>
            <a:pPr marL="0" indent="0" algn="ctr">
              <a:buNone/>
            </a:pPr>
            <a:r>
              <a:rPr lang="en-US" sz="2200" b="1" dirty="0" smtClean="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Trong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lúc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ăn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ngủ</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nghỉ</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thì</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và</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đội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nhóm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phải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ngày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đêm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Nếu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tự</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soạn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giáo</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án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để</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lên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lớp</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rồi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thì</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tin </a:t>
            </a:r>
            <a:r>
              <a:rPr lang="en-US" sz="2200" b="1" dirty="0" err="1">
                <a:solidFill>
                  <a:srgbClr val="7030A0"/>
                </a:solidFill>
                <a:latin typeface="Times New Roman" panose="02020603050405020304" pitchFamily="18" charset="0"/>
                <a:cs typeface="Times New Roman" panose="02020603050405020304" pitchFamily="18" charset="0"/>
              </a:rPr>
              <a:t>chắc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hiểu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được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điều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này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hi </a:t>
            </a:r>
            <a:r>
              <a:rPr lang="en-US" sz="2200" b="1" dirty="0" err="1">
                <a:solidFill>
                  <a:srgbClr val="7030A0"/>
                </a:solidFill>
                <a:latin typeface="Times New Roman" panose="02020603050405020304" pitchFamily="18" charset="0"/>
                <a:cs typeface="Times New Roman" panose="02020603050405020304" pitchFamily="18" charset="0"/>
              </a:rPr>
              <a:t>vọng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trân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trọng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sức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lao</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động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của</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người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khác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Trân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trọng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người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khác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cũng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trân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trọng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chính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mình</a:t>
            </a:r>
            <a:r>
              <a:rPr lang="en-US" sz="2200" b="1" dirty="0">
                <a:solidFill>
                  <a:srgbClr val="7030A0"/>
                </a:solidFill>
                <a:latin typeface="Times New Roman" panose="02020603050405020304" pitchFamily="18" charset="0"/>
                <a:cs typeface="Times New Roman" panose="02020603050405020304" pitchFamily="18" charset="0"/>
              </a:rPr>
              <a:t>. Chia </a:t>
            </a:r>
            <a:r>
              <a:rPr lang="en-US" sz="2200" b="1" dirty="0" err="1">
                <a:solidFill>
                  <a:srgbClr val="7030A0"/>
                </a:solidFill>
                <a:latin typeface="Times New Roman" panose="02020603050405020304" pitchFamily="18" charset="0"/>
                <a:cs typeface="Times New Roman" panose="02020603050405020304" pitchFamily="18" charset="0"/>
              </a:rPr>
              <a:t>sẻ</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với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người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khác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tốt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nhưng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mình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tự</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ra</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rồi</a:t>
            </a:r>
            <a:r>
              <a:rPr lang="en-US" sz="2200" b="1" dirty="0">
                <a:solidFill>
                  <a:srgbClr val="7030A0"/>
                </a:solidFill>
                <a:latin typeface="Times New Roman" panose="02020603050405020304" pitchFamily="18" charset="0"/>
                <a:cs typeface="Times New Roman" panose="02020603050405020304" pitchFamily="18" charset="0"/>
              </a:rPr>
              <a:t> chia </a:t>
            </a:r>
            <a:r>
              <a:rPr lang="en-US" sz="2200" b="1" dirty="0" err="1">
                <a:solidFill>
                  <a:srgbClr val="7030A0"/>
                </a:solidFill>
                <a:latin typeface="Times New Roman" panose="02020603050405020304" pitchFamily="18" charset="0"/>
                <a:cs typeface="Times New Roman" panose="02020603050405020304" pitchFamily="18" charset="0"/>
              </a:rPr>
              <a:t>sẻ</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mới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đạo</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đức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văn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Còn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lấy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sức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mồ</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hôi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của</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người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khác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rồi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danh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hai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chữ</a:t>
            </a:r>
            <a:r>
              <a:rPr lang="en-US" sz="2200" b="1" dirty="0">
                <a:solidFill>
                  <a:srgbClr val="7030A0"/>
                </a:solidFill>
                <a:latin typeface="Times New Roman" panose="02020603050405020304" pitchFamily="18" charset="0"/>
                <a:cs typeface="Times New Roman" panose="02020603050405020304" pitchFamily="18" charset="0"/>
              </a:rPr>
              <a:t> “chia </a:t>
            </a:r>
            <a:r>
              <a:rPr lang="en-US" sz="2200" b="1" dirty="0" err="1">
                <a:solidFill>
                  <a:srgbClr val="7030A0"/>
                </a:solidFill>
                <a:latin typeface="Times New Roman" panose="02020603050405020304" pitchFamily="18" charset="0"/>
                <a:cs typeface="Times New Roman" panose="02020603050405020304" pitchFamily="18" charset="0"/>
              </a:rPr>
              <a:t>sẻ</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liệu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có</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văn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Liệu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rằng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ai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muốn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bỏ</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gian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huyết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bỏ</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cả</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trăm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triệu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ra</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soạn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giáo</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án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để</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mang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đi</a:t>
            </a:r>
            <a:r>
              <a:rPr lang="en-US" sz="2200" b="1" dirty="0">
                <a:solidFill>
                  <a:srgbClr val="7030A0"/>
                </a:solidFill>
                <a:latin typeface="Times New Roman" panose="02020603050405020304" pitchFamily="18" charset="0"/>
                <a:cs typeface="Times New Roman" panose="02020603050405020304" pitchFamily="18" charset="0"/>
              </a:rPr>
              <a:t> chia </a:t>
            </a:r>
            <a:r>
              <a:rPr lang="en-US" sz="2200" b="1" dirty="0" err="1">
                <a:solidFill>
                  <a:srgbClr val="7030A0"/>
                </a:solidFill>
                <a:latin typeface="Times New Roman" panose="02020603050405020304" pitchFamily="18" charset="0"/>
                <a:cs typeface="Times New Roman" panose="02020603050405020304" pitchFamily="18" charset="0"/>
              </a:rPr>
              <a:t>sẻ</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miễn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phí</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như</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vậy</a:t>
            </a:r>
            <a:r>
              <a:rPr lang="en-US" sz="2200" b="1" dirty="0">
                <a:solidFill>
                  <a:srgbClr val="7030A0"/>
                </a:solidFill>
                <a:latin typeface="Times New Roman" panose="02020603050405020304" pitchFamily="18" charset="0"/>
                <a:cs typeface="Times New Roman" panose="02020603050405020304" pitchFamily="18" charset="0"/>
              </a:rPr>
              <a:t>? </a:t>
            </a:r>
            <a:endParaRPr lang="en-US" sz="2200" dirty="0">
              <a:solidFill>
                <a:srgbClr val="7030A0"/>
              </a:solidFill>
              <a:latin typeface="Times New Roman" panose="02020603050405020304" pitchFamily="18" charset="0"/>
              <a:cs typeface="Times New Roman" panose="02020603050405020304" pitchFamily="18" charset="0"/>
            </a:endParaRPr>
          </a:p>
          <a:p>
            <a:pPr marL="0" indent="0" algn="ctr">
              <a:buNone/>
            </a:pPr>
            <a:r>
              <a:rPr lang="en-US" sz="2400" b="1" dirty="0">
                <a:solidFill>
                  <a:srgbClr val="002060"/>
                </a:solidFill>
                <a:latin typeface="Times New Roman" panose="02020603050405020304" pitchFamily="18" charset="0"/>
                <a:cs typeface="Times New Roman" panose="02020603050405020304" pitchFamily="18" charset="0"/>
              </a:rPr>
              <a:t>(</a:t>
            </a:r>
            <a:r>
              <a:rPr lang="en-US" sz="2400" b="1" dirty="0" err="1">
                <a:solidFill>
                  <a:srgbClr val="002060"/>
                </a:solidFill>
                <a:latin typeface="Times New Roman" panose="02020603050405020304" pitchFamily="18" charset="0"/>
                <a:cs typeface="Times New Roman" panose="02020603050405020304" pitchFamily="18" charset="0"/>
              </a:rPr>
              <a:t>Nhâm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xin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lỗi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thầy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cô</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bỏ</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tiền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mua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trọng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Nhâm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phải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dòng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này</a:t>
            </a:r>
            <a:r>
              <a:rPr lang="en-US" sz="2400" b="1" dirty="0" smtClean="0">
                <a:solidFill>
                  <a:srgbClr val="002060"/>
                </a:solidFill>
                <a:latin typeface="Times New Roman" panose="02020603050405020304" pitchFamily="18" charset="0"/>
                <a:cs typeface="Times New Roman" panose="02020603050405020304" pitchFamily="18" charset="0"/>
              </a:rPr>
              <a:t>)</a:t>
            </a:r>
          </a:p>
          <a:p>
            <a:pPr marL="0" indent="0" algn="ctr">
              <a:buNone/>
            </a:pPr>
            <a:r>
              <a:rPr lang="en-US" sz="2400" dirty="0" err="1" smtClean="0">
                <a:solidFill>
                  <a:srgbClr val="002060"/>
                </a:solidFill>
                <a:latin typeface="Times New Roman" panose="02020603050405020304" pitchFamily="18" charset="0"/>
                <a:cs typeface="Times New Roman" panose="02020603050405020304" pitchFamily="18" charset="0"/>
              </a:rPr>
              <a:t>Nguyễn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Nhâm</a:t>
            </a:r>
            <a:r>
              <a:rPr lang="en-US" sz="2400" dirty="0" smtClean="0">
                <a:solidFill>
                  <a:srgbClr val="002060"/>
                </a:solidFill>
                <a:latin typeface="Times New Roman" panose="02020603050405020304" pitchFamily="18" charset="0"/>
                <a:cs typeface="Times New Roman" panose="02020603050405020304" pitchFamily="18" charset="0"/>
              </a:rPr>
              <a:t>- 0981.713.891</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1912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6. Đây là hiện tượng nào?</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475520" y="1033397"/>
            <a:ext cx="7357412" cy="47974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ounded Rectangle 6"/>
          <p:cNvSpPr/>
          <p:nvPr/>
        </p:nvSpPr>
        <p:spPr>
          <a:xfrm>
            <a:off x="2336105"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Cháy rừng.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3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7. Đây là hiện tượng nào?</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457824" y="1033397"/>
            <a:ext cx="7538729" cy="4709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a:xfrm>
            <a:off x="2334334"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Mưa sao băng.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30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8. Đây là hiện tượng nào?</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460836" y="1033397"/>
            <a:ext cx="7535717" cy="4709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ounded Rectangle 6"/>
          <p:cNvSpPr/>
          <p:nvPr/>
        </p:nvSpPr>
        <p:spPr>
          <a:xfrm>
            <a:off x="2334334"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Cầu vòng.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7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093928" y="1189972"/>
            <a:ext cx="6100176" cy="2793304"/>
          </a:xfrm>
          <a:prstGeom prst="cloudCallout">
            <a:avLst>
              <a:gd name="adj1" fmla="val -38213"/>
              <a:gd name="adj2" fmla="val 82679"/>
            </a:avLst>
          </a:prstGeom>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600" kern="100" smtClean="0">
                <a:solidFill>
                  <a:srgbClr val="000000"/>
                </a:solidFill>
                <a:latin typeface="Times New Roman" panose="02020603050405020304" pitchFamily="18" charset="0"/>
                <a:ea typeface="SimSun" panose="02010600030101010101" pitchFamily="2" charset="-122"/>
              </a:rPr>
              <a:t>	Chia </a:t>
            </a:r>
            <a:r>
              <a:rPr lang="en-US" sz="3600" kern="100">
                <a:solidFill>
                  <a:srgbClr val="000000"/>
                </a:solidFill>
                <a:latin typeface="Times New Roman" panose="02020603050405020304" pitchFamily="18" charset="0"/>
                <a:ea typeface="SimSun" panose="02010600030101010101" pitchFamily="2" charset="-122"/>
              </a:rPr>
              <a:t>sẻ cảm xúc, suy nghĩ về hiện tượng lũ lụt ở nước </a:t>
            </a:r>
            <a:r>
              <a:rPr lang="en-US" sz="3600" kern="100" smtClean="0">
                <a:solidFill>
                  <a:srgbClr val="000000"/>
                </a:solidFill>
                <a:latin typeface="Times New Roman" panose="02020603050405020304" pitchFamily="18" charset="0"/>
                <a:ea typeface="SimSun" panose="02010600030101010101" pitchFamily="2" charset="-122"/>
              </a:rPr>
              <a:t>ta.</a:t>
            </a:r>
            <a:endParaRPr lang="en-US" sz="3600"/>
          </a:p>
        </p:txBody>
      </p:sp>
      <p:pic>
        <p:nvPicPr>
          <p:cNvPr id="3" name="Picture 2"/>
          <p:cNvPicPr>
            <a:picLocks noChangeAspect="1"/>
          </p:cNvPicPr>
          <p:nvPr/>
        </p:nvPicPr>
        <p:blipFill>
          <a:blip r:embed="rId2"/>
          <a:stretch>
            <a:fillRect/>
          </a:stretch>
        </p:blipFill>
        <p:spPr>
          <a:xfrm>
            <a:off x="1579649" y="318434"/>
            <a:ext cx="6279031" cy="4178410"/>
          </a:xfrm>
          <a:prstGeom prst="rect">
            <a:avLst/>
          </a:prstGeom>
        </p:spPr>
      </p:pic>
      <p:pic>
        <p:nvPicPr>
          <p:cNvPr id="4" name="Picture 3"/>
          <p:cNvPicPr>
            <a:picLocks noChangeAspect="1"/>
          </p:cNvPicPr>
          <p:nvPr/>
        </p:nvPicPr>
        <p:blipFill>
          <a:blip r:embed="rId3"/>
          <a:stretch>
            <a:fillRect/>
          </a:stretch>
        </p:blipFill>
        <p:spPr>
          <a:xfrm>
            <a:off x="4319979" y="2586624"/>
            <a:ext cx="5781675" cy="3838575"/>
          </a:xfrm>
          <a:prstGeom prst="rect">
            <a:avLst/>
          </a:prstGeom>
        </p:spPr>
      </p:pic>
    </p:spTree>
    <p:extLst>
      <p:ext uri="{BB962C8B-B14F-4D97-AF65-F5344CB8AC3E}">
        <p14:creationId xmlns:p14="http://schemas.microsoft.com/office/powerpoint/2010/main" val="40422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724695" y="1185726"/>
            <a:ext cx="7630699"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HÌNH</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THÀNH KIẾN THỨC</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479195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2616200" y="2060038"/>
            <a:ext cx="9026830"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I. Đọc và tìm hiểu </a:t>
            </a: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chung</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591796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7854" y="-148250"/>
            <a:ext cx="1552028"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1. </a:t>
            </a:r>
            <a:r>
              <a:rPr lang="en-US" sz="4000" b="1" kern="100" smtClean="0">
                <a:solidFill>
                  <a:srgbClr val="000000"/>
                </a:solidFill>
                <a:latin typeface="Times New Roman" panose="02020603050405020304" pitchFamily="18" charset="0"/>
                <a:ea typeface="SimSun" panose="02010600030101010101" pitchFamily="2" charset="-122"/>
              </a:rPr>
              <a:t>Đọc</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737974" y="867413"/>
            <a:ext cx="6096000" cy="954107"/>
          </a:xfrm>
          <a:prstGeom prst="rect">
            <a:avLst/>
          </a:prstGeom>
        </p:spPr>
        <p:txBody>
          <a:bodyPr>
            <a:spAutoFit/>
          </a:bodyPr>
          <a:lstStyle/>
          <a:p>
            <a:pPr algn="just" fontAlgn="base"/>
            <a:r>
              <a:rPr lang="vi-VN" sz="2800" smtClean="0">
                <a:solidFill>
                  <a:srgbClr val="000000"/>
                </a:solidFill>
                <a:latin typeface="Times New Roman" panose="02020603050405020304" pitchFamily="18" charset="0"/>
                <a:cs typeface="Times New Roman" panose="02020603050405020304" pitchFamily="18" charset="0"/>
              </a:rPr>
              <a:t>-</a:t>
            </a:r>
            <a:r>
              <a:rPr lang="en-US" sz="2800" smtClean="0">
                <a:solidFill>
                  <a:srgbClr val="000000"/>
                </a:solidFill>
                <a:latin typeface="Times New Roman" panose="02020603050405020304" pitchFamily="18" charset="0"/>
                <a:cs typeface="Times New Roman" panose="02020603050405020304" pitchFamily="18" charset="0"/>
              </a:rPr>
              <a:t> </a:t>
            </a:r>
            <a:r>
              <a:rPr lang="vi-VN" sz="2800" smtClean="0">
                <a:solidFill>
                  <a:srgbClr val="000000"/>
                </a:solidFill>
                <a:latin typeface="Times New Roman" panose="02020603050405020304" pitchFamily="18" charset="0"/>
                <a:cs typeface="Times New Roman" panose="02020603050405020304" pitchFamily="18" charset="0"/>
              </a:rPr>
              <a:t>Giọng chậm </a:t>
            </a:r>
            <a:r>
              <a:rPr lang="vi-VN" sz="2800">
                <a:solidFill>
                  <a:srgbClr val="000000"/>
                </a:solidFill>
                <a:latin typeface="Times New Roman" panose="02020603050405020304" pitchFamily="18" charset="0"/>
                <a:cs typeface="Times New Roman" panose="02020603050405020304" pitchFamily="18" charset="0"/>
              </a:rPr>
              <a:t>thể hiện nội dung đoạn một; (từ đầu đến “mỗi thứ một đôi”)</a:t>
            </a:r>
            <a:endParaRPr lang="vi-VN" sz="2800">
              <a:solidFill>
                <a:srgbClr val="333333"/>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37974" y="1821520"/>
            <a:ext cx="6096000" cy="2246769"/>
          </a:xfrm>
          <a:prstGeom prst="rect">
            <a:avLst/>
          </a:prstGeom>
        </p:spPr>
        <p:txBody>
          <a:bodyPr>
            <a:spAutoFit/>
          </a:bodyPr>
          <a:lstStyle/>
          <a:p>
            <a:pPr lvl="0"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sôi nổi, mạnh mẽ miêu tả cuộc giao tranh Cầu hôn giữa Sơn Tinh và Thuỷ Tinh thể hiện nội dung đoạn hai; (từ tiếp theo đến “thần Nước đành rút quân”)</a:t>
            </a:r>
            <a:endParaRPr lang="vi-VN" sz="2800">
              <a:solidFill>
                <a:srgbClr val="333333"/>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37974" y="4257154"/>
            <a:ext cx="6191001" cy="954107"/>
          </a:xfrm>
          <a:prstGeom prst="rect">
            <a:avLst/>
          </a:prstGeom>
        </p:spPr>
        <p:txBody>
          <a:bodyPr wrap="square">
            <a:spAutoFit/>
          </a:bodyPr>
          <a:lstStyle/>
          <a:p>
            <a:pPr lvl="0"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chậm thể hiện nội dung đoạn ba. (phần còn lại)</a:t>
            </a:r>
            <a:endParaRPr lang="vi-VN" sz="2800">
              <a:solidFill>
                <a:srgbClr val="333333"/>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450905" y="3494761"/>
            <a:ext cx="5014008" cy="4022949"/>
          </a:xfrm>
          <a:prstGeom prst="rect">
            <a:avLst/>
          </a:prstGeom>
        </p:spPr>
      </p:pic>
      <p:pic>
        <p:nvPicPr>
          <p:cNvPr id="7" name="Picture 6"/>
          <p:cNvPicPr>
            <a:picLocks noChangeAspect="1"/>
          </p:cNvPicPr>
          <p:nvPr/>
        </p:nvPicPr>
        <p:blipFill>
          <a:blip r:embed="rId2"/>
          <a:stretch>
            <a:fillRect/>
          </a:stretch>
        </p:blipFill>
        <p:spPr>
          <a:xfrm>
            <a:off x="7833974" y="1916482"/>
            <a:ext cx="5014008" cy="4022949"/>
          </a:xfrm>
          <a:prstGeom prst="rect">
            <a:avLst/>
          </a:prstGeom>
        </p:spPr>
      </p:pic>
      <p:pic>
        <p:nvPicPr>
          <p:cNvPr id="8" name="Picture 7"/>
          <p:cNvPicPr>
            <a:picLocks noChangeAspect="1"/>
          </p:cNvPicPr>
          <p:nvPr/>
        </p:nvPicPr>
        <p:blipFill>
          <a:blip r:embed="rId2"/>
          <a:stretch>
            <a:fillRect/>
          </a:stretch>
        </p:blipFill>
        <p:spPr>
          <a:xfrm>
            <a:off x="8460276" y="-189955"/>
            <a:ext cx="5014008" cy="4022949"/>
          </a:xfrm>
          <a:prstGeom prst="rect">
            <a:avLst/>
          </a:prstGeom>
        </p:spPr>
      </p:pic>
    </p:spTree>
    <p:extLst>
      <p:ext uri="{BB962C8B-B14F-4D97-AF65-F5344CB8AC3E}">
        <p14:creationId xmlns:p14="http://schemas.microsoft.com/office/powerpoint/2010/main" val="36112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1555" y="-207201"/>
            <a:ext cx="2879314"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a:t>
            </a:r>
            <a:r>
              <a:rPr lang="en-US" sz="4000" b="1" kern="100" smtClean="0">
                <a:solidFill>
                  <a:srgbClr val="000000"/>
                </a:solidFill>
                <a:latin typeface="Times New Roman" panose="02020603050405020304" pitchFamily="18" charset="0"/>
                <a:ea typeface="SimSun" panose="02010600030101010101" pitchFamily="2" charset="-122"/>
              </a:rPr>
              <a:t>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92065" y="936382"/>
            <a:ext cx="2212932" cy="830997"/>
          </a:xfrm>
          <a:prstGeom prst="rect">
            <a:avLst/>
          </a:prstGeom>
        </p:spPr>
        <p:txBody>
          <a:bodyPr wrap="square">
            <a:spAutoFit/>
          </a:bodyPr>
          <a:lstStyle/>
          <a:p>
            <a:pPr algn="just">
              <a:lnSpc>
                <a:spcPct val="150000"/>
              </a:lnSpc>
            </a:pPr>
            <a:r>
              <a:rPr lang="en-US" sz="3200" kern="100">
                <a:solidFill>
                  <a:srgbClr val="000000"/>
                </a:solidFill>
                <a:latin typeface="Times New Roman" panose="02020603050405020304" pitchFamily="18" charset="0"/>
                <a:ea typeface="SimSun" panose="02010600030101010101" pitchFamily="2" charset="-122"/>
              </a:rPr>
              <a:t>- Lạc </a:t>
            </a:r>
            <a:r>
              <a:rPr lang="en-US" sz="3200" kern="100" smtClean="0">
                <a:solidFill>
                  <a:srgbClr val="000000"/>
                </a:solidFill>
                <a:latin typeface="Times New Roman" panose="02020603050405020304" pitchFamily="18" charset="0"/>
                <a:ea typeface="SimSun" panose="02010600030101010101" pitchFamily="2" charset="-122"/>
              </a:rPr>
              <a:t>hầu:</a:t>
            </a:r>
            <a:endParaRPr lang="en-US" sz="3200" kern="100">
              <a:latin typeface="Times New Roman" panose="02020603050405020304" pitchFamily="18" charset="0"/>
              <a:ea typeface="SimSun" panose="02010600030101010101" pitchFamily="2" charset="-122"/>
            </a:endParaRPr>
          </a:p>
        </p:txBody>
      </p:sp>
      <p:sp>
        <p:nvSpPr>
          <p:cNvPr id="4" name="Rectangle 3"/>
          <p:cNvSpPr/>
          <p:nvPr/>
        </p:nvSpPr>
        <p:spPr>
          <a:xfrm>
            <a:off x="299206" y="2352334"/>
            <a:ext cx="2105791"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Sính </a:t>
            </a:r>
            <a:r>
              <a:rPr lang="en-US" sz="3200" kern="100" smtClean="0">
                <a:solidFill>
                  <a:srgbClr val="000000"/>
                </a:solidFill>
                <a:latin typeface="Times New Roman" panose="02020603050405020304" pitchFamily="18" charset="0"/>
                <a:ea typeface="SimSun" panose="02010600030101010101" pitchFamily="2" charset="-122"/>
              </a:rPr>
              <a:t>lễ:</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457869" y="3608560"/>
            <a:ext cx="2368837"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Hồng </a:t>
            </a:r>
            <a:r>
              <a:rPr lang="en-US" sz="3200" kern="100" smtClean="0">
                <a:solidFill>
                  <a:srgbClr val="000000"/>
                </a:solidFill>
                <a:latin typeface="Times New Roman" panose="02020603050405020304" pitchFamily="18" charset="0"/>
                <a:ea typeface="SimSun" panose="02010600030101010101" pitchFamily="2" charset="-122"/>
              </a:rPr>
              <a:t>mao:</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457869" y="5080436"/>
            <a:ext cx="2535851"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Nao </a:t>
            </a:r>
            <a:r>
              <a:rPr lang="en-US" sz="3200" kern="100" smtClean="0">
                <a:solidFill>
                  <a:srgbClr val="000000"/>
                </a:solidFill>
                <a:latin typeface="Times New Roman" panose="02020603050405020304" pitchFamily="18" charset="0"/>
                <a:ea typeface="SimSun" panose="02010600030101010101" pitchFamily="2" charset="-122"/>
              </a:rPr>
              <a:t>núng:</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9" name="Rectangle 8"/>
          <p:cNvSpPr/>
          <p:nvPr/>
        </p:nvSpPr>
        <p:spPr>
          <a:xfrm>
            <a:off x="1986045" y="880458"/>
            <a:ext cx="5156549" cy="830997"/>
          </a:xfrm>
          <a:prstGeom prst="rect">
            <a:avLst/>
          </a:prstGeom>
        </p:spPr>
        <p:txBody>
          <a:bodyPr wrap="square">
            <a:spAutoFit/>
          </a:bodyPr>
          <a:lstStyle/>
          <a:p>
            <a:pPr algn="just">
              <a:lnSpc>
                <a:spcPct val="150000"/>
              </a:lnSpc>
            </a:pPr>
            <a:r>
              <a:rPr lang="en-US" sz="3200" kern="100" smtClean="0">
                <a:solidFill>
                  <a:srgbClr val="000000"/>
                </a:solidFill>
                <a:latin typeface="Times New Roman" panose="02020603050405020304" pitchFamily="18" charset="0"/>
                <a:ea typeface="SimSun" panose="02010600030101010101" pitchFamily="2" charset="-122"/>
              </a:rPr>
              <a:t>quan văn giúp việc cho vua.</a:t>
            </a:r>
            <a:endParaRPr lang="en-US" sz="3200" kern="100">
              <a:latin typeface="Times New Roman" panose="02020603050405020304" pitchFamily="18" charset="0"/>
              <a:ea typeface="SimSun" panose="02010600030101010101" pitchFamily="2" charset="-122"/>
            </a:endParaRPr>
          </a:p>
        </p:txBody>
      </p:sp>
      <p:sp>
        <p:nvSpPr>
          <p:cNvPr id="10" name="Rectangle 9"/>
          <p:cNvSpPr/>
          <p:nvPr/>
        </p:nvSpPr>
        <p:spPr>
          <a:xfrm>
            <a:off x="1986046" y="2408258"/>
            <a:ext cx="6030612"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lễ vật (ở đây là lễ vật nhà trai mang đến biếu nhà gái để xin cưới).</a:t>
            </a:r>
            <a:endParaRPr lang="en-US" sz="3200" kern="100">
              <a:latin typeface="Times New Roman" panose="02020603050405020304" pitchFamily="18" charset="0"/>
              <a:ea typeface="SimSun" panose="02010600030101010101" pitchFamily="2" charset="-122"/>
            </a:endParaRPr>
          </a:p>
        </p:txBody>
      </p:sp>
      <p:sp>
        <p:nvSpPr>
          <p:cNvPr id="11" name="Rectangle 10"/>
          <p:cNvSpPr/>
          <p:nvPr/>
        </p:nvSpPr>
        <p:spPr>
          <a:xfrm>
            <a:off x="2640195" y="3618666"/>
            <a:ext cx="5539302"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lông màu hồng. “Ngựa chin hồng mao” ý chỉ ngựa quý hiếm. </a:t>
            </a:r>
            <a:endParaRPr lang="en-US" sz="3200" kern="100">
              <a:latin typeface="Times New Roman" panose="02020603050405020304" pitchFamily="18" charset="0"/>
              <a:ea typeface="SimSun" panose="02010600030101010101" pitchFamily="2" charset="-122"/>
            </a:endParaRPr>
          </a:p>
        </p:txBody>
      </p:sp>
      <p:sp>
        <p:nvSpPr>
          <p:cNvPr id="12" name="Rectangle 11"/>
          <p:cNvSpPr/>
          <p:nvPr/>
        </p:nvSpPr>
        <p:spPr>
          <a:xfrm>
            <a:off x="2494096" y="5246371"/>
            <a:ext cx="3432132" cy="584775"/>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dao động, lung lay.</a:t>
            </a:r>
            <a:endParaRPr lang="en-US" sz="3200" kern="100">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2"/>
          <a:stretch>
            <a:fillRect/>
          </a:stretch>
        </p:blipFill>
        <p:spPr>
          <a:xfrm>
            <a:off x="6984303" y="116195"/>
            <a:ext cx="2064709" cy="1395336"/>
          </a:xfrm>
          <a:prstGeom prst="rect">
            <a:avLst/>
          </a:prstGeom>
        </p:spPr>
      </p:pic>
      <p:pic>
        <p:nvPicPr>
          <p:cNvPr id="16" name="Picture 15"/>
          <p:cNvPicPr>
            <a:picLocks noChangeAspect="1"/>
          </p:cNvPicPr>
          <p:nvPr/>
        </p:nvPicPr>
        <p:blipFill>
          <a:blip r:embed="rId3"/>
          <a:stretch>
            <a:fillRect/>
          </a:stretch>
        </p:blipFill>
        <p:spPr>
          <a:xfrm>
            <a:off x="8612818" y="1575882"/>
            <a:ext cx="2960326" cy="1978432"/>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0000" b="80104" l="18542" r="90000"/>
                    </a14:imgEffect>
                  </a14:imgLayer>
                </a14:imgProps>
              </a:ext>
            </a:extLst>
          </a:blip>
          <a:stretch>
            <a:fillRect/>
          </a:stretch>
        </p:blipFill>
        <p:spPr>
          <a:xfrm>
            <a:off x="8108554" y="2946867"/>
            <a:ext cx="3242155" cy="3242155"/>
          </a:xfrm>
          <a:prstGeom prst="rect">
            <a:avLst/>
          </a:prstGeom>
        </p:spPr>
      </p:pic>
      <p:pic>
        <p:nvPicPr>
          <p:cNvPr id="18" name="Picture 17"/>
          <p:cNvPicPr>
            <a:picLocks noChangeAspect="1"/>
          </p:cNvPicPr>
          <p:nvPr/>
        </p:nvPicPr>
        <p:blipFill>
          <a:blip r:embed="rId6"/>
          <a:stretch>
            <a:fillRect/>
          </a:stretch>
        </p:blipFill>
        <p:spPr>
          <a:xfrm>
            <a:off x="6008356" y="5246371"/>
            <a:ext cx="2358434" cy="1320723"/>
          </a:xfrm>
          <a:prstGeom prst="rect">
            <a:avLst/>
          </a:prstGeom>
        </p:spPr>
      </p:pic>
    </p:spTree>
    <p:extLst>
      <p:ext uri="{BB962C8B-B14F-4D97-AF65-F5344CB8AC3E}">
        <p14:creationId xmlns:p14="http://schemas.microsoft.com/office/powerpoint/2010/main" val="28713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par>
                                <p:cTn id="57" presetID="16" presetClass="entr" presetSubtype="21"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9882" y="290552"/>
            <a:ext cx="2879314"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a:t>
            </a:r>
            <a:r>
              <a:rPr lang="en-US" sz="4000" b="1" kern="100" smtClean="0">
                <a:solidFill>
                  <a:srgbClr val="000000"/>
                </a:solidFill>
                <a:latin typeface="Times New Roman" panose="02020603050405020304" pitchFamily="18" charset="0"/>
                <a:ea typeface="SimSun" panose="02010600030101010101" pitchFamily="2" charset="-122"/>
              </a:rPr>
              <a:t>thích</a:t>
            </a:r>
            <a:endParaRPr lang="en-US" sz="40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0" y="1580626"/>
            <a:ext cx="3688245"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Thành Phong </a:t>
            </a:r>
            <a:r>
              <a:rPr lang="en-US" sz="3200" kern="100" smtClean="0">
                <a:solidFill>
                  <a:srgbClr val="000000"/>
                </a:solidFill>
                <a:latin typeface="Times New Roman" panose="02020603050405020304" pitchFamily="18" charset="0"/>
                <a:ea typeface="SimSun" panose="02010600030101010101" pitchFamily="2" charset="-122"/>
              </a:rPr>
              <a:t>Châu:</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8" name="Rectangle 7"/>
          <p:cNvSpPr/>
          <p:nvPr/>
        </p:nvSpPr>
        <p:spPr>
          <a:xfrm>
            <a:off x="0" y="3436149"/>
            <a:ext cx="2036711" cy="830997"/>
          </a:xfrm>
          <a:prstGeom prst="rect">
            <a:avLst/>
          </a:prstGeom>
        </p:spPr>
        <p:txBody>
          <a:bodyPr wrap="non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Tản </a:t>
            </a:r>
            <a:r>
              <a:rPr lang="en-US" sz="3200" kern="100" smtClean="0">
                <a:solidFill>
                  <a:srgbClr val="000000"/>
                </a:solidFill>
                <a:latin typeface="Times New Roman" panose="02020603050405020304" pitchFamily="18" charset="0"/>
                <a:ea typeface="SimSun" panose="02010600030101010101" pitchFamily="2" charset="-122"/>
              </a:rPr>
              <a:t>Viên:</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3" name="Rectangle 12"/>
          <p:cNvSpPr/>
          <p:nvPr/>
        </p:nvSpPr>
        <p:spPr>
          <a:xfrm>
            <a:off x="3577971" y="1766408"/>
            <a:ext cx="4714259"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kinh đô của nước Văn Lang theo truyền thuyết.</a:t>
            </a:r>
            <a:endParaRPr lang="en-US" sz="3200" kern="100">
              <a:latin typeface="Times New Roman" panose="02020603050405020304" pitchFamily="18" charset="0"/>
              <a:ea typeface="SimSun" panose="02010600030101010101" pitchFamily="2" charset="-122"/>
            </a:endParaRPr>
          </a:p>
        </p:txBody>
      </p:sp>
      <p:sp>
        <p:nvSpPr>
          <p:cNvPr id="14" name="Rectangle 13"/>
          <p:cNvSpPr/>
          <p:nvPr/>
        </p:nvSpPr>
        <p:spPr>
          <a:xfrm>
            <a:off x="2036711" y="3613663"/>
            <a:ext cx="6799656" cy="2554545"/>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một ngọn núi ở Ba Vì, hà Nội, cùng gọi là núi Ba Vì. Núi có ba đỉnh, đỉnh cao nhất 1281 m, có hình thắt cổ bồng, trên tòa ra tròn như cái tán nên gọi là Tản Viên.</a:t>
            </a:r>
            <a:endParaRPr lang="en-US" sz="3200" kern="100">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2"/>
          <a:stretch>
            <a:fillRect/>
          </a:stretch>
        </p:blipFill>
        <p:spPr>
          <a:xfrm>
            <a:off x="8472928" y="290841"/>
            <a:ext cx="3398990" cy="2477867"/>
          </a:xfrm>
          <a:prstGeom prst="rect">
            <a:avLst/>
          </a:prstGeom>
        </p:spPr>
      </p:pic>
      <p:pic>
        <p:nvPicPr>
          <p:cNvPr id="16" name="Picture 15"/>
          <p:cNvPicPr>
            <a:picLocks noChangeAspect="1"/>
          </p:cNvPicPr>
          <p:nvPr/>
        </p:nvPicPr>
        <p:blipFill>
          <a:blip r:embed="rId3"/>
          <a:stretch>
            <a:fillRect/>
          </a:stretch>
        </p:blipFill>
        <p:spPr>
          <a:xfrm>
            <a:off x="8836367" y="3737595"/>
            <a:ext cx="3161556" cy="2306679"/>
          </a:xfrm>
          <a:prstGeom prst="rect">
            <a:avLst/>
          </a:prstGeom>
        </p:spPr>
      </p:pic>
    </p:spTree>
    <p:extLst>
      <p:ext uri="{BB962C8B-B14F-4D97-AF65-F5344CB8AC3E}">
        <p14:creationId xmlns:p14="http://schemas.microsoft.com/office/powerpoint/2010/main" val="2791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87089" y="297873"/>
            <a:ext cx="7135091" cy="914400"/>
          </a:xfrm>
          <a:prstGeom prst="roundRect">
            <a:avLst>
              <a:gd name="adj" fmla="val 3484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Truyện Sơn Tinh, Thuỷ Tinh thuộc thể loại truyền thuyết thời đại Hùng Vương thứ 18.</a:t>
            </a:r>
            <a:endParaRPr lang="en-US" sz="2800"/>
          </a:p>
        </p:txBody>
      </p:sp>
      <p:sp>
        <p:nvSpPr>
          <p:cNvPr id="22" name="Rounded Rectangle 21"/>
          <p:cNvSpPr/>
          <p:nvPr/>
        </p:nvSpPr>
        <p:spPr>
          <a:xfrm>
            <a:off x="4087090" y="2119745"/>
            <a:ext cx="7135091" cy="914400"/>
          </a:xfrm>
          <a:prstGeom prst="roundRect">
            <a:avLst>
              <a:gd name="adj" fmla="val 34849"/>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Nhân vật chính:  Sơn Tinh, Thuỷ Tinh.</a:t>
            </a:r>
            <a:endParaRPr lang="en-US" sz="2800"/>
          </a:p>
        </p:txBody>
      </p:sp>
      <p:sp>
        <p:nvSpPr>
          <p:cNvPr id="23" name="Rounded Rectangle 22"/>
          <p:cNvSpPr/>
          <p:nvPr/>
        </p:nvSpPr>
        <p:spPr>
          <a:xfrm>
            <a:off x="4197927" y="5347854"/>
            <a:ext cx="7135091" cy="914400"/>
          </a:xfrm>
          <a:prstGeom prst="roundRect">
            <a:avLst>
              <a:gd name="adj" fmla="val 348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kern="100" smtClean="0">
                <a:solidFill>
                  <a:srgbClr val="000000"/>
                </a:solidFill>
                <a:latin typeface="Times New Roman" panose="02020603050405020304" pitchFamily="18" charset="0"/>
                <a:ea typeface="SimSun" panose="02010600030101010101" pitchFamily="2" charset="-122"/>
              </a:rPr>
              <a:t>Phương thức biểu đạt: tự sự.</a:t>
            </a:r>
            <a:endParaRPr lang="en-US" sz="2800"/>
          </a:p>
        </p:txBody>
      </p:sp>
      <p:sp>
        <p:nvSpPr>
          <p:cNvPr id="24" name="Rounded Rectangle 23"/>
          <p:cNvSpPr/>
          <p:nvPr/>
        </p:nvSpPr>
        <p:spPr>
          <a:xfrm>
            <a:off x="4197927" y="3532909"/>
            <a:ext cx="7135091" cy="914400"/>
          </a:xfrm>
          <a:prstGeom prst="roundRect">
            <a:avLst>
              <a:gd name="adj" fmla="val 34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Ngôi kể: ngôi thứ ba </a:t>
            </a:r>
            <a:endParaRPr lang="en-US" sz="2800"/>
          </a:p>
        </p:txBody>
      </p:sp>
      <p:cxnSp>
        <p:nvCxnSpPr>
          <p:cNvPr id="15" name="Curved Connector 14"/>
          <p:cNvCxnSpPr>
            <a:endCxn id="21" idx="1"/>
          </p:cNvCxnSpPr>
          <p:nvPr/>
        </p:nvCxnSpPr>
        <p:spPr>
          <a:xfrm rot="5400000" flipH="1" flipV="1">
            <a:off x="2254825" y="1659084"/>
            <a:ext cx="2736274" cy="928253"/>
          </a:xfrm>
          <a:prstGeom prst="curvedConnector2">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p:cNvCxnSpPr>
            <a:endCxn id="23" idx="1"/>
          </p:cNvCxnSpPr>
          <p:nvPr/>
        </p:nvCxnSpPr>
        <p:spPr>
          <a:xfrm rot="16200000" flipH="1">
            <a:off x="2479963" y="4087090"/>
            <a:ext cx="2396836" cy="1039091"/>
          </a:xfrm>
          <a:prstGeom prst="curvedConnector2">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a:endCxn id="24" idx="1"/>
          </p:cNvCxnSpPr>
          <p:nvPr/>
        </p:nvCxnSpPr>
        <p:spPr>
          <a:xfrm>
            <a:off x="3158836" y="3532911"/>
            <a:ext cx="1039091" cy="457198"/>
          </a:xfrm>
          <a:prstGeom prst="curvedConnector3">
            <a:avLst>
              <a:gd name="adj1" fmla="val 50000"/>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a:endCxn id="22" idx="1"/>
          </p:cNvCxnSpPr>
          <p:nvPr/>
        </p:nvCxnSpPr>
        <p:spPr>
          <a:xfrm flipV="1">
            <a:off x="3158835" y="2576945"/>
            <a:ext cx="928255" cy="796636"/>
          </a:xfrm>
          <a:prstGeom prst="curvedConnector3">
            <a:avLst>
              <a:gd name="adj1" fmla="val 50000"/>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24691" y="2763981"/>
            <a:ext cx="3269672" cy="914400"/>
          </a:xfrm>
          <a:prstGeom prst="roundRect">
            <a:avLst>
              <a:gd name="adj" fmla="val 34849"/>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kern="100">
                <a:solidFill>
                  <a:srgbClr val="000000"/>
                </a:solidFill>
                <a:latin typeface="Times New Roman" panose="02020603050405020304" pitchFamily="18" charset="0"/>
                <a:ea typeface="SimSun" panose="02010600030101010101" pitchFamily="2" charset="-122"/>
              </a:rPr>
              <a:t>3. Văn bản</a:t>
            </a:r>
            <a:endParaRPr lang="en-US"/>
          </a:p>
        </p:txBody>
      </p:sp>
      <p:pic>
        <p:nvPicPr>
          <p:cNvPr id="38" name="Picture 37"/>
          <p:cNvPicPr>
            <a:picLocks noChangeAspect="1"/>
          </p:cNvPicPr>
          <p:nvPr/>
        </p:nvPicPr>
        <p:blipFill>
          <a:blip r:embed="rId2"/>
          <a:stretch>
            <a:fillRect/>
          </a:stretch>
        </p:blipFill>
        <p:spPr>
          <a:xfrm>
            <a:off x="55701" y="3990109"/>
            <a:ext cx="3103133" cy="1798476"/>
          </a:xfrm>
          <a:prstGeom prst="rect">
            <a:avLst/>
          </a:prstGeom>
        </p:spPr>
      </p:pic>
      <p:pic>
        <p:nvPicPr>
          <p:cNvPr id="39" name="Picture 38"/>
          <p:cNvPicPr>
            <a:picLocks noChangeAspect="1"/>
          </p:cNvPicPr>
          <p:nvPr/>
        </p:nvPicPr>
        <p:blipFill>
          <a:blip r:embed="rId3"/>
          <a:stretch>
            <a:fillRect/>
          </a:stretch>
        </p:blipFill>
        <p:spPr>
          <a:xfrm>
            <a:off x="17038" y="263023"/>
            <a:ext cx="3249450" cy="2438611"/>
          </a:xfrm>
          <a:prstGeom prst="rect">
            <a:avLst/>
          </a:prstGeom>
        </p:spPr>
      </p:pic>
    </p:spTree>
    <p:extLst>
      <p:ext uri="{BB962C8B-B14F-4D97-AF65-F5344CB8AC3E}">
        <p14:creationId xmlns:p14="http://schemas.microsoft.com/office/powerpoint/2010/main" val="27910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23" name="组合 22">
            <a:extLst>
              <a:ext uri="{FF2B5EF4-FFF2-40B4-BE49-F238E27FC236}">
                <a16:creationId xmlns:a16="http://schemas.microsoft.com/office/drawing/2014/main" id="{264E3366-2282-4E6D-A8A9-9DE460BBC00F}"/>
              </a:ext>
            </a:extLst>
          </p:cNvPr>
          <p:cNvGrpSpPr/>
          <p:nvPr/>
        </p:nvGrpSpPr>
        <p:grpSpPr>
          <a:xfrm>
            <a:off x="0" y="0"/>
            <a:ext cx="12192000" cy="6879773"/>
            <a:chOff x="0" y="0"/>
            <a:chExt cx="12192000" cy="6879773"/>
          </a:xfrm>
        </p:grpSpPr>
        <p:pic>
          <p:nvPicPr>
            <p:cNvPr id="30" name="图片 29">
              <a:extLst>
                <a:ext uri="{FF2B5EF4-FFF2-40B4-BE49-F238E27FC236}">
                  <a16:creationId xmlns:a16="http://schemas.microsoft.com/office/drawing/2014/main" id="{DDA8AAFE-55B7-446A-826B-518238173A61}"/>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1" name="组合 30">
              <a:extLst>
                <a:ext uri="{FF2B5EF4-FFF2-40B4-BE49-F238E27FC236}">
                  <a16:creationId xmlns:a16="http://schemas.microsoft.com/office/drawing/2014/main" id="{A821BC20-617D-47D6-87BC-149D077BD053}"/>
                </a:ext>
              </a:extLst>
            </p:cNvPr>
            <p:cNvGrpSpPr/>
            <p:nvPr/>
          </p:nvGrpSpPr>
          <p:grpSpPr>
            <a:xfrm>
              <a:off x="0" y="3949700"/>
              <a:ext cx="12192000" cy="2930073"/>
              <a:chOff x="0" y="3949700"/>
              <a:chExt cx="12192000" cy="2930073"/>
            </a:xfrm>
          </p:grpSpPr>
          <p:pic>
            <p:nvPicPr>
              <p:cNvPr id="32" name="图片 31">
                <a:extLst>
                  <a:ext uri="{FF2B5EF4-FFF2-40B4-BE49-F238E27FC236}">
                    <a16:creationId xmlns:a16="http://schemas.microsoft.com/office/drawing/2014/main" id="{53F48065-06AC-4D2F-9D9E-A1177398824A}"/>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3" name="图片 32">
                <a:extLst>
                  <a:ext uri="{FF2B5EF4-FFF2-40B4-BE49-F238E27FC236}">
                    <a16:creationId xmlns:a16="http://schemas.microsoft.com/office/drawing/2014/main" id="{FA081AE0-3AF5-40D0-86B5-5C8778AF1ACC}"/>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4" name="图片 33">
                <a:extLst>
                  <a:ext uri="{FF2B5EF4-FFF2-40B4-BE49-F238E27FC236}">
                    <a16:creationId xmlns:a16="http://schemas.microsoft.com/office/drawing/2014/main" id="{63B1AF3F-115E-4846-9F0D-9CAF1892CA05}"/>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35" name="图片 34">
                <a:extLst>
                  <a:ext uri="{FF2B5EF4-FFF2-40B4-BE49-F238E27FC236}">
                    <a16:creationId xmlns:a16="http://schemas.microsoft.com/office/drawing/2014/main" id="{53943B32-DA9C-4884-A668-0463CAD7AF78}"/>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36" name="图片 35">
                <a:extLst>
                  <a:ext uri="{FF2B5EF4-FFF2-40B4-BE49-F238E27FC236}">
                    <a16:creationId xmlns:a16="http://schemas.microsoft.com/office/drawing/2014/main" id="{DBF28572-004C-4998-90F3-27D0118B09CC}"/>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37" name="图片 36">
            <a:extLst>
              <a:ext uri="{FF2B5EF4-FFF2-40B4-BE49-F238E27FC236}">
                <a16:creationId xmlns:a16="http://schemas.microsoft.com/office/drawing/2014/main" id="{B6E397E0-7F31-4EF8-A87D-4E262204F078}"/>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38" name="图片 37">
            <a:extLst>
              <a:ext uri="{FF2B5EF4-FFF2-40B4-BE49-F238E27FC236}">
                <a16:creationId xmlns:a16="http://schemas.microsoft.com/office/drawing/2014/main" id="{19CED50E-7AC4-4012-BA2F-B780DF27B264}"/>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39" name="图片 38">
            <a:extLst>
              <a:ext uri="{FF2B5EF4-FFF2-40B4-BE49-F238E27FC236}">
                <a16:creationId xmlns:a16="http://schemas.microsoft.com/office/drawing/2014/main" id="{749715A1-2B7F-4636-8A38-FB222CAF537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TextBox 1"/>
          <p:cNvSpPr txBox="1"/>
          <p:nvPr/>
        </p:nvSpPr>
        <p:spPr>
          <a:xfrm>
            <a:off x="5334000" y="931722"/>
            <a:ext cx="2737416" cy="830997"/>
          </a:xfrm>
          <a:prstGeom prst="rect">
            <a:avLst/>
          </a:prstGeom>
          <a:noFill/>
        </p:spPr>
        <p:txBody>
          <a:bodyPr wrap="none" rtlCol="0">
            <a:spAutoFit/>
          </a:bodyPr>
          <a:lstStyle/>
          <a:p>
            <a:r>
              <a:rPr lang="en-US" sz="4800" b="1" smtClean="0">
                <a:solidFill>
                  <a:srgbClr val="0070C0"/>
                </a:solidFill>
                <a:latin typeface="Times New Roman" panose="02020603050405020304" pitchFamily="18" charset="0"/>
                <a:cs typeface="Times New Roman" panose="02020603050405020304" pitchFamily="18" charset="0"/>
              </a:rPr>
              <a:t>TIẾT: 7,8</a:t>
            </a:r>
            <a:endParaRPr lang="en-US" sz="4800" b="1">
              <a:solidFill>
                <a:srgbClr val="0070C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707131" y="2381417"/>
            <a:ext cx="8430769" cy="1015663"/>
          </a:xfrm>
          <a:prstGeom prst="rect">
            <a:avLst/>
          </a:prstGeom>
          <a:noFill/>
        </p:spPr>
        <p:txBody>
          <a:bodyPr wrap="none" rtlCol="0">
            <a:spAutoFit/>
          </a:bodyPr>
          <a:lstStyle/>
          <a:p>
            <a:r>
              <a:rPr lang="en-US" sz="6000" b="1" smtClean="0">
                <a:solidFill>
                  <a:srgbClr val="0070C0"/>
                </a:solidFill>
                <a:latin typeface="Times New Roman" panose="02020603050405020304" pitchFamily="18" charset="0"/>
                <a:cs typeface="Times New Roman" panose="02020603050405020304" pitchFamily="18" charset="0"/>
              </a:rPr>
              <a:t>SƠN TINH THỦY TINH</a:t>
            </a:r>
            <a:endParaRPr lang="en-US" sz="6000" b="1">
              <a:solidFill>
                <a:srgbClr val="0070C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454946" y="3967748"/>
            <a:ext cx="4326954" cy="830997"/>
          </a:xfrm>
          <a:prstGeom prst="rect">
            <a:avLst/>
          </a:prstGeom>
          <a:noFill/>
        </p:spPr>
        <p:txBody>
          <a:bodyPr wrap="none" rtlCol="0">
            <a:spAutoFit/>
          </a:bodyPr>
          <a:lstStyle/>
          <a:p>
            <a:r>
              <a:rPr lang="en-US" sz="4800" b="1" smtClean="0">
                <a:solidFill>
                  <a:srgbClr val="0070C0"/>
                </a:solidFill>
                <a:latin typeface="Times New Roman" panose="02020603050405020304" pitchFamily="18" charset="0"/>
                <a:cs typeface="Times New Roman" panose="02020603050405020304" pitchFamily="18" charset="0"/>
              </a:rPr>
              <a:t>GIÁO VIÊN:…</a:t>
            </a:r>
            <a:endParaRPr lang="en-US" sz="4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212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500"/>
                                        <p:tgtEl>
                                          <p:spTgt spid="3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barn(inVertical)">
                                      <p:cBhvr>
                                        <p:cTn id="29" dur="5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p:cNvSpPr/>
          <p:nvPr/>
        </p:nvSpPr>
        <p:spPr>
          <a:xfrm rot="3768782">
            <a:off x="5836264" y="-3138822"/>
            <a:ext cx="627003" cy="12704366"/>
          </a:xfrm>
          <a:prstGeom prst="upArrow">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Heptagon 3"/>
          <p:cNvSpPr/>
          <p:nvPr/>
        </p:nvSpPr>
        <p:spPr>
          <a:xfrm>
            <a:off x="2342369" y="4443267"/>
            <a:ext cx="951978" cy="839244"/>
          </a:xfrm>
          <a:prstGeom prst="heptagon">
            <a:avLst/>
          </a:prstGeom>
          <a:ln w="76200">
            <a:solidFill>
              <a:srgbClr val="00B050"/>
            </a:solidFill>
            <a:prstDash val="lg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P1</a:t>
            </a:r>
            <a:endParaRPr lang="en-US" sz="3200">
              <a:latin typeface="Times New Roman" panose="02020603050405020304" pitchFamily="18" charset="0"/>
              <a:cs typeface="Times New Roman" panose="02020603050405020304" pitchFamily="18" charset="0"/>
            </a:endParaRPr>
          </a:p>
        </p:txBody>
      </p:sp>
      <p:sp>
        <p:nvSpPr>
          <p:cNvPr id="7" name="Rounded Rectangular Callout 6"/>
          <p:cNvSpPr/>
          <p:nvPr/>
        </p:nvSpPr>
        <p:spPr>
          <a:xfrm>
            <a:off x="356131" y="2686767"/>
            <a:ext cx="3398977" cy="1578278"/>
          </a:xfrm>
          <a:prstGeom prst="wedgeRoundRectCallout">
            <a:avLst>
              <a:gd name="adj1" fmla="val 25891"/>
              <a:gd name="adj2" fmla="val 72024"/>
              <a:gd name="adj3" fmla="val 16667"/>
            </a:avLst>
          </a:prstGeom>
          <a:ln w="76200">
            <a:prstDash val="dashDot"/>
          </a:ln>
        </p:spPr>
        <p:style>
          <a:lnRef idx="2">
            <a:schemeClr val="accent1"/>
          </a:lnRef>
          <a:fillRef idx="1">
            <a:schemeClr val="lt1"/>
          </a:fillRef>
          <a:effectRef idx="0">
            <a:schemeClr val="accent1"/>
          </a:effectRef>
          <a:fontRef idx="minor">
            <a:schemeClr val="dk1"/>
          </a:fontRef>
        </p:style>
        <p:txBody>
          <a:bodyPr rtlCol="0" anchor="ctr"/>
          <a:lstStyle/>
          <a:p>
            <a:pPr lvl="0"/>
            <a:r>
              <a:rPr lang="vi-VN" sz="2800">
                <a:solidFill>
                  <a:prstClr val="black"/>
                </a:solidFill>
                <a:latin typeface="Times New Roman" panose="02020603050405020304" pitchFamily="18" charset="0"/>
              </a:rPr>
              <a:t>Từ đầu -&gt; mỗi thứ một đôi: Vua Hùng 18 kén rể.</a:t>
            </a:r>
          </a:p>
        </p:txBody>
      </p:sp>
      <p:sp>
        <p:nvSpPr>
          <p:cNvPr id="8" name="Heptagon 7"/>
          <p:cNvSpPr/>
          <p:nvPr/>
        </p:nvSpPr>
        <p:spPr>
          <a:xfrm>
            <a:off x="5673776" y="2686767"/>
            <a:ext cx="951978" cy="839244"/>
          </a:xfrm>
          <a:prstGeom prst="heptagon">
            <a:avLst/>
          </a:prstGeom>
          <a:ln w="76200">
            <a:solidFill>
              <a:srgbClr val="45210C"/>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P2</a:t>
            </a:r>
            <a:endParaRPr lang="en-US" sz="3200">
              <a:latin typeface="Times New Roman" panose="02020603050405020304" pitchFamily="18" charset="0"/>
              <a:cs typeface="Times New Roman" panose="02020603050405020304" pitchFamily="18" charset="0"/>
            </a:endParaRPr>
          </a:p>
        </p:txBody>
      </p:sp>
      <p:sp>
        <p:nvSpPr>
          <p:cNvPr id="9" name="Heptagon 8"/>
          <p:cNvSpPr/>
          <p:nvPr/>
        </p:nvSpPr>
        <p:spPr>
          <a:xfrm>
            <a:off x="8826674" y="1146066"/>
            <a:ext cx="951978" cy="839244"/>
          </a:xfrm>
          <a:prstGeom prst="heptagon">
            <a:avLst/>
          </a:prstGeom>
          <a:ln w="76200">
            <a:solidFill>
              <a:srgbClr val="00B0F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P3</a:t>
            </a:r>
            <a:endParaRPr lang="en-US" sz="3200">
              <a:latin typeface="Times New Roman" panose="02020603050405020304" pitchFamily="18" charset="0"/>
              <a:cs typeface="Times New Roman" panose="02020603050405020304" pitchFamily="18" charset="0"/>
            </a:endParaRPr>
          </a:p>
        </p:txBody>
      </p:sp>
      <p:sp>
        <p:nvSpPr>
          <p:cNvPr id="10" name="Rounded Rectangular Callout 9"/>
          <p:cNvSpPr/>
          <p:nvPr/>
        </p:nvSpPr>
        <p:spPr>
          <a:xfrm>
            <a:off x="6266973" y="3885860"/>
            <a:ext cx="4285447" cy="1578278"/>
          </a:xfrm>
          <a:prstGeom prst="wedgeRoundRectCallout">
            <a:avLst>
              <a:gd name="adj1" fmla="val -49694"/>
              <a:gd name="adj2" fmla="val -79564"/>
              <a:gd name="adj3" fmla="val 16667"/>
            </a:avLst>
          </a:prstGeom>
          <a:ln w="76200">
            <a:prstDash val="sysDash"/>
          </a:ln>
        </p:spPr>
        <p:style>
          <a:lnRef idx="2">
            <a:schemeClr val="dk1"/>
          </a:lnRef>
          <a:fillRef idx="1">
            <a:schemeClr val="lt1"/>
          </a:fillRef>
          <a:effectRef idx="0">
            <a:schemeClr val="dk1"/>
          </a:effectRef>
          <a:fontRef idx="minor">
            <a:schemeClr val="dk1"/>
          </a:fontRef>
        </p:style>
        <p:txBody>
          <a:bodyPr rtlCol="0" anchor="ctr"/>
          <a:lstStyle/>
          <a:p>
            <a:pPr lvl="0" algn="just"/>
            <a:r>
              <a:rPr lang="vi-VN" sz="2800">
                <a:solidFill>
                  <a:prstClr val="black"/>
                </a:solidFill>
                <a:latin typeface="Times New Roman" panose="02020603050405020304" pitchFamily="18" charset="0"/>
              </a:rPr>
              <a:t>Tiếp theo -&gt; Thần nước đành rút lui: Sơn Tinh đến trước và cuộc giao tranh xảy ra.</a:t>
            </a:r>
          </a:p>
        </p:txBody>
      </p:sp>
      <p:sp>
        <p:nvSpPr>
          <p:cNvPr id="11" name="Rounded Rectangular Callout 10"/>
          <p:cNvSpPr/>
          <p:nvPr/>
        </p:nvSpPr>
        <p:spPr>
          <a:xfrm>
            <a:off x="4312139" y="199404"/>
            <a:ext cx="4285447" cy="1578278"/>
          </a:xfrm>
          <a:prstGeom prst="wedgeRoundRectCallout">
            <a:avLst>
              <a:gd name="adj1" fmla="val 66638"/>
              <a:gd name="adj2" fmla="val 25198"/>
              <a:gd name="adj3" fmla="val 16667"/>
            </a:avLst>
          </a:prstGeom>
          <a:ln w="76200">
            <a:prstDash val="sysDot"/>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800">
                <a:solidFill>
                  <a:prstClr val="black"/>
                </a:solidFill>
                <a:latin typeface="Times New Roman" panose="02020603050405020304" pitchFamily="18" charset="0"/>
              </a:rPr>
              <a:t>Còn lại: Chiến thắng của Sơn Tinh và sự trả thù hàng năm về sau của Thuỷ Tinh.</a:t>
            </a:r>
          </a:p>
        </p:txBody>
      </p:sp>
    </p:spTree>
    <p:extLst>
      <p:ext uri="{BB962C8B-B14F-4D97-AF65-F5344CB8AC3E}">
        <p14:creationId xmlns:p14="http://schemas.microsoft.com/office/powerpoint/2010/main" val="424101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2884703" y="2060038"/>
            <a:ext cx="8489825"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II. </a:t>
            </a: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Khám phá văn </a:t>
            </a: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bản</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68777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4651215" y="2060038"/>
            <a:ext cx="4956806"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1. Cốt</a:t>
            </a:r>
            <a:r>
              <a:rPr kumimoji="0" lang="en-US" sz="6600" b="1" i="0" u="none" strike="noStrike" kern="100" cap="none" spc="0" normalizeH="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 truyện</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65275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156363" y="2466109"/>
            <a:ext cx="3422074" cy="1080656"/>
          </a:xfrm>
          <a:prstGeom prst="roundRect">
            <a:avLst>
              <a:gd name="adj" fmla="val 50000"/>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kern="100">
                <a:solidFill>
                  <a:prstClr val="black"/>
                </a:solidFill>
                <a:latin typeface="Times New Roman" panose="02020603050405020304" pitchFamily="18" charset="0"/>
                <a:ea typeface="SimSun" panose="02010600030101010101" pitchFamily="2" charset="-122"/>
              </a:rPr>
              <a:t>1. Cốt truyện</a:t>
            </a:r>
            <a:endParaRPr lang="en-US" sz="4000" kern="100">
              <a:solidFill>
                <a:prstClr val="black"/>
              </a:solidFill>
              <a:latin typeface="Times New Roman" panose="02020603050405020304" pitchFamily="18" charset="0"/>
              <a:ea typeface="SimSun" panose="02010600030101010101" pitchFamily="2" charset="-122"/>
            </a:endParaRPr>
          </a:p>
        </p:txBody>
      </p:sp>
      <p:sp>
        <p:nvSpPr>
          <p:cNvPr id="3" name="Rounded Rectangle 2"/>
          <p:cNvSpPr/>
          <p:nvPr/>
        </p:nvSpPr>
        <p:spPr>
          <a:xfrm>
            <a:off x="4197927" y="249382"/>
            <a:ext cx="3422074" cy="1080656"/>
          </a:xfrm>
          <a:prstGeom prst="roundRect">
            <a:avLst>
              <a:gd name="adj" fmla="val 50000"/>
            </a:avLst>
          </a:prstGeom>
          <a:ln w="76200">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1. Vua Hùng kén rể cho Mị Nương</a:t>
            </a:r>
          </a:p>
        </p:txBody>
      </p:sp>
      <p:pic>
        <p:nvPicPr>
          <p:cNvPr id="4" name="Picture 3"/>
          <p:cNvPicPr>
            <a:picLocks noChangeAspect="1"/>
          </p:cNvPicPr>
          <p:nvPr/>
        </p:nvPicPr>
        <p:blipFill>
          <a:blip r:embed="rId2"/>
          <a:stretch>
            <a:fillRect/>
          </a:stretch>
        </p:blipFill>
        <p:spPr>
          <a:xfrm>
            <a:off x="8719693" y="0"/>
            <a:ext cx="2609850" cy="1752600"/>
          </a:xfrm>
          <a:prstGeom prst="rect">
            <a:avLst/>
          </a:prstGeom>
        </p:spPr>
      </p:pic>
      <p:sp>
        <p:nvSpPr>
          <p:cNvPr id="5" name="Right Arrow 4"/>
          <p:cNvSpPr/>
          <p:nvPr/>
        </p:nvSpPr>
        <p:spPr>
          <a:xfrm rot="16200000">
            <a:off x="5295068" y="1655757"/>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5"/>
          <p:cNvSpPr/>
          <p:nvPr/>
        </p:nvSpPr>
        <p:spPr>
          <a:xfrm>
            <a:off x="8719693" y="2466109"/>
            <a:ext cx="3422074" cy="1080656"/>
          </a:xfrm>
          <a:prstGeom prst="roundRect">
            <a:avLst>
              <a:gd name="adj" fmla="val 50000"/>
            </a:avLst>
          </a:prstGeom>
          <a:ln w="76200">
            <a:solidFill>
              <a:srgbClr val="0070C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2. Sơn Tinh, Thủy Tinh đến cầu hôn</a:t>
            </a:r>
          </a:p>
        </p:txBody>
      </p:sp>
      <p:pic>
        <p:nvPicPr>
          <p:cNvPr id="7" name="Picture 6"/>
          <p:cNvPicPr>
            <a:picLocks noChangeAspect="1"/>
          </p:cNvPicPr>
          <p:nvPr/>
        </p:nvPicPr>
        <p:blipFill>
          <a:blip r:embed="rId3"/>
          <a:stretch>
            <a:fillRect/>
          </a:stretch>
        </p:blipFill>
        <p:spPr>
          <a:xfrm>
            <a:off x="8998689" y="4367432"/>
            <a:ext cx="2645893" cy="1725318"/>
          </a:xfrm>
          <a:prstGeom prst="rect">
            <a:avLst/>
          </a:prstGeom>
        </p:spPr>
      </p:pic>
      <p:sp>
        <p:nvSpPr>
          <p:cNvPr id="8" name="Right Arrow 7"/>
          <p:cNvSpPr/>
          <p:nvPr/>
        </p:nvSpPr>
        <p:spPr>
          <a:xfrm>
            <a:off x="7618297" y="2764121"/>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ight Arrow 8"/>
          <p:cNvSpPr/>
          <p:nvPr/>
        </p:nvSpPr>
        <p:spPr>
          <a:xfrm rot="5400000">
            <a:off x="5419760" y="3951316"/>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4315551" y="5012094"/>
            <a:ext cx="3422074" cy="1080656"/>
          </a:xfrm>
          <a:prstGeom prst="roundRect">
            <a:avLst>
              <a:gd name="adj" fmla="val 50000"/>
            </a:avLst>
          </a:prstGeom>
          <a:ln w="76200">
            <a:solidFill>
              <a:srgbClr val="FF8327"/>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3. Vua Hùng ra điều kiện chọn rể</a:t>
            </a:r>
          </a:p>
        </p:txBody>
      </p:sp>
      <p:sp>
        <p:nvSpPr>
          <p:cNvPr id="11" name="Rounded Rectangle 10"/>
          <p:cNvSpPr/>
          <p:nvPr/>
        </p:nvSpPr>
        <p:spPr>
          <a:xfrm>
            <a:off x="0" y="2623772"/>
            <a:ext cx="3283527" cy="1080656"/>
          </a:xfrm>
          <a:prstGeom prst="roundRect">
            <a:avLst>
              <a:gd name="adj" fmla="val 50000"/>
            </a:avLst>
          </a:prstGeom>
          <a:ln w="7620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4. Sơn Tinh đến trước lấy được Mị Nương.</a:t>
            </a:r>
          </a:p>
        </p:txBody>
      </p:sp>
      <p:sp>
        <p:nvSpPr>
          <p:cNvPr id="12" name="Right Arrow 11"/>
          <p:cNvSpPr/>
          <p:nvPr/>
        </p:nvSpPr>
        <p:spPr>
          <a:xfrm rot="10800000">
            <a:off x="3177955" y="2798719"/>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692882" y="4177597"/>
            <a:ext cx="2798307" cy="1865538"/>
          </a:xfrm>
          <a:prstGeom prst="rect">
            <a:avLst/>
          </a:prstGeom>
        </p:spPr>
      </p:pic>
      <p:pic>
        <p:nvPicPr>
          <p:cNvPr id="15" name="Picture 14"/>
          <p:cNvPicPr>
            <a:picLocks noChangeAspect="1"/>
          </p:cNvPicPr>
          <p:nvPr/>
        </p:nvPicPr>
        <p:blipFill>
          <a:blip r:embed="rId5"/>
          <a:stretch>
            <a:fillRect/>
          </a:stretch>
        </p:blipFill>
        <p:spPr>
          <a:xfrm>
            <a:off x="382026" y="249382"/>
            <a:ext cx="2542252" cy="1798476"/>
          </a:xfrm>
          <a:prstGeom prst="rect">
            <a:avLst/>
          </a:prstGeom>
        </p:spPr>
      </p:pic>
    </p:spTree>
    <p:extLst>
      <p:ext uri="{BB962C8B-B14F-4D97-AF65-F5344CB8AC3E}">
        <p14:creationId xmlns:p14="http://schemas.microsoft.com/office/powerpoint/2010/main" val="121864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par>
                                <p:cTn id="49" presetID="16" presetClass="entr" presetSubtype="2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048457" y="2586037"/>
            <a:ext cx="3422074" cy="1080656"/>
          </a:xfrm>
          <a:prstGeom prst="roundRect">
            <a:avLst>
              <a:gd name="adj" fmla="val 50000"/>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1. Cốt truyện</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3" name="Rounded Rectangle 2"/>
          <p:cNvSpPr/>
          <p:nvPr/>
        </p:nvSpPr>
        <p:spPr>
          <a:xfrm>
            <a:off x="3906982" y="249382"/>
            <a:ext cx="4391891" cy="1080656"/>
          </a:xfrm>
          <a:prstGeom prst="roundRect">
            <a:avLst>
              <a:gd name="adj" fmla="val 50000"/>
            </a:avLst>
          </a:prstGeom>
          <a:ln w="76200">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5. Thủy Tinh đến sau, tức giận, dâng nước đánh Sơn Tinh</a:t>
            </a:r>
          </a:p>
        </p:txBody>
      </p:sp>
      <p:sp>
        <p:nvSpPr>
          <p:cNvPr id="5" name="Right Arrow 4"/>
          <p:cNvSpPr/>
          <p:nvPr/>
        </p:nvSpPr>
        <p:spPr>
          <a:xfrm rot="16200000">
            <a:off x="5270290" y="1854517"/>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Rounded Rectangle 5"/>
          <p:cNvSpPr/>
          <p:nvPr/>
        </p:nvSpPr>
        <p:spPr>
          <a:xfrm rot="19405814">
            <a:off x="7317383" y="3190157"/>
            <a:ext cx="4798858" cy="1981200"/>
          </a:xfrm>
          <a:prstGeom prst="roundRect">
            <a:avLst>
              <a:gd name="adj" fmla="val 50000"/>
            </a:avLst>
          </a:prstGeom>
          <a:ln w="762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6. Hai bên giao chiến hàng tháng trời, cuối cùng Thủy Tinh thua, đành rút quân về.</a:t>
            </a:r>
          </a:p>
        </p:txBody>
      </p:sp>
      <p:sp>
        <p:nvSpPr>
          <p:cNvPr id="8" name="Right Arrow 7"/>
          <p:cNvSpPr/>
          <p:nvPr/>
        </p:nvSpPr>
        <p:spPr>
          <a:xfrm rot="1538494">
            <a:off x="7551992" y="3018145"/>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ight Arrow 8"/>
          <p:cNvSpPr/>
          <p:nvPr/>
        </p:nvSpPr>
        <p:spPr>
          <a:xfrm rot="8276364">
            <a:off x="3082209" y="3448295"/>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 name="Rounded Rectangle 9"/>
          <p:cNvSpPr/>
          <p:nvPr/>
        </p:nvSpPr>
        <p:spPr>
          <a:xfrm rot="1296989">
            <a:off x="0" y="4286630"/>
            <a:ext cx="4946229" cy="1252251"/>
          </a:xfrm>
          <a:prstGeom prst="roundRect">
            <a:avLst>
              <a:gd name="adj" fmla="val 50000"/>
            </a:avLst>
          </a:prstGeom>
          <a:ln w="76200">
            <a:solidFill>
              <a:srgbClr val="0070C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7. Hàng năm, Thủy Tinh lại dâng nước đánh Sơn Tinh nhưng đều thua</a:t>
            </a:r>
          </a:p>
        </p:txBody>
      </p:sp>
      <p:pic>
        <p:nvPicPr>
          <p:cNvPr id="13" name="Picture 12"/>
          <p:cNvPicPr>
            <a:picLocks noChangeAspect="1"/>
          </p:cNvPicPr>
          <p:nvPr/>
        </p:nvPicPr>
        <p:blipFill>
          <a:blip r:embed="rId2"/>
          <a:stretch>
            <a:fillRect/>
          </a:stretch>
        </p:blipFill>
        <p:spPr>
          <a:xfrm>
            <a:off x="5002956" y="5147368"/>
            <a:ext cx="2635356" cy="1524329"/>
          </a:xfrm>
          <a:prstGeom prst="rect">
            <a:avLst/>
          </a:prstGeom>
        </p:spPr>
      </p:pic>
      <p:pic>
        <p:nvPicPr>
          <p:cNvPr id="16" name="Picture 15"/>
          <p:cNvPicPr>
            <a:picLocks noChangeAspect="1"/>
          </p:cNvPicPr>
          <p:nvPr/>
        </p:nvPicPr>
        <p:blipFill>
          <a:blip r:embed="rId3"/>
          <a:stretch>
            <a:fillRect/>
          </a:stretch>
        </p:blipFill>
        <p:spPr>
          <a:xfrm>
            <a:off x="8557177" y="419581"/>
            <a:ext cx="2319269" cy="1820914"/>
          </a:xfrm>
          <a:prstGeom prst="rect">
            <a:avLst/>
          </a:prstGeom>
        </p:spPr>
      </p:pic>
      <p:pic>
        <p:nvPicPr>
          <p:cNvPr id="17" name="Picture 16"/>
          <p:cNvPicPr>
            <a:picLocks noChangeAspect="1"/>
          </p:cNvPicPr>
          <p:nvPr/>
        </p:nvPicPr>
        <p:blipFill>
          <a:blip r:embed="rId4"/>
          <a:stretch>
            <a:fillRect/>
          </a:stretch>
        </p:blipFill>
        <p:spPr>
          <a:xfrm>
            <a:off x="525091" y="760189"/>
            <a:ext cx="2895851" cy="2304488"/>
          </a:xfrm>
          <a:prstGeom prst="rect">
            <a:avLst/>
          </a:prstGeom>
        </p:spPr>
      </p:pic>
    </p:spTree>
    <p:extLst>
      <p:ext uri="{BB962C8B-B14F-4D97-AF65-F5344CB8AC3E}">
        <p14:creationId xmlns:p14="http://schemas.microsoft.com/office/powerpoint/2010/main" val="352238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1843094" y="2062538"/>
            <a:ext cx="10676349" cy="2956835"/>
          </a:xfrm>
          <a:prstGeom prst="rect">
            <a:avLst/>
          </a:prstGeom>
        </p:spPr>
        <p:txBody>
          <a:bodyPr wrap="square">
            <a:spAutoFit/>
          </a:bodyPr>
          <a:lstStyle/>
          <a:p>
            <a:pPr lvl="0" algn="ctr">
              <a:lnSpc>
                <a:spcPct val="150000"/>
              </a:lnSpc>
              <a:defRPr/>
            </a:pPr>
            <a:r>
              <a:rPr lang="vi-VN" sz="6600" b="1" kern="100">
                <a:solidFill>
                  <a:srgbClr val="0070C0"/>
                </a:solidFill>
                <a:latin typeface="Times New Roman" panose="02020603050405020304" pitchFamily="18" charset="0"/>
                <a:ea typeface="SimSun" panose="02010600030101010101" pitchFamily="2" charset="-122"/>
              </a:rPr>
              <a:t>2. Nhân vật Sơn Tinh và Thủy Tinh</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545994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68117804"/>
              </p:ext>
            </p:extLst>
          </p:nvPr>
        </p:nvGraphicFramePr>
        <p:xfrm>
          <a:off x="636876" y="1366044"/>
          <a:ext cx="10747330" cy="5491956"/>
        </p:xfrm>
        <a:graphic>
          <a:graphicData uri="http://schemas.openxmlformats.org/drawingml/2006/table">
            <a:tbl>
              <a:tblPr/>
              <a:tblGrid>
                <a:gridCol w="2332111">
                  <a:extLst>
                    <a:ext uri="{9D8B030D-6E8A-4147-A177-3AD203B41FA5}">
                      <a16:colId xmlns:a16="http://schemas.microsoft.com/office/drawing/2014/main" val="792217848"/>
                    </a:ext>
                  </a:extLst>
                </a:gridCol>
                <a:gridCol w="4311919">
                  <a:extLst>
                    <a:ext uri="{9D8B030D-6E8A-4147-A177-3AD203B41FA5}">
                      <a16:colId xmlns:a16="http://schemas.microsoft.com/office/drawing/2014/main" val="4052003702"/>
                    </a:ext>
                  </a:extLst>
                </a:gridCol>
                <a:gridCol w="4103300">
                  <a:extLst>
                    <a:ext uri="{9D8B030D-6E8A-4147-A177-3AD203B41FA5}">
                      <a16:colId xmlns:a16="http://schemas.microsoft.com/office/drawing/2014/main" val="2718074788"/>
                    </a:ext>
                  </a:extLst>
                </a:gridCol>
              </a:tblGrid>
              <a:tr h="1370893">
                <a:tc>
                  <a:txBody>
                    <a:bodyPr/>
                    <a:lstStyle/>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ĐẶC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E2EFD9"/>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THUỶ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421111916"/>
                  </a:ext>
                </a:extLst>
              </a:tr>
              <a:tr h="554196">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Nguồn gốc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261008"/>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Tài năng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9928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Nghệ thuật miêu tả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9428666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Nhận xét về hai nhân vật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48056317"/>
                  </a:ext>
                </a:extLst>
              </a:tr>
            </a:tbl>
          </a:graphicData>
        </a:graphic>
      </p:graphicFrame>
      <p:pic>
        <p:nvPicPr>
          <p:cNvPr id="5" name="Picture 4"/>
          <p:cNvPicPr>
            <a:picLocks noChangeAspect="1"/>
          </p:cNvPicPr>
          <p:nvPr/>
        </p:nvPicPr>
        <p:blipFill>
          <a:blip r:embed="rId2"/>
          <a:stretch>
            <a:fillRect/>
          </a:stretch>
        </p:blipFill>
        <p:spPr>
          <a:xfrm>
            <a:off x="2963795" y="2029529"/>
            <a:ext cx="4276249" cy="1587266"/>
          </a:xfrm>
          <a:prstGeom prst="rect">
            <a:avLst/>
          </a:prstGeom>
        </p:spPr>
      </p:pic>
      <p:pic>
        <p:nvPicPr>
          <p:cNvPr id="6" name="Picture 5"/>
          <p:cNvPicPr>
            <a:picLocks noChangeAspect="1"/>
          </p:cNvPicPr>
          <p:nvPr/>
        </p:nvPicPr>
        <p:blipFill>
          <a:blip r:embed="rId3"/>
          <a:stretch>
            <a:fillRect/>
          </a:stretch>
        </p:blipFill>
        <p:spPr>
          <a:xfrm>
            <a:off x="7281981" y="2021955"/>
            <a:ext cx="4060288" cy="1587266"/>
          </a:xfrm>
          <a:prstGeom prst="rect">
            <a:avLst/>
          </a:prstGeom>
        </p:spPr>
      </p:pic>
      <p:sp>
        <p:nvSpPr>
          <p:cNvPr id="7" name="Rectangle 6"/>
          <p:cNvSpPr/>
          <p:nvPr/>
        </p:nvSpPr>
        <p:spPr>
          <a:xfrm>
            <a:off x="1825067" y="173248"/>
            <a:ext cx="4988866" cy="707886"/>
          </a:xfrm>
          <a:prstGeom prst="rect">
            <a:avLst/>
          </a:prstGeom>
        </p:spPr>
        <p:txBody>
          <a:bodyPr wrap="none">
            <a:spAutoFit/>
          </a:bodyPr>
          <a:lstStyle/>
          <a:p>
            <a:r>
              <a:rPr lang="en-US" sz="4000" b="1" smtClean="0">
                <a:latin typeface="Times New Roman" panose="02020603050405020304" pitchFamily="18" charset="0"/>
                <a:cs typeface="Times New Roman" panose="02020603050405020304" pitchFamily="18" charset="0"/>
              </a:rPr>
              <a:t>a</a:t>
            </a:r>
            <a:r>
              <a:rPr lang="vi-VN" sz="4000" b="1" smtClean="0">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Đặc điểm nhân vật</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90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4" name="Rounded Rectangle 63"/>
          <p:cNvSpPr/>
          <p:nvPr/>
        </p:nvSpPr>
        <p:spPr>
          <a:xfrm>
            <a:off x="5854193" y="0"/>
            <a:ext cx="6171552" cy="914400"/>
          </a:xfrm>
          <a:prstGeom prst="roundRect">
            <a:avLst>
              <a:gd name="adj" fmla="val 50000"/>
            </a:avLst>
          </a:prstGeom>
          <a:solidFill>
            <a:srgbClr val="F3E751"/>
          </a:solidFill>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Nguồn gốc: Chúa vùng non cao</a:t>
            </a: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ounded Rectangle 15"/>
          <p:cNvSpPr/>
          <p:nvPr/>
        </p:nvSpPr>
        <p:spPr>
          <a:xfrm>
            <a:off x="5951175" y="1431208"/>
            <a:ext cx="6074570" cy="914400"/>
          </a:xfrm>
          <a:prstGeom prst="roundRect">
            <a:avLst>
              <a:gd name="adj" fmla="val 50000"/>
            </a:avLst>
          </a:prstGeom>
          <a:solidFill>
            <a:srgbClr val="45210C"/>
          </a:solidFill>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endPar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a:lnSpc>
                <a:spcPct val="150000"/>
              </a:lnSpc>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pt-BR" sz="28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năng</a:t>
            </a:r>
            <a:r>
              <a:rPr lang="pt-BR" sz="2800" b="1">
                <a:solidFill>
                  <a:prstClr val="white"/>
                </a:solidFill>
                <a:latin typeface="Times New Roman" panose="02020603050405020304" pitchFamily="18" charset="0"/>
                <a:cs typeface="Times New Roman" panose="02020603050405020304" pitchFamily="18" charset="0"/>
              </a:rPr>
              <a:t>: tài dời núi chuyển đồi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ounded Rectangle 16"/>
          <p:cNvSpPr/>
          <p:nvPr/>
        </p:nvSpPr>
        <p:spPr>
          <a:xfrm>
            <a:off x="5951174" y="3356990"/>
            <a:ext cx="5811335" cy="914400"/>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Nguồn gốc: </a:t>
            </a:r>
            <a:r>
              <a:rPr lang="vi-VN" sz="2800" b="1">
                <a:solidFill>
                  <a:prstClr val="white"/>
                </a:solidFill>
                <a:latin typeface="Times New Roman" panose="02020603050405020304" pitchFamily="18" charset="0"/>
                <a:cs typeface="Times New Roman" panose="02020603050405020304" pitchFamily="18" charset="0"/>
              </a:rPr>
              <a:t>Chúa vùng nước thẳm</a:t>
            </a: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Rounded Rectangle 18"/>
          <p:cNvSpPr/>
          <p:nvPr/>
        </p:nvSpPr>
        <p:spPr>
          <a:xfrm>
            <a:off x="5951175" y="5088808"/>
            <a:ext cx="6074570" cy="914400"/>
          </a:xfrm>
          <a:prstGeom prst="roundRect">
            <a:avLst>
              <a:gd name="adj" fmla="val 50000"/>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endPar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a:lnSpc>
                <a:spcPct val="150000"/>
              </a:lnSpc>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pt-BR" sz="28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năng</a:t>
            </a:r>
            <a:r>
              <a:rPr lang="pt-BR" sz="2800" b="1">
                <a:solidFill>
                  <a:prstClr val="white"/>
                </a:solidFill>
                <a:latin typeface="Times New Roman" panose="02020603050405020304" pitchFamily="18" charset="0"/>
                <a:cs typeface="Times New Roman" panose="02020603050405020304" pitchFamily="18" charset="0"/>
              </a:rPr>
              <a:t>: </a:t>
            </a:r>
            <a:r>
              <a:rPr lang="vi-VN" sz="2800" b="1">
                <a:solidFill>
                  <a:prstClr val="white"/>
                </a:solidFill>
                <a:latin typeface="Times New Roman" panose="02020603050405020304" pitchFamily="18" charset="0"/>
                <a:cs typeface="Times New Roman" panose="02020603050405020304" pitchFamily="18" charset="0"/>
              </a:rPr>
              <a:t>tài hô mưa gọi gió.</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20" name="Curved Connector 19"/>
          <p:cNvCxnSpPr>
            <a:stCxn id="64" idx="1"/>
          </p:cNvCxnSpPr>
          <p:nvPr/>
        </p:nvCxnSpPr>
        <p:spPr>
          <a:xfrm rot="10800000" flipV="1">
            <a:off x="4426857" y="457199"/>
            <a:ext cx="1427337" cy="748379"/>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16" idx="1"/>
          </p:cNvCxnSpPr>
          <p:nvPr/>
        </p:nvCxnSpPr>
        <p:spPr>
          <a:xfrm rot="10800000">
            <a:off x="4542283" y="1235062"/>
            <a:ext cx="1408892" cy="653347"/>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7" name="Curved Connector 26"/>
          <p:cNvCxnSpPr/>
          <p:nvPr/>
        </p:nvCxnSpPr>
        <p:spPr>
          <a:xfrm rot="5400000">
            <a:off x="5057234" y="4032071"/>
            <a:ext cx="1140029" cy="973445"/>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19" idx="1"/>
          </p:cNvCxnSpPr>
          <p:nvPr/>
        </p:nvCxnSpPr>
        <p:spPr>
          <a:xfrm rot="10800000">
            <a:off x="5140525" y="5088808"/>
            <a:ext cx="810650" cy="457200"/>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7117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6"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18"/>
          <p:cNvSpPr/>
          <p:nvPr/>
        </p:nvSpPr>
        <p:spPr>
          <a:xfrm>
            <a:off x="6408923" y="2078267"/>
            <a:ext cx="5021077" cy="2424823"/>
          </a:xfrm>
          <a:prstGeom prst="roundRect">
            <a:avLst>
              <a:gd name="adj" fmla="val 39752"/>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lvl="0" algn="just">
              <a:lnSpc>
                <a:spcPct val="150000"/>
              </a:lnSpc>
            </a:pPr>
            <a:r>
              <a:rPr lang="vi-VN" sz="2800" b="1" smtClean="0">
                <a:solidFill>
                  <a:prstClr val="white"/>
                </a:solidFill>
                <a:latin typeface="Times New Roman" panose="02020603050405020304" pitchFamily="18" charset="0"/>
                <a:cs typeface="Times New Roman" panose="02020603050405020304" pitchFamily="18" charset="0"/>
              </a:rPr>
              <a:t>Nhân </a:t>
            </a:r>
            <a:r>
              <a:rPr lang="vi-VN" sz="2800" b="1">
                <a:solidFill>
                  <a:prstClr val="white"/>
                </a:solidFill>
                <a:latin typeface="Times New Roman" panose="02020603050405020304" pitchFamily="18" charset="0"/>
                <a:cs typeface="Times New Roman" panose="02020603050405020304" pitchFamily="18" charset="0"/>
              </a:rPr>
              <a:t>vật được giới thiệu bằng các chi tiết nghệ thuật kỳ ảo, bay bổng </a:t>
            </a:r>
          </a:p>
        </p:txBody>
      </p: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ight Brace 2"/>
          <p:cNvSpPr/>
          <p:nvPr/>
        </p:nvSpPr>
        <p:spPr>
          <a:xfrm>
            <a:off x="5444835" y="1263950"/>
            <a:ext cx="678873" cy="4053458"/>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0079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9" grpId="0" animBg="1"/>
      <p:bldP spid="26" grpId="0" animBg="1"/>
      <p:bldP spid="33"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18"/>
          <p:cNvSpPr/>
          <p:nvPr/>
        </p:nvSpPr>
        <p:spPr>
          <a:xfrm>
            <a:off x="6222741" y="2078267"/>
            <a:ext cx="5207259" cy="2424823"/>
          </a:xfrm>
          <a:prstGeom prst="roundRect">
            <a:avLst>
              <a:gd name="adj" fmla="val 39752"/>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lvl="0" algn="just">
              <a:lnSpc>
                <a:spcPct val="150000"/>
              </a:lnSpc>
            </a:pPr>
            <a:r>
              <a:rPr lang="vi-VN" sz="2800" b="1">
                <a:solidFill>
                  <a:prstClr val="white"/>
                </a:solidFill>
                <a:latin typeface="Times New Roman" panose="02020603050405020304" pitchFamily="18" charset="0"/>
                <a:cs typeface="Times New Roman" panose="02020603050405020304" pitchFamily="18" charset="0"/>
              </a:rPr>
              <a:t>Hai vị thần đều có tài cao phép lạ, ngang tài ngang sức, đều xứng đáng làm rể vua.</a:t>
            </a:r>
          </a:p>
        </p:txBody>
      </p: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ight Brace 2"/>
          <p:cNvSpPr/>
          <p:nvPr/>
        </p:nvSpPr>
        <p:spPr>
          <a:xfrm>
            <a:off x="5444835" y="1263950"/>
            <a:ext cx="678873" cy="4053458"/>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052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9" grpId="0" animBg="1"/>
      <p:bldP spid="26" grpId="0" animBg="1"/>
      <p:bldP spid="33"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943350" y="1553375"/>
            <a:ext cx="6861044" cy="3134231"/>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smtClean="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rPr>
              <a:t>KHỞI ĐỘNG</a:t>
            </a:r>
            <a:endParaRPr lang="zh-CN" altLang="en-US" sz="7200" dirty="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2587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65107977"/>
              </p:ext>
            </p:extLst>
          </p:nvPr>
        </p:nvGraphicFramePr>
        <p:xfrm>
          <a:off x="601250" y="1389412"/>
          <a:ext cx="10747330" cy="5491956"/>
        </p:xfrm>
        <a:graphic>
          <a:graphicData uri="http://schemas.openxmlformats.org/drawingml/2006/table">
            <a:tbl>
              <a:tblPr/>
              <a:tblGrid>
                <a:gridCol w="2332111">
                  <a:extLst>
                    <a:ext uri="{9D8B030D-6E8A-4147-A177-3AD203B41FA5}">
                      <a16:colId xmlns:a16="http://schemas.microsoft.com/office/drawing/2014/main" val="792217848"/>
                    </a:ext>
                  </a:extLst>
                </a:gridCol>
                <a:gridCol w="4311919">
                  <a:extLst>
                    <a:ext uri="{9D8B030D-6E8A-4147-A177-3AD203B41FA5}">
                      <a16:colId xmlns:a16="http://schemas.microsoft.com/office/drawing/2014/main" val="4052003702"/>
                    </a:ext>
                  </a:extLst>
                </a:gridCol>
                <a:gridCol w="4103300">
                  <a:extLst>
                    <a:ext uri="{9D8B030D-6E8A-4147-A177-3AD203B41FA5}">
                      <a16:colId xmlns:a16="http://schemas.microsoft.com/office/drawing/2014/main" val="2718074788"/>
                    </a:ext>
                  </a:extLst>
                </a:gridCol>
              </a:tblGrid>
              <a:tr h="1876829">
                <a:tc>
                  <a:txBody>
                    <a:bodyPr/>
                    <a:lstStyle/>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ĐẶC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92D050"/>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THUỶ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21111916"/>
                  </a:ext>
                </a:extLst>
              </a:tr>
              <a:tr h="554196">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Nguồn gốc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261008"/>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Tài năng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9928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Nghệ thuật miêu tả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9428666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Nhận xét về hai nhân vật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48056317"/>
                  </a:ext>
                </a:extLst>
              </a:tr>
            </a:tbl>
          </a:graphicData>
        </a:graphic>
      </p:graphicFrame>
      <p:sp>
        <p:nvSpPr>
          <p:cNvPr id="4" name="Rectangle 3"/>
          <p:cNvSpPr/>
          <p:nvPr/>
        </p:nvSpPr>
        <p:spPr>
          <a:xfrm>
            <a:off x="3020259" y="3407432"/>
            <a:ext cx="2626040" cy="646331"/>
          </a:xfrm>
          <a:prstGeom prst="rect">
            <a:avLst/>
          </a:prstGeom>
        </p:spPr>
        <p:txBody>
          <a:bodyPr wrap="none">
            <a:spAutoFit/>
          </a:bodyPr>
          <a:lstStyle/>
          <a:p>
            <a:pPr algn="ctr">
              <a:lnSpc>
                <a:spcPct val="150000"/>
              </a:lnSpc>
            </a:pPr>
            <a:r>
              <a:rPr lang="pt-BR" sz="2400">
                <a:latin typeface="Times New Roman" panose="02020603050405020304" pitchFamily="18" charset="0"/>
                <a:cs typeface="Times New Roman" panose="02020603050405020304" pitchFamily="18" charset="0"/>
              </a:rPr>
              <a:t>Chúa vùng non cao</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5" name="Rectangle 4"/>
          <p:cNvSpPr/>
          <p:nvPr/>
        </p:nvSpPr>
        <p:spPr>
          <a:xfrm>
            <a:off x="7877197" y="3418626"/>
            <a:ext cx="2972289" cy="646331"/>
          </a:xfrm>
          <a:prstGeom prst="rect">
            <a:avLst/>
          </a:prstGeom>
        </p:spPr>
        <p:txBody>
          <a:bodyPr wrap="none">
            <a:spAutoFit/>
          </a:bodyPr>
          <a:lstStyle/>
          <a:p>
            <a:pPr algn="ctr">
              <a:lnSpc>
                <a:spcPct val="150000"/>
              </a:lnSpc>
            </a:pPr>
            <a:r>
              <a:rPr lang="vi-VN" sz="2400">
                <a:latin typeface="Times New Roman" panose="02020603050405020304" pitchFamily="18" charset="0"/>
                <a:cs typeface="Times New Roman" panose="02020603050405020304" pitchFamily="18" charset="0"/>
              </a:rPr>
              <a:t>Chúa vùng nước thẳm</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6" name="Rectangle 5"/>
          <p:cNvSpPr/>
          <p:nvPr/>
        </p:nvSpPr>
        <p:spPr>
          <a:xfrm>
            <a:off x="3079048" y="4030867"/>
            <a:ext cx="2932213" cy="646331"/>
          </a:xfrm>
          <a:prstGeom prst="rect">
            <a:avLst/>
          </a:prstGeom>
        </p:spPr>
        <p:txBody>
          <a:bodyPr wrap="none">
            <a:spAutoFit/>
          </a:bodyPr>
          <a:lstStyle/>
          <a:p>
            <a:pPr algn="ctr">
              <a:lnSpc>
                <a:spcPct val="150000"/>
              </a:lnSpc>
            </a:pPr>
            <a:r>
              <a:rPr lang="pt-BR" sz="2400">
                <a:latin typeface="Times New Roman" panose="02020603050405020304" pitchFamily="18" charset="0"/>
                <a:cs typeface="Times New Roman" panose="02020603050405020304" pitchFamily="18" charset="0"/>
              </a:rPr>
              <a:t>tài dời núi chuyển đồi</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7" name="Rectangle 6"/>
          <p:cNvSpPr/>
          <p:nvPr/>
        </p:nvSpPr>
        <p:spPr>
          <a:xfrm>
            <a:off x="7949122" y="4041002"/>
            <a:ext cx="2510624" cy="579967"/>
          </a:xfrm>
          <a:prstGeom prst="rect">
            <a:avLst/>
          </a:prstGeom>
        </p:spPr>
        <p:txBody>
          <a:bodyPr wrap="none">
            <a:spAutoFit/>
          </a:bodyPr>
          <a:lstStyle/>
          <a:p>
            <a:pPr algn="ctr">
              <a:lnSpc>
                <a:spcPct val="150000"/>
              </a:lnSpc>
            </a:pPr>
            <a:r>
              <a:rPr lang="vi-VN" sz="2400">
                <a:latin typeface="Times New Roman" panose="02020603050405020304" pitchFamily="18" charset="0"/>
                <a:cs typeface="Times New Roman" panose="02020603050405020304" pitchFamily="18" charset="0"/>
              </a:rPr>
              <a:t>tài hô mưa gọi gió.</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p:cNvSpPr/>
          <p:nvPr/>
        </p:nvSpPr>
        <p:spPr>
          <a:xfrm>
            <a:off x="2904073" y="4532435"/>
            <a:ext cx="8444505" cy="1200329"/>
          </a:xfrm>
          <a:prstGeom prst="rect">
            <a:avLst/>
          </a:prstGeom>
        </p:spPr>
        <p:txBody>
          <a:bodyPr wrap="square">
            <a:spAutoFit/>
          </a:bodyPr>
          <a:lstStyle/>
          <a:p>
            <a:pPr algn="ctr">
              <a:lnSpc>
                <a:spcPct val="150000"/>
              </a:lnSpc>
            </a:pPr>
            <a:r>
              <a:rPr lang="vi-VN" sz="2400">
                <a:latin typeface="Times New Roman" panose="02020603050405020304" pitchFamily="18" charset="0"/>
                <a:cs typeface="Times New Roman" panose="02020603050405020304" pitchFamily="18" charset="0"/>
              </a:rPr>
              <a:t>Nhân vật được giới thiệu bằng các chi tiết nghệ thuật kỳ ảo, bay bổng </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p:cNvSpPr/>
          <p:nvPr/>
        </p:nvSpPr>
        <p:spPr>
          <a:xfrm>
            <a:off x="2904073" y="5638588"/>
            <a:ext cx="8444505" cy="1200329"/>
          </a:xfrm>
          <a:prstGeom prst="rect">
            <a:avLst/>
          </a:prstGeom>
        </p:spPr>
        <p:txBody>
          <a:bodyPr wrap="square">
            <a:spAutoFit/>
          </a:bodyPr>
          <a:lstStyle/>
          <a:p>
            <a:pPr algn="ctr">
              <a:lnSpc>
                <a:spcPct val="150000"/>
              </a:lnSpc>
            </a:pPr>
            <a:r>
              <a:rPr lang="vi-VN" sz="2400" smtClean="0">
                <a:latin typeface="Times New Roman" panose="02020603050405020304" pitchFamily="18" charset="0"/>
                <a:cs typeface="Times New Roman" panose="02020603050405020304" pitchFamily="18" charset="0"/>
              </a:rPr>
              <a:t>Hai vị thần đều có tài cao phép lạ</a:t>
            </a:r>
            <a:r>
              <a:rPr lang="vi-VN" sz="2400">
                <a:latin typeface="Times New Roman" panose="02020603050405020304" pitchFamily="18" charset="0"/>
                <a:cs typeface="Times New Roman" panose="02020603050405020304" pitchFamily="18" charset="0"/>
              </a:rPr>
              <a:t>, ngang tài ngang sức, đều xứng </a:t>
            </a:r>
            <a:r>
              <a:rPr lang="vi-VN" sz="2400" smtClean="0">
                <a:latin typeface="Times New Roman" panose="02020603050405020304" pitchFamily="18" charset="0"/>
                <a:cs typeface="Times New Roman" panose="02020603050405020304" pitchFamily="18" charset="0"/>
              </a:rPr>
              <a:t>đáng </a:t>
            </a:r>
            <a:r>
              <a:rPr lang="vi-VN" sz="2400">
                <a:latin typeface="Times New Roman" panose="02020603050405020304" pitchFamily="18" charset="0"/>
                <a:cs typeface="Times New Roman" panose="02020603050405020304" pitchFamily="18" charset="0"/>
              </a:rPr>
              <a:t>làm rể vua.</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230422" y="1919887"/>
            <a:ext cx="4118156" cy="1578608"/>
          </a:xfrm>
          <a:prstGeom prst="rect">
            <a:avLst/>
          </a:prstGeom>
        </p:spPr>
      </p:pic>
      <p:pic>
        <p:nvPicPr>
          <p:cNvPr id="11" name="Picture 10"/>
          <p:cNvPicPr>
            <a:picLocks noChangeAspect="1"/>
          </p:cNvPicPr>
          <p:nvPr/>
        </p:nvPicPr>
        <p:blipFill>
          <a:blip r:embed="rId3"/>
          <a:stretch>
            <a:fillRect/>
          </a:stretch>
        </p:blipFill>
        <p:spPr>
          <a:xfrm>
            <a:off x="2904073" y="1919887"/>
            <a:ext cx="4326349" cy="1587266"/>
          </a:xfrm>
          <a:prstGeom prst="rect">
            <a:avLst/>
          </a:prstGeom>
        </p:spPr>
      </p:pic>
      <p:sp>
        <p:nvSpPr>
          <p:cNvPr id="12" name="Rectangle 11"/>
          <p:cNvSpPr/>
          <p:nvPr/>
        </p:nvSpPr>
        <p:spPr>
          <a:xfrm>
            <a:off x="2050721" y="128450"/>
            <a:ext cx="4988866" cy="707886"/>
          </a:xfrm>
          <a:prstGeom prst="rect">
            <a:avLst/>
          </a:prstGeom>
        </p:spPr>
        <p:txBody>
          <a:bodyPr wrap="none">
            <a:spAutoFit/>
          </a:bodyPr>
          <a:lstStyle/>
          <a:p>
            <a:r>
              <a:rPr lang="en-US" sz="4000" b="1" smtClean="0">
                <a:latin typeface="Times New Roman" panose="02020603050405020304" pitchFamily="18" charset="0"/>
                <a:cs typeface="Times New Roman" panose="02020603050405020304" pitchFamily="18" charset="0"/>
              </a:rPr>
              <a:t>a</a:t>
            </a:r>
            <a:r>
              <a:rPr lang="vi-VN" sz="4000" b="1" smtClean="0">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Đặc điểm nhân vật</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10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0990" y="0"/>
            <a:ext cx="9572122" cy="1323439"/>
          </a:xfrm>
          <a:prstGeom prst="rect">
            <a:avLst/>
          </a:prstGeom>
        </p:spPr>
        <p:txBody>
          <a:bodyPr wrap="square">
            <a:spAutoFit/>
          </a:bodyPr>
          <a:lstStyle/>
          <a:p>
            <a:pPr algn="just"/>
            <a:r>
              <a:rPr lang="fr-FR" sz="4000" b="1" kern="100">
                <a:latin typeface="Times New Roman" panose="02020603050405020304" pitchFamily="18" charset="0"/>
                <a:ea typeface="SimSun" panose="02010600030101010101" pitchFamily="2" charset="-122"/>
              </a:rPr>
              <a:t>b. Sơn Tinh, Thủy Tinh trong cuộc thi tài kén rể của vua </a:t>
            </a:r>
            <a:r>
              <a:rPr lang="fr-FR" sz="4000" b="1" kern="100" smtClean="0">
                <a:latin typeface="Times New Roman" panose="02020603050405020304" pitchFamily="18" charset="0"/>
                <a:ea typeface="SimSun" panose="02010600030101010101" pitchFamily="2" charset="-122"/>
              </a:rPr>
              <a:t>Hùng</a:t>
            </a:r>
            <a:endParaRPr lang="en-US" sz="4000" kern="100">
              <a:effectLst/>
              <a:latin typeface="Times New Roman" panose="02020603050405020304" pitchFamily="18" charset="0"/>
              <a:ea typeface="SimSun" panose="02010600030101010101" pitchFamily="2" charset="-122"/>
            </a:endParaRPr>
          </a:p>
        </p:txBody>
      </p:sp>
      <p:sp>
        <p:nvSpPr>
          <p:cNvPr id="2" name="Cloud Callout 1"/>
          <p:cNvSpPr/>
          <p:nvPr/>
        </p:nvSpPr>
        <p:spPr>
          <a:xfrm>
            <a:off x="469727" y="1628145"/>
            <a:ext cx="4271374" cy="2655518"/>
          </a:xfrm>
          <a:prstGeom prst="cloudCallout">
            <a:avLst>
              <a:gd name="adj1" fmla="val 34189"/>
              <a:gd name="adj2" fmla="val 91667"/>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Lí do vua Hùng kén rể?</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893488" y="904246"/>
            <a:ext cx="4379935" cy="3284951"/>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852" b="100000" l="0" r="89840"/>
                    </a14:imgEffect>
                  </a14:imgLayer>
                </a14:imgProps>
              </a:ext>
            </a:extLst>
          </a:blip>
          <a:stretch>
            <a:fillRect/>
          </a:stretch>
        </p:blipFill>
        <p:spPr>
          <a:xfrm>
            <a:off x="3660446" y="3251945"/>
            <a:ext cx="3890570" cy="3682996"/>
          </a:xfrm>
          <a:prstGeom prst="rect">
            <a:avLst/>
          </a:prstGeom>
        </p:spPr>
      </p:pic>
    </p:spTree>
    <p:extLst>
      <p:ext uri="{BB962C8B-B14F-4D97-AF65-F5344CB8AC3E}">
        <p14:creationId xmlns:p14="http://schemas.microsoft.com/office/powerpoint/2010/main" val="69179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104409" y="1190243"/>
            <a:ext cx="5022273" cy="914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Công chúa xinh đẹp, hiền dịu. </a:t>
            </a:r>
          </a:p>
        </p:txBody>
      </p:sp>
      <p:sp>
        <p:nvSpPr>
          <p:cNvPr id="11" name="Rounded Rectangle 10"/>
          <p:cNvSpPr/>
          <p:nvPr/>
        </p:nvSpPr>
        <p:spPr>
          <a:xfrm>
            <a:off x="4087091" y="4730092"/>
            <a:ext cx="5056910"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Vua yêu con, muốn chồng xứng đáng cho con. </a:t>
            </a:r>
          </a:p>
        </p:txBody>
      </p:sp>
      <p:sp>
        <p:nvSpPr>
          <p:cNvPr id="12" name="Rounded Rectangle 11"/>
          <p:cNvSpPr/>
          <p:nvPr/>
        </p:nvSpPr>
        <p:spPr>
          <a:xfrm>
            <a:off x="9940635" y="2104643"/>
            <a:ext cx="2251365" cy="233409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-&gt; Sơn Tinh, Thủy Tinh đến cầu hôn </a:t>
            </a:r>
          </a:p>
        </p:txBody>
      </p:sp>
      <p:sp>
        <p:nvSpPr>
          <p:cNvPr id="14" name="Right Brace 13"/>
          <p:cNvSpPr/>
          <p:nvPr/>
        </p:nvSpPr>
        <p:spPr>
          <a:xfrm>
            <a:off x="9144001" y="1639691"/>
            <a:ext cx="834639" cy="3708163"/>
          </a:xfrm>
          <a:prstGeom prst="rightBrace">
            <a:avLst/>
          </a:prstGeom>
          <a:ln w="762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flipV="1">
            <a:off x="2493818" y="2104644"/>
            <a:ext cx="1593273" cy="15215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493818" y="3806306"/>
            <a:ext cx="1610591" cy="11674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3854" y="3101535"/>
            <a:ext cx="2646218"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Lí do</a:t>
            </a:r>
          </a:p>
        </p:txBody>
      </p:sp>
      <p:pic>
        <p:nvPicPr>
          <p:cNvPr id="23" name="Picture 22"/>
          <p:cNvPicPr>
            <a:picLocks noChangeAspect="1"/>
          </p:cNvPicPr>
          <p:nvPr/>
        </p:nvPicPr>
        <p:blipFill>
          <a:blip r:embed="rId2"/>
          <a:stretch>
            <a:fillRect/>
          </a:stretch>
        </p:blipFill>
        <p:spPr>
          <a:xfrm>
            <a:off x="532617" y="478666"/>
            <a:ext cx="2716864" cy="2572305"/>
          </a:xfrm>
          <a:prstGeom prst="rect">
            <a:avLst/>
          </a:prstGeom>
        </p:spPr>
      </p:pic>
      <p:pic>
        <p:nvPicPr>
          <p:cNvPr id="24" name="Picture 23"/>
          <p:cNvPicPr>
            <a:picLocks noChangeAspect="1"/>
          </p:cNvPicPr>
          <p:nvPr/>
        </p:nvPicPr>
        <p:blipFill>
          <a:blip r:embed="rId3"/>
          <a:stretch>
            <a:fillRect/>
          </a:stretch>
        </p:blipFill>
        <p:spPr>
          <a:xfrm>
            <a:off x="291901" y="4619648"/>
            <a:ext cx="2555208" cy="1918186"/>
          </a:xfrm>
          <a:prstGeom prst="rect">
            <a:avLst/>
          </a:prstGeom>
        </p:spPr>
      </p:pic>
    </p:spTree>
    <p:extLst>
      <p:ext uri="{BB962C8B-B14F-4D97-AF65-F5344CB8AC3E}">
        <p14:creationId xmlns:p14="http://schemas.microsoft.com/office/powerpoint/2010/main" val="39008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6331" y="0"/>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8" name="Cloud Callout 7"/>
          <p:cNvSpPr/>
          <p:nvPr/>
        </p:nvSpPr>
        <p:spPr>
          <a:xfrm>
            <a:off x="3736553" y="2164165"/>
            <a:ext cx="4271374" cy="2655518"/>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Sính lễ gồm những gì ?</a:t>
            </a:r>
            <a:endParaRPr lang="en-US" sz="4000">
              <a:latin typeface="Times New Roman" panose="02020603050405020304" pitchFamily="18" charset="0"/>
              <a:cs typeface="Times New Roman" panose="02020603050405020304" pitchFamily="18" charset="0"/>
            </a:endParaRPr>
          </a:p>
        </p:txBody>
      </p:sp>
      <p:cxnSp>
        <p:nvCxnSpPr>
          <p:cNvPr id="10" name="Curved Connector 9"/>
          <p:cNvCxnSpPr/>
          <p:nvPr/>
        </p:nvCxnSpPr>
        <p:spPr>
          <a:xfrm rot="5400000" flipH="1" flipV="1">
            <a:off x="1506672" y="1763648"/>
            <a:ext cx="1991658" cy="1796250"/>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flipV="1">
            <a:off x="1583594" y="2868873"/>
            <a:ext cx="1862769" cy="708907"/>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a:off x="1583594" y="3623502"/>
            <a:ext cx="1817032" cy="796637"/>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rot="16200000" flipH="1">
            <a:off x="1109658" y="3856277"/>
            <a:ext cx="2561262" cy="1613390"/>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0" y="2979716"/>
            <a:ext cx="1911928" cy="1302328"/>
          </a:xfrm>
          <a:prstGeom prst="roundRect">
            <a:avLst>
              <a:gd name="adj" fmla="val 3688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lnSpc>
                <a:spcPct val="150000"/>
              </a:lnSpc>
              <a:tabLst>
                <a:tab pos="438150" algn="l"/>
              </a:tabLst>
            </a:pPr>
            <a:r>
              <a:rPr lang="pt-BR" sz="3200" kern="100">
                <a:solidFill>
                  <a:schemeClr val="bg1"/>
                </a:solidFill>
                <a:latin typeface="Times New Roman" panose="02020603050405020304" pitchFamily="18" charset="0"/>
                <a:ea typeface="SimSun" panose="02010600030101010101" pitchFamily="2" charset="-122"/>
              </a:rPr>
              <a:t>Sính lễ</a:t>
            </a:r>
            <a:endParaRPr lang="en-US" sz="3200" kern="100">
              <a:solidFill>
                <a:schemeClr val="bg1"/>
              </a:solidFill>
              <a:latin typeface="Times New Roman" panose="02020603050405020304" pitchFamily="18" charset="0"/>
              <a:ea typeface="SimSun" panose="02010600030101010101" pitchFamily="2" charset="-122"/>
            </a:endParaRPr>
          </a:p>
        </p:txBody>
      </p:sp>
      <p:sp>
        <p:nvSpPr>
          <p:cNvPr id="23" name="Rounded Rectangle 22"/>
          <p:cNvSpPr/>
          <p:nvPr/>
        </p:nvSpPr>
        <p:spPr>
          <a:xfrm>
            <a:off x="3203246" y="861837"/>
            <a:ext cx="4475018" cy="1302328"/>
          </a:xfrm>
          <a:prstGeom prst="roundRect">
            <a:avLst>
              <a:gd name="adj" fmla="val 36880"/>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tabLst>
                <a:tab pos="438150" algn="l"/>
              </a:tabLst>
            </a:pPr>
            <a:r>
              <a:rPr lang="vi-VN" sz="3200" kern="100" smtClean="0">
                <a:solidFill>
                  <a:schemeClr val="bg1"/>
                </a:solidFill>
                <a:latin typeface="Times New Roman" panose="02020603050405020304" pitchFamily="18" charset="0"/>
                <a:ea typeface="SimSun" panose="02010600030101010101" pitchFamily="2" charset="-122"/>
              </a:rPr>
              <a:t>100 </a:t>
            </a:r>
            <a:r>
              <a:rPr lang="vi-VN" sz="3200" kern="100">
                <a:solidFill>
                  <a:schemeClr val="bg1"/>
                </a:solidFill>
                <a:latin typeface="Times New Roman" panose="02020603050405020304" pitchFamily="18" charset="0"/>
                <a:ea typeface="SimSun" panose="02010600030101010101" pitchFamily="2" charset="-122"/>
              </a:rPr>
              <a:t>ván cơm nếp.. bánh chưng.</a:t>
            </a:r>
          </a:p>
        </p:txBody>
      </p:sp>
      <p:sp>
        <p:nvSpPr>
          <p:cNvPr id="25" name="Rounded Rectangle 24"/>
          <p:cNvSpPr/>
          <p:nvPr/>
        </p:nvSpPr>
        <p:spPr>
          <a:xfrm>
            <a:off x="3196984" y="2355274"/>
            <a:ext cx="4475018" cy="1302328"/>
          </a:xfrm>
          <a:prstGeom prst="roundRect">
            <a:avLst>
              <a:gd name="adj" fmla="val 36880"/>
            </a:avLst>
          </a:prstGeom>
        </p:spPr>
        <p:style>
          <a:lnRef idx="0">
            <a:schemeClr val="accent4"/>
          </a:lnRef>
          <a:fillRef idx="3">
            <a:schemeClr val="accent4"/>
          </a:fillRef>
          <a:effectRef idx="3">
            <a:schemeClr val="accent4"/>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100 nệp bánh chưng.</a:t>
            </a:r>
          </a:p>
        </p:txBody>
      </p:sp>
      <p:sp>
        <p:nvSpPr>
          <p:cNvPr id="26" name="Rounded Rectangle 25"/>
          <p:cNvSpPr/>
          <p:nvPr/>
        </p:nvSpPr>
        <p:spPr>
          <a:xfrm>
            <a:off x="3200400" y="3898761"/>
            <a:ext cx="4475018" cy="1302328"/>
          </a:xfrm>
          <a:prstGeom prst="roundRect">
            <a:avLst>
              <a:gd name="adj" fmla="val 36880"/>
            </a:avLst>
          </a:prstGeom>
        </p:spPr>
        <p:style>
          <a:lnRef idx="1">
            <a:schemeClr val="accent5"/>
          </a:lnRef>
          <a:fillRef idx="3">
            <a:schemeClr val="accent5"/>
          </a:fillRef>
          <a:effectRef idx="2">
            <a:schemeClr val="accent5"/>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Voi chín ngà, gà chín cựa.</a:t>
            </a:r>
          </a:p>
        </p:txBody>
      </p:sp>
      <p:sp>
        <p:nvSpPr>
          <p:cNvPr id="27" name="Rounded Rectangle 26"/>
          <p:cNvSpPr/>
          <p:nvPr/>
        </p:nvSpPr>
        <p:spPr>
          <a:xfrm>
            <a:off x="3196984" y="5403007"/>
            <a:ext cx="4475018" cy="1302328"/>
          </a:xfrm>
          <a:prstGeom prst="roundRect">
            <a:avLst>
              <a:gd name="adj" fmla="val 36880"/>
            </a:avLst>
          </a:prstGeom>
        </p:spPr>
        <p:style>
          <a:lnRef idx="0">
            <a:schemeClr val="accent6"/>
          </a:lnRef>
          <a:fillRef idx="3">
            <a:schemeClr val="accent6"/>
          </a:fillRef>
          <a:effectRef idx="3">
            <a:schemeClr val="accent6"/>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Ngựa chín hồng mao. </a:t>
            </a:r>
          </a:p>
        </p:txBody>
      </p:sp>
      <p:pic>
        <p:nvPicPr>
          <p:cNvPr id="29" name="Picture 28"/>
          <p:cNvPicPr>
            <a:picLocks noChangeAspect="1"/>
          </p:cNvPicPr>
          <p:nvPr/>
        </p:nvPicPr>
        <p:blipFill>
          <a:blip r:embed="rId2"/>
          <a:stretch>
            <a:fillRect/>
          </a:stretch>
        </p:blipFill>
        <p:spPr>
          <a:xfrm>
            <a:off x="8544080" y="11681"/>
            <a:ext cx="3216671" cy="2152484"/>
          </a:xfrm>
          <a:prstGeom prst="rect">
            <a:avLst/>
          </a:prstGeom>
        </p:spPr>
      </p:pic>
      <p:pic>
        <p:nvPicPr>
          <p:cNvPr id="30" name="Picture 29"/>
          <p:cNvPicPr>
            <a:picLocks noChangeAspect="1"/>
          </p:cNvPicPr>
          <p:nvPr/>
        </p:nvPicPr>
        <p:blipFill>
          <a:blip r:embed="rId3"/>
          <a:stretch>
            <a:fillRect/>
          </a:stretch>
        </p:blipFill>
        <p:spPr>
          <a:xfrm>
            <a:off x="8586730" y="2314289"/>
            <a:ext cx="3216671" cy="2053701"/>
          </a:xfrm>
          <a:prstGeom prst="rect">
            <a:avLst/>
          </a:prstGeom>
        </p:spPr>
      </p:pic>
      <p:pic>
        <p:nvPicPr>
          <p:cNvPr id="31" name="Picture 30"/>
          <p:cNvPicPr>
            <a:picLocks noChangeAspect="1"/>
          </p:cNvPicPr>
          <p:nvPr/>
        </p:nvPicPr>
        <p:blipFill>
          <a:blip r:embed="rId4"/>
          <a:stretch>
            <a:fillRect/>
          </a:stretch>
        </p:blipFill>
        <p:spPr>
          <a:xfrm>
            <a:off x="8544080" y="4551458"/>
            <a:ext cx="3310415" cy="2042337"/>
          </a:xfrm>
          <a:prstGeom prst="rect">
            <a:avLst/>
          </a:prstGeom>
        </p:spPr>
      </p:pic>
    </p:spTree>
    <p:extLst>
      <p:ext uri="{BB962C8B-B14F-4D97-AF65-F5344CB8AC3E}">
        <p14:creationId xmlns:p14="http://schemas.microsoft.com/office/powerpoint/2010/main" val="136051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par>
                                <p:cTn id="55" presetID="16" presetClass="entr" presetSubtype="21"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22" grpId="0" animBg="1"/>
      <p:bldP spid="23" grpId="0" animBg="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1203" y="281103"/>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2" name="Rectangle 1"/>
          <p:cNvSpPr/>
          <p:nvPr/>
        </p:nvSpPr>
        <p:spPr>
          <a:xfrm>
            <a:off x="558018" y="1484047"/>
            <a:ext cx="6096000" cy="738664"/>
          </a:xfrm>
          <a:prstGeom prst="rect">
            <a:avLst/>
          </a:prstGeom>
        </p:spPr>
        <p:txBody>
          <a:bodyPr>
            <a:spAutoFit/>
          </a:bodyPr>
          <a:lstStyle/>
          <a:p>
            <a:pPr algn="just">
              <a:lnSpc>
                <a:spcPct val="150000"/>
              </a:lnSpc>
              <a:tabLst>
                <a:tab pos="438150" algn="l"/>
              </a:tabLst>
            </a:pPr>
            <a:r>
              <a:rPr lang="nl-NL" sz="2800" kern="100">
                <a:latin typeface="Times New Roman" panose="02020603050405020304" pitchFamily="18" charset="0"/>
                <a:ea typeface="SimSun" panose="02010600030101010101" pitchFamily="2" charset="-122"/>
                <a:cs typeface="Times New Roman" panose="02020603050405020304" pitchFamily="18" charset="0"/>
              </a:rPr>
              <a:t>- Thời gian</a:t>
            </a:r>
            <a:r>
              <a:rPr lang="nl-NL" sz="2800" kern="100" smtClean="0">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ectangle 5"/>
          <p:cNvSpPr/>
          <p:nvPr/>
        </p:nvSpPr>
        <p:spPr>
          <a:xfrm>
            <a:off x="2510444" y="1484047"/>
            <a:ext cx="4337538" cy="1384995"/>
          </a:xfrm>
          <a:prstGeom prst="rect">
            <a:avLst/>
          </a:prstGeom>
        </p:spPr>
        <p:txBody>
          <a:bodyPr wrap="square">
            <a:spAutoFit/>
          </a:bodyPr>
          <a:lstStyle/>
          <a:p>
            <a:pPr lvl="0" algn="just">
              <a:lnSpc>
                <a:spcPct val="150000"/>
              </a:lnSpc>
              <a:tabLst>
                <a:tab pos="438150" algn="l"/>
              </a:tabLst>
            </a:pPr>
            <a:r>
              <a:rPr lang="nl-NL"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ai mang đến trước sẽ được cưới Mị Nương</a:t>
            </a:r>
            <a:endPar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8938711" y="416688"/>
            <a:ext cx="3310415" cy="2036240"/>
          </a:xfrm>
          <a:prstGeom prst="rect">
            <a:avLst/>
          </a:prstGeom>
        </p:spPr>
      </p:pic>
      <p:pic>
        <p:nvPicPr>
          <p:cNvPr id="8" name="Picture 7"/>
          <p:cNvPicPr>
            <a:picLocks noChangeAspect="1"/>
          </p:cNvPicPr>
          <p:nvPr/>
        </p:nvPicPr>
        <p:blipFill>
          <a:blip r:embed="rId3"/>
          <a:stretch>
            <a:fillRect/>
          </a:stretch>
        </p:blipFill>
        <p:spPr>
          <a:xfrm>
            <a:off x="5148726" y="2683144"/>
            <a:ext cx="4919898" cy="3926164"/>
          </a:xfrm>
          <a:prstGeom prst="rect">
            <a:avLst/>
          </a:prstGeom>
        </p:spPr>
      </p:pic>
      <p:pic>
        <p:nvPicPr>
          <p:cNvPr id="9" name="Picture 8"/>
          <p:cNvPicPr>
            <a:picLocks noChangeAspect="1"/>
          </p:cNvPicPr>
          <p:nvPr/>
        </p:nvPicPr>
        <p:blipFill>
          <a:blip r:embed="rId4"/>
          <a:stretch>
            <a:fillRect/>
          </a:stretch>
        </p:blipFill>
        <p:spPr>
          <a:xfrm>
            <a:off x="704228" y="3329475"/>
            <a:ext cx="3790375" cy="2392506"/>
          </a:xfrm>
          <a:prstGeom prst="rect">
            <a:avLst/>
          </a:prstGeom>
        </p:spPr>
      </p:pic>
    </p:spTree>
    <p:extLst>
      <p:ext uri="{BB962C8B-B14F-4D97-AF65-F5344CB8AC3E}">
        <p14:creationId xmlns:p14="http://schemas.microsoft.com/office/powerpoint/2010/main" val="15936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1203" y="281103"/>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4" name="Cloud Callout 3"/>
          <p:cNvSpPr/>
          <p:nvPr/>
        </p:nvSpPr>
        <p:spPr>
          <a:xfrm>
            <a:off x="4281913" y="1790860"/>
            <a:ext cx="6028743" cy="2655518"/>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Em có nhận xét gì về những sính lễ và thời gian nộp lễ vật?</a:t>
            </a:r>
            <a:endParaRPr lang="en-US" sz="40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9352198" y="155943"/>
            <a:ext cx="2821231" cy="1735342"/>
          </a:xfrm>
          <a:prstGeom prst="rect">
            <a:avLst/>
          </a:prstGeom>
        </p:spPr>
      </p:pic>
      <p:pic>
        <p:nvPicPr>
          <p:cNvPr id="8" name="Picture 7"/>
          <p:cNvPicPr>
            <a:picLocks noChangeAspect="1"/>
          </p:cNvPicPr>
          <p:nvPr/>
        </p:nvPicPr>
        <p:blipFill>
          <a:blip r:embed="rId3"/>
          <a:stretch>
            <a:fillRect/>
          </a:stretch>
        </p:blipFill>
        <p:spPr>
          <a:xfrm>
            <a:off x="7086616" y="4525891"/>
            <a:ext cx="2821231" cy="2251391"/>
          </a:xfrm>
          <a:prstGeom prst="rect">
            <a:avLst/>
          </a:prstGeom>
        </p:spPr>
      </p:pic>
      <p:sp>
        <p:nvSpPr>
          <p:cNvPr id="9" name="Rounded Rectangle 8"/>
          <p:cNvSpPr/>
          <p:nvPr/>
        </p:nvSpPr>
        <p:spPr>
          <a:xfrm>
            <a:off x="3125089" y="1111566"/>
            <a:ext cx="243840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Kì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lạ</a:t>
            </a:r>
            <a:endParaRPr lang="en-US" sz="3600"/>
          </a:p>
        </p:txBody>
      </p:sp>
      <p:sp>
        <p:nvSpPr>
          <p:cNvPr id="10" name="Rounded Rectangle 9"/>
          <p:cNvSpPr/>
          <p:nvPr/>
        </p:nvSpPr>
        <p:spPr>
          <a:xfrm>
            <a:off x="3125089" y="2410726"/>
            <a:ext cx="243840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Khó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kiếm</a:t>
            </a:r>
            <a:endParaRPr lang="en-US" sz="3600"/>
          </a:p>
        </p:txBody>
      </p:sp>
      <p:sp>
        <p:nvSpPr>
          <p:cNvPr id="13" name="Rounded Rectangle 12"/>
          <p:cNvSpPr/>
          <p:nvPr/>
        </p:nvSpPr>
        <p:spPr>
          <a:xfrm>
            <a:off x="3125089" y="3878776"/>
            <a:ext cx="2438400"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Thời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gian gấp gáp</a:t>
            </a:r>
            <a:endParaRPr lang="en-US" sz="3600"/>
          </a:p>
        </p:txBody>
      </p:sp>
      <p:sp>
        <p:nvSpPr>
          <p:cNvPr id="6" name="Right Brace 5"/>
          <p:cNvSpPr/>
          <p:nvPr/>
        </p:nvSpPr>
        <p:spPr>
          <a:xfrm>
            <a:off x="5663937" y="1335228"/>
            <a:ext cx="942975" cy="3312362"/>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814513" y="1891285"/>
            <a:ext cx="1310576" cy="923353"/>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03720" y="2820199"/>
            <a:ext cx="1421369" cy="151577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17148" y="2842625"/>
            <a:ext cx="1207941" cy="164980"/>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86622" y="2362887"/>
            <a:ext cx="1703720" cy="9144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Lễ vật</a:t>
            </a:r>
            <a:endParaRPr lang="en-US" sz="3600"/>
          </a:p>
        </p:txBody>
      </p:sp>
      <p:sp>
        <p:nvSpPr>
          <p:cNvPr id="24" name="Rounded Rectangle 23"/>
          <p:cNvSpPr/>
          <p:nvPr/>
        </p:nvSpPr>
        <p:spPr>
          <a:xfrm>
            <a:off x="6431833" y="2179594"/>
            <a:ext cx="4330981" cy="20579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Làm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tăng thêm sự kịch tính, là điều kiện để nhân vật bộc lộ tài năng.</a:t>
            </a:r>
          </a:p>
        </p:txBody>
      </p:sp>
    </p:spTree>
    <p:extLst>
      <p:ext uri="{BB962C8B-B14F-4D97-AF65-F5344CB8AC3E}">
        <p14:creationId xmlns:p14="http://schemas.microsoft.com/office/powerpoint/2010/main" val="390963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arn(inVertical)">
                                      <p:cBhvr>
                                        <p:cTn id="62" dur="500"/>
                                        <p:tgtEl>
                                          <p:spTgt spid="7"/>
                                        </p:tgtEl>
                                      </p:cBhvr>
                                    </p:animEffect>
                                  </p:childTnLst>
                                </p:cTn>
                              </p:par>
                              <p:par>
                                <p:cTn id="63" presetID="16" presetClass="entr" presetSubtype="21"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9" grpId="0" animBg="1"/>
      <p:bldP spid="10" grpId="0" animBg="1"/>
      <p:bldP spid="13" grpId="0" animBg="1"/>
      <p:bldP spid="6" grpId="0" animBg="1"/>
      <p:bldP spid="23"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9677" y="140426"/>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5" name="Rounded Rectangle 4"/>
          <p:cNvSpPr/>
          <p:nvPr/>
        </p:nvSpPr>
        <p:spPr>
          <a:xfrm>
            <a:off x="2711438" y="2889848"/>
            <a:ext cx="3162887" cy="9144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kern="100">
                <a:solidFill>
                  <a:prstClr val="black"/>
                </a:solidFill>
                <a:latin typeface="Times New Roman" panose="02020603050405020304" pitchFamily="18" charset="0"/>
                <a:ea typeface="SimSun" panose="02010600030101010101" pitchFamily="2" charset="-122"/>
              </a:rPr>
              <a:t>Đ</a:t>
            </a:r>
            <a:r>
              <a:rPr lang="vi-VN" sz="3200" kern="100" smtClean="0">
                <a:solidFill>
                  <a:prstClr val="black"/>
                </a:solidFill>
                <a:latin typeface="Times New Roman" panose="02020603050405020304" pitchFamily="18" charset="0"/>
                <a:ea typeface="SimSun" panose="02010600030101010101" pitchFamily="2" charset="-122"/>
              </a:rPr>
              <a:t>ó </a:t>
            </a:r>
            <a:r>
              <a:rPr lang="vi-VN" sz="3200" kern="100">
                <a:solidFill>
                  <a:prstClr val="black"/>
                </a:solidFill>
                <a:latin typeface="Times New Roman" panose="02020603050405020304" pitchFamily="18" charset="0"/>
                <a:ea typeface="SimSun" panose="02010600030101010101" pitchFamily="2" charset="-122"/>
              </a:rPr>
              <a:t>là các sản vật nơi núi rừng</a:t>
            </a:r>
            <a:endParaRPr lang="en-US"/>
          </a:p>
        </p:txBody>
      </p:sp>
      <p:sp>
        <p:nvSpPr>
          <p:cNvPr id="6" name="Rounded Rectangle 5"/>
          <p:cNvSpPr/>
          <p:nvPr/>
        </p:nvSpPr>
        <p:spPr>
          <a:xfrm>
            <a:off x="2711438" y="1004475"/>
            <a:ext cx="3162887"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3200" kern="100" smtClean="0">
                <a:solidFill>
                  <a:prstClr val="black"/>
                </a:solidFill>
                <a:latin typeface="Times New Roman" panose="02020603050405020304" pitchFamily="18" charset="0"/>
                <a:ea typeface="SimSun" panose="02010600030101010101" pitchFamily="2" charset="-122"/>
              </a:rPr>
              <a:t>Có </a:t>
            </a:r>
            <a:r>
              <a:rPr lang="pt-BR" sz="3200" kern="100">
                <a:solidFill>
                  <a:prstClr val="black"/>
                </a:solidFill>
                <a:latin typeface="Times New Roman" panose="02020603050405020304" pitchFamily="18" charset="0"/>
                <a:ea typeface="SimSun" panose="02010600030101010101" pitchFamily="2" charset="-122"/>
              </a:rPr>
              <a:t>lợi cho Sơn Tinh</a:t>
            </a:r>
            <a:endParaRPr lang="en-US"/>
          </a:p>
        </p:txBody>
      </p:sp>
      <p:sp>
        <p:nvSpPr>
          <p:cNvPr id="7" name="Rounded Rectangle 6"/>
          <p:cNvSpPr/>
          <p:nvPr/>
        </p:nvSpPr>
        <p:spPr>
          <a:xfrm>
            <a:off x="2586748" y="5246276"/>
            <a:ext cx="316288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smtClean="0">
                <a:solidFill>
                  <a:prstClr val="black"/>
                </a:solidFill>
                <a:latin typeface="Times New Roman" panose="02020603050405020304" pitchFamily="18" charset="0"/>
                <a:ea typeface="SimSun" panose="02010600030101010101" pitchFamily="2" charset="-122"/>
              </a:rPr>
              <a:t>T</a:t>
            </a:r>
            <a:r>
              <a:rPr lang="vi-VN" sz="3200" kern="100" smtClean="0">
                <a:solidFill>
                  <a:prstClr val="black"/>
                </a:solidFill>
                <a:latin typeface="Times New Roman" panose="02020603050405020304" pitchFamily="18" charset="0"/>
                <a:ea typeface="SimSun" panose="02010600030101010101" pitchFamily="2" charset="-122"/>
              </a:rPr>
              <a:t>huộc </a:t>
            </a:r>
            <a:r>
              <a:rPr lang="vi-VN" sz="3200" kern="100">
                <a:solidFill>
                  <a:prstClr val="black"/>
                </a:solidFill>
                <a:latin typeface="Times New Roman" panose="02020603050405020304" pitchFamily="18" charset="0"/>
                <a:ea typeface="SimSun" panose="02010600030101010101" pitchFamily="2" charset="-122"/>
              </a:rPr>
              <a:t>đất đai của Sơn Tinh</a:t>
            </a:r>
            <a:endParaRPr lang="en-US"/>
          </a:p>
        </p:txBody>
      </p:sp>
      <p:cxnSp>
        <p:nvCxnSpPr>
          <p:cNvPr id="9" name="Straight Arrow Connector 8"/>
          <p:cNvCxnSpPr/>
          <p:nvPr/>
        </p:nvCxnSpPr>
        <p:spPr>
          <a:xfrm flipV="1">
            <a:off x="1749676" y="1918876"/>
            <a:ext cx="961762" cy="1428172"/>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5" idx="1"/>
          </p:cNvCxnSpPr>
          <p:nvPr/>
        </p:nvCxnSpPr>
        <p:spPr>
          <a:xfrm flipV="1">
            <a:off x="1749676" y="3347048"/>
            <a:ext cx="961762" cy="64966"/>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49676" y="3412014"/>
            <a:ext cx="837072" cy="2053249"/>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913" y="2889848"/>
            <a:ext cx="17121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Sính lễ</a:t>
            </a:r>
            <a:endParaRPr lang="en-US"/>
          </a:p>
        </p:txBody>
      </p:sp>
      <p:sp>
        <p:nvSpPr>
          <p:cNvPr id="19" name="Right Brace 18"/>
          <p:cNvSpPr/>
          <p:nvPr/>
        </p:nvSpPr>
        <p:spPr>
          <a:xfrm>
            <a:off x="6289964" y="1207696"/>
            <a:ext cx="1720992" cy="4495780"/>
          </a:xfrm>
          <a:prstGeom prst="rightBrace">
            <a:avLst/>
          </a:prstGeom>
          <a:ln w="76200">
            <a:solidFill>
              <a:srgbClr val="2F5CA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8416791" y="1728122"/>
            <a:ext cx="3117273"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810" lvl="0" algn="just">
              <a:lnSpc>
                <a:spcPct val="150000"/>
              </a:lnSpc>
              <a:tabLst>
                <a:tab pos="1143000" algn="l"/>
              </a:tabLst>
            </a:pPr>
            <a:r>
              <a:rPr lang="pt-BR" sz="3200" kern="100">
                <a:solidFill>
                  <a:prstClr val="black"/>
                </a:solidFill>
                <a:latin typeface="Times New Roman" panose="02020603050405020304" pitchFamily="18" charset="0"/>
                <a:ea typeface="SimSun" panose="02010600030101010101" pitchFamily="2" charset="-122"/>
              </a:rPr>
              <a:t>=&gt; Sự thiên vị của vua Hùng thể hiện thái độ của người Việt cổ với núi rừng và lũ lụt. </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21" name="Picture 20"/>
          <p:cNvPicPr>
            <a:picLocks noChangeAspect="1"/>
          </p:cNvPicPr>
          <p:nvPr/>
        </p:nvPicPr>
        <p:blipFill>
          <a:blip r:embed="rId2"/>
          <a:stretch>
            <a:fillRect/>
          </a:stretch>
        </p:blipFill>
        <p:spPr>
          <a:xfrm>
            <a:off x="199477" y="1293799"/>
            <a:ext cx="1809919" cy="1309859"/>
          </a:xfrm>
          <a:prstGeom prst="rect">
            <a:avLst/>
          </a:prstGeom>
        </p:spPr>
      </p:pic>
      <p:pic>
        <p:nvPicPr>
          <p:cNvPr id="22" name="Picture 21"/>
          <p:cNvPicPr>
            <a:picLocks noChangeAspect="1"/>
          </p:cNvPicPr>
          <p:nvPr/>
        </p:nvPicPr>
        <p:blipFill>
          <a:blip r:embed="rId3"/>
          <a:stretch>
            <a:fillRect/>
          </a:stretch>
        </p:blipFill>
        <p:spPr>
          <a:xfrm>
            <a:off x="95327" y="4840186"/>
            <a:ext cx="2085586" cy="1485570"/>
          </a:xfrm>
          <a:prstGeom prst="rect">
            <a:avLst/>
          </a:prstGeom>
        </p:spPr>
      </p:pic>
    </p:spTree>
    <p:extLst>
      <p:ext uri="{BB962C8B-B14F-4D97-AF65-F5344CB8AC3E}">
        <p14:creationId xmlns:p14="http://schemas.microsoft.com/office/powerpoint/2010/main" val="27489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9677" y="140426"/>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6" name="Rounded Rectangle 5"/>
          <p:cNvSpPr/>
          <p:nvPr/>
        </p:nvSpPr>
        <p:spPr>
          <a:xfrm>
            <a:off x="2665821" y="866397"/>
            <a:ext cx="4593961" cy="13204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kern="100" smtClean="0">
                <a:solidFill>
                  <a:prstClr val="black"/>
                </a:solidFill>
                <a:latin typeface="Times New Roman" panose="02020603050405020304" pitchFamily="18" charset="0"/>
                <a:ea typeface="SimSun" panose="02010600030101010101" pitchFamily="2" charset="-122"/>
              </a:rPr>
              <a:t>Núi </a:t>
            </a:r>
            <a:r>
              <a:rPr lang="vi-VN" sz="3200" kern="100">
                <a:solidFill>
                  <a:prstClr val="black"/>
                </a:solidFill>
                <a:latin typeface="Times New Roman" panose="02020603050405020304" pitchFamily="18" charset="0"/>
                <a:ea typeface="SimSun" panose="02010600030101010101" pitchFamily="2" charset="-122"/>
              </a:rPr>
              <a:t>rừng là bạn bè, là ân nhân, đem lại nhiều ích lợi cho con người,…</a:t>
            </a:r>
          </a:p>
        </p:txBody>
      </p:sp>
      <p:sp>
        <p:nvSpPr>
          <p:cNvPr id="7" name="Rounded Rectangle 6"/>
          <p:cNvSpPr/>
          <p:nvPr/>
        </p:nvSpPr>
        <p:spPr>
          <a:xfrm>
            <a:off x="2586748" y="5246276"/>
            <a:ext cx="4673034"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kern="100">
                <a:solidFill>
                  <a:prstClr val="black"/>
                </a:solidFill>
                <a:latin typeface="Times New Roman" panose="02020603050405020304" pitchFamily="18" charset="0"/>
                <a:ea typeface="SimSun" panose="02010600030101010101" pitchFamily="2" charset="-122"/>
              </a:rPr>
              <a:t>Lũ lụt là kẻ thù, chỉ đem lại tai hoạ cho con người.</a:t>
            </a:r>
          </a:p>
        </p:txBody>
      </p:sp>
      <p:cxnSp>
        <p:nvCxnSpPr>
          <p:cNvPr id="9" name="Straight Arrow Connector 8"/>
          <p:cNvCxnSpPr/>
          <p:nvPr/>
        </p:nvCxnSpPr>
        <p:spPr>
          <a:xfrm flipV="1">
            <a:off x="1749676" y="1918876"/>
            <a:ext cx="961762" cy="1428172"/>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49676" y="3412014"/>
            <a:ext cx="837072" cy="2053249"/>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913" y="2889848"/>
            <a:ext cx="17121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Sính lễ</a:t>
            </a:r>
            <a:endParaRPr lang="en-US"/>
          </a:p>
        </p:txBody>
      </p:sp>
      <p:pic>
        <p:nvPicPr>
          <p:cNvPr id="3" name="Picture 2"/>
          <p:cNvPicPr>
            <a:picLocks noChangeAspect="1"/>
          </p:cNvPicPr>
          <p:nvPr/>
        </p:nvPicPr>
        <p:blipFill>
          <a:blip r:embed="rId2"/>
          <a:stretch>
            <a:fillRect/>
          </a:stretch>
        </p:blipFill>
        <p:spPr>
          <a:xfrm>
            <a:off x="8582025" y="693204"/>
            <a:ext cx="2743200" cy="1666875"/>
          </a:xfrm>
          <a:prstGeom prst="rect">
            <a:avLst/>
          </a:prstGeom>
        </p:spPr>
      </p:pic>
      <p:pic>
        <p:nvPicPr>
          <p:cNvPr id="4" name="Picture 3"/>
          <p:cNvPicPr>
            <a:picLocks noChangeAspect="1"/>
          </p:cNvPicPr>
          <p:nvPr/>
        </p:nvPicPr>
        <p:blipFill>
          <a:blip r:embed="rId3"/>
          <a:stretch>
            <a:fillRect/>
          </a:stretch>
        </p:blipFill>
        <p:spPr>
          <a:xfrm>
            <a:off x="8467725" y="4903376"/>
            <a:ext cx="2857500" cy="1600200"/>
          </a:xfrm>
          <a:prstGeom prst="rect">
            <a:avLst/>
          </a:prstGeom>
        </p:spPr>
      </p:pic>
    </p:spTree>
    <p:extLst>
      <p:ext uri="{BB962C8B-B14F-4D97-AF65-F5344CB8AC3E}">
        <p14:creationId xmlns:p14="http://schemas.microsoft.com/office/powerpoint/2010/main" val="341270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0362" y="0"/>
            <a:ext cx="8308377" cy="646331"/>
          </a:xfrm>
          <a:prstGeom prst="rect">
            <a:avLst/>
          </a:prstGeom>
        </p:spPr>
        <p:txBody>
          <a:bodyPr wrap="square">
            <a:spAutoFit/>
          </a:bodyPr>
          <a:lstStyle/>
          <a:p>
            <a:r>
              <a:rPr lang="fr-FR" sz="3600" b="1" kern="100">
                <a:latin typeface="Times New Roman" panose="02020603050405020304" pitchFamily="18" charset="0"/>
                <a:ea typeface="SimSun" panose="02010600030101010101" pitchFamily="2" charset="-122"/>
              </a:rPr>
              <a:t>c. Cuộc giao tranh giữa hai nhân </a:t>
            </a:r>
            <a:r>
              <a:rPr lang="fr-FR" sz="3600" b="1" kern="100" smtClean="0">
                <a:latin typeface="Times New Roman" panose="02020603050405020304" pitchFamily="18" charset="0"/>
                <a:ea typeface="SimSun" panose="02010600030101010101" pitchFamily="2" charset="-122"/>
              </a:rPr>
              <a:t>vật</a:t>
            </a:r>
            <a:endParaRPr lang="en-US" sz="3600" b="1"/>
          </a:p>
        </p:txBody>
      </p:sp>
      <p:graphicFrame>
        <p:nvGraphicFramePr>
          <p:cNvPr id="3" name="Table 2"/>
          <p:cNvGraphicFramePr>
            <a:graphicFrameLocks noGrp="1"/>
          </p:cNvGraphicFramePr>
          <p:nvPr>
            <p:extLst>
              <p:ext uri="{D42A27DB-BD31-4B8C-83A1-F6EECF244321}">
                <p14:modId xmlns:p14="http://schemas.microsoft.com/office/powerpoint/2010/main" val="4113744923"/>
              </p:ext>
            </p:extLst>
          </p:nvPr>
        </p:nvGraphicFramePr>
        <p:xfrm>
          <a:off x="604912" y="694656"/>
          <a:ext cx="11029071" cy="6043480"/>
        </p:xfrm>
        <a:graphic>
          <a:graphicData uri="http://schemas.openxmlformats.org/drawingml/2006/table">
            <a:tbl>
              <a:tblPr/>
              <a:tblGrid>
                <a:gridCol w="4458560">
                  <a:extLst>
                    <a:ext uri="{9D8B030D-6E8A-4147-A177-3AD203B41FA5}">
                      <a16:colId xmlns:a16="http://schemas.microsoft.com/office/drawing/2014/main" val="1839894740"/>
                    </a:ext>
                  </a:extLst>
                </a:gridCol>
                <a:gridCol w="2698603">
                  <a:extLst>
                    <a:ext uri="{9D8B030D-6E8A-4147-A177-3AD203B41FA5}">
                      <a16:colId xmlns:a16="http://schemas.microsoft.com/office/drawing/2014/main" val="2858621877"/>
                    </a:ext>
                  </a:extLst>
                </a:gridCol>
                <a:gridCol w="3871908">
                  <a:extLst>
                    <a:ext uri="{9D8B030D-6E8A-4147-A177-3AD203B41FA5}">
                      <a16:colId xmlns:a16="http://schemas.microsoft.com/office/drawing/2014/main" val="2162924588"/>
                    </a:ext>
                  </a:extLst>
                </a:gridCol>
              </a:tblGrid>
              <a:tr h="461420">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Thủy Tinh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extLst>
                  <a:ext uri="{0D108BD9-81ED-4DB2-BD59-A6C34878D82A}">
                    <a16:rowId xmlns:a16="http://schemas.microsoft.com/office/drawing/2014/main" val="599013613"/>
                  </a:ext>
                </a:extLst>
              </a:tr>
              <a:tr h="461420">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Nguyên nhân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225706779"/>
                  </a:ext>
                </a:extLst>
              </a:tr>
              <a:tr h="1063806">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Diễn biến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096441"/>
                  </a:ext>
                </a:extLst>
              </a:tr>
              <a:tr h="1063141">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852370"/>
                  </a:ext>
                </a:extLst>
              </a:tr>
              <a:tr h="922840">
                <a:tc gridSpan="3">
                  <a:txBody>
                    <a:bodyPr/>
                    <a:lstStyle/>
                    <a:p>
                      <a:pPr marL="0" marR="0" algn="just">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Theo em vì sao người thắng cuộc xứng đáng được xem là một anh hùng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4548358"/>
                  </a:ext>
                </a:extLst>
              </a:tr>
            </a:tbl>
          </a:graphicData>
        </a:graphic>
      </p:graphicFrame>
    </p:spTree>
    <p:extLst>
      <p:ext uri="{BB962C8B-B14F-4D97-AF65-F5344CB8AC3E}">
        <p14:creationId xmlns:p14="http://schemas.microsoft.com/office/powerpoint/2010/main" val="340188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68779" y="272183"/>
            <a:ext cx="565265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Tinh mang lễ vật đến trước, lấy được Mị Nương. </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3068780" y="4281053"/>
            <a:ext cx="5652657" cy="1357745"/>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Tinh đến sau, không lấy được vợ, đùng đùng dâng nước đánh Sơn Tinh. </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ight Brace 5"/>
          <p:cNvSpPr/>
          <p:nvPr/>
        </p:nvSpPr>
        <p:spPr>
          <a:xfrm>
            <a:off x="8873836" y="729383"/>
            <a:ext cx="845127" cy="4579765"/>
          </a:xfrm>
          <a:prstGeom prst="rightBrace">
            <a:avLst/>
          </a:prstGeom>
          <a:ln w="571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ounded Rectangle 6"/>
          <p:cNvSpPr/>
          <p:nvPr/>
        </p:nvSpPr>
        <p:spPr>
          <a:xfrm>
            <a:off x="9642762" y="1607125"/>
            <a:ext cx="2216727" cy="3352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Nguyên </a:t>
            </a:r>
            <a:r>
              <a:rPr lang="nl-NL" sz="3600"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nhân mang tính cá nhân</a:t>
            </a:r>
            <a:endParaRPr lang="en-US" sz="3600">
              <a:solidFill>
                <a:schemeClr val="bg1"/>
              </a:solidFill>
            </a:endParaRPr>
          </a:p>
        </p:txBody>
      </p:sp>
      <p:cxnSp>
        <p:nvCxnSpPr>
          <p:cNvPr id="9" name="Curved Connector 8"/>
          <p:cNvCxnSpPr/>
          <p:nvPr/>
        </p:nvCxnSpPr>
        <p:spPr>
          <a:xfrm rot="5400000" flipH="1" flipV="1">
            <a:off x="2404772" y="1199428"/>
            <a:ext cx="1404216" cy="1378529"/>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6200000" flipH="1">
            <a:off x="1700645" y="3273137"/>
            <a:ext cx="2050471" cy="685798"/>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 y="1888692"/>
            <a:ext cx="2625436" cy="13671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Nguyên nhân</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9429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3031" y="2851979"/>
            <a:ext cx="5042981" cy="3561346"/>
          </a:xfrm>
          <a:prstGeom prst="rect">
            <a:avLst/>
          </a:prstGeom>
        </p:spPr>
      </p:pic>
      <p:sp>
        <p:nvSpPr>
          <p:cNvPr id="2" name="TextBox 1"/>
          <p:cNvSpPr txBox="1"/>
          <p:nvPr/>
        </p:nvSpPr>
        <p:spPr>
          <a:xfrm>
            <a:off x="0" y="720788"/>
            <a:ext cx="12479580" cy="2308324"/>
          </a:xfrm>
          <a:prstGeom prst="rect">
            <a:avLst/>
          </a:prstGeom>
          <a:noFill/>
        </p:spPr>
        <p:txBody>
          <a:bodyPr wrap="square" rtlCol="0">
            <a:spAutoFit/>
          </a:bodyPr>
          <a:lstStyle/>
          <a:p>
            <a:pPr algn="ctr"/>
            <a:r>
              <a:rPr lang="en-US" sz="7200" b="1" smtClean="0">
                <a:solidFill>
                  <a:srgbClr val="0070C0"/>
                </a:solidFill>
                <a:latin typeface="Times New Roman" panose="02020603050405020304" pitchFamily="18" charset="0"/>
                <a:cs typeface="Times New Roman" panose="02020603050405020304" pitchFamily="18" charset="0"/>
              </a:rPr>
              <a:t>NHÌN HÌNH ĐOÁN TÊN HIỆN TƯỢNG TỰ NHIÊN</a:t>
            </a:r>
            <a:endParaRPr lang="en-US" sz="7200" b="1">
              <a:solidFill>
                <a:srgbClr val="0070C0"/>
              </a:solidFill>
              <a:latin typeface="Times New Roman" panose="02020603050405020304" pitchFamily="18" charset="0"/>
              <a:cs typeface="Times New Roman" panose="02020603050405020304" pitchFamily="18" charset="0"/>
            </a:endParaRPr>
          </a:p>
        </p:txBody>
      </p:sp>
      <p:pic>
        <p:nvPicPr>
          <p:cNvPr id="5"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8299" y="2851979"/>
            <a:ext cx="5042981" cy="3561346"/>
          </a:xfrm>
          <a:prstGeom prst="rect">
            <a:avLst/>
          </a:prstGeom>
        </p:spPr>
      </p:pic>
      <p:pic>
        <p:nvPicPr>
          <p:cNvPr id="6"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6452" y="2940546"/>
            <a:ext cx="5042981" cy="3561346"/>
          </a:xfrm>
          <a:prstGeom prst="rect">
            <a:avLst/>
          </a:prstGeom>
        </p:spPr>
      </p:pic>
    </p:spTree>
    <p:extLst>
      <p:ext uri="{BB962C8B-B14F-4D97-AF65-F5344CB8AC3E}">
        <p14:creationId xmlns:p14="http://schemas.microsoft.com/office/powerpoint/2010/main" val="1826380199"/>
      </p:ext>
    </p:extLst>
  </p:cSld>
  <p:clrMapOvr>
    <a:masterClrMapping/>
  </p:clrMapOvr>
  <mc:AlternateContent xmlns:mc="http://schemas.openxmlformats.org/markup-compatibility/2006" xmlns:p14="http://schemas.microsoft.com/office/powerpoint/2010/main">
    <mc:Choice Requires="p14">
      <p:transition spd="slow" p14:dur="125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5347" y="1397290"/>
            <a:ext cx="1995054" cy="4482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8340435" y="1367126"/>
            <a:ext cx="2272148" cy="478418"/>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ounded Rectangle 14"/>
          <p:cNvSpPr/>
          <p:nvPr/>
        </p:nvSpPr>
        <p:spPr>
          <a:xfrm>
            <a:off x="4840434" y="232181"/>
            <a:ext cx="2251365" cy="71596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Diễn biến</a:t>
            </a:r>
          </a:p>
        </p:txBody>
      </p:sp>
      <p:cxnSp>
        <p:nvCxnSpPr>
          <p:cNvPr id="3" name="Straight Connector 2"/>
          <p:cNvCxnSpPr/>
          <p:nvPr/>
        </p:nvCxnSpPr>
        <p:spPr>
          <a:xfrm flipH="1">
            <a:off x="5814580" y="1397290"/>
            <a:ext cx="22513" cy="2397629"/>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0" y="2094545"/>
            <a:ext cx="5846618" cy="1200329"/>
          </a:xfrm>
          <a:prstGeom prst="rect">
            <a:avLst/>
          </a:prstGeom>
        </p:spPr>
        <p:txBody>
          <a:bodyPr wrap="square">
            <a:spAutoFit/>
          </a:bodyPr>
          <a:lstStyle/>
          <a:p>
            <a:pPr lvl="0" algn="just">
              <a:tabLst>
                <a:tab pos="438150" algn="l"/>
              </a:tabLst>
            </a:pPr>
            <a:r>
              <a:rPr lang="pt-BR"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Hô mưa gọi gió làm thành giông bão, rung chuyển đất trời, nước sông cuồn cuộn, ngập tràn nhà cửa, ruộng đồng,…</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152401" y="2084753"/>
            <a:ext cx="5403272" cy="830997"/>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nl-NL"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Không hề nao núng, bốc từng quả đồi...dời.. dựng thành luỹ</a:t>
            </a:r>
            <a:r>
              <a:rPr lang="nl-NL"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ectangle 15"/>
          <p:cNvSpPr/>
          <p:nvPr/>
        </p:nvSpPr>
        <p:spPr>
          <a:xfrm>
            <a:off x="152401" y="4917343"/>
            <a:ext cx="5521040" cy="830997"/>
          </a:xfrm>
          <a:prstGeom prst="rect">
            <a:avLst/>
          </a:prstGeom>
        </p:spPr>
        <p:txBody>
          <a:bodyPr wrap="square">
            <a:spAutoFit/>
          </a:bodyPr>
          <a:lstStyle/>
          <a:p>
            <a:pPr lvl="0" algn="just"/>
            <a:r>
              <a:rPr lang="en-US"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a:t>
            </a:r>
            <a:r>
              <a:rPr lang="vi-VN"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Sơn Tinh thắng (Nước dâng lên bao nhiêu...bấy nhiêu</a:t>
            </a:r>
            <a:r>
              <a:rPr lang="vi-VN"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vi-VN"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152401" y="2930949"/>
            <a:ext cx="5521040" cy="1200329"/>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Sơn Tinh không hề run sợ, tinh thần bền bỉ, chống cự kiên cường, quyết liệt, càng đánh càng mạnh. </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Rectangle 18"/>
          <p:cNvSpPr/>
          <p:nvPr/>
        </p:nvSpPr>
        <p:spPr>
          <a:xfrm>
            <a:off x="6715989" y="5102008"/>
            <a:ext cx="5521040" cy="461665"/>
          </a:xfrm>
          <a:prstGeom prst="rect">
            <a:avLst/>
          </a:prstGeom>
        </p:spPr>
        <p:txBody>
          <a:bodyPr wrap="square">
            <a:spAutoFit/>
          </a:bodyPr>
          <a:lstStyle/>
          <a:p>
            <a:pPr lvl="0" algn="just"/>
            <a:r>
              <a:rPr lang="en-US"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Thủy </a:t>
            </a:r>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Tinh thua cuộc</a:t>
            </a:r>
          </a:p>
        </p:txBody>
      </p:sp>
      <p:sp>
        <p:nvSpPr>
          <p:cNvPr id="22" name="Rounded Rectangle 21"/>
          <p:cNvSpPr/>
          <p:nvPr/>
        </p:nvSpPr>
        <p:spPr>
          <a:xfrm>
            <a:off x="4840434" y="3997481"/>
            <a:ext cx="2088573" cy="73390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smtClean="0">
                <a:latin typeface="Times New Roman" panose="02020603050405020304" pitchFamily="18" charset="0"/>
                <a:ea typeface="SimSun" panose="02010600030101010101" pitchFamily="2" charset="-122"/>
                <a:cs typeface="Times New Roman" panose="02020603050405020304" pitchFamily="18" charset="0"/>
              </a:rPr>
              <a:t>Kết cục</a:t>
            </a:r>
            <a:endParaRPr lang="en-US" sz="3200" b="1" i="1" kern="100">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24" name="Straight Connector 23"/>
          <p:cNvCxnSpPr/>
          <p:nvPr/>
        </p:nvCxnSpPr>
        <p:spPr>
          <a:xfrm flipH="1">
            <a:off x="5919361" y="4917343"/>
            <a:ext cx="22512" cy="1824136"/>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26" name="Cloud Callout 25"/>
          <p:cNvSpPr/>
          <p:nvPr/>
        </p:nvSpPr>
        <p:spPr>
          <a:xfrm>
            <a:off x="3003343" y="1134103"/>
            <a:ext cx="5925546" cy="4013776"/>
          </a:xfrm>
          <a:prstGeom prst="cloudCallout">
            <a:avLst>
              <a:gd name="adj1" fmla="val -53184"/>
              <a:gd name="adj2" fmla="val 5745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i="1">
                <a:latin typeface="Times New Roman" panose="02020603050405020304" pitchFamily="18" charset="0"/>
                <a:cs typeface="Times New Roman" panose="02020603050405020304" pitchFamily="18" charset="0"/>
              </a:rPr>
              <a:t>Theo em vì sao người thắng cuộc xứng đáng được xem là một anh hùng</a:t>
            </a:r>
          </a:p>
        </p:txBody>
      </p:sp>
    </p:spTree>
    <p:extLst>
      <p:ext uri="{BB962C8B-B14F-4D97-AF65-F5344CB8AC3E}">
        <p14:creationId xmlns:p14="http://schemas.microsoft.com/office/powerpoint/2010/main" val="79297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3" grpId="0"/>
      <p:bldP spid="14" grpId="0"/>
      <p:bldP spid="16" grpId="0"/>
      <p:bldP spid="17" grpId="0"/>
      <p:bldP spid="19" grpId="0"/>
      <p:bldP spid="22" grpId="0" animBg="1"/>
      <p:bldP spid="26" grpId="0" animBg="1"/>
      <p:bldP spid="2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5347" y="1397290"/>
            <a:ext cx="1995054" cy="4482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8340435" y="1367126"/>
            <a:ext cx="2272148" cy="478418"/>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ounded Rectangle 14"/>
          <p:cNvSpPr/>
          <p:nvPr/>
        </p:nvSpPr>
        <p:spPr>
          <a:xfrm>
            <a:off x="4840434" y="232181"/>
            <a:ext cx="2251365" cy="71596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Diễn biến</a:t>
            </a:r>
          </a:p>
        </p:txBody>
      </p:sp>
      <p:cxnSp>
        <p:nvCxnSpPr>
          <p:cNvPr id="3" name="Straight Connector 2"/>
          <p:cNvCxnSpPr/>
          <p:nvPr/>
        </p:nvCxnSpPr>
        <p:spPr>
          <a:xfrm flipH="1">
            <a:off x="5805055" y="1397290"/>
            <a:ext cx="32039" cy="3188565"/>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0" y="2094545"/>
            <a:ext cx="5846618" cy="2062103"/>
          </a:xfrm>
          <a:prstGeom prst="rect">
            <a:avLst/>
          </a:prstGeom>
        </p:spPr>
        <p:txBody>
          <a:bodyPr wrap="square">
            <a:spAutoFit/>
          </a:bodyPr>
          <a:lstStyle/>
          <a:p>
            <a:pPr lvl="0" algn="just">
              <a:tabLst>
                <a:tab pos="438150" algn="l"/>
              </a:tabLst>
            </a:pPr>
            <a:r>
              <a:rPr lang="en-US"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Thủy </a:t>
            </a:r>
            <a:r>
              <a:rPr lang="vi-VN"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Tinh dâng nước lên đánh Sơn Tinh  làm ngập nhà cửa, khiến thành Phong Châu nổi lềnh bềnh trên một biển nước.</a:t>
            </a:r>
            <a:endParaRPr lang="en-US" sz="32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152401" y="2084753"/>
            <a:ext cx="5403272" cy="2246769"/>
          </a:xfrm>
          <a:prstGeom prst="rect">
            <a:avLst/>
          </a:prstGeom>
        </p:spPr>
        <p:txBody>
          <a:bodyPr wrap="square">
            <a:spAutoFit/>
          </a:bodyPr>
          <a:lstStyle/>
          <a:p>
            <a:pPr lvl="0" algn="just"/>
            <a:r>
              <a:rPr lang="en-US" sz="28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28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ST </a:t>
            </a:r>
            <a:r>
              <a:rPr lang="vi-VN" sz="28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giao chiến với TT vì lí do cá nhân, nhưng cũng đồng thời để ngăn chặn một thảm họa thiên nhiên, bảo vệ sự sống cho con người, cỏ cây, súc vật. </a:t>
            </a:r>
            <a:endPar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2646218" y="4887890"/>
            <a:ext cx="6830291" cy="1077218"/>
          </a:xfrm>
          <a:prstGeom prst="rect">
            <a:avLst/>
          </a:prstGeom>
        </p:spPr>
        <p:txBody>
          <a:bodyPr wrap="square">
            <a:spAutoFit/>
          </a:bodyPr>
          <a:lstStyle/>
          <a:p>
            <a:pPr lvl="0" algn="just"/>
            <a:r>
              <a:rPr lang="en-US"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Vì </a:t>
            </a:r>
            <a:r>
              <a:rPr lang="en-US"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thế khi ST chiến thắng TT thì ST là một anh hùng của cộng đồng</a:t>
            </a:r>
          </a:p>
        </p:txBody>
      </p:sp>
    </p:spTree>
    <p:extLst>
      <p:ext uri="{BB962C8B-B14F-4D97-AF65-F5344CB8AC3E}">
        <p14:creationId xmlns:p14="http://schemas.microsoft.com/office/powerpoint/2010/main" val="9416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3" grpId="0"/>
      <p:bldP spid="14"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28477" y="-157813"/>
            <a:ext cx="8308377" cy="646331"/>
          </a:xfrm>
          <a:prstGeom prst="rect">
            <a:avLst/>
          </a:prstGeom>
        </p:spPr>
        <p:txBody>
          <a:bodyPr wrap="square">
            <a:spAutoFit/>
          </a:bodyPr>
          <a:lstStyle/>
          <a:p>
            <a:r>
              <a:rPr lang="fr-FR" sz="3600" b="1" kern="100">
                <a:latin typeface="Times New Roman" panose="02020603050405020304" pitchFamily="18" charset="0"/>
                <a:ea typeface="SimSun" panose="02010600030101010101" pitchFamily="2" charset="-122"/>
              </a:rPr>
              <a:t>c. Cuộc giao tranh giữa hai nhân </a:t>
            </a:r>
            <a:r>
              <a:rPr lang="fr-FR" sz="3600" b="1" kern="100" smtClean="0">
                <a:latin typeface="Times New Roman" panose="02020603050405020304" pitchFamily="18" charset="0"/>
                <a:ea typeface="SimSun" panose="02010600030101010101" pitchFamily="2" charset="-122"/>
              </a:rPr>
              <a:t>vật</a:t>
            </a:r>
            <a:endParaRPr lang="en-US" sz="3600" b="1"/>
          </a:p>
        </p:txBody>
      </p:sp>
      <p:graphicFrame>
        <p:nvGraphicFramePr>
          <p:cNvPr id="10" name="Table 9"/>
          <p:cNvGraphicFramePr>
            <a:graphicFrameLocks noGrp="1"/>
          </p:cNvGraphicFramePr>
          <p:nvPr>
            <p:extLst>
              <p:ext uri="{D42A27DB-BD31-4B8C-83A1-F6EECF244321}">
                <p14:modId xmlns:p14="http://schemas.microsoft.com/office/powerpoint/2010/main" val="1208303596"/>
              </p:ext>
            </p:extLst>
          </p:nvPr>
        </p:nvGraphicFramePr>
        <p:xfrm>
          <a:off x="558140" y="381640"/>
          <a:ext cx="11234057" cy="6217920"/>
        </p:xfrm>
        <a:graphic>
          <a:graphicData uri="http://schemas.openxmlformats.org/drawingml/2006/table">
            <a:tbl>
              <a:tblPr/>
              <a:tblGrid>
                <a:gridCol w="1863508">
                  <a:extLst>
                    <a:ext uri="{9D8B030D-6E8A-4147-A177-3AD203B41FA5}">
                      <a16:colId xmlns:a16="http://schemas.microsoft.com/office/drawing/2014/main" val="2835776110"/>
                    </a:ext>
                  </a:extLst>
                </a:gridCol>
                <a:gridCol w="4182950">
                  <a:extLst>
                    <a:ext uri="{9D8B030D-6E8A-4147-A177-3AD203B41FA5}">
                      <a16:colId xmlns:a16="http://schemas.microsoft.com/office/drawing/2014/main" val="1579911790"/>
                    </a:ext>
                  </a:extLst>
                </a:gridCol>
                <a:gridCol w="5187599">
                  <a:extLst>
                    <a:ext uri="{9D8B030D-6E8A-4147-A177-3AD203B41FA5}">
                      <a16:colId xmlns:a16="http://schemas.microsoft.com/office/drawing/2014/main" val="1187027146"/>
                    </a:ext>
                  </a:extLst>
                </a:gridCol>
              </a:tblGrid>
              <a:tr h="197788">
                <a:tc>
                  <a:txBody>
                    <a:bodyPr/>
                    <a:lstStyle/>
                    <a:p>
                      <a:pPr marL="0" marR="0" algn="ctr">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Thủy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481499267"/>
                  </a:ext>
                </a:extLst>
              </a:tr>
              <a:tr h="911973">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Nguyên nhân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marL="0" marR="0">
                        <a:lnSpc>
                          <a:spcPct val="100000"/>
                        </a:lnSpc>
                        <a:spcBef>
                          <a:spcPts val="0"/>
                        </a:spcBef>
                        <a:spcAft>
                          <a:spcPts val="0"/>
                        </a:spcAft>
                      </a:pP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Sơn Tinh mang lễ vật đến trước, lấy được Mị Nương. Thuỷ Tinh đến sau, không lấy được vợ, đùng đùng dâng nước đánh Sơn Tinh. (nguyên nhân mang tính cá nhân</a:t>
                      </a:r>
                      <a:r>
                        <a:rPr lang="nl-NL" sz="2400" i="1" kern="10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16691146"/>
                  </a:ext>
                </a:extLst>
              </a:tr>
              <a:tr h="1384517">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Diễn biến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0000"/>
                        </a:lnSpc>
                        <a:spcBef>
                          <a:spcPts val="0"/>
                        </a:spcBef>
                        <a:spcAft>
                          <a:spcPts val="0"/>
                        </a:spcAft>
                        <a:tabLst>
                          <a:tab pos="438150" algn="l"/>
                        </a:tabLst>
                      </a:pPr>
                      <a:r>
                        <a:rPr lang="pt-BR" sz="2400" i="1" kern="100">
                          <a:effectLst/>
                          <a:latin typeface="Times New Roman" panose="02020603050405020304" pitchFamily="18" charset="0"/>
                          <a:ea typeface="SimSun" panose="02010600030101010101" pitchFamily="2" charset="-122"/>
                          <a:cs typeface="Times New Roman" panose="02020603050405020304" pitchFamily="18" charset="0"/>
                        </a:rPr>
                        <a:t>- Hô mưa gọi gió làm thành giông bão, rung chuyển đất trời, nước sông cuồn cuộn, ngập tràn nhà cửa, ruộng đồng,…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a:t>
                      </a: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Không hề nao núng, bốc từng quả đồi...dời.. dựng thành luỹ...</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Sơn Tinh không hề run sợ, tinh thần bền bỉ, chống cự kiên cường, quyết liệt, càng đánh càng mạnh.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533039"/>
                  </a:ext>
                </a:extLst>
              </a:tr>
              <a:tr h="593364">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00000"/>
                        </a:lnSpc>
                        <a:spcBef>
                          <a:spcPts val="0"/>
                        </a:spcBef>
                        <a:spcAft>
                          <a:spcPts val="0"/>
                        </a:spcAft>
                      </a:pP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Thủy Tinh thua </a:t>
                      </a:r>
                      <a:r>
                        <a:rPr lang="nl-NL" sz="2400" i="1" kern="100" smtClean="0">
                          <a:effectLst/>
                          <a:latin typeface="Times New Roman" panose="02020603050405020304" pitchFamily="18" charset="0"/>
                          <a:ea typeface="SimSun" panose="02010600030101010101" pitchFamily="2" charset="-122"/>
                          <a:cs typeface="Times New Roman" panose="02020603050405020304" pitchFamily="18" charset="0"/>
                        </a:rPr>
                        <a:t>cuộc</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Sơn Tinh thắng (Nước dâng lên bao nhiêu...bấy nhiêu</a:t>
                      </a:r>
                      <a:r>
                        <a:rPr lang="en-US" sz="2400" i="1" kern="10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684752"/>
                  </a:ext>
                </a:extLst>
              </a:tr>
              <a:tr h="1384517">
                <a:tc gridSpan="3">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Theo em vì sao người thắng cuộc xứng đáng được xem là một anh hùng: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Hai nhân vật giao tranh vì lí do cá nhân, nhưng việc Thủy Tinh dâng nước lên đánh Sơn Tinh  làm ngập nhà cửa, khiến thành Phong Châu nổi lềnh bềnh trên một biển nước. ST giao chiến với TT vì lí do cá nhân, nhưng cũng đồng thời để ngăn chặn một thảm họa thiên nhiên, bảo vệ sự sống cho con người, cỏ cây, súc vật. Vì thế khi ST chiến thắng TT thì ST là một anh hùng của cộng đồng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2328613"/>
                  </a:ext>
                </a:extLst>
              </a:tr>
            </a:tbl>
          </a:graphicData>
        </a:graphic>
      </p:graphicFrame>
    </p:spTree>
    <p:extLst>
      <p:ext uri="{BB962C8B-B14F-4D97-AF65-F5344CB8AC3E}">
        <p14:creationId xmlns:p14="http://schemas.microsoft.com/office/powerpoint/2010/main" val="436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5796" y="192376"/>
            <a:ext cx="10394192" cy="584775"/>
          </a:xfrm>
          <a:prstGeom prst="rect">
            <a:avLst/>
          </a:prstGeom>
        </p:spPr>
        <p:txBody>
          <a:bodyPr wrap="none">
            <a:spAutoFit/>
          </a:bodyPr>
          <a:lstStyle/>
          <a:p>
            <a:r>
              <a:rPr lang="fr-FR" sz="3200" b="1" kern="100">
                <a:latin typeface="Times New Roman" panose="02020603050405020304" pitchFamily="18" charset="0"/>
                <a:ea typeface="SimSun" panose="02010600030101010101" pitchFamily="2" charset="-122"/>
              </a:rPr>
              <a:t>3. Mối quan hệ giữa truyền thuyết và hiện tượng thời </a:t>
            </a:r>
            <a:r>
              <a:rPr lang="fr-FR" sz="3200" b="1" kern="100" smtClean="0">
                <a:latin typeface="Times New Roman" panose="02020603050405020304" pitchFamily="18" charset="0"/>
                <a:ea typeface="SimSun" panose="02010600030101010101" pitchFamily="2" charset="-122"/>
              </a:rPr>
              <a:t>tiết </a:t>
            </a:r>
            <a:endParaRPr lang="en-US" sz="3200"/>
          </a:p>
        </p:txBody>
      </p:sp>
      <p:sp>
        <p:nvSpPr>
          <p:cNvPr id="4" name="Cloud Callout 3"/>
          <p:cNvSpPr/>
          <p:nvPr/>
        </p:nvSpPr>
        <p:spPr>
          <a:xfrm>
            <a:off x="2375738" y="952823"/>
            <a:ext cx="7837714" cy="4802673"/>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i="1" smtClean="0">
                <a:latin typeface="Times New Roman" panose="02020603050405020304" pitchFamily="18" charset="0"/>
                <a:cs typeface="Times New Roman" panose="02020603050405020304" pitchFamily="18" charset="0"/>
              </a:rPr>
              <a:t>Cuộc </a:t>
            </a:r>
            <a:r>
              <a:rPr lang="vi-VN" sz="4000" i="1">
                <a:latin typeface="Times New Roman" panose="02020603050405020304" pitchFamily="18" charset="0"/>
                <a:cs typeface="Times New Roman" panose="02020603050405020304" pitchFamily="18" charset="0"/>
              </a:rPr>
              <a:t>giao tranh kết thúc nhưng mối thâm thù của Thủy Tinh với Sơn Tinh tiếp tục được miêu tả như thế nào?</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5583547" y="1297377"/>
            <a:ext cx="6096000" cy="584775"/>
          </a:xfrm>
          <a:prstGeom prst="rect">
            <a:avLst/>
          </a:prstGeom>
        </p:spPr>
        <p:txBody>
          <a:bodyPr>
            <a:spAutoFit/>
          </a:bodyPr>
          <a:lstStyle/>
          <a:p>
            <a:pPr algn="just"/>
            <a:r>
              <a:rPr lang="pt-BR" sz="3200" kern="100" smtClean="0">
                <a:latin typeface="Times New Roman" panose="02020603050405020304" pitchFamily="18" charset="0"/>
                <a:ea typeface="SimSun" panose="02010600030101010101" pitchFamily="2" charset="-122"/>
              </a:rPr>
              <a:t>-</a:t>
            </a:r>
            <a:endParaRPr lang="en-US" sz="3200" kern="100">
              <a:latin typeface="Times New Roman" panose="02020603050405020304" pitchFamily="18" charset="0"/>
              <a:ea typeface="SimSun" panose="02010600030101010101" pitchFamily="2" charset="-122"/>
            </a:endParaRPr>
          </a:p>
        </p:txBody>
      </p:sp>
      <p:pic>
        <p:nvPicPr>
          <p:cNvPr id="7" name="Picture 6"/>
          <p:cNvPicPr>
            <a:picLocks noChangeAspect="1"/>
          </p:cNvPicPr>
          <p:nvPr/>
        </p:nvPicPr>
        <p:blipFill>
          <a:blip r:embed="rId2"/>
          <a:stretch>
            <a:fillRect/>
          </a:stretch>
        </p:blipFill>
        <p:spPr>
          <a:xfrm>
            <a:off x="87846" y="753918"/>
            <a:ext cx="2336700" cy="1826140"/>
          </a:xfrm>
          <a:prstGeom prst="rect">
            <a:avLst/>
          </a:prstGeom>
        </p:spPr>
      </p:pic>
      <p:pic>
        <p:nvPicPr>
          <p:cNvPr id="8" name="Picture 7"/>
          <p:cNvPicPr>
            <a:picLocks noChangeAspect="1"/>
          </p:cNvPicPr>
          <p:nvPr/>
        </p:nvPicPr>
        <p:blipFill>
          <a:blip r:embed="rId3"/>
          <a:stretch>
            <a:fillRect/>
          </a:stretch>
        </p:blipFill>
        <p:spPr>
          <a:xfrm>
            <a:off x="7121848" y="5042492"/>
            <a:ext cx="2308349" cy="1611933"/>
          </a:xfrm>
          <a:prstGeom prst="rect">
            <a:avLst/>
          </a:prstGeom>
        </p:spPr>
      </p:pic>
      <p:pic>
        <p:nvPicPr>
          <p:cNvPr id="9" name="Picture 8"/>
          <p:cNvPicPr>
            <a:picLocks noChangeAspect="1"/>
          </p:cNvPicPr>
          <p:nvPr/>
        </p:nvPicPr>
        <p:blipFill>
          <a:blip r:embed="rId4"/>
          <a:stretch>
            <a:fillRect/>
          </a:stretch>
        </p:blipFill>
        <p:spPr>
          <a:xfrm>
            <a:off x="0" y="4405907"/>
            <a:ext cx="2375738" cy="2182451"/>
          </a:xfrm>
          <a:prstGeom prst="rect">
            <a:avLst/>
          </a:prstGeom>
        </p:spPr>
      </p:pic>
      <p:sp>
        <p:nvSpPr>
          <p:cNvPr id="2" name="Rounded Rectangle 1"/>
          <p:cNvSpPr/>
          <p:nvPr/>
        </p:nvSpPr>
        <p:spPr>
          <a:xfrm>
            <a:off x="12900" y="2985591"/>
            <a:ext cx="2230582" cy="914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Mối thâm thù</a:t>
            </a:r>
            <a:endParaRPr lang="en-US" sz="2800" b="1">
              <a:latin typeface="Times New Roman" panose="02020603050405020304" pitchFamily="18" charset="0"/>
              <a:cs typeface="Times New Roman" panose="02020603050405020304" pitchFamily="18" charset="0"/>
            </a:endParaRPr>
          </a:p>
        </p:txBody>
      </p:sp>
      <p:sp>
        <p:nvSpPr>
          <p:cNvPr id="13" name="Rounded Rectangle 12"/>
          <p:cNvSpPr/>
          <p:nvPr/>
        </p:nvSpPr>
        <p:spPr>
          <a:xfrm>
            <a:off x="2714537" y="921585"/>
            <a:ext cx="4074190" cy="150295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Hằng năm, TT dâng nước đánh ST để cướp lại Mị Nương </a:t>
            </a:r>
          </a:p>
        </p:txBody>
      </p:sp>
      <p:sp>
        <p:nvSpPr>
          <p:cNvPr id="14" name="Rounded Rectangle 13"/>
          <p:cNvSpPr/>
          <p:nvPr/>
        </p:nvSpPr>
        <p:spPr>
          <a:xfrm>
            <a:off x="2650624" y="3757058"/>
            <a:ext cx="4138103" cy="16843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a:latin typeface="Times New Roman" panose="02020603050405020304" pitchFamily="18" charset="0"/>
                <a:cs typeface="Times New Roman" panose="02020603050405020304" pitchFamily="18" charset="0"/>
              </a:rPr>
              <a:t>Nhưng không năm nào TT thắng đành rút quân về.</a:t>
            </a:r>
          </a:p>
        </p:txBody>
      </p:sp>
      <p:sp>
        <p:nvSpPr>
          <p:cNvPr id="15" name="Rounded Rectangle 14"/>
          <p:cNvSpPr/>
          <p:nvPr/>
        </p:nvSpPr>
        <p:spPr>
          <a:xfrm>
            <a:off x="8029375" y="1761677"/>
            <a:ext cx="3650172" cy="313729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=&gt; Đây chính là lời giải thích cho hiện tượng lũ lụt hằng năm ở vùng núi Tản Viên thuộc lưu vực sông Đà và sông Hồng</a:t>
            </a:r>
          </a:p>
        </p:txBody>
      </p:sp>
      <p:cxnSp>
        <p:nvCxnSpPr>
          <p:cNvPr id="17" name="Straight Arrow Connector 16"/>
          <p:cNvCxnSpPr/>
          <p:nvPr/>
        </p:nvCxnSpPr>
        <p:spPr>
          <a:xfrm flipV="1">
            <a:off x="2243482" y="2444961"/>
            <a:ext cx="733092" cy="773175"/>
          </a:xfrm>
          <a:prstGeom prst="straightConnector1">
            <a:avLst/>
          </a:prstGeom>
          <a:ln w="7620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255415" y="3250290"/>
            <a:ext cx="354613" cy="1072847"/>
          </a:xfrm>
          <a:prstGeom prst="straightConnector1">
            <a:avLst/>
          </a:prstGeom>
          <a:ln w="76200">
            <a:prstDash val="lgDashDot"/>
            <a:tailEnd type="triangle"/>
          </a:ln>
        </p:spPr>
        <p:style>
          <a:lnRef idx="1">
            <a:schemeClr val="accent1"/>
          </a:lnRef>
          <a:fillRef idx="0">
            <a:schemeClr val="accent1"/>
          </a:fillRef>
          <a:effectRef idx="0">
            <a:schemeClr val="accent1"/>
          </a:effectRef>
          <a:fontRef idx="minor">
            <a:schemeClr val="tx1"/>
          </a:fontRef>
        </p:style>
      </p:cxnSp>
      <p:sp>
        <p:nvSpPr>
          <p:cNvPr id="26" name="Right Brace 25"/>
          <p:cNvSpPr/>
          <p:nvPr/>
        </p:nvSpPr>
        <p:spPr>
          <a:xfrm>
            <a:off x="7014805" y="1297377"/>
            <a:ext cx="1195634" cy="3601595"/>
          </a:xfrm>
          <a:prstGeom prst="rightBrace">
            <a:avLst>
              <a:gd name="adj1" fmla="val 0"/>
              <a:gd name="adj2" fmla="val 53904"/>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116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13" grpId="0" animBg="1"/>
      <p:bldP spid="14" grpId="0" animBg="1"/>
      <p:bldP spid="15"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5796" y="192376"/>
            <a:ext cx="10394192" cy="584775"/>
          </a:xfrm>
          <a:prstGeom prst="rect">
            <a:avLst/>
          </a:prstGeom>
        </p:spPr>
        <p:txBody>
          <a:bodyPr wrap="none">
            <a:spAutoFit/>
          </a:bodyPr>
          <a:lstStyle/>
          <a:p>
            <a:r>
              <a:rPr lang="fr-FR" sz="3200" b="1" kern="100">
                <a:latin typeface="Times New Roman" panose="02020603050405020304" pitchFamily="18" charset="0"/>
                <a:ea typeface="SimSun" panose="02010600030101010101" pitchFamily="2" charset="-122"/>
              </a:rPr>
              <a:t>3. Mối quan hệ giữa truyền thuyết và hiện tượng thời </a:t>
            </a:r>
            <a:r>
              <a:rPr lang="fr-FR" sz="3200" b="1" kern="100" smtClean="0">
                <a:latin typeface="Times New Roman" panose="02020603050405020304" pitchFamily="18" charset="0"/>
                <a:ea typeface="SimSun" panose="02010600030101010101" pitchFamily="2" charset="-122"/>
              </a:rPr>
              <a:t>tiết </a:t>
            </a:r>
            <a:endParaRPr lang="en-US" sz="3200"/>
          </a:p>
        </p:txBody>
      </p:sp>
      <p:pic>
        <p:nvPicPr>
          <p:cNvPr id="7" name="Picture 6"/>
          <p:cNvPicPr>
            <a:picLocks noChangeAspect="1"/>
          </p:cNvPicPr>
          <p:nvPr/>
        </p:nvPicPr>
        <p:blipFill>
          <a:blip r:embed="rId2"/>
          <a:stretch>
            <a:fillRect/>
          </a:stretch>
        </p:blipFill>
        <p:spPr>
          <a:xfrm>
            <a:off x="8887623" y="777151"/>
            <a:ext cx="3199066" cy="2500082"/>
          </a:xfrm>
          <a:prstGeom prst="rect">
            <a:avLst/>
          </a:prstGeom>
        </p:spPr>
      </p:pic>
      <p:pic>
        <p:nvPicPr>
          <p:cNvPr id="8" name="Picture 7"/>
          <p:cNvPicPr>
            <a:picLocks noChangeAspect="1"/>
          </p:cNvPicPr>
          <p:nvPr/>
        </p:nvPicPr>
        <p:blipFill>
          <a:blip r:embed="rId3"/>
          <a:stretch>
            <a:fillRect/>
          </a:stretch>
        </p:blipFill>
        <p:spPr>
          <a:xfrm>
            <a:off x="8545060" y="2985591"/>
            <a:ext cx="3134487" cy="2250739"/>
          </a:xfrm>
          <a:prstGeom prst="rect">
            <a:avLst/>
          </a:prstGeom>
        </p:spPr>
      </p:pic>
      <p:pic>
        <p:nvPicPr>
          <p:cNvPr id="9" name="Picture 8"/>
          <p:cNvPicPr>
            <a:picLocks noChangeAspect="1"/>
          </p:cNvPicPr>
          <p:nvPr/>
        </p:nvPicPr>
        <p:blipFill>
          <a:blip r:embed="rId4"/>
          <a:stretch>
            <a:fillRect/>
          </a:stretch>
        </p:blipFill>
        <p:spPr>
          <a:xfrm>
            <a:off x="6394580" y="4017531"/>
            <a:ext cx="4445690" cy="2875465"/>
          </a:xfrm>
          <a:prstGeom prst="rect">
            <a:avLst/>
          </a:prstGeom>
        </p:spPr>
      </p:pic>
      <p:sp>
        <p:nvSpPr>
          <p:cNvPr id="10" name="Cloud Callout 9"/>
          <p:cNvSpPr/>
          <p:nvPr/>
        </p:nvSpPr>
        <p:spPr>
          <a:xfrm>
            <a:off x="1095927" y="849921"/>
            <a:ext cx="8768019" cy="3764932"/>
          </a:xfrm>
          <a:prstGeom prst="cloudCallout">
            <a:avLst>
              <a:gd name="adj1" fmla="val -53184"/>
              <a:gd name="adj2" fmla="val 5745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Có ý kiến cho rằng chi tiết: “Hằng năm Thuỷ Tinh làm mưa gió, bão lụt dâng nước đánh Sơn Tinh” không cần thiết vì nó thể hiện sự cố chấp của Thủy Tinh. Em có đồng tình với ý kiến đó không? Vì sao?</a:t>
            </a:r>
            <a:endParaRPr lang="en-US" sz="2800">
              <a:latin typeface="Times New Roman" panose="02020603050405020304" pitchFamily="18" charset="0"/>
              <a:cs typeface="Times New Roman" panose="02020603050405020304" pitchFamily="18" charset="0"/>
            </a:endParaRPr>
          </a:p>
        </p:txBody>
      </p:sp>
      <p:sp>
        <p:nvSpPr>
          <p:cNvPr id="11" name="Cloud Callout 10"/>
          <p:cNvSpPr/>
          <p:nvPr/>
        </p:nvSpPr>
        <p:spPr>
          <a:xfrm>
            <a:off x="448119" y="755256"/>
            <a:ext cx="9178041" cy="5043954"/>
          </a:xfrm>
          <a:prstGeom prst="cloudCallout">
            <a:avLst>
              <a:gd name="adj1" fmla="val 41498"/>
              <a:gd name="adj2" fmla="val 60053"/>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Có ý kiến cho rằng chi tiết: Trong truyền thuyết, hiện tượng lũ lụt hằng năm là do Thủy Tinh đánh ghen với Sơn Tinh mà ra. Theo em, trên thực tế hiện tượng lũ lụt hiện nay do đâu mà ra? Có ý kiến cho rằng lũ lụt ngày càng tàn khốc vì sự nổi giận của “Mẹ thiên nhiên”. Em có đồng ý với ý kiến này không? Vì sao</a:t>
            </a:r>
            <a:r>
              <a:rPr lang="vi-VN" sz="4000" i="1">
                <a:latin typeface="Times New Roman" panose="02020603050405020304" pitchFamily="18" charset="0"/>
                <a:cs typeface="Times New Roman" panose="02020603050405020304" pitchFamily="18" charset="0"/>
              </a:rPr>
              <a: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1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0" grpId="1"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5286500" y="1248776"/>
            <a:ext cx="6223234" cy="4058683"/>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ST, TT có phải là nhân vật có thật không? Các tác giả dân gian xây dựng nhân vật Sơn Tinh, Thủy Tinh nhằm biểu trưng cho đối tượng nào?</a:t>
            </a:r>
            <a:endParaRPr lang="en-US" sz="4000">
              <a:latin typeface="Times New Roman" panose="02020603050405020304" pitchFamily="18" charset="0"/>
              <a:cs typeface="Times New Roman" panose="02020603050405020304" pitchFamily="18" charset="0"/>
            </a:endParaRPr>
          </a:p>
        </p:txBody>
      </p:sp>
      <p:sp>
        <p:nvSpPr>
          <p:cNvPr id="5" name="Rounded Rectangle 4"/>
          <p:cNvSpPr/>
          <p:nvPr/>
        </p:nvSpPr>
        <p:spPr>
          <a:xfrm>
            <a:off x="4254795" y="4544290"/>
            <a:ext cx="3511668" cy="1526339"/>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solidFill>
                  <a:schemeClr val="bg1"/>
                </a:solidFill>
                <a:latin typeface="Times New Roman" panose="02020603050405020304" pitchFamily="18" charset="0"/>
                <a:ea typeface="SimSun" panose="02010600030101010101" pitchFamily="2" charset="-122"/>
              </a:rPr>
              <a:t>D</a:t>
            </a:r>
            <a:r>
              <a:rPr lang="vi-VN" sz="3200" kern="100" smtClean="0">
                <a:solidFill>
                  <a:schemeClr val="bg1"/>
                </a:solidFill>
                <a:latin typeface="Times New Roman" panose="02020603050405020304" pitchFamily="18" charset="0"/>
                <a:ea typeface="SimSun" panose="02010600030101010101" pitchFamily="2" charset="-122"/>
              </a:rPr>
              <a:t>o </a:t>
            </a:r>
            <a:r>
              <a:rPr lang="vi-VN" sz="3200" kern="100">
                <a:solidFill>
                  <a:schemeClr val="bg1"/>
                </a:solidFill>
                <a:latin typeface="Times New Roman" panose="02020603050405020304" pitchFamily="18" charset="0"/>
                <a:ea typeface="SimSun" panose="02010600030101010101" pitchFamily="2" charset="-122"/>
              </a:rPr>
              <a:t>người xưa tưởng tượng ra.</a:t>
            </a:r>
            <a:endParaRPr lang="en-US">
              <a:solidFill>
                <a:schemeClr val="bg1"/>
              </a:solidFill>
            </a:endParaRPr>
          </a:p>
        </p:txBody>
      </p:sp>
      <p:sp>
        <p:nvSpPr>
          <p:cNvPr id="7" name="Rounded Rectangle 6"/>
          <p:cNvSpPr/>
          <p:nvPr/>
        </p:nvSpPr>
        <p:spPr>
          <a:xfrm>
            <a:off x="4254795" y="1101828"/>
            <a:ext cx="3511668"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smtClean="0">
                <a:solidFill>
                  <a:schemeClr val="bg1"/>
                </a:solidFill>
                <a:latin typeface="Times New Roman" panose="02020603050405020304" pitchFamily="18" charset="0"/>
                <a:ea typeface="SimSun" panose="02010600030101010101" pitchFamily="2" charset="-122"/>
              </a:rPr>
              <a:t>L</a:t>
            </a:r>
            <a:r>
              <a:rPr lang="vi-VN" sz="3200" kern="100" smtClean="0">
                <a:solidFill>
                  <a:schemeClr val="bg1"/>
                </a:solidFill>
                <a:latin typeface="Times New Roman" panose="02020603050405020304" pitchFamily="18" charset="0"/>
                <a:ea typeface="SimSun" panose="02010600030101010101" pitchFamily="2" charset="-122"/>
              </a:rPr>
              <a:t>à </a:t>
            </a:r>
            <a:r>
              <a:rPr lang="vi-VN" sz="3200" kern="100">
                <a:solidFill>
                  <a:schemeClr val="bg1"/>
                </a:solidFill>
                <a:latin typeface="Times New Roman" panose="02020603050405020304" pitchFamily="18" charset="0"/>
                <a:ea typeface="SimSun" panose="02010600030101010101" pitchFamily="2" charset="-122"/>
              </a:rPr>
              <a:t>những nhân vật hư cấu hoang </a:t>
            </a:r>
            <a:r>
              <a:rPr lang="vi-VN" sz="3200" kern="100" smtClean="0">
                <a:solidFill>
                  <a:schemeClr val="bg1"/>
                </a:solidFill>
                <a:latin typeface="Times New Roman" panose="02020603050405020304" pitchFamily="18" charset="0"/>
                <a:ea typeface="SimSun" panose="02010600030101010101" pitchFamily="2" charset="-122"/>
              </a:rPr>
              <a:t>đường</a:t>
            </a:r>
            <a:r>
              <a:rPr lang="en-US" sz="3200" kern="100" smtClean="0">
                <a:solidFill>
                  <a:schemeClr val="bg1"/>
                </a:solidFill>
                <a:latin typeface="Times New Roman" panose="02020603050405020304" pitchFamily="18" charset="0"/>
                <a:ea typeface="SimSun" panose="02010600030101010101" pitchFamily="2" charset="-122"/>
              </a:rPr>
              <a:t>, kì ảo.</a:t>
            </a:r>
            <a:endParaRPr lang="en-US">
              <a:solidFill>
                <a:schemeClr val="bg1"/>
              </a:solidFill>
            </a:endParaRP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kern="100">
                <a:solidFill>
                  <a:schemeClr val="bg1"/>
                </a:solidFill>
                <a:latin typeface="Times New Roman" panose="02020603050405020304" pitchFamily="18" charset="0"/>
                <a:ea typeface="SimSun" panose="02010600030101010101" pitchFamily="2" charset="-122"/>
              </a:rPr>
              <a:t>Sơn Thủy, Thủy Tinh</a:t>
            </a:r>
            <a:endParaRPr lang="en-US">
              <a:solidFill>
                <a:schemeClr val="bg1"/>
              </a:solidFill>
            </a:endParaRPr>
          </a:p>
        </p:txBody>
      </p:sp>
    </p:spTree>
    <p:extLst>
      <p:ext uri="{BB962C8B-B14F-4D97-AF65-F5344CB8AC3E}">
        <p14:creationId xmlns:p14="http://schemas.microsoft.com/office/powerpoint/2010/main" val="38467644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4602606" y="1697181"/>
            <a:ext cx="5073025" cy="2267951"/>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Nếu như kết thúc truyện là TT thắng ST thì có được không ? Vì sao?</a:t>
            </a:r>
          </a:p>
        </p:txBody>
      </p:sp>
      <p:sp>
        <p:nvSpPr>
          <p:cNvPr id="5" name="Rounded Rectangle 4"/>
          <p:cNvSpPr/>
          <p:nvPr/>
        </p:nvSpPr>
        <p:spPr>
          <a:xfrm>
            <a:off x="4254794" y="3965132"/>
            <a:ext cx="6482478" cy="2015051"/>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Sơn Tinh: biểu trưng cho đất, núi, là sức mạnh của, khả năng, mơ ước của nhân dân được hình tượng </a:t>
            </a:r>
            <a:r>
              <a:rPr lang="vi-VN" sz="3200" kern="100" smtClean="0">
                <a:solidFill>
                  <a:schemeClr val="bg1"/>
                </a:solidFill>
                <a:latin typeface="Times New Roman" panose="02020603050405020304" pitchFamily="18" charset="0"/>
                <a:ea typeface="SimSun" panose="02010600030101010101" pitchFamily="2" charset="-122"/>
              </a:rPr>
              <a:t>hóa.</a:t>
            </a:r>
            <a:endParaRPr lang="en-US">
              <a:solidFill>
                <a:schemeClr val="bg1"/>
              </a:solidFill>
            </a:endParaRPr>
          </a:p>
        </p:txBody>
      </p:sp>
      <p:sp>
        <p:nvSpPr>
          <p:cNvPr id="7" name="Rounded Rectangle 6"/>
          <p:cNvSpPr/>
          <p:nvPr/>
        </p:nvSpPr>
        <p:spPr>
          <a:xfrm>
            <a:off x="4254795" y="1101828"/>
            <a:ext cx="6233096"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kern="100">
                <a:solidFill>
                  <a:schemeClr val="bg1"/>
                </a:solidFill>
                <a:latin typeface="Times New Roman" panose="02020603050405020304" pitchFamily="18" charset="0"/>
                <a:ea typeface="SimSun" panose="02010600030101010101" pitchFamily="2" charset="-122"/>
              </a:rPr>
              <a:t>Thủy Tinh: biểu trưng cho sức mạnh của nước, là hiện tượng lũ lụt được hình tượng hóa.</a:t>
            </a: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Ý nghĩa biểu trưng của nhân vật</a:t>
            </a:r>
            <a:endParaRPr lang="en-US">
              <a:solidFill>
                <a:schemeClr val="bg1"/>
              </a:solidFill>
            </a:endParaRPr>
          </a:p>
        </p:txBody>
      </p:sp>
    </p:spTree>
    <p:extLst>
      <p:ext uri="{BB962C8B-B14F-4D97-AF65-F5344CB8AC3E}">
        <p14:creationId xmlns:p14="http://schemas.microsoft.com/office/powerpoint/2010/main" val="8838861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4350645" y="1494191"/>
            <a:ext cx="5073025" cy="2267951"/>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Chủ đề của truyện ST, TT là gì?</a:t>
            </a:r>
          </a:p>
        </p:txBody>
      </p:sp>
      <p:sp>
        <p:nvSpPr>
          <p:cNvPr id="5" name="Rounded Rectangle 4"/>
          <p:cNvSpPr/>
          <p:nvPr/>
        </p:nvSpPr>
        <p:spPr>
          <a:xfrm>
            <a:off x="4254794" y="3965132"/>
            <a:ext cx="6482478" cy="2015051"/>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kern="100" smtClean="0">
              <a:solidFill>
                <a:schemeClr val="bg1"/>
              </a:solidFill>
              <a:latin typeface="Times New Roman" panose="02020603050405020304" pitchFamily="18" charset="0"/>
              <a:ea typeface="SimSun" panose="02010600030101010101" pitchFamily="2" charset="-122"/>
            </a:endParaRPr>
          </a:p>
          <a:p>
            <a:pPr algn="ctr"/>
            <a:r>
              <a:rPr lang="en-US" sz="3200" kern="100" smtClean="0">
                <a:solidFill>
                  <a:schemeClr val="bg1"/>
                </a:solidFill>
                <a:latin typeface="Times New Roman" panose="02020603050405020304" pitchFamily="18" charset="0"/>
                <a:ea typeface="SimSun" panose="02010600030101010101" pitchFamily="2" charset="-122"/>
              </a:rPr>
              <a:t>V</a:t>
            </a:r>
            <a:r>
              <a:rPr lang="vi-VN" sz="3200" kern="100" smtClean="0">
                <a:solidFill>
                  <a:schemeClr val="bg1"/>
                </a:solidFill>
                <a:latin typeface="Times New Roman" panose="02020603050405020304" pitchFamily="18" charset="0"/>
                <a:ea typeface="SimSun" panose="02010600030101010101" pitchFamily="2" charset="-122"/>
              </a:rPr>
              <a:t>à </a:t>
            </a:r>
            <a:r>
              <a:rPr lang="vi-VN" sz="3200" kern="100">
                <a:solidFill>
                  <a:schemeClr val="bg1"/>
                </a:solidFill>
                <a:latin typeface="Times New Roman" panose="02020603050405020304" pitchFamily="18" charset="0"/>
                <a:ea typeface="SimSun" panose="02010600030101010101" pitchFamily="2" charset="-122"/>
              </a:rPr>
              <a:t>mơ ước chế ngự thiên tai để phát triển trồng trọt, chăn nôi, ổn định cuộc sống và xây dựng đất nước.</a:t>
            </a:r>
          </a:p>
          <a:p>
            <a:pPr algn="ctr"/>
            <a:r>
              <a:rPr lang="vi-VN" sz="3200" kern="100" smtClean="0">
                <a:solidFill>
                  <a:schemeClr val="bg1"/>
                </a:solidFill>
                <a:latin typeface="Times New Roman" panose="02020603050405020304" pitchFamily="18" charset="0"/>
                <a:ea typeface="SimSun" panose="02010600030101010101" pitchFamily="2" charset="-122"/>
              </a:rPr>
              <a:t>.</a:t>
            </a:r>
            <a:endParaRPr lang="en-US">
              <a:solidFill>
                <a:schemeClr val="bg1"/>
              </a:solidFill>
            </a:endParaRPr>
          </a:p>
        </p:txBody>
      </p:sp>
      <p:sp>
        <p:nvSpPr>
          <p:cNvPr id="7" name="Rounded Rectangle 6"/>
          <p:cNvSpPr/>
          <p:nvPr/>
        </p:nvSpPr>
        <p:spPr>
          <a:xfrm>
            <a:off x="4254795" y="1101828"/>
            <a:ext cx="6233096"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kern="100">
                <a:solidFill>
                  <a:schemeClr val="bg1"/>
                </a:solidFill>
                <a:latin typeface="Times New Roman" panose="02020603050405020304" pitchFamily="18" charset="0"/>
                <a:ea typeface="SimSun" panose="02010600030101010101" pitchFamily="2" charset="-122"/>
              </a:rPr>
              <a:t>Ca ngợi, đề cao và tôn vinh sức mạnh, chiến công của người Việt cổ trong công cuộc chống bão lụt.</a:t>
            </a: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Chủ đề của truyện</a:t>
            </a:r>
            <a:endParaRPr lang="en-US">
              <a:solidFill>
                <a:schemeClr val="bg1"/>
              </a:solidFill>
            </a:endParaRPr>
          </a:p>
        </p:txBody>
      </p:sp>
    </p:spTree>
    <p:extLst>
      <p:ext uri="{BB962C8B-B14F-4D97-AF65-F5344CB8AC3E}">
        <p14:creationId xmlns:p14="http://schemas.microsoft.com/office/powerpoint/2010/main" val="15402355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2820" y="348165"/>
            <a:ext cx="4103792" cy="3430607"/>
          </a:xfrm>
          <a:prstGeom prst="rect">
            <a:avLst/>
          </a:prstGeom>
        </p:spPr>
      </p:pic>
      <p:pic>
        <p:nvPicPr>
          <p:cNvPr id="3" name="Picture 2"/>
          <p:cNvPicPr>
            <a:picLocks noChangeAspect="1"/>
          </p:cNvPicPr>
          <p:nvPr/>
        </p:nvPicPr>
        <p:blipFill>
          <a:blip r:embed="rId3"/>
          <a:stretch>
            <a:fillRect/>
          </a:stretch>
        </p:blipFill>
        <p:spPr>
          <a:xfrm>
            <a:off x="1439172" y="3385149"/>
            <a:ext cx="4115666" cy="3261447"/>
          </a:xfrm>
          <a:prstGeom prst="rect">
            <a:avLst/>
          </a:prstGeom>
        </p:spPr>
      </p:pic>
      <p:pic>
        <p:nvPicPr>
          <p:cNvPr id="6" name="Picture 5"/>
          <p:cNvPicPr>
            <a:picLocks noChangeAspect="1"/>
          </p:cNvPicPr>
          <p:nvPr/>
        </p:nvPicPr>
        <p:blipFill>
          <a:blip r:embed="rId4"/>
          <a:stretch>
            <a:fillRect/>
          </a:stretch>
        </p:blipFill>
        <p:spPr>
          <a:xfrm>
            <a:off x="5872627" y="168262"/>
            <a:ext cx="4939577" cy="3089844"/>
          </a:xfrm>
          <a:prstGeom prst="rect">
            <a:avLst/>
          </a:prstGeom>
        </p:spPr>
      </p:pic>
      <p:pic>
        <p:nvPicPr>
          <p:cNvPr id="7" name="Picture 6"/>
          <p:cNvPicPr>
            <a:picLocks noChangeAspect="1"/>
          </p:cNvPicPr>
          <p:nvPr/>
        </p:nvPicPr>
        <p:blipFill>
          <a:blip r:embed="rId5"/>
          <a:stretch>
            <a:fillRect/>
          </a:stretch>
        </p:blipFill>
        <p:spPr>
          <a:xfrm>
            <a:off x="6477712" y="3099265"/>
            <a:ext cx="5237572" cy="3375130"/>
          </a:xfrm>
          <a:prstGeom prst="rect">
            <a:avLst/>
          </a:prstGeom>
        </p:spPr>
      </p:pic>
      <p:sp>
        <p:nvSpPr>
          <p:cNvPr id="8" name="Cloud Callout 7"/>
          <p:cNvSpPr/>
          <p:nvPr/>
        </p:nvSpPr>
        <p:spPr>
          <a:xfrm>
            <a:off x="3770800" y="842137"/>
            <a:ext cx="5640779" cy="3664240"/>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Bằng trải nghiệm của mình, hãy chỉ ra những thiệt hại do bão lũ gây ra để hiểu hơn vì sao người Việt từ xưa đến nay lại luôn khao khát chế ngự thiên tai?</a:t>
            </a:r>
          </a:p>
        </p:txBody>
      </p:sp>
      <p:sp>
        <p:nvSpPr>
          <p:cNvPr id="10" name="Cloud Callout 9"/>
          <p:cNvSpPr/>
          <p:nvPr/>
        </p:nvSpPr>
        <p:spPr>
          <a:xfrm>
            <a:off x="3745682" y="895867"/>
            <a:ext cx="7315200" cy="3617889"/>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Thiệt hại tính mạng, nhà cửa bị nhấn chìm, cuốn trôi, hoa màu bị ngập lụt, cầu cống, đê điều bị tàn phá, dẫn đến sạt lở (13 chiến sĩ đã hi sinh ở thủy điện Rào Trăng 3 do mưa lũ, sạt lở)</a:t>
            </a:r>
          </a:p>
        </p:txBody>
      </p:sp>
    </p:spTree>
    <p:extLst>
      <p:ext uri="{BB962C8B-B14F-4D97-AF65-F5344CB8AC3E}">
        <p14:creationId xmlns:p14="http://schemas.microsoft.com/office/powerpoint/2010/main" val="12474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4729377" y="2060038"/>
            <a:ext cx="4800481"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III. Tổng</a:t>
            </a:r>
            <a:r>
              <a:rPr kumimoji="0" lang="en-US" sz="6600" b="1" i="0" u="none" strike="noStrike" kern="100" cap="none" spc="0" normalizeH="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 kết</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632224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êu sóng thần cao 200m lần thứ hai trong lịch sử sẽ sớm tái diễn?"/>
          <p:cNvPicPr/>
          <p:nvPr/>
        </p:nvPicPr>
        <p:blipFill>
          <a:blip r:embed="rId2">
            <a:extLst>
              <a:ext uri="{28A0092B-C50C-407E-A947-70E740481C1C}">
                <a14:useLocalDpi xmlns:a14="http://schemas.microsoft.com/office/drawing/2010/main" val="0"/>
              </a:ext>
            </a:extLst>
          </a:blip>
          <a:srcRect/>
          <a:stretch>
            <a:fillRect/>
          </a:stretch>
        </p:blipFill>
        <p:spPr bwMode="auto">
          <a:xfrm>
            <a:off x="2467628" y="651353"/>
            <a:ext cx="7522662" cy="5298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ounded Rectangle 2"/>
          <p:cNvSpPr/>
          <p:nvPr/>
        </p:nvSpPr>
        <p:spPr>
          <a:xfrm>
            <a:off x="2329842" y="0"/>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1. Đây là hiện tượng nào?</a:t>
            </a:r>
            <a:endParaRPr lang="en-US" sz="4000">
              <a:latin typeface="Times New Roman" panose="02020603050405020304" pitchFamily="18" charset="0"/>
              <a:cs typeface="Times New Roman" panose="02020603050405020304" pitchFamily="18" charset="0"/>
            </a:endParaRPr>
          </a:p>
        </p:txBody>
      </p:sp>
      <p:sp>
        <p:nvSpPr>
          <p:cNvPr id="4" name="Rounded Rectangle 3"/>
          <p:cNvSpPr/>
          <p:nvPr/>
        </p:nvSpPr>
        <p:spPr>
          <a:xfrm>
            <a:off x="2336105" y="5949862"/>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Sóng thần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1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6088" y="213756"/>
            <a:ext cx="8007927" cy="523220"/>
          </a:xfrm>
          <a:prstGeom prst="rect">
            <a:avLst/>
          </a:prstGeom>
        </p:spPr>
        <p:txBody>
          <a:bodyPr wrap="square">
            <a:spAutoFit/>
          </a:bodyPr>
          <a:lstStyle/>
          <a:p>
            <a:r>
              <a:rPr lang="nl-NL" sz="2800" b="1" kern="100">
                <a:latin typeface="Times New Roman" panose="02020603050405020304" pitchFamily="18" charset="0"/>
                <a:ea typeface="SimSun" panose="02010600030101010101" pitchFamily="2" charset="-122"/>
              </a:rPr>
              <a:t>1. Nội dung – Ý nghĩa</a:t>
            </a:r>
            <a:r>
              <a:rPr lang="nl-NL" sz="2800" b="1" kern="100" smtClean="0">
                <a:latin typeface="Times New Roman" panose="02020603050405020304" pitchFamily="18" charset="0"/>
                <a:ea typeface="SimSun" panose="02010600030101010101" pitchFamily="2" charset="-122"/>
              </a:rPr>
              <a:t>:</a:t>
            </a:r>
            <a:endParaRPr lang="en-US" sz="2800" kern="100">
              <a:latin typeface="Times New Roman" panose="02020603050405020304" pitchFamily="18" charset="0"/>
              <a:ea typeface="SimSun" panose="02010600030101010101" pitchFamily="2" charset="-122"/>
            </a:endParaRPr>
          </a:p>
        </p:txBody>
      </p:sp>
      <p:sp>
        <p:nvSpPr>
          <p:cNvPr id="3" name="Rectangle 2"/>
          <p:cNvSpPr/>
          <p:nvPr/>
        </p:nvSpPr>
        <p:spPr>
          <a:xfrm>
            <a:off x="1575459" y="3937853"/>
            <a:ext cx="6096000" cy="523220"/>
          </a:xfrm>
          <a:prstGeom prst="rect">
            <a:avLst/>
          </a:prstGeom>
        </p:spPr>
        <p:txBody>
          <a:bodyPr>
            <a:spAutoFit/>
          </a:bodyPr>
          <a:lstStyle/>
          <a:p>
            <a:pPr lvl="0" algn="just"/>
            <a:r>
              <a:rPr lang="fr-FR" sz="2800" b="1" kern="100" smtClean="0">
                <a:solidFill>
                  <a:srgbClr val="000000"/>
                </a:solidFill>
                <a:latin typeface="Times New Roman" panose="02020603050405020304" pitchFamily="18" charset="0"/>
                <a:ea typeface="SimSun" panose="02010600030101010101" pitchFamily="2" charset="-122"/>
              </a:rPr>
              <a:t>2. </a:t>
            </a:r>
            <a:r>
              <a:rPr lang="fr-FR" sz="2800" b="1" kern="100">
                <a:solidFill>
                  <a:srgbClr val="000000"/>
                </a:solidFill>
                <a:latin typeface="Times New Roman" panose="02020603050405020304" pitchFamily="18" charset="0"/>
                <a:ea typeface="SimSun" panose="02010600030101010101" pitchFamily="2" charset="-122"/>
              </a:rPr>
              <a:t>Nghệ </a:t>
            </a:r>
            <a:r>
              <a:rPr lang="fr-FR" sz="2800" b="1" kern="100" smtClean="0">
                <a:solidFill>
                  <a:srgbClr val="000000"/>
                </a:solidFill>
                <a:latin typeface="Times New Roman" panose="02020603050405020304" pitchFamily="18" charset="0"/>
                <a:ea typeface="SimSun" panose="02010600030101010101" pitchFamily="2" charset="-122"/>
              </a:rPr>
              <a:t>thuật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4" name="Rectangle 3"/>
          <p:cNvSpPr/>
          <p:nvPr/>
        </p:nvSpPr>
        <p:spPr>
          <a:xfrm>
            <a:off x="1575459" y="736976"/>
            <a:ext cx="6096000" cy="1815882"/>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a:t>
            </a:r>
            <a:r>
              <a:rPr lang="en-US" sz="2800" i="1" kern="100">
                <a:solidFill>
                  <a:srgbClr val="000000"/>
                </a:solidFill>
                <a:latin typeface="Times New Roman" panose="02020603050405020304" pitchFamily="18" charset="0"/>
                <a:ea typeface="SimSun" panose="02010600030101010101" pitchFamily="2" charset="-122"/>
              </a:rPr>
              <a:t>Nội dung</a:t>
            </a:r>
            <a:r>
              <a:rPr lang="en-US" sz="2800" kern="100">
                <a:solidFill>
                  <a:srgbClr val="000000"/>
                </a:solidFill>
                <a:latin typeface="Times New Roman" panose="02020603050405020304" pitchFamily="18" charset="0"/>
                <a:ea typeface="SimSun" panose="02010600030101010101" pitchFamily="2" charset="-122"/>
              </a:rPr>
              <a:t>: Truyện giải thích hiện tượng mưa bão lũ lụt xảy ra hàng năm ở đồng bằng Bắc Bộ thuở các vua Hùng dựng nước</a:t>
            </a:r>
            <a:r>
              <a:rPr lang="en-US" sz="2800" kern="100" smtClean="0">
                <a:solidFill>
                  <a:srgbClr val="000000"/>
                </a:solidFill>
                <a:latin typeface="Times New Roman" panose="02020603050405020304" pitchFamily="18" charset="0"/>
                <a:ea typeface="SimSun" panose="02010600030101010101" pitchFamily="2" charset="-122"/>
              </a:rPr>
              <a: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1575459" y="2552858"/>
            <a:ext cx="6096000" cy="1384995"/>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a:t>
            </a:r>
            <a:r>
              <a:rPr lang="en-US" sz="2800" i="1" kern="100">
                <a:solidFill>
                  <a:srgbClr val="000000"/>
                </a:solidFill>
                <a:latin typeface="Times New Roman" panose="02020603050405020304" pitchFamily="18" charset="0"/>
                <a:ea typeface="SimSun" panose="02010600030101010101" pitchFamily="2" charset="-122"/>
              </a:rPr>
              <a:t>Ý nghĩa</a:t>
            </a:r>
            <a:r>
              <a:rPr lang="en-US" sz="2800" kern="100">
                <a:solidFill>
                  <a:srgbClr val="000000"/>
                </a:solidFill>
                <a:latin typeface="Times New Roman" panose="02020603050405020304" pitchFamily="18" charset="0"/>
                <a:ea typeface="SimSun" panose="02010600030101010101" pitchFamily="2" charset="-122"/>
              </a:rPr>
              <a:t>: Thể hiện sức mạnh và ước mơ chế ngự thiên tai bảo vệ cuộc sống của người Việt cổ. </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1575459" y="4368740"/>
            <a:ext cx="6096000" cy="1384995"/>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Xây dựng hình tượng nhân vật mang dáng dấp thần linh với nhiều chi tiết tưởng tượng kì ảo có tính khái quát cao</a:t>
            </a:r>
            <a:r>
              <a:rPr lang="en-US" sz="2800" kern="100" smtClean="0">
                <a:solidFill>
                  <a:srgbClr val="000000"/>
                </a:solidFill>
                <a:latin typeface="Times New Roman" panose="02020603050405020304" pitchFamily="18" charset="0"/>
                <a:ea typeface="SimSun" panose="02010600030101010101" pitchFamily="2" charset="-122"/>
              </a:rPr>
              <a: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1575459" y="5661402"/>
            <a:ext cx="5484194" cy="523220"/>
          </a:xfrm>
          <a:prstGeom prst="rect">
            <a:avLst/>
          </a:prstGeom>
        </p:spPr>
        <p:txBody>
          <a:bodyPr wrap="none">
            <a:spAutoFit/>
          </a:bodyPr>
          <a:lstStyle/>
          <a:p>
            <a:pPr lvl="0"/>
            <a:r>
              <a:rPr lang="en-US" sz="2800" kern="100">
                <a:solidFill>
                  <a:srgbClr val="000000"/>
                </a:solidFill>
                <a:latin typeface="Times New Roman" panose="02020603050405020304" pitchFamily="18" charset="0"/>
                <a:ea typeface="SimSun" panose="02010600030101010101" pitchFamily="2" charset="-122"/>
              </a:rPr>
              <a:t>- Cách kể chuyện hấp dẫn sinh động.</a:t>
            </a:r>
            <a:endParaRPr lang="en-US" sz="2800">
              <a:solidFill>
                <a:prstClr val="black"/>
              </a:solidFill>
            </a:endParaRPr>
          </a:p>
        </p:txBody>
      </p:sp>
      <p:pic>
        <p:nvPicPr>
          <p:cNvPr id="8" name="Picture 7"/>
          <p:cNvPicPr>
            <a:picLocks noChangeAspect="1"/>
          </p:cNvPicPr>
          <p:nvPr/>
        </p:nvPicPr>
        <p:blipFill>
          <a:blip r:embed="rId2"/>
          <a:stretch>
            <a:fillRect/>
          </a:stretch>
        </p:blipFill>
        <p:spPr>
          <a:xfrm>
            <a:off x="7882757" y="736976"/>
            <a:ext cx="3923774" cy="5238441"/>
          </a:xfrm>
          <a:prstGeom prst="rect">
            <a:avLst/>
          </a:prstGeom>
        </p:spPr>
      </p:pic>
    </p:spTree>
    <p:extLst>
      <p:ext uri="{BB962C8B-B14F-4D97-AF65-F5344CB8AC3E}">
        <p14:creationId xmlns:p14="http://schemas.microsoft.com/office/powerpoint/2010/main" val="236529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724695" y="1185726"/>
            <a:ext cx="7630699"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LUYỆN</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TẬP</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2715463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307466" y="167187"/>
            <a:ext cx="5884534" cy="2409760"/>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Thử tượng tưởng em là Thuỷ Tinh và nêu suy nghĩ, cảm xúc nhân vật sau khi bị thua cuộc</a:t>
            </a:r>
            <a:r>
              <a:rPr lang="vi-VN" sz="2800" i="1" smtClean="0">
                <a:latin typeface="Times New Roman" panose="02020603050405020304" pitchFamily="18" charset="0"/>
                <a:cs typeface="Times New Roman" panose="02020603050405020304" pitchFamily="18" charset="0"/>
              </a:rPr>
              <a:t>.</a:t>
            </a:r>
            <a:endParaRPr lang="vi-VN" sz="2800" i="1">
              <a:latin typeface="Times New Roman" panose="02020603050405020304" pitchFamily="18" charset="0"/>
              <a:cs typeface="Times New Roman" panose="02020603050405020304" pitchFamily="18" charset="0"/>
            </a:endParaRPr>
          </a:p>
        </p:txBody>
      </p:sp>
      <p:sp>
        <p:nvSpPr>
          <p:cNvPr id="3" name="Rectangle 2"/>
          <p:cNvSpPr/>
          <p:nvPr/>
        </p:nvSpPr>
        <p:spPr>
          <a:xfrm>
            <a:off x="712519" y="1074455"/>
            <a:ext cx="7164778" cy="5047536"/>
          </a:xfrm>
          <a:prstGeom prst="rect">
            <a:avLst/>
          </a:prstGeom>
        </p:spPr>
        <p:txBody>
          <a:bodyPr wrap="square">
            <a:spAutoFit/>
          </a:bodyPr>
          <a:lstStyle/>
          <a:p>
            <a:pPr algn="just"/>
            <a:r>
              <a:rPr lang="en-US" sz="2800" i="1" kern="100" smtClean="0">
                <a:latin typeface="Times New Roman" panose="02020603050405020304" pitchFamily="18" charset="0"/>
                <a:ea typeface="SimSun" panose="02010600030101010101" pitchFamily="2" charset="-122"/>
              </a:rPr>
              <a:t>	Ta </a:t>
            </a:r>
            <a:r>
              <a:rPr lang="en-US" sz="2800" i="1" kern="100">
                <a:latin typeface="Times New Roman" panose="02020603050405020304" pitchFamily="18" charset="0"/>
                <a:ea typeface="SimSun" panose="02010600030101010101" pitchFamily="2" charset="-122"/>
              </a:rPr>
              <a:t>không phục kết quả này, Mị Nương đáng lẽ ra phải là vợ của ta mới đúng. Ta có điểm gì không bằng Sơn Tinh chứ? Tại sao vua Hùng lại đối xử bất công với ta như thế? Phải chi người yêu cầu bạch tuộc chín màu, tôm chín đầu, cua chín càng thì ta đã đến sớm hơn Sơn Tinh rồi. Ta phải đòi lại công bằng cho chính mình. Cả phần đời còn lại này ta sẽ dành để trả thù các người, những người đã cướp đi những thứ xứng đáng thuộc về ta. </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latin typeface="Times New Roman" panose="02020603050405020304" pitchFamily="18" charset="0"/>
                <a:ea typeface="SimSun" panose="02010600030101010101" pitchFamily="2" charset="-122"/>
              </a:rPr>
              <a:t> </a:t>
            </a:r>
            <a:endParaRPr lang="en-US" sz="28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8350099" y="621571"/>
            <a:ext cx="3590772" cy="2976652"/>
          </a:xfrm>
          <a:prstGeom prst="rect">
            <a:avLst/>
          </a:prstGeom>
        </p:spPr>
      </p:pic>
      <p:pic>
        <p:nvPicPr>
          <p:cNvPr id="5" name="Picture 4"/>
          <p:cNvPicPr>
            <a:picLocks noChangeAspect="1"/>
          </p:cNvPicPr>
          <p:nvPr/>
        </p:nvPicPr>
        <p:blipFill>
          <a:blip r:embed="rId3"/>
          <a:stretch>
            <a:fillRect/>
          </a:stretch>
        </p:blipFill>
        <p:spPr>
          <a:xfrm>
            <a:off x="8350099" y="4244592"/>
            <a:ext cx="3536746" cy="2461008"/>
          </a:xfrm>
          <a:prstGeom prst="rect">
            <a:avLst/>
          </a:prstGeom>
        </p:spPr>
      </p:pic>
    </p:spTree>
    <p:extLst>
      <p:ext uri="{BB962C8B-B14F-4D97-AF65-F5344CB8AC3E}">
        <p14:creationId xmlns:p14="http://schemas.microsoft.com/office/powerpoint/2010/main" val="291041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2982351" y="1185726"/>
            <a:ext cx="8373043"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HÃY</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ĐẾN VỚI </a:t>
            </a: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VÒNG</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QUAY VĂN HỌC</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2952639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a:t>
            </a:r>
            <a:r>
              <a:rPr kumimoji="0" lang="en-US" sz="6000" b="1" i="0" u="none" strike="noStrike" kern="1200" cap="none" spc="0" normalizeH="0" noProof="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HỌC</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24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1. Truyện Sơn Tinh, Thủy Tinh bao gồm những nhân vật nào?</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 Mị Nương, Vua Hùng.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 Mị </a:t>
            </a:r>
            <a:r>
              <a:rPr lang="vi-VN" sz="3200" smtClean="0">
                <a:solidFill>
                  <a:prstClr val="black"/>
                </a:solidFill>
                <a:latin typeface="Times New Roman" panose="02020603050405020304" pitchFamily="18" charset="0"/>
                <a:cs typeface="Times New Roman" panose="02020603050405020304" pitchFamily="18" charset="0"/>
              </a:rPr>
              <a:t>Nương</a:t>
            </a:r>
            <a:r>
              <a:rPr lang="en-US" sz="320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Thũy Tinh, Vua Hùng.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7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smtClean="0">
                <a:solidFill>
                  <a:prstClr val="black"/>
                </a:solidFill>
                <a:latin typeface="Times New Roman" panose="02020603050405020304" pitchFamily="18" charset="0"/>
                <a:cs typeface="Times New Roman" panose="02020603050405020304" pitchFamily="18" charset="0"/>
              </a:rPr>
              <a:t>Câu </a:t>
            </a:r>
            <a:r>
              <a:rPr lang="vi-VN" sz="4000">
                <a:solidFill>
                  <a:prstClr val="black"/>
                </a:solidFill>
                <a:latin typeface="Times New Roman" panose="02020603050405020304" pitchFamily="18" charset="0"/>
                <a:cs typeface="Times New Roman" panose="02020603050405020304" pitchFamily="18" charset="0"/>
              </a:rPr>
              <a:t>2. Câu nào dưới đây không nói về công chúa Mị Nương?</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người đẹp như hoa.</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Có nhiều phép thuật tinh thông, từng giúp nhân dân diệt trừ yêu ma.</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125208"/>
            <a:ext cx="4906798" cy="17769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người có tính nết rất hiền dịu.</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125208"/>
            <a:ext cx="4906798" cy="18057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con gái của Hùng Vương thứ mười tám, được vua cha hết mực yêu thương và muốn kén chồng xứng đáng cho nàng.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4225" y="31330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716733" y="525140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57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3748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3. Điều nào dưới đây trong truyện Sơn Tinh, Thủy Tinh nói về nhân vật Sơn Tinh?</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6559" y="27715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kern="0">
                <a:solidFill>
                  <a:schemeClr val="tx1"/>
                </a:solidFill>
                <a:latin typeface="Times New Roman" panose="02020603050405020304" pitchFamily="18" charset="0"/>
                <a:ea typeface="Times New Roman" panose="02020603050405020304" pitchFamily="18" charset="0"/>
              </a:rPr>
              <a:t>D. Cả A, B và C đều đúng</a:t>
            </a:r>
            <a:r>
              <a:rPr lang="en-US" sz="3200" b="1" kern="0">
                <a:latin typeface="Times New Roman" panose="02020603050405020304" pitchFamily="18" charset="0"/>
                <a:ea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B</a:t>
            </a:r>
            <a:r>
              <a:rPr kumimoji="0" lang="vi-VN" sz="3200" b="0" i="0" u="none" strike="noStrike" kern="1200" cap="none" spc="0" normalizeH="0" baseline="0" noProof="0">
                <a:ln>
                  <a:noFill/>
                </a:ln>
                <a:solidFill>
                  <a:prstClr val="black"/>
                </a:solidFill>
                <a:effectLst/>
                <a:uLnTx/>
                <a:uFillTx/>
                <a:latin typeface="+mj-lt"/>
              </a:rPr>
              <a:t>. </a:t>
            </a:r>
            <a:r>
              <a:rPr lang="vi-VN" sz="3200">
                <a:solidFill>
                  <a:prstClr val="black"/>
                </a:solidFill>
                <a:latin typeface="+mj-lt"/>
              </a:rPr>
              <a:t>Có nhiều phép lạ.</a:t>
            </a:r>
            <a:endParaRPr kumimoji="0" lang="vi-VN" sz="32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Là Thần Núi.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19398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A</a:t>
            </a:r>
            <a:r>
              <a:rPr lang="vi-VN" sz="3200">
                <a:solidFill>
                  <a:prstClr val="black"/>
                </a:solidFill>
                <a:latin typeface="Times New Roman" panose="02020603050405020304" pitchFamily="18" charset="0"/>
                <a:cs typeface="Times New Roman" panose="02020603050405020304" pitchFamily="18" charset="0"/>
              </a:rPr>
              <a:t>. Ở núi Tản Viên, có sức khỏe phi thường.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92473" y="2971906"/>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2276" y="1985344"/>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52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kern="0">
                <a:solidFill>
                  <a:schemeClr val="tx1"/>
                </a:solidFill>
                <a:latin typeface="Times New Roman" panose="02020603050405020304" pitchFamily="18" charset="0"/>
                <a:ea typeface="Times New Roman" panose="02020603050405020304" pitchFamily="18" charset="0"/>
              </a:rPr>
              <a:t>Câu 4.</a:t>
            </a:r>
            <a:r>
              <a:rPr lang="en-US" sz="3200" kern="0">
                <a:solidFill>
                  <a:schemeClr val="tx1"/>
                </a:solidFill>
                <a:latin typeface="Times New Roman" panose="02020603050405020304" pitchFamily="18" charset="0"/>
                <a:ea typeface="Times New Roman" panose="02020603050405020304" pitchFamily="18" charset="0"/>
              </a:rPr>
              <a:t> Trong truyện Sơn Tinh, Thủy Tinh, nhân vật Thủy Tinh có tài gì?</a:t>
            </a:r>
            <a:endParaRPr lang="en-US" sz="2800" kern="100">
              <a:solidFill>
                <a:schemeClr val="tx1"/>
              </a:solidFill>
              <a:effectLst/>
              <a:latin typeface="Times New Roman" panose="02020603050405020304" pitchFamily="18" charset="0"/>
              <a:ea typeface="SimSun" panose="02010600030101010101" pitchFamily="2" charset="-122"/>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r>
              <a:rPr lang="en-US" sz="3200" ker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Diệt trừ yêu ma quỷ </a:t>
            </a:r>
            <a:r>
              <a:rPr lang="en-US" sz="3200" kern="0">
                <a:latin typeface="Times New Roman" panose="02020603050405020304" pitchFamily="18" charset="0"/>
                <a:ea typeface="Times New Roman" panose="02020603050405020304" pitchFamily="18" charset="0"/>
                <a:cs typeface="Times New Roman" panose="02020603050405020304" pitchFamily="18" charset="0"/>
              </a:rPr>
              <a:t>quái</a:t>
            </a:r>
            <a:r>
              <a:rPr lang="en-US" sz="3200" kern="0">
                <a:latin typeface="Times New Roman" panose="02020603050405020304" pitchFamily="18" charset="0"/>
                <a:ea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Dời non lấp bể.</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Gọi gió gió đến, hô mưa mưa về</a:t>
            </a:r>
            <a:r>
              <a:rPr lang="vi-VN" sz="320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D</a:t>
            </a:r>
            <a:r>
              <a:rPr kumimoji="0" lang="vi-VN" sz="3200" b="0" i="0" u="none" strike="noStrike" kern="1200" cap="none" spc="0" normalizeH="0" baseline="0" noProof="0">
                <a:ln>
                  <a:noFill/>
                </a:ln>
                <a:solidFill>
                  <a:prstClr val="black"/>
                </a:solidFill>
                <a:effectLst/>
                <a:uLnTx/>
                <a:uFillTx/>
                <a:latin typeface="+mj-lt"/>
              </a:rPr>
              <a:t>. </a:t>
            </a:r>
            <a:r>
              <a:rPr lang="vi-VN" sz="3200">
                <a:solidFill>
                  <a:prstClr val="black"/>
                </a:solidFill>
                <a:latin typeface="+mj-lt"/>
              </a:rPr>
              <a:t>Biến hóa khôn lường.</a:t>
            </a:r>
            <a:endParaRPr kumimoji="0" lang="vi-VN" sz="3200" b="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88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5. </a:t>
            </a:r>
            <a:r>
              <a:rPr lang="vi-VN" sz="3200" kern="0">
                <a:solidFill>
                  <a:prstClr val="black"/>
                </a:solidFill>
                <a:latin typeface="Times New Roman" panose="02020603050405020304" pitchFamily="18" charset="0"/>
                <a:ea typeface="Times New Roman" panose="02020603050405020304" pitchFamily="18" charset="0"/>
              </a:rPr>
              <a:t>Trong truyện Sơn Tinh, Thủy Tinh, vua Hùng đã chọn cách nào để kén chồng cho Mị Nương?</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Rectangle 25"/>
          <p:cNvSpPr/>
          <p:nvPr/>
        </p:nvSpPr>
        <p:spPr>
          <a:xfrm>
            <a:off x="1110219" y="1949346"/>
            <a:ext cx="5020395" cy="11352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Tổ chức thi tài võ nghệ, ai đánh thắng đối thủ thì sẽ cưới Mị Nương.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1310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mj-lt"/>
              </a:rPr>
              <a:t>B</a:t>
            </a:r>
            <a:r>
              <a:rPr kumimoji="0" lang="vi-VN" sz="2800" b="0" i="0" u="none" strike="noStrike" kern="1200" cap="none" spc="0" normalizeH="0" baseline="0" noProof="0">
                <a:ln>
                  <a:noFill/>
                </a:ln>
                <a:solidFill>
                  <a:prstClr val="black"/>
                </a:solidFill>
                <a:effectLst/>
                <a:uLnTx/>
                <a:uFillTx/>
                <a:latin typeface="+mj-lt"/>
              </a:rPr>
              <a:t>. </a:t>
            </a:r>
            <a:r>
              <a:rPr lang="vi-VN" sz="2800">
                <a:solidFill>
                  <a:prstClr val="black"/>
                </a:solidFill>
                <a:latin typeface="+mj-lt"/>
              </a:rPr>
              <a:t>Quy định ngày giờ đem lễ vật kì lạ đến, ai đến trước sẽ được cưới Mị Nương.</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3397206"/>
            <a:ext cx="4906798" cy="11186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Ai dâng lên những thứ ngon vật lạ làm vua Hùng hài lòng thì cưới được Mị Nương.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14805"/>
            <a:ext cx="4906798" cy="11093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Ai bắt được quả cầu vàng do Mị Nương tung xuống thì sẽ cưới nàng làm vợ.</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45392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7901" y="33663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736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ân Nam (Trung Quốc) xảy ra động đất mạnh 4,5 độ richter - Báo Khánh Hòa  điện tử"/>
          <p:cNvPicPr/>
          <p:nvPr/>
        </p:nvPicPr>
        <p:blipFill>
          <a:blip r:embed="rId2">
            <a:extLst>
              <a:ext uri="{28A0092B-C50C-407E-A947-70E740481C1C}">
                <a14:useLocalDpi xmlns:a14="http://schemas.microsoft.com/office/drawing/2010/main" val="0"/>
              </a:ext>
            </a:extLst>
          </a:blip>
          <a:srcRect/>
          <a:stretch>
            <a:fillRect/>
          </a:stretch>
        </p:blipFill>
        <p:spPr bwMode="auto">
          <a:xfrm>
            <a:off x="2257817" y="1127342"/>
            <a:ext cx="7817023" cy="48162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2.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Động đất.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77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a:t>
            </a:r>
            <a:r>
              <a:rPr lang="en-US" sz="3200" b="1" kern="0" smtClean="0">
                <a:solidFill>
                  <a:prstClr val="black"/>
                </a:solidFill>
                <a:latin typeface="Times New Roman" panose="02020603050405020304" pitchFamily="18" charset="0"/>
                <a:ea typeface="Times New Roman" panose="02020603050405020304" pitchFamily="18" charset="0"/>
              </a:rPr>
              <a:t>6</a:t>
            </a:r>
            <a:r>
              <a:rPr lang="vi-VN" sz="3200" b="1" kern="0" smtClean="0">
                <a:solidFill>
                  <a:prstClr val="black"/>
                </a:solidFill>
                <a:latin typeface="Times New Roman" panose="02020603050405020304" pitchFamily="18" charset="0"/>
                <a:ea typeface="Times New Roman" panose="02020603050405020304" pitchFamily="18" charset="0"/>
              </a:rPr>
              <a:t>. </a:t>
            </a:r>
            <a:r>
              <a:rPr lang="vi-VN" sz="3200" kern="0">
                <a:solidFill>
                  <a:prstClr val="black"/>
                </a:solidFill>
                <a:latin typeface="Times New Roman" panose="02020603050405020304" pitchFamily="18" charset="0"/>
                <a:ea typeface="Times New Roman" panose="02020603050405020304" pitchFamily="18" charset="0"/>
              </a:rPr>
              <a:t>Vua Hùng đã thách cưới Mị Nương bằng những lễ vật gì?</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Rectangle 25"/>
          <p:cNvSpPr/>
          <p:nvPr/>
        </p:nvSpPr>
        <p:spPr>
          <a:xfrm>
            <a:off x="1110220" y="1949346"/>
            <a:ext cx="4906798" cy="1198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Một trăm ván cơm nếp, một trăm nệp bánh chưng.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Voi chín ngà, gà chín cựa, ngựa chín hồng mao, mỗi thứ một đôi.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041624" y="3475443"/>
            <a:ext cx="4906798" cy="13677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Chín ngà voi, chín cựa gà, chín ngựa hồng mao.</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74224"/>
            <a:ext cx="4906798" cy="13689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mj-lt"/>
              </a:rPr>
              <a:t>D</a:t>
            </a:r>
            <a:r>
              <a:rPr kumimoji="0" lang="vi-VN" sz="2400" b="0" i="0" u="none" strike="noStrike" kern="1200" cap="none" spc="0" normalizeH="0" baseline="0" noProof="0">
                <a:ln>
                  <a:noFill/>
                </a:ln>
                <a:solidFill>
                  <a:prstClr val="black"/>
                </a:solidFill>
                <a:effectLst/>
                <a:uLnTx/>
                <a:uFillTx/>
                <a:latin typeface="+mj-lt"/>
              </a:rPr>
              <a:t>. </a:t>
            </a:r>
            <a:r>
              <a:rPr lang="vi-VN" sz="2400">
                <a:solidFill>
                  <a:prstClr val="black"/>
                </a:solidFill>
                <a:latin typeface="+mj-lt"/>
              </a:rPr>
              <a:t>Một trăm ván cơm nếp, một trăm nệp bánh chưng, voi chín ngà, gà chín cựa, ngựa chín hồng mao, mỗi thứ một đôi.</a:t>
            </a:r>
            <a:endParaRPr kumimoji="0" lang="vi-VN" sz="2400" b="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434551" y="535655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269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 7.</a:t>
            </a:r>
            <a:r>
              <a:rPr lang="vi-VN" sz="3200">
                <a:solidFill>
                  <a:prstClr val="black"/>
                </a:solidFill>
                <a:latin typeface="Times New Roman" panose="02020603050405020304" pitchFamily="18" charset="0"/>
                <a:cs typeface="Times New Roman" panose="02020603050405020304" pitchFamily="18" charset="0"/>
              </a:rPr>
              <a:t> Chi tiết nào sau đây trong truyện Sơn Tỉnh, Thủy Tinh không mang yếu tố tưởng tượng kì ảo?</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Sơn Tinh có tài dời non lấp biển.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Hằng năm ở nước ta thường xuyên có những trận lũ lớn.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Thủy Tinh có tài hô mưa gọi gió, làm nên lũ lụt.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Sơn Tinh và Thủy Tinh đánh nhau ròng rã mấy tháng trời.</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397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smtClean="0">
                <a:solidFill>
                  <a:prstClr val="black"/>
                </a:solidFill>
                <a:latin typeface="Times New Roman" panose="02020603050405020304" pitchFamily="18" charset="0"/>
                <a:cs typeface="Times New Roman" panose="02020603050405020304" pitchFamily="18" charset="0"/>
              </a:rPr>
              <a:t>Câu</a:t>
            </a:r>
            <a:r>
              <a:rPr lang="en-US" sz="3200" b="1" smtClean="0">
                <a:solidFill>
                  <a:prstClr val="black"/>
                </a:solidFill>
                <a:latin typeface="Times New Roman" panose="02020603050405020304" pitchFamily="18" charset="0"/>
                <a:cs typeface="Times New Roman" panose="02020603050405020304" pitchFamily="18" charset="0"/>
              </a:rPr>
              <a:t> 8</a:t>
            </a:r>
            <a:r>
              <a:rPr lang="vi-VN" sz="3200" b="1" smtClean="0">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Thủy Tinh có thái độ như thế nào khi không cưới được Mị Nương?</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Vô cùng tức giận, đem quân đuổi theo đánh Sơn Tinh để cướp lại Mị Nương.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Chấp nhận thất bại và chúc mừng Sơn Tinh.</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Buồn rầu và thất vọng.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Vô cùng tức giận và buộc vua Hùng phải hủy bỏ hôn ước giữa Sơn Tinh và Mị Nương.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55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a:t>
            </a:r>
            <a:r>
              <a:rPr lang="en-US" sz="3200" b="1">
                <a:solidFill>
                  <a:prstClr val="black"/>
                </a:solidFill>
                <a:latin typeface="Times New Roman" panose="02020603050405020304" pitchFamily="18" charset="0"/>
                <a:cs typeface="Times New Roman" panose="02020603050405020304" pitchFamily="18" charset="0"/>
              </a:rPr>
              <a:t> </a:t>
            </a:r>
            <a:r>
              <a:rPr lang="en-US" sz="3200" b="1" smtClean="0">
                <a:solidFill>
                  <a:prstClr val="black"/>
                </a:solidFill>
                <a:latin typeface="Times New Roman" panose="02020603050405020304" pitchFamily="18" charset="0"/>
                <a:cs typeface="Times New Roman" panose="02020603050405020304" pitchFamily="18" charset="0"/>
              </a:rPr>
              <a:t>9</a:t>
            </a:r>
            <a:r>
              <a:rPr lang="vi-VN" sz="3200" b="1" smtClean="0">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Ý nghĩa của truyện Sơn Tinh, Thủy Tinh là gì?</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rPr>
              <a:t>A</a:t>
            </a:r>
            <a:r>
              <a:rPr kumimoji="0" lang="vi-VN" sz="2800" b="0" i="0" u="none" strike="noStrike" kern="1200" cap="none" spc="0" normalizeH="0" baseline="0" noProof="0">
                <a:ln>
                  <a:noFill/>
                </a:ln>
                <a:solidFill>
                  <a:prstClr val="black"/>
                </a:solidFill>
                <a:effectLst/>
                <a:uLnTx/>
                <a:uFillTx/>
                <a:latin typeface="+mj-lt"/>
              </a:rPr>
              <a:t>. </a:t>
            </a:r>
            <a:r>
              <a:rPr lang="vi-VN" sz="2800">
                <a:solidFill>
                  <a:prstClr val="black"/>
                </a:solidFill>
                <a:latin typeface="+mj-lt"/>
              </a:rPr>
              <a:t>Giải thích hiện tượng lũ lụt ở nước ta hằng năm.</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Thể hiện ước nguyện của con người trong việc chế ngự thiên nhiên.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6130615" y="304017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Cả A, B và C đều đúng</a:t>
            </a:r>
            <a:r>
              <a:rPr lang="vi-VN" sz="320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30159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Ca ngợi công lao dựng nước của các vua Hùng.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3770" y="3036337"/>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2722" y="3049227"/>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437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4526208" y="1869608"/>
            <a:ext cx="5110528" cy="2036864"/>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smtClean="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rPr>
              <a:t>VẬN DỤNG</a:t>
            </a:r>
            <a:endPar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3973621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543" y="0"/>
            <a:ext cx="9880269" cy="6555641"/>
          </a:xfrm>
          <a:prstGeom prst="rect">
            <a:avLst/>
          </a:prstGeom>
        </p:spPr>
        <p:txBody>
          <a:bodyPr wrap="square">
            <a:spAutoFit/>
          </a:bodyPr>
          <a:lstStyle/>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Đây là tưởng tượng của nhà thơ Nguyễn Nhược Pháp về hình ảnh Sơn Tinh, Thủy Tinh:</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Sơn Tinh có một mắt ở trán</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Thủy tinh râu ria quăn xanh rì</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Một thần phi bạch hổ trên cạn</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Một thần cưỡi lưng rồng uy nghi</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Điều này cho thấy, từ những thông tin về nhân vật trong câu chuyện, mỗi chúng ta có thể tưởng tượng ra ngoài hình của nhân vật Sơn Tinh, Thủy Tinh theo cách riêng. Hãy ghi lại tưởng tượng của em bằng một đoạn văn (khoảng 5-7 câu)</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3312872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84344"/>
            <a:ext cx="3198421"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Về hình thức:</a:t>
            </a:r>
            <a:endParaRPr lang="en-US" sz="2800" b="1"/>
          </a:p>
        </p:txBody>
      </p:sp>
      <p:sp>
        <p:nvSpPr>
          <p:cNvPr id="3" name="Rectangle 2"/>
          <p:cNvSpPr/>
          <p:nvPr/>
        </p:nvSpPr>
        <p:spPr>
          <a:xfrm>
            <a:off x="1907968" y="907564"/>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Đảm bảo số câu theo quy định. </a:t>
            </a:r>
            <a:endParaRPr lang="en-US" sz="2800"/>
          </a:p>
        </p:txBody>
      </p:sp>
      <p:sp>
        <p:nvSpPr>
          <p:cNvPr id="5" name="Rectangle 4"/>
          <p:cNvSpPr/>
          <p:nvPr/>
        </p:nvSpPr>
        <p:spPr>
          <a:xfrm>
            <a:off x="1907967" y="1430784"/>
            <a:ext cx="6582890"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Đảm bảo chính tả, quy tắc ngữ pháp. </a:t>
            </a:r>
            <a:endParaRPr lang="en-US" sz="2800"/>
          </a:p>
        </p:txBody>
      </p:sp>
      <p:sp>
        <p:nvSpPr>
          <p:cNvPr id="6" name="Rectangle 5"/>
          <p:cNvSpPr/>
          <p:nvPr/>
        </p:nvSpPr>
        <p:spPr>
          <a:xfrm>
            <a:off x="2014845" y="1972330"/>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Diễn đạt trong sáng, phù hợp. </a:t>
            </a:r>
            <a:endParaRPr lang="en-US" sz="2800"/>
          </a:p>
        </p:txBody>
      </p:sp>
      <p:sp>
        <p:nvSpPr>
          <p:cNvPr id="7" name="Rectangle 6"/>
          <p:cNvSpPr/>
          <p:nvPr/>
        </p:nvSpPr>
        <p:spPr>
          <a:xfrm>
            <a:off x="2014845" y="2513876"/>
            <a:ext cx="3198421"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Về nội dung:</a:t>
            </a:r>
            <a:endParaRPr lang="en-US" sz="2800" b="1"/>
          </a:p>
        </p:txBody>
      </p:sp>
      <p:sp>
        <p:nvSpPr>
          <p:cNvPr id="8" name="Rectangle 7"/>
          <p:cNvSpPr/>
          <p:nvPr/>
        </p:nvSpPr>
        <p:spPr>
          <a:xfrm>
            <a:off x="2014844" y="3467983"/>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Dẫn dắt để viết phần mở đoạn. </a:t>
            </a:r>
            <a:endParaRPr lang="en-US" sz="2800"/>
          </a:p>
        </p:txBody>
      </p:sp>
      <p:sp>
        <p:nvSpPr>
          <p:cNvPr id="9" name="Rectangle 8"/>
          <p:cNvSpPr/>
          <p:nvPr/>
        </p:nvSpPr>
        <p:spPr>
          <a:xfrm>
            <a:off x="4425536" y="2513876"/>
            <a:ext cx="7057903" cy="954107"/>
          </a:xfrm>
          <a:prstGeom prst="rect">
            <a:avLst/>
          </a:prstGeom>
        </p:spPr>
        <p:txBody>
          <a:bodyPr wrap="square">
            <a:spAutoFit/>
          </a:bodyPr>
          <a:lstStyle/>
          <a:p>
            <a:pPr algn="just"/>
            <a:r>
              <a:rPr lang="vi-VN" sz="2800" kern="100">
                <a:latin typeface="Times New Roman" panose="02020603050405020304" pitchFamily="18" charset="0"/>
                <a:ea typeface="SimSun" panose="02010600030101010101" pitchFamily="2" charset="-122"/>
              </a:rPr>
              <a:t>ghi lại tưởng tượng của </a:t>
            </a:r>
            <a:r>
              <a:rPr lang="vi-VN" sz="2800" kern="100" smtClean="0">
                <a:latin typeface="Times New Roman" panose="02020603050405020304" pitchFamily="18" charset="0"/>
                <a:ea typeface="SimSun" panose="02010600030101010101" pitchFamily="2" charset="-122"/>
              </a:rPr>
              <a:t>em</a:t>
            </a:r>
            <a:r>
              <a:rPr lang="en-US" sz="2800" kern="100" smtClean="0">
                <a:latin typeface="Times New Roman" panose="02020603050405020304" pitchFamily="18" charset="0"/>
                <a:ea typeface="SimSun" panose="02010600030101010101" pitchFamily="2" charset="-122"/>
              </a:rPr>
              <a:t> về hai nhân vật Sơn Tinh, Thủy Tinh.</a:t>
            </a:r>
            <a:endParaRPr lang="en-US" sz="2800"/>
          </a:p>
        </p:txBody>
      </p:sp>
      <p:sp>
        <p:nvSpPr>
          <p:cNvPr id="10" name="Rectangle 9"/>
          <p:cNvSpPr/>
          <p:nvPr/>
        </p:nvSpPr>
        <p:spPr>
          <a:xfrm>
            <a:off x="2014843" y="4027855"/>
            <a:ext cx="6476014"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Miêu tả các đặc điểm về ngoại hình và tài năng của nhân vật Sơn Tinh, Thủy Tinh. </a:t>
            </a:r>
            <a:endParaRPr lang="en-US" sz="2800"/>
          </a:p>
        </p:txBody>
      </p:sp>
      <p:sp>
        <p:nvSpPr>
          <p:cNvPr id="11" name="Rectangle 10"/>
          <p:cNvSpPr/>
          <p:nvPr/>
        </p:nvSpPr>
        <p:spPr>
          <a:xfrm>
            <a:off x="2014843" y="5000288"/>
            <a:ext cx="6476014" cy="954107"/>
          </a:xfrm>
          <a:prstGeom prst="rect">
            <a:avLst/>
          </a:prstGeom>
        </p:spPr>
        <p:txBody>
          <a:bodyPr wrap="square">
            <a:spAutoFit/>
          </a:bodyPr>
          <a:lstStyle/>
          <a:p>
            <a:pPr marL="457200" indent="-457200" algn="just">
              <a:buFontTx/>
              <a:buChar char="-"/>
            </a:pPr>
            <a:r>
              <a:rPr lang="en-US" sz="2800" kern="100" smtClean="0">
                <a:latin typeface="Times New Roman" panose="02020603050405020304" pitchFamily="18" charset="0"/>
                <a:ea typeface="SimSun" panose="02010600030101010101" pitchFamily="2" charset="-122"/>
              </a:rPr>
              <a:t>Khẳng đinh tài năng của hai vị thần, ấn tượng cuả bản thân. </a:t>
            </a:r>
            <a:endParaRPr lang="en-US" sz="2800"/>
          </a:p>
        </p:txBody>
      </p:sp>
    </p:spTree>
    <p:extLst>
      <p:ext uri="{BB962C8B-B14F-4D97-AF65-F5344CB8AC3E}">
        <p14:creationId xmlns:p14="http://schemas.microsoft.com/office/powerpoint/2010/main" val="193552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barn(inVertical)">
                                      <p:cBhvr>
                                        <p:cTn id="4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84344"/>
            <a:ext cx="6096000" cy="5693866"/>
          </a:xfrm>
          <a:prstGeom prst="rect">
            <a:avLst/>
          </a:prstGeom>
        </p:spPr>
        <p:txBody>
          <a:bodyPr>
            <a:spAutoFit/>
          </a:bodyPr>
          <a:lstStyle/>
          <a:p>
            <a:pPr algn="just"/>
            <a:r>
              <a:rPr lang="en-US" sz="2800" kern="100" smtClean="0">
                <a:latin typeface="Times New Roman" panose="02020603050405020304" pitchFamily="18" charset="0"/>
                <a:ea typeface="SimSun" panose="02010600030101010101" pitchFamily="2" charset="-122"/>
              </a:rPr>
              <a:t>	Khi </a:t>
            </a:r>
            <a:r>
              <a:rPr lang="en-US" sz="2800" kern="100">
                <a:latin typeface="Times New Roman" panose="02020603050405020304" pitchFamily="18" charset="0"/>
                <a:ea typeface="SimSun" panose="02010600030101010101" pitchFamily="2" charset="-122"/>
              </a:rPr>
              <a:t>đọc truyền thuyết Sơn Tinh, Thủy Tinh, mỗi người đều có tưởng tượng riêng về ngoại hình của Sơn Tinh và Thủy Tinh. Trong trí tưởng tượng của em, Sơn Tinh là một vị thần có khuôn mặt khôi ngô, cơ thể vạm vỡ và cường tráng. Không chỉ vậy, ở vị thần này còn toát ra khí thế phi thường. Sơn Tinh có thể dời núi, lấp biển. Tài năng của Thủy Tinh cũng không thua kém. Thần có thể hô mưa gọi gió. Nhưng khuôn mặt lại toát lên vẻ hung ác, không mấy thiện cảm. Hai vị thần đều vô cùng tài năng.</a:t>
            </a:r>
            <a:endParaRPr lang="en-US" sz="2800"/>
          </a:p>
        </p:txBody>
      </p:sp>
      <p:pic>
        <p:nvPicPr>
          <p:cNvPr id="3" name="Picture 2"/>
          <p:cNvPicPr>
            <a:picLocks noChangeAspect="1"/>
          </p:cNvPicPr>
          <p:nvPr/>
        </p:nvPicPr>
        <p:blipFill>
          <a:blip r:embed="rId2"/>
          <a:stretch>
            <a:fillRect/>
          </a:stretch>
        </p:blipFill>
        <p:spPr>
          <a:xfrm>
            <a:off x="8205973" y="384344"/>
            <a:ext cx="3608076" cy="2952622"/>
          </a:xfrm>
          <a:prstGeom prst="rect">
            <a:avLst/>
          </a:prstGeom>
        </p:spPr>
      </p:pic>
      <p:pic>
        <p:nvPicPr>
          <p:cNvPr id="4" name="Picture 3"/>
          <p:cNvPicPr>
            <a:picLocks noChangeAspect="1"/>
          </p:cNvPicPr>
          <p:nvPr/>
        </p:nvPicPr>
        <p:blipFill>
          <a:blip r:embed="rId2"/>
          <a:stretch>
            <a:fillRect/>
          </a:stretch>
        </p:blipFill>
        <p:spPr>
          <a:xfrm>
            <a:off x="8205973" y="3460052"/>
            <a:ext cx="3608076" cy="2952622"/>
          </a:xfrm>
          <a:prstGeom prst="rect">
            <a:avLst/>
          </a:prstGeom>
        </p:spPr>
      </p:pic>
    </p:spTree>
    <p:extLst>
      <p:ext uri="{BB962C8B-B14F-4D97-AF65-F5344CB8AC3E}">
        <p14:creationId xmlns:p14="http://schemas.microsoft.com/office/powerpoint/2010/main" val="123981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943349" y="1297955"/>
            <a:ext cx="6926448" cy="2931547"/>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HƯỚNG</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DẪN TỰ HỌC</a:t>
            </a:r>
            <a:endPar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1" y="403"/>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461821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BBF5DBD-3E0B-4B80-992B-6C2BCE7312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545" y="4413156"/>
            <a:ext cx="1857883" cy="1857883"/>
          </a:xfrm>
          <a:prstGeom prst="rect">
            <a:avLst/>
          </a:prstGeom>
        </p:spPr>
      </p:pic>
      <p:pic>
        <p:nvPicPr>
          <p:cNvPr id="8"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912" y="215925"/>
            <a:ext cx="3099530" cy="2214711"/>
          </a:xfrm>
          <a:prstGeom prst="rect">
            <a:avLst/>
          </a:prstGeom>
        </p:spPr>
      </p:pic>
      <p:sp>
        <p:nvSpPr>
          <p:cNvPr id="5" name="Rectangle 4"/>
          <p:cNvSpPr/>
          <p:nvPr/>
        </p:nvSpPr>
        <p:spPr>
          <a:xfrm>
            <a:off x="1805050" y="167793"/>
            <a:ext cx="4667003"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Bài cũ:                     </a:t>
            </a:r>
            <a:endParaRPr lang="en-US" sz="2800" b="1"/>
          </a:p>
        </p:txBody>
      </p:sp>
      <p:sp>
        <p:nvSpPr>
          <p:cNvPr id="7" name="Rectangle 6"/>
          <p:cNvSpPr/>
          <p:nvPr/>
        </p:nvSpPr>
        <p:spPr>
          <a:xfrm>
            <a:off x="1947554" y="691013"/>
            <a:ext cx="4667003"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Khái quát bài học bằng sơ đồ tư duy.</a:t>
            </a:r>
            <a:endParaRPr lang="en-US" sz="2800"/>
          </a:p>
        </p:txBody>
      </p:sp>
      <p:sp>
        <p:nvSpPr>
          <p:cNvPr id="9" name="Rectangle 8"/>
          <p:cNvSpPr/>
          <p:nvPr/>
        </p:nvSpPr>
        <p:spPr>
          <a:xfrm>
            <a:off x="2030681" y="1795418"/>
            <a:ext cx="4667003" cy="1384995"/>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Sưu tầm các thể loại khác viết về hai nhân vật chính của tác phẩm..      </a:t>
            </a:r>
            <a:endParaRPr lang="en-US" sz="2800"/>
          </a:p>
        </p:txBody>
      </p:sp>
      <p:sp>
        <p:nvSpPr>
          <p:cNvPr id="11" name="Rectangle 10"/>
          <p:cNvSpPr/>
          <p:nvPr/>
        </p:nvSpPr>
        <p:spPr>
          <a:xfrm>
            <a:off x="2030681" y="3118406"/>
            <a:ext cx="4667003"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Bài mới: </a:t>
            </a:r>
            <a:endParaRPr lang="en-US" sz="2800" b="1"/>
          </a:p>
        </p:txBody>
      </p:sp>
      <p:sp>
        <p:nvSpPr>
          <p:cNvPr id="12" name="Rectangle 11"/>
          <p:cNvSpPr/>
          <p:nvPr/>
        </p:nvSpPr>
        <p:spPr>
          <a:xfrm>
            <a:off x="2107871" y="3690333"/>
            <a:ext cx="4667003"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Soạn bài: Thực hành Tiếng Việt.</a:t>
            </a:r>
            <a:endParaRPr lang="en-US" sz="2800"/>
          </a:p>
        </p:txBody>
      </p:sp>
      <p:pic>
        <p:nvPicPr>
          <p:cNvPr id="13"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2086" y="2529161"/>
            <a:ext cx="3099530" cy="2214711"/>
          </a:xfrm>
          <a:prstGeom prst="rect">
            <a:avLst/>
          </a:prstGeom>
        </p:spPr>
      </p:pic>
      <p:pic>
        <p:nvPicPr>
          <p:cNvPr id="14"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792" y="4234741"/>
            <a:ext cx="3099530" cy="2214711"/>
          </a:xfrm>
          <a:prstGeom prst="rect">
            <a:avLst/>
          </a:prstGeom>
        </p:spPr>
      </p:pic>
    </p:spTree>
    <p:extLst>
      <p:ext uri="{BB962C8B-B14F-4D97-AF65-F5344CB8AC3E}">
        <p14:creationId xmlns:p14="http://schemas.microsoft.com/office/powerpoint/2010/main" val="420168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3.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Hạn hán.</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367419" y="1033396"/>
            <a:ext cx="7629133" cy="4910203"/>
          </a:xfrm>
          <a:prstGeom prst="rect">
            <a:avLst/>
          </a:prstGeom>
        </p:spPr>
      </p:pic>
    </p:spTree>
    <p:extLst>
      <p:ext uri="{BB962C8B-B14F-4D97-AF65-F5344CB8AC3E}">
        <p14:creationId xmlns:p14="http://schemas.microsoft.com/office/powerpoint/2010/main" val="429220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 name="组合 2">
            <a:extLst>
              <a:ext uri="{FF2B5EF4-FFF2-40B4-BE49-F238E27FC236}">
                <a16:creationId xmlns:a16="http://schemas.microsoft.com/office/drawing/2014/main" id="{1BD7F9C1-599C-45D4-93ED-332851CCDB2A}"/>
              </a:ext>
            </a:extLst>
          </p:cNvPr>
          <p:cNvGrpSpPr/>
          <p:nvPr/>
        </p:nvGrpSpPr>
        <p:grpSpPr>
          <a:xfrm>
            <a:off x="0" y="0"/>
            <a:ext cx="12192000" cy="6879773"/>
            <a:chOff x="0" y="0"/>
            <a:chExt cx="12192000" cy="6879773"/>
          </a:xfrm>
        </p:grpSpPr>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2" name="组合 1">
              <a:extLst>
                <a:ext uri="{FF2B5EF4-FFF2-40B4-BE49-F238E27FC236}">
                  <a16:creationId xmlns:a16="http://schemas.microsoft.com/office/drawing/2014/main" id="{B2CCE061-6AAB-4167-BB44-E5A48430A963}"/>
                </a:ext>
              </a:extLst>
            </p:cNvPr>
            <p:cNvGrpSpPr/>
            <p:nvPr/>
          </p:nvGrpSpPr>
          <p:grpSpPr>
            <a:xfrm>
              <a:off x="0" y="3949700"/>
              <a:ext cx="12192000" cy="2930073"/>
              <a:chOff x="0" y="3949700"/>
              <a:chExt cx="12192000" cy="2930073"/>
            </a:xfrm>
          </p:grpSpPr>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10" name="图片 9">
                <a:extLst>
                  <a:ext uri="{FF2B5EF4-FFF2-40B4-BE49-F238E27FC236}">
                    <a16:creationId xmlns:a16="http://schemas.microsoft.com/office/drawing/2014/main" id="{9CD30F9D-C4FF-49E0-8B1C-C9685EE2136C}"/>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12" name="图片 11">
                <a:extLst>
                  <a:ext uri="{FF2B5EF4-FFF2-40B4-BE49-F238E27FC236}">
                    <a16:creationId xmlns:a16="http://schemas.microsoft.com/office/drawing/2014/main" id="{1BED36B0-EF44-4131-B98E-75E6C72DDFA2}"/>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14" name="图片 13">
                <a:extLst>
                  <a:ext uri="{FF2B5EF4-FFF2-40B4-BE49-F238E27FC236}">
                    <a16:creationId xmlns:a16="http://schemas.microsoft.com/office/drawing/2014/main" id="{F641FCD4-0FA7-4296-AE9F-5589F4FF48FB}"/>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24" name="图片 23">
                <a:extLst>
                  <a:ext uri="{FF2B5EF4-FFF2-40B4-BE49-F238E27FC236}">
                    <a16:creationId xmlns:a16="http://schemas.microsoft.com/office/drawing/2014/main" id="{3EBAD6B0-D83B-4BCB-B075-4C5F8F63AFA8}"/>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sp>
        <p:nvSpPr>
          <p:cNvPr id="29" name="文本框 28">
            <a:extLst>
              <a:ext uri="{FF2B5EF4-FFF2-40B4-BE49-F238E27FC236}">
                <a16:creationId xmlns:a16="http://schemas.microsoft.com/office/drawing/2014/main" id="{CF3EE027-57F8-4774-9D77-23F9FBC999EE}"/>
              </a:ext>
            </a:extLst>
          </p:cNvPr>
          <p:cNvSpPr txBox="1"/>
          <p:nvPr/>
        </p:nvSpPr>
        <p:spPr>
          <a:xfrm rot="314442">
            <a:off x="4515927" y="1811022"/>
            <a:ext cx="4957685" cy="2800767"/>
          </a:xfrm>
          <a:prstGeom prst="rect">
            <a:avLst/>
          </a:prstGeom>
          <a:noFill/>
        </p:spPr>
        <p:txBody>
          <a:bodyPr wrap="square" rtlCol="0">
            <a:spAutoFit/>
          </a:bodyPr>
          <a:lstStyle/>
          <a:p>
            <a:pPr algn="ctr"/>
            <a:r>
              <a:rPr lang="en-US" altLang="zh-CN" sz="8800" smtClean="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HẸN GẶP LẠI</a:t>
            </a:r>
            <a:r>
              <a:rPr lang="zh-CN" altLang="en-US" sz="8800" smtClean="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8800" dirty="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pic>
        <p:nvPicPr>
          <p:cNvPr id="22" name="图片 21">
            <a:extLst>
              <a:ext uri="{FF2B5EF4-FFF2-40B4-BE49-F238E27FC236}">
                <a16:creationId xmlns:a16="http://schemas.microsoft.com/office/drawing/2014/main" id="{41C90DF7-F4DA-4E91-9A1B-E97D725394E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16" name="图片 15">
            <a:extLst>
              <a:ext uri="{FF2B5EF4-FFF2-40B4-BE49-F238E27FC236}">
                <a16:creationId xmlns:a16="http://schemas.microsoft.com/office/drawing/2014/main" id="{7C7D283F-86C7-4153-B833-BA62BE65A28E}"/>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931246041"/>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4.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Núi lửa.</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336105" y="1155526"/>
            <a:ext cx="7629133" cy="46659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1716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5. Đây là hiện tượng nào?</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473029" y="1136812"/>
            <a:ext cx="7334850" cy="48067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a:xfrm>
            <a:off x="2336105" y="5830865"/>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Lũ lụt.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5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3.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4.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5.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6.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7.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trường học 2</Template>
  <TotalTime>830</TotalTime>
  <Words>3536</Words>
  <PresentationFormat>Widescreen</PresentationFormat>
  <Paragraphs>354</Paragraphs>
  <Slides>70</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70</vt:i4>
      </vt:variant>
    </vt:vector>
  </HeadingPairs>
  <TitlesOfParts>
    <vt:vector size="82" baseType="lpstr">
      <vt:lpstr>SimSun</vt:lpstr>
      <vt:lpstr>Arial</vt:lpstr>
      <vt:lpstr>Calibri</vt:lpstr>
      <vt:lpstr>Calibri Light</vt:lpstr>
      <vt:lpstr>等线</vt:lpstr>
      <vt:lpstr>等线 Light</vt:lpstr>
      <vt:lpstr>Tahoma</vt:lpstr>
      <vt:lpstr>Times New Roman</vt:lpstr>
      <vt:lpstr>汉仪跳跳体简</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2021-11-18T13:35:57Z</dcterms:created>
  <dcterms:modified xsi:type="dcterms:W3CDTF">2021-12-05T13:40:46Z</dcterms:modified>
</cp:coreProperties>
</file>