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71" r:id="rId2"/>
    <p:sldId id="346" r:id="rId3"/>
    <p:sldId id="260" r:id="rId4"/>
    <p:sldId id="263" r:id="rId5"/>
    <p:sldId id="292" r:id="rId6"/>
    <p:sldId id="372" r:id="rId7"/>
    <p:sldId id="373" r:id="rId8"/>
    <p:sldId id="345" r:id="rId9"/>
    <p:sldId id="267" r:id="rId10"/>
    <p:sldId id="362" r:id="rId11"/>
    <p:sldId id="363" r:id="rId12"/>
    <p:sldId id="364" r:id="rId13"/>
    <p:sldId id="365" r:id="rId14"/>
    <p:sldId id="366" r:id="rId15"/>
    <p:sldId id="379" r:id="rId16"/>
    <p:sldId id="367" r:id="rId17"/>
    <p:sldId id="374" r:id="rId18"/>
    <p:sldId id="376" r:id="rId19"/>
    <p:sldId id="377" r:id="rId20"/>
    <p:sldId id="360" r:id="rId21"/>
    <p:sldId id="361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 autoAdjust="0"/>
    <p:restoredTop sz="94660"/>
  </p:normalViewPr>
  <p:slideViewPr>
    <p:cSldViewPr>
      <p:cViewPr>
        <p:scale>
          <a:sx n="60" d="100"/>
          <a:sy n="60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520E57D-1956-4595-AA7D-249BDECFE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6E9ABC-F5C4-4BB7-8DA0-BD8EE9EFC5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AD2518-3A26-46D1-A5BC-676EA7D50333}" type="datetimeFigureOut">
              <a:rPr lang="en-US"/>
              <a:pPr>
                <a:defRPr/>
              </a:pPr>
              <a:t>7/28/2022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0DD5F8A8-9EAD-4BF6-B8F4-67999D08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7A2176DE-4C65-4264-9543-FEE18A65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7B53E8-DC6F-4D21-B471-3588D0089C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7C4252-5021-4A65-A3C7-D7362512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6468D-423E-4B9E-A787-863CCFAB5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4D1F6-7F83-442A-B861-4D543C881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4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28BA-EB7A-4A8C-B9D0-F23DCF45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B953-D92F-40E2-A6B9-B384C7F94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3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3AFB-F08D-404A-9D91-5ADCA67C7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A83F-6432-4E53-AD6D-0B7CF52B6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9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FEADC-3837-49A2-A554-21FEBD9B6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7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2B69-E96F-48A4-AD66-7285E02BC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8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2899-651A-452D-A1B2-B672D9BD0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9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41CF0-38D9-40BF-9933-FD1E5DA6A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5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5BD7-245F-490C-A859-8AB02C8D4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6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9A57-341D-4806-93E5-320BAB687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8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1AB5-9472-43D0-BF66-DCBCAA9C6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8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EDEBD967-844B-4A62-8E25-21A789585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.mp3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2.emf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50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54.png"/><Relationship Id="rId23" Type="http://schemas.openxmlformats.org/officeDocument/2006/relationships/audio" Target="NULL"/><Relationship Id="rId10" Type="http://schemas.openxmlformats.org/officeDocument/2006/relationships/image" Target="../media/image49.emf"/><Relationship Id="rId19" Type="http://schemas.openxmlformats.org/officeDocument/2006/relationships/image" Target="../media/image5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emf"/><Relationship Id="rId18" Type="http://schemas.openxmlformats.org/officeDocument/2006/relationships/image" Target="../media/image590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png"/><Relationship Id="rId7" Type="http://schemas.openxmlformats.org/officeDocument/2006/relationships/audio" Target="../media/audio1.wav"/><Relationship Id="rId12" Type="http://schemas.openxmlformats.org/officeDocument/2006/relationships/image" Target="../media/image51.png"/><Relationship Id="rId17" Type="http://schemas.openxmlformats.org/officeDocument/2006/relationships/image" Target="../media/image59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0.png"/><Relationship Id="rId24" Type="http://schemas.openxmlformats.org/officeDocument/2006/relationships/image" Target="../media/image60.png"/><Relationship Id="rId5" Type="http://schemas.openxmlformats.org/officeDocument/2006/relationships/audio" Target="../media/audio5.wav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audio" Target="NULL"/><Relationship Id="rId10" Type="http://schemas.openxmlformats.org/officeDocument/2006/relationships/image" Target="../media/image71.png"/><Relationship Id="rId19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49.emf"/><Relationship Id="rId14" Type="http://schemas.openxmlformats.org/officeDocument/2006/relationships/image" Target="../media/image53.png"/><Relationship Id="rId22" Type="http://schemas.openxmlformats.org/officeDocument/2006/relationships/image" Target="../media/image74.png"/><Relationship Id="rId27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emf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0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54.png"/><Relationship Id="rId23" Type="http://schemas.openxmlformats.org/officeDocument/2006/relationships/audio" Target="NULL"/><Relationship Id="rId10" Type="http://schemas.openxmlformats.org/officeDocument/2006/relationships/image" Target="../media/image76.png"/><Relationship Id="rId19" Type="http://schemas.openxmlformats.org/officeDocument/2006/relationships/image" Target="../media/image57.png"/><Relationship Id="rId4" Type="http://schemas.openxmlformats.org/officeDocument/2006/relationships/audio" Target="../media/audio4.wav"/><Relationship Id="rId9" Type="http://schemas.openxmlformats.org/officeDocument/2006/relationships/image" Target="../media/image49.emf"/><Relationship Id="rId14" Type="http://schemas.openxmlformats.org/officeDocument/2006/relationships/image" Target="../media/image53.png"/><Relationship Id="rId22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4.wav"/><Relationship Id="rId7" Type="http://schemas.openxmlformats.org/officeDocument/2006/relationships/audio" Target="../media/audio1.wav"/><Relationship Id="rId12" Type="http://schemas.openxmlformats.org/officeDocument/2006/relationships/image" Target="../media/image52.emf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24" Type="http://schemas.openxmlformats.org/officeDocument/2006/relationships/audio" Target="../media/audio1.wav"/><Relationship Id="rId5" Type="http://schemas.openxmlformats.org/officeDocument/2006/relationships/audio" Target="../media/audio5.wav"/><Relationship Id="rId15" Type="http://schemas.openxmlformats.org/officeDocument/2006/relationships/image" Target="../media/image46.png"/><Relationship Id="rId23" Type="http://schemas.openxmlformats.org/officeDocument/2006/relationships/audio" Target="../media/audio2.wav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audio" Target="../media/audio4.wav"/><Relationship Id="rId9" Type="http://schemas.openxmlformats.org/officeDocument/2006/relationships/image" Target="../media/image49.emf"/><Relationship Id="rId14" Type="http://schemas.openxmlformats.org/officeDocument/2006/relationships/image" Target="../media/image54.png"/><Relationship Id="rId22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emf"/><Relationship Id="rId18" Type="http://schemas.openxmlformats.org/officeDocument/2006/relationships/image" Target="../media/image63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png"/><Relationship Id="rId7" Type="http://schemas.openxmlformats.org/officeDocument/2006/relationships/audio" Target="../media/audio1.wav"/><Relationship Id="rId12" Type="http://schemas.openxmlformats.org/officeDocument/2006/relationships/image" Target="../media/image51.png"/><Relationship Id="rId17" Type="http://schemas.openxmlformats.org/officeDocument/2006/relationships/image" Target="../media/image59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0.png"/><Relationship Id="rId24" Type="http://schemas.openxmlformats.org/officeDocument/2006/relationships/image" Target="../media/image66.png"/><Relationship Id="rId5" Type="http://schemas.openxmlformats.org/officeDocument/2006/relationships/audio" Target="../media/audio5.wav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audio" Target="NULL"/><Relationship Id="rId10" Type="http://schemas.openxmlformats.org/officeDocument/2006/relationships/image" Target="../media/image62.png"/><Relationship Id="rId19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49.emf"/><Relationship Id="rId14" Type="http://schemas.openxmlformats.org/officeDocument/2006/relationships/image" Target="../media/image53.png"/><Relationship Id="rId22" Type="http://schemas.openxmlformats.org/officeDocument/2006/relationships/image" Target="../media/image65.png"/><Relationship Id="rId27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.gif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73.emf"/><Relationship Id="rId5" Type="http://schemas.openxmlformats.org/officeDocument/2006/relationships/image" Target="../media/image70.wmf"/><Relationship Id="rId10" Type="http://schemas.openxmlformats.org/officeDocument/2006/relationships/image" Target="../media/image24.gi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4.gif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77.emf"/><Relationship Id="rId5" Type="http://schemas.openxmlformats.org/officeDocument/2006/relationships/image" Target="../media/image74.wmf"/><Relationship Id="rId10" Type="http://schemas.openxmlformats.org/officeDocument/2006/relationships/image" Target="../media/image24.gi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1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.emf"/><Relationship Id="rId5" Type="http://schemas.openxmlformats.org/officeDocument/2006/relationships/hyperlink" Target="file:///E:\THI%20GVG%20TP%20TH&#7910;%20&#272;&#7912;C%20M&#416;I\&#272;I&#7874;M%20A.gsp" TargetMode="External"/><Relationship Id="rId10" Type="http://schemas.openxmlformats.org/officeDocument/2006/relationships/image" Target="../media/image8.emf"/><Relationship Id="rId4" Type="http://schemas.openxmlformats.org/officeDocument/2006/relationships/audio" Target="../media/audio3.wav"/><Relationship Id="rId9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4.wmf"/><Relationship Id="rId10" Type="http://schemas.openxmlformats.org/officeDocument/2006/relationships/image" Target="../media/image19.emf"/><Relationship Id="rId4" Type="http://schemas.openxmlformats.org/officeDocument/2006/relationships/image" Target="../media/image11.wmf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4.gif"/><Relationship Id="rId7" Type="http://schemas.openxmlformats.org/officeDocument/2006/relationships/image" Target="../media/image22.wmf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5.emf"/><Relationship Id="rId5" Type="http://schemas.openxmlformats.org/officeDocument/2006/relationships/image" Target="../media/image21.wmf"/><Relationship Id="rId10" Type="http://schemas.openxmlformats.org/officeDocument/2006/relationships/image" Target="../media/image24.gi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3.wmf"/><Relationship Id="rId3" Type="http://schemas.openxmlformats.org/officeDocument/2006/relationships/image" Target="../media/image27.e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4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xmlns="" id="{AF2BF313-F9AE-42F2-A984-561B8BC1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en-US"/>
            </a:p>
          </p:txBody>
        </p:sp>
        <p:pic>
          <p:nvPicPr>
            <p:cNvPr id="6" name="Picture 13" descr="CHIP010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4225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408300" y="57150"/>
              <a:ext cx="2718225" cy="2411217"/>
              <a:chOff x="9408300" y="57150"/>
              <a:chExt cx="2718225" cy="2411217"/>
            </a:xfrm>
          </p:grpSpPr>
          <p:pic>
            <p:nvPicPr>
              <p:cNvPr id="11" name="Picture 4" descr="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0800000">
                <a:off x="11755050" y="296667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 descr="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7" r="45732"/>
              <a:stretch>
                <a:fillRect/>
              </a:stretch>
            </p:blipFill>
            <p:spPr bwMode="auto">
              <a:xfrm>
                <a:off x="9408300" y="57150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469438" y="4556832"/>
              <a:ext cx="2667775" cy="2203313"/>
              <a:chOff x="9469438" y="4556832"/>
              <a:chExt cx="2667775" cy="2203313"/>
            </a:xfrm>
          </p:grpSpPr>
          <p:pic>
            <p:nvPicPr>
              <p:cNvPr id="9" name="Picture 3" descr="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7" r="45732"/>
              <a:stretch>
                <a:fillRect/>
              </a:stretch>
            </p:blipFill>
            <p:spPr bwMode="auto">
              <a:xfrm>
                <a:off x="9469438" y="6360095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74281">
                <a:off x="11765738" y="4556832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A378C8-E210-4965-95B8-44F982113B2A}"/>
              </a:ext>
            </a:extLst>
          </p:cNvPr>
          <p:cNvSpPr/>
          <p:nvPr/>
        </p:nvSpPr>
        <p:spPr>
          <a:xfrm>
            <a:off x="2514600" y="1339995"/>
            <a:ext cx="6893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</a:t>
            </a:r>
          </a:p>
          <a:p>
            <a:pPr algn="ctr">
              <a:defRPr/>
            </a:pP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THĂM LỚP </a:t>
            </a:r>
            <a:endParaRPr lang="en-US" sz="3000" b="1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34012" y="2653816"/>
            <a:ext cx="8323976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</a:t>
            </a:r>
            <a:r>
              <a:rPr lang="en-US" sz="45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45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TAM GIÁC</a:t>
            </a:r>
            <a:endParaRPr 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8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281965" y="696002"/>
            <a:ext cx="9071835" cy="118035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722807" y="1078706"/>
              <a:ext cx="8427888" cy="1184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ba góc của một tam giác bằng</a:t>
              </a:r>
              <a:endParaRPr lang="vi-VN" sz="3600" noProof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41" y="906027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1752600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952" y="4379933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991" y="4446814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31" y="4359267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303333" y="3429000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48293" y="3989902"/>
              <a:ext cx="146835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30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90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 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381467" y="3309866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21982" y="3989903"/>
              <a:ext cx="15367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120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81965" y="4704036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99132" y="5635627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100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364669" y="4611866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879231" y="5635627"/>
              <a:ext cx="16222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180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332404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372307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7091306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626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 tại </a:t>
                  </a:r>
                  <a:r>
                    <a:rPr lang="en-US" sz="3600" b="1" noProof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36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khi đó</a:t>
                  </a:r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blipFill>
                  <a:blip r:embed="rId10"/>
                  <a:stretch>
                    <a:fillRect t="-13861" b="-43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blipFill>
                  <a:blip r:embed="rId18"/>
                  <a:stretch>
                    <a:fillRect l="-8274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blipFill>
                  <a:blip r:embed="rId20"/>
                  <a:stretch>
                    <a:fillRect l="-8038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blipFill>
                  <a:blip r:embed="rId22"/>
                  <a:stretch>
                    <a:fillRect l="-7746" t="-21918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blipFill>
                  <a:blip r:embed="rId24"/>
                  <a:stretch>
                    <a:fillRect l="-8816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275255" y="1031994"/>
            <a:ext cx="8180990" cy="105059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2700" b="1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,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700" b="1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7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2700" b="1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là</a:t>
                  </a:r>
                  <a:endParaRPr lang="vi-VN" sz="2700" b="1" noProof="1">
                    <a:solidFill>
                      <a:schemeClr val="accent6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blipFill>
                  <a:blip r:embed="rId10"/>
                  <a:stretch>
                    <a:fillRect l="-2853" t="-27027" b="-20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716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462531" y="3950814"/>
              <a:ext cx="125034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35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030684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347704" y="3946257"/>
              <a:ext cx="119477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34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384331" y="5387428"/>
              <a:ext cx="122469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60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013886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224541" y="5355841"/>
              <a:ext cx="127599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90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0884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400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400" b="1" noProof="1" smtClean="0">
                  <a:solidFill>
                    <a:schemeClr val="accent6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2400" b="1" noProof="1">
                <a:solidFill>
                  <a:schemeClr val="accent6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227807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40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50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132427" y="5315739"/>
              <a:ext cx="13101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49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98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2290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10" y="882337"/>
            <a:ext cx="4630938" cy="215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5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biết  số đo của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tỉ lệ với 3,4,5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Tính 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</m:oMath>
                  </a14:m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blipFill>
                  <a:blip r:embed="rId10"/>
                  <a:stretch>
                    <a:fillRect l="-1348" t="-5556" r="-2567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blipFill>
                  <a:blip r:embed="rId18"/>
                  <a:stretch>
                    <a:fillRect l="-1827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blipFill>
                  <a:blip r:embed="rId20"/>
                  <a:stretch>
                    <a:fillRect l="-21739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blipFill>
                  <a:blip r:embed="rId22"/>
                  <a:stretch>
                    <a:fillRect l="-21341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𝟒𝟓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blipFill>
                  <a:blip r:embed="rId24"/>
                  <a:stretch>
                    <a:fillRect l="-21053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6675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2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8655" y="4778254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24022" y="4701377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45282" y="5450261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90649" y="5335694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59600" y="1144265"/>
            <a:ext cx="610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x của góc trong hình 6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720" y="1868105"/>
            <a:ext cx="3895253" cy="30726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912" y="1797186"/>
            <a:ext cx="4912911" cy="28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  <a:endParaRPr lang="en-US" sz="28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 P là điểm như hình vẽ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MNP vuông tại P,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204835"/>
              </p:ext>
            </p:extLst>
          </p:nvPr>
        </p:nvGraphicFramePr>
        <p:xfrm>
          <a:off x="932157" y="3610552"/>
          <a:ext cx="20161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" name="Equation" r:id="rId4" imgW="1002960" imgH="228600" progId="Equation.DSMT4">
                  <p:embed/>
                </p:oleObj>
              </mc:Choice>
              <mc:Fallback>
                <p:oleObj name="Equation" r:id="rId4" imgW="100296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157" y="3610552"/>
                        <a:ext cx="20161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43819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" name="Equation" r:id="rId6" imgW="2006280" imgH="330120" progId="Equation.DSMT4">
                  <p:embed/>
                </p:oleObj>
              </mc:Choice>
              <mc:Fallback>
                <p:oleObj name="Equation" r:id="rId6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436764"/>
              </p:ext>
            </p:extLst>
          </p:nvPr>
        </p:nvGraphicFramePr>
        <p:xfrm>
          <a:off x="1759530" y="4618905"/>
          <a:ext cx="20288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8" name="Equation" r:id="rId8" imgW="1002960" imgH="228600" progId="Equation.DSMT4">
                  <p:embed/>
                </p:oleObj>
              </mc:Choice>
              <mc:Fallback>
                <p:oleObj name="Equation" r:id="rId8" imgW="10029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9530" y="4618905"/>
                        <a:ext cx="202882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6268" y="467069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2157" y="5132361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62</a:t>
            </a:r>
            <a:r>
              <a:rPr lang="en-US" sz="24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0545" y="1408927"/>
            <a:ext cx="3895253" cy="30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3" grpId="0"/>
      <p:bldP spid="2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  <a:endParaRPr lang="en-US" sz="28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 H là điểm như hình vẽ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QRH vuông tại H,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292573"/>
              </p:ext>
            </p:extLst>
          </p:nvPr>
        </p:nvGraphicFramePr>
        <p:xfrm>
          <a:off x="728663" y="3570286"/>
          <a:ext cx="24241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" name="Equation" r:id="rId4" imgW="1206360" imgH="253800" progId="Equation.DSMT4">
                  <p:embed/>
                </p:oleObj>
              </mc:Choice>
              <mc:Fallback>
                <p:oleObj name="Equation" r:id="rId4" imgW="1206360" imgH="2538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3570286"/>
                        <a:ext cx="2424112" cy="51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284241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" name="Equation" r:id="rId6" imgW="2006280" imgH="330120" progId="Equation.DSMT4">
                  <p:embed/>
                </p:oleObj>
              </mc:Choice>
              <mc:Fallback>
                <p:oleObj name="Equation" r:id="rId6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694804"/>
              </p:ext>
            </p:extLst>
          </p:nvPr>
        </p:nvGraphicFramePr>
        <p:xfrm>
          <a:off x="1554163" y="4715199"/>
          <a:ext cx="243998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" name="Equation" r:id="rId8" imgW="1206360" imgH="253800" progId="Equation.DSMT4">
                  <p:embed/>
                </p:oleObj>
              </mc:Choice>
              <mc:Fallback>
                <p:oleObj name="Equation" r:id="rId8" imgW="1206360" imgH="2538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4715199"/>
                        <a:ext cx="2439987" cy="515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6268" y="4791670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2157" y="5253335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52</a:t>
            </a:r>
            <a:r>
              <a:rPr lang="en-US" sz="24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6228" y="2409728"/>
            <a:ext cx="4333983" cy="26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  <p:bldP spid="1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061" y="285168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109859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đo góc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tam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000" b="0" smtClean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xmlns="" id="{E5630A5E-709B-4C42-95D3-5493D24F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02076"/>
            <a:ext cx="107276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vững định lí tổng ba góc của một tam giác, tổng hai góc nhọn của </a:t>
            </a:r>
            <a:endParaRPr lang="en-US" sz="28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vuông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42912" y="2526639"/>
            <a:ext cx="760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Bài 1;3 SGK/46;47 ; Bài 1;2;3 SBT/41;42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42912" y="3002100"/>
            <a:ext cx="9467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theo: Quan hệ giữa ba cạnh của một tam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0623" y="342090"/>
            <a:ext cx="5190396" cy="654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4" grpId="0"/>
      <p:bldP spid="256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ha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600203"/>
            <a:ext cx="34369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51125"/>
            <a:ext cx="2286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8F831D4C86504E53A1502B3F9E6393B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3" y="1200150"/>
            <a:ext cx="7143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2952750" y="4572003"/>
            <a:ext cx="61150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</a:rPr>
              <a:t>Kính chúc quý thầy cô sức khỏe, các em học sinh mạnh giỏi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hlinkClick r:id="rId5" action="ppaction://hlinkfile"/>
            <a:extLst>
              <a:ext uri="{FF2B5EF4-FFF2-40B4-BE49-F238E27FC236}">
                <a16:creationId xmlns:a16="http://schemas.microsoft.com/office/drawing/2014/main" xmlns="" id="{C9FD81FF-0594-496E-8544-92BD8B2CE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626" y="-20403"/>
            <a:ext cx="12189906" cy="685800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21"/>
          <p:cNvGrpSpPr>
            <a:grpSpLocks/>
          </p:cNvGrpSpPr>
          <p:nvPr/>
        </p:nvGrpSpPr>
        <p:grpSpPr bwMode="auto">
          <a:xfrm>
            <a:off x="9634105" y="4528705"/>
            <a:ext cx="2571750" cy="2343150"/>
            <a:chOff x="5448300" y="3429000"/>
            <a:chExt cx="3429000" cy="3124200"/>
          </a:xfrm>
        </p:grpSpPr>
        <p:pic>
          <p:nvPicPr>
            <p:cNvPr id="6160" name="Picture 3" descr="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7" r="45732"/>
            <a:stretch>
              <a:fillRect/>
            </a:stretch>
          </p:blipFill>
          <p:spPr bwMode="auto">
            <a:xfrm>
              <a:off x="5448300" y="6019800"/>
              <a:ext cx="33909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4" descr="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33" b="53659"/>
            <a:stretch>
              <a:fillRect/>
            </a:stretch>
          </p:blipFill>
          <p:spPr bwMode="auto">
            <a:xfrm>
              <a:off x="8382000" y="3429000"/>
              <a:ext cx="4953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04800" y="291129"/>
            <a:ext cx="11353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Dùng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10" y="527829"/>
            <a:ext cx="525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53" y="2449847"/>
            <a:ext cx="5124612" cy="35214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1884" y="4574125"/>
            <a:ext cx="1572116" cy="1431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3820" y="3896403"/>
            <a:ext cx="2505941" cy="21094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3110" y="4834377"/>
            <a:ext cx="1677229" cy="1164643"/>
          </a:xfrm>
          <a:prstGeom prst="rect">
            <a:avLst/>
          </a:prstGeom>
        </p:spPr>
      </p:pic>
      <p:sp>
        <p:nvSpPr>
          <p:cNvPr id="30" name="Cloud Callout 29"/>
          <p:cNvSpPr/>
          <p:nvPr/>
        </p:nvSpPr>
        <p:spPr>
          <a:xfrm>
            <a:off x="6683283" y="1699974"/>
            <a:ext cx="4706863" cy="179965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ĐOÁN</a:t>
            </a:r>
            <a:r>
              <a:rPr lang="en-US" sz="2800" b="1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aseline="300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03:00</a:t>
            </a:r>
          </a:p>
        </p:txBody>
      </p:sp>
      <p:sp>
        <p:nvSpPr>
          <p:cNvPr id="32" name="Oval 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02:59</a:t>
            </a:r>
          </a:p>
        </p:txBody>
      </p:sp>
      <p:sp>
        <p:nvSpPr>
          <p:cNvPr id="33" name="Oval 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02:58</a:t>
            </a:r>
          </a:p>
        </p:txBody>
      </p:sp>
      <p:sp>
        <p:nvSpPr>
          <p:cNvPr id="34" name="Oval 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02:57</a:t>
            </a:r>
          </a:p>
        </p:txBody>
      </p:sp>
      <p:sp>
        <p:nvSpPr>
          <p:cNvPr id="35" name="Oval 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02:56</a:t>
            </a:r>
          </a:p>
        </p:txBody>
      </p:sp>
      <p:sp>
        <p:nvSpPr>
          <p:cNvPr id="36" name="Oval 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02:55</a:t>
            </a:r>
          </a:p>
        </p:txBody>
      </p:sp>
      <p:sp>
        <p:nvSpPr>
          <p:cNvPr id="37" name="Oval 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02:54</a:t>
            </a:r>
          </a:p>
        </p:txBody>
      </p:sp>
      <p:sp>
        <p:nvSpPr>
          <p:cNvPr id="38" name="Oval 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02:53</a:t>
            </a:r>
          </a:p>
        </p:txBody>
      </p:sp>
      <p:sp>
        <p:nvSpPr>
          <p:cNvPr id="39" name="Oval 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02:52</a:t>
            </a:r>
          </a:p>
        </p:txBody>
      </p:sp>
      <p:sp>
        <p:nvSpPr>
          <p:cNvPr id="40" name="Oval 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02:51</a:t>
            </a:r>
          </a:p>
        </p:txBody>
      </p:sp>
      <p:sp>
        <p:nvSpPr>
          <p:cNvPr id="41" name="Oval 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02:50</a:t>
            </a:r>
          </a:p>
        </p:txBody>
      </p:sp>
      <p:sp>
        <p:nvSpPr>
          <p:cNvPr id="42" name="Oval 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02:49</a:t>
            </a:r>
          </a:p>
        </p:txBody>
      </p:sp>
      <p:sp>
        <p:nvSpPr>
          <p:cNvPr id="43" name="Oval 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02:48</a:t>
            </a:r>
          </a:p>
        </p:txBody>
      </p:sp>
      <p:sp>
        <p:nvSpPr>
          <p:cNvPr id="44" name="Oval 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02:47</a:t>
            </a:r>
          </a:p>
        </p:txBody>
      </p:sp>
      <p:sp>
        <p:nvSpPr>
          <p:cNvPr id="45" name="Oval 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02:46</a:t>
            </a:r>
          </a:p>
        </p:txBody>
      </p:sp>
      <p:sp>
        <p:nvSpPr>
          <p:cNvPr id="46" name="Oval 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02:45</a:t>
            </a:r>
          </a:p>
        </p:txBody>
      </p:sp>
      <p:sp>
        <p:nvSpPr>
          <p:cNvPr id="47" name="Oval 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02:44</a:t>
            </a:r>
          </a:p>
        </p:txBody>
      </p:sp>
      <p:sp>
        <p:nvSpPr>
          <p:cNvPr id="48" name="Oval 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02:43</a:t>
            </a:r>
          </a:p>
        </p:txBody>
      </p:sp>
      <p:sp>
        <p:nvSpPr>
          <p:cNvPr id="49" name="Oval 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02:42</a:t>
            </a:r>
          </a:p>
        </p:txBody>
      </p:sp>
      <p:sp>
        <p:nvSpPr>
          <p:cNvPr id="50" name="Oval 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02:41</a:t>
            </a:r>
          </a:p>
        </p:txBody>
      </p:sp>
      <p:sp>
        <p:nvSpPr>
          <p:cNvPr id="51" name="Oval 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02:40</a:t>
            </a:r>
          </a:p>
        </p:txBody>
      </p:sp>
      <p:sp>
        <p:nvSpPr>
          <p:cNvPr id="52" name="Oval 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02:39</a:t>
            </a:r>
          </a:p>
        </p:txBody>
      </p:sp>
      <p:sp>
        <p:nvSpPr>
          <p:cNvPr id="53" name="Oval 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02:38</a:t>
            </a:r>
          </a:p>
        </p:txBody>
      </p:sp>
      <p:sp>
        <p:nvSpPr>
          <p:cNvPr id="54" name="Oval 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02:37</a:t>
            </a:r>
          </a:p>
        </p:txBody>
      </p:sp>
      <p:sp>
        <p:nvSpPr>
          <p:cNvPr id="55" name="Oval 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02:36</a:t>
            </a:r>
          </a:p>
        </p:txBody>
      </p:sp>
      <p:sp>
        <p:nvSpPr>
          <p:cNvPr id="56" name="Oval 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02:35</a:t>
            </a:r>
          </a:p>
        </p:txBody>
      </p:sp>
      <p:sp>
        <p:nvSpPr>
          <p:cNvPr id="57" name="Oval 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02:34</a:t>
            </a:r>
          </a:p>
        </p:txBody>
      </p:sp>
      <p:sp>
        <p:nvSpPr>
          <p:cNvPr id="58" name="Oval 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02:33</a:t>
            </a:r>
          </a:p>
        </p:txBody>
      </p:sp>
      <p:sp>
        <p:nvSpPr>
          <p:cNvPr id="59" name="Oval 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02:32</a:t>
            </a:r>
          </a:p>
        </p:txBody>
      </p:sp>
      <p:sp>
        <p:nvSpPr>
          <p:cNvPr id="60" name="Oval 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02:31</a:t>
            </a:r>
          </a:p>
        </p:txBody>
      </p:sp>
      <p:sp>
        <p:nvSpPr>
          <p:cNvPr id="61" name="Oval 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02:30</a:t>
            </a:r>
          </a:p>
        </p:txBody>
      </p:sp>
      <p:sp>
        <p:nvSpPr>
          <p:cNvPr id="62" name="Oval 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02:29</a:t>
            </a:r>
          </a:p>
        </p:txBody>
      </p:sp>
      <p:sp>
        <p:nvSpPr>
          <p:cNvPr id="63" name="Oval 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02:28</a:t>
            </a:r>
          </a:p>
        </p:txBody>
      </p:sp>
      <p:sp>
        <p:nvSpPr>
          <p:cNvPr id="64" name="Oval 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02:27</a:t>
            </a:r>
          </a:p>
        </p:txBody>
      </p:sp>
      <p:sp>
        <p:nvSpPr>
          <p:cNvPr id="65" name="Oval 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02:26</a:t>
            </a:r>
          </a:p>
        </p:txBody>
      </p:sp>
      <p:sp>
        <p:nvSpPr>
          <p:cNvPr id="66" name="Oval 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02:25</a:t>
            </a:r>
          </a:p>
        </p:txBody>
      </p:sp>
      <p:sp>
        <p:nvSpPr>
          <p:cNvPr id="67" name="Oval 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02:24</a:t>
            </a:r>
          </a:p>
        </p:txBody>
      </p:sp>
      <p:sp>
        <p:nvSpPr>
          <p:cNvPr id="68" name="Oval 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02:23</a:t>
            </a:r>
          </a:p>
        </p:txBody>
      </p:sp>
      <p:sp>
        <p:nvSpPr>
          <p:cNvPr id="69" name="Oval 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02:22</a:t>
            </a:r>
          </a:p>
        </p:txBody>
      </p:sp>
      <p:sp>
        <p:nvSpPr>
          <p:cNvPr id="70" name="Oval 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02:21</a:t>
            </a:r>
          </a:p>
        </p:txBody>
      </p:sp>
      <p:sp>
        <p:nvSpPr>
          <p:cNvPr id="71" name="Oval 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02:20</a:t>
            </a:r>
          </a:p>
        </p:txBody>
      </p:sp>
      <p:sp>
        <p:nvSpPr>
          <p:cNvPr id="72" name="Oval 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02:19</a:t>
            </a:r>
          </a:p>
        </p:txBody>
      </p:sp>
      <p:sp>
        <p:nvSpPr>
          <p:cNvPr id="73" name="Oval 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02:18</a:t>
            </a:r>
          </a:p>
        </p:txBody>
      </p:sp>
      <p:sp>
        <p:nvSpPr>
          <p:cNvPr id="74" name="Oval 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02:17</a:t>
            </a:r>
          </a:p>
        </p:txBody>
      </p:sp>
      <p:sp>
        <p:nvSpPr>
          <p:cNvPr id="75" name="Oval 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02:16</a:t>
            </a:r>
          </a:p>
        </p:txBody>
      </p:sp>
      <p:sp>
        <p:nvSpPr>
          <p:cNvPr id="76" name="Oval 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02:15</a:t>
            </a:r>
          </a:p>
        </p:txBody>
      </p:sp>
      <p:sp>
        <p:nvSpPr>
          <p:cNvPr id="77" name="Oval 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02:14</a:t>
            </a:r>
          </a:p>
        </p:txBody>
      </p:sp>
      <p:sp>
        <p:nvSpPr>
          <p:cNvPr id="78" name="Oval 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02:13</a:t>
            </a:r>
          </a:p>
        </p:txBody>
      </p:sp>
      <p:sp>
        <p:nvSpPr>
          <p:cNvPr id="79" name="Oval 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02:12</a:t>
            </a:r>
          </a:p>
        </p:txBody>
      </p:sp>
      <p:sp>
        <p:nvSpPr>
          <p:cNvPr id="80" name="Oval 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02:11</a:t>
            </a:r>
          </a:p>
        </p:txBody>
      </p:sp>
      <p:sp>
        <p:nvSpPr>
          <p:cNvPr id="81" name="Oval 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02:10</a:t>
            </a:r>
          </a:p>
        </p:txBody>
      </p:sp>
      <p:sp>
        <p:nvSpPr>
          <p:cNvPr id="82" name="Oval 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02:09</a:t>
            </a:r>
          </a:p>
        </p:txBody>
      </p:sp>
      <p:sp>
        <p:nvSpPr>
          <p:cNvPr id="83" name="Oval 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02:08</a:t>
            </a:r>
          </a:p>
        </p:txBody>
      </p:sp>
      <p:sp>
        <p:nvSpPr>
          <p:cNvPr id="84" name="Oval 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02:07</a:t>
            </a:r>
          </a:p>
        </p:txBody>
      </p:sp>
      <p:sp>
        <p:nvSpPr>
          <p:cNvPr id="85" name="Oval 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02:06</a:t>
            </a:r>
          </a:p>
        </p:txBody>
      </p:sp>
      <p:sp>
        <p:nvSpPr>
          <p:cNvPr id="86" name="Oval 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02:05</a:t>
            </a:r>
          </a:p>
        </p:txBody>
      </p:sp>
      <p:sp>
        <p:nvSpPr>
          <p:cNvPr id="87" name="Oval 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02:04</a:t>
            </a:r>
          </a:p>
        </p:txBody>
      </p:sp>
      <p:sp>
        <p:nvSpPr>
          <p:cNvPr id="88" name="Oval 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02:03</a:t>
            </a:r>
          </a:p>
        </p:txBody>
      </p:sp>
      <p:sp>
        <p:nvSpPr>
          <p:cNvPr id="89" name="Oval 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02:02</a:t>
            </a:r>
          </a:p>
        </p:txBody>
      </p:sp>
      <p:sp>
        <p:nvSpPr>
          <p:cNvPr id="90" name="Oval 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02:01</a:t>
            </a:r>
          </a:p>
        </p:txBody>
      </p:sp>
      <p:sp>
        <p:nvSpPr>
          <p:cNvPr id="91" name="Oval 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92" name="Oval 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93" name="Oval 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94" name="Oval 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95" name="Oval 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96" name="Oval 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97" name="Oval 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98" name="Oval 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99" name="Oval 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100" name="Oval 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101" name="Oval 1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102" name="Oval 1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103" name="Oval 1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104" name="Oval 1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105" name="Oval 1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106" name="Oval 1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107" name="Oval 1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108" name="Oval 1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109" name="Oval 1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110" name="Oval 1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111" name="Oval 1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112" name="Oval 11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113" name="Oval 11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114" name="Oval 11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115" name="Oval 11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116" name="Oval 11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117" name="Oval 11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118" name="Oval 11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119" name="Oval 11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120" name="Oval 11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121" name="Oval 12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122" name="Oval 12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123" name="Oval 12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124" name="Oval 12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125" name="Oval 12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126" name="Oval 12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127" name="Oval 12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128" name="Oval 12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129" name="Oval 12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130" name="Oval 12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131" name="Oval 1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132" name="Oval 1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133" name="Oval 1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134" name="Oval 1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135" name="Oval 1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136" name="Oval 1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137" name="Oval 1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138" name="Oval 1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139" name="Oval 1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140" name="Oval 1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141" name="Oval 1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142" name="Oval 1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143" name="Oval 1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144" name="Oval 1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145" name="Oval 1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146" name="Oval 1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147" name="Oval 1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148" name="Oval 1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149" name="Oval 1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150" name="Oval 1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151" name="Oval 1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152" name="Oval 1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153" name="Oval 1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154" name="Oval 1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155" name="Oval 1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156" name="Oval 1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157" name="Oval 1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158" name="Oval 1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159" name="Oval 1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160" name="Oval 1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161" name="Oval 1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162" name="Oval 1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163" name="Oval 1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164" name="Oval 1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165" name="Oval 1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166" name="Oval 1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167" name="Oval 1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168" name="Oval 1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169" name="Oval 1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170" name="Oval 1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171" name="Oval 1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172" name="Oval 1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173" name="Oval 1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174" name="Oval 1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175" name="Oval 1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176" name="Oval 1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177" name="Oval 1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178" name="Oval 1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179" name="Oval 1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180" name="Oval 1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181" name="Oval 1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182" name="Oval 1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183" name="Oval 1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184" name="Oval 1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85" name="Oval 1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86" name="Oval 1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87" name="Oval 1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88" name="Oval 1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89" name="Oval 1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90" name="Oval 1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91" name="Oval 1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92" name="Oval 1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93" name="Oval 1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94" name="Oval 1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95" name="Oval 1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96" name="Oval 1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97" name="Oval 1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98" name="Oval 1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99" name="Oval 1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200" name="Oval 1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201" name="Oval 2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202" name="Oval 2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203" name="Oval 2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204" name="Oval 2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205" name="Oval 2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206" name="Oval 2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207" name="Oval 2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208" name="Oval 2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209" name="Oval 2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210" name="Oval 2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00:01</a:t>
            </a:r>
          </a:p>
        </p:txBody>
      </p:sp>
      <p:sp>
        <p:nvSpPr>
          <p:cNvPr id="211" name="Oval 2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4352 L 0.01654 0.37338 " pathEditMode="relative" rAng="0" ptsTypes="AA">
                                      <p:cBhvr>
                                        <p:cTn id="5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xmlns="" id="{7202A788-0081-4953-ABA8-BE51B9221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37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US" altLang="en-US" b="1">
                <a:solidFill>
                  <a:srgbClr val="0000FF"/>
                </a:solidFill>
                <a:sym typeface="Symbol" panose="05050102010706020507" pitchFamily="18" charset="2"/>
              </a:rPr>
              <a:t>                  </a:t>
            </a:r>
            <a:endParaRPr lang="en-US" altLang="en-US"/>
          </a:p>
        </p:txBody>
      </p:sp>
      <p:sp>
        <p:nvSpPr>
          <p:cNvPr id="11" name="Text Box 12"/>
          <p:cNvSpPr txBox="1"/>
          <p:nvPr/>
        </p:nvSpPr>
        <p:spPr>
          <a:xfrm>
            <a:off x="690562" y="894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GT</a:t>
            </a:r>
          </a:p>
        </p:txBody>
      </p:sp>
      <p:sp>
        <p:nvSpPr>
          <p:cNvPr id="12" name="Text Box 13"/>
          <p:cNvSpPr txBox="1"/>
          <p:nvPr/>
        </p:nvSpPr>
        <p:spPr>
          <a:xfrm>
            <a:off x="690562" y="1656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13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708939"/>
              </p:ext>
            </p:extLst>
          </p:nvPr>
        </p:nvGraphicFramePr>
        <p:xfrm>
          <a:off x="1681162" y="894819"/>
          <a:ext cx="11430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" name="Equation" r:id="rId3" imgW="431165" imgH="177800" progId="Equation.DSMT4">
                  <p:embed/>
                </p:oleObj>
              </mc:Choice>
              <mc:Fallback>
                <p:oleObj name="Equation" r:id="rId3" imgW="431165" imgH="177800" progId="Equation.DSMT4">
                  <p:embed/>
                  <p:pic>
                    <p:nvPicPr>
                      <p:cNvPr id="21629" name="Object 1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1162" y="894819"/>
                        <a:ext cx="1143000" cy="498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44948"/>
              </p:ext>
            </p:extLst>
          </p:nvPr>
        </p:nvGraphicFramePr>
        <p:xfrm>
          <a:off x="1528762" y="1484550"/>
          <a:ext cx="27432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0" name="Equation" r:id="rId5" imgW="571500" imgH="152400" progId="Equation.DSMT4">
                  <p:embed/>
                </p:oleObj>
              </mc:Choice>
              <mc:Fallback>
                <p:oleObj name="Equation" r:id="rId5" imgW="571500" imgH="152400" progId="Equation.DSMT4">
                  <p:embed/>
                  <p:pic>
                    <p:nvPicPr>
                      <p:cNvPr id="21630" name="Object 1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8762" y="1484550"/>
                        <a:ext cx="2743200" cy="7318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839787" y="1073413"/>
            <a:ext cx="3041650" cy="1164405"/>
            <a:chOff x="1597025" y="2179663"/>
            <a:chExt cx="3041650" cy="1164405"/>
          </a:xfrm>
        </p:grpSpPr>
        <p:sp>
          <p:nvSpPr>
            <p:cNvPr id="16" name="Line 10"/>
            <p:cNvSpPr/>
            <p:nvPr/>
          </p:nvSpPr>
          <p:spPr>
            <a:xfrm flipH="1">
              <a:off x="2206625" y="2179663"/>
              <a:ext cx="3175" cy="1164405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  <p:sp>
          <p:nvSpPr>
            <p:cNvPr id="17" name="Line 11"/>
            <p:cNvSpPr/>
            <p:nvPr/>
          </p:nvSpPr>
          <p:spPr>
            <a:xfrm>
              <a:off x="1597025" y="2552344"/>
              <a:ext cx="3041650" cy="3936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</p:grpSp>
      <p:pic>
        <p:nvPicPr>
          <p:cNvPr id="21" name="Picture 20" descr="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363" y="1350430"/>
            <a:ext cx="5609043" cy="35412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7794" y="1379006"/>
            <a:ext cx="5124612" cy="35214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9471" y="1350430"/>
            <a:ext cx="5609043" cy="35412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1752" y="1192816"/>
            <a:ext cx="742950" cy="561975"/>
          </a:xfrm>
          <a:prstGeom prst="rect">
            <a:avLst/>
          </a:prstGeom>
        </p:spPr>
      </p:pic>
      <p:sp>
        <p:nvSpPr>
          <p:cNvPr id="47" name="Text Box 26"/>
          <p:cNvSpPr txBox="1"/>
          <p:nvPr/>
        </p:nvSpPr>
        <p:spPr>
          <a:xfrm>
            <a:off x="139882" y="3353564"/>
            <a:ext cx="2590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Chứng minh:</a:t>
            </a:r>
            <a:r>
              <a:rPr sz="3200" b="1" i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" name="Text Box 27"/>
          <p:cNvSpPr txBox="1"/>
          <p:nvPr/>
        </p:nvSpPr>
        <p:spPr>
          <a:xfrm>
            <a:off x="479224" y="4141352"/>
            <a:ext cx="4752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Qua A kẻ đường thẳng xy // BC</a:t>
            </a:r>
          </a:p>
        </p:txBody>
      </p:sp>
      <p:sp>
        <p:nvSpPr>
          <p:cNvPr id="49" name="Rectangle 29"/>
          <p:cNvSpPr/>
          <p:nvPr/>
        </p:nvSpPr>
        <p:spPr>
          <a:xfrm>
            <a:off x="445461" y="4655142"/>
            <a:ext cx="1143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50" name="Rectangle 30"/>
          <p:cNvSpPr/>
          <p:nvPr/>
        </p:nvSpPr>
        <p:spPr>
          <a:xfrm>
            <a:off x="3264861" y="5240930"/>
            <a:ext cx="3886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5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latin typeface="Times New Roman" panose="02020603050405020304" pitchFamily="18" charset="0"/>
              </a:rPr>
              <a:t>(2) (hai góc so le trong )</a:t>
            </a:r>
            <a:r>
              <a:rPr sz="25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" name="Text Box 43"/>
          <p:cNvSpPr txBox="1"/>
          <p:nvPr/>
        </p:nvSpPr>
        <p:spPr>
          <a:xfrm>
            <a:off x="457200" y="5805910"/>
            <a:ext cx="3276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Từ (1) và (2) suy ra:</a:t>
            </a:r>
          </a:p>
        </p:txBody>
      </p:sp>
      <p:graphicFrame>
        <p:nvGraphicFramePr>
          <p:cNvPr id="52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252855"/>
              </p:ext>
            </p:extLst>
          </p:nvPr>
        </p:nvGraphicFramePr>
        <p:xfrm>
          <a:off x="1817061" y="4578942"/>
          <a:ext cx="12065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" name="Equation" r:id="rId12" imgW="431800" imgH="241300" progId="Equation.DSMT4">
                  <p:embed/>
                </p:oleObj>
              </mc:Choice>
              <mc:Fallback>
                <p:oleObj name="Equation" r:id="rId12" imgW="431800" imgH="241300" progId="Equation.DSMT4">
                  <p:embed/>
                  <p:pic>
                    <p:nvPicPr>
                      <p:cNvPr id="21621" name="Object 11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17061" y="4578942"/>
                        <a:ext cx="1206500" cy="6746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765842"/>
              </p:ext>
            </p:extLst>
          </p:nvPr>
        </p:nvGraphicFramePr>
        <p:xfrm>
          <a:off x="1817061" y="5188542"/>
          <a:ext cx="121920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" r:id="rId14" imgW="444500" imgH="241300" progId="Equation.3">
                  <p:embed/>
                </p:oleObj>
              </mc:Choice>
              <mc:Fallback>
                <p:oleObj r:id="rId14" imgW="444500" imgH="241300" progId="Equation.3">
                  <p:embed/>
                  <p:pic>
                    <p:nvPicPr>
                      <p:cNvPr id="21622" name="Object 11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17061" y="5188542"/>
                        <a:ext cx="1219200" cy="661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120"/>
          <p:cNvSpPr txBox="1"/>
          <p:nvPr/>
        </p:nvSpPr>
        <p:spPr>
          <a:xfrm>
            <a:off x="3341061" y="4655142"/>
            <a:ext cx="3810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(1) (hai góc so le trong)</a:t>
            </a:r>
          </a:p>
        </p:txBody>
      </p:sp>
      <p:sp>
        <p:nvSpPr>
          <p:cNvPr id="66" name="Rectangle 7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20173"/>
              </p:ext>
            </p:extLst>
          </p:nvPr>
        </p:nvGraphicFramePr>
        <p:xfrm>
          <a:off x="3505201" y="5756280"/>
          <a:ext cx="6629400" cy="63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" name="Equation" r:id="rId16" imgW="2641600" imgH="254000" progId="Equation.DSMT4">
                  <p:embed/>
                </p:oleObj>
              </mc:Choice>
              <mc:Fallback>
                <p:oleObj name="Equation" r:id="rId16" imgW="2641600" imgH="254000" progId="Equation.DSMT4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5756280"/>
                        <a:ext cx="6629400" cy="63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81481E-6 L 0.37526 0.001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7" grpId="0"/>
      <p:bldP spid="48" grpId="0"/>
      <p:bldP spid="49" grpId="0"/>
      <p:bldP spid="50" grpId="0"/>
      <p:bldP spid="51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819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6200"/>
            <a:ext cx="7413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637" y="34605"/>
            <a:ext cx="7413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Rectangle 196"/>
          <p:cNvSpPr/>
          <p:nvPr/>
        </p:nvSpPr>
        <p:spPr>
          <a:xfrm>
            <a:off x="1864842" y="195359"/>
            <a:ext cx="845641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GÓC VÀ CẠNH CỦA MỘT TAM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</p:txBody>
      </p:sp>
      <p:sp>
        <p:nvSpPr>
          <p:cNvPr id="198" name="Text Box 7"/>
          <p:cNvSpPr txBox="1"/>
          <p:nvPr/>
        </p:nvSpPr>
        <p:spPr>
          <a:xfrm>
            <a:off x="381000" y="1438633"/>
            <a:ext cx="1546225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lí: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32471" y="1438633"/>
            <a:ext cx="807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Tổng ba góc của một tam giác bằng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</a:rPr>
              <a:t>180</a:t>
            </a:r>
            <a:r>
              <a:rPr lang="en-US" sz="3000" baseline="30000" smtClean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endParaRPr lang="en-US" sz="3000"/>
          </a:p>
        </p:txBody>
      </p:sp>
      <p:sp>
        <p:nvSpPr>
          <p:cNvPr id="3" name="TextBox 2"/>
          <p:cNvSpPr txBox="1"/>
          <p:nvPr/>
        </p:nvSpPr>
        <p:spPr>
          <a:xfrm>
            <a:off x="381000" y="981433"/>
            <a:ext cx="9229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Tổng ba góc của một tam giác</a:t>
            </a:r>
            <a:endParaRPr 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124433"/>
            <a:ext cx="896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C trong hình vẽ sau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1527" y="3265619"/>
            <a:ext cx="4961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dirty="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 </a:t>
            </a:r>
            <a:r>
              <a:rPr lang="en-US"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DCE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882063"/>
              </p:ext>
            </p:extLst>
          </p:nvPr>
        </p:nvGraphicFramePr>
        <p:xfrm>
          <a:off x="345835" y="3336156"/>
          <a:ext cx="2168765" cy="46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6" name="Equation" r:id="rId4" imgW="1079500" imgH="228600" progId="Equation.DSMT4">
                  <p:embed/>
                </p:oleObj>
              </mc:Choice>
              <mc:Fallback>
                <p:oleObj name="Equation" r:id="rId4" imgW="10795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35" y="3336156"/>
                        <a:ext cx="2168765" cy="4606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674333"/>
              </p:ext>
            </p:extLst>
          </p:nvPr>
        </p:nvGraphicFramePr>
        <p:xfrm>
          <a:off x="230512" y="3862481"/>
          <a:ext cx="2665088" cy="480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" name="Equation" r:id="rId6" imgW="1269720" imgH="228600" progId="Equation.DSMT4">
                  <p:embed/>
                </p:oleObj>
              </mc:Choice>
              <mc:Fallback>
                <p:oleObj name="Equation" r:id="rId6" imgW="1269720" imgH="2286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12" y="3862481"/>
                        <a:ext cx="2665088" cy="4809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130998"/>
              </p:ext>
            </p:extLst>
          </p:nvPr>
        </p:nvGraphicFramePr>
        <p:xfrm>
          <a:off x="1579563" y="4295775"/>
          <a:ext cx="25431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" name="Equation" r:id="rId8" imgW="1257120" imgH="482400" progId="Equation.DSMT4">
                  <p:embed/>
                </p:oleObj>
              </mc:Choice>
              <mc:Fallback>
                <p:oleObj name="Equation" r:id="rId8" imgW="1257120" imgH="4824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4295775"/>
                        <a:ext cx="25431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915" y="89051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5424" y="2816361"/>
            <a:ext cx="5427762" cy="31398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2519" y="2810233"/>
            <a:ext cx="5427762" cy="313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2" grpId="0"/>
      <p:bldP spid="3" grpId="0"/>
      <p:bldP spid="4" grpId="0"/>
      <p:bldP spid="14" grpId="0"/>
      <p:bldP spid="2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6077" y="195359"/>
            <a:ext cx="4113947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26247"/>
            <a:ext cx="4492895" cy="342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489" y="2392947"/>
            <a:ext cx="5427832" cy="2855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541020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 </a:t>
            </a: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535605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 </a:t>
            </a: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7227" y="971701"/>
            <a:ext cx="739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F và góc I trong hai hình sau</a:t>
            </a:r>
            <a:endParaRPr 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87"/>
            <a:ext cx="3124200" cy="2379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1527" y="3265619"/>
            <a:ext cx="326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một tam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HGF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550650"/>
              </p:ext>
            </p:extLst>
          </p:nvPr>
        </p:nvGraphicFramePr>
        <p:xfrm>
          <a:off x="320675" y="3336925"/>
          <a:ext cx="2219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" name="Equation" r:id="rId4" imgW="1104840" imgH="228600" progId="Equation.DSMT4">
                  <p:embed/>
                </p:oleObj>
              </mc:Choice>
              <mc:Fallback>
                <p:oleObj name="Equation" r:id="rId4" imgW="1104840" imgH="2286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3336925"/>
                        <a:ext cx="2219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102545"/>
              </p:ext>
            </p:extLst>
          </p:nvPr>
        </p:nvGraphicFramePr>
        <p:xfrm>
          <a:off x="225425" y="4365496"/>
          <a:ext cx="26924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1" name="Equation" r:id="rId6" imgW="1282680" imgH="228600" progId="Equation.DSMT4">
                  <p:embed/>
                </p:oleObj>
              </mc:Choice>
              <mc:Fallback>
                <p:oleObj name="Equation" r:id="rId6" imgW="1282680" imgH="2286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4365496"/>
                        <a:ext cx="2692400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62996"/>
              </p:ext>
            </p:extLst>
          </p:nvPr>
        </p:nvGraphicFramePr>
        <p:xfrm>
          <a:off x="1574800" y="4798883"/>
          <a:ext cx="25685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2" name="Equation" r:id="rId8" imgW="1269720" imgH="482400" progId="Equation.DSMT4">
                  <p:embed/>
                </p:oleObj>
              </mc:Choice>
              <mc:Fallback>
                <p:oleObj name="Equation" r:id="rId8" imgW="1269720" imgH="482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00" y="4798883"/>
                        <a:ext cx="25685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5943600" y="152400"/>
            <a:ext cx="0" cy="66706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03779" y="3361928"/>
            <a:ext cx="3659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một tam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/>
          <p:cNvSpPr txBox="1"/>
          <p:nvPr/>
        </p:nvSpPr>
        <p:spPr>
          <a:xfrm>
            <a:off x="6100223" y="2782927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IJK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087293"/>
              </p:ext>
            </p:extLst>
          </p:nvPr>
        </p:nvGraphicFramePr>
        <p:xfrm>
          <a:off x="6165850" y="3433763"/>
          <a:ext cx="2092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3" name="Equation" r:id="rId10" imgW="1041120" imgH="228600" progId="Equation.DSMT4">
                  <p:embed/>
                </p:oleObj>
              </mc:Choice>
              <mc:Fallback>
                <p:oleObj name="Equation" r:id="rId10" imgW="104112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3433763"/>
                        <a:ext cx="2092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014874"/>
              </p:ext>
            </p:extLst>
          </p:nvPr>
        </p:nvGraphicFramePr>
        <p:xfrm>
          <a:off x="6059488" y="4462463"/>
          <a:ext cx="2586037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4" name="Equation" r:id="rId12" imgW="1231560" imgH="228600" progId="Equation.DSMT4">
                  <p:embed/>
                </p:oleObj>
              </mc:Choice>
              <mc:Fallback>
                <p:oleObj name="Equation" r:id="rId12" imgW="123156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4462463"/>
                        <a:ext cx="2586037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395530"/>
              </p:ext>
            </p:extLst>
          </p:nvPr>
        </p:nvGraphicFramePr>
        <p:xfrm>
          <a:off x="7369175" y="4895850"/>
          <a:ext cx="25415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5" name="Equation" r:id="rId14" imgW="1257120" imgH="482400" progId="Equation.DSMT4">
                  <p:embed/>
                </p:oleObj>
              </mc:Choice>
              <mc:Fallback>
                <p:oleObj name="Equation" r:id="rId14" imgW="1257120" imgH="482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175" y="4895850"/>
                        <a:ext cx="2541588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9169" y="356218"/>
            <a:ext cx="3867841" cy="2034657"/>
          </a:xfrm>
          <a:prstGeom prst="rect">
            <a:avLst/>
          </a:prstGeom>
        </p:spPr>
      </p:pic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95315"/>
            <a:ext cx="3829591" cy="291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5427762" cy="313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0" y="3377116"/>
            <a:ext cx="5099576" cy="2682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𝐷𝐸𝐶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vuông</a:t>
                </a:r>
                <a:endParaRPr lang="en-US" sz="3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𝐺𝐻𝐹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nhọn</a:t>
                </a:r>
                <a:endParaRPr lang="en-US" sz="3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blipFill>
                <a:blip r:embed="rId6"/>
                <a:stretch>
                  <a:fillRect t="-14444" b="-3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𝐼𝐽𝐾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tù</a:t>
                </a:r>
                <a:endParaRPr lang="en-US" sz="3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blipFill>
                <a:blip r:embed="rId7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xmlns="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4827651" y="1419163"/>
            <a:ext cx="1387341" cy="154396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4827651" y="2499138"/>
            <a:ext cx="1659696" cy="4305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27651" y="2865663"/>
            <a:ext cx="886340" cy="15166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36651" y="2203453"/>
            <a:ext cx="4191000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/>
          </a:p>
        </p:txBody>
      </p:sp>
      <p:sp>
        <p:nvSpPr>
          <p:cNvPr id="22" name="Rounded Rectangle 21"/>
          <p:cNvSpPr/>
          <p:nvPr/>
        </p:nvSpPr>
        <p:spPr>
          <a:xfrm>
            <a:off x="6214992" y="484630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="1" i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7347" y="1885461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hai góc nhọn trong tam giác vuông bằng 90</a:t>
            </a:r>
            <a:r>
              <a:rPr lang="en-US" sz="2800" b="1" i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13991" y="3225349"/>
            <a:ext cx="6172200" cy="328628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vuông gọi là tam giác vuông.</a:t>
            </a:r>
          </a:p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giác có 3 góc nhọn gọi là tam giác nhọn.</a:t>
            </a:r>
          </a:p>
          <a:p>
            <a:pPr algn="ctr"/>
            <a:r>
              <a:rPr 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tù gọi là tam giác tù.</a:t>
            </a:r>
          </a:p>
          <a:p>
            <a:pPr algn="ctr"/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0" grpId="0" animBg="1"/>
      <p:bldP spid="13" grpId="0" uiExpan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15735</TotalTime>
  <Words>1133</Words>
  <PresentationFormat>Custom</PresentationFormat>
  <Paragraphs>309</Paragraphs>
  <Slides>21</Slides>
  <Notes>3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Default Design</vt:lpstr>
      <vt:lpstr>Equation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2015-10-19T12:59:58Z</dcterms:created>
  <dcterms:modified xsi:type="dcterms:W3CDTF">2022-07-28T11:02:01Z</dcterms:modified>
</cp:coreProperties>
</file>