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notesMasterIdLst>
    <p:notesMasterId r:id="rId12"/>
  </p:notesMasterIdLst>
  <p:sldIdLst>
    <p:sldId id="303" r:id="rId3"/>
    <p:sldId id="304" r:id="rId4"/>
    <p:sldId id="305" r:id="rId5"/>
    <p:sldId id="306" r:id="rId6"/>
    <p:sldId id="307" r:id="rId7"/>
    <p:sldId id="308" r:id="rId8"/>
    <p:sldId id="309" r:id="rId9"/>
    <p:sldId id="310" r:id="rId10"/>
    <p:sldId id="31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FF"/>
    <a:srgbClr val="662395"/>
    <a:srgbClr val="6BDDDD"/>
    <a:srgbClr val="00B856"/>
    <a:srgbClr val="F0AE42"/>
    <a:srgbClr val="007FCA"/>
    <a:srgbClr val="FFFF00"/>
    <a:srgbClr val="70B2E2"/>
    <a:srgbClr val="FFDC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5033" autoAdjust="0"/>
  </p:normalViewPr>
  <p:slideViewPr>
    <p:cSldViewPr snapToGrid="0">
      <p:cViewPr varScale="1">
        <p:scale>
          <a:sx n="68" d="100"/>
          <a:sy n="68" d="100"/>
        </p:scale>
        <p:origin x="540"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22/08/2024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98000"/>
            <a:lum/>
          </a:blip>
          <a:srcRect/>
          <a:stretch>
            <a:fillRect t="-9000" b="-9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22/08/2024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bg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22/08/2024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5E9379-425D-CD1A-2FAD-8D86099A8010}"/>
              </a:ext>
            </a:extLst>
          </p:cNvPr>
          <p:cNvSpPr txBox="1"/>
          <p:nvPr/>
        </p:nvSpPr>
        <p:spPr>
          <a:xfrm>
            <a:off x="7286463" y="1235178"/>
            <a:ext cx="4905537" cy="3662541"/>
          </a:xfrm>
          <a:prstGeom prst="rect">
            <a:avLst/>
          </a:prstGeom>
          <a:noFill/>
        </p:spPr>
        <p:txBody>
          <a:bodyPr wrap="square" rtlCol="0">
            <a:spAutoFit/>
          </a:bodyPr>
          <a:lstStyle/>
          <a:p>
            <a:pPr algn="ctr"/>
            <a:r>
              <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rPr>
              <a:t>TIẾT </a:t>
            </a:r>
            <a:r>
              <a:rPr lang="en-US" sz="3600" b="1">
                <a:solidFill>
                  <a:schemeClr val="bg1"/>
                </a:solidFill>
                <a:latin typeface="Tahoma" panose="020B0604030504040204" pitchFamily="34" charset="0"/>
                <a:ea typeface="Tahoma" panose="020B0604030504040204" pitchFamily="34" charset="0"/>
                <a:cs typeface="Tahoma" panose="020B0604030504040204" pitchFamily="34" charset="0"/>
              </a:rPr>
              <a:t>30</a:t>
            </a:r>
            <a:r>
              <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rPr>
              <a:t>. BÀI 16</a:t>
            </a:r>
          </a:p>
          <a:p>
            <a:pPr algn="ctr"/>
            <a:r>
              <a:rPr lang="vi-VN" sz="4800" b="1">
                <a:solidFill>
                  <a:srgbClr val="FFFF00"/>
                </a:solidFill>
                <a:effectLst/>
                <a:latin typeface="Tahoma" panose="020B0604030504040204" pitchFamily="34" charset="0"/>
                <a:ea typeface="Tahoma" panose="020B0604030504040204" pitchFamily="34" charset="0"/>
                <a:cs typeface="Tahoma" panose="020B0604030504040204" pitchFamily="34" charset="0"/>
              </a:rPr>
              <a:t>THỰC HÀNH: LẬP CHƯƠNG TRÌNH MÁY TÍNH </a:t>
            </a:r>
            <a:endParaRPr lang="en-US" sz="4800">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117268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3029961" cy="647056"/>
            <a:chOff x="226612" y="344328"/>
            <a:chExt cx="3029961"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300" y="344328"/>
              <a:ext cx="2582370" cy="647056"/>
              <a:chOff x="6676102" y="770361"/>
              <a:chExt cx="3370038"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2" y="770361"/>
                <a:ext cx="3370038"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20" y="983932"/>
                <a:ext cx="3115328"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KHỞI ĐỘNG</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2875747" y="480580"/>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iới thiệu">
            <a:extLst>
              <a:ext uri="{FF2B5EF4-FFF2-40B4-BE49-F238E27FC236}">
                <a16:creationId xmlns:a16="http://schemas.microsoft.com/office/drawing/2014/main" id="{A8E9735A-735A-E895-10A0-D85608967C8D}"/>
              </a:ext>
            </a:extLst>
          </p:cNvPr>
          <p:cNvGrpSpPr/>
          <p:nvPr/>
        </p:nvGrpSpPr>
        <p:grpSpPr>
          <a:xfrm>
            <a:off x="722549" y="1571413"/>
            <a:ext cx="10684551" cy="2272999"/>
            <a:chOff x="722549" y="2215662"/>
            <a:chExt cx="10684551" cy="2272999"/>
          </a:xfrm>
        </p:grpSpPr>
        <p:grpSp>
          <p:nvGrpSpPr>
            <p:cNvPr id="17" name="Group 16">
              <a:extLst>
                <a:ext uri="{FF2B5EF4-FFF2-40B4-BE49-F238E27FC236}">
                  <a16:creationId xmlns:a16="http://schemas.microsoft.com/office/drawing/2014/main" id="{8F0FF215-A9BB-D016-2E44-86719F632229}"/>
                </a:ext>
              </a:extLst>
            </p:cNvPr>
            <p:cNvGrpSpPr/>
            <p:nvPr/>
          </p:nvGrpSpPr>
          <p:grpSpPr>
            <a:xfrm>
              <a:off x="722549" y="2215662"/>
              <a:ext cx="10612120" cy="2272999"/>
              <a:chOff x="751424" y="4271768"/>
              <a:chExt cx="10612120" cy="2468438"/>
            </a:xfrm>
          </p:grpSpPr>
          <p:grpSp>
            <p:nvGrpSpPr>
              <p:cNvPr id="19" name="Group 18">
                <a:extLst>
                  <a:ext uri="{FF2B5EF4-FFF2-40B4-BE49-F238E27FC236}">
                    <a16:creationId xmlns:a16="http://schemas.microsoft.com/office/drawing/2014/main" id="{4B030081-8A65-C0AA-01B9-CD4CC1AE50A3}"/>
                  </a:ext>
                </a:extLst>
              </p:cNvPr>
              <p:cNvGrpSpPr/>
              <p:nvPr/>
            </p:nvGrpSpPr>
            <p:grpSpPr>
              <a:xfrm>
                <a:off x="751424" y="4271768"/>
                <a:ext cx="10612120" cy="2468438"/>
                <a:chOff x="748591" y="4323722"/>
                <a:chExt cx="10461479" cy="2468438"/>
              </a:xfrm>
            </p:grpSpPr>
            <p:sp>
              <p:nvSpPr>
                <p:cNvPr id="22" name="Rectangle: Rounded Corners 21">
                  <a:extLst>
                    <a:ext uri="{FF2B5EF4-FFF2-40B4-BE49-F238E27FC236}">
                      <a16:creationId xmlns:a16="http://schemas.microsoft.com/office/drawing/2014/main" id="{F14E99B9-5E0B-D125-5B36-063B25716BEE}"/>
                    </a:ext>
                  </a:extLst>
                </p:cNvPr>
                <p:cNvSpPr/>
                <p:nvPr/>
              </p:nvSpPr>
              <p:spPr>
                <a:xfrm>
                  <a:off x="1181534" y="4719157"/>
                  <a:ext cx="10028536" cy="2073003"/>
                </a:xfrm>
                <a:prstGeom prst="roundRect">
                  <a:avLst>
                    <a:gd name="adj" fmla="val 1106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3" name="Picture 22">
                  <a:extLst>
                    <a:ext uri="{FF2B5EF4-FFF2-40B4-BE49-F238E27FC236}">
                      <a16:creationId xmlns:a16="http://schemas.microsoft.com/office/drawing/2014/main" id="{940C4756-1316-9A22-9CF0-926D280549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20" name="Rectangle 19">
                <a:extLst>
                  <a:ext uri="{FF2B5EF4-FFF2-40B4-BE49-F238E27FC236}">
                    <a16:creationId xmlns:a16="http://schemas.microsoft.com/office/drawing/2014/main" id="{D08EDBDE-71EE-462D-B872-3A72906FD56C}"/>
                  </a:ext>
                </a:extLst>
              </p:cNvPr>
              <p:cNvSpPr/>
              <p:nvPr/>
            </p:nvSpPr>
            <p:spPr>
              <a:xfrm>
                <a:off x="1514259" y="4644163"/>
                <a:ext cx="9598058" cy="470999"/>
              </a:xfrm>
              <a:prstGeom prst="rect">
                <a:avLst/>
              </a:prstGeom>
            </p:spPr>
            <p:txBody>
              <a:bodyPr wrap="square">
                <a:spAutoFit/>
              </a:bodyPr>
              <a:lstStyle/>
              <a:p>
                <a:pPr algn="just" defTabSz="342900">
                  <a:lnSpc>
                    <a:spcPct val="135000"/>
                  </a:lnSpc>
                </a:pPr>
                <a:endParaRPr lang="vi-VN">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1B7C9DD5-A5C1-23F9-F717-85E6B0AA51A9}"/>
                  </a:ext>
                </a:extLst>
              </p:cNvPr>
              <p:cNvSpPr/>
              <p:nvPr/>
            </p:nvSpPr>
            <p:spPr>
              <a:xfrm>
                <a:off x="1493476" y="4562973"/>
                <a:ext cx="9598058" cy="504842"/>
              </a:xfrm>
              <a:prstGeom prst="rect">
                <a:avLst/>
              </a:prstGeom>
            </p:spPr>
            <p:txBody>
              <a:bodyPr wrap="square">
                <a:spAutoFit/>
              </a:bodyPr>
              <a:lstStyle/>
              <a:p>
                <a:pPr>
                  <a:lnSpc>
                    <a:spcPct val="150000"/>
                  </a:lnSpc>
                </a:pPr>
                <a:endParaRPr lang="vi-VN" dirty="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2ED74CA-E8AC-7D56-85FC-EEFE3DDF39E1}"/>
                </a:ext>
              </a:extLst>
            </p:cNvPr>
            <p:cNvSpPr txBox="1"/>
            <p:nvPr/>
          </p:nvSpPr>
          <p:spPr>
            <a:xfrm>
              <a:off x="1615756" y="2579789"/>
              <a:ext cx="9791344" cy="1697901"/>
            </a:xfrm>
            <a:prstGeom prst="rect">
              <a:avLst/>
            </a:prstGeom>
            <a:noFill/>
          </p:spPr>
          <p:txBody>
            <a:bodyPr wrap="square">
              <a:spAutoFit/>
            </a:bodyPr>
            <a:lstStyle/>
            <a:p>
              <a:pPr>
                <a:lnSpc>
                  <a:spcPct val="150000"/>
                </a:lnSpc>
              </a:pPr>
              <a:r>
                <a:rPr lang="vi-VN"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Mỗi nhiệm vụ trong bài học này là giải một bài toán tin học mà sản phẩm là một chương trình máy tính. Các ngôn ngữ lập trình đều được trang bị những cấu trúc điều khiển cơ bản (tuần tự, rẽ nhánh và lặp). Vì vậy, việc mô tả thuật toán bằng cách chỉ sử dụng những cấu trúc điều khiển đó sẽ giúp em dễ dàng tạo ra những chương trình máy tính</a:t>
              </a:r>
              <a:endPar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33099523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4255291" cy="647056"/>
            <a:chOff x="226612" y="344328"/>
            <a:chExt cx="4255291"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300" y="344328"/>
              <a:ext cx="3836637" cy="647056"/>
              <a:chOff x="6676101" y="770361"/>
              <a:chExt cx="5006878"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4899757"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20" y="983932"/>
                <a:ext cx="4899759" cy="1526500"/>
              </a:xfrm>
              <a:prstGeom prst="rect">
                <a:avLst/>
              </a:prstGeom>
              <a:noFill/>
            </p:spPr>
            <p:txBody>
              <a:bodyPr wrap="none" rtlCol="0">
                <a:spAutoFit/>
              </a:bodyPr>
              <a:lstStyle/>
              <a:p>
                <a:r>
                  <a:rPr lang="vi-VN" sz="2800" b="1">
                    <a:solidFill>
                      <a:schemeClr val="bg1"/>
                    </a:solidFill>
                    <a:latin typeface="Tahoma" panose="020B0604030504040204" pitchFamily="34" charset="0"/>
                    <a:ea typeface="Tahoma" panose="020B0604030504040204" pitchFamily="34" charset="0"/>
                    <a:cs typeface="Tahoma" panose="020B0604030504040204" pitchFamily="34" charset="0"/>
                  </a:rPr>
                  <a:t>Bài toán tính lương </a:t>
                </a: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4101077" y="480580"/>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iới thiệu">
            <a:extLst>
              <a:ext uri="{FF2B5EF4-FFF2-40B4-BE49-F238E27FC236}">
                <a16:creationId xmlns:a16="http://schemas.microsoft.com/office/drawing/2014/main" id="{A8E9735A-735A-E895-10A0-D85608967C8D}"/>
              </a:ext>
            </a:extLst>
          </p:cNvPr>
          <p:cNvGrpSpPr/>
          <p:nvPr/>
        </p:nvGrpSpPr>
        <p:grpSpPr>
          <a:xfrm>
            <a:off x="722549" y="1120932"/>
            <a:ext cx="10360893" cy="3470733"/>
            <a:chOff x="722549" y="2215662"/>
            <a:chExt cx="10360893" cy="3470733"/>
          </a:xfrm>
        </p:grpSpPr>
        <p:grpSp>
          <p:nvGrpSpPr>
            <p:cNvPr id="17" name="Group 16">
              <a:extLst>
                <a:ext uri="{FF2B5EF4-FFF2-40B4-BE49-F238E27FC236}">
                  <a16:creationId xmlns:a16="http://schemas.microsoft.com/office/drawing/2014/main" id="{8F0FF215-A9BB-D016-2E44-86719F632229}"/>
                </a:ext>
              </a:extLst>
            </p:cNvPr>
            <p:cNvGrpSpPr/>
            <p:nvPr/>
          </p:nvGrpSpPr>
          <p:grpSpPr>
            <a:xfrm>
              <a:off x="722549" y="2215662"/>
              <a:ext cx="10360893" cy="3470733"/>
              <a:chOff x="751424" y="4271768"/>
              <a:chExt cx="10360893" cy="3769157"/>
            </a:xfrm>
          </p:grpSpPr>
          <p:grpSp>
            <p:nvGrpSpPr>
              <p:cNvPr id="19" name="Group 18">
                <a:extLst>
                  <a:ext uri="{FF2B5EF4-FFF2-40B4-BE49-F238E27FC236}">
                    <a16:creationId xmlns:a16="http://schemas.microsoft.com/office/drawing/2014/main" id="{4B030081-8A65-C0AA-01B9-CD4CC1AE50A3}"/>
                  </a:ext>
                </a:extLst>
              </p:cNvPr>
              <p:cNvGrpSpPr/>
              <p:nvPr/>
            </p:nvGrpSpPr>
            <p:grpSpPr>
              <a:xfrm>
                <a:off x="751424" y="4271768"/>
                <a:ext cx="5833011" cy="3769157"/>
                <a:chOff x="748591" y="4323722"/>
                <a:chExt cx="5750210" cy="3769157"/>
              </a:xfrm>
            </p:grpSpPr>
            <p:sp>
              <p:nvSpPr>
                <p:cNvPr id="22" name="Rectangle: Rounded Corners 21">
                  <a:extLst>
                    <a:ext uri="{FF2B5EF4-FFF2-40B4-BE49-F238E27FC236}">
                      <a16:creationId xmlns:a16="http://schemas.microsoft.com/office/drawing/2014/main" id="{F14E99B9-5E0B-D125-5B36-063B25716BEE}"/>
                    </a:ext>
                  </a:extLst>
                </p:cNvPr>
                <p:cNvSpPr/>
                <p:nvPr/>
              </p:nvSpPr>
              <p:spPr>
                <a:xfrm>
                  <a:off x="1181535" y="4719157"/>
                  <a:ext cx="5317266" cy="3373722"/>
                </a:xfrm>
                <a:prstGeom prst="roundRect">
                  <a:avLst>
                    <a:gd name="adj" fmla="val 1106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3" name="Picture 22">
                  <a:extLst>
                    <a:ext uri="{FF2B5EF4-FFF2-40B4-BE49-F238E27FC236}">
                      <a16:creationId xmlns:a16="http://schemas.microsoft.com/office/drawing/2014/main" id="{940C4756-1316-9A22-9CF0-926D280549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20" name="Rectangle 19">
                <a:extLst>
                  <a:ext uri="{FF2B5EF4-FFF2-40B4-BE49-F238E27FC236}">
                    <a16:creationId xmlns:a16="http://schemas.microsoft.com/office/drawing/2014/main" id="{D08EDBDE-71EE-462D-B872-3A72906FD56C}"/>
                  </a:ext>
                </a:extLst>
              </p:cNvPr>
              <p:cNvSpPr/>
              <p:nvPr/>
            </p:nvSpPr>
            <p:spPr>
              <a:xfrm>
                <a:off x="1514259" y="4644163"/>
                <a:ext cx="9598058" cy="470999"/>
              </a:xfrm>
              <a:prstGeom prst="rect">
                <a:avLst/>
              </a:prstGeom>
            </p:spPr>
            <p:txBody>
              <a:bodyPr wrap="square">
                <a:spAutoFit/>
              </a:bodyPr>
              <a:lstStyle/>
              <a:p>
                <a:pPr algn="just" defTabSz="342900">
                  <a:lnSpc>
                    <a:spcPct val="135000"/>
                  </a:lnSpc>
                </a:pPr>
                <a:endParaRPr lang="vi-VN">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1B7C9DD5-A5C1-23F9-F717-85E6B0AA51A9}"/>
                  </a:ext>
                </a:extLst>
              </p:cNvPr>
              <p:cNvSpPr/>
              <p:nvPr/>
            </p:nvSpPr>
            <p:spPr>
              <a:xfrm>
                <a:off x="1493476" y="4562973"/>
                <a:ext cx="9598058" cy="504842"/>
              </a:xfrm>
              <a:prstGeom prst="rect">
                <a:avLst/>
              </a:prstGeom>
            </p:spPr>
            <p:txBody>
              <a:bodyPr wrap="square">
                <a:spAutoFit/>
              </a:bodyPr>
              <a:lstStyle/>
              <a:p>
                <a:pPr>
                  <a:lnSpc>
                    <a:spcPct val="150000"/>
                  </a:lnSpc>
                </a:pPr>
                <a:endParaRPr lang="vi-VN" dirty="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2ED74CA-E8AC-7D56-85FC-EEFE3DDF39E1}"/>
                </a:ext>
              </a:extLst>
            </p:cNvPr>
            <p:cNvSpPr txBox="1"/>
            <p:nvPr/>
          </p:nvSpPr>
          <p:spPr>
            <a:xfrm>
              <a:off x="1615756" y="2579789"/>
              <a:ext cx="4863702" cy="2535566"/>
            </a:xfrm>
            <a:prstGeom prst="rect">
              <a:avLst/>
            </a:prstGeom>
            <a:noFill/>
          </p:spPr>
          <p:txBody>
            <a:bodyPr wrap="square">
              <a:spAutoFit/>
            </a:bodyPr>
            <a:lstStyle/>
            <a:p>
              <a:pPr>
                <a:lnSpc>
                  <a:spcPct val="150000"/>
                </a:lnSpc>
              </a:pPr>
              <a:r>
                <a:rPr lang="vi-VN" b="1"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Yêu cầu </a:t>
              </a:r>
            </a:p>
            <a:p>
              <a:pPr>
                <a:lnSpc>
                  <a:spcPct val="150000"/>
                </a:lnSpc>
              </a:pPr>
              <a:r>
                <a:rPr lang="vi-VN"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Theo thuật toán được mô tả ở Bài 15, em hãy lập chương trình tính và hiển thị tiền lương của một nhân viên khi biết mức lương (tiền lương trong một giờ làm việc) và số giờ làm việc trong tuần của họ bằng ngôn ngữ lập trình Scratch.</a:t>
              </a:r>
            </a:p>
          </p:txBody>
        </p:sp>
      </p:grpSp>
      <p:pic>
        <p:nvPicPr>
          <p:cNvPr id="14" name="Picture 13">
            <a:extLst>
              <a:ext uri="{FF2B5EF4-FFF2-40B4-BE49-F238E27FC236}">
                <a16:creationId xmlns:a16="http://schemas.microsoft.com/office/drawing/2014/main" id="{BAE0EF86-5B67-77AF-4044-320ADC184554}"/>
              </a:ext>
            </a:extLst>
          </p:cNvPr>
          <p:cNvPicPr>
            <a:picLocks noChangeAspect="1"/>
          </p:cNvPicPr>
          <p:nvPr/>
        </p:nvPicPr>
        <p:blipFill>
          <a:blip r:embed="rId3">
            <a:extLst>
              <a:ext uri="{28A0092B-C50C-407E-A947-70E740481C1C}">
                <a14:useLocalDpi xmlns:a14="http://schemas.microsoft.com/office/drawing/2010/main" val="0"/>
              </a:ext>
            </a:extLst>
          </a:blip>
          <a:srcRect t="12594" b="12594"/>
          <a:stretch>
            <a:fillRect/>
          </a:stretch>
        </p:blipFill>
        <p:spPr bwMode="auto">
          <a:xfrm>
            <a:off x="6635182" y="1426879"/>
            <a:ext cx="5138664" cy="5013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9437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4255291" cy="647056"/>
            <a:chOff x="226612" y="344328"/>
            <a:chExt cx="4255291"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300" y="344328"/>
              <a:ext cx="3836637" cy="647056"/>
              <a:chOff x="6676101" y="770361"/>
              <a:chExt cx="5006878"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4899757"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20" y="983932"/>
                <a:ext cx="4899759" cy="1526500"/>
              </a:xfrm>
              <a:prstGeom prst="rect">
                <a:avLst/>
              </a:prstGeom>
              <a:noFill/>
            </p:spPr>
            <p:txBody>
              <a:bodyPr wrap="none" rtlCol="0">
                <a:spAutoFit/>
              </a:bodyPr>
              <a:lstStyle/>
              <a:p>
                <a:r>
                  <a:rPr lang="vi-VN" sz="2800" b="1">
                    <a:solidFill>
                      <a:schemeClr val="bg1"/>
                    </a:solidFill>
                    <a:latin typeface="Tahoma" panose="020B0604030504040204" pitchFamily="34" charset="0"/>
                    <a:ea typeface="Tahoma" panose="020B0604030504040204" pitchFamily="34" charset="0"/>
                    <a:cs typeface="Tahoma" panose="020B0604030504040204" pitchFamily="34" charset="0"/>
                  </a:rPr>
                  <a:t>Bài toán tính lương </a:t>
                </a: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4101077" y="480580"/>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2283205-5DB9-AA45-848E-03D8C15E7B2C}"/>
              </a:ext>
            </a:extLst>
          </p:cNvPr>
          <p:cNvSpPr txBox="1"/>
          <p:nvPr/>
        </p:nvSpPr>
        <p:spPr>
          <a:xfrm>
            <a:off x="931817" y="1198955"/>
            <a:ext cx="8839200" cy="2534027"/>
          </a:xfrm>
          <a:prstGeom prst="rect">
            <a:avLst/>
          </a:prstGeom>
          <a:noFill/>
        </p:spPr>
        <p:txBody>
          <a:bodyPr wrap="square">
            <a:spAutoFit/>
          </a:bodyPr>
          <a:lstStyle/>
          <a:p>
            <a:pPr>
              <a:lnSpc>
                <a:spcPct val="150000"/>
              </a:lnSpc>
            </a:pPr>
            <a:r>
              <a:rPr lang="vi-VN"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Hướng dẫn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 Cài đặt thuật toán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i="1" u="sng"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Bước 1</a:t>
            </a:r>
            <a:r>
              <a:rPr lang="vi-VN"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Tạo các biến nhớ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Biến đầu vào: </a:t>
            </a:r>
            <a:r>
              <a:rPr lang="vi-VN"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muc_luong, tgian_ laodong.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Biến đầu ra: </a:t>
            </a:r>
            <a:r>
              <a:rPr lang="vi-VN"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tien_luong.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Biến trung gian: </a:t>
            </a:r>
            <a:r>
              <a:rPr lang="vi-VN"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tgian_dmuc, tgian_vuot, luong_dmuc, luong_vuot.</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F66EC48-08E3-461C-63A8-7D5EA17A397C}"/>
              </a:ext>
            </a:extLst>
          </p:cNvPr>
          <p:cNvSpPr txBox="1"/>
          <p:nvPr/>
        </p:nvSpPr>
        <p:spPr>
          <a:xfrm>
            <a:off x="931817" y="3863221"/>
            <a:ext cx="10519954" cy="2534027"/>
          </a:xfrm>
          <a:prstGeom prst="rect">
            <a:avLst/>
          </a:prstGeom>
          <a:noFill/>
        </p:spPr>
        <p:txBody>
          <a:bodyPr wrap="square">
            <a:spAutoFit/>
          </a:bodyPr>
          <a:lstStyle/>
          <a:p>
            <a:pPr>
              <a:lnSpc>
                <a:spcPct val="150000"/>
              </a:lnSpc>
            </a:pPr>
            <a:r>
              <a:rPr lang="vi-VN" sz="1800" i="1" u="sng"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Bước 2.</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Mô tả lại thuật toán theo ngôn ngữ lập trình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Vì chương trình là bản mô tả thuật toán theo quy tắc của ngôn ngữ lập trình nên đôi khi em phải hiệu chỉnh cách</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mô tả thuật toán để có thể cài đặt được bằng những công cụ của ngôn ngữ lập trình.</a:t>
            </a:r>
            <a:endPar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Bước nhập dữ liệu tgian_laodong sử dụng cấu trúc lặp với điều kiện sau (Hình 16.1a) cần phải</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chuyển thành những câu lệnh sử dụng vòng lặp với điều kiện trước (Hình 16.1b) để phù hợp với cấu trúc lặp có sẵn trong ngôn ngữ lập trình trực quan (Hình 16.1c). </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8713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4255291" cy="647056"/>
            <a:chOff x="226612" y="344328"/>
            <a:chExt cx="4255291"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300" y="344328"/>
              <a:ext cx="3836637" cy="647056"/>
              <a:chOff x="6676101" y="770361"/>
              <a:chExt cx="5006878"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4899757"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20" y="983932"/>
                <a:ext cx="4899759" cy="1526500"/>
              </a:xfrm>
              <a:prstGeom prst="rect">
                <a:avLst/>
              </a:prstGeom>
              <a:noFill/>
            </p:spPr>
            <p:txBody>
              <a:bodyPr wrap="none" rtlCol="0">
                <a:spAutoFit/>
              </a:bodyPr>
              <a:lstStyle/>
              <a:p>
                <a:r>
                  <a:rPr lang="vi-VN" sz="2800" b="1">
                    <a:solidFill>
                      <a:schemeClr val="bg1"/>
                    </a:solidFill>
                    <a:latin typeface="Tahoma" panose="020B0604030504040204" pitchFamily="34" charset="0"/>
                    <a:ea typeface="Tahoma" panose="020B0604030504040204" pitchFamily="34" charset="0"/>
                    <a:cs typeface="Tahoma" panose="020B0604030504040204" pitchFamily="34" charset="0"/>
                  </a:rPr>
                  <a:t>Bài toán tính lương </a:t>
                </a: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4101077" y="480580"/>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8D076A02-E5C2-4F3C-45D6-D9D37E98B141}"/>
              </a:ext>
            </a:extLst>
          </p:cNvPr>
          <p:cNvPicPr>
            <a:picLocks noChangeAspect="1"/>
          </p:cNvPicPr>
          <p:nvPr/>
        </p:nvPicPr>
        <p:blipFill>
          <a:blip r:embed="rId2"/>
          <a:stretch>
            <a:fillRect/>
          </a:stretch>
        </p:blipFill>
        <p:spPr>
          <a:xfrm>
            <a:off x="1678406" y="985644"/>
            <a:ext cx="3590415" cy="2548520"/>
          </a:xfrm>
          <a:prstGeom prst="rect">
            <a:avLst/>
          </a:prstGeom>
        </p:spPr>
      </p:pic>
      <p:pic>
        <p:nvPicPr>
          <p:cNvPr id="8" name="Picture 7">
            <a:extLst>
              <a:ext uri="{FF2B5EF4-FFF2-40B4-BE49-F238E27FC236}">
                <a16:creationId xmlns:a16="http://schemas.microsoft.com/office/drawing/2014/main" id="{37553CB1-EAC4-3392-4C49-EEA58ED4D601}"/>
              </a:ext>
            </a:extLst>
          </p:cNvPr>
          <p:cNvPicPr>
            <a:picLocks noChangeAspect="1"/>
          </p:cNvPicPr>
          <p:nvPr/>
        </p:nvPicPr>
        <p:blipFill>
          <a:blip r:embed="rId3"/>
          <a:stretch>
            <a:fillRect/>
          </a:stretch>
        </p:blipFill>
        <p:spPr>
          <a:xfrm>
            <a:off x="6245047" y="956240"/>
            <a:ext cx="3754553" cy="2607328"/>
          </a:xfrm>
          <a:prstGeom prst="rect">
            <a:avLst/>
          </a:prstGeom>
        </p:spPr>
      </p:pic>
      <p:pic>
        <p:nvPicPr>
          <p:cNvPr id="12" name="Picture 11">
            <a:extLst>
              <a:ext uri="{FF2B5EF4-FFF2-40B4-BE49-F238E27FC236}">
                <a16:creationId xmlns:a16="http://schemas.microsoft.com/office/drawing/2014/main" id="{9272426B-18DB-66FE-2EB3-9FEAEE390210}"/>
              </a:ext>
            </a:extLst>
          </p:cNvPr>
          <p:cNvPicPr>
            <a:picLocks noChangeAspect="1"/>
          </p:cNvPicPr>
          <p:nvPr/>
        </p:nvPicPr>
        <p:blipFill>
          <a:blip r:embed="rId4"/>
          <a:stretch>
            <a:fillRect/>
          </a:stretch>
        </p:blipFill>
        <p:spPr>
          <a:xfrm>
            <a:off x="3573317" y="3730560"/>
            <a:ext cx="4727222" cy="2918223"/>
          </a:xfrm>
          <a:prstGeom prst="rect">
            <a:avLst/>
          </a:prstGeom>
        </p:spPr>
      </p:pic>
    </p:spTree>
    <p:extLst>
      <p:ext uri="{BB962C8B-B14F-4D97-AF65-F5344CB8AC3E}">
        <p14:creationId xmlns:p14="http://schemas.microsoft.com/office/powerpoint/2010/main" val="320664701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4255291" cy="647056"/>
            <a:chOff x="226612" y="344328"/>
            <a:chExt cx="4255291"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300" y="344328"/>
              <a:ext cx="3836637" cy="647056"/>
              <a:chOff x="6676101" y="770361"/>
              <a:chExt cx="5006878"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4899757"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20" y="983932"/>
                <a:ext cx="4899759" cy="1526500"/>
              </a:xfrm>
              <a:prstGeom prst="rect">
                <a:avLst/>
              </a:prstGeom>
              <a:noFill/>
            </p:spPr>
            <p:txBody>
              <a:bodyPr wrap="none" rtlCol="0">
                <a:spAutoFit/>
              </a:bodyPr>
              <a:lstStyle/>
              <a:p>
                <a:r>
                  <a:rPr lang="vi-VN" sz="2800" b="1">
                    <a:solidFill>
                      <a:schemeClr val="bg1"/>
                    </a:solidFill>
                    <a:latin typeface="Tahoma" panose="020B0604030504040204" pitchFamily="34" charset="0"/>
                    <a:ea typeface="Tahoma" panose="020B0604030504040204" pitchFamily="34" charset="0"/>
                    <a:cs typeface="Tahoma" panose="020B0604030504040204" pitchFamily="34" charset="0"/>
                  </a:rPr>
                  <a:t>Bài toán tính lương </a:t>
                </a: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4101077" y="480580"/>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7705A20-4A81-9CA3-BC41-810ADDFC51DC}"/>
              </a:ext>
            </a:extLst>
          </p:cNvPr>
          <p:cNvSpPr txBox="1"/>
          <p:nvPr/>
        </p:nvSpPr>
        <p:spPr>
          <a:xfrm>
            <a:off x="827315" y="1406998"/>
            <a:ext cx="3810021" cy="4197559"/>
          </a:xfrm>
          <a:prstGeom prst="rect">
            <a:avLst/>
          </a:prstGeom>
          <a:noFill/>
        </p:spPr>
        <p:txBody>
          <a:bodyPr wrap="square">
            <a:spAutoFit/>
          </a:bodyPr>
          <a:lstStyle/>
          <a:p>
            <a:pPr algn="just">
              <a:lnSpc>
                <a:spcPct val="150000"/>
              </a:lnSpc>
            </a:pPr>
            <a:r>
              <a:rPr lang="vi-VN" sz="1800" i="1" u="sng"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Bước 3</a:t>
            </a:r>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Tạo chương trình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Nhận dạng các khối lệnh trong Hình 16.2 tương ứng với từng phần của sơ đồ khối đã được trình bày trong Bài 15 (Hình 15.2) và lắp ghép chúng lại theo đúng thứ tự. Lưu ý: Hệ số 1,5 trong sơ đồ thuật toán cần phải thay bằng 1.5 (sử dụng dấu chấm thay cho dấu phẩy ngăn cách phần nguyên và phần thập phân) trong chương trình.</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5F07967-4ADE-11F8-D34B-A5A0ACCA10BC}"/>
              </a:ext>
            </a:extLst>
          </p:cNvPr>
          <p:cNvPicPr>
            <a:picLocks noChangeAspect="1"/>
          </p:cNvPicPr>
          <p:nvPr/>
        </p:nvPicPr>
        <p:blipFill>
          <a:blip r:embed="rId2"/>
          <a:stretch>
            <a:fillRect/>
          </a:stretch>
        </p:blipFill>
        <p:spPr>
          <a:xfrm>
            <a:off x="4899212" y="1778131"/>
            <a:ext cx="6186798" cy="4134990"/>
          </a:xfrm>
          <a:prstGeom prst="rect">
            <a:avLst/>
          </a:prstGeom>
        </p:spPr>
      </p:pic>
    </p:spTree>
    <p:extLst>
      <p:ext uri="{BB962C8B-B14F-4D97-AF65-F5344CB8AC3E}">
        <p14:creationId xmlns:p14="http://schemas.microsoft.com/office/powerpoint/2010/main" val="44373387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4255291" cy="647056"/>
            <a:chOff x="226612" y="344328"/>
            <a:chExt cx="4255291"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300" y="344328"/>
              <a:ext cx="3836637" cy="647056"/>
              <a:chOff x="6676101" y="770361"/>
              <a:chExt cx="5006878"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4899757"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20" y="983932"/>
                <a:ext cx="4899759" cy="1526500"/>
              </a:xfrm>
              <a:prstGeom prst="rect">
                <a:avLst/>
              </a:prstGeom>
              <a:noFill/>
            </p:spPr>
            <p:txBody>
              <a:bodyPr wrap="none" rtlCol="0">
                <a:spAutoFit/>
              </a:bodyPr>
              <a:lstStyle/>
              <a:p>
                <a:r>
                  <a:rPr lang="vi-VN" sz="2800" b="1">
                    <a:solidFill>
                      <a:schemeClr val="bg1"/>
                    </a:solidFill>
                    <a:latin typeface="Tahoma" panose="020B0604030504040204" pitchFamily="34" charset="0"/>
                    <a:ea typeface="Tahoma" panose="020B0604030504040204" pitchFamily="34" charset="0"/>
                    <a:cs typeface="Tahoma" panose="020B0604030504040204" pitchFamily="34" charset="0"/>
                  </a:rPr>
                  <a:t>Bài toán tính lương </a:t>
                </a: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4101077" y="480580"/>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DD61331-0C0B-0A7E-23C3-9C405C278AC7}"/>
              </a:ext>
            </a:extLst>
          </p:cNvPr>
          <p:cNvSpPr txBox="1"/>
          <p:nvPr/>
        </p:nvSpPr>
        <p:spPr>
          <a:xfrm>
            <a:off x="825798" y="1013954"/>
            <a:ext cx="10030340" cy="2120068"/>
          </a:xfrm>
          <a:prstGeom prst="rect">
            <a:avLst/>
          </a:prstGeom>
          <a:noFill/>
        </p:spPr>
        <p:txBody>
          <a:bodyPr wrap="square">
            <a:spAutoFit/>
          </a:bodyPr>
          <a:lstStyle/>
          <a:p>
            <a:pPr>
              <a:lnSpc>
                <a:spcPct val="150000"/>
              </a:lnSpc>
            </a:pP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 Gỡ lỗi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Lập các bộ dữ liệu kiểm thử chương trình (Bảng 16.1). Mỗi bộ đại diện cho một tình huống dữ liệu để kiểm tra hoạt động của chương trình. Nếu chương trình hoạt động không đúng yêu cầu, chương trình đã gặp lỗi, cần phải sửa.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Với mỗi bộ giá trị đầu vào (từ tình huống 1 đến tình huống 4), chương trình cần trả lại đúng giá trị đầu ra. </a:t>
            </a:r>
            <a:endParaRPr lang="vi-VN"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C7908BE-8F64-6C4E-2074-9D83AAA77F0A}"/>
              </a:ext>
            </a:extLst>
          </p:cNvPr>
          <p:cNvPicPr>
            <a:picLocks noChangeAspect="1"/>
          </p:cNvPicPr>
          <p:nvPr/>
        </p:nvPicPr>
        <p:blipFill rotWithShape="1">
          <a:blip r:embed="rId2"/>
          <a:srcRect l="4986" t="5421"/>
          <a:stretch/>
        </p:blipFill>
        <p:spPr>
          <a:xfrm>
            <a:off x="5312535" y="3416159"/>
            <a:ext cx="6024332" cy="2897579"/>
          </a:xfrm>
          <a:prstGeom prst="rect">
            <a:avLst/>
          </a:prstGeom>
        </p:spPr>
      </p:pic>
      <p:sp>
        <p:nvSpPr>
          <p:cNvPr id="12" name="TextBox 11">
            <a:extLst>
              <a:ext uri="{FF2B5EF4-FFF2-40B4-BE49-F238E27FC236}">
                <a16:creationId xmlns:a16="http://schemas.microsoft.com/office/drawing/2014/main" id="{385C24AA-3352-467E-9700-9A4FB3122642}"/>
              </a:ext>
            </a:extLst>
          </p:cNvPr>
          <p:cNvSpPr txBox="1"/>
          <p:nvPr/>
        </p:nvSpPr>
        <p:spPr>
          <a:xfrm>
            <a:off x="825798" y="3547981"/>
            <a:ext cx="4245735" cy="2949525"/>
          </a:xfrm>
          <a:prstGeom prst="rect">
            <a:avLst/>
          </a:prstGeom>
          <a:noFill/>
        </p:spPr>
        <p:txBody>
          <a:bodyPr wrap="square">
            <a:spAutoFit/>
          </a:bodyPr>
          <a:lstStyle/>
          <a:p>
            <a:pPr algn="just">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Bộ giá trị ở tình huống 5 đại diện cho trường hợp cần nhập lại dữ liệu như đã được mô tả trong thuật toán.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Bộ giá trị ở tình huống 6 cho thấy có những giá trị đầu vào chưa hợp lí. Em cần chỉnh sửa chương trình để có một chương trình hoạt động tốt.</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8613843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2924490" cy="647056"/>
            <a:chOff x="226612" y="344328"/>
            <a:chExt cx="2924490"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301" y="344328"/>
              <a:ext cx="2498796" cy="647056"/>
              <a:chOff x="6676102" y="770361"/>
              <a:chExt cx="3260972"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2" y="770361"/>
                <a:ext cx="3260972"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19" y="983932"/>
                <a:ext cx="2870570"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LUYỆN TẬP</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2770276" y="480580"/>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DD61331-0C0B-0A7E-23C3-9C405C278AC7}"/>
              </a:ext>
            </a:extLst>
          </p:cNvPr>
          <p:cNvSpPr txBox="1"/>
          <p:nvPr/>
        </p:nvSpPr>
        <p:spPr>
          <a:xfrm>
            <a:off x="825798" y="1270957"/>
            <a:ext cx="5392122" cy="2241960"/>
          </a:xfrm>
          <a:prstGeom prst="rect">
            <a:avLst/>
          </a:prstGeom>
          <a:noFill/>
        </p:spPr>
        <p:txBody>
          <a:bodyPr wrap="square">
            <a:spAutoFit/>
          </a:bodyPr>
          <a:lstStyle/>
          <a:p>
            <a:pPr>
              <a:lnSpc>
                <a:spcPct val="150000"/>
              </a:lnSpc>
            </a:pPr>
            <a:r>
              <a:rPr lang="vi-VN" sz="24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Bộ giá trị ở tình huống 6 (Bảng 16.2) cho thấy có những giá trị đầu vào chưa hợp lí. Em hãy chỉnh sửa chương trình để có một chương trình hoạt động tốt.</a:t>
            </a:r>
            <a:endParaRPr lang="vi-VN"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12DACF4-D7AB-3EE6-FF35-77AB76FD354D}"/>
              </a:ext>
            </a:extLst>
          </p:cNvPr>
          <p:cNvPicPr>
            <a:picLocks noChangeAspect="1"/>
          </p:cNvPicPr>
          <p:nvPr/>
        </p:nvPicPr>
        <p:blipFill>
          <a:blip r:embed="rId2"/>
          <a:stretch>
            <a:fillRect/>
          </a:stretch>
        </p:blipFill>
        <p:spPr>
          <a:xfrm>
            <a:off x="7052310" y="347345"/>
            <a:ext cx="4772660" cy="6163310"/>
          </a:xfrm>
          <a:prstGeom prst="rect">
            <a:avLst/>
          </a:prstGeom>
        </p:spPr>
      </p:pic>
    </p:spTree>
    <p:extLst>
      <p:ext uri="{BB962C8B-B14F-4D97-AF65-F5344CB8AC3E}">
        <p14:creationId xmlns:p14="http://schemas.microsoft.com/office/powerpoint/2010/main" val="22972459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2924490" cy="647056"/>
            <a:chOff x="226612" y="344328"/>
            <a:chExt cx="2924490"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301" y="344328"/>
              <a:ext cx="2498796" cy="647056"/>
              <a:chOff x="6676102" y="770361"/>
              <a:chExt cx="3260972"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2" y="770361"/>
                <a:ext cx="3260972"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912096" y="983932"/>
                <a:ext cx="2788984"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VẬN DỤNG</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2770276" y="480580"/>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iao NV về nhà">
            <a:extLst>
              <a:ext uri="{FF2B5EF4-FFF2-40B4-BE49-F238E27FC236}">
                <a16:creationId xmlns:a16="http://schemas.microsoft.com/office/drawing/2014/main" id="{DC62A49C-2CA3-EBE7-7AD7-9885635572E2}"/>
              </a:ext>
            </a:extLst>
          </p:cNvPr>
          <p:cNvGrpSpPr/>
          <p:nvPr/>
        </p:nvGrpSpPr>
        <p:grpSpPr>
          <a:xfrm>
            <a:off x="722549" y="1697528"/>
            <a:ext cx="10360893" cy="2070673"/>
            <a:chOff x="722549" y="2215662"/>
            <a:chExt cx="10360893" cy="2070673"/>
          </a:xfrm>
        </p:grpSpPr>
        <p:grpSp>
          <p:nvGrpSpPr>
            <p:cNvPr id="8" name="Group 7">
              <a:extLst>
                <a:ext uri="{FF2B5EF4-FFF2-40B4-BE49-F238E27FC236}">
                  <a16:creationId xmlns:a16="http://schemas.microsoft.com/office/drawing/2014/main" id="{41B0CC08-5BEF-306F-3EC1-4055BC345518}"/>
                </a:ext>
              </a:extLst>
            </p:cNvPr>
            <p:cNvGrpSpPr/>
            <p:nvPr/>
          </p:nvGrpSpPr>
          <p:grpSpPr>
            <a:xfrm>
              <a:off x="722549" y="2215662"/>
              <a:ext cx="10360893" cy="2070673"/>
              <a:chOff x="751424" y="4271768"/>
              <a:chExt cx="10360893" cy="2248715"/>
            </a:xfrm>
          </p:grpSpPr>
          <p:grpSp>
            <p:nvGrpSpPr>
              <p:cNvPr id="13" name="Group 12">
                <a:extLst>
                  <a:ext uri="{FF2B5EF4-FFF2-40B4-BE49-F238E27FC236}">
                    <a16:creationId xmlns:a16="http://schemas.microsoft.com/office/drawing/2014/main" id="{606D6DB2-5271-1A93-A495-BFEE32D43CE8}"/>
                  </a:ext>
                </a:extLst>
              </p:cNvPr>
              <p:cNvGrpSpPr/>
              <p:nvPr/>
            </p:nvGrpSpPr>
            <p:grpSpPr>
              <a:xfrm>
                <a:off x="751424" y="4271768"/>
                <a:ext cx="10340110" cy="2248715"/>
                <a:chOff x="748591" y="4323722"/>
                <a:chExt cx="10193330" cy="2248715"/>
              </a:xfrm>
            </p:grpSpPr>
            <p:sp>
              <p:nvSpPr>
                <p:cNvPr id="16" name="Rectangle: Rounded Corners 15">
                  <a:extLst>
                    <a:ext uri="{FF2B5EF4-FFF2-40B4-BE49-F238E27FC236}">
                      <a16:creationId xmlns:a16="http://schemas.microsoft.com/office/drawing/2014/main" id="{FD36990A-903C-BCAD-8E65-26E49DB49824}"/>
                    </a:ext>
                  </a:extLst>
                </p:cNvPr>
                <p:cNvSpPr/>
                <p:nvPr/>
              </p:nvSpPr>
              <p:spPr>
                <a:xfrm>
                  <a:off x="1181534" y="4593968"/>
                  <a:ext cx="9760387" cy="1978469"/>
                </a:xfrm>
                <a:prstGeom prst="roundRect">
                  <a:avLst/>
                </a:prstGeom>
                <a:solidFill>
                  <a:srgbClr val="FFD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5BAA559-2916-5598-CE2A-CFE22415A2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14" name="Rectangle 13">
                <a:extLst>
                  <a:ext uri="{FF2B5EF4-FFF2-40B4-BE49-F238E27FC236}">
                    <a16:creationId xmlns:a16="http://schemas.microsoft.com/office/drawing/2014/main" id="{6546946A-239F-4F7C-6187-95C8DC334F5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6BD409E-50B4-731C-D3AF-358EB979B0B4}"/>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6CD71E2E-7303-6FE9-22A7-DBBB71F7E812}"/>
                </a:ext>
              </a:extLst>
            </p:cNvPr>
            <p:cNvSpPr txBox="1"/>
            <p:nvPr/>
          </p:nvSpPr>
          <p:spPr>
            <a:xfrm>
              <a:off x="1615756" y="2735517"/>
              <a:ext cx="9312221" cy="1414554"/>
            </a:xfrm>
            <a:prstGeom prst="rect">
              <a:avLst/>
            </a:prstGeom>
            <a:noFill/>
          </p:spPr>
          <p:txBody>
            <a:bodyPr wrap="square">
              <a:spAutoFit/>
            </a:bodyPr>
            <a:lstStyle/>
            <a:p>
              <a:pPr>
                <a:lnSpc>
                  <a:spcPct val="150000"/>
                </a:lnSpc>
              </a:pPr>
              <a:r>
                <a:rPr lang="en-US" sz="2000" b="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en-US"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nhà</a:t>
              </a:r>
              <a:r>
                <a:rPr lang="en-US"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Giả sử tối thiểu mỗi nhân viên đều có mức lương theo giờ lớn hơn 50 và thời gian lao động ít nhất 10 giờ. Em sẽ sửa chương trình như thế nào để có một chương trình hoạt động </a:t>
              </a:r>
              <a:r>
                <a:rPr lang="vi-VN" sz="2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tốt.</a:t>
              </a:r>
              <a:endParaRPr lang="vi-VN" sz="20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21703919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1609</TotalTime>
  <Words>663</Words>
  <PresentationFormat>Widescreen</PresentationFormat>
  <Paragraphs>31</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Grandview Display</vt:lpstr>
      <vt:lpstr>Tahoma</vt:lpstr>
      <vt:lpstr>Times New Roman</vt:lpstr>
      <vt:lpstr>UTM Avo</vt:lpstr>
      <vt:lpstr>DashVTI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2024-08-22T14:24:20Z</dcterms:modified>
</cp:coreProperties>
</file>