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6" r:id="rId3"/>
    <p:sldId id="257" r:id="rId4"/>
    <p:sldId id="259" r:id="rId5"/>
    <p:sldId id="275" r:id="rId6"/>
    <p:sldId id="581" r:id="rId7"/>
    <p:sldId id="261" r:id="rId8"/>
    <p:sldId id="267" r:id="rId9"/>
    <p:sldId id="580" r:id="rId10"/>
    <p:sldId id="269" r:id="rId11"/>
    <p:sldId id="276" r:id="rId12"/>
    <p:sldId id="573" r:id="rId13"/>
    <p:sldId id="271" r:id="rId14"/>
    <p:sldId id="272" r:id="rId15"/>
    <p:sldId id="273" r:id="rId16"/>
  </p:sldIdLst>
  <p:sldSz cx="9144000" cy="5143500" type="screen16x9"/>
  <p:notesSz cx="9144000" cy="6858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C2FD4-FE5B-4E38-BB01-E86F947FD20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C28FA-1201-401A-A7C6-194E391EB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83170-EEAE-4735-A8D8-DDABE37A4340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4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4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09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394820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885951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85951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257300"/>
            <a:ext cx="5111751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9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4362451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4664871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5358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86D3F-5D86-4A70-B0E0-C8BC352443C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8A74F-D2F4-4C38-AD25-D7BB7A8885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371600" y="971551"/>
            <a:ext cx="6477000" cy="268009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47363"/>
              </a:avLst>
            </a:prstTxWarp>
          </a:bodyPr>
          <a:lstStyle/>
          <a:p>
            <a:pPr algn="ctr"/>
            <a:endParaRPr lang="en-US" sz="3600" b="1" kern="10" dirty="0">
              <a:ln w="3175">
                <a:solidFill>
                  <a:srgbClr val="00FF00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30 hình ảnh hoa bồ công anh bay trong gió đẹp ngất ngâ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264945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6675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4A14A0-D6C9-493C-B8E4-24CDDB702B82}"/>
              </a:ext>
            </a:extLst>
          </p:cNvPr>
          <p:cNvSpPr txBox="1"/>
          <p:nvPr/>
        </p:nvSpPr>
        <p:spPr>
          <a:xfrm>
            <a:off x="284421" y="754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91F309B5-D308-4595-8E77-D70B8DE02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4981">
            <a:off x="7770605" y="60306"/>
            <a:ext cx="654659" cy="6935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7B9A66-9064-427F-9ED2-A61E704F02D7}"/>
              </a:ext>
            </a:extLst>
          </p:cNvPr>
          <p:cNvSpPr/>
          <p:nvPr/>
        </p:nvSpPr>
        <p:spPr bwMode="auto">
          <a:xfrm>
            <a:off x="807283" y="774856"/>
            <a:ext cx="8332905" cy="179689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Phương ,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altLang="en-US" sz="2200" b="1" dirty="0"/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4038C26-BBAE-4EBD-8520-5C3073170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10" y="1047287"/>
            <a:ext cx="724200" cy="769441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519E8F02-5085-4700-BC20-8833C46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47950"/>
            <a:ext cx="5562600" cy="1066800"/>
          </a:xfrm>
          <a:prstGeom prst="rightArrow">
            <a:avLst>
              <a:gd name="adj1" fmla="val 50000"/>
              <a:gd name="adj2" fmla="val 1303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9DBD5A8-B923-4F5C-98F9-0D958E88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" y="2939534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990000"/>
                </a:solidFill>
              </a:rPr>
              <a:t>Điểm </a:t>
            </a:r>
            <a:r>
              <a:rPr lang="en-US" altLang="en-US" sz="1800" b="1" dirty="0" err="1">
                <a:solidFill>
                  <a:srgbClr val="990000"/>
                </a:solidFill>
              </a:rPr>
              <a:t>đặt</a:t>
            </a:r>
            <a:endParaRPr lang="en-US" altLang="en-US" sz="1800" b="1" dirty="0">
              <a:solidFill>
                <a:srgbClr val="990000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4C816D8-BF17-444F-BF66-C76FA23AA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849" y="4187708"/>
            <a:ext cx="5181037" cy="7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altLang="en-US" sz="1800" b="1" dirty="0" err="1">
                <a:solidFill>
                  <a:srgbClr val="990000"/>
                </a:solidFill>
              </a:rPr>
              <a:t>Độ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lớn</a:t>
            </a:r>
            <a:endParaRPr lang="en-US" altLang="en-US" sz="1800" b="1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ts val="500"/>
              </a:spcBef>
            </a:pP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theo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một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tỉ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lệ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xích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cho</a:t>
            </a:r>
            <a:r>
              <a:rPr lang="en-US" altLang="en-US" sz="1800" b="1" dirty="0">
                <a:solidFill>
                  <a:srgbClr val="990000"/>
                </a:solidFill>
              </a:rPr>
              <a:t> </a:t>
            </a:r>
            <a:r>
              <a:rPr lang="en-US" altLang="en-US" sz="1800" b="1" dirty="0" err="1">
                <a:solidFill>
                  <a:srgbClr val="990000"/>
                </a:solidFill>
              </a:rPr>
              <a:t>trước</a:t>
            </a:r>
            <a:r>
              <a:rPr lang="en-US" altLang="en-US" sz="18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B23213A-7185-4EE4-B63D-C54DCDAE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14650"/>
            <a:ext cx="41148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1B0A314-93FA-48CC-8B13-821DE849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7655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990000"/>
                </a:solidFill>
              </a:rPr>
              <a:t> </a:t>
            </a:r>
            <a:r>
              <a:rPr lang="en-US" altLang="en-US" sz="1800" b="1">
                <a:solidFill>
                  <a:srgbClr val="FFFF00"/>
                </a:solidFill>
              </a:rPr>
              <a:t>Phương</a:t>
            </a:r>
            <a:endParaRPr lang="en-US" altLang="en-US" sz="1800" b="1">
              <a:solidFill>
                <a:srgbClr val="990000"/>
              </a:solidFill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D72D079B-2BAD-4B92-8E4A-D5360CA20D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53200" y="2533650"/>
            <a:ext cx="990600" cy="1295400"/>
          </a:xfrm>
          <a:prstGeom prst="flowChartExtra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985FD566-7AA5-467B-9356-B14B2A02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5275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Chiều.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FC089420-7063-4367-93CB-E9488356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967" y="4133851"/>
            <a:ext cx="5572587" cy="97238"/>
          </a:xfrm>
          <a:prstGeom prst="leftRightArrow">
            <a:avLst>
              <a:gd name="adj1" fmla="val 50000"/>
              <a:gd name="adj2" fmla="val 9123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258AA65-73BB-4F0D-9CBF-D007DD73E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208" y="2914650"/>
            <a:ext cx="105792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8C34C4-4DD1-4A0C-B215-431207588B0D}"/>
              </a:ext>
            </a:extLst>
          </p:cNvPr>
          <p:cNvCxnSpPr>
            <a:cxnSpLocks/>
          </p:cNvCxnSpPr>
          <p:nvPr/>
        </p:nvCxnSpPr>
        <p:spPr>
          <a:xfrm>
            <a:off x="2185479" y="3448050"/>
            <a:ext cx="0" cy="73152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271413-9E94-40DD-8DC8-8DEED6156CA4}"/>
              </a:ext>
            </a:extLst>
          </p:cNvPr>
          <p:cNvCxnSpPr>
            <a:cxnSpLocks/>
          </p:cNvCxnSpPr>
          <p:nvPr/>
        </p:nvCxnSpPr>
        <p:spPr>
          <a:xfrm>
            <a:off x="7781555" y="3188653"/>
            <a:ext cx="0" cy="98329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0952"/>
            <a:ext cx="17663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006600"/>
                </a:solidFill>
              </a:rPr>
              <a:t>Ví</a:t>
            </a:r>
            <a:r>
              <a:rPr lang="en-US" altLang="en-US" sz="2700" b="1" dirty="0">
                <a:solidFill>
                  <a:srgbClr val="006600"/>
                </a:solidFill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</a:rPr>
              <a:t>dụ</a:t>
            </a:r>
            <a:r>
              <a:rPr lang="en-US" altLang="en-US" sz="2700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DA453-12C2-464D-8D31-F0B595E8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27" y="1089212"/>
            <a:ext cx="2669669" cy="2496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5CC00-15C5-41AD-A2EA-5926BBCAAFF0}"/>
              </a:ext>
            </a:extLst>
          </p:cNvPr>
          <p:cNvSpPr txBox="1"/>
          <p:nvPr/>
        </p:nvSpPr>
        <p:spPr>
          <a:xfrm>
            <a:off x="314325" y="1115983"/>
            <a:ext cx="5857875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21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350" dirty="0"/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48367DF-AAF2-4493-ABC8-79DDE9490231}"/>
              </a:ext>
            </a:extLst>
          </p:cNvPr>
          <p:cNvSpPr txBox="1">
            <a:spLocks/>
          </p:cNvSpPr>
          <p:nvPr/>
        </p:nvSpPr>
        <p:spPr>
          <a:xfrm>
            <a:off x="457200" y="1502733"/>
            <a:ext cx="6545976" cy="20574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5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195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95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19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5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CE844-826E-420A-A381-F62AF6AEFE5B}"/>
              </a:ext>
            </a:extLst>
          </p:cNvPr>
          <p:cNvCxnSpPr/>
          <p:nvPr/>
        </p:nvCxnSpPr>
        <p:spPr>
          <a:xfrm>
            <a:off x="7522369" y="2157413"/>
            <a:ext cx="130730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69AAC99-890E-49A8-9332-0ECC09828CA2}"/>
              </a:ext>
            </a:extLst>
          </p:cNvPr>
          <p:cNvCxnSpPr>
            <a:cxnSpLocks/>
          </p:cNvCxnSpPr>
          <p:nvPr/>
        </p:nvCxnSpPr>
        <p:spPr>
          <a:xfrm>
            <a:off x="7522369" y="2157413"/>
            <a:ext cx="385763" cy="0"/>
          </a:xfrm>
          <a:prstGeom prst="line">
            <a:avLst/>
          </a:prstGeom>
          <a:ln w="190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0A923152-E098-4C1A-AF91-72969C15279F}"/>
              </a:ext>
            </a:extLst>
          </p:cNvPr>
          <p:cNvCxnSpPr>
            <a:cxnSpLocks/>
          </p:cNvCxnSpPr>
          <p:nvPr/>
        </p:nvCxnSpPr>
        <p:spPr>
          <a:xfrm>
            <a:off x="7908131" y="2157413"/>
            <a:ext cx="385763" cy="0"/>
          </a:xfrm>
          <a:prstGeom prst="line">
            <a:avLst/>
          </a:prstGeom>
          <a:ln w="190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C64B7FB-B294-42F8-AF5A-6211C9C2E574}"/>
              </a:ext>
            </a:extLst>
          </p:cNvPr>
          <p:cNvCxnSpPr>
            <a:cxnSpLocks/>
          </p:cNvCxnSpPr>
          <p:nvPr/>
        </p:nvCxnSpPr>
        <p:spPr>
          <a:xfrm>
            <a:off x="8301037" y="2157413"/>
            <a:ext cx="38576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5B239-ED30-43BE-A69F-FB25A3AE2165}"/>
              </a:ext>
            </a:extLst>
          </p:cNvPr>
          <p:cNvGrpSpPr/>
          <p:nvPr/>
        </p:nvGrpSpPr>
        <p:grpSpPr>
          <a:xfrm>
            <a:off x="7551148" y="1142336"/>
            <a:ext cx="549864" cy="264984"/>
            <a:chOff x="10068198" y="1523114"/>
            <a:chExt cx="733152" cy="35331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E6EABA-0C85-40F7-AF49-03C20BB8F40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1876425"/>
              <a:ext cx="51435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041DC3-830B-4FAB-96DA-B6A74F2F150A}"/>
                </a:ext>
              </a:extLst>
            </p:cNvPr>
            <p:cNvSpPr txBox="1"/>
            <p:nvPr/>
          </p:nvSpPr>
          <p:spPr>
            <a:xfrm>
              <a:off x="10068198" y="1523114"/>
              <a:ext cx="733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10N</a:t>
              </a:r>
              <a:endParaRPr lang="en-US" sz="105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FCB73-C763-4433-8404-779E28D3B838}"/>
              </a:ext>
            </a:extLst>
          </p:cNvPr>
          <p:cNvSpPr/>
          <p:nvPr/>
        </p:nvSpPr>
        <p:spPr>
          <a:xfrm>
            <a:off x="784580" y="2874559"/>
            <a:ext cx="473078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3cm,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1cm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68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534400" cy="51435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34636" y="-17145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Giải chân trời sáng tạo khoa học tự nhiên 6 bài 35: Lực và biểu diễn lực |  baivan.n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5" y="1314451"/>
            <a:ext cx="6629399" cy="33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534400" cy="120015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lò xo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chỉ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https://baivan.net/sites/default/files/styles/giua_bai/public/12_268.png?itok=d8JCUc2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43150"/>
            <a:ext cx="4953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51435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Mũi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chỉ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C:\Users\FSC\Desktop\12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b="48624"/>
          <a:stretch/>
        </p:blipFill>
        <p:spPr bwMode="auto">
          <a:xfrm>
            <a:off x="1143000" y="1771650"/>
            <a:ext cx="3429000" cy="25146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FSC\Desktop\12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48882"/>
          <a:stretch/>
        </p:blipFill>
        <p:spPr bwMode="auto">
          <a:xfrm>
            <a:off x="4800600" y="177165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039072"/>
            <a:ext cx="6953253" cy="37955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51661" y="1582739"/>
            <a:ext cx="4688896" cy="219530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38" y="590550"/>
            <a:ext cx="855447" cy="4210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85" y="2910187"/>
            <a:ext cx="1228928" cy="891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26" y="922948"/>
            <a:ext cx="654659" cy="6935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53517" y="1600200"/>
            <a:ext cx="503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站酷快乐体2016修订版" panose="02010600030101010101" pitchFamily="2" charset="-122"/>
                <a:cs typeface="Times New Roman" pitchFamily="18" charset="0"/>
              </a:rPr>
              <a:t>TIẾT 105 + 106 - BÀI  41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站酷快乐体2016修订版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2375363" y="1473674"/>
            <a:ext cx="4792773" cy="770762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2667005" y="2114550"/>
            <a:ext cx="4225335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endParaRPr lang="en-US" sz="4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914402" y="228602"/>
            <a:ext cx="7384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BCD394A9-2921-4155-B208-9F269F3F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477" y="685801"/>
            <a:ext cx="6072327" cy="232010"/>
          </a:xfrm>
          <a:prstGeom prst="triangle">
            <a:avLst>
              <a:gd name="adj" fmla="val 148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Isosceles Triangle 14">
            <a:extLst>
              <a:ext uri="{FF2B5EF4-FFF2-40B4-BE49-F238E27FC236}">
                <a16:creationId xmlns:a16="http://schemas.microsoft.com/office/drawing/2014/main" id="{9E2CB7D6-568D-456D-B480-F6983B323F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0326" y="4631838"/>
            <a:ext cx="5476877" cy="283062"/>
          </a:xfrm>
          <a:prstGeom prst="triangle">
            <a:avLst>
              <a:gd name="adj" fmla="val 323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Isosceles Triangle 16">
            <a:extLst>
              <a:ext uri="{FF2B5EF4-FFF2-40B4-BE49-F238E27FC236}">
                <a16:creationId xmlns:a16="http://schemas.microsoft.com/office/drawing/2014/main" id="{D1D2A0B7-933A-423F-ADC7-64657BFC96C7}"/>
              </a:ext>
            </a:extLst>
          </p:cNvPr>
          <p:cNvSpPr>
            <a:spLocks noChangeArrowheads="1"/>
          </p:cNvSpPr>
          <p:nvPr/>
        </p:nvSpPr>
        <p:spPr bwMode="auto">
          <a:xfrm rot="15797272">
            <a:off x="-1314208" y="2472313"/>
            <a:ext cx="3418856" cy="383024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15720E25-B03D-46D9-A903-014EEFA6EB4C}"/>
              </a:ext>
            </a:extLst>
          </p:cNvPr>
          <p:cNvSpPr>
            <a:spLocks noChangeArrowheads="1"/>
          </p:cNvSpPr>
          <p:nvPr/>
        </p:nvSpPr>
        <p:spPr bwMode="auto">
          <a:xfrm rot="5074747">
            <a:off x="6264753" y="2491413"/>
            <a:ext cx="3623393" cy="303859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6BF5DF81-AD6A-4ABF-9BB1-B2A0B737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3" y="914318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B8E0171F-EB16-48A8-93B8-F1C890403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9" y="917890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C5D31E54-E42E-4A94-B640-28A5B242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995" y="898244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D254A21C-33D5-48BA-997A-93E0F9A7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49" y="908960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7F630E2-1ECF-43F3-8407-E6AEBF1A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531" y="904496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6D3A6F46-EA80-420E-96F5-EB3335C9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070" y="890208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419A61C5-07F0-4C88-A30B-EB35C259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91" y="875921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0B72C33C-B033-46CC-A400-78BD2843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095" y="872348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" name="Oval 25">
            <a:extLst>
              <a:ext uri="{FF2B5EF4-FFF2-40B4-BE49-F238E27FC236}">
                <a16:creationId xmlns:a16="http://schemas.microsoft.com/office/drawing/2014/main" id="{E91CA5A9-7C80-4388-A60F-062A70E7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623" y="923248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8B175426-D1F1-4868-A94F-C9A8DA1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754" y="877706"/>
            <a:ext cx="156797" cy="70092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2124BD25-007E-4F28-9EAD-2968DD4E0AD3}"/>
              </a:ext>
            </a:extLst>
          </p:cNvPr>
          <p:cNvSpPr/>
          <p:nvPr/>
        </p:nvSpPr>
        <p:spPr bwMode="auto">
          <a:xfrm rot="1745666">
            <a:off x="1654615" y="4318720"/>
            <a:ext cx="1373387" cy="300038"/>
          </a:xfrm>
          <a:prstGeom prst="snip2DiagRect">
            <a:avLst/>
          </a:prstGeom>
          <a:solidFill>
            <a:srgbClr val="FFD757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51000" sy="51000" algn="ctr" rotWithShape="0">
              <a:srgbClr val="FFC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515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857250"/>
            <a:ext cx="4038600" cy="4572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4" y="914401"/>
            <a:ext cx="3562351" cy="385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304800" y="1314450"/>
            <a:ext cx="4648200" cy="222885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Lực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nào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nhất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lực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nào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yếu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nhất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Sắp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xếp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các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lực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hình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̃ </a:t>
            </a:r>
            <a:r>
              <a:rPr lang="en-US" sz="2000" dirty="0" err="1">
                <a:solidFill>
                  <a:schemeClr val="bg1"/>
                </a:solidFill>
              </a:rPr>
              <a:t>bên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thư</a:t>
            </a:r>
            <a:r>
              <a:rPr lang="en-US" sz="2000" dirty="0">
                <a:solidFill>
                  <a:schemeClr val="bg1"/>
                </a:solidFill>
              </a:rPr>
              <a:t>́ </a:t>
            </a:r>
            <a:r>
              <a:rPr lang="en-US" sz="2000" dirty="0" err="1">
                <a:solidFill>
                  <a:schemeClr val="bg1"/>
                </a:solidFill>
              </a:rPr>
              <a:t>tư</a:t>
            </a:r>
            <a:r>
              <a:rPr lang="en-US" sz="2000" dirty="0">
                <a:solidFill>
                  <a:schemeClr val="bg1"/>
                </a:solidFill>
              </a:rPr>
              <a:t>̣ </a:t>
            </a:r>
            <a:r>
              <a:rPr lang="en-US" sz="2000" dirty="0" err="1">
                <a:solidFill>
                  <a:schemeClr val="bg1"/>
                </a:solidFill>
              </a:rPr>
              <a:t>tư</a:t>
            </a:r>
            <a:r>
              <a:rPr lang="en-US" sz="2000" dirty="0">
                <a:solidFill>
                  <a:schemeClr val="bg1"/>
                </a:solidFill>
              </a:rPr>
              <a:t>̀ bé </a:t>
            </a:r>
            <a:r>
              <a:rPr lang="en-US" sz="2000" dirty="0" err="1">
                <a:solidFill>
                  <a:schemeClr val="bg1"/>
                </a:solidFill>
              </a:rPr>
              <a:t>đến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lớn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800352"/>
            <a:ext cx="327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F5A5C-2CF7-47C8-BFCC-D859ACC74156}"/>
              </a:ext>
            </a:extLst>
          </p:cNvPr>
          <p:cNvSpPr txBox="1"/>
          <p:nvPr/>
        </p:nvSpPr>
        <p:spPr>
          <a:xfrm>
            <a:off x="152400" y="14936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28967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3028950"/>
            <a:ext cx="7854696" cy="131445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Đội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xanh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thắng</a:t>
            </a:r>
            <a:r>
              <a:rPr lang="en-US" dirty="0">
                <a:solidFill>
                  <a:schemeClr val="bg1"/>
                </a:solidFill>
              </a:rPr>
              <a:t> =&gt; </a:t>
            </a:r>
            <a:r>
              <a:rPr lang="en-US" dirty="0" err="1">
                <a:solidFill>
                  <a:schemeClr val="bg1"/>
                </a:solidFill>
              </a:rPr>
              <a:t>lực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xanh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lớn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3707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3429000" y="93518"/>
            <a:ext cx="2514600" cy="954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5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52400" y="1314450"/>
            <a:ext cx="3810000" cy="22479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 </a:t>
            </a:r>
            <a:r>
              <a:rPr lang="en-US" sz="2800" dirty="0" err="1">
                <a:solidFill>
                  <a:schemeClr val="bg1"/>
                </a:solidFill>
              </a:rPr>
              <a:t>sánh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đô</a:t>
            </a:r>
            <a:r>
              <a:rPr lang="en-US" sz="2800" dirty="0">
                <a:solidFill>
                  <a:schemeClr val="bg1"/>
                </a:solidFill>
              </a:rPr>
              <a:t>̣ </a:t>
            </a:r>
            <a:r>
              <a:rPr lang="en-US" sz="2800" dirty="0" err="1">
                <a:solidFill>
                  <a:schemeClr val="bg1"/>
                </a:solidFill>
              </a:rPr>
              <a:t>lớn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của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hình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̃ </a:t>
            </a:r>
            <a:r>
              <a:rPr lang="en-US" sz="2800" dirty="0" err="1">
                <a:solidFill>
                  <a:schemeClr val="bg1"/>
                </a:solidFill>
              </a:rPr>
              <a:t>bên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3074" name="Picture 2" descr="Hình 35.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14350"/>
            <a:ext cx="5029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2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589-B101-4738-BB55-2A773067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02DC-350E-444E-9AE7-B8BADFA9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2D3D84-1181-41F0-BD87-E51F3EA56D17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Phương và chiều của lực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9A2C20-89E6-448A-88C8-C671E3F2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200150"/>
            <a:ext cx="911362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11104"/>
            <a:ext cx="2209800" cy="171450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vi-VN" dirty="0"/>
              <a:t>Lực của dây câu tác dụng lên con cá có phương thẳng đứng, chiều từ dưới lên trên.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14402"/>
            <a:ext cx="8515351" cy="195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3143250"/>
            <a:ext cx="2209800" cy="17145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dirty="0"/>
              <a:t> Lực của tay người bắn cung có phương nằm ngang, chiều từ phải qua trái.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67400" y="3143250"/>
            <a:ext cx="2209800" cy="17145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dirty="0"/>
              <a:t> Lực của vận động viên tác dụng lên ván nhảy có phương thẳng đứng, chiều từ trên xuống dưới.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5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10" grpId="0" uiExpand="1" build="p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7854696" cy="13144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hê</a:t>
            </a:r>
            <a:r>
              <a:rPr lang="en-US" dirty="0">
                <a:solidFill>
                  <a:schemeClr val="bg1"/>
                </a:solidFill>
              </a:rPr>
              <a:t>̣ </a:t>
            </a:r>
            <a:r>
              <a:rPr lang="en-US" dirty="0" err="1">
                <a:solidFill>
                  <a:schemeClr val="bg1"/>
                </a:solidFill>
              </a:rPr>
              <a:t>thống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lường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hợp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pháp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của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nước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lực</a:t>
            </a:r>
            <a:r>
              <a:rPr lang="en-US" dirty="0">
                <a:solidFill>
                  <a:schemeClr val="bg1"/>
                </a:solidFill>
              </a:rPr>
              <a:t> là </a:t>
            </a:r>
            <a:r>
              <a:rPr lang="en-US" dirty="0" err="1">
                <a:solidFill>
                  <a:schemeClr val="bg1"/>
                </a:solidFill>
              </a:rPr>
              <a:t>Niu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tơn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kí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hiệu</a:t>
            </a:r>
            <a:r>
              <a:rPr lang="en-US" dirty="0">
                <a:solidFill>
                  <a:schemeClr val="bg1"/>
                </a:solidFill>
              </a:rPr>
              <a:t> N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Dụng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34636" y="-17145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251"/>
            <a:ext cx="14478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5" y="2015839"/>
            <a:ext cx="1835727" cy="293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000252"/>
            <a:ext cx="1296700" cy="28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5CAD4-8EA6-42B5-A0D1-46F82DB2D8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32" t="15880" r="55644" b="14590"/>
          <a:stretch/>
        </p:blipFill>
        <p:spPr>
          <a:xfrm>
            <a:off x="4648200" y="2000250"/>
            <a:ext cx="44958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7273355B-0555-4005-B062-D8925420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0" y="3038917"/>
            <a:ext cx="2396971" cy="2047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104AEE8-7EA7-4BFE-AADB-605F3F35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8" y="476923"/>
            <a:ext cx="1907832" cy="2094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226DE1C-18E3-44DF-ACA6-2A295FE8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246" y="620933"/>
            <a:ext cx="5153470" cy="268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257175" indent="-257175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</a:p>
          <a:p>
            <a:pPr marL="257175" indent="-257175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Niu-tơn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1371F-6240-4066-AB68-85F53AD68636}"/>
              </a:ext>
            </a:extLst>
          </p:cNvPr>
          <p:cNvSpPr/>
          <p:nvPr/>
        </p:nvSpPr>
        <p:spPr>
          <a:xfrm>
            <a:off x="198901" y="2629158"/>
            <a:ext cx="23969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Issac</a:t>
            </a:r>
            <a:r>
              <a:rPr lang="en-US" altLang="en-U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Newton  (1642-1727) </a:t>
            </a:r>
            <a:endParaRPr lang="en-US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1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I. Các đặc trưng của lực&amp;quot;&quot;/&gt;&lt;property id=&quot;20307&quot; value=&quot;257&quot;/&gt;&lt;/object&gt;&lt;object type=&quot;3&quot; unique_id=&quot;10034&quot;&gt;&lt;property id=&quot;20148&quot; value=&quot;5&quot;/&gt;&lt;property id=&quot;20300&quot; value=&quot;Slide 2 - &amp;quot;Dưới tác dụng của lực ta có thể biểu diễn lực bằng mũi tên: + Gốc của mũi tên có điểm đặt tại vật chịu lực tác dụng&quot;/&gt;&lt;property id=&quot;20307&quot; value=&quot;258&quot;/&gt;&lt;/object&gt;&lt;object type=&quot;3&quot; unique_id=&quot;10070&quot;&gt;&lt;property id=&quot;20148&quot; value=&quot;5&quot;/&gt;&lt;property id=&quot;20300&quot; value=&quot;Slide 4&quot;/&gt;&lt;property id=&quot;20307&quot; value=&quot;259&quot;/&gt;&lt;/object&gt;&lt;object type=&quot;3&quot; unique_id=&quot;10089&quot;&gt;&lt;property id=&quot;20148&quot; value=&quot;5&quot;/&gt;&lt;property id=&quot;20300&quot; value=&quot;Slide 5 - &amp;quot;2. &amp;quot;&quot;/&gt;&lt;property id=&quot;20307&quot; value=&quot;260&quot;/&gt;&lt;/object&gt;&lt;object type=&quot;3&quot; unique_id=&quot;10139&quot;&gt;&lt;property id=&quot;20148&quot; value=&quot;5&quot;/&gt;&lt;property id=&quot;20300&quot; value=&quot;Slide 6 - &amp;quot;3. Phương và chiều của lực&amp;quot;&quot;/&gt;&lt;property id=&quot;20307&quot; value=&quot;261&quot;/&gt;&lt;/object&gt;&lt;object type=&quot;3&quot; unique_id=&quot;10188&quot;&gt;&lt;property id=&quot;20148&quot; value=&quot;5&quot;/&gt;&lt;property id=&quot;20300&quot; value=&quot;Slide 7 - &amp;quot;II. Biểu diễn lực&amp;quot;&quot;/&gt;&lt;property id=&quot;20307&quot; value=&quot;262&quot;/&gt;&lt;/object&gt;&lt;object type=&quot;3&quot; unique_id=&quot;10189&quot;&gt;&lt;property id=&quot;20148&quot; value=&quot;5&quot;/&gt;&lt;property id=&quot;20300&quot; value=&quot;Slide 8&quot;/&gt;&lt;property id=&quot;20307&quot; value=&quot;263&quot;/&gt;&lt;/object&gt;&lt;object type=&quot;3&quot; unique_id=&quot;10340&quot;&gt;&lt;property id=&quot;20148&quot; value=&quot;5&quot;/&gt;&lt;property id=&quot;20300&quot; value=&quot;Slide 9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585</TotalTime>
  <Words>488</Words>
  <PresentationFormat>On-screen Show (16:9)</PresentationFormat>
  <Paragraphs>58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 1. Độ lớn của lực</vt:lpstr>
      <vt:lpstr>PowerPoint Presentation</vt:lpstr>
      <vt:lpstr>PowerPoint Presentation</vt:lpstr>
      <vt:lpstr>PowerPoint Presentation</vt:lpstr>
      <vt:lpstr>2. Phương và chiều của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2021-09-18T09:04:12Z</dcterms:created>
  <dcterms:modified xsi:type="dcterms:W3CDTF">2022-03-25T03:09:18Z</dcterms:modified>
</cp:coreProperties>
</file>