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320" r:id="rId2"/>
    <p:sldId id="354" r:id="rId3"/>
    <p:sldId id="283" r:id="rId4"/>
    <p:sldId id="321" r:id="rId5"/>
    <p:sldId id="335" r:id="rId6"/>
    <p:sldId id="357" r:id="rId7"/>
    <p:sldId id="356" r:id="rId8"/>
    <p:sldId id="358" r:id="rId9"/>
    <p:sldId id="359" r:id="rId10"/>
    <p:sldId id="327" r:id="rId11"/>
    <p:sldId id="363" r:id="rId12"/>
    <p:sldId id="260" r:id="rId13"/>
    <p:sldId id="294" r:id="rId14"/>
    <p:sldId id="360" r:id="rId15"/>
    <p:sldId id="364" r:id="rId16"/>
    <p:sldId id="367" r:id="rId17"/>
    <p:sldId id="365" r:id="rId18"/>
    <p:sldId id="362" r:id="rId19"/>
    <p:sldId id="366" r:id="rId20"/>
    <p:sldId id="368" r:id="rId21"/>
    <p:sldId id="369" r:id="rId22"/>
    <p:sldId id="370" r:id="rId23"/>
    <p:sldId id="372" r:id="rId24"/>
    <p:sldId id="371" r:id="rId25"/>
    <p:sldId id="373" r:id="rId26"/>
    <p:sldId id="262" r:id="rId27"/>
    <p:sldId id="256" r:id="rId28"/>
    <p:sldId id="257" r:id="rId29"/>
    <p:sldId id="375" r:id="rId30"/>
    <p:sldId id="259" r:id="rId31"/>
    <p:sldId id="376" r:id="rId32"/>
    <p:sldId id="261" r:id="rId33"/>
    <p:sldId id="37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15" autoAdjust="0"/>
    <p:restoredTop sz="94660"/>
  </p:normalViewPr>
  <p:slideViewPr>
    <p:cSldViewPr snapToGrid="0">
      <p:cViewPr varScale="1">
        <p:scale>
          <a:sx n="52" d="100"/>
          <a:sy n="52" d="100"/>
        </p:scale>
        <p:origin x="48" y="7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A9160-F69C-4B0B-82B6-C9246361B173}" type="datetimeFigureOut">
              <a:rPr lang="en-US" smtClean="0"/>
              <a:t>7/24/2023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421AE-068F-45B0-B659-243B070A0315}" type="slidenum">
              <a:rPr lang="en-US" smtClean="0"/>
              <a:t>‹#›</a:t>
            </a:fld>
            <a:endParaRPr lang="en-US"/>
          </a:p>
        </p:txBody>
      </p:sp>
    </p:spTree>
    <p:extLst>
      <p:ext uri="{BB962C8B-B14F-4D97-AF65-F5344CB8AC3E}">
        <p14:creationId xmlns:p14="http://schemas.microsoft.com/office/powerpoint/2010/main" val="103584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5E1F1-7BD4-4A1E-8E83-962324D7B1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19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10</a:t>
            </a:fld>
            <a:endParaRPr lang="en-US"/>
          </a:p>
        </p:txBody>
      </p:sp>
    </p:spTree>
    <p:extLst>
      <p:ext uri="{BB962C8B-B14F-4D97-AF65-F5344CB8AC3E}">
        <p14:creationId xmlns:p14="http://schemas.microsoft.com/office/powerpoint/2010/main" val="314500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11</a:t>
            </a:fld>
            <a:endParaRPr lang="en-US"/>
          </a:p>
        </p:txBody>
      </p:sp>
    </p:spTree>
    <p:extLst>
      <p:ext uri="{BB962C8B-B14F-4D97-AF65-F5344CB8AC3E}">
        <p14:creationId xmlns:p14="http://schemas.microsoft.com/office/powerpoint/2010/main" val="1591179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18</a:t>
            </a:fld>
            <a:endParaRPr lang="en-US"/>
          </a:p>
        </p:txBody>
      </p:sp>
    </p:spTree>
    <p:extLst>
      <p:ext uri="{BB962C8B-B14F-4D97-AF65-F5344CB8AC3E}">
        <p14:creationId xmlns:p14="http://schemas.microsoft.com/office/powerpoint/2010/main" val="2521209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23</a:t>
            </a:fld>
            <a:endParaRPr lang="en-US"/>
          </a:p>
        </p:txBody>
      </p:sp>
    </p:spTree>
    <p:extLst>
      <p:ext uri="{BB962C8B-B14F-4D97-AF65-F5344CB8AC3E}">
        <p14:creationId xmlns:p14="http://schemas.microsoft.com/office/powerpoint/2010/main" val="196882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993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6A87ABE-544A-4C83-B78F-CFB8255A5C1E}"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14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6154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989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173840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92011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1011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8247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02270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比较">
    <p:spTree>
      <p:nvGrpSpPr>
        <p:cNvPr id="1" name=""/>
        <p:cNvGrpSpPr/>
        <p:nvPr/>
      </p:nvGrpSpPr>
      <p:grpSpPr>
        <a:xfrm>
          <a:off x="0" y="0"/>
          <a:ext cx="0" cy="0"/>
          <a:chOff x="0" y="0"/>
          <a:chExt cx="0" cy="0"/>
        </a:xfrm>
      </p:grpSpPr>
      <p:pic>
        <p:nvPicPr>
          <p:cNvPr id="10" name="图片 9" descr="图片包含 物体&#10;&#10;描述已自动生成">
            <a:extLst>
              <a:ext uri="{FF2B5EF4-FFF2-40B4-BE49-F238E27FC236}">
                <a16:creationId xmlns:a16="http://schemas.microsoft.com/office/drawing/2014/main" id="{BEB25491-9CB3-4DA6-9690-D092C0F8E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11" name="矩形: 圆角 10">
            <a:extLst>
              <a:ext uri="{FF2B5EF4-FFF2-40B4-BE49-F238E27FC236}">
                <a16:creationId xmlns:a16="http://schemas.microsoft.com/office/drawing/2014/main" id="{FCE6AEDD-1100-4DB4-87B8-103C746D5BF5}"/>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恐龙, 爬行动物, 树叶&#10;&#10;描述已自动生成">
            <a:extLst>
              <a:ext uri="{FF2B5EF4-FFF2-40B4-BE49-F238E27FC236}">
                <a16:creationId xmlns:a16="http://schemas.microsoft.com/office/drawing/2014/main" id="{7A47F1F9-A5FA-4536-8696-B16E25106C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6" name="图片 15" descr="图片包含 恐龙, 爬行动物, 树叶&#10;&#10;描述已自动生成">
            <a:extLst>
              <a:ext uri="{FF2B5EF4-FFF2-40B4-BE49-F238E27FC236}">
                <a16:creationId xmlns:a16="http://schemas.microsoft.com/office/drawing/2014/main" id="{7B28B32A-9C56-407F-9B49-9D1747BAE2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263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64320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7/24/2023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75242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87ABE-544A-4C83-B78F-CFB8255A5C1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72106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87ABE-544A-4C83-B78F-CFB8255A5C1E}" type="datetimeFigureOut">
              <a:rPr lang="en-US" smtClean="0"/>
              <a:t>7/24/2023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26244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87ABE-544A-4C83-B78F-CFB8255A5C1E}" type="datetimeFigureOut">
              <a:rPr lang="en-US" smtClean="0"/>
              <a:t>7/24/2023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69236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87ABE-544A-4C83-B78F-CFB8255A5C1E}" type="datetimeFigureOut">
              <a:rPr lang="en-US" smtClean="0"/>
              <a:t>7/24/2023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8307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9775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7/24/2023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13480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6A87ABE-544A-4C83-B78F-CFB8255A5C1E}" type="datetimeFigureOut">
              <a:rPr lang="en-US" smtClean="0"/>
              <a:t>7/24/2023</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D78860C-C233-4B5A-9AB2-B52CB1265723}" type="slidenum">
              <a:rPr lang="en-US" smtClean="0"/>
              <a:t>‹#›</a:t>
            </a:fld>
            <a:endParaRPr lang="en-US"/>
          </a:p>
        </p:txBody>
      </p:sp>
    </p:spTree>
    <p:extLst>
      <p:ext uri="{BB962C8B-B14F-4D97-AF65-F5344CB8AC3E}">
        <p14:creationId xmlns:p14="http://schemas.microsoft.com/office/powerpoint/2010/main" val="33147031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2"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mp3"/><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notesSlide" Target="../notesSlides/notesSlide3.xml"/><Relationship Id="rId10" Type="http://schemas.openxmlformats.org/officeDocument/2006/relationships/image" Target="../media/image31.png"/><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slide" Target="slide28.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31.png"/><Relationship Id="rId4" Type="http://schemas.openxmlformats.org/officeDocument/2006/relationships/image" Target="../media/image42.gif"/></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slide" Target="slide30.xml"/><Relationship Id="rId5" Type="http://schemas.openxmlformats.org/officeDocument/2006/relationships/image" Target="../media/image42.gif"/><Relationship Id="rId10" Type="http://schemas.openxmlformats.org/officeDocument/2006/relationships/image" Target="../media/image50.png"/><Relationship Id="rId4" Type="http://schemas.openxmlformats.org/officeDocument/2006/relationships/image" Target="../media/image43.jpg"/><Relationship Id="rId9" Type="http://schemas.openxmlformats.org/officeDocument/2006/relationships/image" Target="../media/image49.gif"/></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30.xml"/><Relationship Id="rId5" Type="http://schemas.openxmlformats.org/officeDocument/2006/relationships/image" Target="../media/image42.gif"/><Relationship Id="rId10" Type="http://schemas.openxmlformats.org/officeDocument/2006/relationships/image" Target="../media/image53.png"/><Relationship Id="rId4" Type="http://schemas.openxmlformats.org/officeDocument/2006/relationships/image" Target="../media/image43.jpg"/><Relationship Id="rId9" Type="http://schemas.openxmlformats.org/officeDocument/2006/relationships/image" Target="../media/image49.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slide" Target="slide31.xml"/><Relationship Id="rId5" Type="http://schemas.openxmlformats.org/officeDocument/2006/relationships/image" Target="../media/image42.gif"/><Relationship Id="rId10" Type="http://schemas.openxmlformats.org/officeDocument/2006/relationships/image" Target="../media/image55.png"/><Relationship Id="rId4" Type="http://schemas.openxmlformats.org/officeDocument/2006/relationships/image" Target="../media/image43.jpg"/><Relationship Id="rId9" Type="http://schemas.openxmlformats.org/officeDocument/2006/relationships/image" Target="../media/image49.gif"/></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audio2.wav"/><Relationship Id="rId7" Type="http://schemas.openxmlformats.org/officeDocument/2006/relationships/image" Target="../media/image47.jpeg"/><Relationship Id="rId12"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slide" Target="slide32.xml"/><Relationship Id="rId5" Type="http://schemas.openxmlformats.org/officeDocument/2006/relationships/image" Target="../media/image42.gif"/><Relationship Id="rId10" Type="http://schemas.openxmlformats.org/officeDocument/2006/relationships/image" Target="../media/image57.png"/><Relationship Id="rId4" Type="http://schemas.openxmlformats.org/officeDocument/2006/relationships/image" Target="../media/image43.jpg"/><Relationship Id="rId9" Type="http://schemas.openxmlformats.org/officeDocument/2006/relationships/image" Target="../media/image49.gif"/></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42.gif"/><Relationship Id="rId12" Type="http://schemas.openxmlformats.org/officeDocument/2006/relationships/image" Target="../media/image60.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49.gif"/><Relationship Id="rId5" Type="http://schemas.openxmlformats.org/officeDocument/2006/relationships/image" Target="../media/image43.jpg"/><Relationship Id="rId10" Type="http://schemas.openxmlformats.org/officeDocument/2006/relationships/image" Target="../media/image48.jpeg"/><Relationship Id="rId4" Type="http://schemas.openxmlformats.org/officeDocument/2006/relationships/audio" Target="../media/audio3.wav"/><Relationship Id="rId9"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4BB5B9-8C80-4F7C-96E3-312254560B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3" y="-24888"/>
            <a:ext cx="12211666" cy="6882887"/>
          </a:xfrm>
          <a:prstGeom prst="rect">
            <a:avLst/>
          </a:prstGeom>
        </p:spPr>
      </p:pic>
      <p:pic>
        <p:nvPicPr>
          <p:cNvPr id="5" name="Picture 4">
            <a:extLst>
              <a:ext uri="{FF2B5EF4-FFF2-40B4-BE49-F238E27FC236}">
                <a16:creationId xmlns:a16="http://schemas.microsoft.com/office/drawing/2014/main" id="{1D65A8B0-8B97-419E-833D-3B64854605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74503">
            <a:off x="10147909" y="176527"/>
            <a:ext cx="2264556" cy="1685793"/>
          </a:xfrm>
          <a:prstGeom prst="rect">
            <a:avLst/>
          </a:prstGeom>
        </p:spPr>
      </p:pic>
      <p:pic>
        <p:nvPicPr>
          <p:cNvPr id="7" name="Picture 6">
            <a:extLst>
              <a:ext uri="{FF2B5EF4-FFF2-40B4-BE49-F238E27FC236}">
                <a16:creationId xmlns:a16="http://schemas.microsoft.com/office/drawing/2014/main" id="{D06DC7CD-8C80-4F0D-B8E9-C5A2D7E65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500" y="4185137"/>
            <a:ext cx="827916" cy="1027758"/>
          </a:xfrm>
          <a:prstGeom prst="rect">
            <a:avLst/>
          </a:prstGeom>
        </p:spPr>
      </p:pic>
      <p:pic>
        <p:nvPicPr>
          <p:cNvPr id="8" name="Picture 7">
            <a:extLst>
              <a:ext uri="{FF2B5EF4-FFF2-40B4-BE49-F238E27FC236}">
                <a16:creationId xmlns:a16="http://schemas.microsoft.com/office/drawing/2014/main" id="{EFD3A451-7EAB-4EEC-9555-74E8E4A33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9416" y="4185137"/>
            <a:ext cx="827916" cy="1027758"/>
          </a:xfrm>
          <a:prstGeom prst="rect">
            <a:avLst/>
          </a:prstGeom>
        </p:spPr>
      </p:pic>
      <p:pic>
        <p:nvPicPr>
          <p:cNvPr id="10" name="Picture 9">
            <a:extLst>
              <a:ext uri="{FF2B5EF4-FFF2-40B4-BE49-F238E27FC236}">
                <a16:creationId xmlns:a16="http://schemas.microsoft.com/office/drawing/2014/main" id="{8E4FC6E5-EA09-460E-B53C-F7CBC59F99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4447" y="0"/>
            <a:ext cx="683993" cy="685802"/>
          </a:xfrm>
          <a:prstGeom prst="rect">
            <a:avLst/>
          </a:prstGeom>
        </p:spPr>
      </p:pic>
      <p:pic>
        <p:nvPicPr>
          <p:cNvPr id="12" name="Picture 11">
            <a:extLst>
              <a:ext uri="{FF2B5EF4-FFF2-40B4-BE49-F238E27FC236}">
                <a16:creationId xmlns:a16="http://schemas.microsoft.com/office/drawing/2014/main" id="{9D6FAB99-CC2C-4677-BD0F-18EF6D78F9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2552" y="3098319"/>
            <a:ext cx="2285058" cy="1920906"/>
          </a:xfrm>
          <a:prstGeom prst="rect">
            <a:avLst/>
          </a:prstGeom>
        </p:spPr>
      </p:pic>
      <p:pic>
        <p:nvPicPr>
          <p:cNvPr id="14" name="Picture 13">
            <a:extLst>
              <a:ext uri="{FF2B5EF4-FFF2-40B4-BE49-F238E27FC236}">
                <a16:creationId xmlns:a16="http://schemas.microsoft.com/office/drawing/2014/main" id="{8D0BD74F-B709-4FE4-970F-0F7FC794D0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7107" y="2395330"/>
            <a:ext cx="1686160" cy="562053"/>
          </a:xfrm>
          <a:prstGeom prst="rect">
            <a:avLst/>
          </a:prstGeom>
        </p:spPr>
      </p:pic>
      <p:pic>
        <p:nvPicPr>
          <p:cNvPr id="20" name="Picture 19">
            <a:extLst>
              <a:ext uri="{FF2B5EF4-FFF2-40B4-BE49-F238E27FC236}">
                <a16:creationId xmlns:a16="http://schemas.microsoft.com/office/drawing/2014/main" id="{478F14C2-FE46-478A-8817-18DB0C7446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9561" y="6046323"/>
            <a:ext cx="803907" cy="750313"/>
          </a:xfrm>
          <a:prstGeom prst="rect">
            <a:avLst/>
          </a:prstGeom>
        </p:spPr>
      </p:pic>
      <p:pic>
        <p:nvPicPr>
          <p:cNvPr id="22" name="Picture 21">
            <a:extLst>
              <a:ext uri="{FF2B5EF4-FFF2-40B4-BE49-F238E27FC236}">
                <a16:creationId xmlns:a16="http://schemas.microsoft.com/office/drawing/2014/main" id="{1F153A7D-9199-4E87-A499-556781C2AC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9012" y="6317685"/>
            <a:ext cx="722945" cy="478951"/>
          </a:xfrm>
          <a:prstGeom prst="rect">
            <a:avLst/>
          </a:prstGeom>
        </p:spPr>
      </p:pic>
      <p:pic>
        <p:nvPicPr>
          <p:cNvPr id="28" name="Picture 27">
            <a:extLst>
              <a:ext uri="{FF2B5EF4-FFF2-40B4-BE49-F238E27FC236}">
                <a16:creationId xmlns:a16="http://schemas.microsoft.com/office/drawing/2014/main" id="{B2316B0A-ECA5-4A4C-AED5-94E9A4B2E5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06" y="1706434"/>
            <a:ext cx="2395936" cy="5151566"/>
          </a:xfrm>
          <a:prstGeom prst="rect">
            <a:avLst/>
          </a:prstGeom>
        </p:spPr>
      </p:pic>
      <p:pic>
        <p:nvPicPr>
          <p:cNvPr id="24" name="Picture 23">
            <a:extLst>
              <a:ext uri="{FF2B5EF4-FFF2-40B4-BE49-F238E27FC236}">
                <a16:creationId xmlns:a16="http://schemas.microsoft.com/office/drawing/2014/main" id="{6875C4B1-6200-4C75-8413-CB09A04045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552" y="5067971"/>
            <a:ext cx="2117095" cy="1827360"/>
          </a:xfrm>
          <a:prstGeom prst="rect">
            <a:avLst/>
          </a:prstGeom>
        </p:spPr>
      </p:pic>
      <p:pic>
        <p:nvPicPr>
          <p:cNvPr id="26" name="Picture 25">
            <a:extLst>
              <a:ext uri="{FF2B5EF4-FFF2-40B4-BE49-F238E27FC236}">
                <a16:creationId xmlns:a16="http://schemas.microsoft.com/office/drawing/2014/main" id="{49662B4D-3923-4FAF-A81B-38F0779B7DC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57332" y="1"/>
            <a:ext cx="478049" cy="606480"/>
          </a:xfrm>
          <a:prstGeom prst="rect">
            <a:avLst/>
          </a:prstGeom>
        </p:spPr>
      </p:pic>
      <p:pic>
        <p:nvPicPr>
          <p:cNvPr id="30" name="Picture 29">
            <a:extLst>
              <a:ext uri="{FF2B5EF4-FFF2-40B4-BE49-F238E27FC236}">
                <a16:creationId xmlns:a16="http://schemas.microsoft.com/office/drawing/2014/main" id="{1288AD69-B75D-489D-A4EA-DB6E055305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620153">
            <a:off x="11323030" y="-64459"/>
            <a:ext cx="715453" cy="735396"/>
          </a:xfrm>
          <a:prstGeom prst="rect">
            <a:avLst/>
          </a:prstGeom>
        </p:spPr>
      </p:pic>
      <p:sp>
        <p:nvSpPr>
          <p:cNvPr id="31" name="Rectangle 30">
            <a:extLst>
              <a:ext uri="{FF2B5EF4-FFF2-40B4-BE49-F238E27FC236}">
                <a16:creationId xmlns:a16="http://schemas.microsoft.com/office/drawing/2014/main" id="{6E9393D1-DF41-40C7-964D-499893A90923}"/>
              </a:ext>
            </a:extLst>
          </p:cNvPr>
          <p:cNvSpPr/>
          <p:nvPr/>
        </p:nvSpPr>
        <p:spPr>
          <a:xfrm>
            <a:off x="3349148" y="878543"/>
            <a:ext cx="509626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PHÒNG GD &amp; ĐT VỤ BẢN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TR</a:t>
            </a:r>
            <a:r>
              <a:rPr kumimoji="0" lang="vi-VN" sz="20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Ư</a:t>
            </a:r>
            <a:r>
              <a:rPr lang="en-US"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ỜNG TIỂU HỌC L</a:t>
            </a:r>
            <a:r>
              <a:rPr lang="vi-VN"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Ư</a:t>
            </a:r>
            <a:r>
              <a:rPr lang="en-US" sz="2000"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ƠNG THẾ VINH </a:t>
            </a:r>
            <a:endParaRPr kumimoji="0" lang="en-US" sz="20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C3BA688D-45CF-4836-95D6-8FAB8480C569}"/>
              </a:ext>
            </a:extLst>
          </p:cNvPr>
          <p:cNvSpPr/>
          <p:nvPr/>
        </p:nvSpPr>
        <p:spPr>
          <a:xfrm>
            <a:off x="3350764" y="1654600"/>
            <a:ext cx="5362365"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C000">
                    <a:lumMod val="20000"/>
                    <a:lumOff val="80000"/>
                  </a:srgbClr>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BÀI 1: EM TẬP GÕ HÀNG PHÍM SỐ</a:t>
            </a:r>
          </a:p>
        </p:txBody>
      </p:sp>
      <p:sp>
        <p:nvSpPr>
          <p:cNvPr id="33" name="Rectangle 32">
            <a:extLst>
              <a:ext uri="{FF2B5EF4-FFF2-40B4-BE49-F238E27FC236}">
                <a16:creationId xmlns:a16="http://schemas.microsoft.com/office/drawing/2014/main" id="{1FC0B6AA-ED02-4DDA-B306-7B3D04FC08C8}"/>
              </a:ext>
            </a:extLst>
          </p:cNvPr>
          <p:cNvSpPr/>
          <p:nvPr/>
        </p:nvSpPr>
        <p:spPr>
          <a:xfrm>
            <a:off x="4425778" y="2292660"/>
            <a:ext cx="278954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MÔN: </a:t>
            </a:r>
            <a:r>
              <a:rPr lang="en-US"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TIN HỌC</a:t>
            </a: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 - LỚP 4</a:t>
            </a:r>
          </a:p>
        </p:txBody>
      </p:sp>
      <p:sp>
        <p:nvSpPr>
          <p:cNvPr id="34" name="Rectangle 33">
            <a:extLst>
              <a:ext uri="{FF2B5EF4-FFF2-40B4-BE49-F238E27FC236}">
                <a16:creationId xmlns:a16="http://schemas.microsoft.com/office/drawing/2014/main" id="{7C608EB3-EA42-4CFB-BCF4-B7E4E92221F7}"/>
              </a:ext>
            </a:extLst>
          </p:cNvPr>
          <p:cNvSpPr/>
          <p:nvPr/>
        </p:nvSpPr>
        <p:spPr>
          <a:xfrm>
            <a:off x="5292874" y="2791880"/>
            <a:ext cx="1011816"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TUẦN 3</a:t>
            </a:r>
          </a:p>
        </p:txBody>
      </p:sp>
      <p:sp>
        <p:nvSpPr>
          <p:cNvPr id="35" name="Rectangle 34">
            <a:extLst>
              <a:ext uri="{FF2B5EF4-FFF2-40B4-BE49-F238E27FC236}">
                <a16:creationId xmlns:a16="http://schemas.microsoft.com/office/drawing/2014/main" id="{684A1068-15BC-425F-81E4-847C3824F70D}"/>
              </a:ext>
            </a:extLst>
          </p:cNvPr>
          <p:cNvSpPr/>
          <p:nvPr/>
        </p:nvSpPr>
        <p:spPr>
          <a:xfrm>
            <a:off x="4465725" y="3253314"/>
            <a:ext cx="266611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rPr>
              <a:t>BỘ SÁCH: CÁNH DIỀU</a:t>
            </a:r>
          </a:p>
        </p:txBody>
      </p:sp>
      <p:pic>
        <p:nvPicPr>
          <p:cNvPr id="41" name="Picture 40">
            <a:extLst>
              <a:ext uri="{FF2B5EF4-FFF2-40B4-BE49-F238E27FC236}">
                <a16:creationId xmlns:a16="http://schemas.microsoft.com/office/drawing/2014/main" id="{86F8D794-0B20-4966-94ED-BB1AC838139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83499" y="5687891"/>
            <a:ext cx="1398883" cy="1207439"/>
          </a:xfrm>
          <a:prstGeom prst="rect">
            <a:avLst/>
          </a:prstGeom>
        </p:spPr>
      </p:pic>
      <p:pic>
        <p:nvPicPr>
          <p:cNvPr id="23" name="Picture 22">
            <a:extLst>
              <a:ext uri="{FF2B5EF4-FFF2-40B4-BE49-F238E27FC236}">
                <a16:creationId xmlns:a16="http://schemas.microsoft.com/office/drawing/2014/main" id="{CB5C6A18-8C4A-45FD-81C9-8E716C5C6A50}"/>
              </a:ext>
            </a:extLst>
          </p:cNvPr>
          <p:cNvPicPr>
            <a:picLocks noChangeAspect="1"/>
          </p:cNvPicPr>
          <p:nvPr/>
        </p:nvPicPr>
        <p:blipFill rotWithShape="1">
          <a:blip r:embed="rId13">
            <a:extLst>
              <a:ext uri="{28A0092B-C50C-407E-A947-70E740481C1C}">
                <a14:useLocalDpi xmlns:a14="http://schemas.microsoft.com/office/drawing/2010/main" val="0"/>
              </a:ext>
            </a:extLst>
          </a:blip>
          <a:srcRect l="66004" b="66610"/>
          <a:stretch/>
        </p:blipFill>
        <p:spPr>
          <a:xfrm flipH="1">
            <a:off x="1792298" y="4699016"/>
            <a:ext cx="1000896" cy="737909"/>
          </a:xfrm>
          <a:prstGeom prst="rect">
            <a:avLst/>
          </a:prstGeom>
        </p:spPr>
      </p:pic>
      <p:sp>
        <p:nvSpPr>
          <p:cNvPr id="25" name="Rectangle 24">
            <a:extLst>
              <a:ext uri="{FF2B5EF4-FFF2-40B4-BE49-F238E27FC236}">
                <a16:creationId xmlns:a16="http://schemas.microsoft.com/office/drawing/2014/main" id="{CDED9C91-EC94-4A65-86FE-B40F04C25639}"/>
              </a:ext>
            </a:extLst>
          </p:cNvPr>
          <p:cNvSpPr/>
          <p:nvPr/>
        </p:nvSpPr>
        <p:spPr>
          <a:xfrm>
            <a:off x="3840784" y="4455607"/>
            <a:ext cx="4217821"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Times New Roman" panose="02020603050405020304" pitchFamily="18" charset="0"/>
                <a:ea typeface="Segoe UI Black" panose="020B0A02040204020203" pitchFamily="34" charset="0"/>
                <a:cs typeface="Times New Roman" panose="02020603050405020304" pitchFamily="18" charset="0"/>
              </a:rPr>
              <a:t>GIÁO VIÊN: ĐẶNG THỊ HỒNG THÚY</a:t>
            </a: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Segoe UI Black" panose="020B0A02040204020203"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6083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5E7F4FE-F956-442D-B0CD-9963CBBFA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8" y="-3399"/>
            <a:ext cx="12227057" cy="6818434"/>
          </a:xfrm>
          <a:prstGeom prst="rect">
            <a:avLst/>
          </a:prstGeom>
          <a:solidFill>
            <a:srgbClr val="05B33B"/>
          </a:solidFill>
        </p:spPr>
      </p:pic>
      <p:grpSp>
        <p:nvGrpSpPr>
          <p:cNvPr id="5" name="Group 4">
            <a:extLst>
              <a:ext uri="{FF2B5EF4-FFF2-40B4-BE49-F238E27FC236}">
                <a16:creationId xmlns:a16="http://schemas.microsoft.com/office/drawing/2014/main" id="{3960FF35-7FEF-41E6-8E5C-FA0A5ADF3B97}"/>
              </a:ext>
            </a:extLst>
          </p:cNvPr>
          <p:cNvGrpSpPr/>
          <p:nvPr/>
        </p:nvGrpSpPr>
        <p:grpSpPr>
          <a:xfrm>
            <a:off x="102592" y="823100"/>
            <a:ext cx="12089408" cy="4115948"/>
            <a:chOff x="33141" y="822960"/>
            <a:chExt cx="12089408" cy="4115948"/>
          </a:xfrm>
        </p:grpSpPr>
        <p:sp>
          <p:nvSpPr>
            <p:cNvPr id="3" name="Rectangle 2">
              <a:extLst>
                <a:ext uri="{FF2B5EF4-FFF2-40B4-BE49-F238E27FC236}">
                  <a16:creationId xmlns:a16="http://schemas.microsoft.com/office/drawing/2014/main" id="{957215B0-45A2-4062-ACEB-82ED6224D421}"/>
                </a:ext>
              </a:extLst>
            </p:cNvPr>
            <p:cNvSpPr/>
            <p:nvPr/>
          </p:nvSpPr>
          <p:spPr>
            <a:xfrm>
              <a:off x="5621187" y="822960"/>
              <a:ext cx="820253" cy="524441"/>
            </a:xfrm>
            <a:prstGeom prst="rect">
              <a:avLst/>
            </a:prstGeom>
            <a:gradFill>
              <a:gsLst>
                <a:gs pos="0">
                  <a:schemeClr val="accent1">
                    <a:lumMod val="5000"/>
                    <a:lumOff val="95000"/>
                  </a:schemeClr>
                </a:gs>
                <a:gs pos="0">
                  <a:schemeClr val="bg1"/>
                </a:gs>
                <a:gs pos="52000">
                  <a:srgbClr val="1208D6"/>
                </a:gs>
                <a:gs pos="100000">
                  <a:schemeClr val="bg1"/>
                </a:gs>
              </a:gsLst>
              <a:lin ang="5400000" scaled="1"/>
            </a:gradFill>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D406BDA-F588-45E6-A372-592EED55C24F}"/>
                </a:ext>
              </a:extLst>
            </p:cNvPr>
            <p:cNvSpPr/>
            <p:nvPr/>
          </p:nvSpPr>
          <p:spPr>
            <a:xfrm>
              <a:off x="33141" y="1347401"/>
              <a:ext cx="12089408" cy="3591507"/>
            </a:xfrm>
            <a:prstGeom prst="roundRect">
              <a:avLst/>
            </a:prstGeom>
            <a:solidFill>
              <a:srgbClr val="0070C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2C311DB-64A3-4868-ACC5-D3426B70D944}"/>
              </a:ext>
            </a:extLst>
          </p:cNvPr>
          <p:cNvGrpSpPr/>
          <p:nvPr/>
        </p:nvGrpSpPr>
        <p:grpSpPr>
          <a:xfrm>
            <a:off x="1958916" y="194956"/>
            <a:ext cx="8377192" cy="786030"/>
            <a:chOff x="2207089" y="331133"/>
            <a:chExt cx="7495921" cy="734556"/>
          </a:xfrm>
        </p:grpSpPr>
        <p:sp>
          <p:nvSpPr>
            <p:cNvPr id="12" name="Hexagon 11">
              <a:extLst>
                <a:ext uri="{FF2B5EF4-FFF2-40B4-BE49-F238E27FC236}">
                  <a16:creationId xmlns:a16="http://schemas.microsoft.com/office/drawing/2014/main" id="{F572F56C-E617-47F0-92DF-6D4CBD467F08}"/>
                </a:ext>
              </a:extLst>
            </p:cNvPr>
            <p:cNvSpPr/>
            <p:nvPr/>
          </p:nvSpPr>
          <p:spPr>
            <a:xfrm>
              <a:off x="2207089" y="331133"/>
              <a:ext cx="7495921" cy="734555"/>
            </a:xfrm>
            <a:prstGeom prst="hexagon">
              <a:avLst/>
            </a:prstGeom>
            <a:gradFill flip="none" rotWithShape="1">
              <a:gsLst>
                <a:gs pos="0">
                  <a:srgbClr val="4B93D0"/>
                </a:gs>
                <a:gs pos="0">
                  <a:srgbClr val="3288CB"/>
                </a:gs>
                <a:gs pos="0">
                  <a:schemeClr val="accent1">
                    <a:lumMod val="5000"/>
                    <a:lumOff val="95000"/>
                  </a:schemeClr>
                </a:gs>
                <a:gs pos="100000">
                  <a:schemeClr val="accent1">
                    <a:lumMod val="40000"/>
                    <a:lumOff val="60000"/>
                  </a:schemeClr>
                </a:gs>
                <a:gs pos="0">
                  <a:schemeClr val="accent1">
                    <a:lumMod val="45000"/>
                    <a:lumOff val="55000"/>
                  </a:schemeClr>
                </a:gs>
                <a:gs pos="50000">
                  <a:srgbClr val="1208D6"/>
                </a:gs>
              </a:gsLst>
              <a:path path="circle">
                <a:fillToRect l="50000" t="50000" r="50000" b="50000"/>
              </a:path>
              <a:tileRect/>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178FC12F-30F9-4CAE-97BA-D7FC602D53A1}"/>
                </a:ext>
              </a:extLst>
            </p:cNvPr>
            <p:cNvSpPr/>
            <p:nvPr/>
          </p:nvSpPr>
          <p:spPr>
            <a:xfrm>
              <a:off x="2469004" y="342812"/>
              <a:ext cx="6963507" cy="711200"/>
            </a:xfrm>
            <a:prstGeom prst="hexagon">
              <a:avLst/>
            </a:prstGeom>
            <a:solidFill>
              <a:schemeClr val="bg1"/>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F523014D-9A2F-4469-AC36-5118A4653E0B}"/>
                </a:ext>
              </a:extLst>
            </p:cNvPr>
            <p:cNvSpPr/>
            <p:nvPr/>
          </p:nvSpPr>
          <p:spPr>
            <a:xfrm>
              <a:off x="2710933" y="331134"/>
              <a:ext cx="6459663" cy="734555"/>
            </a:xfrm>
            <a:prstGeom prst="hexagon">
              <a:avLst/>
            </a:prstGeom>
            <a:gradFill>
              <a:gsLst>
                <a:gs pos="0">
                  <a:schemeClr val="accent1">
                    <a:lumMod val="5000"/>
                    <a:lumOff val="95000"/>
                  </a:schemeClr>
                </a:gs>
                <a:gs pos="100000">
                  <a:schemeClr val="accent1">
                    <a:lumMod val="40000"/>
                    <a:lumOff val="60000"/>
                  </a:schemeClr>
                </a:gs>
                <a:gs pos="15000">
                  <a:schemeClr val="accent1">
                    <a:lumMod val="45000"/>
                    <a:lumOff val="55000"/>
                  </a:schemeClr>
                </a:gs>
                <a:gs pos="54000">
                  <a:srgbClr val="1208D6"/>
                </a:gs>
              </a:gsLst>
              <a:lin ang="5400000" scaled="1"/>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6BFF8F-C355-4591-9C32-8CFD020E6EB3}"/>
                </a:ext>
              </a:extLst>
            </p:cNvPr>
            <p:cNvSpPr/>
            <p:nvPr/>
          </p:nvSpPr>
          <p:spPr>
            <a:xfrm>
              <a:off x="2469003" y="406022"/>
              <a:ext cx="6963507" cy="546480"/>
            </a:xfrm>
            <a:prstGeom prst="rect">
              <a:avLst/>
            </a:prstGeom>
            <a:scene3d>
              <a:camera prst="orthographicFront"/>
              <a:lightRig rig="threePt" dir="t"/>
            </a:scene3d>
            <a:sp3d>
              <a:bevelT prst="relaxedInset"/>
            </a:sp3d>
          </p:spPr>
          <p:txBody>
            <a:bodyPr wrap="square">
              <a:spAutoFit/>
            </a:bodyPr>
            <a:lstStyle/>
            <a:p>
              <a:pPr algn="ctr" defTabSz="1219170">
                <a:buClr>
                  <a:srgbClr val="000000"/>
                </a:buClr>
                <a:buSzPts val="1100"/>
              </a:pPr>
              <a:r>
                <a:rPr lang="en-US" sz="3200" b="1">
                  <a:solidFill>
                    <a:schemeClr val="bg1"/>
                  </a:solidFill>
                  <a:latin typeface="Montserrat Black" panose="00000A00000000000000" pitchFamily="2" charset="0"/>
                </a:rPr>
                <a:t>YÊU CẦU CẦN ĐẠT</a:t>
              </a:r>
              <a:endParaRPr lang="vi-VN" sz="3200" b="1" kern="0">
                <a:solidFill>
                  <a:schemeClr val="bg1"/>
                </a:solidFill>
                <a:latin typeface="Montserrat Black" panose="00000A00000000000000" pitchFamily="2" charset="0"/>
                <a:ea typeface="Adobe Fan Heiti Std B" panose="020B0700000000000000" pitchFamily="34" charset="-128"/>
                <a:cs typeface="Arial"/>
                <a:sym typeface="Arial"/>
              </a:endParaRPr>
            </a:p>
          </p:txBody>
        </p:sp>
      </p:grpSp>
      <p:pic>
        <p:nvPicPr>
          <p:cNvPr id="27" name="Picture 26">
            <a:extLst>
              <a:ext uri="{FF2B5EF4-FFF2-40B4-BE49-F238E27FC236}">
                <a16:creationId xmlns:a16="http://schemas.microsoft.com/office/drawing/2014/main" id="{7A16A990-16FB-475C-A2C3-15746A636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381" y="4425466"/>
            <a:ext cx="2953480" cy="2447065"/>
          </a:xfrm>
          <a:prstGeom prst="rect">
            <a:avLst/>
          </a:prstGeom>
        </p:spPr>
      </p:pic>
      <p:pic>
        <p:nvPicPr>
          <p:cNvPr id="29" name="Picture 28">
            <a:extLst>
              <a:ext uri="{FF2B5EF4-FFF2-40B4-BE49-F238E27FC236}">
                <a16:creationId xmlns:a16="http://schemas.microsoft.com/office/drawing/2014/main" id="{78C24426-7DF4-4918-9F57-A33A7E25A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0753" y="42965"/>
            <a:ext cx="1089351" cy="1105254"/>
          </a:xfrm>
          <a:prstGeom prst="rect">
            <a:avLst/>
          </a:prstGeom>
        </p:spPr>
      </p:pic>
      <p:pic>
        <p:nvPicPr>
          <p:cNvPr id="30" name="Picture 29">
            <a:extLst>
              <a:ext uri="{FF2B5EF4-FFF2-40B4-BE49-F238E27FC236}">
                <a16:creationId xmlns:a16="http://schemas.microsoft.com/office/drawing/2014/main" id="{A4C3A6FC-A156-4ED3-8BBE-3FF7EEC59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7160" y="5353649"/>
            <a:ext cx="1125444" cy="1141874"/>
          </a:xfrm>
          <a:prstGeom prst="rect">
            <a:avLst/>
          </a:prstGeom>
        </p:spPr>
      </p:pic>
      <p:pic>
        <p:nvPicPr>
          <p:cNvPr id="24" name="Picture 23">
            <a:extLst>
              <a:ext uri="{FF2B5EF4-FFF2-40B4-BE49-F238E27FC236}">
                <a16:creationId xmlns:a16="http://schemas.microsoft.com/office/drawing/2014/main" id="{2134EEF9-6548-4053-91FA-8211DE9A07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395" y="-117477"/>
            <a:ext cx="1744797" cy="1744797"/>
          </a:xfrm>
          <a:prstGeom prst="rect">
            <a:avLst/>
          </a:prstGeom>
        </p:spPr>
      </p:pic>
      <p:sp>
        <p:nvSpPr>
          <p:cNvPr id="8" name="Rectangle 7">
            <a:extLst>
              <a:ext uri="{FF2B5EF4-FFF2-40B4-BE49-F238E27FC236}">
                <a16:creationId xmlns:a16="http://schemas.microsoft.com/office/drawing/2014/main" id="{FF598B19-80A4-41C6-B432-A8D24060F0A5}"/>
              </a:ext>
            </a:extLst>
          </p:cNvPr>
          <p:cNvSpPr/>
          <p:nvPr/>
        </p:nvSpPr>
        <p:spPr>
          <a:xfrm>
            <a:off x="1445645" y="1947582"/>
            <a:ext cx="10130492" cy="2391424"/>
          </a:xfrm>
          <a:prstGeom prst="rect">
            <a:avLst/>
          </a:prstGeom>
        </p:spPr>
        <p:txBody>
          <a:bodyPr wrap="square">
            <a:spAutoFit/>
          </a:bodyPr>
          <a:lstStyle/>
          <a:p>
            <a:pPr>
              <a:lnSpc>
                <a:spcPct val="115000"/>
              </a:lnSpc>
              <a:spcAft>
                <a:spcPts val="0"/>
              </a:spcAft>
            </a:pPr>
            <a:r>
              <a:rPr lang="en-US" sz="3600" b="1">
                <a:latin typeface="Times New Roman" panose="02020603050405020304" pitchFamily="18" charset="0"/>
                <a:ea typeface="Calibri" panose="020F0502020204030204" pitchFamily="34" charset="0"/>
                <a:cs typeface="Times New Roman" panose="02020603050405020304" pitchFamily="18" charset="0"/>
              </a:rPr>
              <a:t>Sau khi học xong bài này em s:</a:t>
            </a:r>
            <a:endParaRPr lang="en-US" sz="3600" b="1">
              <a:latin typeface=".VnTime" panose="020B7200000000000000" pitchFamily="34" charset="0"/>
              <a:ea typeface="Arial" panose="020B0604020202020204" pitchFamily="34" charset="0"/>
              <a:cs typeface="Times New Roman" panose="02020603050405020304" pitchFamily="18" charset="0"/>
            </a:endParaRPr>
          </a:p>
          <a:p>
            <a:pPr algn="just">
              <a:spcAft>
                <a:spcPts val="0"/>
              </a:spcAft>
            </a:pPr>
            <a:r>
              <a:rPr lang="nl-NL" sz="3600" b="1">
                <a:latin typeface="Times New Roman" panose="02020603050405020304" pitchFamily="18" charset="0"/>
                <a:ea typeface="Calibri" panose="020F0502020204030204" pitchFamily="34" charset="0"/>
                <a:cs typeface="Times New Roman" panose="02020603050405020304" pitchFamily="18" charset="0"/>
              </a:rPr>
              <a:t>- Xác định được vị trí đặt các ngón tay khi gõ các phím trên hàng phím số.</a:t>
            </a:r>
            <a:endParaRPr lang="en-US" sz="3600" b="1">
              <a:latin typeface=".VnTime" panose="020B7200000000000000" pitchFamily="34" charset="0"/>
              <a:ea typeface="Arial" panose="020B0604020202020204" pitchFamily="34" charset="0"/>
              <a:cs typeface="Times New Roman" panose="02020603050405020304" pitchFamily="18" charset="0"/>
            </a:endParaRPr>
          </a:p>
          <a:p>
            <a:r>
              <a:rPr lang="nl-NL" sz="3600" b="1">
                <a:latin typeface="Times New Roman" panose="02020603050405020304" pitchFamily="18" charset="0"/>
                <a:ea typeface="Calibri" panose="020F0502020204030204" pitchFamily="34" charset="0"/>
              </a:rPr>
              <a:t>- Gõ được đúng cách các phím trên hàng phím số.</a:t>
            </a:r>
            <a:endParaRPr lang="en-US" sz="3600" b="1"/>
          </a:p>
        </p:txBody>
      </p:sp>
    </p:spTree>
    <p:custDataLst>
      <p:tags r:id="rId1"/>
    </p:custDataLst>
    <p:extLst>
      <p:ext uri="{BB962C8B-B14F-4D97-AF65-F5344CB8AC3E}">
        <p14:creationId xmlns:p14="http://schemas.microsoft.com/office/powerpoint/2010/main" val="2934287703"/>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AD5C2-064A-4E80-B625-93C2ED646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 y="1037"/>
            <a:ext cx="12189732" cy="6855925"/>
          </a:xfrm>
          <a:prstGeom prst="rect">
            <a:avLst/>
          </a:prstGeom>
        </p:spPr>
      </p:pic>
      <p:pic>
        <p:nvPicPr>
          <p:cNvPr id="7" name="Picture 6">
            <a:extLst>
              <a:ext uri="{FF2B5EF4-FFF2-40B4-BE49-F238E27FC236}">
                <a16:creationId xmlns:a16="http://schemas.microsoft.com/office/drawing/2014/main" id="{E1981EDA-7A42-4D44-A383-63BE48E44F61}"/>
              </a:ext>
            </a:extLst>
          </p:cNvPr>
          <p:cNvPicPr>
            <a:picLocks noChangeAspect="1"/>
          </p:cNvPicPr>
          <p:nvPr/>
        </p:nvPicPr>
        <p:blipFill>
          <a:blip r:embed="rId7"/>
          <a:stretch>
            <a:fillRect/>
          </a:stretch>
        </p:blipFill>
        <p:spPr>
          <a:xfrm>
            <a:off x="2525210" y="1432282"/>
            <a:ext cx="7141579" cy="2479959"/>
          </a:xfrm>
          <a:prstGeom prst="rect">
            <a:avLst/>
          </a:prstGeom>
        </p:spPr>
      </p:pic>
      <p:pic>
        <p:nvPicPr>
          <p:cNvPr id="3" name="Picture 2">
            <a:extLst>
              <a:ext uri="{FF2B5EF4-FFF2-40B4-BE49-F238E27FC236}">
                <a16:creationId xmlns:a16="http://schemas.microsoft.com/office/drawing/2014/main" id="{060512B2-7057-407D-B23A-9BDDD7DEF232}"/>
              </a:ext>
            </a:extLst>
          </p:cNvPr>
          <p:cNvPicPr>
            <a:picLocks noChangeAspect="1"/>
          </p:cNvPicPr>
          <p:nvPr/>
        </p:nvPicPr>
        <p:blipFill rotWithShape="1">
          <a:blip r:embed="rId8">
            <a:extLst>
              <a:ext uri="{28A0092B-C50C-407E-A947-70E740481C1C}">
                <a14:useLocalDpi xmlns:a14="http://schemas.microsoft.com/office/drawing/2010/main" val="0"/>
              </a:ext>
            </a:extLst>
          </a:blip>
          <a:srcRect b="49169"/>
          <a:stretch/>
        </p:blipFill>
        <p:spPr>
          <a:xfrm>
            <a:off x="3841204" y="0"/>
            <a:ext cx="4791744" cy="1389725"/>
          </a:xfrm>
          <a:prstGeom prst="rect">
            <a:avLst/>
          </a:prstGeom>
        </p:spPr>
      </p:pic>
      <p:pic>
        <p:nvPicPr>
          <p:cNvPr id="5" name="Picture 4">
            <a:extLst>
              <a:ext uri="{FF2B5EF4-FFF2-40B4-BE49-F238E27FC236}">
                <a16:creationId xmlns:a16="http://schemas.microsoft.com/office/drawing/2014/main" id="{A9C37DCD-A007-4636-AB2A-A83C3F910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4013796"/>
            <a:ext cx="1161089" cy="2823844"/>
          </a:xfrm>
          <a:prstGeom prst="rect">
            <a:avLst/>
          </a:prstGeom>
        </p:spPr>
      </p:pic>
      <p:pic>
        <p:nvPicPr>
          <p:cNvPr id="8" name="Picture 4" descr="Download Software Development Services - Covent Garden PNG Image ...">
            <a:extLst>
              <a:ext uri="{FF2B5EF4-FFF2-40B4-BE49-F238E27FC236}">
                <a16:creationId xmlns:a16="http://schemas.microsoft.com/office/drawing/2014/main" id="{9A3E9C0A-738E-4E0C-8E41-FA7A19FA1D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7183" y="4349200"/>
            <a:ext cx="784392" cy="78439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00BD01-6947-4457-AC6F-B4E539748AD5}"/>
              </a:ext>
            </a:extLst>
          </p:cNvPr>
          <p:cNvPicPr>
            <a:picLocks noChangeAspect="1"/>
          </p:cNvPicPr>
          <p:nvPr/>
        </p:nvPicPr>
        <p:blipFill rotWithShape="1">
          <a:blip r:embed="rId11">
            <a:extLst>
              <a:ext uri="{28A0092B-C50C-407E-A947-70E740481C1C}">
                <a14:useLocalDpi xmlns:a14="http://schemas.microsoft.com/office/drawing/2010/main" val="0"/>
              </a:ext>
            </a:extLst>
          </a:blip>
          <a:srcRect l="23145" r="24893" b="9783"/>
          <a:stretch/>
        </p:blipFill>
        <p:spPr>
          <a:xfrm>
            <a:off x="9869970" y="319545"/>
            <a:ext cx="2320895" cy="4029655"/>
          </a:xfrm>
          <a:prstGeom prst="rect">
            <a:avLst/>
          </a:prstGeom>
        </p:spPr>
      </p:pic>
      <p:pic>
        <p:nvPicPr>
          <p:cNvPr id="13" name="Bắt đầu khám phá">
            <a:hlinkClick r:id="" action="ppaction://media"/>
            <a:extLst>
              <a:ext uri="{FF2B5EF4-FFF2-40B4-BE49-F238E27FC236}">
                <a16:creationId xmlns:a16="http://schemas.microsoft.com/office/drawing/2014/main" id="{36D281FF-50CA-4E92-B38D-03A82A87EA33}"/>
              </a:ext>
            </a:extLst>
          </p:cNvPr>
          <p:cNvPicPr>
            <a:picLocks noChangeAspect="1"/>
          </p:cNvPicPr>
          <p:nvPr>
            <a:audioFile r:link="rId2"/>
            <p:extLst>
              <p:ext uri="{DAA4B4D4-6D71-4841-9C94-3DE7FCFB9230}">
                <p14:media xmlns:p14="http://schemas.microsoft.com/office/powerpoint/2010/main" r:embed="rId3">
                  <p14:trim st="3076" end="1497.4375"/>
                </p14:media>
              </p:ext>
            </p:extLst>
          </p:nvPr>
        </p:nvPicPr>
        <p:blipFill>
          <a:blip r:embed="rId12"/>
          <a:stretch>
            <a:fillRect/>
          </a:stretch>
        </p:blipFill>
        <p:spPr>
          <a:xfrm>
            <a:off x="-689410" y="1044226"/>
            <a:ext cx="487363" cy="487363"/>
          </a:xfrm>
          <a:prstGeom prst="rect">
            <a:avLst/>
          </a:prstGeom>
        </p:spPr>
      </p:pic>
    </p:spTree>
    <p:custDataLst>
      <p:tags r:id="rId1"/>
    </p:custDataLst>
    <p:extLst>
      <p:ext uri="{BB962C8B-B14F-4D97-AF65-F5344CB8AC3E}">
        <p14:creationId xmlns:p14="http://schemas.microsoft.com/office/powerpoint/2010/main" val="364003562"/>
      </p:ext>
    </p:extLst>
  </p:cSld>
  <p:clrMapOvr>
    <a:masterClrMapping/>
  </p:clrMapOvr>
  <mc:AlternateContent xmlns:mc="http://schemas.openxmlformats.org/markup-compatibility/2006" xmlns:p14="http://schemas.microsoft.com/office/powerpoint/2010/main">
    <mc:Choice Requires="p14">
      <p:transition p14:dur="10" advClick="0" advTm="5003"/>
    </mc:Choice>
    <mc:Fallback xmlns="">
      <p:transition advClick="0" advTm="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4" fill="hold"/>
                                        <p:tgtEl>
                                          <p:spTgt spid="1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50" name="组合 16"/>
          <p:cNvGrpSpPr/>
          <p:nvPr/>
        </p:nvGrpSpPr>
        <p:grpSpPr>
          <a:xfrm>
            <a:off x="4995822" y="1743348"/>
            <a:ext cx="6956874" cy="663337"/>
            <a:chOff x="4085721" y="1971269"/>
            <a:chExt cx="4944183" cy="497503"/>
          </a:xfrm>
        </p:grpSpPr>
        <p:grpSp>
          <p:nvGrpSpPr>
            <p:cNvPr id="52" name="组合 13"/>
            <p:cNvGrpSpPr/>
            <p:nvPr/>
          </p:nvGrpSpPr>
          <p:grpSpPr>
            <a:xfrm>
              <a:off x="4085721" y="1971269"/>
              <a:ext cx="4944183" cy="497503"/>
              <a:chOff x="4085721" y="1971269"/>
              <a:chExt cx="4944183" cy="497503"/>
            </a:xfrm>
          </p:grpSpPr>
          <p:sp>
            <p:nvSpPr>
              <p:cNvPr id="58" name="五边形 10"/>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9" name="矩形 12"/>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6" name="文本框 3"/>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57" name="文本框 3"/>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grpSp>
        <p:nvGrpSpPr>
          <p:cNvPr id="60" name="组合 17"/>
          <p:cNvGrpSpPr/>
          <p:nvPr/>
        </p:nvGrpSpPr>
        <p:grpSpPr>
          <a:xfrm>
            <a:off x="5760873" y="2786715"/>
            <a:ext cx="6191823" cy="875612"/>
            <a:chOff x="5141551" y="2177211"/>
            <a:chExt cx="4744350" cy="542761"/>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568948" y="217721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800" decel="100000"/>
                                        <p:tgtEl>
                                          <p:spTgt spid="38"/>
                                        </p:tgtEl>
                                      </p:cBhvr>
                                    </p:animEffect>
                                    <p:anim calcmode="lin" valueType="num">
                                      <p:cBhvr>
                                        <p:cTn id="14" dur="800" decel="100000" fill="hold"/>
                                        <p:tgtEl>
                                          <p:spTgt spid="38"/>
                                        </p:tgtEl>
                                        <p:attrNameLst>
                                          <p:attrName>style.rotation</p:attrName>
                                        </p:attrNameLst>
                                      </p:cBhvr>
                                      <p:tavLst>
                                        <p:tav tm="0">
                                          <p:val>
                                            <p:fltVal val="-90"/>
                                          </p:val>
                                        </p:tav>
                                        <p:tav tm="100000">
                                          <p:val>
                                            <p:fltVal val="0"/>
                                          </p:val>
                                        </p:tav>
                                      </p:tavLst>
                                    </p:anim>
                                    <p:anim calcmode="lin" valueType="num">
                                      <p:cBhvr>
                                        <p:cTn id="15" dur="800" decel="100000" fill="hold"/>
                                        <p:tgtEl>
                                          <p:spTgt spid="38"/>
                                        </p:tgtEl>
                                        <p:attrNameLst>
                                          <p:attrName>ppt_x</p:attrName>
                                        </p:attrNameLst>
                                      </p:cBhvr>
                                      <p:tavLst>
                                        <p:tav tm="0">
                                          <p:val>
                                            <p:strVal val="#ppt_x+0.4"/>
                                          </p:val>
                                        </p:tav>
                                        <p:tav tm="100000">
                                          <p:val>
                                            <p:strVal val="#ppt_x-0.05"/>
                                          </p:val>
                                        </p:tav>
                                      </p:tavLst>
                                    </p:anim>
                                    <p:anim calcmode="lin" valueType="num">
                                      <p:cBhvr>
                                        <p:cTn id="16" dur="800" decel="100000" fill="hold"/>
                                        <p:tgtEl>
                                          <p:spTgt spid="3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27397" y="652684"/>
            <a:ext cx="5441556" cy="5552631"/>
          </a:xfrm>
          <a:prstGeom prst="rect">
            <a:avLst/>
          </a:prstGeom>
          <a:noFill/>
        </p:spPr>
      </p:pic>
      <p:sp>
        <p:nvSpPr>
          <p:cNvPr id="38" name="文本框 3"/>
          <p:cNvSpPr txBox="1"/>
          <p:nvPr/>
        </p:nvSpPr>
        <p:spPr>
          <a:xfrm>
            <a:off x="1668873" y="2864190"/>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10" name="组合 16">
            <a:extLst>
              <a:ext uri="{FF2B5EF4-FFF2-40B4-BE49-F238E27FC236}">
                <a16:creationId xmlns:a16="http://schemas.microsoft.com/office/drawing/2014/main" id="{7C2554AC-60C3-4673-A458-D01D6CC5CAC4}"/>
              </a:ext>
            </a:extLst>
          </p:cNvPr>
          <p:cNvGrpSpPr/>
          <p:nvPr/>
        </p:nvGrpSpPr>
        <p:grpSpPr>
          <a:xfrm>
            <a:off x="4995822" y="1743348"/>
            <a:ext cx="6956874" cy="663337"/>
            <a:chOff x="4085721" y="1971269"/>
            <a:chExt cx="4944183" cy="497503"/>
          </a:xfrm>
        </p:grpSpPr>
        <p:grpSp>
          <p:nvGrpSpPr>
            <p:cNvPr id="11" name="组合 13">
              <a:extLst>
                <a:ext uri="{FF2B5EF4-FFF2-40B4-BE49-F238E27FC236}">
                  <a16:creationId xmlns:a16="http://schemas.microsoft.com/office/drawing/2014/main" id="{E28C66E5-677B-44CF-A31C-BC6B12CFD26A}"/>
                </a:ext>
              </a:extLst>
            </p:cNvPr>
            <p:cNvGrpSpPr/>
            <p:nvPr/>
          </p:nvGrpSpPr>
          <p:grpSpPr>
            <a:xfrm>
              <a:off x="4085721" y="1971269"/>
              <a:ext cx="4944183" cy="497503"/>
              <a:chOff x="4085721" y="1971269"/>
              <a:chExt cx="4944183" cy="497503"/>
            </a:xfrm>
          </p:grpSpPr>
          <p:sp>
            <p:nvSpPr>
              <p:cNvPr id="14" name="五边形 10">
                <a:extLst>
                  <a:ext uri="{FF2B5EF4-FFF2-40B4-BE49-F238E27FC236}">
                    <a16:creationId xmlns:a16="http://schemas.microsoft.com/office/drawing/2014/main" id="{01EE11D2-DC41-48ED-9D7B-F55D5205B8AA}"/>
                  </a:ext>
                </a:extLst>
              </p:cNvPr>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2">
                <a:extLst>
                  <a:ext uri="{FF2B5EF4-FFF2-40B4-BE49-F238E27FC236}">
                    <a16:creationId xmlns:a16="http://schemas.microsoft.com/office/drawing/2014/main" id="{3558424C-8816-4D46-84F5-AA452B5D7D57}"/>
                  </a:ext>
                </a:extLst>
              </p:cNvPr>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2" name="文本框 3">
              <a:extLst>
                <a:ext uri="{FF2B5EF4-FFF2-40B4-BE49-F238E27FC236}">
                  <a16:creationId xmlns:a16="http://schemas.microsoft.com/office/drawing/2014/main" id="{E894D778-E909-4A33-9652-0AE1C2DC49CA}"/>
                </a:ext>
              </a:extLst>
            </p:cNvPr>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13" name="文本框 3">
              <a:extLst>
                <a:ext uri="{FF2B5EF4-FFF2-40B4-BE49-F238E27FC236}">
                  <a16:creationId xmlns:a16="http://schemas.microsoft.com/office/drawing/2014/main" id="{38B8658E-339B-45F8-8B16-06FB1142E6A4}"/>
                </a:ext>
              </a:extLst>
            </p:cNvPr>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8583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3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800" decel="100000"/>
                                        <p:tgtEl>
                                          <p:spTgt spid="38"/>
                                        </p:tgtEl>
                                      </p:cBhvr>
                                    </p:animEffect>
                                    <p:anim calcmode="lin" valueType="num">
                                      <p:cBhvr>
                                        <p:cTn id="13" dur="800" decel="100000" fill="hold"/>
                                        <p:tgtEl>
                                          <p:spTgt spid="38"/>
                                        </p:tgtEl>
                                        <p:attrNameLst>
                                          <p:attrName>style.rotation</p:attrName>
                                        </p:attrNameLst>
                                      </p:cBhvr>
                                      <p:tavLst>
                                        <p:tav tm="0">
                                          <p:val>
                                            <p:fltVal val="-90"/>
                                          </p:val>
                                        </p:tav>
                                        <p:tav tm="100000">
                                          <p:val>
                                            <p:fltVal val="0"/>
                                          </p:val>
                                        </p:tav>
                                      </p:tavLst>
                                    </p:anim>
                                    <p:anim calcmode="lin" valueType="num">
                                      <p:cBhvr>
                                        <p:cTn id="14" dur="800" decel="100000" fill="hold"/>
                                        <p:tgtEl>
                                          <p:spTgt spid="38"/>
                                        </p:tgtEl>
                                        <p:attrNameLst>
                                          <p:attrName>ppt_x</p:attrName>
                                        </p:attrNameLst>
                                      </p:cBhvr>
                                      <p:tavLst>
                                        <p:tav tm="0">
                                          <p:val>
                                            <p:strVal val="#ppt_x+0.4"/>
                                          </p:val>
                                        </p:tav>
                                        <p:tav tm="100000">
                                          <p:val>
                                            <p:strVal val="#ppt_x-0.05"/>
                                          </p:val>
                                        </p:tav>
                                      </p:tavLst>
                                    </p:anim>
                                    <p:anim calcmode="lin" valueType="num">
                                      <p:cBhvr>
                                        <p:cTn id="15" dur="800" decel="100000" fill="hold"/>
                                        <p:tgtEl>
                                          <p:spTgt spid="3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0757-5B0C-463E-8485-A416D4499B83}"/>
              </a:ext>
            </a:extLst>
          </p:cNvPr>
          <p:cNvPicPr>
            <a:picLocks noChangeAspect="1"/>
          </p:cNvPicPr>
          <p:nvPr/>
        </p:nvPicPr>
        <p:blipFill rotWithShape="1">
          <a:blip r:embed="rId2">
            <a:extLst>
              <a:ext uri="{28A0092B-C50C-407E-A947-70E740481C1C}">
                <a14:useLocalDpi xmlns:a14="http://schemas.microsoft.com/office/drawing/2010/main" val="0"/>
              </a:ext>
            </a:extLst>
          </a:blip>
          <a:srcRect l="7926" r="8977"/>
          <a:stretch/>
        </p:blipFill>
        <p:spPr>
          <a:xfrm>
            <a:off x="162560" y="649222"/>
            <a:ext cx="11856719" cy="6005578"/>
          </a:xfrm>
          <a:prstGeom prst="rect">
            <a:avLst/>
          </a:prstGeom>
        </p:spPr>
      </p:pic>
    </p:spTree>
    <p:extLst>
      <p:ext uri="{BB962C8B-B14F-4D97-AF65-F5344CB8AC3E}">
        <p14:creationId xmlns:p14="http://schemas.microsoft.com/office/powerpoint/2010/main" val="1960153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D291B-F04B-4D15-A682-B44B8387E56E}"/>
              </a:ext>
            </a:extLst>
          </p:cNvPr>
          <p:cNvPicPr>
            <a:picLocks noChangeAspect="1"/>
          </p:cNvPicPr>
          <p:nvPr/>
        </p:nvPicPr>
        <p:blipFill rotWithShape="1">
          <a:blip r:embed="rId2">
            <a:extLst>
              <a:ext uri="{28A0092B-C50C-407E-A947-70E740481C1C}">
                <a14:useLocalDpi xmlns:a14="http://schemas.microsoft.com/office/drawing/2010/main" val="0"/>
              </a:ext>
            </a:extLst>
          </a:blip>
          <a:srcRect l="9054" t="2699" r="7415" b="3016"/>
          <a:stretch/>
        </p:blipFill>
        <p:spPr>
          <a:xfrm>
            <a:off x="266700" y="87085"/>
            <a:ext cx="11658600" cy="6564085"/>
          </a:xfrm>
          <a:prstGeom prst="rect">
            <a:avLst/>
          </a:prstGeom>
        </p:spPr>
      </p:pic>
    </p:spTree>
    <p:extLst>
      <p:ext uri="{BB962C8B-B14F-4D97-AF65-F5344CB8AC3E}">
        <p14:creationId xmlns:p14="http://schemas.microsoft.com/office/powerpoint/2010/main" val="1616433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9F975-5F05-4350-9466-51B8A9FEC7F0}"/>
              </a:ext>
            </a:extLst>
          </p:cNvPr>
          <p:cNvSpPr/>
          <p:nvPr/>
        </p:nvSpPr>
        <p:spPr>
          <a:xfrm>
            <a:off x="2245360" y="1585912"/>
            <a:ext cx="7264400" cy="4290983"/>
          </a:xfrm>
          <a:prstGeom prst="rect">
            <a:avLst/>
          </a:prstGeom>
        </p:spPr>
        <p:txBody>
          <a:bodyPr wrap="square">
            <a:spAutoFit/>
          </a:bodyPr>
          <a:lstStyle/>
          <a:p>
            <a:pPr algn="just">
              <a:spcAft>
                <a:spcPts val="0"/>
              </a:spcAft>
              <a:tabLst>
                <a:tab pos="685800" algn="l"/>
              </a:tabLst>
            </a:pPr>
            <a:r>
              <a:rPr lang="en-US" sz="4000" b="1">
                <a:latin typeface="Times New Roman" panose="02020603050405020304" pitchFamily="18" charset="0"/>
                <a:ea typeface="Calibri" panose="020F0502020204030204" pitchFamily="34" charset="0"/>
                <a:cs typeface="Times New Roman" panose="02020603050405020304" pitchFamily="18" charset="0"/>
              </a:rPr>
              <a:t>Những phím tô màu sai gồm:</a:t>
            </a:r>
            <a:endParaRPr lang="en-US" sz="4000" b="1">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1</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2</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5</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8</a:t>
            </a:r>
            <a:endParaRPr lang="en-US" sz="4000">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617AFF-6AEA-4CA7-BA11-AD410EB4F759}"/>
              </a:ext>
            </a:extLst>
          </p:cNvPr>
          <p:cNvPicPr>
            <a:picLocks noChangeAspect="1"/>
          </p:cNvPicPr>
          <p:nvPr/>
        </p:nvPicPr>
        <p:blipFill rotWithShape="1">
          <a:blip r:embed="rId2">
            <a:extLst>
              <a:ext uri="{28A0092B-C50C-407E-A947-70E740481C1C}">
                <a14:useLocalDpi xmlns:a14="http://schemas.microsoft.com/office/drawing/2010/main" val="0"/>
              </a:ext>
            </a:extLst>
          </a:blip>
          <a:srcRect l="49800" t="8453" r="47142" b="86067"/>
          <a:stretch/>
        </p:blipFill>
        <p:spPr>
          <a:xfrm>
            <a:off x="5435600" y="2465765"/>
            <a:ext cx="759460" cy="678906"/>
          </a:xfrm>
          <a:prstGeom prst="rect">
            <a:avLst/>
          </a:prstGeom>
        </p:spPr>
      </p:pic>
      <p:pic>
        <p:nvPicPr>
          <p:cNvPr id="4" name="Picture 3">
            <a:extLst>
              <a:ext uri="{FF2B5EF4-FFF2-40B4-BE49-F238E27FC236}">
                <a16:creationId xmlns:a16="http://schemas.microsoft.com/office/drawing/2014/main" id="{AD518FB0-4AC7-4BE7-B38F-5FB5134EEED7}"/>
              </a:ext>
            </a:extLst>
          </p:cNvPr>
          <p:cNvPicPr>
            <a:picLocks noChangeAspect="1"/>
          </p:cNvPicPr>
          <p:nvPr/>
        </p:nvPicPr>
        <p:blipFill rotWithShape="1">
          <a:blip r:embed="rId2">
            <a:extLst>
              <a:ext uri="{28A0092B-C50C-407E-A947-70E740481C1C}">
                <a14:useLocalDpi xmlns:a14="http://schemas.microsoft.com/office/drawing/2010/main" val="0"/>
              </a:ext>
            </a:extLst>
          </a:blip>
          <a:srcRect l="52745" t="8453" r="44085" b="86067"/>
          <a:stretch/>
        </p:blipFill>
        <p:spPr>
          <a:xfrm>
            <a:off x="5435600" y="3354734"/>
            <a:ext cx="787400" cy="678907"/>
          </a:xfrm>
          <a:prstGeom prst="rect">
            <a:avLst/>
          </a:prstGeom>
        </p:spPr>
      </p:pic>
      <p:pic>
        <p:nvPicPr>
          <p:cNvPr id="5" name="Picture 4">
            <a:extLst>
              <a:ext uri="{FF2B5EF4-FFF2-40B4-BE49-F238E27FC236}">
                <a16:creationId xmlns:a16="http://schemas.microsoft.com/office/drawing/2014/main" id="{0E1987D6-BF63-40D4-8F3D-0D9380DA28B5}"/>
              </a:ext>
            </a:extLst>
          </p:cNvPr>
          <p:cNvPicPr>
            <a:picLocks noChangeAspect="1"/>
          </p:cNvPicPr>
          <p:nvPr/>
        </p:nvPicPr>
        <p:blipFill rotWithShape="1">
          <a:blip r:embed="rId2">
            <a:extLst>
              <a:ext uri="{28A0092B-C50C-407E-A947-70E740481C1C}">
                <a14:useLocalDpi xmlns:a14="http://schemas.microsoft.com/office/drawing/2010/main" val="0"/>
              </a:ext>
            </a:extLst>
          </a:blip>
          <a:srcRect l="61732" t="8666" r="35200" b="85855"/>
          <a:stretch/>
        </p:blipFill>
        <p:spPr>
          <a:xfrm>
            <a:off x="5435600" y="4276362"/>
            <a:ext cx="762000" cy="678906"/>
          </a:xfrm>
          <a:prstGeom prst="rect">
            <a:avLst/>
          </a:prstGeom>
        </p:spPr>
      </p:pic>
      <p:pic>
        <p:nvPicPr>
          <p:cNvPr id="6" name="Picture 5">
            <a:extLst>
              <a:ext uri="{FF2B5EF4-FFF2-40B4-BE49-F238E27FC236}">
                <a16:creationId xmlns:a16="http://schemas.microsoft.com/office/drawing/2014/main" id="{58D4B162-C83C-4C4C-969E-DDDD4B109EE1}"/>
              </a:ext>
            </a:extLst>
          </p:cNvPr>
          <p:cNvPicPr>
            <a:picLocks noChangeAspect="1"/>
          </p:cNvPicPr>
          <p:nvPr/>
        </p:nvPicPr>
        <p:blipFill rotWithShape="1">
          <a:blip r:embed="rId2">
            <a:extLst>
              <a:ext uri="{28A0092B-C50C-407E-A947-70E740481C1C}">
                <a14:useLocalDpi xmlns:a14="http://schemas.microsoft.com/office/drawing/2010/main" val="0"/>
              </a:ext>
            </a:extLst>
          </a:blip>
          <a:srcRect l="70723" t="8453" r="26332" b="85855"/>
          <a:stretch/>
        </p:blipFill>
        <p:spPr>
          <a:xfrm>
            <a:off x="5420360" y="5102572"/>
            <a:ext cx="731520" cy="705213"/>
          </a:xfrm>
          <a:prstGeom prst="rect">
            <a:avLst/>
          </a:prstGeom>
        </p:spPr>
      </p:pic>
    </p:spTree>
    <p:extLst>
      <p:ext uri="{BB962C8B-B14F-4D97-AF65-F5344CB8AC3E}">
        <p14:creationId xmlns:p14="http://schemas.microsoft.com/office/powerpoint/2010/main" val="303113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E6DB27-8CF2-40A4-9981-CC6BD0220E8E}"/>
              </a:ext>
            </a:extLst>
          </p:cNvPr>
          <p:cNvGrpSpPr/>
          <p:nvPr/>
        </p:nvGrpSpPr>
        <p:grpSpPr>
          <a:xfrm>
            <a:off x="256414" y="1475936"/>
            <a:ext cx="11679172" cy="4831080"/>
            <a:chOff x="256414" y="1475936"/>
            <a:chExt cx="11679172" cy="4831080"/>
          </a:xfrm>
        </p:grpSpPr>
        <p:pic>
          <p:nvPicPr>
            <p:cNvPr id="4" name="Bàn phím">
              <a:extLst>
                <a:ext uri="{FF2B5EF4-FFF2-40B4-BE49-F238E27FC236}">
                  <a16:creationId xmlns:a16="http://schemas.microsoft.com/office/drawing/2014/main" id="{90907BD5-A5EE-4CE5-A52A-1A59045CD9B1}"/>
                </a:ext>
              </a:extLst>
            </p:cNvPr>
            <p:cNvPicPr>
              <a:picLocks noChangeAspect="1"/>
            </p:cNvPicPr>
            <p:nvPr/>
          </p:nvPicPr>
          <p:blipFill rotWithShape="1">
            <a:blip r:embed="rId2">
              <a:extLst>
                <a:ext uri="{28A0092B-C50C-407E-A947-70E740481C1C}">
                  <a14:useLocalDpi xmlns:a14="http://schemas.microsoft.com/office/drawing/2010/main" val="0"/>
                </a:ext>
              </a:extLst>
            </a:blip>
            <a:srcRect l="46374" t="6546" r="9091" b="62902"/>
            <a:stretch/>
          </p:blipFill>
          <p:spPr>
            <a:xfrm>
              <a:off x="256414" y="1475936"/>
              <a:ext cx="11679172" cy="4831080"/>
            </a:xfrm>
            <a:prstGeom prst="rect">
              <a:avLst/>
            </a:prstGeom>
          </p:spPr>
        </p:pic>
        <p:pic>
          <p:nvPicPr>
            <p:cNvPr id="3" name="Chưa tô">
              <a:extLst>
                <a:ext uri="{FF2B5EF4-FFF2-40B4-BE49-F238E27FC236}">
                  <a16:creationId xmlns:a16="http://schemas.microsoft.com/office/drawing/2014/main" id="{92EFAB54-60E0-403C-9963-28EC8E9783D0}"/>
                </a:ext>
              </a:extLst>
            </p:cNvPr>
            <p:cNvPicPr>
              <a:picLocks noChangeAspect="1"/>
            </p:cNvPicPr>
            <p:nvPr/>
          </p:nvPicPr>
          <p:blipFill rotWithShape="1">
            <a:blip r:embed="rId3">
              <a:extLst>
                <a:ext uri="{28A0092B-C50C-407E-A947-70E740481C1C}">
                  <a14:useLocalDpi xmlns:a14="http://schemas.microsoft.com/office/drawing/2010/main" val="0"/>
                </a:ext>
              </a:extLst>
            </a:blip>
            <a:srcRect l="13297" t="45723" r="46547" b="46545"/>
            <a:stretch/>
          </p:blipFill>
          <p:spPr>
            <a:xfrm>
              <a:off x="1180774" y="1841696"/>
              <a:ext cx="9326880" cy="787400"/>
            </a:xfrm>
            <a:prstGeom prst="rect">
              <a:avLst/>
            </a:prstGeom>
          </p:spPr>
        </p:pic>
      </p:grpSp>
      <p:pic>
        <p:nvPicPr>
          <p:cNvPr id="6" name="Tô màu">
            <a:extLst>
              <a:ext uri="{FF2B5EF4-FFF2-40B4-BE49-F238E27FC236}">
                <a16:creationId xmlns:a16="http://schemas.microsoft.com/office/drawing/2014/main" id="{404D68A8-1FCC-4CE2-B02E-2DBFB45E0A67}"/>
              </a:ext>
            </a:extLst>
          </p:cNvPr>
          <p:cNvPicPr>
            <a:picLocks noChangeAspect="1"/>
          </p:cNvPicPr>
          <p:nvPr/>
        </p:nvPicPr>
        <p:blipFill rotWithShape="1">
          <a:blip r:embed="rId4">
            <a:extLst>
              <a:ext uri="{28A0092B-C50C-407E-A947-70E740481C1C}">
                <a14:useLocalDpi xmlns:a14="http://schemas.microsoft.com/office/drawing/2010/main" val="0"/>
              </a:ext>
            </a:extLst>
          </a:blip>
          <a:srcRect l="54498" t="43724" r="18363" b="49830"/>
          <a:stretch/>
        </p:blipFill>
        <p:spPr>
          <a:xfrm>
            <a:off x="1180774" y="1831536"/>
            <a:ext cx="7770186" cy="787400"/>
          </a:xfrm>
          <a:prstGeom prst="rect">
            <a:avLst/>
          </a:prstGeom>
        </p:spPr>
      </p:pic>
      <p:grpSp>
        <p:nvGrpSpPr>
          <p:cNvPr id="5" name="组合 16">
            <a:extLst>
              <a:ext uri="{FF2B5EF4-FFF2-40B4-BE49-F238E27FC236}">
                <a16:creationId xmlns:a16="http://schemas.microsoft.com/office/drawing/2014/main" id="{297B8030-4AC8-4E4B-B15F-68D17AF2D8E6}"/>
              </a:ext>
            </a:extLst>
          </p:cNvPr>
          <p:cNvGrpSpPr/>
          <p:nvPr/>
        </p:nvGrpSpPr>
        <p:grpSpPr>
          <a:xfrm>
            <a:off x="1" y="283186"/>
            <a:ext cx="11935585" cy="993485"/>
            <a:chOff x="3275294" y="1574209"/>
            <a:chExt cx="8592301" cy="745114"/>
          </a:xfrm>
        </p:grpSpPr>
        <p:sp>
          <p:nvSpPr>
            <p:cNvPr id="9" name="五边形 10">
              <a:extLst>
                <a:ext uri="{FF2B5EF4-FFF2-40B4-BE49-F238E27FC236}">
                  <a16:creationId xmlns:a16="http://schemas.microsoft.com/office/drawing/2014/main" id="{FA3583DB-E83A-49AE-BEC7-28401607276D}"/>
                </a:ext>
              </a:extLst>
            </p:cNvPr>
            <p:cNvSpPr/>
            <p:nvPr/>
          </p:nvSpPr>
          <p:spPr>
            <a:xfrm flipH="1">
              <a:off x="3275294" y="1574209"/>
              <a:ext cx="8592301" cy="745114"/>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3">
              <a:extLst>
                <a:ext uri="{FF2B5EF4-FFF2-40B4-BE49-F238E27FC236}">
                  <a16:creationId xmlns:a16="http://schemas.microsoft.com/office/drawing/2014/main" id="{2B148EB8-D22C-46D5-A551-7EB33845A369}"/>
                </a:ext>
              </a:extLst>
            </p:cNvPr>
            <p:cNvSpPr txBox="1"/>
            <p:nvPr/>
          </p:nvSpPr>
          <p:spPr>
            <a:xfrm>
              <a:off x="4164313" y="1593990"/>
              <a:ext cx="6887580" cy="684899"/>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Em hãy thực hiện tô màu các phím trên hàng phím số</a:t>
              </a:r>
            </a:p>
            <a:p>
              <a:pPr algn="ctr"/>
              <a:r>
                <a:rPr lang="en-US" sz="2667" b="1" i="1">
                  <a:solidFill>
                    <a:schemeClr val="bg1"/>
                  </a:solidFill>
                  <a:latin typeface="Times New Roman" pitchFamily="18" charset="0"/>
                  <a:ea typeface="微软雅黑" panose="020B0503020204020204" pitchFamily="34" charset="-122"/>
                  <a:cs typeface="Times New Roman" pitchFamily="18" charset="0"/>
                </a:rPr>
                <a:t>tương ứng với phân công các ngón tay gõ hàng phím số </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42243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07" y="-1314566"/>
            <a:ext cx="12340250"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2286000" y="3076517"/>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87600" y="3968634"/>
            <a:ext cx="7254240" cy="1938992"/>
          </a:xfrm>
          <a:prstGeom prst="rect">
            <a:avLst/>
          </a:prstGeom>
        </p:spPr>
        <p:txBody>
          <a:bodyPr wrap="square">
            <a:spAutoFit/>
          </a:bodyPr>
          <a:lstStyle/>
          <a:p>
            <a:pPr algn="just"/>
            <a:r>
              <a:rPr lang="en-US" sz="4000" b="1">
                <a:solidFill>
                  <a:srgbClr val="0070C0"/>
                </a:solidFill>
                <a:latin typeface="Times New Roman" panose="02020603050405020304" pitchFamily="18" charset="0"/>
                <a:ea typeface="Calibri" panose="020F0502020204030204" pitchFamily="34" charset="0"/>
              </a:rPr>
              <a:t>Em cần đặt đúng vị trí các ngón tay trên hàng cơ sở khi gõ các phím trên hàng phím số.</a:t>
            </a:r>
            <a:endParaRPr lang="en-US" sz="4000" b="1">
              <a:solidFill>
                <a:srgbClr val="0070C0"/>
              </a:solidFill>
            </a:endParaRPr>
          </a:p>
        </p:txBody>
      </p:sp>
    </p:spTree>
    <p:custDataLst>
      <p:tags r:id="rId1"/>
    </p:custDataLst>
    <p:extLst>
      <p:ext uri="{BB962C8B-B14F-4D97-AF65-F5344CB8AC3E}">
        <p14:creationId xmlns:p14="http://schemas.microsoft.com/office/powerpoint/2010/main" val="1820936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60" name="组合 17"/>
          <p:cNvGrpSpPr/>
          <p:nvPr/>
        </p:nvGrpSpPr>
        <p:grpSpPr>
          <a:xfrm>
            <a:off x="5039513" y="1630366"/>
            <a:ext cx="6191823" cy="802599"/>
            <a:chOff x="5141551" y="2222469"/>
            <a:chExt cx="4744350" cy="497503"/>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422578" y="232884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35352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800" decel="100000"/>
                                        <p:tgtEl>
                                          <p:spTgt spid="38"/>
                                        </p:tgtEl>
                                      </p:cBhvr>
                                    </p:animEffect>
                                    <p:anim calcmode="lin" valueType="num">
                                      <p:cBhvr>
                                        <p:cTn id="14" dur="800" decel="100000" fill="hold"/>
                                        <p:tgtEl>
                                          <p:spTgt spid="38"/>
                                        </p:tgtEl>
                                        <p:attrNameLst>
                                          <p:attrName>style.rotation</p:attrName>
                                        </p:attrNameLst>
                                      </p:cBhvr>
                                      <p:tavLst>
                                        <p:tav tm="0">
                                          <p:val>
                                            <p:fltVal val="-90"/>
                                          </p:val>
                                        </p:tav>
                                        <p:tav tm="100000">
                                          <p:val>
                                            <p:fltVal val="0"/>
                                          </p:val>
                                        </p:tav>
                                      </p:tavLst>
                                    </p:anim>
                                    <p:anim calcmode="lin" valueType="num">
                                      <p:cBhvr>
                                        <p:cTn id="15" dur="800" decel="100000" fill="hold"/>
                                        <p:tgtEl>
                                          <p:spTgt spid="38"/>
                                        </p:tgtEl>
                                        <p:attrNameLst>
                                          <p:attrName>ppt_x</p:attrName>
                                        </p:attrNameLst>
                                      </p:cBhvr>
                                      <p:tavLst>
                                        <p:tav tm="0">
                                          <p:val>
                                            <p:strVal val="#ppt_x+0.4"/>
                                          </p:val>
                                        </p:tav>
                                        <p:tav tm="100000">
                                          <p:val>
                                            <p:strVal val="#ppt_x-0.05"/>
                                          </p:val>
                                        </p:tav>
                                      </p:tavLst>
                                    </p:anim>
                                    <p:anim calcmode="lin" valueType="num">
                                      <p:cBhvr>
                                        <p:cTn id="16" dur="800" decel="100000" fill="hold"/>
                                        <p:tgtEl>
                                          <p:spTgt spid="3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24C89-73DF-4A07-9C27-E57B8777F5BB}"/>
              </a:ext>
            </a:extLst>
          </p:cNvPr>
          <p:cNvPicPr>
            <a:picLocks noChangeAspect="1"/>
          </p:cNvPicPr>
          <p:nvPr/>
        </p:nvPicPr>
        <p:blipFill>
          <a:blip r:embed="rId3"/>
          <a:stretch>
            <a:fillRect/>
          </a:stretch>
        </p:blipFill>
        <p:spPr>
          <a:xfrm>
            <a:off x="1032705" y="1862656"/>
            <a:ext cx="9094202" cy="4456254"/>
          </a:xfrm>
          <a:prstGeom prst="rect">
            <a:avLst/>
          </a:prstGeom>
        </p:spPr>
      </p:pic>
    </p:spTree>
    <p:extLst>
      <p:ext uri="{BB962C8B-B14F-4D97-AF65-F5344CB8AC3E}">
        <p14:creationId xmlns:p14="http://schemas.microsoft.com/office/powerpoint/2010/main" val="153107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9CAFB-4C5E-4C62-82F6-D24C4F3A9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04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85DF1-E4E5-4735-84D3-BC328496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6" y="0"/>
            <a:ext cx="12723325" cy="7180467"/>
          </a:xfrm>
          <a:prstGeom prst="rect">
            <a:avLst/>
          </a:prstGeom>
        </p:spPr>
      </p:pic>
      <p:sp>
        <p:nvSpPr>
          <p:cNvPr id="2" name="Rectangle 1">
            <a:extLst>
              <a:ext uri="{FF2B5EF4-FFF2-40B4-BE49-F238E27FC236}">
                <a16:creationId xmlns:a16="http://schemas.microsoft.com/office/drawing/2014/main" id="{DE9FBDB2-090A-4539-95CB-C57B84C4DDEA}"/>
              </a:ext>
            </a:extLst>
          </p:cNvPr>
          <p:cNvSpPr/>
          <p:nvPr/>
        </p:nvSpPr>
        <p:spPr>
          <a:xfrm>
            <a:off x="2880360" y="3590233"/>
            <a:ext cx="7208520" cy="2554545"/>
          </a:xfrm>
          <a:prstGeom prst="rect">
            <a:avLst/>
          </a:prstGeom>
        </p:spPr>
        <p:txBody>
          <a:bodyPr wrap="square">
            <a:spAutoFit/>
          </a:bodyPr>
          <a:lstStyle/>
          <a:p>
            <a:pPr algn="just"/>
            <a:r>
              <a:rPr lang="en-US" sz="4000" b="1">
                <a:solidFill>
                  <a:schemeClr val="bg1"/>
                </a:solidFill>
                <a:latin typeface="Times New Roman" panose="02020603050405020304" pitchFamily="18" charset="0"/>
                <a:ea typeface="Calibri" panose="020F0502020204030204" pitchFamily="34" charset="0"/>
              </a:rPr>
              <a:t>Lưu ý: Khi gõ phím em đặt các ngón tay ở vị trí xuất phát và nhớ thu ngón tay về vị trí xuất phát sau khi gõ các phím số.</a:t>
            </a:r>
            <a:endParaRPr lang="en-US" sz="4000" b="1">
              <a:solidFill>
                <a:schemeClr val="bg1"/>
              </a:solidFill>
            </a:endParaRPr>
          </a:p>
        </p:txBody>
      </p:sp>
    </p:spTree>
    <p:extLst>
      <p:ext uri="{BB962C8B-B14F-4D97-AF65-F5344CB8AC3E}">
        <p14:creationId xmlns:p14="http://schemas.microsoft.com/office/powerpoint/2010/main" val="3144570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C9BBC6-3304-4BA1-9765-94234488B135}"/>
              </a:ext>
            </a:extLst>
          </p:cNvPr>
          <p:cNvSpPr/>
          <p:nvPr/>
        </p:nvSpPr>
        <p:spPr>
          <a:xfrm>
            <a:off x="243840" y="210235"/>
            <a:ext cx="11704320" cy="2123658"/>
          </a:xfrm>
          <a:prstGeom prst="rect">
            <a:avLst/>
          </a:prstGeom>
        </p:spPr>
        <p:txBody>
          <a:bodyPr wrap="square">
            <a:spAutoFit/>
          </a:bodyPr>
          <a:lstStyle/>
          <a:p>
            <a:pPr algn="just">
              <a:spcAft>
                <a:spcPts val="0"/>
              </a:spcAft>
            </a:pPr>
            <a:r>
              <a:rPr lang="pt-BR" sz="4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 hãy thực hiện gõ các phím trên hàng phím số theo đúng phân công của các ngón tay và đưa tay về đặt trên hàng cơ sở.</a:t>
            </a:r>
            <a:endParaRPr lang="en-US" sz="4400" b="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D7302A5-5749-46C0-9EB3-9F0F56AF2A0E}"/>
              </a:ext>
            </a:extLst>
          </p:cNvPr>
          <p:cNvPicPr>
            <a:picLocks noChangeAspect="1"/>
          </p:cNvPicPr>
          <p:nvPr/>
        </p:nvPicPr>
        <p:blipFill rotWithShape="1">
          <a:blip r:embed="rId2">
            <a:extLst>
              <a:ext uri="{28A0092B-C50C-407E-A947-70E740481C1C}">
                <a14:useLocalDpi xmlns:a14="http://schemas.microsoft.com/office/drawing/2010/main" val="0"/>
              </a:ext>
            </a:extLst>
          </a:blip>
          <a:srcRect l="7926" t="32331" r="9474" b="-11250"/>
          <a:stretch/>
        </p:blipFill>
        <p:spPr>
          <a:xfrm>
            <a:off x="243840" y="2486293"/>
            <a:ext cx="11785599" cy="4739640"/>
          </a:xfrm>
          <a:prstGeom prst="rect">
            <a:avLst/>
          </a:prstGeom>
        </p:spPr>
      </p:pic>
      <p:sp>
        <p:nvSpPr>
          <p:cNvPr id="4" name="Rectangle 3">
            <a:extLst>
              <a:ext uri="{FF2B5EF4-FFF2-40B4-BE49-F238E27FC236}">
                <a16:creationId xmlns:a16="http://schemas.microsoft.com/office/drawing/2014/main" id="{F2EEFAF0-06EC-4392-80E2-710E62EDC04A}"/>
              </a:ext>
            </a:extLst>
          </p:cNvPr>
          <p:cNvSpPr/>
          <p:nvPr/>
        </p:nvSpPr>
        <p:spPr>
          <a:xfrm>
            <a:off x="238761" y="6303705"/>
            <a:ext cx="11785599" cy="584775"/>
          </a:xfrm>
          <a:prstGeom prst="rect">
            <a:avLst/>
          </a:prstGeom>
          <a:solidFill>
            <a:schemeClr val="tx1"/>
          </a:solidFill>
          <a:ln>
            <a:noFill/>
          </a:ln>
        </p:spPr>
        <p:txBody>
          <a:bodyPr wrap="square">
            <a:spAutoFit/>
          </a:bodyPr>
          <a:lstStyle/>
          <a:p>
            <a:pPr algn="ctr">
              <a:spcAft>
                <a:spcPts val="0"/>
              </a:spcAft>
            </a:pPr>
            <a:r>
              <a:rPr lang="pt-BR"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 công của các ngón tay khi gõ hàng phím số</a:t>
            </a:r>
            <a:endParaRPr lang="en-US" sz="3200" i="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49774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 y="-1314566"/>
            <a:ext cx="13472159"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3200400" y="2531372"/>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01240" y="3209692"/>
            <a:ext cx="7833360" cy="3785652"/>
          </a:xfrm>
          <a:prstGeom prst="rect">
            <a:avLst/>
          </a:prstGeom>
        </p:spPr>
        <p:txBody>
          <a:bodyPr wrap="square">
            <a:spAutoFit/>
          </a:bodyPr>
          <a:lstStyle/>
          <a:p>
            <a:pPr algn="just"/>
            <a:r>
              <a:rPr lang="vi-VN" sz="4000" b="1">
                <a:solidFill>
                  <a:srgbClr val="0070C0"/>
                </a:solidFill>
                <a:latin typeface="Times New Roman" panose="02020603050405020304" pitchFamily="18" charset="0"/>
                <a:ea typeface="Calibri" panose="020F0502020204030204" pitchFamily="34" charset="0"/>
              </a:rPr>
              <a:t>Khi gõ các phím ở hàng phím số, các ngón tay đưa lên để gõ đúng các phím được phân công và thu ngón tay về vị trí xuất phát sau khi gõ xong phím đó</a:t>
            </a:r>
            <a:r>
              <a:rPr lang="en-US" sz="4000" b="1">
                <a:solidFill>
                  <a:srgbClr val="0070C0"/>
                </a:solidFill>
                <a:latin typeface="Times New Roman" panose="02020603050405020304" pitchFamily="18" charset="0"/>
                <a:ea typeface="Calibri" panose="020F0502020204030204" pitchFamily="34" charset="0"/>
              </a:rPr>
              <a:t>.</a:t>
            </a:r>
            <a:endParaRPr lang="vi-VN" sz="4000" b="1">
              <a:solidFill>
                <a:srgbClr val="0070C0"/>
              </a:solidFill>
              <a:latin typeface="Times New Roman" panose="02020603050405020304" pitchFamily="18" charset="0"/>
              <a:ea typeface="Calibri" panose="020F0502020204030204" pitchFamily="34" charset="0"/>
            </a:endParaRPr>
          </a:p>
          <a:p>
            <a:pPr algn="just"/>
            <a:endParaRPr lang="en-US" sz="4000" b="1">
              <a:solidFill>
                <a:srgbClr val="0070C0"/>
              </a:solidFill>
            </a:endParaRPr>
          </a:p>
        </p:txBody>
      </p:sp>
    </p:spTree>
    <p:custDataLst>
      <p:tags r:id="rId1"/>
    </p:custDataLst>
    <p:extLst>
      <p:ext uri="{BB962C8B-B14F-4D97-AF65-F5344CB8AC3E}">
        <p14:creationId xmlns:p14="http://schemas.microsoft.com/office/powerpoint/2010/main" val="3498452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22625-D0D5-4E77-A91D-859A1DBB8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60" y="0"/>
            <a:ext cx="15590520" cy="7025640"/>
          </a:xfrm>
          <a:prstGeom prst="rect">
            <a:avLst/>
          </a:prstGeom>
        </p:spPr>
      </p:pic>
    </p:spTree>
    <p:extLst>
      <p:ext uri="{BB962C8B-B14F-4D97-AF65-F5344CB8AC3E}">
        <p14:creationId xmlns:p14="http://schemas.microsoft.com/office/powerpoint/2010/main" val="1115090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E1D94-8669-4268-A159-C2E9E73F0FF3}"/>
              </a:ext>
            </a:extLst>
          </p:cNvPr>
          <p:cNvPicPr>
            <a:picLocks noChangeAspect="1"/>
          </p:cNvPicPr>
          <p:nvPr/>
        </p:nvPicPr>
        <p:blipFill rotWithShape="1">
          <a:blip r:embed="rId2">
            <a:extLst>
              <a:ext uri="{28A0092B-C50C-407E-A947-70E740481C1C}">
                <a14:useLocalDpi xmlns:a14="http://schemas.microsoft.com/office/drawing/2010/main" val="0"/>
              </a:ext>
            </a:extLst>
          </a:blip>
          <a:srcRect l="9082" r="9286" b="2804"/>
          <a:stretch/>
        </p:blipFill>
        <p:spPr>
          <a:xfrm>
            <a:off x="0" y="-121920"/>
            <a:ext cx="12192000" cy="6979920"/>
          </a:xfrm>
          <a:prstGeom prst="rect">
            <a:avLst/>
          </a:prstGeom>
        </p:spPr>
      </p:pic>
    </p:spTree>
    <p:extLst>
      <p:ext uri="{BB962C8B-B14F-4D97-AF65-F5344CB8AC3E}">
        <p14:creationId xmlns:p14="http://schemas.microsoft.com/office/powerpoint/2010/main" val="1978441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90601" cy="9864183"/>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p:cNvSpPr txBox="1"/>
          <p:nvPr/>
        </p:nvSpPr>
        <p:spPr>
          <a:xfrm>
            <a:off x="744111" y="2046254"/>
            <a:ext cx="11480893" cy="1107996"/>
          </a:xfrm>
          <a:prstGeom prst="rect">
            <a:avLst/>
          </a:prstGeom>
          <a:noFill/>
        </p:spPr>
        <p:txBody>
          <a:bodyPr wrap="square" rtlCol="0">
            <a:spAutoFit/>
          </a:bodyPr>
          <a:lstStyle/>
          <a:p>
            <a:pPr algn="ctr"/>
            <a:r>
              <a:rPr lang="en-US" sz="6600" dirty="0">
                <a:solidFill>
                  <a:schemeClr val="bg1"/>
                </a:solidFill>
                <a:latin typeface="Bungee Inline" pitchFamily="2" charset="0"/>
              </a:rPr>
              <a:t>VƯỢT CHƯỚNG NGẠI VẬT</a:t>
            </a:r>
          </a:p>
        </p:txBody>
      </p:sp>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41001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18215"/>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220100"/>
          </a:xfrm>
          <a:prstGeom prst="rect">
            <a:avLst/>
          </a:prstGeom>
          <a:solidFill>
            <a:schemeClr val="bg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6798026" y="2954086"/>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Hàng phím cơ sở</a:t>
            </a:r>
            <a:endParaRPr lang="en-US" sz="2800">
              <a:solidFill>
                <a:prstClr val="white"/>
              </a:solidFill>
            </a:endParaRPr>
          </a:p>
        </p:txBody>
      </p:sp>
      <p:sp>
        <p:nvSpPr>
          <p:cNvPr id="21" name="Rectangle 20"/>
          <p:cNvSpPr/>
          <p:nvPr/>
        </p:nvSpPr>
        <p:spPr>
          <a:xfrm>
            <a:off x="615681" y="4929009"/>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Hàng phím trên</a:t>
            </a:r>
            <a:endParaRPr lang="en-US" sz="2800">
              <a:solidFill>
                <a:prstClr val="white"/>
              </a:solidFill>
            </a:endParaRPr>
          </a:p>
        </p:txBody>
      </p:sp>
      <p:sp>
        <p:nvSpPr>
          <p:cNvPr id="22" name="Rectangle 21"/>
          <p:cNvSpPr/>
          <p:nvPr/>
        </p:nvSpPr>
        <p:spPr>
          <a:xfrm>
            <a:off x="6737066" y="4840207"/>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Hàng phím dưới</a:t>
            </a:r>
            <a:endParaRPr lang="en-US" sz="2800">
              <a:solidFill>
                <a:prstClr val="white"/>
              </a:solidFill>
            </a:endParaRPr>
          </a:p>
        </p:txBody>
      </p:sp>
      <p:sp>
        <p:nvSpPr>
          <p:cNvPr id="23" name="Rectangle 22"/>
          <p:cNvSpPr/>
          <p:nvPr/>
        </p:nvSpPr>
        <p:spPr>
          <a:xfrm>
            <a:off x="602458" y="2796924"/>
            <a:ext cx="4683803" cy="602673"/>
          </a:xfrm>
          <a:prstGeom prst="rect">
            <a:avLst/>
          </a:prstGeom>
          <a:solidFill>
            <a:schemeClr val="accent3">
              <a:alpha val="8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chemeClr val="tx1"/>
                </a:solidFill>
                <a:latin typeface="Montserrat Alternates Black" panose="00000A00000000000000" pitchFamily="50" charset="0"/>
              </a:rPr>
              <a:t>A. Hàng phím số</a:t>
            </a:r>
            <a:endParaRPr lang="en-US" sz="28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89770" y="24900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12307" y="45769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9596" y="46134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504560" y="259713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947884" y="8636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572480"/>
            <a:ext cx="10478630" cy="1200329"/>
          </a:xfrm>
          <a:prstGeom prst="rect">
            <a:avLst/>
          </a:prstGeom>
          <a:solidFill>
            <a:schemeClr val="accent3">
              <a:alpha val="56000"/>
            </a:schemeClr>
          </a:solidFill>
        </p:spPr>
        <p:txBody>
          <a:bodyPr wrap="square" rtlCol="0">
            <a:spAutoFit/>
          </a:bodyPr>
          <a:lstStyle/>
          <a:p>
            <a:r>
              <a:rPr lang="en-US" sz="3600" b="1">
                <a:latin typeface="Montserrat Alternates Black" panose="00000A00000000000000" pitchFamily="50" charset="0"/>
              </a:rPr>
              <a:t>CÂU HỎI 1: Khi gõ bàn phím, các ngón tay của em đặt tại vị trí xuất phát trên hàng phím nào? </a:t>
            </a:r>
            <a:endParaRPr lang="en-US" sz="3600" b="1" dirty="0">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2000"/>
                            </p:stCondLst>
                            <p:childTnLst>
                              <p:par>
                                <p:cTn id="66" presetID="10" presetClass="exit" presetSubtype="0" fill="hold" nodeType="afterEffect">
                                  <p:stCondLst>
                                    <p:cond delay="20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4500"/>
                            </p:stCondLst>
                            <p:childTnLst>
                              <p:par>
                                <p:cTn id="100" presetID="10" presetClass="exit" presetSubtype="0" fill="hold" nodeType="afterEffect">
                                  <p:stCondLst>
                                    <p:cond delay="2000"/>
                                  </p:stCondLst>
                                  <p:childTnLst>
                                    <p:animEffect transition="out" filter="fade">
                                      <p:cBhvr>
                                        <p:cTn id="101" dur="1000"/>
                                        <p:tgtEl>
                                          <p:spTgt spid="9"/>
                                        </p:tgtEl>
                                      </p:cBhvr>
                                    </p:animEffect>
                                    <p:set>
                                      <p:cBhvr>
                                        <p:cTn id="102" dur="1" fill="hold">
                                          <p:stCondLst>
                                            <p:cond delay="999"/>
                                          </p:stCondLst>
                                        </p:cTn>
                                        <p:tgtEl>
                                          <p:spTgt spid="9"/>
                                        </p:tgtEl>
                                        <p:attrNameLst>
                                          <p:attrName>style.visibility</p:attrName>
                                        </p:attrNameLst>
                                      </p:cBhvr>
                                      <p:to>
                                        <p:strVal val="hidden"/>
                                      </p:to>
                                    </p:set>
                                  </p:childTnLst>
                                </p:cTn>
                              </p:par>
                            </p:childTnLst>
                          </p:cTn>
                        </p:par>
                        <p:par>
                          <p:cTn id="103" fill="hold">
                            <p:stCondLst>
                              <p:cond delay="7500"/>
                            </p:stCondLst>
                            <p:childTnLst>
                              <p:par>
                                <p:cTn id="104" presetID="35" presetClass="path" presetSubtype="0" fill="hold" nodeType="afterEffect">
                                  <p:stCondLst>
                                    <p:cond delay="0"/>
                                  </p:stCondLst>
                                  <p:childTnLst>
                                    <p:animMotion origin="layout" path="M 0 7.40741E-7 L -1 7.40741E-7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20" name="Rectangle 19"/>
          <p:cNvSpPr/>
          <p:nvPr/>
        </p:nvSpPr>
        <p:spPr>
          <a:xfrm>
            <a:off x="666517" y="5576939"/>
            <a:ext cx="4683803" cy="1190522"/>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prstClr val="white"/>
                </a:solidFill>
                <a:latin typeface="Montserrat Alternates Black" panose="00000A00000000000000" pitchFamily="50" charset="0"/>
              </a:rPr>
              <a:t>B. Đưa tay về hàng phím cơ sở</a:t>
            </a:r>
            <a:endParaRPr lang="en-US" sz="2800" dirty="0"/>
          </a:p>
        </p:txBody>
      </p:sp>
      <p:sp>
        <p:nvSpPr>
          <p:cNvPr id="21" name="Rectangle 20"/>
          <p:cNvSpPr/>
          <p:nvPr/>
        </p:nvSpPr>
        <p:spPr>
          <a:xfrm>
            <a:off x="6481667" y="3800507"/>
            <a:ext cx="4683803"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Đưa tay về hàng phím bất kỳ</a:t>
            </a:r>
            <a:endParaRPr lang="en-US" sz="2800">
              <a:solidFill>
                <a:prstClr val="white"/>
              </a:solidFill>
            </a:endParaRPr>
          </a:p>
        </p:txBody>
      </p:sp>
      <p:sp>
        <p:nvSpPr>
          <p:cNvPr id="22" name="Rectangle 21"/>
          <p:cNvSpPr/>
          <p:nvPr/>
        </p:nvSpPr>
        <p:spPr>
          <a:xfrm>
            <a:off x="6536122" y="5507743"/>
            <a:ext cx="4610612"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Đưa tay về hàng phím dưới</a:t>
            </a:r>
            <a:endParaRPr lang="en-US" sz="2800">
              <a:solidFill>
                <a:prstClr val="white"/>
              </a:solidFill>
            </a:endParaRPr>
          </a:p>
        </p:txBody>
      </p:sp>
      <p:sp>
        <p:nvSpPr>
          <p:cNvPr id="23" name="Rectangle 22"/>
          <p:cNvSpPr/>
          <p:nvPr/>
        </p:nvSpPr>
        <p:spPr>
          <a:xfrm>
            <a:off x="684484" y="3862055"/>
            <a:ext cx="4683803" cy="1030875"/>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742950" lvl="0" indent="-742950" algn="ctr">
              <a:buFontTx/>
              <a:buAutoNum type="alphaUcPeriod"/>
            </a:pPr>
            <a:r>
              <a:rPr lang="en-US" sz="3600" b="1">
                <a:solidFill>
                  <a:prstClr val="white"/>
                </a:solidFill>
                <a:latin typeface="Montserrat Alternates Black" panose="00000A00000000000000" pitchFamily="50" charset="0"/>
              </a:rPr>
              <a:t>Tiếp tục gõ các </a:t>
            </a:r>
          </a:p>
          <a:p>
            <a:pPr lvl="0" algn="ctr"/>
            <a:r>
              <a:rPr lang="en-US" sz="3600" b="1">
                <a:solidFill>
                  <a:prstClr val="white"/>
                </a:solidFill>
                <a:latin typeface="Montserrat Alternates Black" panose="00000A00000000000000" pitchFamily="50" charset="0"/>
              </a:rPr>
              <a:t>phím khác</a:t>
            </a:r>
            <a:endParaRPr lang="en-US" sz="2800" dirty="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43" y="367153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848535" y="5367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80156" y="37240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229" y="539860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85806" y="10524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678809" cy="646331"/>
          </a:xfrm>
          <a:prstGeom prst="rect">
            <a:avLst/>
          </a:prstGeom>
          <a:solidFill>
            <a:schemeClr val="accent3">
              <a:alpha val="6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2: Sau khi gõ các phím ở hàng số em cần làm gì?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13000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6.25E-7 1.11111E-6 L -1 1.1111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6.25E-7 2.22222E-6 L -1 2.22222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1358079" y="497924"/>
            <a:ext cx="6079003" cy="5429288"/>
          </a:xfrm>
          <a:prstGeom prst="rect">
            <a:avLst/>
          </a:prstGeom>
        </p:spPr>
      </p:pic>
      <p:sp>
        <p:nvSpPr>
          <p:cNvPr id="11" name="Text Box 18"/>
          <p:cNvSpPr txBox="1">
            <a:spLocks noChangeArrowheads="1"/>
          </p:cNvSpPr>
          <p:nvPr/>
        </p:nvSpPr>
        <p:spPr bwMode="auto">
          <a:xfrm>
            <a:off x="1818640" y="2767626"/>
            <a:ext cx="4917440" cy="1491611"/>
          </a:xfrm>
          <a:prstGeom prst="rect">
            <a:avLst/>
          </a:prstGeom>
          <a:noFill/>
          <a:ln w="9525">
            <a:noFill/>
            <a:miter lim="800000"/>
            <a:headEnd/>
            <a:tailEnd/>
          </a:ln>
        </p:spPr>
        <p:txBody>
          <a:bodyPr wrap="square" lIns="121903" tIns="60952" rIns="121903" bIns="60952">
            <a:spAutoFit/>
          </a:bodyPr>
          <a:lstStyle/>
          <a:p>
            <a:pPr algn="ctr" defTabSz="914377">
              <a:lnSpc>
                <a:spcPct val="130000"/>
              </a:lnSpc>
              <a:defRPr/>
            </a:pPr>
            <a:r>
              <a:rPr lang="en-US" altLang="zh-CN" sz="3600" b="1" kern="0">
                <a:solidFill>
                  <a:schemeClr val="accent5">
                    <a:lumMod val="75000"/>
                  </a:schemeClr>
                </a:solidFill>
                <a:latin typeface="Times New Roman" panose="02020603050405020304" pitchFamily="18" charset="0"/>
                <a:cs typeface="Times New Roman" panose="02020603050405020304" pitchFamily="18" charset="0"/>
              </a:rPr>
              <a:t>TRÒ CHƠI:</a:t>
            </a:r>
          </a:p>
          <a:p>
            <a:pPr algn="ctr" defTabSz="914377">
              <a:lnSpc>
                <a:spcPct val="130000"/>
              </a:lnSpc>
              <a:defRPr/>
            </a:pPr>
            <a:r>
              <a:rPr lang="en-US" altLang="zh-CN" sz="3600" b="1" kern="0">
                <a:solidFill>
                  <a:srgbClr val="FF0000"/>
                </a:solidFill>
                <a:latin typeface="Times New Roman" panose="02020603050405020304" pitchFamily="18" charset="0"/>
                <a:cs typeface="Times New Roman" panose="02020603050405020304" pitchFamily="18" charset="0"/>
              </a:rPr>
              <a:t>AI NHANH NHẤT</a:t>
            </a:r>
            <a:endParaRPr lang="en-US" altLang="zh-CN" sz="3600" b="1" kern="0" dirty="0">
              <a:solidFill>
                <a:srgbClr val="FF0000"/>
              </a:solidFill>
              <a:latin typeface="Times New Roman" panose="02020603050405020304" pitchFamily="18" charset="0"/>
              <a:cs typeface="Times New Roman" panose="02020603050405020304"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24163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20" name="Rectangle 19"/>
          <p:cNvSpPr/>
          <p:nvPr/>
        </p:nvSpPr>
        <p:spPr>
          <a:xfrm>
            <a:off x="6536121" y="3999940"/>
            <a:ext cx="4683803" cy="1027563"/>
          </a:xfrm>
          <a:prstGeom prst="rect">
            <a:avLst/>
          </a:prstGeom>
          <a:solidFill>
            <a:schemeClr val="accent3">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1" name="Rectangle 20"/>
          <p:cNvSpPr/>
          <p:nvPr/>
        </p:nvSpPr>
        <p:spPr>
          <a:xfrm>
            <a:off x="741294" y="5507742"/>
            <a:ext cx="4683803" cy="928792"/>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2" name="Rectangle 21"/>
          <p:cNvSpPr/>
          <p:nvPr/>
        </p:nvSpPr>
        <p:spPr>
          <a:xfrm>
            <a:off x="6481654" y="5507742"/>
            <a:ext cx="4738270" cy="861260"/>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719073" y="3968726"/>
            <a:ext cx="4683803" cy="1106859"/>
          </a:xfrm>
          <a:prstGeom prst="rect">
            <a:avLst/>
          </a:prstGeom>
          <a:solidFill>
            <a:schemeClr val="accent3">
              <a:alpha val="7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952" y="41240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76561" y="532967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0" y="53662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617467" y="391350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72841" y="-1467933"/>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099435" cy="1200329"/>
          </a:xfrm>
          <a:prstGeom prst="rect">
            <a:avLst/>
          </a:prstGeom>
          <a:solidFill>
            <a:schemeClr val="accent3">
              <a:alpha val="74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3: Khi muốn gõ các phím số: 4, 5 em cần dùng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2228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1.04167E-6 -4.81481E-6 L -1 -4.8148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4.58333E-6 3.7037E-6 L -1 3.7037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20" name="Rectangle 19"/>
          <p:cNvSpPr/>
          <p:nvPr/>
        </p:nvSpPr>
        <p:spPr>
          <a:xfrm>
            <a:off x="6496673" y="5279196"/>
            <a:ext cx="4683803" cy="1281236"/>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1" name="Rectangle 20"/>
          <p:cNvSpPr/>
          <p:nvPr/>
        </p:nvSpPr>
        <p:spPr>
          <a:xfrm>
            <a:off x="705043" y="540302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2" name="Rectangle 21"/>
          <p:cNvSpPr/>
          <p:nvPr/>
        </p:nvSpPr>
        <p:spPr>
          <a:xfrm>
            <a:off x="6509263" y="3015865"/>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571571" y="301254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8112" y="293375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96673" y="298657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4182" y="52956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020333" y="52390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5433" y="8726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632768"/>
            <a:ext cx="10882328" cy="1200329"/>
          </a:xfrm>
          <a:prstGeom prst="rect">
            <a:avLst/>
          </a:prstGeom>
          <a:solidFill>
            <a:schemeClr val="accent3">
              <a:alpha val="70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4: Khi muốn gõ các phím số: 6, 7 em cần dùng các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19822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3.125E-6 1.48148E-6 L -1 1.48148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1.875E-6 1.11022E-16 L -1 1.11022E-1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7865" y="3865247"/>
            <a:ext cx="3990327" cy="281509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078" y="3916755"/>
            <a:ext cx="3078927" cy="2907876"/>
          </a:xfrm>
          <a:prstGeom prst="rect">
            <a:avLst/>
          </a:prstGeom>
        </p:spPr>
      </p:pic>
      <p:sp>
        <p:nvSpPr>
          <p:cNvPr id="20" name="Rectangle 19"/>
          <p:cNvSpPr/>
          <p:nvPr/>
        </p:nvSpPr>
        <p:spPr>
          <a:xfrm>
            <a:off x="6856231" y="3812505"/>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trái .</a:t>
            </a:r>
            <a:endParaRPr lang="en-US" sz="2800">
              <a:solidFill>
                <a:prstClr val="white"/>
              </a:solidFill>
            </a:endParaRPr>
          </a:p>
        </p:txBody>
      </p:sp>
      <p:sp>
        <p:nvSpPr>
          <p:cNvPr id="21" name="Rectangle 20"/>
          <p:cNvSpPr/>
          <p:nvPr/>
        </p:nvSpPr>
        <p:spPr>
          <a:xfrm>
            <a:off x="1013895" y="5507742"/>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dirty="0"/>
          </a:p>
        </p:txBody>
      </p:sp>
      <p:sp>
        <p:nvSpPr>
          <p:cNvPr id="22" name="Rectangle 21"/>
          <p:cNvSpPr/>
          <p:nvPr/>
        </p:nvSpPr>
        <p:spPr>
          <a:xfrm>
            <a:off x="6808722" y="5507743"/>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1036477" y="3661290"/>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377" y="35359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374494" y="54368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2874" y="54503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186004" y="372906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06298" y="-50436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820744" cy="1200329"/>
          </a:xfrm>
          <a:prstGeom prst="rect">
            <a:avLst/>
          </a:prstGeom>
          <a:solidFill>
            <a:schemeClr val="accent3">
              <a:alpha val="7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5: Khi muốn gõ phím số 1 em cần dùng ngón tay nào? </a:t>
            </a:r>
            <a:endParaRPr lang="en-US" sz="3600" b="1" dirty="0">
              <a:solidFill>
                <a:prstClr val="white"/>
              </a:solidFill>
              <a:latin typeface="Montserrat Alternates Black" panose="00000A00000000000000" pitchFamily="50" charset="0"/>
            </a:endParaRP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336858" y="-491997"/>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2.5E-6 1.11022E-16 L -1 1.11022E-16 " pathEditMode="relative" rAng="0" ptsTypes="AA">
                                      <p:cBhvr>
                                        <p:cTn id="101" dur="3000" fill="hold"/>
                                        <p:tgtEl>
                                          <p:spTgt spid="30"/>
                                        </p:tgtEl>
                                        <p:attrNameLst>
                                          <p:attrName>ppt_x</p:attrName>
                                          <p:attrName>ppt_y</p:attrName>
                                        </p:attrNameLst>
                                      </p:cBhvr>
                                      <p:rCtr x="-50000" y="0"/>
                                    </p:animMotion>
                                  </p:childTnLst>
                                </p:cTn>
                              </p:par>
                              <p:par>
                                <p:cTn id="102" presetID="63" presetClass="path" presetSubtype="0" accel="50000" decel="50000" fill="hold" nodeType="withEffect">
                                  <p:stCondLst>
                                    <p:cond delay="0"/>
                                  </p:stCondLst>
                                  <p:childTnLst>
                                    <p:animMotion origin="layout" path="M 0 0 L 0.25 0 E" pathEditMode="relative" ptsTypes="">
                                      <p:cBhvr>
                                        <p:cTn id="103" dur="2000" fill="hold"/>
                                        <p:tgtEl>
                                          <p:spTgt spid="8"/>
                                        </p:tgtEl>
                                        <p:attrNameLst>
                                          <p:attrName>ppt_x</p:attrName>
                                          <p:attrName>ppt_y</p:attrName>
                                        </p:attrNameLst>
                                      </p:cBhvr>
                                    </p:animMotion>
                                  </p:childTnLst>
                                </p:cTn>
                              </p:par>
                            </p:childTnLst>
                          </p:cTn>
                        </p:par>
                        <p:par>
                          <p:cTn id="104" fill="hold">
                            <p:stCondLst>
                              <p:cond delay="5000"/>
                            </p:stCondLst>
                            <p:childTnLst>
                              <p:par>
                                <p:cTn id="105" presetID="10" presetClass="entr" presetSubtype="0"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D8E40-848F-4BFD-A2BB-87BE07406250}"/>
              </a:ext>
            </a:extLst>
          </p:cNvPr>
          <p:cNvPicPr>
            <a:picLocks noChangeAspect="1"/>
          </p:cNvPicPr>
          <p:nvPr/>
        </p:nvPicPr>
        <p:blipFill rotWithShape="1">
          <a:blip r:embed="rId2">
            <a:extLst>
              <a:ext uri="{28A0092B-C50C-407E-A947-70E740481C1C}">
                <a14:useLocalDpi xmlns:a14="http://schemas.microsoft.com/office/drawing/2010/main" val="0"/>
              </a:ext>
            </a:extLst>
          </a:blip>
          <a:srcRect l="5399" r="4611" b="1778"/>
          <a:stretch/>
        </p:blipFill>
        <p:spPr>
          <a:xfrm>
            <a:off x="0" y="0"/>
            <a:ext cx="12192000" cy="6858000"/>
          </a:xfrm>
          <a:prstGeom prst="rect">
            <a:avLst/>
          </a:prstGeom>
        </p:spPr>
      </p:pic>
    </p:spTree>
    <p:extLst>
      <p:ext uri="{BB962C8B-B14F-4D97-AF65-F5344CB8AC3E}">
        <p14:creationId xmlns:p14="http://schemas.microsoft.com/office/powerpoint/2010/main" val="304774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500939"/>
            <a:ext cx="8034969" cy="7176204"/>
          </a:xfrm>
          <a:prstGeom prst="rect">
            <a:avLst/>
          </a:prstGeom>
        </p:spPr>
      </p:pic>
      <p:sp>
        <p:nvSpPr>
          <p:cNvPr id="11" name="Text Box 18"/>
          <p:cNvSpPr txBox="1">
            <a:spLocks noChangeArrowheads="1"/>
          </p:cNvSpPr>
          <p:nvPr/>
        </p:nvSpPr>
        <p:spPr bwMode="auto">
          <a:xfrm>
            <a:off x="1468918" y="1771423"/>
            <a:ext cx="5420297" cy="361982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2533" b="1" kern="0" dirty="0" err="1">
                <a:solidFill>
                  <a:schemeClr val="accent5">
                    <a:lumMod val="75000"/>
                  </a:schemeClr>
                </a:solidFill>
                <a:latin typeface="Times New Roman" pitchFamily="18" charset="0"/>
                <a:cs typeface="Times New Roman" pitchFamily="18" charset="0"/>
              </a:rPr>
              <a:t>Cách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chơi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chiếu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khi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đọc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xong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2 </a:t>
            </a:r>
            <a:r>
              <a:rPr lang="en-US" altLang="zh-CN" sz="2533" b="1" kern="0" dirty="0" err="1">
                <a:solidFill>
                  <a:schemeClr val="accent5">
                    <a:lumMod val="75000"/>
                  </a:schemeClr>
                </a:solidFill>
                <a:latin typeface="Times New Roman" pitchFamily="18" charset="0"/>
                <a:cs typeface="Times New Roman" pitchFamily="18" charset="0"/>
              </a:rPr>
              <a:t>lượt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nào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giơ</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tay</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nhanh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nhất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đúng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1 </a:t>
            </a:r>
            <a:r>
              <a:rPr lang="en-US" altLang="zh-CN" sz="2533" b="1" kern="0" dirty="0" err="1">
                <a:solidFill>
                  <a:schemeClr val="accent5">
                    <a:lumMod val="75000"/>
                  </a:schemeClr>
                </a:solidFill>
                <a:latin typeface="Times New Roman" pitchFamily="18" charset="0"/>
                <a:cs typeface="Times New Roman" pitchFamily="18" charset="0"/>
              </a:rPr>
              <a:t>phần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thưởng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các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còn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lại</a:t>
            </a:r>
            <a:r>
              <a:rPr lang="en-US" altLang="zh-CN" sz="2533" b="1" kern="0" dirty="0">
                <a:solidFill>
                  <a:schemeClr val="accent5">
                    <a:lumMod val="75000"/>
                  </a:schemeClr>
                </a:solidFill>
                <a:latin typeface="Times New Roman" pitchFamily="18" charset="0"/>
                <a:cs typeface="Times New Roman" pitchFamily="18" charset="0"/>
              </a:rPr>
              <a:t>.</a:t>
            </a: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12609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59827"/>
            <a:ext cx="5315334" cy="2932005"/>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3600" b="1" kern="0">
                <a:solidFill>
                  <a:schemeClr val="accent5">
                    <a:lumMod val="75000"/>
                  </a:schemeClr>
                </a:solidFill>
                <a:latin typeface="Times New Roman" pitchFamily="18" charset="0"/>
                <a:cs typeface="Times New Roman" pitchFamily="18" charset="0"/>
              </a:rPr>
              <a:t>Câu hỏi 1: Em hãy kể tên các hàng phím trong khu vực chính của bàn phím?</a:t>
            </a:r>
          </a:p>
          <a:p>
            <a:pPr algn="just" defTabSz="914377">
              <a:lnSpc>
                <a:spcPct val="130000"/>
              </a:lnSpc>
              <a:defRPr/>
            </a:pPr>
            <a:endParaRPr lang="en-US" altLang="zh-CN" sz="36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8496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E3D9C-9536-4323-85D5-0D7DA3BCD0EF}"/>
              </a:ext>
            </a:extLst>
          </p:cNvPr>
          <p:cNvPicPr>
            <a:picLocks noChangeAspect="1"/>
          </p:cNvPicPr>
          <p:nvPr/>
        </p:nvPicPr>
        <p:blipFill rotWithShape="1">
          <a:blip r:embed="rId2">
            <a:extLst>
              <a:ext uri="{28A0092B-C50C-407E-A947-70E740481C1C}">
                <a14:useLocalDpi xmlns:a14="http://schemas.microsoft.com/office/drawing/2010/main" val="0"/>
              </a:ext>
            </a:extLst>
          </a:blip>
          <a:srcRect l="4834" t="11995" r="3333" b="11972"/>
          <a:stretch/>
        </p:blipFill>
        <p:spPr>
          <a:xfrm>
            <a:off x="589280" y="1198880"/>
            <a:ext cx="11196320" cy="4258242"/>
          </a:xfrm>
          <a:prstGeom prst="rect">
            <a:avLst/>
          </a:prstGeom>
        </p:spPr>
      </p:pic>
      <p:sp>
        <p:nvSpPr>
          <p:cNvPr id="4" name="Rectangle 3">
            <a:extLst>
              <a:ext uri="{FF2B5EF4-FFF2-40B4-BE49-F238E27FC236}">
                <a16:creationId xmlns:a16="http://schemas.microsoft.com/office/drawing/2014/main" id="{5F033836-2BB6-45B6-86C5-87369F0B4BB5}"/>
              </a:ext>
            </a:extLst>
          </p:cNvPr>
          <p:cNvSpPr/>
          <p:nvPr/>
        </p:nvSpPr>
        <p:spPr>
          <a:xfrm>
            <a:off x="7701280" y="1198880"/>
            <a:ext cx="2062480"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7F2A0F-1F16-46B2-88E8-A31C91F36C7E}"/>
              </a:ext>
            </a:extLst>
          </p:cNvPr>
          <p:cNvSpPr/>
          <p:nvPr/>
        </p:nvSpPr>
        <p:spPr>
          <a:xfrm>
            <a:off x="723994" y="308114"/>
            <a:ext cx="2066591" cy="707886"/>
          </a:xfrm>
          <a:prstGeom prst="rect">
            <a:avLst/>
          </a:prstGeom>
        </p:spPr>
        <p:txBody>
          <a:bodyPr wrap="none">
            <a:spAutoFit/>
          </a:bodyPr>
          <a:lstStyle/>
          <a:p>
            <a:r>
              <a:rPr lang="en-US" altLang="zh-CN" sz="4000" b="1" kern="0">
                <a:solidFill>
                  <a:schemeClr val="accent5">
                    <a:lumMod val="75000"/>
                  </a:schemeClr>
                </a:solidFill>
                <a:latin typeface="Times New Roman" pitchFamily="18" charset="0"/>
                <a:cs typeface="Times New Roman" pitchFamily="18" charset="0"/>
              </a:rPr>
              <a:t>Đáp án: </a:t>
            </a:r>
            <a:endParaRPr lang="en-US" sz="4000"/>
          </a:p>
        </p:txBody>
      </p:sp>
    </p:spTree>
    <p:extLst>
      <p:ext uri="{BB962C8B-B14F-4D97-AF65-F5344CB8AC3E}">
        <p14:creationId xmlns:p14="http://schemas.microsoft.com/office/powerpoint/2010/main" val="67441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63633"/>
            <a:ext cx="5098137" cy="404436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4000" b="1" kern="0">
                <a:solidFill>
                  <a:schemeClr val="accent5">
                    <a:lumMod val="75000"/>
                  </a:schemeClr>
                </a:solidFill>
                <a:latin typeface="Times New Roman" pitchFamily="18" charset="0"/>
                <a:cs typeface="Times New Roman" pitchFamily="18" charset="0"/>
              </a:rPr>
              <a:t>Câu hỏi 2: Cách đặt tay trên bàn phím khi gõ phím?</a:t>
            </a:r>
          </a:p>
          <a:p>
            <a:pPr algn="just" defTabSz="914377">
              <a:lnSpc>
                <a:spcPct val="130000"/>
              </a:lnSpc>
              <a:defRPr/>
            </a:pPr>
            <a:endParaRPr lang="en-US" altLang="zh-CN" sz="4000" b="1" kern="0">
              <a:solidFill>
                <a:schemeClr val="accent5">
                  <a:lumMod val="75000"/>
                </a:schemeClr>
              </a:solidFill>
              <a:latin typeface="Times New Roman" pitchFamily="18" charset="0"/>
              <a:cs typeface="Times New Roman" pitchFamily="18" charset="0"/>
            </a:endParaRPr>
          </a:p>
          <a:p>
            <a:pPr algn="just" defTabSz="914377">
              <a:lnSpc>
                <a:spcPct val="130000"/>
              </a:lnSpc>
              <a:defRPr/>
            </a:pPr>
            <a:endParaRPr lang="en-US" altLang="zh-CN" sz="40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19578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7CEED-42DD-4667-A225-6E93B83CFD31}"/>
              </a:ext>
            </a:extLst>
          </p:cNvPr>
          <p:cNvPicPr>
            <a:picLocks noChangeAspect="1"/>
          </p:cNvPicPr>
          <p:nvPr/>
        </p:nvPicPr>
        <p:blipFill rotWithShape="1">
          <a:blip r:embed="rId2">
            <a:extLst>
              <a:ext uri="{28A0092B-C50C-407E-A947-70E740481C1C}">
                <a14:useLocalDpi xmlns:a14="http://schemas.microsoft.com/office/drawing/2010/main" val="0"/>
              </a:ext>
            </a:extLst>
          </a:blip>
          <a:srcRect l="7667" t="45124" r="8417" b="4900"/>
          <a:stretch/>
        </p:blipFill>
        <p:spPr>
          <a:xfrm>
            <a:off x="751840" y="2082799"/>
            <a:ext cx="10871200" cy="3749041"/>
          </a:xfrm>
          <a:prstGeom prst="rect">
            <a:avLst/>
          </a:prstGeom>
        </p:spPr>
      </p:pic>
      <p:sp>
        <p:nvSpPr>
          <p:cNvPr id="4" name="Rectangle 3">
            <a:extLst>
              <a:ext uri="{FF2B5EF4-FFF2-40B4-BE49-F238E27FC236}">
                <a16:creationId xmlns:a16="http://schemas.microsoft.com/office/drawing/2014/main" id="{387CBA0E-4BF4-4117-95D9-040E24E2A887}"/>
              </a:ext>
            </a:extLst>
          </p:cNvPr>
          <p:cNvSpPr/>
          <p:nvPr/>
        </p:nvSpPr>
        <p:spPr>
          <a:xfrm>
            <a:off x="258504" y="602754"/>
            <a:ext cx="10378162" cy="1323439"/>
          </a:xfrm>
          <a:prstGeom prst="rect">
            <a:avLst/>
          </a:prstGeom>
        </p:spPr>
        <p:txBody>
          <a:bodyPr wrap="none">
            <a:spAutoFit/>
          </a:bodyPr>
          <a:lstStyle/>
          <a:p>
            <a:pPr algn="just"/>
            <a:r>
              <a:rPr lang="en-US" altLang="zh-CN" sz="4000" b="1" kern="0">
                <a:solidFill>
                  <a:schemeClr val="accent5">
                    <a:lumMod val="75000"/>
                  </a:schemeClr>
                </a:solidFill>
                <a:latin typeface="Times New Roman" pitchFamily="18" charset="0"/>
                <a:cs typeface="Times New Roman" pitchFamily="18" charset="0"/>
              </a:rPr>
              <a:t>Đáp án: Khi gõ bàn phím em đặt các ngón tay </a:t>
            </a:r>
          </a:p>
          <a:p>
            <a:pPr algn="just"/>
            <a:r>
              <a:rPr lang="en-US" altLang="zh-CN" sz="4000" b="1" kern="0">
                <a:solidFill>
                  <a:schemeClr val="accent5">
                    <a:lumMod val="75000"/>
                  </a:schemeClr>
                </a:solidFill>
                <a:latin typeface="Times New Roman" pitchFamily="18" charset="0"/>
                <a:cs typeface="Times New Roman" pitchFamily="18" charset="0"/>
              </a:rPr>
              <a:t>trên hàng c</a:t>
            </a:r>
            <a:r>
              <a:rPr lang="vi-VN" altLang="zh-CN" sz="4000" b="1" kern="0">
                <a:solidFill>
                  <a:schemeClr val="accent5">
                    <a:lumMod val="75000"/>
                  </a:schemeClr>
                </a:solidFill>
                <a:latin typeface="Times New Roman" pitchFamily="18" charset="0"/>
                <a:cs typeface="Times New Roman" pitchFamily="18" charset="0"/>
              </a:rPr>
              <a:t>ơ</a:t>
            </a:r>
            <a:r>
              <a:rPr lang="en-US" altLang="zh-CN" sz="4000" b="1" kern="0">
                <a:solidFill>
                  <a:schemeClr val="accent5">
                    <a:lumMod val="75000"/>
                  </a:schemeClr>
                </a:solidFill>
                <a:latin typeface="Times New Roman" pitchFamily="18" charset="0"/>
                <a:cs typeface="Times New Roman" pitchFamily="18" charset="0"/>
              </a:rPr>
              <a:t> sở</a:t>
            </a:r>
            <a:endParaRPr lang="en-US" sz="4000"/>
          </a:p>
        </p:txBody>
      </p:sp>
    </p:spTree>
    <p:extLst>
      <p:ext uri="{BB962C8B-B14F-4D97-AF65-F5344CB8AC3E}">
        <p14:creationId xmlns:p14="http://schemas.microsoft.com/office/powerpoint/2010/main" val="158152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90ADA-5680-4F41-AE25-7F54E6DE7DBB}"/>
              </a:ext>
            </a:extLst>
          </p:cNvPr>
          <p:cNvPicPr>
            <a:picLocks noChangeAspect="1"/>
          </p:cNvPicPr>
          <p:nvPr/>
        </p:nvPicPr>
        <p:blipFill rotWithShape="1">
          <a:blip r:embed="rId2">
            <a:extLst>
              <a:ext uri="{28A0092B-C50C-407E-A947-70E740481C1C}">
                <a14:useLocalDpi xmlns:a14="http://schemas.microsoft.com/office/drawing/2010/main" val="0"/>
              </a:ext>
            </a:extLst>
          </a:blip>
          <a:srcRect t="15211"/>
          <a:stretch/>
        </p:blipFill>
        <p:spPr>
          <a:xfrm>
            <a:off x="-38576" y="28021"/>
            <a:ext cx="12160473" cy="6829979"/>
          </a:xfrm>
          <a:prstGeom prst="rect">
            <a:avLst/>
          </a:prstGeom>
        </p:spPr>
      </p:pic>
      <p:pic>
        <p:nvPicPr>
          <p:cNvPr id="3" name="Picture 2">
            <a:extLst>
              <a:ext uri="{FF2B5EF4-FFF2-40B4-BE49-F238E27FC236}">
                <a16:creationId xmlns:a16="http://schemas.microsoft.com/office/drawing/2014/main" id="{6AA09061-80C4-4393-87B7-2A0854BD044B}"/>
              </a:ext>
            </a:extLst>
          </p:cNvPr>
          <p:cNvPicPr>
            <a:picLocks noChangeAspect="1"/>
          </p:cNvPicPr>
          <p:nvPr/>
        </p:nvPicPr>
        <p:blipFill>
          <a:blip r:embed="rId3"/>
          <a:stretch>
            <a:fillRect/>
          </a:stretch>
        </p:blipFill>
        <p:spPr>
          <a:xfrm flipH="1">
            <a:off x="9215119" y="670561"/>
            <a:ext cx="2146955" cy="6010718"/>
          </a:xfrm>
          <a:prstGeom prst="rect">
            <a:avLst/>
          </a:prstGeom>
        </p:spPr>
      </p:pic>
      <p:sp>
        <p:nvSpPr>
          <p:cNvPr id="4" name="Rectangle 3">
            <a:extLst>
              <a:ext uri="{FF2B5EF4-FFF2-40B4-BE49-F238E27FC236}">
                <a16:creationId xmlns:a16="http://schemas.microsoft.com/office/drawing/2014/main" id="{A6289008-5005-4959-ACF5-6CD01E18D5C5}"/>
              </a:ext>
            </a:extLst>
          </p:cNvPr>
          <p:cNvSpPr/>
          <p:nvPr/>
        </p:nvSpPr>
        <p:spPr>
          <a:xfrm>
            <a:off x="3048000" y="773650"/>
            <a:ext cx="6096000" cy="1446550"/>
          </a:xfrm>
          <a:prstGeom prst="rect">
            <a:avLst/>
          </a:prstGeom>
        </p:spPr>
        <p:txBody>
          <a:bodyPr>
            <a:spAutoFit/>
          </a:bodyPr>
          <a:lstStyle/>
          <a:p>
            <a:pPr algn="ctr"/>
            <a:r>
              <a:rPr lang="en-US" sz="2000" b="1">
                <a:solidFill>
                  <a:schemeClr val="bg1"/>
                </a:solidFill>
              </a:rPr>
              <a:t>Chủ đề A: Máy tính và em</a:t>
            </a:r>
          </a:p>
          <a:p>
            <a:pPr algn="ctr"/>
            <a:r>
              <a:rPr lang="en-US" sz="2000" b="1">
                <a:solidFill>
                  <a:schemeClr val="bg1"/>
                </a:solidFill>
              </a:rPr>
              <a:t>Chủ đề A2: Lợi ích của việc </a:t>
            </a:r>
          </a:p>
          <a:p>
            <a:pPr algn="ctr"/>
            <a:r>
              <a:rPr lang="en-US" sz="2000" b="1">
                <a:solidFill>
                  <a:schemeClr val="bg1"/>
                </a:solidFill>
              </a:rPr>
              <a:t>gõ bàn phím đúng cách</a:t>
            </a:r>
          </a:p>
          <a:p>
            <a:pPr algn="ctr"/>
            <a:r>
              <a:rPr lang="en-US" sz="2800" b="1"/>
              <a:t>Bài 1: Em tập gõ hàng phím số</a:t>
            </a:r>
          </a:p>
        </p:txBody>
      </p:sp>
      <p:sp>
        <p:nvSpPr>
          <p:cNvPr id="5" name="TextBox 4">
            <a:extLst>
              <a:ext uri="{FF2B5EF4-FFF2-40B4-BE49-F238E27FC236}">
                <a16:creationId xmlns:a16="http://schemas.microsoft.com/office/drawing/2014/main" id="{B84E95E3-AC90-435D-93D8-331060D0D213}"/>
              </a:ext>
            </a:extLst>
          </p:cNvPr>
          <p:cNvSpPr txBox="1"/>
          <p:nvPr/>
        </p:nvSpPr>
        <p:spPr>
          <a:xfrm>
            <a:off x="3725762" y="250430"/>
            <a:ext cx="5150256" cy="523220"/>
          </a:xfrm>
          <a:prstGeom prst="rect">
            <a:avLst/>
          </a:prstGeom>
          <a:noFill/>
        </p:spPr>
        <p:txBody>
          <a:bodyPr wrap="none" rtlCol="0">
            <a:spAutoFit/>
          </a:bodyPr>
          <a:lstStyle/>
          <a:p>
            <a:r>
              <a:rPr lang="en-US" sz="2800">
                <a:solidFill>
                  <a:schemeClr val="bg1"/>
                </a:solidFill>
              </a:rPr>
              <a:t>Thứ       ngày     tháng  9 năm 2023</a:t>
            </a:r>
          </a:p>
        </p:txBody>
      </p:sp>
    </p:spTree>
    <p:extLst>
      <p:ext uri="{BB962C8B-B14F-4D97-AF65-F5344CB8AC3E}">
        <p14:creationId xmlns:p14="http://schemas.microsoft.com/office/powerpoint/2010/main" val="217615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3CC5814E-EAC2-4004-9945-0FB9B6C23B8E}:295"/>
  <p:tag name="GENSWF_SLIDE_TITLE" val="Thông tin bài giảng"/>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GENSWF_SLIDE_UID" val="{98A6B79F-E417-4402-AD5C-B17B1970DD50}:327"/>
  <p:tag name="GENSWF_SLIDE_TITLE" val="Yêu cầu cần đạt"/>
  <p:tag name="ISPRING_CUSTOM_TIMING_USED" val="1"/>
  <p:tag name="ISPRING_PRESENTER_ID" val="{7A28A63E-0224-4C60-8CC6-3A21768957EE}"/>
  <p:tag name="ISPRING_SLIDE_INDENT_LEVEL" val="1"/>
  <p:tag name="GENSWF_ADVANCE_TIME" val="19.000"/>
  <p:tag name="ISPRING_SLIDE_ID_2" val="{6795AC6F-827D-42C3-BBCF-3CA6FD282046}"/>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35B7FB1C-8510-4983-9C14-5246D4CF371C}:320"/>
  <p:tag name="ISPRING_CUSTOM_TIMING_USED" val="1"/>
  <p:tag name="GENSWF_ADVANCE_TIME" val="5.003"/>
  <p:tag name="GENSWF_SLIDE_TITLE" val="Khám phá kiến thức"/>
  <p:tag name="ISPRING_PRESENTER_ID" val="{7A28A63E-0224-4C60-8CC6-3A21768957EE}"/>
  <p:tag name="ISPRING_SLIDE_ID_2" val="{8EFDF666-843F-47DB-A527-E37CC0608F6D}"/>
</p:tagLst>
</file>

<file path=ppt/tags/tag4.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ags/tag5.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2240</TotalTime>
  <Words>732</Words>
  <PresentationFormat>Widescreen</PresentationFormat>
  <Paragraphs>93</Paragraphs>
  <Slides>33</Slides>
  <Notes>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.VnTime</vt:lpstr>
      <vt:lpstr>Bungee Inline</vt:lpstr>
      <vt:lpstr>Calibri</vt:lpstr>
      <vt:lpstr>Century Gothic</vt:lpstr>
      <vt:lpstr>Montserrat Alternates Black</vt:lpstr>
      <vt:lpstr>Montserrat Black</vt:lpstr>
      <vt:lpstr>Segoe Print</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2023-03-09T18:58:29Z</dcterms:created>
  <dcterms:modified xsi:type="dcterms:W3CDTF">2023-07-24T10:59:47Z</dcterms:modified>
</cp:coreProperties>
</file>