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63" r:id="rId2"/>
    <p:sldMasterId id="2147483775" r:id="rId3"/>
    <p:sldMasterId id="2147483787" r:id="rId4"/>
  </p:sldMasterIdLst>
  <p:notesMasterIdLst>
    <p:notesMasterId r:id="rId27"/>
  </p:notesMasterIdLst>
  <p:sldIdLst>
    <p:sldId id="257" r:id="rId5"/>
    <p:sldId id="380" r:id="rId6"/>
    <p:sldId id="382" r:id="rId7"/>
    <p:sldId id="383" r:id="rId8"/>
    <p:sldId id="259" r:id="rId9"/>
    <p:sldId id="369" r:id="rId10"/>
    <p:sldId id="370" r:id="rId11"/>
    <p:sldId id="371" r:id="rId12"/>
    <p:sldId id="372" r:id="rId13"/>
    <p:sldId id="373" r:id="rId14"/>
    <p:sldId id="256" r:id="rId15"/>
    <p:sldId id="262" r:id="rId16"/>
    <p:sldId id="374" r:id="rId17"/>
    <p:sldId id="375" r:id="rId18"/>
    <p:sldId id="376" r:id="rId19"/>
    <p:sldId id="377" r:id="rId20"/>
    <p:sldId id="378" r:id="rId21"/>
    <p:sldId id="379" r:id="rId22"/>
    <p:sldId id="261" r:id="rId23"/>
    <p:sldId id="260" r:id="rId24"/>
    <p:sldId id="384"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ABF7F"/>
    <a:srgbClr val="BC0000"/>
    <a:srgbClr val="ED60FC"/>
    <a:srgbClr val="E8A83E"/>
    <a:srgbClr val="D2F4FD"/>
    <a:srgbClr val="CEF3FE"/>
    <a:srgbClr val="EC70DD"/>
    <a:srgbClr val="8CDB11"/>
    <a:srgbClr val="E8C8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7" autoAdjust="0"/>
    <p:restoredTop sz="94660"/>
  </p:normalViewPr>
  <p:slideViewPr>
    <p:cSldViewPr snapToGrid="0" showGuides="1">
      <p:cViewPr varScale="1">
        <p:scale>
          <a:sx n="72" d="100"/>
          <a:sy n="72" d="100"/>
        </p:scale>
        <p:origin x="4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D0D91-461E-451E-88CD-F7F109D97D9C}" type="datetimeFigureOut">
              <a:rPr lang="en-SG" smtClean="0"/>
              <a:t>5/9/2023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43A29-CE49-4F65-B40B-CAC08D70590C}" type="slidenum">
              <a:rPr lang="en-SG" smtClean="0"/>
              <a:t>‹#›</a:t>
            </a:fld>
            <a:endParaRPr lang="en-SG"/>
          </a:p>
        </p:txBody>
      </p:sp>
    </p:spTree>
    <p:extLst>
      <p:ext uri="{BB962C8B-B14F-4D97-AF65-F5344CB8AC3E}">
        <p14:creationId xmlns:p14="http://schemas.microsoft.com/office/powerpoint/2010/main" val="393922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22</a:t>
            </a:fld>
            <a:endParaRPr lang="zh-CN" altLang="en-US"/>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9/5/2023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0955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9/5/2023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4093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9/5/2023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2027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03145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2509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8083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74441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786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17688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80525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6306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9/5/2023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2367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41051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4961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7197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5720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71517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4602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4976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83298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45471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88428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9/5/2023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7620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20754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15544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56954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3694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16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91189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40483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297477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C4531-E4D0-4349-AB39-2EEC98A1D9B8}"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996470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C4531-E4D0-4349-AB39-2EEC98A1D9B8}"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03289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9/5/2023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2709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C4531-E4D0-4349-AB39-2EEC98A1D9B8}"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987454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4163329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439418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94989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86942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9/5/2023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8208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9/5/2023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7976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9/5/2023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4802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9/5/2023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6106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9/5/2023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076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9/5/2023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4321627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50529792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9/5/2023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1129023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C4531-E4D0-4349-AB39-2EEC98A1D9B8}" type="datetimeFigureOut">
              <a:rPr lang="en-US" smtClean="0"/>
              <a:t>9/5/2023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EA493-9875-4D10-ADC6-D55006F9057D}" type="slidenum">
              <a:rPr lang="en-US" smtClean="0"/>
              <a:t>‹#›</a:t>
            </a:fld>
            <a:endParaRPr lang="en-US"/>
          </a:p>
        </p:txBody>
      </p:sp>
    </p:spTree>
    <p:extLst>
      <p:ext uri="{BB962C8B-B14F-4D97-AF65-F5344CB8AC3E}">
        <p14:creationId xmlns:p14="http://schemas.microsoft.com/office/powerpoint/2010/main" val="172131885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slide" Target="slide5.xml"/><Relationship Id="rId10" Type="http://schemas.openxmlformats.org/officeDocument/2006/relationships/image" Target="../media/image21.gif"/><Relationship Id="rId4" Type="http://schemas.openxmlformats.org/officeDocument/2006/relationships/image" Target="../media/image16.jpeg"/><Relationship Id="rId9" Type="http://schemas.openxmlformats.org/officeDocument/2006/relationships/image" Target="../media/image20.gif"/></Relationships>
</file>

<file path=ppt/slides/_rels/slide1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9.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9.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504122" y="2462168"/>
            <a:ext cx="8706678" cy="830997"/>
          </a:xfrm>
          <a:prstGeom prst="rect">
            <a:avLst/>
          </a:prstGeom>
          <a:noFill/>
        </p:spPr>
        <p:txBody>
          <a:bodyPr wrap="square" rtlCol="0">
            <a:spAutoFit/>
          </a:bodyPr>
          <a:lstStyle/>
          <a:p>
            <a:pPr algn="ct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rPr>
              <a:t> 5:</a:t>
            </a:r>
            <a:r>
              <a:rPr lang="en-US" sz="48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rgbClr val="7030A0"/>
                </a:solidFill>
                <a:effectLst>
                  <a:outerShdw blurRad="38100" dist="38100" dir="2700000" algn="tl">
                    <a:srgbClr val="000000">
                      <a:alpha val="43137"/>
                    </a:srgbClr>
                  </a:outerShdw>
                </a:effectLst>
                <a:latin typeface="UTM Avo" panose="02040603050506020204" pitchFamily="18" charset="0"/>
              </a:rPr>
              <a:t>Yêu</a:t>
            </a:r>
            <a:r>
              <a:rPr lang="en-US" sz="4800" b="1" dirty="0">
                <a:solidFill>
                  <a:srgbClr val="7030A0"/>
                </a:solidFill>
                <a:effectLst>
                  <a:outerShdw blurRad="38100" dist="38100" dir="2700000" algn="tl">
                    <a:srgbClr val="000000">
                      <a:alpha val="43137"/>
                    </a:srgbClr>
                  </a:outerShdw>
                </a:effectLst>
                <a:latin typeface="UTM Avo" panose="02040603050506020204" pitchFamily="18" charset="0"/>
              </a:rPr>
              <a:t> lao </a:t>
            </a:r>
            <a:r>
              <a:rPr lang="en-US" sz="4800" b="1" dirty="0" err="1">
                <a:solidFill>
                  <a:srgbClr val="7030A0"/>
                </a:solidFill>
                <a:effectLst>
                  <a:outerShdw blurRad="38100" dist="38100" dir="2700000" algn="tl">
                    <a:srgbClr val="000000">
                      <a:alpha val="43137"/>
                    </a:srgbClr>
                  </a:outerShdw>
                </a:effectLst>
                <a:latin typeface="UTM Avo" panose="02040603050506020204" pitchFamily="18" charset="0"/>
              </a:rPr>
              <a:t>động</a:t>
            </a:r>
            <a:endParaRPr lang="en-US" sz="4800" b="1" dirty="0">
              <a:solidFill>
                <a:srgbClr val="7030A0"/>
              </a:solidFill>
              <a:effectLst>
                <a:outerShdw blurRad="38100" dist="38100" dir="2700000" algn="tl">
                  <a:srgbClr val="000000">
                    <a:alpha val="43137"/>
                  </a:srgbClr>
                </a:outerShdw>
              </a:effectLst>
              <a:latin typeface="UTM Avo" panose="02040603050506020204" pitchFamily="18" charset="0"/>
            </a:endParaRPr>
          </a:p>
        </p:txBody>
      </p:sp>
      <p:pic>
        <p:nvPicPr>
          <p:cNvPr id="2" name="Picture 1">
            <a:extLst>
              <a:ext uri="{FF2B5EF4-FFF2-40B4-BE49-F238E27FC236}">
                <a16:creationId xmlns:a16="http://schemas.microsoft.com/office/drawing/2014/main" id="{0FEEBA26-6598-CA51-1864-A10ADE8C04CF}"/>
              </a:ext>
            </a:extLst>
          </p:cNvPr>
          <p:cNvPicPr>
            <a:picLocks noChangeAspect="1"/>
          </p:cNvPicPr>
          <p:nvPr/>
        </p:nvPicPr>
        <p:blipFill rotWithShape="1">
          <a:blip r:embed="rId4">
            <a:extLst>
              <a:ext uri="{28A0092B-C50C-407E-A947-70E740481C1C}">
                <a14:useLocalDpi xmlns:a14="http://schemas.microsoft.com/office/drawing/2010/main" val="0"/>
              </a:ext>
            </a:extLst>
          </a:blip>
          <a:srcRect l="7029" t="21062" r="48378" b="46281"/>
          <a:stretch/>
        </p:blipFill>
        <p:spPr>
          <a:xfrm>
            <a:off x="1722782" y="3564835"/>
            <a:ext cx="4134679" cy="1500809"/>
          </a:xfrm>
          <a:prstGeom prst="rect">
            <a:avLst/>
          </a:prstGeom>
        </p:spPr>
      </p:pic>
      <p:pic>
        <p:nvPicPr>
          <p:cNvPr id="4" name="Picture 3">
            <a:extLst>
              <a:ext uri="{FF2B5EF4-FFF2-40B4-BE49-F238E27FC236}">
                <a16:creationId xmlns:a16="http://schemas.microsoft.com/office/drawing/2014/main" id="{A23E3864-72BA-1F64-0DBD-B5CAF2C9F7C3}"/>
              </a:ext>
            </a:extLst>
          </p:cNvPr>
          <p:cNvPicPr>
            <a:picLocks noChangeAspect="1"/>
          </p:cNvPicPr>
          <p:nvPr/>
        </p:nvPicPr>
        <p:blipFill rotWithShape="1">
          <a:blip r:embed="rId4">
            <a:extLst>
              <a:ext uri="{28A0092B-C50C-407E-A947-70E740481C1C}">
                <a14:useLocalDpi xmlns:a14="http://schemas.microsoft.com/office/drawing/2010/main" val="0"/>
              </a:ext>
            </a:extLst>
          </a:blip>
          <a:srcRect l="26488" t="55459" r="28919" b="11884"/>
          <a:stretch/>
        </p:blipFill>
        <p:spPr>
          <a:xfrm>
            <a:off x="6068965" y="3564834"/>
            <a:ext cx="4373218" cy="1500810"/>
          </a:xfrm>
          <a:prstGeom prst="rect">
            <a:avLst/>
          </a:prstGeom>
        </p:spPr>
      </p:pic>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C088EDED-8953-C7E8-EA4B-0AC756AB9752}"/>
              </a:ext>
            </a:extLst>
          </p:cNvPr>
          <p:cNvPicPr>
            <a:picLocks noGrp="1" noChangeAspect="1"/>
          </p:cNvPicPr>
          <p:nvPr>
            <p:ph sz="half" idx="1"/>
          </p:nvPr>
        </p:nvPicPr>
        <p:blipFill>
          <a:blip r:embed="rId2"/>
          <a:stretch>
            <a:fillRect/>
          </a:stretch>
        </p:blipFill>
        <p:spPr>
          <a:xfrm>
            <a:off x="1112306" y="569843"/>
            <a:ext cx="9211137" cy="5676212"/>
          </a:xfrm>
          <a:prstGeom prst="rect">
            <a:avLst/>
          </a:prstGeom>
        </p:spPr>
      </p:pic>
      <p:sp>
        <p:nvSpPr>
          <p:cNvPr id="7" name="Hộp Văn bản 6">
            <a:extLst>
              <a:ext uri="{FF2B5EF4-FFF2-40B4-BE49-F238E27FC236}">
                <a16:creationId xmlns:a16="http://schemas.microsoft.com/office/drawing/2014/main" id="{45C9470B-8C88-ACB5-F618-33F94820A7E0}"/>
              </a:ext>
            </a:extLst>
          </p:cNvPr>
          <p:cNvSpPr txBox="1"/>
          <p:nvPr/>
        </p:nvSpPr>
        <p:spPr>
          <a:xfrm>
            <a:off x="1112306" y="5964574"/>
            <a:ext cx="9114233" cy="647165"/>
          </a:xfrm>
          <a:prstGeom prst="rect">
            <a:avLst/>
          </a:prstGeom>
          <a:noFill/>
        </p:spPr>
        <p:txBody>
          <a:bodyPr wrap="square">
            <a:spAutoFit/>
          </a:bodyPr>
          <a:lstStyle/>
          <a:p>
            <a:pPr marL="0" marR="0" algn="just">
              <a:lnSpc>
                <a:spcPct val="150000"/>
              </a:lnSpc>
              <a:spcBef>
                <a:spcPts val="0"/>
              </a:spcBef>
              <a:spcAft>
                <a:spcPts val="800"/>
              </a:spcAft>
            </a:pP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Bạn</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nhỏ</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không</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yêu</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lao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động</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chỉ</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mãi</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chơi</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điện</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tử</a:t>
            </a:r>
            <a:r>
              <a:rPr lang="en-US" sz="13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a:t>
            </a:r>
            <a:endParaRPr lang="vi-VN" sz="1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Hình ảnh 1">
            <a:extLst>
              <a:ext uri="{FF2B5EF4-FFF2-40B4-BE49-F238E27FC236}">
                <a16:creationId xmlns:a16="http://schemas.microsoft.com/office/drawing/2014/main" id="{4F867095-12B5-2C0C-10D4-C846C5102FC7}"/>
              </a:ext>
            </a:extLst>
          </p:cNvPr>
          <p:cNvPicPr>
            <a:picLocks noChangeAspect="1"/>
          </p:cNvPicPr>
          <p:nvPr/>
        </p:nvPicPr>
        <p:blipFill>
          <a:blip r:embed="rId3"/>
          <a:stretch>
            <a:fillRect/>
          </a:stretch>
        </p:blipFill>
        <p:spPr>
          <a:xfrm>
            <a:off x="9774755" y="381619"/>
            <a:ext cx="1097375" cy="1005927"/>
          </a:xfrm>
          <a:prstGeom prst="rect">
            <a:avLst/>
          </a:prstGeom>
        </p:spPr>
      </p:pic>
    </p:spTree>
    <p:extLst>
      <p:ext uri="{BB962C8B-B14F-4D97-AF65-F5344CB8AC3E}">
        <p14:creationId xmlns:p14="http://schemas.microsoft.com/office/powerpoint/2010/main" val="260642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Hộp Văn bản 1">
            <a:extLst>
              <a:ext uri="{FF2B5EF4-FFF2-40B4-BE49-F238E27FC236}">
                <a16:creationId xmlns:a16="http://schemas.microsoft.com/office/drawing/2014/main" id="{B63AC6F6-7556-5BFB-EC50-7EBCA0A61A8E}"/>
              </a:ext>
            </a:extLst>
          </p:cNvPr>
          <p:cNvSpPr txBox="1"/>
          <p:nvPr/>
        </p:nvSpPr>
        <p:spPr>
          <a:xfrm>
            <a:off x="2286919" y="128000"/>
            <a:ext cx="9905081" cy="742511"/>
          </a:xfrm>
          <a:prstGeom prst="rect">
            <a:avLst/>
          </a:prstGeom>
          <a:noFill/>
        </p:spPr>
        <p:txBody>
          <a:bodyPr wrap="square">
            <a:spAutoFit/>
          </a:bodyPr>
          <a:lstStyle/>
          <a:p>
            <a:pPr algn="just">
              <a:lnSpc>
                <a:spcPct val="150000"/>
              </a:lnSpc>
              <a:spcAft>
                <a:spcPts val="800"/>
              </a:spcAft>
              <a:defRPr/>
            </a:pP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Đọc</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chuyện</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Túi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mì</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trả</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lời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các</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hỏi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32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2DB1F518-55A3-EC62-E9FE-00115FE2FEFA}"/>
              </a:ext>
            </a:extLst>
          </p:cNvPr>
          <p:cNvSpPr txBox="1"/>
          <p:nvPr/>
        </p:nvSpPr>
        <p:spPr>
          <a:xfrm>
            <a:off x="3787324" y="1056073"/>
            <a:ext cx="8404675" cy="2623795"/>
          </a:xfrm>
          <a:prstGeom prst="rect">
            <a:avLst/>
          </a:prstGeom>
          <a:noFill/>
        </p:spPr>
        <p:txBody>
          <a:bodyPr wrap="square">
            <a:spAutoFit/>
          </a:bodyPr>
          <a:lstStyle/>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Các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nhân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vật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trong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thể</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hiện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yêu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như</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thế</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nào</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b)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đó</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đã</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mang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lại</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kết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quả</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c)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Em</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rút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ra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được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bài</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học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qua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057E4B2-58D3-E725-BD9C-408D8F2AD275}"/>
              </a:ext>
            </a:extLst>
          </p:cNvPr>
          <p:cNvSpPr/>
          <p:nvPr/>
        </p:nvSpPr>
        <p:spPr>
          <a:xfrm rot="609815">
            <a:off x="2592133" y="4079695"/>
            <a:ext cx="2867535" cy="954159"/>
          </a:xfrm>
          <a:prstGeom prst="roundRect">
            <a:avLst>
              <a:gd name="adj" fmla="val 50000"/>
            </a:avLst>
          </a:prstGeom>
          <a:solidFill>
            <a:srgbClr val="CEF3FE"/>
          </a:solidFill>
          <a:ln w="12700" cap="flat" cmpd="sng" algn="ctr">
            <a:solidFill>
              <a:srgbClr val="D2F4FD"/>
            </a:solidFill>
            <a:prstDash val="solid"/>
            <a:miter lim="800000"/>
          </a:ln>
          <a:effectLst/>
        </p:spPr>
        <p:txBody>
          <a:bodyPr rtlCol="0" anchor="ctr"/>
          <a:lstStyle/>
          <a:p>
            <a:pPr algn="ctr">
              <a:defRPr/>
            </a:pPr>
            <a:r>
              <a:rPr lang="en-SG" sz="3200" b="1" kern="0" dirty="0" err="1">
                <a:solidFill>
                  <a:srgbClr val="002060"/>
                </a:solidFill>
                <a:latin typeface="Utm Avo" panose="02040603050506020204" pitchFamily="18" charset="0"/>
                <a:cs typeface="Times New Roman" panose="02020603050405020304" pitchFamily="18" charset="0"/>
              </a:rPr>
              <a:t>Làm</a:t>
            </a:r>
            <a:r>
              <a:rPr lang="en-SG" sz="3200" b="1" kern="0" dirty="0">
                <a:solidFill>
                  <a:srgbClr val="002060"/>
                </a:solidFill>
                <a:latin typeface="Utm Avo" panose="02040603050506020204" pitchFamily="18" charset="0"/>
                <a:cs typeface="Times New Roman" panose="02020603050405020304" pitchFamily="18" charset="0"/>
              </a:rPr>
              <a:t> </a:t>
            </a:r>
            <a:r>
              <a:rPr lang="en-SG" sz="3200" b="1" kern="0" dirty="0" err="1">
                <a:solidFill>
                  <a:srgbClr val="002060"/>
                </a:solidFill>
                <a:latin typeface="Utm Avo" panose="02040603050506020204" pitchFamily="18" charset="0"/>
                <a:cs typeface="Times New Roman" panose="02020603050405020304" pitchFamily="18" charset="0"/>
              </a:rPr>
              <a:t>việc</a:t>
            </a:r>
            <a:r>
              <a:rPr lang="en-SG" sz="3200" b="1" kern="0" dirty="0">
                <a:solidFill>
                  <a:srgbClr val="002060"/>
                </a:solidFill>
                <a:latin typeface="Utm Avo" panose="02040603050506020204" pitchFamily="18" charset="0"/>
                <a:cs typeface="Times New Roman" panose="02020603050405020304" pitchFamily="18" charset="0"/>
              </a:rPr>
              <a:t> </a:t>
            </a:r>
            <a:r>
              <a:rPr lang="en-SG" sz="3200" b="1" kern="0" dirty="0" err="1">
                <a:solidFill>
                  <a:srgbClr val="002060"/>
                </a:solidFill>
                <a:latin typeface="Utm Avo" panose="02040603050506020204" pitchFamily="18" charset="0"/>
                <a:cs typeface="Times New Roman" panose="02020603050405020304" pitchFamily="18" charset="0"/>
              </a:rPr>
              <a:t>nhóm</a:t>
            </a:r>
            <a:endParaRPr lang="en-SG" sz="3200" kern="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1" y="3925971"/>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7696" y="-520797"/>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956876" y="86609"/>
            <a:ext cx="7607944" cy="14373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Các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nhân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vật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trong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thể</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hiện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yêu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lao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động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như</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thế</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nào</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65743" y="1686497"/>
            <a:ext cx="8258337" cy="41479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thể</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hiện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yêu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qua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quét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sân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bắt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tay</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đập</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vác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túi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đến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cối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xay</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nhóm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lửa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sau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đó</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đưa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lò</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Còn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thì</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lười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biếng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chịu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lụng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chờ</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32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39" y="583442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754"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7632" y="5029382"/>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444" y="5582014"/>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42570" y="-530045"/>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711084" y="1022194"/>
            <a:ext cx="7532835" cy="120847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b)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làm</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đó</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đã</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mang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lại</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kết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quả</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11085" y="2390420"/>
            <a:ext cx="7699038" cy="207716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Kết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quả</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ra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những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chiếc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bánh</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thơm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ngon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còn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chịu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nên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có</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để</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ăn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vi-VN"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0821" y="5838825"/>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0023"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04311401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1" y="3925971"/>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23438" y="-468192"/>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335172" y="1064178"/>
            <a:ext cx="7908747" cy="1533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c)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Em</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rút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ra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được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bài</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học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qua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335172" y="2890396"/>
            <a:ext cx="8048445" cy="13039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Phải</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tự</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giác</a:t>
            </a:r>
            <a:r>
              <a:rPr lang="en-US" sz="2800" dirty="0">
                <a:solidFill>
                  <a:srgbClr val="0070C0"/>
                </a:solidFill>
                <a:latin typeface="Utm Avo" panose="02040603050506020204" pitchFamily="18" charset="0"/>
                <a:ea typeface="Arial" panose="020B0604020202020204" pitchFamily="34" charset="0"/>
              </a:rPr>
              <a:t> lao </a:t>
            </a:r>
            <a:r>
              <a:rPr lang="en-US" sz="2800" dirty="0" err="1">
                <a:solidFill>
                  <a:srgbClr val="0070C0"/>
                </a:solidFill>
                <a:latin typeface="Utm Avo" panose="02040603050506020204" pitchFamily="18" charset="0"/>
                <a:ea typeface="Arial" panose="020B0604020202020204" pitchFamily="34" charset="0"/>
              </a:rPr>
              <a:t>động</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làm</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việc</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yêu</a:t>
            </a:r>
            <a:r>
              <a:rPr lang="en-US" sz="2800" dirty="0">
                <a:solidFill>
                  <a:srgbClr val="0070C0"/>
                </a:solidFill>
                <a:latin typeface="Utm Avo" panose="02040603050506020204" pitchFamily="18" charset="0"/>
                <a:ea typeface="Arial" panose="020B0604020202020204" pitchFamily="34" charset="0"/>
              </a:rPr>
              <a:t> lao </a:t>
            </a:r>
            <a:r>
              <a:rPr lang="en-US" sz="2800" dirty="0" err="1">
                <a:solidFill>
                  <a:srgbClr val="0070C0"/>
                </a:solidFill>
                <a:latin typeface="Utm Avo" panose="02040603050506020204" pitchFamily="18" charset="0"/>
                <a:ea typeface="Arial" panose="020B0604020202020204" pitchFamily="34" charset="0"/>
              </a:rPr>
              <a:t>động</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vì</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có</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làm</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thì</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mới</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có</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ăn</a:t>
            </a:r>
            <a:r>
              <a:rPr lang="en-US" sz="2800" dirty="0">
                <a:solidFill>
                  <a:srgbClr val="0070C0"/>
                </a:solidFill>
                <a:latin typeface="Utm Avo" panose="02040603050506020204" pitchFamily="18" charset="0"/>
                <a:ea typeface="Arial" panose="020B0604020202020204" pitchFamily="34" charset="0"/>
              </a:rPr>
              <a:t>”.</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39" y="583442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754"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18283474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12548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Aft>
                <a:spcPts val="800"/>
              </a:spcAft>
            </a:pPr>
            <a:r>
              <a:rPr lang="en-US" sz="4000" dirty="0" err="1">
                <a:latin typeface="Utm Avo" panose="02040603050506020204" pitchFamily="18" charset="0"/>
                <a:ea typeface="Arial" panose="020B0604020202020204" pitchFamily="34" charset="0"/>
                <a:cs typeface="Times New Roman" panose="02020603050405020304" pitchFamily="18" charset="0"/>
              </a:rPr>
              <a:t>Đọc</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các</a:t>
            </a:r>
            <a:r>
              <a:rPr lang="en-US" sz="4000" dirty="0">
                <a:latin typeface="Utm Avo" panose="02040603050506020204" pitchFamily="18" charset="0"/>
                <a:ea typeface="Arial" panose="020B0604020202020204" pitchFamily="34" charset="0"/>
                <a:cs typeface="Times New Roman" panose="02020603050405020304" pitchFamily="18" charset="0"/>
              </a:rPr>
              <a:t> ý </a:t>
            </a:r>
            <a:r>
              <a:rPr lang="en-US" sz="4000" dirty="0" err="1">
                <a:latin typeface="Utm Avo" panose="02040603050506020204" pitchFamily="18" charset="0"/>
                <a:ea typeface="Arial" panose="020B0604020202020204" pitchFamily="34" charset="0"/>
                <a:cs typeface="Times New Roman" panose="02020603050405020304" pitchFamily="18" charset="0"/>
              </a:rPr>
              <a:t>kiến</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và</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trả</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lời</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câu</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hỏi</a:t>
            </a:r>
            <a:endParaRPr lang="vi-VN" sz="40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Hình ảnh 1">
            <a:extLst>
              <a:ext uri="{FF2B5EF4-FFF2-40B4-BE49-F238E27FC236}">
                <a16:creationId xmlns:a16="http://schemas.microsoft.com/office/drawing/2014/main" id="{3701B564-1198-1020-8F49-BB723CFC8A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311965"/>
            <a:ext cx="12192000" cy="5546035"/>
          </a:xfrm>
          <a:prstGeom prst="rect">
            <a:avLst/>
          </a:prstGeom>
          <a:noFill/>
        </p:spPr>
      </p:pic>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ectangle: Folded Corner 26">
            <a:extLst>
              <a:ext uri="{FF2B5EF4-FFF2-40B4-BE49-F238E27FC236}">
                <a16:creationId xmlns:a16="http://schemas.microsoft.com/office/drawing/2014/main" id="{F07B153A-FBE5-5C53-465B-CD1C2EBD2352}"/>
              </a:ext>
            </a:extLst>
          </p:cNvPr>
          <p:cNvSpPr/>
          <p:nvPr/>
        </p:nvSpPr>
        <p:spPr>
          <a:xfrm>
            <a:off x="898185" y="-55290"/>
            <a:ext cx="7908747" cy="1155464"/>
          </a:xfrm>
          <a:prstGeom prst="foldedCorner">
            <a:avLst/>
          </a:prstGeom>
          <a:solidFill>
            <a:sysClr val="window" lastClr="FFFFFF">
              <a:alpha val="90000"/>
            </a:sys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en-US" sz="2800" b="0" i="0" u="none" strike="noStrike" kern="0" cap="none" spc="0" normalizeH="0" baseline="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TRÒ</a:t>
            </a:r>
            <a:r>
              <a:rPr kumimoji="0" lang="en-US" sz="2800" b="0" i="0" u="none" strike="noStrike" kern="0" cap="none" spc="0" normalizeH="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rPr>
              <a:t> CHƠI: NHÀ HÙNG BIỆN THIÊN TÀI</a:t>
            </a:r>
            <a:endParaRPr kumimoji="0" lang="vi-VN" sz="2800" b="0" i="0" u="none" strike="noStrike" kern="0" cap="none" spc="0" normalizeH="0" baseline="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Folded Corner 27">
            <a:extLst>
              <a:ext uri="{FF2B5EF4-FFF2-40B4-BE49-F238E27FC236}">
                <a16:creationId xmlns:a16="http://schemas.microsoft.com/office/drawing/2014/main" id="{C02495FB-8CEF-821C-0FD8-424F1B33D1DE}"/>
              </a:ext>
            </a:extLst>
          </p:cNvPr>
          <p:cNvSpPr/>
          <p:nvPr/>
        </p:nvSpPr>
        <p:spPr>
          <a:xfrm>
            <a:off x="3206864" y="1348273"/>
            <a:ext cx="8985136" cy="4161374"/>
          </a:xfrm>
          <a:prstGeom prst="foldedCorner">
            <a:avLst/>
          </a:prstGeom>
          <a:solidFill>
            <a:sysClr val="window" lastClr="FFFFFF">
              <a:alpha val="90000"/>
            </a:sysClr>
          </a:solidFill>
          <a:ln w="12700" cap="flat" cmpd="sng" algn="ctr">
            <a:noFill/>
            <a:prstDash val="solid"/>
            <a:miter lim="800000"/>
          </a:ln>
          <a:effectLst/>
        </p:spPr>
        <p:txBody>
          <a:bodyPr rtlCol="0" anchor="ctr"/>
          <a:lstStyle/>
          <a:p>
            <a:pPr lvl="0" algn="just">
              <a:lnSpc>
                <a:spcPct val="150000"/>
              </a:lnSpc>
              <a:spcAft>
                <a:spcPts val="800"/>
              </a:spcAft>
            </a:pPr>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mn-cs"/>
              </a:rPr>
              <a:t>	</a:t>
            </a:r>
            <a:r>
              <a:rPr lang="en-US" sz="130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 quản trò đóng vai làm phóng viên và đặt câu hỏi: Bạn thích nhất ý kiến nào? Vì sao? Phỏng vấn 3-4 bạn. Các bạn được phỏng vấn phải tranh biện và giải thích vì sao mình chọn ý kiến đó để thuyết phục các bạn khác. </a:t>
            </a:r>
          </a:p>
          <a:p>
            <a:pPr lvl="0" algn="just">
              <a:lnSpc>
                <a:spcPct val="150000"/>
              </a:lnSpc>
              <a:spcAft>
                <a:spcPts val="800"/>
              </a:spcAft>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kern="0">
                <a:solidFill>
                  <a:prstClr val="black"/>
                </a:solidFill>
                <a:latin typeface="Times New Roman" panose="02020603050405020304" pitchFamily="18" charset="0"/>
                <a:ea typeface="Arial" panose="020B0604020202020204" pitchFamily="34" charset="0"/>
                <a:cs typeface="Times New Roman" panose="02020603050405020304" pitchFamily="18" charset="0"/>
              </a:rPr>
              <a:t>Cả lớp lắng nghe, sau đó bầu chọn bạn hùng biện thiên tài. Phần thưởng là một cây bút và quyển sổ tay.</a:t>
            </a:r>
            <a:endPar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2F11C2C7-1EE4-9942-7DB7-4092D9AEF542}"/>
              </a:ext>
            </a:extLst>
          </p:cNvPr>
          <p:cNvSpPr txBox="1"/>
          <p:nvPr/>
        </p:nvSpPr>
        <p:spPr>
          <a:xfrm>
            <a:off x="1245704" y="5757746"/>
            <a:ext cx="10946296" cy="661207"/>
          </a:xfrm>
          <a:prstGeom prst="rect">
            <a:avLst/>
          </a:prstGeom>
          <a:solidFill>
            <a:schemeClr val="accent1"/>
          </a:solidFill>
        </p:spPr>
        <p:txBody>
          <a:bodyPr wrap="square">
            <a:spAutoFit/>
          </a:bodyPr>
          <a:lstStyle/>
          <a:p>
            <a:pPr marL="0" marR="0" algn="just">
              <a:lnSpc>
                <a:spcPct val="150000"/>
              </a:lnSpc>
              <a:spcBef>
                <a:spcPts val="0"/>
              </a:spcBef>
              <a:spcAft>
                <a:spcPts val="800"/>
              </a:spcAft>
            </a:pPr>
            <a:r>
              <a:rPr lang="en-US" sz="28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Ngoài những lợi ích trên thì việc yêu lao động còn có những lợi ích gì?</a:t>
            </a:r>
            <a:endParaRPr lang="vi-VN" sz="28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31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r="-8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225083" y="1370881"/>
            <a:ext cx="11900452" cy="5414233"/>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altLang="en-US" sz="3200">
                <a:solidFill>
                  <a:srgbClr val="1F497D">
                    <a:lumMod val="75000"/>
                  </a:srgbClr>
                </a:solidFill>
                <a:latin typeface="Times New Roman" panose="02020603050405020304" pitchFamily="18" charset="0"/>
                <a:cs typeface="Times New Roman" panose="02020603050405020304" pitchFamily="18" charset="0"/>
              </a:rPr>
              <a:t>  </a:t>
            </a:r>
            <a:r>
              <a:rPr lang="vi-VN" sz="3200">
                <a:solidFill>
                  <a:srgbClr val="333333"/>
                </a:solidFill>
                <a:latin typeface="Times New Roman" panose="02020603050405020304" pitchFamily="18" charset="0"/>
                <a:ea typeface="Arial" panose="020B0604020202020204" pitchFamily="34" charset="0"/>
                <a:cs typeface="Times New Roman" panose="02020603050405020304" pitchFamily="18" charset="0"/>
              </a:rPr>
              <a:t>a</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Chỉ có những người nghèo mới cần phải lao động.</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b. Lười lao động dễ dẫn tới mắc phải các tệ nạn xã hội.</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c. Lao động không chỉ giúp ấm no mà còn tạo ra niềm vui trong cuộc sống.</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d. Lao động trí óc có giá trị hơn lao động chân tay.</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e. Lao động là việc chỉ dành riêng cho người lớn.</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endParaRPr lang="en-US" altLang="en-US" sz="3200">
              <a:solidFill>
                <a:srgbClr val="1F497D">
                  <a:lumMod val="75000"/>
                </a:srgbClr>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5F42931-ADA9-BD8E-A51E-61EEFB177ABC}"/>
              </a:ext>
            </a:extLst>
          </p:cNvPr>
          <p:cNvSpPr txBox="1"/>
          <p:nvPr/>
        </p:nvSpPr>
        <p:spPr>
          <a:xfrm>
            <a:off x="825305" y="773349"/>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Hoạt động 1: Bày tỏ ý kiến</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ình chữ nhật 5">
            <a:extLst>
              <a:ext uri="{FF2B5EF4-FFF2-40B4-BE49-F238E27FC236}">
                <a16:creationId xmlns:a16="http://schemas.microsoft.com/office/drawing/2014/main" id="{976F8054-7003-FFD6-B942-35DE42B3BB01}"/>
              </a:ext>
            </a:extLst>
          </p:cNvPr>
          <p:cNvSpPr/>
          <p:nvPr/>
        </p:nvSpPr>
        <p:spPr>
          <a:xfrm>
            <a:off x="9195161" y="1515860"/>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7" name="Hình chữ nhật 6">
            <a:extLst>
              <a:ext uri="{FF2B5EF4-FFF2-40B4-BE49-F238E27FC236}">
                <a16:creationId xmlns:a16="http://schemas.microsoft.com/office/drawing/2014/main" id="{C82C5D35-1C7D-4DA6-B2AD-C0A6C7EF8F89}"/>
              </a:ext>
            </a:extLst>
          </p:cNvPr>
          <p:cNvSpPr/>
          <p:nvPr/>
        </p:nvSpPr>
        <p:spPr>
          <a:xfrm>
            <a:off x="9208748" y="2345769"/>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Đ</a:t>
            </a:r>
            <a:endParaRPr lang="vi-VN" sz="3200" b="1">
              <a:solidFill>
                <a:srgbClr val="FF0000"/>
              </a:solidFill>
            </a:endParaRPr>
          </a:p>
        </p:txBody>
      </p:sp>
      <p:sp>
        <p:nvSpPr>
          <p:cNvPr id="8" name="Hình chữ nhật 7">
            <a:extLst>
              <a:ext uri="{FF2B5EF4-FFF2-40B4-BE49-F238E27FC236}">
                <a16:creationId xmlns:a16="http://schemas.microsoft.com/office/drawing/2014/main" id="{C7A8D921-BF36-99FB-2B5F-5AA61A82513A}"/>
              </a:ext>
            </a:extLst>
          </p:cNvPr>
          <p:cNvSpPr/>
          <p:nvPr/>
        </p:nvSpPr>
        <p:spPr>
          <a:xfrm>
            <a:off x="2053241" y="3793075"/>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Đ</a:t>
            </a:r>
            <a:endParaRPr lang="vi-VN" sz="3200" b="1">
              <a:solidFill>
                <a:srgbClr val="FF0000"/>
              </a:solidFill>
            </a:endParaRPr>
          </a:p>
        </p:txBody>
      </p:sp>
      <p:sp>
        <p:nvSpPr>
          <p:cNvPr id="9" name="Hình chữ nhật 8">
            <a:extLst>
              <a:ext uri="{FF2B5EF4-FFF2-40B4-BE49-F238E27FC236}">
                <a16:creationId xmlns:a16="http://schemas.microsoft.com/office/drawing/2014/main" id="{20D6CB54-92BC-0F16-CE98-E8BCD82BB67E}"/>
              </a:ext>
            </a:extLst>
          </p:cNvPr>
          <p:cNvSpPr/>
          <p:nvPr/>
        </p:nvSpPr>
        <p:spPr>
          <a:xfrm>
            <a:off x="8837974" y="4704614"/>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10" name="Hình chữ nhật 9">
            <a:extLst>
              <a:ext uri="{FF2B5EF4-FFF2-40B4-BE49-F238E27FC236}">
                <a16:creationId xmlns:a16="http://schemas.microsoft.com/office/drawing/2014/main" id="{D4CAB382-D75A-5FC4-1501-CCFF3E5B9F6E}"/>
              </a:ext>
            </a:extLst>
          </p:cNvPr>
          <p:cNvSpPr/>
          <p:nvPr/>
        </p:nvSpPr>
        <p:spPr>
          <a:xfrm>
            <a:off x="8494373" y="5518728"/>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2" name="Hộp Văn bản 1">
            <a:extLst>
              <a:ext uri="{FF2B5EF4-FFF2-40B4-BE49-F238E27FC236}">
                <a16:creationId xmlns:a16="http://schemas.microsoft.com/office/drawing/2014/main" id="{0EEFE171-D79A-92E6-BD11-B167450E07B6}"/>
              </a:ext>
            </a:extLst>
          </p:cNvPr>
          <p:cNvSpPr txBox="1"/>
          <p:nvPr/>
        </p:nvSpPr>
        <p:spPr>
          <a:xfrm>
            <a:off x="825305" y="72886"/>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LUYỆN TẬP, THỰC HÀNH:</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814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410819"/>
            <a:ext cx="12192000" cy="6418608"/>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1</a:t>
            </a:r>
            <a:r>
              <a:rPr lang="en-US" sz="2800" i="1">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Sáng nay, cả lớp đi lao động trồng cây xung quanh trường. Hạnh đến rủ Hương cùng đi. Trời lạnh, Hương ngại không muốn ra khỏi nhà nên nhờ Hạnh xin phép cô nghỉ với lí do là bị ốm.</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1:</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Hạnh, em sẽ làm gì?</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2:</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Chiểu nay, Chung được bố mẹ giao cho việc nhổ cỏ ngoài vườn. Đúng lúc Chung đang ra vườn nhổ cỏ thì Tình sang rủ đi đá bóng. Thấy Chung ngần ngại, Tình bảo: “Để đấy, mai nhổ cũng được mà”.</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2</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Chung, em sẽ ứng xử như thế nào?</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3:</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Hằng ngày, ngoài giờ học Tâm thường xuyên làm các công việc gia đình như rửa bát, dọn dẹp nhà cửa, tưới rau, cho gà ăn,... Ai cũng khen Tâm biết yêu quý lao động. Nhưng Lan lại nói với Tâm: “Là học sinh không nên mất thời gian làmviệc nhà mà chỉ cần tập trung học để có thành tích cao.”</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3:</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Tâm, em sẽ nói với Lan như thế </a:t>
            </a: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a:latin typeface="Times New Roman" panose="02020603050405020304" pitchFamily="18" charset="0"/>
                <a:ea typeface="Arial" panose="020B0604020202020204" pitchFamily="34" charset="0"/>
                <a:cs typeface="Times New Roman" panose="02020603050405020304" pitchFamily="18" charset="0"/>
              </a:rPr>
              <a:t>?</a:t>
            </a:r>
            <a:endParaRPr lang="vi-VN" sz="32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625" y="5791202"/>
            <a:ext cx="714375" cy="1038225"/>
          </a:xfrm>
          <a:prstGeom prst="rect">
            <a:avLst/>
          </a:prstGeom>
        </p:spPr>
      </p:pic>
      <p:sp>
        <p:nvSpPr>
          <p:cNvPr id="3" name="Hộp Văn bản 2">
            <a:extLst>
              <a:ext uri="{FF2B5EF4-FFF2-40B4-BE49-F238E27FC236}">
                <a16:creationId xmlns:a16="http://schemas.microsoft.com/office/drawing/2014/main" id="{8AB9EA02-F41F-C881-3704-22299D734B8F}"/>
              </a:ext>
            </a:extLst>
          </p:cNvPr>
          <p:cNvSpPr txBox="1"/>
          <p:nvPr/>
        </p:nvSpPr>
        <p:spPr>
          <a:xfrm>
            <a:off x="848140" y="-172473"/>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Hoạt động 2: Xử lí tình huống</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482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2325755" y="1868557"/>
            <a:ext cx="8779565" cy="3260034"/>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Thời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gian</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các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em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thảo</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luận</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trong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vòng</a:t>
            </a:r>
            <a:r>
              <a:rPr lang="en-US" sz="3200" dirty="0">
                <a:solidFill>
                  <a:schemeClr val="tx1"/>
                </a:solidFill>
                <a:latin typeface="Utm Avo" panose="02040603050506020204" pitchFamily="18" charset="0"/>
                <a:ea typeface="Arial" panose="020B0604020202020204" pitchFamily="34" charset="0"/>
              </a:rPr>
              <a:t> 3 </a:t>
            </a:r>
            <a:r>
              <a:rPr lang="en-US" sz="3200" dirty="0" err="1">
                <a:solidFill>
                  <a:schemeClr val="tx1"/>
                </a:solidFill>
                <a:latin typeface="Utm Avo" panose="02040603050506020204" pitchFamily="18" charset="0"/>
                <a:ea typeface="Arial" panose="020B0604020202020204" pitchFamily="34" charset="0"/>
              </a:rPr>
              <a:t>phút</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các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nhóm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có</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thể</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giải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quyết</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tình</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huống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bằng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nhiều</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hình</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thức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như</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sắm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vai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vẽ</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sơ</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đồ</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tư</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duy</a:t>
            </a:r>
            <a:r>
              <a:rPr lang="en-US" sz="3200" dirty="0">
                <a:solidFill>
                  <a:schemeClr val="tx1"/>
                </a:solidFill>
                <a:latin typeface="Utm Avo" panose="02040603050506020204" pitchFamily="18" charset="0"/>
                <a:ea typeface="Arial" panose="020B0604020202020204" pitchFamily="34" charset="0"/>
              </a:rPr>
              <a:t>,…</a:t>
            </a:r>
            <a:endParaRPr lang="en-US" altLang="en-US" sz="3200" b="1" dirty="0">
              <a:solidFill>
                <a:schemeClr val="tx1"/>
              </a:solidFill>
              <a:latin typeface="Utm Avo" panose="02040603050506020204" pitchFamily="18" charset="0"/>
              <a:cs typeface="Times New Roman" panose="02020603050405020304" pitchFamily="18" charset="0"/>
            </a:endParaRPr>
          </a:p>
        </p:txBody>
      </p:sp>
      <p:sp>
        <p:nvSpPr>
          <p:cNvPr id="2" name="Rectangle: Rounded Corners 3">
            <a:extLst>
              <a:ext uri="{FF2B5EF4-FFF2-40B4-BE49-F238E27FC236}">
                <a16:creationId xmlns:a16="http://schemas.microsoft.com/office/drawing/2014/main" id="{B0694277-CB3A-3E5F-506E-413135C79BB4}"/>
              </a:ext>
            </a:extLst>
          </p:cNvPr>
          <p:cNvSpPr/>
          <p:nvPr/>
        </p:nvSpPr>
        <p:spPr>
          <a:xfrm>
            <a:off x="446546" y="511908"/>
            <a:ext cx="3758420" cy="954159"/>
          </a:xfrm>
          <a:prstGeom prst="roundRect">
            <a:avLst>
              <a:gd name="adj" fmla="val 50000"/>
            </a:avLst>
          </a:prstGeom>
          <a:solidFill>
            <a:srgbClr val="CEF3FE"/>
          </a:solidFill>
          <a:ln w="12700" cap="flat" cmpd="sng" algn="ctr">
            <a:solidFill>
              <a:srgbClr val="D2F4FD"/>
            </a:solidFill>
            <a:prstDash val="solid"/>
            <a:miter lim="800000"/>
          </a:ln>
          <a:effectLst/>
        </p:spPr>
        <p:txBody>
          <a:bodyPr rtlCol="0" anchor="ctr"/>
          <a:lstStyle/>
          <a:p>
            <a:pPr algn="ctr">
              <a:defRPr/>
            </a:pPr>
            <a:r>
              <a:rPr lang="en-SG" sz="3200" b="1" kern="0">
                <a:solidFill>
                  <a:srgbClr val="002060"/>
                </a:solidFill>
                <a:latin typeface="Utm Avo" panose="02040603050506020204" pitchFamily="18" charset="0"/>
                <a:cs typeface="Times New Roman" panose="02020603050405020304" pitchFamily="18" charset="0"/>
              </a:rPr>
              <a:t>Làm việc nhóm</a:t>
            </a:r>
            <a:endParaRPr lang="en-SG" sz="3200" kern="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3081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m Yêu Cây Xanh - Bài hát thiếu nhi vui nhộn cho trẻ mầm non">
            <a:hlinkClick r:id="" action="ppaction://media"/>
            <a:extLst>
              <a:ext uri="{FF2B5EF4-FFF2-40B4-BE49-F238E27FC236}">
                <a16:creationId xmlns:a16="http://schemas.microsoft.com/office/drawing/2014/main" id="{8A64EE24-A051-B96A-1FCB-166CCF58A3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8F0F85F9-70FF-532B-45B6-D298A146CA2B}"/>
              </a:ext>
            </a:extLst>
          </p:cNvPr>
          <p:cNvSpPr/>
          <p:nvPr/>
        </p:nvSpPr>
        <p:spPr>
          <a:xfrm>
            <a:off x="291548" y="0"/>
            <a:ext cx="3061252" cy="689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KHỞI ĐỘNG</a:t>
            </a:r>
            <a:endParaRPr lang="vi-VN"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9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927652" y="1524000"/>
            <a:ext cx="9359348" cy="3379304"/>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Các</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nhóm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lấy</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ra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sản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phẩm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đã</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chuẩn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bị</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ở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nhà</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Sưu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tầm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một</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số</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ca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dao</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tục</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ngữ</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danh</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ngôn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bài</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hát</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chuyện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về</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tình</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yêu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lao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động</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lao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động</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endPar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2D42FE27-ABA5-0D86-7CE7-7F6EF1113738}"/>
              </a:ext>
            </a:extLst>
          </p:cNvPr>
          <p:cNvSpPr txBox="1"/>
          <p:nvPr/>
        </p:nvSpPr>
        <p:spPr>
          <a:xfrm>
            <a:off x="318053" y="112510"/>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VẬN DỤNG:</a:t>
            </a:r>
            <a:endParaRPr lang="vi-VN"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845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2" name="Hình chữ nhật 1">
            <a:extLst>
              <a:ext uri="{FF2B5EF4-FFF2-40B4-BE49-F238E27FC236}">
                <a16:creationId xmlns:a16="http://schemas.microsoft.com/office/drawing/2014/main" id="{37592F79-E6EA-64C6-4EAC-FCC7AB3CE4DC}"/>
              </a:ext>
            </a:extLst>
          </p:cNvPr>
          <p:cNvSpPr/>
          <p:nvPr/>
        </p:nvSpPr>
        <p:spPr>
          <a:xfrm>
            <a:off x="861391" y="1012874"/>
            <a:ext cx="11145079" cy="1294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m Avo" panose="02040603050506020204" pitchFamily="18" charset="0"/>
                <a:cs typeface="Times New Roman" panose="02020603050405020304" pitchFamily="18" charset="0"/>
              </a:rPr>
              <a:t>Kể</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một</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số</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việc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làm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của</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em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thể</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hiện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tình</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yêu</a:t>
            </a:r>
            <a:r>
              <a:rPr lang="en-US" sz="3200" dirty="0">
                <a:latin typeface="Utm Avo" panose="02040603050506020204" pitchFamily="18" charset="0"/>
                <a:cs typeface="Times New Roman" panose="02020603050405020304" pitchFamily="18" charset="0"/>
              </a:rPr>
              <a:t> lao </a:t>
            </a:r>
            <a:r>
              <a:rPr lang="en-US" sz="3200" dirty="0" err="1">
                <a:latin typeface="Utm Avo" panose="02040603050506020204" pitchFamily="18" charset="0"/>
                <a:cs typeface="Times New Roman" panose="02020603050405020304" pitchFamily="18" charset="0"/>
              </a:rPr>
              <a:t>động</a:t>
            </a:r>
            <a:r>
              <a:rPr lang="en-US" sz="3200" dirty="0">
                <a:latin typeface="Utm Avo" panose="020406030505060202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819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10721343" y="3478531"/>
            <a:ext cx="1044575" cy="635000"/>
          </a:xfrm>
          <a:prstGeom prst="rect">
            <a:avLst/>
          </a:prstGeom>
        </p:spPr>
      </p:pic>
      <p:pic>
        <p:nvPicPr>
          <p:cNvPr id="5" name="图片 4" descr="资源 134302"/>
          <p:cNvPicPr>
            <a:picLocks noChangeAspect="1"/>
          </p:cNvPicPr>
          <p:nvPr/>
        </p:nvPicPr>
        <p:blipFill>
          <a:blip r:embed="rId4"/>
          <a:stretch>
            <a:fillRect/>
          </a:stretch>
        </p:blipFill>
        <p:spPr>
          <a:xfrm>
            <a:off x="1031875" y="276228"/>
            <a:ext cx="3403600" cy="1571625"/>
          </a:xfrm>
          <a:prstGeom prst="rect">
            <a:avLst/>
          </a:prstGeom>
        </p:spPr>
      </p:pic>
      <p:pic>
        <p:nvPicPr>
          <p:cNvPr id="6" name="图片 5" descr="资源 234302"/>
          <p:cNvPicPr>
            <a:picLocks noChangeAspect="1"/>
          </p:cNvPicPr>
          <p:nvPr/>
        </p:nvPicPr>
        <p:blipFill>
          <a:blip r:embed="rId5"/>
          <a:stretch>
            <a:fillRect/>
          </a:stretch>
        </p:blipFill>
        <p:spPr>
          <a:xfrm>
            <a:off x="551182" y="2658111"/>
            <a:ext cx="2647951" cy="1933575"/>
          </a:xfrm>
          <a:prstGeom prst="rect">
            <a:avLst/>
          </a:prstGeom>
        </p:spPr>
      </p:pic>
      <p:pic>
        <p:nvPicPr>
          <p:cNvPr id="7" name="图片 6" descr="资源 334302"/>
          <p:cNvPicPr>
            <a:picLocks noChangeAspect="1"/>
          </p:cNvPicPr>
          <p:nvPr/>
        </p:nvPicPr>
        <p:blipFill>
          <a:blip r:embed="rId6"/>
          <a:stretch>
            <a:fillRect/>
          </a:stretch>
        </p:blipFill>
        <p:spPr>
          <a:xfrm>
            <a:off x="9441182" y="569597"/>
            <a:ext cx="2079625" cy="1870075"/>
          </a:xfrm>
          <a:prstGeom prst="rect">
            <a:avLst/>
          </a:prstGeom>
        </p:spPr>
      </p:pic>
      <p:pic>
        <p:nvPicPr>
          <p:cNvPr id="9" name="图片 8" descr="资源 534302"/>
          <p:cNvPicPr>
            <a:picLocks noChangeAspect="1"/>
          </p:cNvPicPr>
          <p:nvPr/>
        </p:nvPicPr>
        <p:blipFill>
          <a:blip r:embed="rId7"/>
          <a:stretch>
            <a:fillRect/>
          </a:stretch>
        </p:blipFill>
        <p:spPr>
          <a:xfrm>
            <a:off x="1612900" y="3940177"/>
            <a:ext cx="9367520" cy="2684145"/>
          </a:xfrm>
          <a:prstGeom prst="rect">
            <a:avLst/>
          </a:prstGeom>
        </p:spPr>
      </p:pic>
      <p:pic>
        <p:nvPicPr>
          <p:cNvPr id="10" name="图片 9" descr="资源 634302"/>
          <p:cNvPicPr>
            <a:picLocks noChangeAspect="1"/>
          </p:cNvPicPr>
          <p:nvPr/>
        </p:nvPicPr>
        <p:blipFill>
          <a:blip r:embed="rId8"/>
          <a:stretch>
            <a:fillRect/>
          </a:stretch>
        </p:blipFill>
        <p:spPr>
          <a:xfrm>
            <a:off x="-26035" y="6208396"/>
            <a:ext cx="12243435" cy="710565"/>
          </a:xfrm>
          <a:prstGeom prst="rect">
            <a:avLst/>
          </a:prstGeom>
        </p:spPr>
      </p:pic>
      <p:sp>
        <p:nvSpPr>
          <p:cNvPr id="30" name="TextBox 29"/>
          <p:cNvSpPr txBox="1"/>
          <p:nvPr/>
        </p:nvSpPr>
        <p:spPr>
          <a:xfrm>
            <a:off x="2733675" y="1374318"/>
            <a:ext cx="6842467" cy="1754326"/>
          </a:xfrm>
          <a:prstGeom prst="rect">
            <a:avLst/>
          </a:prstGeom>
          <a:noFill/>
        </p:spPr>
        <p:txBody>
          <a:bodyPr wrap="square" rtlCol="0">
            <a:spAutoFit/>
          </a:bodyPr>
          <a:lstStyle/>
          <a:p>
            <a:pPr algn="ctr"/>
            <a:r>
              <a:rPr lang="en-US" altLang="zh-CN" sz="5400" b="1" dirty="0">
                <a:solidFill>
                  <a:srgbClr val="92A028"/>
                </a:solidFill>
                <a:latin typeface="Utm Avo" panose="02040603050506020204" pitchFamily="18" charset="0"/>
                <a:cs typeface="Times New Roman" panose="02020603050405020304" pitchFamily="18" charset="0"/>
                <a:sym typeface="+mn-lt"/>
              </a:rPr>
              <a:t>TẠM BIỆT </a:t>
            </a:r>
          </a:p>
          <a:p>
            <a:pPr algn="ctr"/>
            <a:r>
              <a:rPr lang="en-US" altLang="zh-CN" sz="5400" b="1" dirty="0">
                <a:solidFill>
                  <a:srgbClr val="92A028"/>
                </a:solidFill>
                <a:latin typeface="Utm Avo" panose="02040603050506020204" pitchFamily="18" charset="0"/>
                <a:cs typeface="Times New Roman" panose="02020603050405020304" pitchFamily="18" charset="0"/>
                <a:sym typeface="+mn-lt"/>
              </a:rPr>
              <a:t>VÀ HẸN GẶP LẠI!</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Tiêu đề phụ 2">
            <a:extLst>
              <a:ext uri="{FF2B5EF4-FFF2-40B4-BE49-F238E27FC236}">
                <a16:creationId xmlns:a16="http://schemas.microsoft.com/office/drawing/2014/main" id="{C518C101-92E6-C64D-1258-E47713CC07E0}"/>
              </a:ext>
            </a:extLst>
          </p:cNvPr>
          <p:cNvSpPr txBox="1">
            <a:spLocks/>
          </p:cNvSpPr>
          <p:nvPr/>
        </p:nvSpPr>
        <p:spPr>
          <a:xfrm>
            <a:off x="119269" y="178904"/>
            <a:ext cx="7111447" cy="1225826"/>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SzPct val="70000"/>
              <a:buFont typeface="Arial" panose="020B0604020202020204" pitchFamily="34" charset="0"/>
              <a:buNone/>
              <a:defRPr sz="2400" i="1" kern="1200">
                <a:solidFill>
                  <a:schemeClr val="tx2"/>
                </a:solidFill>
                <a:latin typeface="+mj-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kern="1200">
                <a:solidFill>
                  <a:schemeClr val="tx2"/>
                </a:solidFill>
                <a:latin typeface="+mj-lt"/>
                <a:ea typeface="+mn-ea"/>
                <a:cs typeface="+mn-cs"/>
              </a:defRPr>
            </a:lvl2pPr>
            <a:lvl3pPr marL="914400" indent="0" algn="ctr" defTabSz="914400" rtl="0" eaLnBrk="1" latinLnBrk="0" hangingPunct="1">
              <a:lnSpc>
                <a:spcPct val="100000"/>
              </a:lnSpc>
              <a:spcBef>
                <a:spcPts val="500"/>
              </a:spcBef>
              <a:buSzPct val="70000"/>
              <a:buFont typeface="Arial" panose="020B0604020202020204" pitchFamily="34" charset="0"/>
              <a:buNone/>
              <a:defRPr sz="1800" kern="1200">
                <a:solidFill>
                  <a:schemeClr val="tx2"/>
                </a:solidFill>
                <a:latin typeface="+mj-lt"/>
                <a:ea typeface="+mn-ea"/>
                <a:cs typeface="+mn-cs"/>
              </a:defRPr>
            </a:lvl3pPr>
            <a:lvl4pPr marL="13716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4pPr>
            <a:lvl5pPr marL="18288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hát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nào</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iêu đề phụ 2">
            <a:extLst>
              <a:ext uri="{FF2B5EF4-FFF2-40B4-BE49-F238E27FC236}">
                <a16:creationId xmlns:a16="http://schemas.microsoft.com/office/drawing/2014/main" id="{C343DB5E-B3DC-A3F0-1074-6C4450B7978D}"/>
              </a:ext>
            </a:extLst>
          </p:cNvPr>
          <p:cNvSpPr txBox="1">
            <a:spLocks/>
          </p:cNvSpPr>
          <p:nvPr/>
        </p:nvSpPr>
        <p:spPr>
          <a:xfrm>
            <a:off x="4076700" y="1616765"/>
            <a:ext cx="8115300" cy="1225826"/>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SzPct val="70000"/>
              <a:buFont typeface="Arial" panose="020B0604020202020204" pitchFamily="34" charset="0"/>
              <a:buNone/>
              <a:defRPr sz="2400" i="1" kern="1200">
                <a:solidFill>
                  <a:schemeClr val="tx2"/>
                </a:solidFill>
                <a:latin typeface="+mj-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kern="1200">
                <a:solidFill>
                  <a:schemeClr val="tx2"/>
                </a:solidFill>
                <a:latin typeface="+mj-lt"/>
                <a:ea typeface="+mn-ea"/>
                <a:cs typeface="+mn-cs"/>
              </a:defRPr>
            </a:lvl2pPr>
            <a:lvl3pPr marL="914400" indent="0" algn="ctr" defTabSz="914400" rtl="0" eaLnBrk="1" latinLnBrk="0" hangingPunct="1">
              <a:lnSpc>
                <a:spcPct val="100000"/>
              </a:lnSpc>
              <a:spcBef>
                <a:spcPts val="500"/>
              </a:spcBef>
              <a:buSzPct val="70000"/>
              <a:buFont typeface="Arial" panose="020B0604020202020204" pitchFamily="34" charset="0"/>
              <a:buNone/>
              <a:defRPr sz="1800" kern="1200">
                <a:solidFill>
                  <a:schemeClr val="tx2"/>
                </a:solidFill>
                <a:latin typeface="+mj-lt"/>
                <a:ea typeface="+mn-ea"/>
                <a:cs typeface="+mn-cs"/>
              </a:defRPr>
            </a:lvl3pPr>
            <a:lvl4pPr marL="13716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4pPr>
            <a:lvl5pPr marL="18288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hát</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trồng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cây</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xanh</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lao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28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296"/>
            <a:ext cx="5229771" cy="64700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Đám mây 6">
            <a:extLst>
              <a:ext uri="{FF2B5EF4-FFF2-40B4-BE49-F238E27FC236}">
                <a16:creationId xmlns:a16="http://schemas.microsoft.com/office/drawing/2014/main" id="{3B88F510-650F-41B6-B231-D298289AEBF2}"/>
              </a:ext>
            </a:extLst>
          </p:cNvPr>
          <p:cNvSpPr/>
          <p:nvPr/>
        </p:nvSpPr>
        <p:spPr>
          <a:xfrm>
            <a:off x="5410658" y="1979479"/>
            <a:ext cx="2002519" cy="1676812"/>
          </a:xfrm>
          <a:prstGeom prst="cloud">
            <a:avLst/>
          </a:prstGeom>
          <a:solidFill>
            <a:srgbClr val="C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ea typeface="+mn-ea"/>
              <a:cs typeface="+mn-cs"/>
            </a:endParaRPr>
          </a:p>
        </p:txBody>
      </p:sp>
      <p:sp>
        <p:nvSpPr>
          <p:cNvPr id="13" name="Đám mây 12">
            <a:extLst>
              <a:ext uri="{FF2B5EF4-FFF2-40B4-BE49-F238E27FC236}">
                <a16:creationId xmlns:a16="http://schemas.microsoft.com/office/drawing/2014/main" id="{B8EBCA5A-5E94-4050-8DA9-7B0E9522BE0E}"/>
              </a:ext>
            </a:extLst>
          </p:cNvPr>
          <p:cNvSpPr/>
          <p:nvPr/>
        </p:nvSpPr>
        <p:spPr>
          <a:xfrm>
            <a:off x="7594064" y="1695520"/>
            <a:ext cx="2299252" cy="1417020"/>
          </a:xfrm>
          <a:prstGeom prst="cloud">
            <a:avLst/>
          </a:prstGeom>
          <a:solidFill>
            <a:srgbClr val="D2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ea typeface="+mn-ea"/>
              <a:cs typeface="+mn-cs"/>
            </a:endParaRPr>
          </a:p>
        </p:txBody>
      </p:sp>
      <p:sp>
        <p:nvSpPr>
          <p:cNvPr id="2" name="Rectangle 1">
            <a:extLst>
              <a:ext uri="{FF2B5EF4-FFF2-40B4-BE49-F238E27FC236}">
                <a16:creationId xmlns:a16="http://schemas.microsoft.com/office/drawing/2014/main" id="{C913B1BF-2F9E-4028-B5AC-F56202396230}"/>
              </a:ext>
            </a:extLst>
          </p:cNvPr>
          <p:cNvSpPr/>
          <p:nvPr/>
        </p:nvSpPr>
        <p:spPr>
          <a:xfrm>
            <a:off x="5229771" y="141383"/>
            <a:ext cx="6561919" cy="5353004"/>
          </a:xfrm>
          <a:prstGeom prst="rect">
            <a:avLst/>
          </a:prstGeom>
        </p:spPr>
        <p:txBody>
          <a:bodyPr wrap="square">
            <a:spAutoFit/>
          </a:bodyPr>
          <a:lstStyle/>
          <a:p>
            <a:pPr algn="ctr">
              <a:lnSpc>
                <a:spcPct val="150000"/>
              </a:lnSpc>
            </a:pPr>
            <a:r>
              <a:rPr lang="vi-VN" sz="2400" b="1" dirty="0">
                <a:solidFill>
                  <a:srgbClr val="0000FF"/>
                </a:solidFill>
                <a:latin typeface="UTM Avo" panose="02040603050506020204" pitchFamily="18" charset="0"/>
                <a:ea typeface="Arial" panose="020B0604020202020204" pitchFamily="34" charset="0"/>
              </a:rPr>
              <a:t>GI</a:t>
            </a:r>
            <a:r>
              <a:rPr lang="vi-VN" sz="2400" b="1"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b="1" dirty="0">
                <a:solidFill>
                  <a:srgbClr val="0000FF"/>
                </a:solidFill>
                <a:latin typeface="UTM Avo" panose="02040603050506020204" pitchFamily="18" charset="0"/>
                <a:ea typeface="Arial" panose="020B0604020202020204" pitchFamily="34" charset="0"/>
              </a:rPr>
              <a:t>T M</a:t>
            </a:r>
            <a:r>
              <a:rPr lang="vi-VN" sz="2400" b="1"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b="1" dirty="0">
                <a:solidFill>
                  <a:srgbClr val="0000FF"/>
                </a:solidFill>
                <a:latin typeface="UTM Avo" panose="02040603050506020204" pitchFamily="18" charset="0"/>
                <a:ea typeface="Arial" panose="020B0604020202020204" pitchFamily="34" charset="0"/>
              </a:rPr>
              <a:t> HÔI</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ng,</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Lúa 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dirty="0">
                <a:solidFill>
                  <a:srgbClr val="0000FF"/>
                </a:solidFill>
                <a:latin typeface="UTM Avo" panose="02040603050506020204" pitchFamily="18" charset="0"/>
                <a:ea typeface="Arial" panose="020B0604020202020204" pitchFamily="34" charset="0"/>
              </a:rPr>
              <a:t>c trùng trùng sáng c</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ả</a:t>
            </a:r>
            <a:r>
              <a:rPr lang="vi-VN" sz="2400" dirty="0">
                <a:solidFill>
                  <a:srgbClr val="0000FF"/>
                </a:solidFill>
                <a:latin typeface="UTM Avo" panose="02040603050506020204" pitchFamily="18" charset="0"/>
                <a:ea typeface="Arial" panose="020B0604020202020204" pitchFamily="34" charset="0"/>
              </a:rPr>
              <a:t>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i nương.</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vư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ờ</a:t>
            </a:r>
            <a:r>
              <a:rPr lang="vi-VN" sz="2400" dirty="0">
                <a:solidFill>
                  <a:srgbClr val="0000FF"/>
                </a:solidFill>
                <a:latin typeface="UTM Avo" panose="02040603050506020204" pitchFamily="18" charset="0"/>
                <a:ea typeface="Arial" panose="020B0604020202020204" pitchFamily="34" charset="0"/>
              </a:rPr>
              <a:t>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Dâu xanh lá t</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t v</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ấ</a:t>
            </a:r>
            <a:r>
              <a:rPr lang="vi-VN" sz="2400" dirty="0">
                <a:solidFill>
                  <a:srgbClr val="0000FF"/>
                </a:solidFill>
                <a:latin typeface="UTM Avo" panose="02040603050506020204" pitchFamily="18" charset="0"/>
                <a:ea typeface="Arial" panose="020B0604020202020204" pitchFamily="34" charset="0"/>
              </a:rPr>
              <a:t>n vương tơ t</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ằ</a:t>
            </a:r>
            <a:r>
              <a:rPr lang="vi-VN" sz="2400" dirty="0">
                <a:solidFill>
                  <a:srgbClr val="0000FF"/>
                </a:solidFill>
                <a:latin typeface="UTM Avo" panose="02040603050506020204" pitchFamily="18" charset="0"/>
                <a:ea typeface="Arial" panose="020B0604020202020204" pitchFamily="34" charset="0"/>
              </a:rPr>
              <a:t>m.</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ầ</a:t>
            </a:r>
            <a:r>
              <a:rPr lang="vi-VN" sz="2400" dirty="0">
                <a:solidFill>
                  <a:srgbClr val="0000FF"/>
                </a:solidFill>
                <a:latin typeface="UTM Avo" panose="02040603050506020204" pitchFamily="18" charset="0"/>
                <a:ea typeface="Arial" panose="020B0604020202020204" pitchFamily="34" charset="0"/>
              </a:rPr>
              <a:t>m,</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Cá l</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ộ</a:t>
            </a:r>
            <a:r>
              <a:rPr lang="vi-VN" sz="2400" dirty="0">
                <a:solidFill>
                  <a:srgbClr val="0000FF"/>
                </a:solidFill>
                <a:latin typeface="UTM Avo" panose="02040603050506020204" pitchFamily="18" charset="0"/>
                <a:ea typeface="Arial" panose="020B0604020202020204" pitchFamily="34" charset="0"/>
              </a:rPr>
              <a:t>i phía dư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ớ</a:t>
            </a:r>
            <a:r>
              <a:rPr lang="vi-VN" sz="2400" dirty="0">
                <a:solidFill>
                  <a:srgbClr val="0000FF"/>
                </a:solidFill>
                <a:latin typeface="UTM Avo" panose="02040603050506020204" pitchFamily="18" charset="0"/>
                <a:ea typeface="Arial" panose="020B0604020202020204" pitchFamily="34" charset="0"/>
              </a:rPr>
              <a:t>i, rau n</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ằ</a:t>
            </a:r>
            <a:r>
              <a:rPr lang="vi-VN" sz="2400" dirty="0">
                <a:solidFill>
                  <a:srgbClr val="0000FF"/>
                </a:solidFill>
                <a:latin typeface="UTM Avo" panose="02040603050506020204" pitchFamily="18" charset="0"/>
                <a:ea typeface="Arial" panose="020B0604020202020204" pitchFamily="34" charset="0"/>
              </a:rPr>
              <a:t>m phía trên.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cây 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dirty="0">
                <a:solidFill>
                  <a:srgbClr val="0000FF"/>
                </a:solidFill>
                <a:latin typeface="UTM Avo" panose="02040603050506020204" pitchFamily="18" charset="0"/>
                <a:ea typeface="Arial" panose="020B0604020202020204" pitchFamily="34" charset="0"/>
              </a:rPr>
              <a:t>c lên,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Ăn no đánh th</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ắ</a:t>
            </a:r>
            <a:r>
              <a:rPr lang="vi-VN" sz="2400" dirty="0">
                <a:solidFill>
                  <a:srgbClr val="0000FF"/>
                </a:solidFill>
                <a:latin typeface="UTM Avo" panose="02040603050506020204" pitchFamily="18" charset="0"/>
                <a:ea typeface="Arial" panose="020B0604020202020204" pitchFamily="34" charset="0"/>
              </a:rPr>
              <a:t>ng, dân yên nư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ớ</a:t>
            </a:r>
            <a:r>
              <a:rPr lang="vi-VN" sz="2400" dirty="0">
                <a:solidFill>
                  <a:srgbClr val="0000FF"/>
                </a:solidFill>
                <a:latin typeface="UTM Avo" panose="02040603050506020204" pitchFamily="18" charset="0"/>
                <a:ea typeface="Arial" panose="020B0604020202020204" pitchFamily="34" charset="0"/>
              </a:rPr>
              <a:t>c giàu.</a:t>
            </a:r>
            <a:endParaRPr lang="vi-VN" sz="2400" dirty="0">
              <a:solidFill>
                <a:srgbClr val="0000FF"/>
              </a:solidFill>
              <a:latin typeface="Times New Roman" panose="02020603050405020304" pitchFamily="18" charset="0"/>
              <a:ea typeface="Arial" panose="020B0604020202020204" pitchFamily="34" charset="0"/>
            </a:endParaRPr>
          </a:p>
          <a:p>
            <a:pPr algn="r">
              <a:lnSpc>
                <a:spcPct val="107000"/>
              </a:lnSpc>
              <a:spcAft>
                <a:spcPts val="800"/>
              </a:spcAft>
            </a:pPr>
            <a:r>
              <a:rPr lang="vi-VN" dirty="0">
                <a:latin typeface="Cambria" panose="02040503050406030204" pitchFamily="18" charset="0"/>
                <a:ea typeface="Arial" panose="020B0604020202020204" pitchFamily="34" charset="0"/>
                <a:cs typeface="Cambria" panose="02040503050406030204" pitchFamily="18" charset="0"/>
              </a:rPr>
              <a:t>                                    </a:t>
            </a:r>
            <a:r>
              <a:rPr lang="vi-VN" sz="2000" dirty="0">
                <a:solidFill>
                  <a:srgbClr val="7030A0"/>
                </a:solidFill>
                <a:latin typeface="UTM Avo" panose="02040603050506020204" pitchFamily="18" charset="0"/>
                <a:ea typeface="Arial" panose="020B0604020202020204" pitchFamily="34" charset="0"/>
              </a:rPr>
              <a:t>Thanh T</a:t>
            </a:r>
            <a:r>
              <a:rPr lang="vi-VN" sz="2000" dirty="0">
                <a:solidFill>
                  <a:srgbClr val="7030A0"/>
                </a:solidFill>
                <a:latin typeface="UTM Avo" panose="02040603050506020204" pitchFamily="18" charset="0"/>
                <a:ea typeface="Arial" panose="020B0604020202020204" pitchFamily="34" charset="0"/>
                <a:cs typeface="Calibri" panose="020F0502020204030204" pitchFamily="34" charset="0"/>
              </a:rPr>
              <a:t>ị</a:t>
            </a:r>
            <a:r>
              <a:rPr lang="vi-VN" sz="2000" dirty="0">
                <a:solidFill>
                  <a:srgbClr val="7030A0"/>
                </a:solidFill>
                <a:latin typeface="UTM Avo" panose="02040603050506020204" pitchFamily="18" charset="0"/>
                <a:ea typeface="Arial" panose="020B0604020202020204" pitchFamily="34" charset="0"/>
              </a:rPr>
              <a:t>nh</a:t>
            </a:r>
            <a:endParaRPr lang="vi-VN" dirty="0">
              <a:solidFill>
                <a:srgbClr val="7030A0"/>
              </a:solidFill>
              <a:latin typeface="Times New Roman" panose="02020603050405020304" pitchFamily="18" charset="0"/>
              <a:ea typeface="Arial" panose="020B0604020202020204" pitchFamily="34" charset="0"/>
            </a:endParaRPr>
          </a:p>
        </p:txBody>
      </p:sp>
      <p:sp>
        <p:nvSpPr>
          <p:cNvPr id="6" name="Rectangle 3">
            <a:extLst>
              <a:ext uri="{FF2B5EF4-FFF2-40B4-BE49-F238E27FC236}">
                <a16:creationId xmlns:a16="http://schemas.microsoft.com/office/drawing/2014/main" id="{7D2B5C6C-CD84-4E36-9921-2C2EB057649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Rectangle 7">
            <a:extLst>
              <a:ext uri="{FF2B5EF4-FFF2-40B4-BE49-F238E27FC236}">
                <a16:creationId xmlns:a16="http://schemas.microsoft.com/office/drawing/2014/main" id="{B623723D-980A-47FC-995D-BE497043330B}"/>
              </a:ext>
            </a:extLst>
          </p:cNvPr>
          <p:cNvSpPr/>
          <p:nvPr/>
        </p:nvSpPr>
        <p:spPr>
          <a:xfrm>
            <a:off x="4380931" y="5450431"/>
            <a:ext cx="7574531" cy="1304909"/>
          </a:xfrm>
          <a:prstGeom prst="rect">
            <a:avLst/>
          </a:prstGeom>
        </p:spPr>
        <p:txBody>
          <a:bodyPr wrap="square">
            <a:spAutoFit/>
          </a:bodyPr>
          <a:lstStyle/>
          <a:p>
            <a:pPr algn="just">
              <a:lnSpc>
                <a:spcPct val="150000"/>
              </a:lnSpc>
            </a:pPr>
            <a:r>
              <a:rPr lang="en-US" sz="2800" dirty="0">
                <a:solidFill>
                  <a:srgbClr val="FF0000"/>
                </a:solidFill>
                <a:latin typeface="UTM Avo" panose="02040603050506020204" pitchFamily="18" charset="0"/>
                <a:ea typeface="Arial" panose="020B0604020202020204" pitchFamily="34" charset="0"/>
              </a:rPr>
              <a:t>- </a:t>
            </a:r>
            <a:r>
              <a:rPr lang="vi-VN" sz="2800" dirty="0">
                <a:solidFill>
                  <a:srgbClr val="FF0000"/>
                </a:solidFill>
                <a:latin typeface="UTM Avo" panose="02040603050506020204" pitchFamily="18" charset="0"/>
                <a:ea typeface="Arial" panose="020B0604020202020204" pitchFamily="34" charset="0"/>
              </a:rPr>
              <a:t>Hình ảnh giọt mồi hôi trong bài thơ trên thể hiện điều gì?</a:t>
            </a:r>
            <a:endParaRPr lang="vi-VN" sz="28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23146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Đám mây 6">
            <a:extLst>
              <a:ext uri="{FF2B5EF4-FFF2-40B4-BE49-F238E27FC236}">
                <a16:creationId xmlns:a16="http://schemas.microsoft.com/office/drawing/2014/main" id="{3B88F510-650F-41B6-B231-D298289AEBF2}"/>
              </a:ext>
            </a:extLst>
          </p:cNvPr>
          <p:cNvSpPr/>
          <p:nvPr/>
        </p:nvSpPr>
        <p:spPr>
          <a:xfrm>
            <a:off x="5410658" y="1979479"/>
            <a:ext cx="2002519" cy="1676812"/>
          </a:xfrm>
          <a:prstGeom prst="cloud">
            <a:avLst/>
          </a:prstGeom>
          <a:solidFill>
            <a:srgbClr val="C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Đám mây 12">
            <a:extLst>
              <a:ext uri="{FF2B5EF4-FFF2-40B4-BE49-F238E27FC236}">
                <a16:creationId xmlns:a16="http://schemas.microsoft.com/office/drawing/2014/main" id="{B8EBCA5A-5E94-4050-8DA9-7B0E9522BE0E}"/>
              </a:ext>
            </a:extLst>
          </p:cNvPr>
          <p:cNvSpPr/>
          <p:nvPr/>
        </p:nvSpPr>
        <p:spPr>
          <a:xfrm>
            <a:off x="7594064" y="1695520"/>
            <a:ext cx="2299252" cy="1417020"/>
          </a:xfrm>
          <a:prstGeom prst="cloud">
            <a:avLst/>
          </a:prstGeom>
          <a:solidFill>
            <a:srgbClr val="D2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itle 1">
            <a:extLst>
              <a:ext uri="{FF2B5EF4-FFF2-40B4-BE49-F238E27FC236}">
                <a16:creationId xmlns:a16="http://schemas.microsoft.com/office/drawing/2014/main" id="{CA72E855-AAA7-4AF9-BF46-32CA13E0495D}"/>
              </a:ext>
            </a:extLst>
          </p:cNvPr>
          <p:cNvSpPr txBox="1">
            <a:spLocks/>
          </p:cNvSpPr>
          <p:nvPr/>
        </p:nvSpPr>
        <p:spPr>
          <a:xfrm>
            <a:off x="4426226" y="2382498"/>
            <a:ext cx="7220847" cy="730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spcBef>
                <a:spcPts val="0"/>
              </a:spcBef>
            </a:pPr>
            <a:r>
              <a:rPr lang="pt-BR" b="1" dirty="0">
                <a:solidFill>
                  <a:srgbClr val="FF0000"/>
                </a:solidFill>
                <a:latin typeface="Calibri" panose="020F0502020204030204" pitchFamily="34" charset="0"/>
              </a:rPr>
              <a:t>BÀI 5: EM YÊU LAO ĐỘNG</a:t>
            </a:r>
            <a:endParaRPr lang="pt-BR" dirty="0"/>
          </a:p>
        </p:txBody>
      </p:sp>
      <p:sp>
        <p:nvSpPr>
          <p:cNvPr id="2" name="Title 1">
            <a:extLst>
              <a:ext uri="{FF2B5EF4-FFF2-40B4-BE49-F238E27FC236}">
                <a16:creationId xmlns:a16="http://schemas.microsoft.com/office/drawing/2014/main" id="{76CBF0D0-A724-5D85-A226-21520F71E3E6}"/>
              </a:ext>
            </a:extLst>
          </p:cNvPr>
          <p:cNvSpPr txBox="1">
            <a:spLocks/>
          </p:cNvSpPr>
          <p:nvPr/>
        </p:nvSpPr>
        <p:spPr>
          <a:xfrm>
            <a:off x="4426226" y="3291270"/>
            <a:ext cx="7220847" cy="730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spcBef>
                <a:spcPts val="0"/>
              </a:spcBef>
            </a:pPr>
            <a:r>
              <a:rPr lang="pt-BR" b="1">
                <a:solidFill>
                  <a:srgbClr val="FF0000"/>
                </a:solidFill>
                <a:latin typeface="Calibri" panose="020F0502020204030204" pitchFamily="34" charset="0"/>
              </a:rPr>
              <a:t>HÌNH THÀNH KIẾN THỨC MỚI</a:t>
            </a:r>
            <a:endParaRPr lang="pt-BR"/>
          </a:p>
        </p:txBody>
      </p:sp>
    </p:spTree>
    <p:extLst>
      <p:ext uri="{BB962C8B-B14F-4D97-AF65-F5344CB8AC3E}">
        <p14:creationId xmlns:p14="http://schemas.microsoft.com/office/powerpoint/2010/main" val="9979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3384B-9BB1-5318-C6B4-E7E7B90817B1}"/>
              </a:ext>
            </a:extLst>
          </p:cNvPr>
          <p:cNvSpPr>
            <a:spLocks noGrp="1"/>
          </p:cNvSpPr>
          <p:nvPr>
            <p:ph type="ctrTitle"/>
          </p:nvPr>
        </p:nvSpPr>
        <p:spPr>
          <a:xfrm>
            <a:off x="1354094" y="287369"/>
            <a:ext cx="9433175" cy="1004158"/>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a:lnSpc>
                <a:spcPct val="100000"/>
              </a:lnSpc>
              <a:spcBef>
                <a:spcPts val="0"/>
              </a:spcBef>
              <a:spcAft>
                <a:spcPts val="800"/>
              </a:spcAft>
            </a:pP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Quan </a:t>
            </a:r>
            <a:r>
              <a:rPr lang="en-US" sz="3000" b="1" dirty="0" err="1">
                <a:solidFill>
                  <a:srgbClr val="FF0000"/>
                </a:solidFill>
                <a:effectLst/>
                <a:latin typeface="UTM Avo" panose="02040603050506020204" pitchFamily="18" charset="0"/>
                <a:ea typeface="Arial" panose="020B0604020202020204" pitchFamily="34" charset="0"/>
                <a:cs typeface="Times New Roman" panose="02020603050405020304" pitchFamily="18" charset="0"/>
              </a:rPr>
              <a:t>sát</a:t>
            </a: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 </a:t>
            </a:r>
            <a:r>
              <a:rPr lang="en-US" sz="3000" b="1" dirty="0" err="1">
                <a:solidFill>
                  <a:srgbClr val="FF0000"/>
                </a:solidFill>
                <a:effectLst/>
                <a:latin typeface="UTM Avo" panose="02040603050506020204" pitchFamily="18" charset="0"/>
                <a:ea typeface="Arial" panose="020B0604020202020204" pitchFamily="34" charset="0"/>
                <a:cs typeface="Times New Roman" panose="02020603050405020304" pitchFamily="18" charset="0"/>
              </a:rPr>
              <a:t>tranh</a:t>
            </a: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 VÀ BÀY TỎ Ý KIẾN!</a:t>
            </a:r>
            <a:endParaRPr lang="vi-VN" sz="3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8AC37575-3FA1-DD57-60E7-9B658119C4E5}"/>
              </a:ext>
            </a:extLst>
          </p:cNvPr>
          <p:cNvPicPr>
            <a:picLocks noChangeAspect="1"/>
          </p:cNvPicPr>
          <p:nvPr/>
        </p:nvPicPr>
        <p:blipFill>
          <a:blip r:embed="rId2"/>
          <a:stretch>
            <a:fillRect/>
          </a:stretch>
        </p:blipFill>
        <p:spPr>
          <a:xfrm>
            <a:off x="1354095" y="1537252"/>
            <a:ext cx="9578948" cy="4355428"/>
          </a:xfrm>
          <a:prstGeom prst="rect">
            <a:avLst/>
          </a:prstGeom>
        </p:spPr>
      </p:pic>
    </p:spTree>
    <p:extLst>
      <p:ext uri="{BB962C8B-B14F-4D97-AF65-F5344CB8AC3E}">
        <p14:creationId xmlns:p14="http://schemas.microsoft.com/office/powerpoint/2010/main" val="314350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8918FB0C-0E06-00D3-1778-DA5EE7198BCA}"/>
              </a:ext>
            </a:extLst>
          </p:cNvPr>
          <p:cNvPicPr>
            <a:picLocks noChangeAspect="1"/>
          </p:cNvPicPr>
          <p:nvPr/>
        </p:nvPicPr>
        <p:blipFill>
          <a:blip r:embed="rId2"/>
          <a:stretch>
            <a:fillRect/>
          </a:stretch>
        </p:blipFill>
        <p:spPr>
          <a:xfrm>
            <a:off x="1373813" y="847619"/>
            <a:ext cx="9871091" cy="4698072"/>
          </a:xfrm>
          <a:prstGeom prst="rect">
            <a:avLst/>
          </a:prstGeom>
        </p:spPr>
      </p:pic>
      <p:sp>
        <p:nvSpPr>
          <p:cNvPr id="17" name="Hộp Văn bản 16">
            <a:extLst>
              <a:ext uri="{FF2B5EF4-FFF2-40B4-BE49-F238E27FC236}">
                <a16:creationId xmlns:a16="http://schemas.microsoft.com/office/drawing/2014/main" id="{14BA4DBC-35B8-8D44-63DA-F570781D2188}"/>
              </a:ext>
            </a:extLst>
          </p:cNvPr>
          <p:cNvSpPr txBox="1"/>
          <p:nvPr/>
        </p:nvSpPr>
        <p:spPr>
          <a:xfrm>
            <a:off x="1444487" y="5596673"/>
            <a:ext cx="9303026" cy="954107"/>
          </a:xfrm>
          <a:prstGeom prst="rect">
            <a:avLst/>
          </a:prstGeom>
          <a:noFill/>
        </p:spPr>
        <p:txBody>
          <a:bodyPr wrap="square">
            <a:spAutoFit/>
          </a:bodyPr>
          <a:lstStyle/>
          <a:p>
            <a:pPr algn="ctr"/>
            <a:r>
              <a:rPr lang="en-US" sz="2800" dirty="0">
                <a:solidFill>
                  <a:srgbClr val="7030A0"/>
                </a:solidFill>
                <a:effectLst/>
                <a:latin typeface="Utm Avo" panose="02040603050506020204" pitchFamily="18" charset="0"/>
                <a:ea typeface="Arial" panose="020B0604020202020204" pitchFamily="34" charset="0"/>
              </a:rPr>
              <a:t>Hai </a:t>
            </a:r>
            <a:r>
              <a:rPr lang="en-US" sz="2800" dirty="0" err="1">
                <a:solidFill>
                  <a:srgbClr val="7030A0"/>
                </a:solidFill>
                <a:effectLst/>
                <a:latin typeface="Utm Avo" panose="02040603050506020204" pitchFamily="18" charset="0"/>
                <a:ea typeface="Arial" panose="020B0604020202020204" pitchFamily="34" charset="0"/>
              </a:rPr>
              <a:t>bạn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không</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yêu</a:t>
            </a:r>
            <a:r>
              <a:rPr lang="en-US" sz="2800" dirty="0">
                <a:solidFill>
                  <a:srgbClr val="7030A0"/>
                </a:solidFill>
                <a:effectLst/>
                <a:latin typeface="Utm Avo" panose="02040603050506020204" pitchFamily="18" charset="0"/>
                <a:ea typeface="Arial" panose="020B0604020202020204" pitchFamily="34" charset="0"/>
              </a:rPr>
              <a:t> lao </a:t>
            </a:r>
            <a:r>
              <a:rPr lang="en-US" sz="2800" dirty="0" err="1">
                <a:solidFill>
                  <a:srgbClr val="7030A0"/>
                </a:solidFill>
                <a:effectLst/>
                <a:latin typeface="Utm Avo" panose="02040603050506020204" pitchFamily="18" charset="0"/>
                <a:ea typeface="Arial" panose="020B0604020202020204" pitchFamily="34" charset="0"/>
              </a:rPr>
              <a:t>động</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nên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trốn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tránh</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việc</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dọn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vệ</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sinh</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sân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trường</a:t>
            </a:r>
            <a:r>
              <a:rPr lang="en-US" sz="2800" dirty="0">
                <a:solidFill>
                  <a:srgbClr val="7030A0"/>
                </a:solidFill>
                <a:effectLst/>
                <a:latin typeface="Utm Avo" panose="02040603050506020204" pitchFamily="18" charset="0"/>
                <a:ea typeface="Arial" panose="020B0604020202020204" pitchFamily="34" charset="0"/>
              </a:rPr>
              <a:t>.</a:t>
            </a:r>
            <a:endParaRPr lang="vi-VN" sz="2800" dirty="0">
              <a:solidFill>
                <a:srgbClr val="7030A0"/>
              </a:solidFill>
            </a:endParaRPr>
          </a:p>
        </p:txBody>
      </p:sp>
      <p:sp>
        <p:nvSpPr>
          <p:cNvPr id="2" name="Dấu Cộng 1">
            <a:extLst>
              <a:ext uri="{FF2B5EF4-FFF2-40B4-BE49-F238E27FC236}">
                <a16:creationId xmlns:a16="http://schemas.microsoft.com/office/drawing/2014/main" id="{3997AF7A-89CA-7603-4E19-19B99D379991}"/>
              </a:ext>
            </a:extLst>
          </p:cNvPr>
          <p:cNvSpPr/>
          <p:nvPr/>
        </p:nvSpPr>
        <p:spPr>
          <a:xfrm rot="2437596">
            <a:off x="585308" y="667316"/>
            <a:ext cx="1577009" cy="127220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10999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B6F4F78-A8DF-10BF-B87E-DDFE88679DA7}"/>
              </a:ext>
            </a:extLst>
          </p:cNvPr>
          <p:cNvPicPr>
            <a:picLocks noChangeAspect="1"/>
          </p:cNvPicPr>
          <p:nvPr/>
        </p:nvPicPr>
        <p:blipFill>
          <a:blip r:embed="rId2"/>
          <a:stretch>
            <a:fillRect/>
          </a:stretch>
        </p:blipFill>
        <p:spPr>
          <a:xfrm>
            <a:off x="1345095" y="337002"/>
            <a:ext cx="9501809" cy="4852277"/>
          </a:xfrm>
          <a:prstGeom prst="rect">
            <a:avLst/>
          </a:prstGeom>
        </p:spPr>
      </p:pic>
      <p:pic>
        <p:nvPicPr>
          <p:cNvPr id="3" name="Picture 4" descr="A green tick mark on a black background&#10;&#10;Description automatically generated with medium confidence">
            <a:extLst>
              <a:ext uri="{FF2B5EF4-FFF2-40B4-BE49-F238E27FC236}">
                <a16:creationId xmlns:a16="http://schemas.microsoft.com/office/drawing/2014/main" id="{CEBA3314-2BA9-2766-66E1-58EACD1E9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185" y="153560"/>
            <a:ext cx="1735362" cy="1469296"/>
          </a:xfrm>
          <a:prstGeom prst="rect">
            <a:avLst/>
          </a:prstGeom>
        </p:spPr>
      </p:pic>
      <p:sp>
        <p:nvSpPr>
          <p:cNvPr id="2" name="Rectangle 1">
            <a:extLst>
              <a:ext uri="{FF2B5EF4-FFF2-40B4-BE49-F238E27FC236}">
                <a16:creationId xmlns:a16="http://schemas.microsoft.com/office/drawing/2014/main" id="{3757DBDF-924B-4059-AF9C-092124C712EB}"/>
              </a:ext>
            </a:extLst>
          </p:cNvPr>
          <p:cNvSpPr/>
          <p:nvPr/>
        </p:nvSpPr>
        <p:spPr>
          <a:xfrm>
            <a:off x="384314" y="5372721"/>
            <a:ext cx="10906538" cy="917239"/>
          </a:xfrm>
          <a:prstGeom prst="rect">
            <a:avLst/>
          </a:prstGeom>
        </p:spPr>
        <p:txBody>
          <a:bodyPr wrap="square">
            <a:spAutoFit/>
          </a:bodyPr>
          <a:lstStyle/>
          <a:p>
            <a:pPr algn="ctr">
              <a:lnSpc>
                <a:spcPct val="107000"/>
              </a:lnSpc>
              <a:spcAft>
                <a:spcPts val="800"/>
              </a:spcAft>
            </a:pPr>
            <a:r>
              <a:rPr lang="vi-VN" sz="2600" dirty="0">
                <a:solidFill>
                  <a:srgbClr val="7030A0"/>
                </a:solidFill>
                <a:latin typeface="UTM Avo" panose="02040603050506020204" pitchFamily="18" charset="0"/>
                <a:ea typeface="Arial" panose="020B0604020202020204" pitchFamily="34" charset="0"/>
              </a:rPr>
              <a:t>Bạn nam trong tranh thể hiện sự yêu thích đối với công việc sửa xe của bố, không sợ bẩn tay khi cầm các đồ dùng của bố.</a:t>
            </a:r>
            <a:endParaRPr lang="vi-VN" sz="2600" dirty="0">
              <a:solidFill>
                <a:srgbClr val="7030A0"/>
              </a:solidFill>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0279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DC372492-4A3A-A628-375D-989D17D3453F}"/>
              </a:ext>
            </a:extLst>
          </p:cNvPr>
          <p:cNvPicPr>
            <a:picLocks noGrp="1" noChangeAspect="1"/>
          </p:cNvPicPr>
          <p:nvPr>
            <p:ph sz="half" idx="1"/>
          </p:nvPr>
        </p:nvPicPr>
        <p:blipFill>
          <a:blip r:embed="rId2"/>
          <a:stretch>
            <a:fillRect/>
          </a:stretch>
        </p:blipFill>
        <p:spPr>
          <a:xfrm>
            <a:off x="1012462" y="583096"/>
            <a:ext cx="9893925" cy="4792598"/>
          </a:xfrm>
          <a:prstGeom prst="rect">
            <a:avLst/>
          </a:prstGeom>
        </p:spPr>
      </p:pic>
      <p:pic>
        <p:nvPicPr>
          <p:cNvPr id="2" name="Picture 4" descr="A green tick mark on a black background&#10;&#10;Description automatically generated with medium confidence">
            <a:extLst>
              <a:ext uri="{FF2B5EF4-FFF2-40B4-BE49-F238E27FC236}">
                <a16:creationId xmlns:a16="http://schemas.microsoft.com/office/drawing/2014/main" id="{8527A437-3965-F112-76AA-CBBF3B5A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783" y="583096"/>
            <a:ext cx="1437208" cy="1216855"/>
          </a:xfrm>
          <a:prstGeom prst="rect">
            <a:avLst/>
          </a:prstGeom>
        </p:spPr>
      </p:pic>
      <p:sp>
        <p:nvSpPr>
          <p:cNvPr id="3" name="Rectangle 2">
            <a:extLst>
              <a:ext uri="{FF2B5EF4-FFF2-40B4-BE49-F238E27FC236}">
                <a16:creationId xmlns:a16="http://schemas.microsoft.com/office/drawing/2014/main" id="{B746783A-EC80-4DB2-98A4-C00BB37DBB34}"/>
              </a:ext>
            </a:extLst>
          </p:cNvPr>
          <p:cNvSpPr/>
          <p:nvPr/>
        </p:nvSpPr>
        <p:spPr>
          <a:xfrm>
            <a:off x="1470991" y="5375694"/>
            <a:ext cx="9435396" cy="954107"/>
          </a:xfrm>
          <a:prstGeom prst="rect">
            <a:avLst/>
          </a:prstGeom>
        </p:spPr>
        <p:txBody>
          <a:bodyPr wrap="square">
            <a:spAutoFit/>
          </a:bodyPr>
          <a:lstStyle/>
          <a:p>
            <a:pPr algn="ctr"/>
            <a:r>
              <a:rPr lang="vi-VN" sz="2800" dirty="0">
                <a:solidFill>
                  <a:srgbClr val="7030A0"/>
                </a:solidFill>
                <a:latin typeface="UTM Avo" panose="02040603050506020204" pitchFamily="18" charset="0"/>
                <a:ea typeface="Arial" panose="020B0604020202020204" pitchFamily="34" charset="0"/>
                <a:cs typeface="Times New Roman" panose="02020603050405020304" pitchFamily="18" charset="0"/>
              </a:rPr>
              <a:t>Bạn nam trong tranh cố gắng hoàn thành xong công việc cho gà ăn rồi mới vào ăn cơm.</a:t>
            </a:r>
            <a:endParaRPr lang="vi-VN" sz="2800" dirty="0">
              <a:solidFill>
                <a:srgbClr val="7030A0"/>
              </a:solidFill>
            </a:endParaRPr>
          </a:p>
        </p:txBody>
      </p:sp>
    </p:spTree>
    <p:extLst>
      <p:ext uri="{BB962C8B-B14F-4D97-AF65-F5344CB8AC3E}">
        <p14:creationId xmlns:p14="http://schemas.microsoft.com/office/powerpoint/2010/main" val="155608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1056</Words>
  <PresentationFormat>Widescreen</PresentationFormat>
  <Paragraphs>73</Paragraphs>
  <Slides>22</Slides>
  <Notes>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Calibri</vt:lpstr>
      <vt:lpstr>Calibri Light</vt:lpstr>
      <vt:lpstr>Cambria</vt:lpstr>
      <vt:lpstr>Goudy Old Style</vt:lpstr>
      <vt:lpstr>Gill Sans MT</vt:lpstr>
      <vt:lpstr>Tahoma</vt:lpstr>
      <vt:lpstr>Times New Roman</vt:lpstr>
      <vt:lpstr>Utm Avo</vt:lpstr>
      <vt:lpstr>Utm Avo</vt:lpstr>
      <vt:lpstr>ClassicFrameVTI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Quan sát tranh VÀ BÀY TỎ Ý KIẾN!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2020-08-10T03:18:16Z</dcterms:created>
  <dcterms:modified xsi:type="dcterms:W3CDTF">2023-09-05T13:49:01Z</dcterms:modified>
</cp:coreProperties>
</file>