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2"/>
  </p:notesMasterIdLst>
  <p:sldIdLst>
    <p:sldId id="256" r:id="rId2"/>
    <p:sldId id="264" r:id="rId3"/>
    <p:sldId id="270" r:id="rId4"/>
    <p:sldId id="271" r:id="rId5"/>
    <p:sldId id="322" r:id="rId6"/>
    <p:sldId id="323" r:id="rId7"/>
    <p:sldId id="324" r:id="rId8"/>
    <p:sldId id="325" r:id="rId9"/>
    <p:sldId id="326" r:id="rId10"/>
    <p:sldId id="327" r:id="rId11"/>
    <p:sldId id="328" r:id="rId12"/>
    <p:sldId id="329"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298" r:id="rId29"/>
    <p:sldId id="348" r:id="rId30"/>
    <p:sldId id="347" r:id="rId31"/>
    <p:sldId id="349" r:id="rId32"/>
    <p:sldId id="350" r:id="rId33"/>
    <p:sldId id="351" r:id="rId34"/>
    <p:sldId id="352" r:id="rId35"/>
    <p:sldId id="353" r:id="rId36"/>
    <p:sldId id="354" r:id="rId37"/>
    <p:sldId id="355" r:id="rId38"/>
    <p:sldId id="346" r:id="rId39"/>
    <p:sldId id="357" r:id="rId40"/>
    <p:sldId id="358" r:id="rId41"/>
  </p:sldIdLst>
  <p:sldSz cx="18288000" cy="10287000"/>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DEC"/>
    <a:srgbClr val="F6E7E6"/>
    <a:srgbClr val="EFF4E4"/>
    <a:srgbClr val="934BC9"/>
    <a:srgbClr val="FFF4D1"/>
    <a:srgbClr val="EDF6F9"/>
    <a:srgbClr val="F0E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3447" autoAdjust="0"/>
  </p:normalViewPr>
  <p:slideViewPr>
    <p:cSldViewPr>
      <p:cViewPr varScale="1">
        <p:scale>
          <a:sx n="54" d="100"/>
          <a:sy n="54" d="100"/>
        </p:scale>
        <p:origin x="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BD2D5-F2C3-4A22-8162-806D0259310B}"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6BC67-43BC-4092-8E54-A85405C21749}" type="slidenum">
              <a:rPr lang="en-US" smtClean="0"/>
              <a:t>‹#›</a:t>
            </a:fld>
            <a:endParaRPr lang="en-US"/>
          </a:p>
        </p:txBody>
      </p:sp>
    </p:spTree>
    <p:extLst>
      <p:ext uri="{BB962C8B-B14F-4D97-AF65-F5344CB8AC3E}">
        <p14:creationId xmlns:p14="http://schemas.microsoft.com/office/powerpoint/2010/main" val="148297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C6BC67-43BC-4092-8E54-A85405C21749}" type="slidenum">
              <a:rPr lang="en-US" smtClean="0"/>
              <a:t>10</a:t>
            </a:fld>
            <a:endParaRPr lang="en-US"/>
          </a:p>
        </p:txBody>
      </p:sp>
    </p:spTree>
    <p:extLst>
      <p:ext uri="{BB962C8B-B14F-4D97-AF65-F5344CB8AC3E}">
        <p14:creationId xmlns:p14="http://schemas.microsoft.com/office/powerpoint/2010/main" val="171455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C6BC67-43BC-4092-8E54-A85405C21749}" type="slidenum">
              <a:rPr lang="en-US" smtClean="0"/>
              <a:t>19</a:t>
            </a:fld>
            <a:endParaRPr lang="en-US"/>
          </a:p>
        </p:txBody>
      </p:sp>
    </p:spTree>
    <p:extLst>
      <p:ext uri="{BB962C8B-B14F-4D97-AF65-F5344CB8AC3E}">
        <p14:creationId xmlns:p14="http://schemas.microsoft.com/office/powerpoint/2010/main" val="145139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6.svg"/><Relationship Id="rId10" Type="http://schemas.openxmlformats.org/officeDocument/2006/relationships/image" Target="../media/image44.svg"/><Relationship Id="rId4" Type="http://schemas.openxmlformats.org/officeDocument/2006/relationships/image" Target="../media/image5.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4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5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svg"/><Relationship Id="rId7" Type="http://schemas.openxmlformats.org/officeDocument/2006/relationships/image" Target="../media/image5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60.sv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svg"/><Relationship Id="rId7" Type="http://schemas.openxmlformats.org/officeDocument/2006/relationships/image" Target="../media/image5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svg"/><Relationship Id="rId10" Type="http://schemas.openxmlformats.org/officeDocument/2006/relationships/image" Target="../media/image61.png"/><Relationship Id="rId4" Type="http://schemas.openxmlformats.org/officeDocument/2006/relationships/image" Target="../media/image5.png"/><Relationship Id="rId9" Type="http://schemas.openxmlformats.org/officeDocument/2006/relationships/image" Target="../media/image60.sv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svg"/><Relationship Id="rId7" Type="http://schemas.openxmlformats.org/officeDocument/2006/relationships/image" Target="../media/image5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svg"/><Relationship Id="rId10" Type="http://schemas.openxmlformats.org/officeDocument/2006/relationships/image" Target="../media/image62.png"/><Relationship Id="rId4" Type="http://schemas.openxmlformats.org/officeDocument/2006/relationships/image" Target="../media/image5.png"/><Relationship Id="rId9" Type="http://schemas.openxmlformats.org/officeDocument/2006/relationships/image" Target="../media/image60.svg"/></Relationships>
</file>

<file path=ppt/slides/_rels/slide24.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sv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svg"/><Relationship Id="rId7" Type="http://schemas.openxmlformats.org/officeDocument/2006/relationships/image" Target="../media/image7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0.sv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4.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66.svg"/><Relationship Id="rId10"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9.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6.svg"/><Relationship Id="rId7" Type="http://schemas.openxmlformats.org/officeDocument/2006/relationships/image" Target="../media/image8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3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9.svg"/></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1.svg"/><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0.sv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4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9.svg"/></Relationships>
</file>

<file path=ppt/slides/_rels/slide3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svg"/><Relationship Id="rId7" Type="http://schemas.openxmlformats.org/officeDocument/2006/relationships/image" Target="../media/image9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32.sv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5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10" Type="http://schemas.openxmlformats.org/officeDocument/2006/relationships/image" Target="../media/image95.png"/><Relationship Id="rId4" Type="http://schemas.openxmlformats.org/officeDocument/2006/relationships/image" Target="../media/image50.png"/><Relationship Id="rId9" Type="http://schemas.openxmlformats.org/officeDocument/2006/relationships/image" Target="../media/image32.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9.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9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97.svg"/><Relationship Id="rId5" Type="http://schemas.openxmlformats.org/officeDocument/2006/relationships/image" Target="../media/image6.svg"/><Relationship Id="rId15" Type="http://schemas.openxmlformats.org/officeDocument/2006/relationships/image" Target="../media/image101.svg"/><Relationship Id="rId10" Type="http://schemas.openxmlformats.org/officeDocument/2006/relationships/image" Target="../media/image96.png"/><Relationship Id="rId4" Type="http://schemas.openxmlformats.org/officeDocument/2006/relationships/image" Target="../media/image5.png"/><Relationship Id="rId9" Type="http://schemas.openxmlformats.org/officeDocument/2006/relationships/image" Target="../media/image18.svg"/><Relationship Id="rId14" Type="http://schemas.openxmlformats.org/officeDocument/2006/relationships/image" Target="../media/image100.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sv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svg"/><Relationship Id="rId7"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svg"/><Relationship Id="rId7" Type="http://schemas.openxmlformats.org/officeDocument/2006/relationships/image" Target="../media/image3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grpSp>
        <p:nvGrpSpPr>
          <p:cNvPr id="2" name="Group 2"/>
          <p:cNvGrpSpPr/>
          <p:nvPr/>
        </p:nvGrpSpPr>
        <p:grpSpPr>
          <a:xfrm>
            <a:off x="2138167" y="587686"/>
            <a:ext cx="12762256" cy="9699314"/>
            <a:chOff x="0" y="0"/>
            <a:chExt cx="17016341" cy="12932419"/>
          </a:xfrm>
        </p:grpSpPr>
        <p:grpSp>
          <p:nvGrpSpPr>
            <p:cNvPr id="3" name="Group 3"/>
            <p:cNvGrpSpPr/>
            <p:nvPr/>
          </p:nvGrpSpPr>
          <p:grpSpPr>
            <a:xfrm rot="-1102305">
              <a:off x="8978608" y="10406571"/>
              <a:ext cx="3574726" cy="1395737"/>
              <a:chOff x="0" y="0"/>
              <a:chExt cx="706119" cy="275701"/>
            </a:xfrm>
          </p:grpSpPr>
          <p:sp>
            <p:nvSpPr>
              <p:cNvPr id="4" name="Freeform 4"/>
              <p:cNvSpPr/>
              <p:nvPr/>
            </p:nvSpPr>
            <p:spPr>
              <a:xfrm>
                <a:off x="0" y="0"/>
                <a:ext cx="706119" cy="275701"/>
              </a:xfrm>
              <a:custGeom>
                <a:avLst/>
                <a:gdLst/>
                <a:ahLst/>
                <a:cxnLst/>
                <a:rect l="l" t="t" r="r" b="b"/>
                <a:pathLst>
                  <a:path w="706119" h="275701">
                    <a:moveTo>
                      <a:pt x="0" y="0"/>
                    </a:moveTo>
                    <a:lnTo>
                      <a:pt x="706119" y="0"/>
                    </a:lnTo>
                    <a:lnTo>
                      <a:pt x="706119" y="275701"/>
                    </a:lnTo>
                    <a:lnTo>
                      <a:pt x="0" y="275701"/>
                    </a:lnTo>
                    <a:lnTo>
                      <a:pt x="0" y="0"/>
                    </a:lnTo>
                  </a:path>
                </a:pathLst>
              </a:custGeom>
              <a:solidFill>
                <a:srgbClr val="FFFAE7"/>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276"/>
                  </a:lnSpc>
                </a:pPr>
                <a:endParaRPr/>
              </a:p>
            </p:txBody>
          </p:sp>
        </p:grpSp>
      </p:grpSp>
      <p:sp>
        <p:nvSpPr>
          <p:cNvPr id="8" name="Freeform 8"/>
          <p:cNvSpPr/>
          <p:nvPr/>
        </p:nvSpPr>
        <p:spPr>
          <a:xfrm flipH="1">
            <a:off x="14478000" y="6210300"/>
            <a:ext cx="3799114" cy="4781340"/>
          </a:xfrm>
          <a:custGeom>
            <a:avLst/>
            <a:gdLst/>
            <a:ahLst/>
            <a:cxnLst/>
            <a:rect l="l" t="t" r="r" b="b"/>
            <a:pathLst>
              <a:path w="4273508" h="5467140">
                <a:moveTo>
                  <a:pt x="4273509" y="0"/>
                </a:moveTo>
                <a:lnTo>
                  <a:pt x="0" y="0"/>
                </a:lnTo>
                <a:lnTo>
                  <a:pt x="0" y="5467140"/>
                </a:lnTo>
                <a:lnTo>
                  <a:pt x="4273509" y="5467140"/>
                </a:lnTo>
                <a:lnTo>
                  <a:pt x="4273509" y="0"/>
                </a:lnTo>
                <a:close/>
              </a:path>
            </a:pathLst>
          </a:custGeom>
          <a:blipFill>
            <a:blip r:embed="rId2">
              <a:extLst>
                <a:ext uri="{96DAC541-7B7A-43D3-8B79-37D633B846F1}">
                  <asvg:svgBlip xmlns:asvg="http://schemas.microsoft.com/office/drawing/2016/SVG/main" r:embed="rId3"/>
                </a:ext>
              </a:extLst>
            </a:blip>
            <a:stretch>
              <a:fillRect b="-81400"/>
            </a:stretch>
          </a:blipFill>
        </p:spPr>
        <p:txBody>
          <a:bodyPr/>
          <a:lstStyle/>
          <a:p>
            <a:endParaRPr lang="en-US"/>
          </a:p>
        </p:txBody>
      </p:sp>
      <p:sp>
        <p:nvSpPr>
          <p:cNvPr id="9" name="Freeform 9"/>
          <p:cNvSpPr/>
          <p:nvPr/>
        </p:nvSpPr>
        <p:spPr>
          <a:xfrm>
            <a:off x="16585954" y="-211862"/>
            <a:ext cx="2116368" cy="2072277"/>
          </a:xfrm>
          <a:custGeom>
            <a:avLst/>
            <a:gdLst/>
            <a:ahLst/>
            <a:cxnLst/>
            <a:rect l="l" t="t" r="r" b="b"/>
            <a:pathLst>
              <a:path w="2116368" h="2072277">
                <a:moveTo>
                  <a:pt x="0" y="0"/>
                </a:moveTo>
                <a:lnTo>
                  <a:pt x="2116368" y="0"/>
                </a:lnTo>
                <a:lnTo>
                  <a:pt x="2116368" y="2072277"/>
                </a:lnTo>
                <a:lnTo>
                  <a:pt x="0" y="2072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351199">
            <a:off x="-735148" y="-871613"/>
            <a:ext cx="2626737" cy="2918597"/>
          </a:xfrm>
          <a:custGeom>
            <a:avLst/>
            <a:gdLst/>
            <a:ahLst/>
            <a:cxnLst/>
            <a:rect l="l" t="t" r="r" b="b"/>
            <a:pathLst>
              <a:path w="2626737" h="2918597">
                <a:moveTo>
                  <a:pt x="0" y="0"/>
                </a:moveTo>
                <a:lnTo>
                  <a:pt x="2626737" y="0"/>
                </a:lnTo>
                <a:lnTo>
                  <a:pt x="2626737" y="2918597"/>
                </a:lnTo>
                <a:lnTo>
                  <a:pt x="0" y="29185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611697">
            <a:off x="16767112" y="154694"/>
            <a:ext cx="1946054" cy="2220601"/>
          </a:xfrm>
          <a:custGeom>
            <a:avLst/>
            <a:gdLst/>
            <a:ahLst/>
            <a:cxnLst/>
            <a:rect l="l" t="t" r="r" b="b"/>
            <a:pathLst>
              <a:path w="1946054" h="2220601">
                <a:moveTo>
                  <a:pt x="0" y="0"/>
                </a:moveTo>
                <a:lnTo>
                  <a:pt x="1946054" y="0"/>
                </a:lnTo>
                <a:lnTo>
                  <a:pt x="1946054" y="2220600"/>
                </a:lnTo>
                <a:lnTo>
                  <a:pt x="0" y="22206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13846" y="8428707"/>
            <a:ext cx="2096699" cy="2053018"/>
          </a:xfrm>
          <a:custGeom>
            <a:avLst/>
            <a:gdLst/>
            <a:ahLst/>
            <a:cxnLst/>
            <a:rect l="l" t="t" r="r" b="b"/>
            <a:pathLst>
              <a:path w="2096699" h="2053018">
                <a:moveTo>
                  <a:pt x="0" y="0"/>
                </a:moveTo>
                <a:lnTo>
                  <a:pt x="2096699" y="0"/>
                </a:lnTo>
                <a:lnTo>
                  <a:pt x="2096699" y="2053018"/>
                </a:lnTo>
                <a:lnTo>
                  <a:pt x="0" y="20530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2">
            <a:extLst>
              <a:ext uri="{FF2B5EF4-FFF2-40B4-BE49-F238E27FC236}">
                <a16:creationId xmlns:a16="http://schemas.microsoft.com/office/drawing/2014/main" id="{E5559BCC-5AA8-EBB3-895D-5860C1171ABF}"/>
              </a:ext>
            </a:extLst>
          </p:cNvPr>
          <p:cNvSpPr txBox="1"/>
          <p:nvPr/>
        </p:nvSpPr>
        <p:spPr>
          <a:xfrm>
            <a:off x="786086" y="3410910"/>
            <a:ext cx="16715828" cy="3465179"/>
          </a:xfrm>
          <a:prstGeom prst="rect">
            <a:avLst/>
          </a:prstGeom>
        </p:spPr>
        <p:txBody>
          <a:bodyPr wrap="square" lIns="0" tIns="0" rIns="0" bIns="0" rtlCol="0" anchor="t">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75617" y="9174309"/>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6705856" y="47664"/>
            <a:ext cx="1386071" cy="1131237"/>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Line Callout 1 (Border and Accent Bar) 3">
            <a:extLst>
              <a:ext uri="{FF2B5EF4-FFF2-40B4-BE49-F238E27FC236}">
                <a16:creationId xmlns:a16="http://schemas.microsoft.com/office/drawing/2014/main" id="{4BC4F75E-2C09-65C6-954C-4ACFBC918150}"/>
              </a:ext>
            </a:extLst>
          </p:cNvPr>
          <p:cNvSpPr/>
          <p:nvPr/>
        </p:nvSpPr>
        <p:spPr>
          <a:xfrm>
            <a:off x="228598" y="968946"/>
            <a:ext cx="8153400" cy="2802953"/>
          </a:xfrm>
          <a:prstGeom prst="accentBorderCallout1">
            <a:avLst>
              <a:gd name="adj1" fmla="val 18750"/>
              <a:gd name="adj2" fmla="val -3127"/>
              <a:gd name="adj3" fmla="val 17954"/>
              <a:gd name="adj4" fmla="val -17509"/>
            </a:avLst>
          </a:prstGeom>
          <a:solidFill>
            <a:schemeClr val="bg1"/>
          </a:solidFill>
          <a:ln>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a:solidFill>
                  <a:srgbClr val="C00000"/>
                </a:solidFill>
                <a:cs typeface="Arial" panose="020B0604020202020204" pitchFamily="34" charset="0"/>
              </a:rPr>
              <a:t>Một số cách vượt qua khó khăn để hoàn thiện bản thân</a:t>
            </a:r>
            <a:endParaRPr lang="en-US" sz="3800" b="1" dirty="0">
              <a:solidFill>
                <a:srgbClr val="C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78DA85C-AF27-1A42-CDAA-8C7BF662290E}"/>
              </a:ext>
            </a:extLst>
          </p:cNvPr>
          <p:cNvPicPr>
            <a:picLocks noChangeAspect="1"/>
          </p:cNvPicPr>
          <p:nvPr/>
        </p:nvPicPr>
        <p:blipFill>
          <a:blip r:embed="rId7"/>
          <a:stretch>
            <a:fillRect/>
          </a:stretch>
        </p:blipFill>
        <p:spPr>
          <a:xfrm>
            <a:off x="1689714" y="4535824"/>
            <a:ext cx="5130149" cy="5012754"/>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18">
            <a:extLst>
              <a:ext uri="{FF2B5EF4-FFF2-40B4-BE49-F238E27FC236}">
                <a16:creationId xmlns:a16="http://schemas.microsoft.com/office/drawing/2014/main" id="{73FF9D41-37A6-4201-4EC4-047828DEFFD9}"/>
              </a:ext>
            </a:extLst>
          </p:cNvPr>
          <p:cNvSpPr/>
          <p:nvPr/>
        </p:nvSpPr>
        <p:spPr>
          <a:xfrm>
            <a:off x="9454825" y="5707098"/>
            <a:ext cx="8153400" cy="1738476"/>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400">
                <a:cs typeface="Arial" panose="020B0604020202020204" pitchFamily="34" charset="0"/>
              </a:rPr>
              <a:t>Tìm kiếm sự trợ giúp khi thực sự cần</a:t>
            </a:r>
            <a:endParaRPr lang="en-US" sz="3400" dirty="0">
              <a:solidFill>
                <a:schemeClr val="tx1"/>
              </a:solidFill>
              <a:latin typeface="Arial" panose="020B0604020202020204" pitchFamily="34" charset="0"/>
              <a:cs typeface="Arial" panose="020B0604020202020204" pitchFamily="34" charset="0"/>
            </a:endParaRPr>
          </a:p>
        </p:txBody>
      </p:sp>
      <p:sp>
        <p:nvSpPr>
          <p:cNvPr id="9" name="Rounded Rectangle 19">
            <a:extLst>
              <a:ext uri="{FF2B5EF4-FFF2-40B4-BE49-F238E27FC236}">
                <a16:creationId xmlns:a16="http://schemas.microsoft.com/office/drawing/2014/main" id="{3ED2C90A-1555-C432-1415-1BA80128A75A}"/>
              </a:ext>
            </a:extLst>
          </p:cNvPr>
          <p:cNvSpPr/>
          <p:nvPr/>
        </p:nvSpPr>
        <p:spPr>
          <a:xfrm>
            <a:off x="9448803" y="3586543"/>
            <a:ext cx="8153400" cy="1755114"/>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400">
                <a:cs typeface="Arial" panose="020B0604020202020204" pitchFamily="34" charset="0"/>
              </a:rPr>
              <a:t>Tập trung vào ưu điểm của bản thân</a:t>
            </a:r>
            <a:endParaRPr lang="en-US" sz="3400" dirty="0">
              <a:solidFill>
                <a:schemeClr val="tx1"/>
              </a:solidFill>
              <a:latin typeface="Arial" panose="020B0604020202020204" pitchFamily="34" charset="0"/>
              <a:cs typeface="Arial" panose="020B0604020202020204" pitchFamily="34" charset="0"/>
            </a:endParaRPr>
          </a:p>
        </p:txBody>
      </p:sp>
      <p:sp>
        <p:nvSpPr>
          <p:cNvPr id="10" name="Rounded Rectangle 23">
            <a:extLst>
              <a:ext uri="{FF2B5EF4-FFF2-40B4-BE49-F238E27FC236}">
                <a16:creationId xmlns:a16="http://schemas.microsoft.com/office/drawing/2014/main" id="{B2F830F6-15FC-05C4-05A7-DA7865DE2840}"/>
              </a:ext>
            </a:extLst>
          </p:cNvPr>
          <p:cNvSpPr/>
          <p:nvPr/>
        </p:nvSpPr>
        <p:spPr>
          <a:xfrm>
            <a:off x="9448801" y="7878936"/>
            <a:ext cx="8153400" cy="1738475"/>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400">
                <a:cs typeface="Arial" panose="020B0604020202020204" pitchFamily="34" charset="0"/>
              </a:rPr>
              <a:t>Kiên trì, bền bỉ theo đuổi mục tiêu</a:t>
            </a:r>
            <a:endParaRPr lang="en-US" sz="3400" dirty="0">
              <a:solidFill>
                <a:schemeClr val="tx1"/>
              </a:solidFill>
              <a:latin typeface="Arial" panose="020B0604020202020204" pitchFamily="34" charset="0"/>
              <a:cs typeface="Arial" panose="020B0604020202020204" pitchFamily="34" charset="0"/>
            </a:endParaRPr>
          </a:p>
        </p:txBody>
      </p:sp>
      <p:sp>
        <p:nvSpPr>
          <p:cNvPr id="22" name="Rounded Rectangle 19">
            <a:extLst>
              <a:ext uri="{FF2B5EF4-FFF2-40B4-BE49-F238E27FC236}">
                <a16:creationId xmlns:a16="http://schemas.microsoft.com/office/drawing/2014/main" id="{7EB73369-8787-D01B-A89D-55249F8DDE03}"/>
              </a:ext>
            </a:extLst>
          </p:cNvPr>
          <p:cNvSpPr/>
          <p:nvPr/>
        </p:nvSpPr>
        <p:spPr>
          <a:xfrm>
            <a:off x="9448800" y="1392553"/>
            <a:ext cx="8153400" cy="1755114"/>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400">
                <a:cs typeface="Arial" panose="020B0604020202020204" pitchFamily="34" charset="0"/>
              </a:rPr>
              <a:t>Suy nghĩ tích cực và lạc quan</a:t>
            </a:r>
            <a:endParaRPr lang="en-US" sz="3400" dirty="0">
              <a:solidFill>
                <a:schemeClr val="tx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72CAE045-DC5E-D0CE-8CC8-FA9495CA5FD8}"/>
              </a:ext>
            </a:extLst>
          </p:cNvPr>
          <p:cNvGrpSpPr/>
          <p:nvPr/>
        </p:nvGrpSpPr>
        <p:grpSpPr>
          <a:xfrm rot="16200000">
            <a:off x="8092030" y="2829078"/>
            <a:ext cx="2103918" cy="609594"/>
            <a:chOff x="6498137" y="3625822"/>
            <a:chExt cx="558104" cy="973671"/>
          </a:xfrm>
        </p:grpSpPr>
        <p:cxnSp>
          <p:nvCxnSpPr>
            <p:cNvPr id="25" name="Straight Connector 24">
              <a:extLst>
                <a:ext uri="{FF2B5EF4-FFF2-40B4-BE49-F238E27FC236}">
                  <a16:creationId xmlns:a16="http://schemas.microsoft.com/office/drawing/2014/main" id="{94815CD0-1B33-1006-FDDA-D1E46EA8C612}"/>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24C384-C5B0-4F01-13C9-F7231181AC58}"/>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F259B4D-602E-3F07-0276-27A3B2AB0EE3}"/>
              </a:ext>
            </a:extLst>
          </p:cNvPr>
          <p:cNvGrpSpPr/>
          <p:nvPr/>
        </p:nvGrpSpPr>
        <p:grpSpPr>
          <a:xfrm rot="16200000" flipH="1">
            <a:off x="6181735" y="4739375"/>
            <a:ext cx="5924505" cy="609591"/>
            <a:chOff x="6498137" y="3625822"/>
            <a:chExt cx="558104" cy="973671"/>
          </a:xfrm>
        </p:grpSpPr>
        <p:cxnSp>
          <p:nvCxnSpPr>
            <p:cNvPr id="28" name="Straight Connector 27">
              <a:extLst>
                <a:ext uri="{FF2B5EF4-FFF2-40B4-BE49-F238E27FC236}">
                  <a16:creationId xmlns:a16="http://schemas.microsoft.com/office/drawing/2014/main" id="{0DED6C06-3036-A953-E07E-F9F54B110F3A}"/>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E3A9D4-01A0-81B4-887E-A7138054EEBA}"/>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37A40DA-59B0-246C-DC2B-B78F4BF07F9E}"/>
              </a:ext>
            </a:extLst>
          </p:cNvPr>
          <p:cNvGrpSpPr/>
          <p:nvPr/>
        </p:nvGrpSpPr>
        <p:grpSpPr>
          <a:xfrm rot="16200000">
            <a:off x="7537826" y="4725112"/>
            <a:ext cx="3212348" cy="609597"/>
            <a:chOff x="6498137" y="3625822"/>
            <a:chExt cx="558104" cy="973671"/>
          </a:xfrm>
        </p:grpSpPr>
        <p:cxnSp>
          <p:nvCxnSpPr>
            <p:cNvPr id="31" name="Straight Connector 30">
              <a:extLst>
                <a:ext uri="{FF2B5EF4-FFF2-40B4-BE49-F238E27FC236}">
                  <a16:creationId xmlns:a16="http://schemas.microsoft.com/office/drawing/2014/main" id="{E55E0C26-52F8-D64C-EB04-918D181AB9B1}"/>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8B794F-1EDB-6AF2-14D6-63F2A222A82B}"/>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729AE0C-E894-8656-F27B-5BDB16376652}"/>
              </a:ext>
            </a:extLst>
          </p:cNvPr>
          <p:cNvGrpSpPr/>
          <p:nvPr/>
        </p:nvGrpSpPr>
        <p:grpSpPr>
          <a:xfrm rot="16200000">
            <a:off x="7645111" y="6737398"/>
            <a:ext cx="2997770" cy="609606"/>
            <a:chOff x="6498137" y="3625822"/>
            <a:chExt cx="558104" cy="973671"/>
          </a:xfrm>
        </p:grpSpPr>
        <p:cxnSp>
          <p:nvCxnSpPr>
            <p:cNvPr id="36" name="Straight Connector 35">
              <a:extLst>
                <a:ext uri="{FF2B5EF4-FFF2-40B4-BE49-F238E27FC236}">
                  <a16:creationId xmlns:a16="http://schemas.microsoft.com/office/drawing/2014/main" id="{4938E300-AFFF-D827-D3CE-F4D82FAD7445}"/>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17806DD-514E-7483-BC0D-4D4F30C0536C}"/>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88014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7232085" y="18789"/>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5DE187-23E6-6F39-746F-E5C7125593DF}"/>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6" name="Freeform 3">
            <a:extLst>
              <a:ext uri="{FF2B5EF4-FFF2-40B4-BE49-F238E27FC236}">
                <a16:creationId xmlns:a16="http://schemas.microsoft.com/office/drawing/2014/main" id="{FB28B782-FB2D-2883-416B-422497630EF8}"/>
              </a:ext>
            </a:extLst>
          </p:cNvPr>
          <p:cNvSpPr/>
          <p:nvPr/>
        </p:nvSpPr>
        <p:spPr>
          <a:xfrm>
            <a:off x="636813" y="2857500"/>
            <a:ext cx="17068800" cy="6894252"/>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1F6C7D6-3F1F-F143-16A7-97BAA7928BDB}"/>
              </a:ext>
            </a:extLst>
          </p:cNvPr>
          <p:cNvSpPr txBox="1"/>
          <p:nvPr/>
        </p:nvSpPr>
        <p:spPr>
          <a:xfrm>
            <a:off x="6625028" y="3167613"/>
            <a:ext cx="10529212" cy="6274025"/>
          </a:xfrm>
          <a:prstGeom prst="rect">
            <a:avLst/>
          </a:prstGeom>
          <a:noFill/>
        </p:spPr>
        <p:txBody>
          <a:bodyPr wrap="square">
            <a:spAutoFit/>
          </a:bodyPr>
          <a:lstStyle/>
          <a:p>
            <a:pPr algn="just">
              <a:lnSpc>
                <a:spcPct val="150000"/>
              </a:lnSpc>
            </a:pPr>
            <a:r>
              <a:rPr lang="vi-VN" sz="3400">
                <a:solidFill>
                  <a:srgbClr val="000000"/>
                </a:solidFill>
                <a:ea typeface="Calibri" panose="020F0502020204030204" pitchFamily="34" charset="0"/>
                <a:cs typeface="Arial" panose="020B0604020202020204" pitchFamily="34" charset="0"/>
              </a:rPr>
              <a:t>Bạn A mong muốn hình thành thói quen dậy sớm tập thể dục buổi sáng. Có những hôm bạn thấy rất ngại và muốn bỏ cuộc, nhưng bạn đã cố gắng nỗ lực bằng cách đi ngủ sớm để buổi sáng dậy không mệt mỏi. Khi chuông đồng hồ kêu, bạn cố gắng bật dậy thật nhanh, không ngủ thêm và cố gắng duy trì trong hai tuần. Từ đó việc tập thể dục trở thành thói quen, khiến bạn A không còn cảm thấy khó khăn nữa.</a:t>
            </a:r>
            <a:endParaRPr lang="en-US" sz="3400" dirty="0">
              <a:latin typeface="Arial" panose="020B0604020202020204" pitchFamily="34" charset="0"/>
              <a:cs typeface="Arial" panose="020B0604020202020204" pitchFamily="34" charset="0"/>
            </a:endParaRPr>
          </a:p>
        </p:txBody>
      </p:sp>
      <p:sp>
        <p:nvSpPr>
          <p:cNvPr id="8" name="Line Callout 1 (Border and Accent Bar) 3">
            <a:extLst>
              <a:ext uri="{FF2B5EF4-FFF2-40B4-BE49-F238E27FC236}">
                <a16:creationId xmlns:a16="http://schemas.microsoft.com/office/drawing/2014/main" id="{C19C9302-A3F6-2EAA-5F62-D7A40DD8C3B6}"/>
              </a:ext>
            </a:extLst>
          </p:cNvPr>
          <p:cNvSpPr/>
          <p:nvPr/>
        </p:nvSpPr>
        <p:spPr>
          <a:xfrm>
            <a:off x="457200" y="535247"/>
            <a:ext cx="14020800" cy="1972422"/>
          </a:xfrm>
          <a:prstGeom prst="accentBorderCallout1">
            <a:avLst>
              <a:gd name="adj1" fmla="val 18750"/>
              <a:gd name="adj2" fmla="val -3127"/>
              <a:gd name="adj3" fmla="val 17954"/>
              <a:gd name="adj4" fmla="val -17509"/>
            </a:avLst>
          </a:prstGeom>
          <a:solidFill>
            <a:schemeClr val="bg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2">
                    <a:lumMod val="75000"/>
                  </a:schemeClr>
                </a:solidFill>
                <a:latin typeface="Arial" panose="020B0604020202020204" pitchFamily="34" charset="0"/>
                <a:cs typeface="Arial" panose="020B0604020202020204" pitchFamily="34" charset="0"/>
              </a:rPr>
              <a:t>Ví dụ </a:t>
            </a:r>
            <a:r>
              <a:rPr lang="en-US" sz="3600" b="1">
                <a:solidFill>
                  <a:schemeClr val="tx2">
                    <a:lumMod val="75000"/>
                  </a:schemeClr>
                </a:solidFill>
                <a:latin typeface="Arial" panose="020B0604020202020204" pitchFamily="34" charset="0"/>
                <a:cs typeface="Arial" panose="020B0604020202020204" pitchFamily="34" charset="0"/>
              </a:rPr>
              <a:t>tham khảo </a:t>
            </a:r>
            <a:r>
              <a:rPr lang="vi-VN" sz="3600" b="1">
                <a:solidFill>
                  <a:schemeClr val="tx2">
                    <a:lumMod val="75000"/>
                  </a:schemeClr>
                </a:solidFill>
                <a:latin typeface="Arial" panose="020B0604020202020204" pitchFamily="34" charset="0"/>
                <a:cs typeface="Arial" panose="020B0604020202020204" pitchFamily="34" charset="0"/>
              </a:rPr>
              <a:t>về một</a:t>
            </a:r>
            <a:r>
              <a:rPr lang="en-US" sz="3600" b="1">
                <a:solidFill>
                  <a:schemeClr val="tx2">
                    <a:lumMod val="75000"/>
                  </a:schemeClr>
                </a:solidFill>
                <a:latin typeface="Arial" panose="020B0604020202020204" pitchFamily="34" charset="0"/>
                <a:cs typeface="Arial" panose="020B0604020202020204" pitchFamily="34" charset="0"/>
              </a:rPr>
              <a:t> học sinh </a:t>
            </a:r>
            <a:r>
              <a:rPr lang="vi-VN" sz="3600" b="1">
                <a:solidFill>
                  <a:schemeClr val="tx2">
                    <a:lumMod val="75000"/>
                  </a:schemeClr>
                </a:solidFill>
                <a:latin typeface="Arial" panose="020B0604020202020204" pitchFamily="34" charset="0"/>
                <a:cs typeface="Arial" panose="020B0604020202020204" pitchFamily="34" charset="0"/>
              </a:rPr>
              <a:t>đã vượt qua khó khăn để hoàn thiện bản thân</a:t>
            </a:r>
            <a:endParaRPr lang="en-US" sz="3600" b="1" i="1" dirty="0">
              <a:solidFill>
                <a:schemeClr val="tx2">
                  <a:lumMod val="75000"/>
                </a:schemeClr>
              </a:solidFill>
              <a:latin typeface="Arial" panose="020B0604020202020204" pitchFamily="34" charset="0"/>
              <a:cs typeface="Arial" panose="020B0604020202020204" pitchFamily="34" charset="0"/>
            </a:endParaRPr>
          </a:p>
        </p:txBody>
      </p:sp>
      <p:sp>
        <p:nvSpPr>
          <p:cNvPr id="47" name="Freeform 11">
            <a:extLst>
              <a:ext uri="{FF2B5EF4-FFF2-40B4-BE49-F238E27FC236}">
                <a16:creationId xmlns:a16="http://schemas.microsoft.com/office/drawing/2014/main" id="{1F42134A-9FB4-5ED1-F242-6D923E1B4679}"/>
              </a:ext>
            </a:extLst>
          </p:cNvPr>
          <p:cNvSpPr/>
          <p:nvPr/>
        </p:nvSpPr>
        <p:spPr>
          <a:xfrm rot="6949130">
            <a:off x="281721" y="9250296"/>
            <a:ext cx="849227" cy="911827"/>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AE17E8D4-CA4F-4319-3585-C1875B7B02EC}"/>
              </a:ext>
            </a:extLst>
          </p:cNvPr>
          <p:cNvGrpSpPr/>
          <p:nvPr/>
        </p:nvGrpSpPr>
        <p:grpSpPr>
          <a:xfrm>
            <a:off x="1301667" y="4230536"/>
            <a:ext cx="4658507" cy="3853963"/>
            <a:chOff x="1301667" y="4230536"/>
            <a:chExt cx="4658507" cy="3853963"/>
          </a:xfrm>
        </p:grpSpPr>
        <p:grpSp>
          <p:nvGrpSpPr>
            <p:cNvPr id="17" name="Group 8">
              <a:extLst>
                <a:ext uri="{FF2B5EF4-FFF2-40B4-BE49-F238E27FC236}">
                  <a16:creationId xmlns:a16="http://schemas.microsoft.com/office/drawing/2014/main" id="{245B0ED8-F9FE-D3F1-0848-3485534F130C}"/>
                </a:ext>
              </a:extLst>
            </p:cNvPr>
            <p:cNvGrpSpPr/>
            <p:nvPr/>
          </p:nvGrpSpPr>
          <p:grpSpPr>
            <a:xfrm>
              <a:off x="1301667" y="4230536"/>
              <a:ext cx="4658507" cy="3853963"/>
              <a:chOff x="0" y="0"/>
              <a:chExt cx="1100661" cy="893945"/>
            </a:xfrm>
          </p:grpSpPr>
          <p:sp>
            <p:nvSpPr>
              <p:cNvPr id="20" name="Freeform 9">
                <a:extLst>
                  <a:ext uri="{FF2B5EF4-FFF2-40B4-BE49-F238E27FC236}">
                    <a16:creationId xmlns:a16="http://schemas.microsoft.com/office/drawing/2014/main" id="{5A5ADC8F-5A94-5AC7-5C4A-23FA7B668F12}"/>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21" name="TextBox 10">
                <a:extLst>
                  <a:ext uri="{FF2B5EF4-FFF2-40B4-BE49-F238E27FC236}">
                    <a16:creationId xmlns:a16="http://schemas.microsoft.com/office/drawing/2014/main" id="{7B2E2FC9-FC16-F0EC-9AE5-F8A26180DA2D}"/>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24" name="Picture 23" descr="A cartoon of a child waking up in bed&#10;&#10;Description automatically generated">
              <a:extLst>
                <a:ext uri="{FF2B5EF4-FFF2-40B4-BE49-F238E27FC236}">
                  <a16:creationId xmlns:a16="http://schemas.microsoft.com/office/drawing/2014/main" id="{7399B29B-2DDC-6B9F-E5EF-FC40C88FD0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30801" y="4658131"/>
              <a:ext cx="4200240" cy="3292988"/>
            </a:xfrm>
            <a:prstGeom prst="rect">
              <a:avLst/>
            </a:prstGeom>
          </p:spPr>
        </p:pic>
      </p:grpSp>
    </p:spTree>
    <p:extLst>
      <p:ext uri="{BB962C8B-B14F-4D97-AF65-F5344CB8AC3E}">
        <p14:creationId xmlns:p14="http://schemas.microsoft.com/office/powerpoint/2010/main" val="12021937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right)">
                                      <p:cBhvr>
                                        <p:cTn id="15" dur="500"/>
                                        <p:tgtEl>
                                          <p:spTgt spid="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7318573" y="9281273"/>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01583" y="-158720"/>
            <a:ext cx="1386071" cy="1131237"/>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5DE187-23E6-6F39-746F-E5C7125593DF}"/>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3A9344B-5F8D-07E4-428C-0279B8B6F7DD}"/>
              </a:ext>
            </a:extLst>
          </p:cNvPr>
          <p:cNvSpPr txBox="1"/>
          <p:nvPr/>
        </p:nvSpPr>
        <p:spPr>
          <a:xfrm>
            <a:off x="2356861" y="631579"/>
            <a:ext cx="14211196" cy="1998176"/>
          </a:xfrm>
          <a:prstGeom prst="rect">
            <a:avLst/>
          </a:prstGeom>
          <a:noFill/>
        </p:spPr>
        <p:txBody>
          <a:bodyPr wrap="square">
            <a:spAutoFit/>
          </a:bodyPr>
          <a:lstStyle/>
          <a:p>
            <a:pPr algn="ctr">
              <a:lnSpc>
                <a:spcPct val="150000"/>
              </a:lnSpc>
              <a:spcAft>
                <a:spcPts val="1000"/>
              </a:spcAft>
            </a:pPr>
            <a:r>
              <a:rPr lang="vi-VN" sz="4400" b="1">
                <a:solidFill>
                  <a:srgbClr val="C00000"/>
                </a:solidFill>
                <a:latin typeface="Arial" panose="020B0604020202020204" pitchFamily="34" charset="0"/>
                <a:ea typeface="Calibri" panose="020F0502020204030204" pitchFamily="34" charset="0"/>
                <a:cs typeface="Arial" panose="020B0604020202020204" pitchFamily="34" charset="0"/>
              </a:rPr>
              <a:t>Nhiệm vụ 3: Đề xuất cách hoàn thiện bản thân trong các trường hợp</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73655483-2CDA-A8F5-5D9C-5A91E310DB52}"/>
              </a:ext>
            </a:extLst>
          </p:cNvPr>
          <p:cNvGrpSpPr/>
          <p:nvPr/>
        </p:nvGrpSpPr>
        <p:grpSpPr>
          <a:xfrm>
            <a:off x="309434" y="3056867"/>
            <a:ext cx="17429609" cy="1923222"/>
            <a:chOff x="84480" y="2307211"/>
            <a:chExt cx="17429609" cy="1923222"/>
          </a:xfrm>
        </p:grpSpPr>
        <p:sp>
          <p:nvSpPr>
            <p:cNvPr id="30" name="TextBox 29">
              <a:extLst>
                <a:ext uri="{FF2B5EF4-FFF2-40B4-BE49-F238E27FC236}">
                  <a16:creationId xmlns:a16="http://schemas.microsoft.com/office/drawing/2014/main" id="{90B3B54D-4467-1EAC-2489-A1D019C363D2}"/>
                </a:ext>
              </a:extLst>
            </p:cNvPr>
            <p:cNvSpPr txBox="1"/>
            <p:nvPr/>
          </p:nvSpPr>
          <p:spPr>
            <a:xfrm>
              <a:off x="1740688" y="2307211"/>
              <a:ext cx="15773401" cy="1923222"/>
            </a:xfrm>
            <a:prstGeom prst="roundRect">
              <a:avLst/>
            </a:prstGeom>
            <a:solidFill>
              <a:srgbClr val="F6E7E6"/>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3800" b="1">
                  <a:solidFill>
                    <a:srgbClr val="FF0000"/>
                  </a:solidFill>
                  <a:latin typeface="Arial" panose="020B0604020202020204" pitchFamily="34" charset="0"/>
                  <a:cs typeface="Arial" panose="020B0604020202020204" pitchFamily="34" charset="0"/>
                </a:rPr>
                <a:t>HOẠT ĐỘNG NHÓM: </a:t>
              </a:r>
              <a:r>
                <a:rPr lang="en-US" sz="3800">
                  <a:latin typeface="Arial" panose="020B0604020202020204" pitchFamily="34" charset="0"/>
                  <a:cs typeface="Arial" panose="020B0604020202020204" pitchFamily="34" charset="0"/>
                </a:rPr>
                <a:t>Cả lớp chia thành 4 nhóm (2 nhóm thực hiện 1 nhiệm vụ) và đọc các trường hợp </a:t>
              </a:r>
              <a:r>
                <a:rPr lang="en-US" sz="3800" i="1">
                  <a:latin typeface="Arial" panose="020B0604020202020204" pitchFamily="34" charset="0"/>
                  <a:cs typeface="Arial" panose="020B0604020202020204" pitchFamily="34" charset="0"/>
                </a:rPr>
                <a:t>(SHS – tr.11) </a:t>
              </a:r>
              <a:r>
                <a:rPr lang="en-US" sz="3800">
                  <a:latin typeface="Arial" panose="020B0604020202020204" pitchFamily="34" charset="0"/>
                  <a:cs typeface="Arial" panose="020B0604020202020204" pitchFamily="34" charset="0"/>
                </a:rPr>
                <a:t>để thực hiện yêu cầu</a:t>
              </a:r>
              <a:endParaRPr lang="vi-VN" sz="3800">
                <a:latin typeface="Arial" panose="020B0604020202020204" pitchFamily="34" charset="0"/>
                <a:cs typeface="Arial" panose="020B0604020202020204" pitchFamily="34" charset="0"/>
              </a:endParaRPr>
            </a:p>
          </p:txBody>
        </p:sp>
        <p:pic>
          <p:nvPicPr>
            <p:cNvPr id="31" name="Picture 9">
              <a:extLst>
                <a:ext uri="{FF2B5EF4-FFF2-40B4-BE49-F238E27FC236}">
                  <a16:creationId xmlns:a16="http://schemas.microsoft.com/office/drawing/2014/main" id="{02347D55-E499-910A-065C-A125CA81962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480" y="2395184"/>
              <a:ext cx="1559816" cy="1752601"/>
            </a:xfrm>
            <a:prstGeom prst="rect">
              <a:avLst/>
            </a:prstGeom>
          </p:spPr>
        </p:pic>
      </p:grpSp>
      <p:grpSp>
        <p:nvGrpSpPr>
          <p:cNvPr id="32" name="Group 31">
            <a:extLst>
              <a:ext uri="{FF2B5EF4-FFF2-40B4-BE49-F238E27FC236}">
                <a16:creationId xmlns:a16="http://schemas.microsoft.com/office/drawing/2014/main" id="{57DD9254-FEA8-0AF0-AAD6-B2FBC1E5CAE3}"/>
              </a:ext>
            </a:extLst>
          </p:cNvPr>
          <p:cNvGrpSpPr/>
          <p:nvPr/>
        </p:nvGrpSpPr>
        <p:grpSpPr>
          <a:xfrm>
            <a:off x="6001429" y="4980089"/>
            <a:ext cx="6285142" cy="1360957"/>
            <a:chOff x="3029863" y="1823688"/>
            <a:chExt cx="12362538" cy="1262412"/>
          </a:xfrm>
        </p:grpSpPr>
        <p:cxnSp>
          <p:nvCxnSpPr>
            <p:cNvPr id="33" name="Straight Connector 32">
              <a:extLst>
                <a:ext uri="{FF2B5EF4-FFF2-40B4-BE49-F238E27FC236}">
                  <a16:creationId xmlns:a16="http://schemas.microsoft.com/office/drawing/2014/main" id="{059B738D-F1B3-CCAC-CE0B-D18441A722C4}"/>
                </a:ext>
              </a:extLst>
            </p:cNvPr>
            <p:cNvCxnSpPr>
              <a:cxnSpLocks/>
            </p:cNvCxnSpPr>
            <p:nvPr/>
          </p:nvCxnSpPr>
          <p:spPr>
            <a:xfrm>
              <a:off x="9144001" y="1823688"/>
              <a:ext cx="0" cy="576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C64E86B-ED18-FBEA-3CBA-2CD4E9314CD2}"/>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4FA9A0-E88E-2743-482C-5034D796EB20}"/>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DBD8481-0664-07FC-F87E-9790AA954FB1}"/>
                </a:ext>
              </a:extLst>
            </p:cNvPr>
            <p:cNvCxnSpPr>
              <a:cxnSpLocks/>
            </p:cNvCxnSpPr>
            <p:nvPr/>
          </p:nvCxnSpPr>
          <p:spPr>
            <a:xfrm>
              <a:off x="15392401" y="2400300"/>
              <a:ext cx="0" cy="685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48EA8D65-D75A-F76C-3E5B-1F231C44BF2D}"/>
              </a:ext>
            </a:extLst>
          </p:cNvPr>
          <p:cNvSpPr/>
          <p:nvPr/>
        </p:nvSpPr>
        <p:spPr>
          <a:xfrm>
            <a:off x="527178" y="6341047"/>
            <a:ext cx="8137838" cy="318552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a:solidFill>
                  <a:schemeClr val="tx1"/>
                </a:solidFill>
                <a:latin typeface="Arial" panose="020B0604020202020204" pitchFamily="34" charset="0"/>
                <a:cs typeface="Arial" panose="020B0604020202020204" pitchFamily="34" charset="0"/>
              </a:rPr>
              <a:t>Nhóm 1, 2: </a:t>
            </a:r>
            <a:endParaRPr lang="en-US" sz="3800" b="1">
              <a:solidFill>
                <a:schemeClr val="tx1"/>
              </a:solidFill>
              <a:latin typeface="Arial" panose="020B0604020202020204" pitchFamily="34" charset="0"/>
              <a:cs typeface="Arial" panose="020B0604020202020204" pitchFamily="34" charset="0"/>
            </a:endParaRPr>
          </a:p>
          <a:p>
            <a:pPr algn="ctr">
              <a:lnSpc>
                <a:spcPct val="150000"/>
              </a:lnSpc>
            </a:pPr>
            <a:r>
              <a:rPr lang="vi-VN" sz="3800">
                <a:solidFill>
                  <a:schemeClr val="tx1"/>
                </a:solidFill>
                <a:latin typeface="Arial" panose="020B0604020202020204" pitchFamily="34" charset="0"/>
                <a:cs typeface="Arial" panose="020B0604020202020204" pitchFamily="34" charset="0"/>
              </a:rPr>
              <a:t>Đề xuất cách hoàn thiện bản thân trong trường hợp 1</a:t>
            </a:r>
            <a:endParaRPr lang="en-US" sz="3800" i="1"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0A87276-ED00-A14C-5AF0-90D7D46052C9}"/>
              </a:ext>
            </a:extLst>
          </p:cNvPr>
          <p:cNvSpPr/>
          <p:nvPr/>
        </p:nvSpPr>
        <p:spPr>
          <a:xfrm>
            <a:off x="9579434" y="6341040"/>
            <a:ext cx="8137838" cy="318553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a:solidFill>
                  <a:schemeClr val="tx1"/>
                </a:solidFill>
                <a:latin typeface="Arial" panose="020B0604020202020204" pitchFamily="34" charset="0"/>
                <a:cs typeface="Arial" panose="020B0604020202020204" pitchFamily="34" charset="0"/>
              </a:rPr>
              <a:t>Nhóm 3, 4: </a:t>
            </a:r>
            <a:endParaRPr lang="en-US" sz="3800" b="1">
              <a:solidFill>
                <a:schemeClr val="tx1"/>
              </a:solidFill>
              <a:latin typeface="Arial" panose="020B0604020202020204" pitchFamily="34" charset="0"/>
              <a:cs typeface="Arial" panose="020B0604020202020204" pitchFamily="34" charset="0"/>
            </a:endParaRPr>
          </a:p>
          <a:p>
            <a:pPr algn="ctr">
              <a:lnSpc>
                <a:spcPct val="150000"/>
              </a:lnSpc>
            </a:pPr>
            <a:r>
              <a:rPr lang="vi-VN" sz="3800">
                <a:solidFill>
                  <a:schemeClr val="tx1"/>
                </a:solidFill>
                <a:latin typeface="Arial" panose="020B0604020202020204" pitchFamily="34" charset="0"/>
                <a:cs typeface="Arial" panose="020B0604020202020204" pitchFamily="34" charset="0"/>
              </a:rPr>
              <a:t>Đề xuất cách hoàn thiện bản thân trong trường hợp 2</a:t>
            </a:r>
            <a:endParaRPr lang="en-US" sz="3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8050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1+#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36248" y="51498"/>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7499045" y="133193"/>
            <a:ext cx="805024" cy="683625"/>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6FAB3E13-06DB-21D5-C9F5-DD72B0DC65BB}"/>
              </a:ext>
            </a:extLst>
          </p:cNvPr>
          <p:cNvGrpSpPr/>
          <p:nvPr/>
        </p:nvGrpSpPr>
        <p:grpSpPr>
          <a:xfrm>
            <a:off x="1753039" y="896546"/>
            <a:ext cx="14745462" cy="4101123"/>
            <a:chOff x="1695508" y="1587872"/>
            <a:chExt cx="14745462" cy="4101123"/>
          </a:xfrm>
        </p:grpSpPr>
        <p:grpSp>
          <p:nvGrpSpPr>
            <p:cNvPr id="2" name="Group 10">
              <a:extLst>
                <a:ext uri="{FF2B5EF4-FFF2-40B4-BE49-F238E27FC236}">
                  <a16:creationId xmlns:a16="http://schemas.microsoft.com/office/drawing/2014/main" id="{80DD2B48-FB3C-A124-9704-096BF133EA45}"/>
                </a:ext>
              </a:extLst>
            </p:cNvPr>
            <p:cNvGrpSpPr/>
            <p:nvPr/>
          </p:nvGrpSpPr>
          <p:grpSpPr>
            <a:xfrm>
              <a:off x="4191000" y="2019300"/>
              <a:ext cx="12249970" cy="3669695"/>
              <a:chOff x="0" y="-38100"/>
              <a:chExt cx="3280976" cy="961859"/>
            </a:xfrm>
          </p:grpSpPr>
          <p:sp>
            <p:nvSpPr>
              <p:cNvPr id="3" name="Freeform 11">
                <a:extLst>
                  <a:ext uri="{FF2B5EF4-FFF2-40B4-BE49-F238E27FC236}">
                    <a16:creationId xmlns:a16="http://schemas.microsoft.com/office/drawing/2014/main" id="{1BCFBD8B-777F-D1CD-71E1-80531249C538}"/>
                  </a:ext>
                </a:extLst>
              </p:cNvPr>
              <p:cNvSpPr/>
              <p:nvPr/>
            </p:nvSpPr>
            <p:spPr>
              <a:xfrm>
                <a:off x="158345" y="0"/>
                <a:ext cx="3122631" cy="923759"/>
              </a:xfrm>
              <a:custGeom>
                <a:avLst/>
                <a:gdLst/>
                <a:ahLst/>
                <a:cxnLst/>
                <a:rect l="l" t="t" r="r" b="b"/>
                <a:pathLst>
                  <a:path w="3732283" h="1119918">
                    <a:moveTo>
                      <a:pt x="29065" y="0"/>
                    </a:moveTo>
                    <a:lnTo>
                      <a:pt x="3703218" y="0"/>
                    </a:lnTo>
                    <a:cubicBezTo>
                      <a:pt x="3719270" y="0"/>
                      <a:pt x="3732283" y="13013"/>
                      <a:pt x="3732283" y="29065"/>
                    </a:cubicBezTo>
                    <a:lnTo>
                      <a:pt x="3732283" y="1090853"/>
                    </a:lnTo>
                    <a:cubicBezTo>
                      <a:pt x="3732283" y="1106905"/>
                      <a:pt x="3719270" y="1119918"/>
                      <a:pt x="3703218" y="1119918"/>
                    </a:cubicBezTo>
                    <a:lnTo>
                      <a:pt x="29065" y="1119918"/>
                    </a:lnTo>
                    <a:cubicBezTo>
                      <a:pt x="13013" y="1119918"/>
                      <a:pt x="0" y="1106905"/>
                      <a:pt x="0" y="1090853"/>
                    </a:cubicBezTo>
                    <a:lnTo>
                      <a:pt x="0" y="29065"/>
                    </a:lnTo>
                    <a:cubicBezTo>
                      <a:pt x="0" y="13013"/>
                      <a:pt x="13013" y="0"/>
                      <a:pt x="29065" y="0"/>
                    </a:cubicBezTo>
                    <a:close/>
                  </a:path>
                </a:pathLst>
              </a:custGeom>
              <a:solidFill>
                <a:schemeClr val="accent4">
                  <a:lumMod val="20000"/>
                  <a:lumOff val="80000"/>
                </a:schemeClr>
              </a:solidFill>
            </p:spPr>
            <p:txBody>
              <a:bodyPr/>
              <a:lstStyle/>
              <a:p>
                <a:endParaRPr lang="en-US"/>
              </a:p>
            </p:txBody>
          </p:sp>
          <p:sp>
            <p:nvSpPr>
              <p:cNvPr id="5" name="TextBox 12">
                <a:extLst>
                  <a:ext uri="{FF2B5EF4-FFF2-40B4-BE49-F238E27FC236}">
                    <a16:creationId xmlns:a16="http://schemas.microsoft.com/office/drawing/2014/main" id="{8AE30685-D519-BA2D-2C82-06541CC56D3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5">
              <a:extLst>
                <a:ext uri="{FF2B5EF4-FFF2-40B4-BE49-F238E27FC236}">
                  <a16:creationId xmlns:a16="http://schemas.microsoft.com/office/drawing/2014/main" id="{55C15616-EDD2-C68C-A700-C1A64344D18E}"/>
                </a:ext>
              </a:extLst>
            </p:cNvPr>
            <p:cNvGrpSpPr/>
            <p:nvPr/>
          </p:nvGrpSpPr>
          <p:grpSpPr>
            <a:xfrm>
              <a:off x="9125770" y="1587872"/>
              <a:ext cx="5104056" cy="1153575"/>
              <a:chOff x="5914430" y="915759"/>
              <a:chExt cx="5104056" cy="1153575"/>
            </a:xfrm>
          </p:grpSpPr>
          <p:pic>
            <p:nvPicPr>
              <p:cNvPr id="8" name="Picture 9">
                <a:extLst>
                  <a:ext uri="{FF2B5EF4-FFF2-40B4-BE49-F238E27FC236}">
                    <a16:creationId xmlns:a16="http://schemas.microsoft.com/office/drawing/2014/main" id="{D40F1D94-2803-C244-0E61-3C1514315B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14430" y="915759"/>
                <a:ext cx="5104056" cy="1153575"/>
              </a:xfrm>
              <a:prstGeom prst="rect">
                <a:avLst/>
              </a:prstGeom>
            </p:spPr>
          </p:pic>
          <p:sp>
            <p:nvSpPr>
              <p:cNvPr id="9" name="TextBox 8">
                <a:extLst>
                  <a:ext uri="{FF2B5EF4-FFF2-40B4-BE49-F238E27FC236}">
                    <a16:creationId xmlns:a16="http://schemas.microsoft.com/office/drawing/2014/main" id="{A433121E-B1A9-36E1-142C-C9CA2B854D8D}"/>
                  </a:ext>
                </a:extLst>
              </p:cNvPr>
              <p:cNvSpPr txBox="1"/>
              <p:nvPr/>
            </p:nvSpPr>
            <p:spPr>
              <a:xfrm>
                <a:off x="6106120" y="1055177"/>
                <a:ext cx="4720675"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Trường hợp 1</a:t>
                </a:r>
                <a:endParaRPr lang="en-US" sz="4400" b="1" dirty="0">
                  <a:solidFill>
                    <a:schemeClr val="bg1"/>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15B1D07F-6F89-B8E5-28B3-BEB19B4B9021}"/>
                </a:ext>
              </a:extLst>
            </p:cNvPr>
            <p:cNvSpPr txBox="1"/>
            <p:nvPr/>
          </p:nvSpPr>
          <p:spPr>
            <a:xfrm>
              <a:off x="7816902" y="3073519"/>
              <a:ext cx="8061474" cy="1911549"/>
            </a:xfrm>
            <a:prstGeom prst="rect">
              <a:avLst/>
            </a:prstGeom>
            <a:noFill/>
          </p:spPr>
          <p:txBody>
            <a:bodyPr wrap="square">
              <a:spAutoFit/>
            </a:bodyPr>
            <a:lstStyle/>
            <a:p>
              <a:pPr algn="ctr">
                <a:lnSpc>
                  <a:spcPct val="150000"/>
                </a:lnSpc>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Mong muốn thay đổi thói quen thức khuya học bài.</a:t>
              </a:r>
            </a:p>
          </p:txBody>
        </p:sp>
        <p:pic>
          <p:nvPicPr>
            <p:cNvPr id="5122" name="Picture 2" descr="Thuyết phục người khác từ bỏ thói quen thức khuya hay nhất (2 Mẫu)">
              <a:extLst>
                <a:ext uri="{FF2B5EF4-FFF2-40B4-BE49-F238E27FC236}">
                  <a16:creationId xmlns:a16="http://schemas.microsoft.com/office/drawing/2014/main" id="{4728E075-823F-7222-EC86-BE1BCA06693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695508" y="2112011"/>
              <a:ext cx="5685030" cy="3524335"/>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24" name="Group 23">
            <a:extLst>
              <a:ext uri="{FF2B5EF4-FFF2-40B4-BE49-F238E27FC236}">
                <a16:creationId xmlns:a16="http://schemas.microsoft.com/office/drawing/2014/main" id="{E91D0250-F21B-7D0E-9129-D42364FA3315}"/>
              </a:ext>
            </a:extLst>
          </p:cNvPr>
          <p:cNvGrpSpPr/>
          <p:nvPr/>
        </p:nvGrpSpPr>
        <p:grpSpPr>
          <a:xfrm>
            <a:off x="1753039" y="5574457"/>
            <a:ext cx="14727558" cy="4101123"/>
            <a:chOff x="1713412" y="5809794"/>
            <a:chExt cx="14727558" cy="4101123"/>
          </a:xfrm>
        </p:grpSpPr>
        <p:grpSp>
          <p:nvGrpSpPr>
            <p:cNvPr id="13" name="Group 12">
              <a:extLst>
                <a:ext uri="{FF2B5EF4-FFF2-40B4-BE49-F238E27FC236}">
                  <a16:creationId xmlns:a16="http://schemas.microsoft.com/office/drawing/2014/main" id="{84805A7C-B0C1-B292-5F08-3B4827043273}"/>
                </a:ext>
              </a:extLst>
            </p:cNvPr>
            <p:cNvGrpSpPr/>
            <p:nvPr/>
          </p:nvGrpSpPr>
          <p:grpSpPr>
            <a:xfrm>
              <a:off x="4191000" y="5809794"/>
              <a:ext cx="12249970" cy="4101123"/>
              <a:chOff x="4191000" y="1587872"/>
              <a:chExt cx="12249970" cy="4101123"/>
            </a:xfrm>
          </p:grpSpPr>
          <p:grpSp>
            <p:nvGrpSpPr>
              <p:cNvPr id="14" name="Group 10">
                <a:extLst>
                  <a:ext uri="{FF2B5EF4-FFF2-40B4-BE49-F238E27FC236}">
                    <a16:creationId xmlns:a16="http://schemas.microsoft.com/office/drawing/2014/main" id="{A307D8DB-D7ED-B357-B4DF-E62E37CC8388}"/>
                  </a:ext>
                </a:extLst>
              </p:cNvPr>
              <p:cNvGrpSpPr/>
              <p:nvPr/>
            </p:nvGrpSpPr>
            <p:grpSpPr>
              <a:xfrm>
                <a:off x="4191000" y="2019300"/>
                <a:ext cx="12249970" cy="3669695"/>
                <a:chOff x="0" y="-38100"/>
                <a:chExt cx="3280976" cy="961859"/>
              </a:xfrm>
            </p:grpSpPr>
            <p:sp>
              <p:nvSpPr>
                <p:cNvPr id="22" name="Freeform 11">
                  <a:extLst>
                    <a:ext uri="{FF2B5EF4-FFF2-40B4-BE49-F238E27FC236}">
                      <a16:creationId xmlns:a16="http://schemas.microsoft.com/office/drawing/2014/main" id="{FA1094F5-FDAE-5F75-B4CC-515722DB4F34}"/>
                    </a:ext>
                  </a:extLst>
                </p:cNvPr>
                <p:cNvSpPr/>
                <p:nvPr/>
              </p:nvSpPr>
              <p:spPr>
                <a:xfrm>
                  <a:off x="158345" y="0"/>
                  <a:ext cx="3122631" cy="923759"/>
                </a:xfrm>
                <a:custGeom>
                  <a:avLst/>
                  <a:gdLst/>
                  <a:ahLst/>
                  <a:cxnLst/>
                  <a:rect l="l" t="t" r="r" b="b"/>
                  <a:pathLst>
                    <a:path w="3732283" h="1119918">
                      <a:moveTo>
                        <a:pt x="29065" y="0"/>
                      </a:moveTo>
                      <a:lnTo>
                        <a:pt x="3703218" y="0"/>
                      </a:lnTo>
                      <a:cubicBezTo>
                        <a:pt x="3719270" y="0"/>
                        <a:pt x="3732283" y="13013"/>
                        <a:pt x="3732283" y="29065"/>
                      </a:cubicBezTo>
                      <a:lnTo>
                        <a:pt x="3732283" y="1090853"/>
                      </a:lnTo>
                      <a:cubicBezTo>
                        <a:pt x="3732283" y="1106905"/>
                        <a:pt x="3719270" y="1119918"/>
                        <a:pt x="3703218" y="1119918"/>
                      </a:cubicBezTo>
                      <a:lnTo>
                        <a:pt x="29065" y="1119918"/>
                      </a:lnTo>
                      <a:cubicBezTo>
                        <a:pt x="13013" y="1119918"/>
                        <a:pt x="0" y="1106905"/>
                        <a:pt x="0" y="1090853"/>
                      </a:cubicBezTo>
                      <a:lnTo>
                        <a:pt x="0" y="29065"/>
                      </a:lnTo>
                      <a:cubicBezTo>
                        <a:pt x="0" y="13013"/>
                        <a:pt x="13013" y="0"/>
                        <a:pt x="29065" y="0"/>
                      </a:cubicBezTo>
                      <a:close/>
                    </a:path>
                  </a:pathLst>
                </a:custGeom>
                <a:solidFill>
                  <a:schemeClr val="accent6">
                    <a:lumMod val="20000"/>
                    <a:lumOff val="80000"/>
                  </a:schemeClr>
                </a:solidFill>
              </p:spPr>
              <p:txBody>
                <a:bodyPr/>
                <a:lstStyle/>
                <a:p>
                  <a:endParaRPr lang="en-US"/>
                </a:p>
              </p:txBody>
            </p:sp>
            <p:sp>
              <p:nvSpPr>
                <p:cNvPr id="23" name="TextBox 12">
                  <a:extLst>
                    <a:ext uri="{FF2B5EF4-FFF2-40B4-BE49-F238E27FC236}">
                      <a16:creationId xmlns:a16="http://schemas.microsoft.com/office/drawing/2014/main" id="{06289103-3ED9-939F-66E0-432A1046DE7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4">
                <a:extLst>
                  <a:ext uri="{FF2B5EF4-FFF2-40B4-BE49-F238E27FC236}">
                    <a16:creationId xmlns:a16="http://schemas.microsoft.com/office/drawing/2014/main" id="{4C1DCB6F-1B08-433F-422A-E91F8108F647}"/>
                  </a:ext>
                </a:extLst>
              </p:cNvPr>
              <p:cNvGrpSpPr/>
              <p:nvPr/>
            </p:nvGrpSpPr>
            <p:grpSpPr>
              <a:xfrm>
                <a:off x="9125770" y="1587872"/>
                <a:ext cx="5104056" cy="1153575"/>
                <a:chOff x="5914430" y="915759"/>
                <a:chExt cx="5104056" cy="1153575"/>
              </a:xfrm>
            </p:grpSpPr>
            <p:pic>
              <p:nvPicPr>
                <p:cNvPr id="18" name="Picture 9">
                  <a:extLst>
                    <a:ext uri="{FF2B5EF4-FFF2-40B4-BE49-F238E27FC236}">
                      <a16:creationId xmlns:a16="http://schemas.microsoft.com/office/drawing/2014/main" id="{1FDA145B-3890-6F83-BCB4-5FDCC8397B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14430" y="915759"/>
                  <a:ext cx="5104056" cy="1153575"/>
                </a:xfrm>
                <a:prstGeom prst="rect">
                  <a:avLst/>
                </a:prstGeom>
              </p:spPr>
            </p:pic>
            <p:sp>
              <p:nvSpPr>
                <p:cNvPr id="21" name="TextBox 20">
                  <a:extLst>
                    <a:ext uri="{FF2B5EF4-FFF2-40B4-BE49-F238E27FC236}">
                      <a16:creationId xmlns:a16="http://schemas.microsoft.com/office/drawing/2014/main" id="{40B14592-FC1F-F488-DF2B-55BCD4CB2E20}"/>
                    </a:ext>
                  </a:extLst>
                </p:cNvPr>
                <p:cNvSpPr txBox="1"/>
                <p:nvPr/>
              </p:nvSpPr>
              <p:spPr>
                <a:xfrm>
                  <a:off x="6106120" y="1055177"/>
                  <a:ext cx="4720675"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Trường hợp 2</a:t>
                  </a:r>
                  <a:endParaRPr lang="en-US" sz="4400" b="1" dirty="0">
                    <a:solidFill>
                      <a:schemeClr val="bg1"/>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9C1A0569-6135-4675-2C91-64131E3BE616}"/>
                  </a:ext>
                </a:extLst>
              </p:cNvPr>
              <p:cNvSpPr txBox="1"/>
              <p:nvPr/>
            </p:nvSpPr>
            <p:spPr>
              <a:xfrm>
                <a:off x="7816902" y="3073519"/>
                <a:ext cx="8061474" cy="1911549"/>
              </a:xfrm>
              <a:prstGeom prst="rect">
                <a:avLst/>
              </a:prstGeom>
              <a:noFill/>
            </p:spPr>
            <p:txBody>
              <a:bodyPr wrap="square">
                <a:spAutoFit/>
              </a:bodyPr>
              <a:lstStyle/>
              <a:p>
                <a:pPr algn="ctr">
                  <a:lnSpc>
                    <a:spcPct val="150000"/>
                  </a:lnSpc>
                </a:pP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Mong muốn trở nên tự tin hơn khi giao tiếp với mọi người</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2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5124" name="Picture 4" descr="7 tip giúp bạn tự tin hơn trong cách giao tiếp hằng ngày và được mọi người  xung quanh yêu mến - BlogAnChoi">
              <a:extLst>
                <a:ext uri="{FF2B5EF4-FFF2-40B4-BE49-F238E27FC236}">
                  <a16:creationId xmlns:a16="http://schemas.microsoft.com/office/drawing/2014/main" id="{C1DB9D3F-3A03-4A53-76A6-7B489240522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1713412" y="6348549"/>
              <a:ext cx="5575261" cy="3524335"/>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0726683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C976E7-563B-427E-2580-FB4316C2FFCF}"/>
              </a:ext>
            </a:extLst>
          </p:cNvPr>
          <p:cNvSpPr txBox="1"/>
          <p:nvPr/>
        </p:nvSpPr>
        <p:spPr>
          <a:xfrm>
            <a:off x="1562100" y="495300"/>
            <a:ext cx="15163800" cy="584775"/>
          </a:xfrm>
          <a:prstGeom prst="rect">
            <a:avLst/>
          </a:prstGeom>
          <a:noFill/>
        </p:spPr>
        <p:txBody>
          <a:bodyPr wrap="square" rtlCol="0">
            <a:spAutoFit/>
          </a:bodyPr>
          <a:lstStyle/>
          <a:p>
            <a:pPr algn="ctr"/>
            <a:r>
              <a:rPr lang="en-US" sz="3200" b="1">
                <a:solidFill>
                  <a:srgbClr val="C00000"/>
                </a:solidFill>
                <a:latin typeface="Arial" panose="020B0604020202020204" pitchFamily="34" charset="0"/>
                <a:cs typeface="Arial" panose="020B0604020202020204" pitchFamily="34" charset="0"/>
              </a:rPr>
              <a:t>TỔNG KẾT MỘT SỐ CÁCH HOÀN THIỆN BẢN THÂN Ở HAI TRƯỜNG HỢP</a:t>
            </a:r>
          </a:p>
        </p:txBody>
      </p:sp>
      <p:graphicFrame>
        <p:nvGraphicFramePr>
          <p:cNvPr id="5" name="Table 4">
            <a:extLst>
              <a:ext uri="{FF2B5EF4-FFF2-40B4-BE49-F238E27FC236}">
                <a16:creationId xmlns:a16="http://schemas.microsoft.com/office/drawing/2014/main" id="{B3AF73EE-0651-346A-3F03-2897BD6FB8D2}"/>
              </a:ext>
            </a:extLst>
          </p:cNvPr>
          <p:cNvGraphicFramePr>
            <a:graphicFrameLocks noGrp="1"/>
          </p:cNvGraphicFramePr>
          <p:nvPr>
            <p:extLst>
              <p:ext uri="{D42A27DB-BD31-4B8C-83A1-F6EECF244321}">
                <p14:modId xmlns:p14="http://schemas.microsoft.com/office/powerpoint/2010/main" val="628450741"/>
              </p:ext>
            </p:extLst>
          </p:nvPr>
        </p:nvGraphicFramePr>
        <p:xfrm>
          <a:off x="552450" y="1248320"/>
          <a:ext cx="17183100" cy="8576037"/>
        </p:xfrm>
        <a:graphic>
          <a:graphicData uri="http://schemas.openxmlformats.org/drawingml/2006/table">
            <a:tbl>
              <a:tblPr firstRow="1" firstCol="1" bandRow="1"/>
              <a:tblGrid>
                <a:gridCol w="8742943">
                  <a:extLst>
                    <a:ext uri="{9D8B030D-6E8A-4147-A177-3AD203B41FA5}">
                      <a16:colId xmlns:a16="http://schemas.microsoft.com/office/drawing/2014/main" val="2622584991"/>
                    </a:ext>
                  </a:extLst>
                </a:gridCol>
                <a:gridCol w="8440157">
                  <a:extLst>
                    <a:ext uri="{9D8B030D-6E8A-4147-A177-3AD203B41FA5}">
                      <a16:colId xmlns:a16="http://schemas.microsoft.com/office/drawing/2014/main" val="1974332674"/>
                    </a:ext>
                  </a:extLst>
                </a:gridCol>
              </a:tblGrid>
              <a:tr h="1242740">
                <a:tc>
                  <a:txBody>
                    <a:bodyPr/>
                    <a:lstStyle/>
                    <a:p>
                      <a:pPr marL="0" marR="0" algn="ctr">
                        <a:lnSpc>
                          <a:spcPct val="100000"/>
                        </a:lnSpc>
                        <a:spcBef>
                          <a:spcPts val="100"/>
                        </a:spcBef>
                        <a:spcAft>
                          <a:spcPts val="100"/>
                        </a:spcAft>
                      </a:pPr>
                      <a:r>
                        <a:rPr lang="en-US" sz="2800" b="1">
                          <a:effectLst/>
                          <a:latin typeface="Arial" panose="020B0604020202020204" pitchFamily="34" charset="0"/>
                          <a:ea typeface="Calibri" panose="020F0502020204030204" pitchFamily="34" charset="0"/>
                          <a:cs typeface="Arial" panose="020B0604020202020204" pitchFamily="34" charset="0"/>
                        </a:rPr>
                        <a:t>Gợi ý cách thay đổi thói quen thức khuya học bài</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100"/>
                        </a:spcBef>
                        <a:spcAft>
                          <a:spcPts val="100"/>
                        </a:spcAft>
                      </a:pPr>
                      <a:r>
                        <a:rPr lang="vi-VN" sz="2800" b="1">
                          <a:effectLst/>
                          <a:latin typeface="+mn-lt"/>
                          <a:ea typeface="Calibri" panose="020F0502020204030204" pitchFamily="34" charset="0"/>
                          <a:cs typeface="Arial" panose="020B0604020202020204" pitchFamily="34" charset="0"/>
                        </a:rPr>
                        <a:t>Gợi ý cách cải thiện sự tự tin trong giao tiếp với mọi người</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086475"/>
                  </a:ext>
                </a:extLst>
              </a:tr>
              <a:tr h="3599497">
                <a:tc>
                  <a:txBody>
                    <a:bodyPr/>
                    <a:lstStyle/>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Sắp xếp giờ sinh hoạt, học tập hợp lí.</a:t>
                      </a: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Lựa chọn không gian học tập phù hợp để đảm bảo tập trung cho việc học. (Ví dụ: hạn chế sử dụng ti vi, điện thoại, mạng xã hội,...).</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Tạo không gian học tập thoáng mát, thoải mái, gọn gàng để tạo hứng thú cho việc học và giảm căng thẳng.</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Rèn luyện ngôn ngữ mạch lạc khi giao tiếp.</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Rèn luyện ngôn ngữ cơ thể phù hợp: tư thế, cử chỉ, nét mặt...</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Kiểm soát hơi thở giúp tự tin trước đông người.</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Ngắt nghỉ hợp lí mỗi khi giao tiếp.</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02832040"/>
                  </a:ext>
                </a:extLst>
              </a:tr>
              <a:tr h="3733800">
                <a:tc>
                  <a:txBody>
                    <a:bodyPr/>
                    <a:lstStyle/>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Lựa chọn thời gian học phù hợp.</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Khắc phục các yếu tố khách quan như: bạn bè đến rủ đi chơi, đang học thì người thân nhờ làm một việc gì đó,...</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 uống các chất kích thích gây khó ngủ trước khi đi ngủ như trà, cà phê,...</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Ấn định giờ đi ngủ để “ép” cơ thể nghỉ ngơi,...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 trung vào trả lời đúng trọng tâm, tránh lan man.</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 rèn luyện nói trước gương.</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Duy trì các cuộc nói chuyện với bạn bè, người thân.</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Chú ý đến trang phục,...</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16682734"/>
                  </a:ext>
                </a:extLst>
              </a:tr>
            </a:tbl>
          </a:graphicData>
        </a:graphic>
      </p:graphicFrame>
    </p:spTree>
    <p:extLst>
      <p:ext uri="{BB962C8B-B14F-4D97-AF65-F5344CB8AC3E}">
        <p14:creationId xmlns:p14="http://schemas.microsoft.com/office/powerpoint/2010/main" val="208434621"/>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4" name="Freeform 4"/>
          <p:cNvSpPr/>
          <p:nvPr/>
        </p:nvSpPr>
        <p:spPr>
          <a:xfrm rot="611697">
            <a:off x="16792759" y="-188207"/>
            <a:ext cx="1946054" cy="2220601"/>
          </a:xfrm>
          <a:custGeom>
            <a:avLst/>
            <a:gdLst/>
            <a:ahLst/>
            <a:cxnLst/>
            <a:rect l="l" t="t" r="r" b="b"/>
            <a:pathLst>
              <a:path w="1946054" h="2220601">
                <a:moveTo>
                  <a:pt x="0" y="0"/>
                </a:moveTo>
                <a:lnTo>
                  <a:pt x="1946053" y="0"/>
                </a:lnTo>
                <a:lnTo>
                  <a:pt x="1946053" y="2220600"/>
                </a:lnTo>
                <a:lnTo>
                  <a:pt x="0" y="2220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304800" y="-342901"/>
            <a:ext cx="1914691" cy="1874802"/>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0" y="8648700"/>
            <a:ext cx="2167193" cy="1896294"/>
          </a:xfrm>
          <a:custGeom>
            <a:avLst/>
            <a:gdLst/>
            <a:ahLst/>
            <a:cxnLst/>
            <a:rect l="l" t="t" r="r" b="b"/>
            <a:pathLst>
              <a:path w="2167193" h="1896294">
                <a:moveTo>
                  <a:pt x="0" y="0"/>
                </a:moveTo>
                <a:lnTo>
                  <a:pt x="2167192" y="0"/>
                </a:lnTo>
                <a:lnTo>
                  <a:pt x="2167192" y="1896294"/>
                </a:lnTo>
                <a:lnTo>
                  <a:pt x="0" y="18962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12181114" y="2524439"/>
            <a:ext cx="6096000" cy="7762561"/>
          </a:xfrm>
          <a:custGeom>
            <a:avLst/>
            <a:gdLst/>
            <a:ahLst/>
            <a:cxnLst/>
            <a:rect l="l" t="t" r="r" b="b"/>
            <a:pathLst>
              <a:path w="4681783" h="5760583">
                <a:moveTo>
                  <a:pt x="0" y="0"/>
                </a:moveTo>
                <a:lnTo>
                  <a:pt x="4681783" y="0"/>
                </a:lnTo>
                <a:lnTo>
                  <a:pt x="4681783" y="5760583"/>
                </a:lnTo>
                <a:lnTo>
                  <a:pt x="0" y="5760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A19A8CF5-E011-BEB1-AEDB-AE302BBCEFC7}"/>
              </a:ext>
            </a:extLst>
          </p:cNvPr>
          <p:cNvSpPr txBox="1"/>
          <p:nvPr/>
        </p:nvSpPr>
        <p:spPr>
          <a:xfrm>
            <a:off x="914400" y="3162300"/>
            <a:ext cx="11124709" cy="4382225"/>
          </a:xfrm>
          <a:prstGeom prst="rect">
            <a:avLst/>
          </a:prstGeom>
        </p:spPr>
        <p:txBody>
          <a:bodyPr wrap="square" lIns="0" tIns="0" rIns="0" bIns="0" rtlCol="0" anchor="t">
            <a:spAutoFit/>
          </a:bodyPr>
          <a:lstStyle/>
          <a:p>
            <a:pPr algn="ctr">
              <a:lnSpc>
                <a:spcPct val="150000"/>
              </a:lnSpc>
            </a:pP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Hoạt động</a:t>
            </a:r>
            <a:r>
              <a:rPr lang="en-US" sz="6600" b="1">
                <a:solidFill>
                  <a:srgbClr val="C00000"/>
                </a:solidFill>
                <a:latin typeface="Arial" panose="020B0604020202020204" pitchFamily="34" charset="0"/>
                <a:ea typeface="Calibri" panose="020F0502020204030204" pitchFamily="34" charset="0"/>
                <a:cs typeface="Arial" panose="020B0604020202020204" pitchFamily="34" charset="0"/>
              </a:rPr>
              <a:t> 6</a:t>
            </a: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sz="6600" b="1">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rgbClr val="C00000"/>
                </a:solidFill>
                <a:ea typeface="Calibri" panose="020F0502020204030204" pitchFamily="34" charset="0"/>
                <a:cs typeface="Arial" panose="020B0604020202020204" pitchFamily="34" charset="0"/>
              </a:rPr>
              <a:t>Thu hút các bạn cùng phấn đấu hoàn thiện bản thân</a:t>
            </a:r>
            <a:endParaRPr lang="vi-VN" sz="66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5138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36248" y="51498"/>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7357530" y="9398711"/>
            <a:ext cx="805024" cy="683625"/>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D3B61D0-7FCF-A35B-ECA7-E3FA575BA7F7}"/>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E955946-4EDF-EA7C-2DE6-2AB5B8B8D4DB}"/>
              </a:ext>
            </a:extLst>
          </p:cNvPr>
          <p:cNvSpPr txBox="1"/>
          <p:nvPr/>
        </p:nvSpPr>
        <p:spPr>
          <a:xfrm>
            <a:off x="1867353" y="571500"/>
            <a:ext cx="14553294" cy="1998176"/>
          </a:xfrm>
          <a:prstGeom prst="rect">
            <a:avLst/>
          </a:prstGeom>
          <a:noFill/>
        </p:spPr>
        <p:txBody>
          <a:bodyPr wrap="square">
            <a:spAutoFit/>
          </a:bodyPr>
          <a:lstStyle/>
          <a:p>
            <a:pPr algn="ctr">
              <a:lnSpc>
                <a:spcPct val="150000"/>
              </a:lnSpc>
              <a:spcAft>
                <a:spcPts val="1000"/>
              </a:spcAft>
            </a:pPr>
            <a:r>
              <a:rPr lang="vi-VN" sz="4400" b="1">
                <a:solidFill>
                  <a:srgbClr val="C00000"/>
                </a:solidFill>
                <a:latin typeface="Arial" panose="020B0604020202020204" pitchFamily="34" charset="0"/>
                <a:ea typeface="Calibri" panose="020F0502020204030204" pitchFamily="34" charset="0"/>
                <a:cs typeface="Arial" panose="020B0604020202020204" pitchFamily="34" charset="0"/>
              </a:rPr>
              <a:t>Nhiệm vụ 1: Thảo luận các biện pháp thu hút các bạn cùng phấn đấu hoàn thiện bản thân</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D3C7268B-473C-44F0-3210-8E93F2A852D4}"/>
              </a:ext>
            </a:extLst>
          </p:cNvPr>
          <p:cNvGrpSpPr/>
          <p:nvPr/>
        </p:nvGrpSpPr>
        <p:grpSpPr>
          <a:xfrm>
            <a:off x="7162800" y="2781300"/>
            <a:ext cx="10285619" cy="6264777"/>
            <a:chOff x="7397356" y="1887195"/>
            <a:chExt cx="10285619" cy="6264777"/>
          </a:xfrm>
        </p:grpSpPr>
        <p:sp>
          <p:nvSpPr>
            <p:cNvPr id="26" name="Speech Bubble: Rectangle with Corners Rounded 25">
              <a:extLst>
                <a:ext uri="{FF2B5EF4-FFF2-40B4-BE49-F238E27FC236}">
                  <a16:creationId xmlns:a16="http://schemas.microsoft.com/office/drawing/2014/main" id="{4763D9FE-B264-EE28-5FEA-45A5A4EC9E76}"/>
                </a:ext>
              </a:extLst>
            </p:cNvPr>
            <p:cNvSpPr/>
            <p:nvPr/>
          </p:nvSpPr>
          <p:spPr>
            <a:xfrm>
              <a:off x="7397356" y="2665524"/>
              <a:ext cx="10285619" cy="5486448"/>
            </a:xfrm>
            <a:prstGeom prst="wedgeRoundRectCallout">
              <a:avLst>
                <a:gd name="adj1" fmla="val -61789"/>
                <a:gd name="adj2" fmla="val 40892"/>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a:solidFill>
                    <a:srgbClr val="002060"/>
                  </a:solidFill>
                  <a:latin typeface="Arial" panose="020B0604020202020204" pitchFamily="34" charset="0"/>
                  <a:cs typeface="Arial" panose="020B0604020202020204" pitchFamily="34" charset="0"/>
                </a:rPr>
                <a:t>HOẠT ĐỘNG NHÓM</a:t>
              </a:r>
            </a:p>
            <a:p>
              <a:pPr algn="just">
                <a:lnSpc>
                  <a:spcPct val="150000"/>
                </a:lnSpc>
              </a:pPr>
              <a:r>
                <a:rPr lang="en-US" sz="4200">
                  <a:solidFill>
                    <a:schemeClr val="tx1"/>
                  </a:solidFill>
                  <a:latin typeface="Arial" panose="020B0604020202020204" pitchFamily="34" charset="0"/>
                  <a:cs typeface="Arial" panose="020B0604020202020204" pitchFamily="34" charset="0"/>
                </a:rPr>
                <a:t>Cả lớp chia thành 4 nhóm và thảo luận để </a:t>
              </a:r>
              <a:r>
                <a:rPr lang="vi-VN" sz="4200">
                  <a:solidFill>
                    <a:schemeClr val="tx1"/>
                  </a:solidFill>
                  <a:latin typeface="Arial" panose="020B0604020202020204" pitchFamily="34" charset="0"/>
                  <a:cs typeface="Arial" panose="020B0604020202020204" pitchFamily="34" charset="0"/>
                </a:rPr>
                <a:t>đưa ra các biện pháp thu hút các bạn cùng phấn đấu hoàn thiện bản thân</a:t>
              </a:r>
              <a:endParaRPr lang="vi-VN" sz="4200" dirty="0">
                <a:solidFill>
                  <a:schemeClr val="tx1"/>
                </a:solidFill>
                <a:latin typeface="Arial" panose="020B0604020202020204" pitchFamily="34" charset="0"/>
                <a:cs typeface="Arial" panose="020B0604020202020204" pitchFamily="34" charset="0"/>
              </a:endParaRPr>
            </a:p>
          </p:txBody>
        </p:sp>
        <p:pic>
          <p:nvPicPr>
            <p:cNvPr id="27" name="Picture 2">
              <a:extLst>
                <a:ext uri="{FF2B5EF4-FFF2-40B4-BE49-F238E27FC236}">
                  <a16:creationId xmlns:a16="http://schemas.microsoft.com/office/drawing/2014/main" id="{096E38B0-9F65-E514-636A-244931F1E5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823973" y="1887195"/>
              <a:ext cx="1127583" cy="1159197"/>
            </a:xfrm>
            <a:prstGeom prst="rect">
              <a:avLst/>
            </a:prstGeom>
          </p:spPr>
        </p:pic>
      </p:grpSp>
      <p:pic>
        <p:nvPicPr>
          <p:cNvPr id="28" name="Picture 9">
            <a:extLst>
              <a:ext uri="{FF2B5EF4-FFF2-40B4-BE49-F238E27FC236}">
                <a16:creationId xmlns:a16="http://schemas.microsoft.com/office/drawing/2014/main" id="{80DB8F24-597D-BCE3-6496-0DD91BB000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3319" y="4865212"/>
            <a:ext cx="4801172" cy="5394575"/>
          </a:xfrm>
          <a:prstGeom prst="rect">
            <a:avLst/>
          </a:prstGeom>
        </p:spPr>
      </p:pic>
    </p:spTree>
    <p:extLst>
      <p:ext uri="{BB962C8B-B14F-4D97-AF65-F5344CB8AC3E}">
        <p14:creationId xmlns:p14="http://schemas.microsoft.com/office/powerpoint/2010/main" val="22393330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5" name="Freeform 5"/>
          <p:cNvSpPr/>
          <p:nvPr/>
        </p:nvSpPr>
        <p:spPr>
          <a:xfrm>
            <a:off x="17345964" y="0"/>
            <a:ext cx="1074780" cy="869172"/>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9" name="Picture 10">
            <a:extLst>
              <a:ext uri="{FF2B5EF4-FFF2-40B4-BE49-F238E27FC236}">
                <a16:creationId xmlns:a16="http://schemas.microsoft.com/office/drawing/2014/main" id="{42EF7519-8F6D-8480-F627-9F4F335045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0" y="3482017"/>
            <a:ext cx="4131322" cy="7100711"/>
          </a:xfrm>
          <a:prstGeom prst="rect">
            <a:avLst/>
          </a:prstGeom>
        </p:spPr>
      </p:pic>
      <p:sp>
        <p:nvSpPr>
          <p:cNvPr id="13" name="TextBox 12">
            <a:extLst>
              <a:ext uri="{FF2B5EF4-FFF2-40B4-BE49-F238E27FC236}">
                <a16:creationId xmlns:a16="http://schemas.microsoft.com/office/drawing/2014/main" id="{08A7D7C3-EEE0-5DE2-486E-857E72119C49}"/>
              </a:ext>
            </a:extLst>
          </p:cNvPr>
          <p:cNvSpPr txBox="1"/>
          <p:nvPr/>
        </p:nvSpPr>
        <p:spPr>
          <a:xfrm>
            <a:off x="554978" y="1719567"/>
            <a:ext cx="17178044" cy="646331"/>
          </a:xfrm>
          <a:prstGeom prst="rect">
            <a:avLst/>
          </a:prstGeom>
          <a:noFill/>
        </p:spPr>
        <p:txBody>
          <a:bodyPr wrap="square" rtlCol="0">
            <a:spAutoFit/>
          </a:bodyPr>
          <a:lstStyle/>
          <a:p>
            <a:pPr marL="571500" indent="-571500" algn="just">
              <a:buFont typeface="Wingdings" panose="05000000000000000000" pitchFamily="2" charset="2"/>
              <a:buChar char="Ø"/>
            </a:pPr>
            <a:r>
              <a:rPr lang="en-US" sz="3600" b="1">
                <a:latin typeface="Arial" panose="020B0604020202020204" pitchFamily="34" charset="0"/>
                <a:cs typeface="Arial" panose="020B0604020202020204" pitchFamily="34" charset="0"/>
              </a:rPr>
              <a:t>Những biện pháp thu hút các bạn cùng phấn đấu hoàn thiện bản thân gồm:</a:t>
            </a:r>
          </a:p>
        </p:txBody>
      </p:sp>
      <p:sp>
        <p:nvSpPr>
          <p:cNvPr id="14" name="Rectangle 13">
            <a:extLst>
              <a:ext uri="{FF2B5EF4-FFF2-40B4-BE49-F238E27FC236}">
                <a16:creationId xmlns:a16="http://schemas.microsoft.com/office/drawing/2014/main" id="{CE5E65AB-51EE-40A5-ECD3-3BE18B8BD25E}"/>
              </a:ext>
            </a:extLst>
          </p:cNvPr>
          <p:cNvSpPr/>
          <p:nvPr/>
        </p:nvSpPr>
        <p:spPr>
          <a:xfrm>
            <a:off x="838083" y="2697407"/>
            <a:ext cx="12192076" cy="1252379"/>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400">
                <a:solidFill>
                  <a:schemeClr val="tx1"/>
                </a:solidFill>
                <a:cs typeface="Arial" panose="020B0604020202020204" pitchFamily="34" charset="0"/>
              </a:rPr>
              <a:t>Chia sẻ về tấm gương thành công trong học tập và cuộc sống</a:t>
            </a:r>
            <a:endParaRPr lang="en-US" sz="340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B34F972-B9E9-4287-69A1-A0CDFAF5AFB2}"/>
              </a:ext>
            </a:extLst>
          </p:cNvPr>
          <p:cNvSpPr/>
          <p:nvPr/>
        </p:nvSpPr>
        <p:spPr>
          <a:xfrm>
            <a:off x="838083" y="4281880"/>
            <a:ext cx="12192076" cy="1716367"/>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400">
                <a:solidFill>
                  <a:schemeClr val="tx1"/>
                </a:solidFill>
                <a:cs typeface="Arial" panose="020B0604020202020204" pitchFamily="34" charset="0"/>
              </a:rPr>
              <a:t>Tự mình trở thành tấm gương trong rèn luyện và phấn đấu, tạo hiệu ứng ảnh hưởng đến các bạn</a:t>
            </a:r>
            <a:endParaRPr lang="en-US" sz="340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F9851E-ABDE-6EB7-EFAF-CE8B2EAEDA27}"/>
              </a:ext>
            </a:extLst>
          </p:cNvPr>
          <p:cNvSpPr/>
          <p:nvPr/>
        </p:nvSpPr>
        <p:spPr>
          <a:xfrm>
            <a:off x="838083" y="6330343"/>
            <a:ext cx="12192076" cy="1716366"/>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400">
                <a:solidFill>
                  <a:schemeClr val="tx1"/>
                </a:solidFill>
                <a:cs typeface="Arial" panose="020B0604020202020204" pitchFamily="34" charset="0"/>
              </a:rPr>
              <a:t>Thuyết phục bạn cùng thực hiện một số việc làm góp phần hoàn thiện bản thân</a:t>
            </a:r>
            <a:endParaRPr lang="en-US" sz="3400">
              <a:solidFill>
                <a:schemeClr val="tx1"/>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EA94FC38-5819-37EA-94B2-F0106D009DBD}"/>
              </a:ext>
            </a:extLst>
          </p:cNvPr>
          <p:cNvGrpSpPr/>
          <p:nvPr/>
        </p:nvGrpSpPr>
        <p:grpSpPr>
          <a:xfrm>
            <a:off x="5446400" y="0"/>
            <a:ext cx="7583876" cy="1388058"/>
            <a:chOff x="4834930" y="84191"/>
            <a:chExt cx="7359542" cy="1232175"/>
          </a:xfrm>
        </p:grpSpPr>
        <p:sp>
          <p:nvSpPr>
            <p:cNvPr id="18" name="Round Same Side Corner Rectangle 11">
              <a:extLst>
                <a:ext uri="{FF2B5EF4-FFF2-40B4-BE49-F238E27FC236}">
                  <a16:creationId xmlns:a16="http://schemas.microsoft.com/office/drawing/2014/main" id="{A322213D-32B5-B56C-3297-CDBE96B2A2CE}"/>
                </a:ext>
              </a:extLst>
            </p:cNvPr>
            <p:cNvSpPr/>
            <p:nvPr/>
          </p:nvSpPr>
          <p:spPr>
            <a:xfrm flipV="1">
              <a:off x="4834930" y="84191"/>
              <a:ext cx="7359542" cy="1232175"/>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85F137D-03D9-2B43-CF81-E4A29643D835}"/>
                </a:ext>
              </a:extLst>
            </p:cNvPr>
            <p:cNvSpPr txBox="1"/>
            <p:nvPr/>
          </p:nvSpPr>
          <p:spPr>
            <a:xfrm>
              <a:off x="5313042" y="337067"/>
              <a:ext cx="6403317" cy="73767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GỢI Ý CÂU TRẢ LỜI</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4832DD01-2DEC-2D84-EBC2-4ED445717F82}"/>
              </a:ext>
            </a:extLst>
          </p:cNvPr>
          <p:cNvSpPr/>
          <p:nvPr/>
        </p:nvSpPr>
        <p:spPr>
          <a:xfrm>
            <a:off x="838083" y="8378803"/>
            <a:ext cx="12192076" cy="1555321"/>
          </a:xfrm>
          <a:prstGeom prst="rect">
            <a:avLst/>
          </a:prstGeom>
          <a:solidFill>
            <a:srgbClr val="F6E7E6"/>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400">
                <a:solidFill>
                  <a:schemeClr val="tx1"/>
                </a:solidFill>
                <a:cs typeface="Arial" panose="020B0604020202020204" pitchFamily="34" charset="0"/>
              </a:rPr>
              <a:t>Đưa ra lời khuyên giúp bạn thay đổi những hành vi, việc làm chưa phù hợp</a:t>
            </a:r>
            <a:endParaRPr lang="en-US" sz="3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4704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4" name="Freeform 4"/>
          <p:cNvSpPr/>
          <p:nvPr/>
        </p:nvSpPr>
        <p:spPr>
          <a:xfrm>
            <a:off x="33867" y="9136846"/>
            <a:ext cx="1295400" cy="1143000"/>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42AA760A-352C-A26A-D515-B966BE96CFD5}"/>
              </a:ext>
            </a:extLst>
          </p:cNvPr>
          <p:cNvPicPr>
            <a:picLocks noChangeAspect="1"/>
          </p:cNvPicPr>
          <p:nvPr/>
        </p:nvPicPr>
        <p:blipFill>
          <a:blip r:embed="rId4" cstate="print">
            <a:grayscl/>
            <a:extLst>
              <a:ext uri="{28A0092B-C50C-407E-A947-70E740481C1C}">
                <a14:useLocalDpi xmlns:a14="http://schemas.microsoft.com/office/drawing/2010/main" val="0"/>
              </a:ext>
              <a:ext uri="{96DAC541-7B7A-43D3-8B79-37D633B846F1}">
                <asvg:svgBlip xmlns:asvg="http://schemas.microsoft.com/office/drawing/2016/SVG/main" r:embed="rId5"/>
              </a:ext>
            </a:extLst>
          </a:blip>
          <a:srcRect b="26406"/>
          <a:stretch>
            <a:fillRect/>
          </a:stretch>
        </p:blipFill>
        <p:spPr>
          <a:xfrm>
            <a:off x="3859492" y="-571500"/>
            <a:ext cx="10622939" cy="8458200"/>
          </a:xfrm>
          <a:prstGeom prst="rect">
            <a:avLst/>
          </a:prstGeom>
        </p:spPr>
      </p:pic>
      <p:sp>
        <p:nvSpPr>
          <p:cNvPr id="10" name="TextBox 9">
            <a:extLst>
              <a:ext uri="{FF2B5EF4-FFF2-40B4-BE49-F238E27FC236}">
                <a16:creationId xmlns:a16="http://schemas.microsoft.com/office/drawing/2014/main" id="{E21829FD-1FF6-4986-A8B2-56F47388C710}"/>
              </a:ext>
            </a:extLst>
          </p:cNvPr>
          <p:cNvSpPr txBox="1"/>
          <p:nvPr/>
        </p:nvSpPr>
        <p:spPr>
          <a:xfrm>
            <a:off x="4229100" y="3936619"/>
            <a:ext cx="9829799" cy="3492623"/>
          </a:xfrm>
          <a:prstGeom prst="rect">
            <a:avLst/>
          </a:prstGeom>
          <a:noFill/>
        </p:spPr>
        <p:txBody>
          <a:bodyPr wrap="square">
            <a:spAutoFit/>
          </a:bodyPr>
          <a:lstStyle/>
          <a:p>
            <a:pPr algn="just">
              <a:lnSpc>
                <a:spcPct val="150000"/>
              </a:lnSpc>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Các em hoàn thành </a:t>
            </a:r>
            <a:r>
              <a:rPr lang="en-US" sz="3800" b="1" i="1">
                <a:solidFill>
                  <a:srgbClr val="000000"/>
                </a:solidFill>
                <a:latin typeface="Arial" panose="020B0604020202020204" pitchFamily="34" charset="0"/>
                <a:ea typeface="Calibri" panose="020F0502020204030204" pitchFamily="34" charset="0"/>
                <a:cs typeface="Arial" panose="020B0604020202020204" pitchFamily="34" charset="0"/>
              </a:rPr>
              <a:t>M</a:t>
            </a:r>
            <a:r>
              <a:rPr lang="vi-VN" sz="3800" b="1" i="1">
                <a:solidFill>
                  <a:srgbClr val="000000"/>
                </a:solidFill>
                <a:latin typeface="Arial" panose="020B0604020202020204" pitchFamily="34" charset="0"/>
                <a:ea typeface="Calibri" panose="020F0502020204030204" pitchFamily="34" charset="0"/>
                <a:cs typeface="Arial" panose="020B0604020202020204" pitchFamily="34" charset="0"/>
              </a:rPr>
              <a:t>ục 1</a:t>
            </a:r>
            <a:r>
              <a:rPr lang="en-US" sz="3800" b="1" i="1">
                <a:solidFill>
                  <a:srgbClr val="000000"/>
                </a:solidFill>
                <a:latin typeface="Arial" panose="020B0604020202020204" pitchFamily="34" charset="0"/>
                <a:ea typeface="Calibri" panose="020F0502020204030204" pitchFamily="34" charset="0"/>
                <a:cs typeface="Arial" panose="020B0604020202020204" pitchFamily="34" charset="0"/>
              </a:rPr>
              <a:t> – Nhiệm </a:t>
            </a:r>
            <a:r>
              <a:rPr lang="vi-VN" sz="3800" b="1" i="1">
                <a:solidFill>
                  <a:srgbClr val="000000"/>
                </a:solidFill>
                <a:latin typeface="Arial" panose="020B0604020202020204" pitchFamily="34" charset="0"/>
                <a:ea typeface="Calibri" panose="020F0502020204030204" pitchFamily="34" charset="0"/>
                <a:cs typeface="Arial" panose="020B0604020202020204" pitchFamily="34" charset="0"/>
              </a:rPr>
              <a:t>vụ 6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trong SBT </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và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phiếu khảo sát về cách mà </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các em</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 đã làm để thu hút các bạn cùng phấn đấu hoàn thiện bản thân</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 cho sẵn dưới đây</a:t>
            </a:r>
            <a:endParaRPr lang="vi-VN" sz="38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AutoShape 24">
            <a:extLst>
              <a:ext uri="{FF2B5EF4-FFF2-40B4-BE49-F238E27FC236}">
                <a16:creationId xmlns:a16="http://schemas.microsoft.com/office/drawing/2014/main" id="{7D74A3AC-87D5-6380-45FD-FFB7CD0BCB0B}"/>
              </a:ext>
            </a:extLst>
          </p:cNvPr>
          <p:cNvSpPr/>
          <p:nvPr/>
        </p:nvSpPr>
        <p:spPr>
          <a:xfrm>
            <a:off x="-1981200" y="435955"/>
            <a:ext cx="22250400" cy="2115575"/>
          </a:xfrm>
          <a:prstGeom prst="rect">
            <a:avLst/>
          </a:prstGeom>
          <a:solidFill>
            <a:schemeClr val="bg1"/>
          </a:solidFill>
        </p:spPr>
        <p:txBody>
          <a:bodyPr/>
          <a:lstStyle/>
          <a:p>
            <a:endParaRPr lang="en-US">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C14D837F-911F-FCDF-9D3D-06FA60FABF69}"/>
              </a:ext>
            </a:extLst>
          </p:cNvPr>
          <p:cNvGrpSpPr/>
          <p:nvPr/>
        </p:nvGrpSpPr>
        <p:grpSpPr>
          <a:xfrm rot="702940">
            <a:off x="15859615" y="544799"/>
            <a:ext cx="2538524" cy="1908389"/>
            <a:chOff x="15794001" y="8493661"/>
            <a:chExt cx="2246574" cy="1599902"/>
          </a:xfrm>
        </p:grpSpPr>
        <p:sp>
          <p:nvSpPr>
            <p:cNvPr id="15" name="Freeform 9">
              <a:extLst>
                <a:ext uri="{FF2B5EF4-FFF2-40B4-BE49-F238E27FC236}">
                  <a16:creationId xmlns:a16="http://schemas.microsoft.com/office/drawing/2014/main" id="{7EFD4D43-95FC-D7BE-5F90-87B7692167A9}"/>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11">
              <a:extLst>
                <a:ext uri="{FF2B5EF4-FFF2-40B4-BE49-F238E27FC236}">
                  <a16:creationId xmlns:a16="http://schemas.microsoft.com/office/drawing/2014/main" id="{7446F8FA-62ED-2233-E496-8C6C38BDD937}"/>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4552B90C-BE91-9981-3CA6-C32FFF913083}"/>
              </a:ext>
            </a:extLst>
          </p:cNvPr>
          <p:cNvGrpSpPr/>
          <p:nvPr/>
        </p:nvGrpSpPr>
        <p:grpSpPr>
          <a:xfrm rot="6949130">
            <a:off x="310503" y="510792"/>
            <a:ext cx="2506785" cy="1782556"/>
            <a:chOff x="15794001" y="8493661"/>
            <a:chExt cx="2246574" cy="1599902"/>
          </a:xfrm>
        </p:grpSpPr>
        <p:sp>
          <p:nvSpPr>
            <p:cNvPr id="18" name="Freeform 9">
              <a:extLst>
                <a:ext uri="{FF2B5EF4-FFF2-40B4-BE49-F238E27FC236}">
                  <a16:creationId xmlns:a16="http://schemas.microsoft.com/office/drawing/2014/main" id="{18C7A0BB-0208-4C85-1F92-61CF9F3A481B}"/>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9" name="Freeform 11">
              <a:extLst>
                <a:ext uri="{FF2B5EF4-FFF2-40B4-BE49-F238E27FC236}">
                  <a16:creationId xmlns:a16="http://schemas.microsoft.com/office/drawing/2014/main" id="{953BB76E-8F2D-B585-CCF3-50B591E253B2}"/>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59661E9A-46CA-A290-53D4-E3894F7A970D}"/>
              </a:ext>
            </a:extLst>
          </p:cNvPr>
          <p:cNvSpPr txBox="1"/>
          <p:nvPr/>
        </p:nvSpPr>
        <p:spPr>
          <a:xfrm>
            <a:off x="2810189" y="402983"/>
            <a:ext cx="12667622" cy="1998176"/>
          </a:xfrm>
          <a:prstGeom prst="rect">
            <a:avLst/>
          </a:prstGeom>
          <a:noFill/>
        </p:spPr>
        <p:txBody>
          <a:bodyPr wrap="square">
            <a:spAutoFit/>
          </a:bodyPr>
          <a:lstStyle/>
          <a:p>
            <a:pPr algn="ctr">
              <a:lnSpc>
                <a:spcPct val="150000"/>
              </a:lnSpc>
              <a:spcAft>
                <a:spcPts val="1000"/>
              </a:spcAft>
            </a:pPr>
            <a:r>
              <a:rPr lang="en-US" sz="4400" b="1">
                <a:solidFill>
                  <a:srgbClr val="C00000"/>
                </a:solidFill>
                <a:latin typeface="Arial" panose="020B0604020202020204" pitchFamily="34" charset="0"/>
                <a:ea typeface="Calibri" panose="020F0502020204030204" pitchFamily="34" charset="0"/>
                <a:cs typeface="Arial" panose="020B0604020202020204" pitchFamily="34" charset="0"/>
              </a:rPr>
              <a:t>Nhiệm vụ 2: Thu hút các bạn cùng phấn đấu hoàn thiện bản thân</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descr="A group of people using laptops&#10;&#10;Description automatically generated with medium confidence">
            <a:extLst>
              <a:ext uri="{FF2B5EF4-FFF2-40B4-BE49-F238E27FC236}">
                <a16:creationId xmlns:a16="http://schemas.microsoft.com/office/drawing/2014/main" id="{B2A6F00C-60E9-94B0-1915-FAC6173CC8D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2652955" y="6422976"/>
            <a:ext cx="5993694" cy="4312537"/>
          </a:xfrm>
          <a:prstGeom prst="rect">
            <a:avLst/>
          </a:prstGeom>
        </p:spPr>
      </p:pic>
    </p:spTree>
    <p:extLst>
      <p:ext uri="{BB962C8B-B14F-4D97-AF65-F5344CB8AC3E}">
        <p14:creationId xmlns:p14="http://schemas.microsoft.com/office/powerpoint/2010/main" val="243312390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8BF1A4-23FC-1D09-1C41-4A2ADDCA6121}"/>
              </a:ext>
            </a:extLst>
          </p:cNvPr>
          <p:cNvSpPr txBox="1"/>
          <p:nvPr/>
        </p:nvSpPr>
        <p:spPr>
          <a:xfrm>
            <a:off x="1028698" y="342900"/>
            <a:ext cx="16230599" cy="1565044"/>
          </a:xfrm>
          <a:prstGeom prst="rect">
            <a:avLst/>
          </a:prstGeom>
          <a:noFill/>
        </p:spPr>
        <p:txBody>
          <a:bodyPr wrap="square" rtlCol="0">
            <a:spAutoFit/>
          </a:bodyPr>
          <a:lstStyle/>
          <a:p>
            <a:pPr algn="ctr">
              <a:lnSpc>
                <a:spcPct val="150000"/>
              </a:lnSpc>
            </a:pPr>
            <a:r>
              <a:rPr lang="en-US" sz="3400" b="1">
                <a:solidFill>
                  <a:srgbClr val="C00000"/>
                </a:solidFill>
                <a:latin typeface="Arial" panose="020B0604020202020204" pitchFamily="34" charset="0"/>
                <a:cs typeface="Arial" panose="020B0604020202020204" pitchFamily="34" charset="0"/>
              </a:rPr>
              <a:t>PHIẾU KHẢO SÁT CÁC CÁCH ĐỂ THU HÚT CÁC BẠN CÙNG PHẤN ĐẤU HOÀN THIỆN BẢN THÂN</a:t>
            </a:r>
          </a:p>
        </p:txBody>
      </p:sp>
      <p:graphicFrame>
        <p:nvGraphicFramePr>
          <p:cNvPr id="5" name="Table 4">
            <a:extLst>
              <a:ext uri="{FF2B5EF4-FFF2-40B4-BE49-F238E27FC236}">
                <a16:creationId xmlns:a16="http://schemas.microsoft.com/office/drawing/2014/main" id="{9CE418CF-F645-822E-9000-5AA83A48E490}"/>
              </a:ext>
            </a:extLst>
          </p:cNvPr>
          <p:cNvGraphicFramePr>
            <a:graphicFrameLocks noGrp="1"/>
          </p:cNvGraphicFramePr>
          <p:nvPr>
            <p:extLst>
              <p:ext uri="{D42A27DB-BD31-4B8C-83A1-F6EECF244321}">
                <p14:modId xmlns:p14="http://schemas.microsoft.com/office/powerpoint/2010/main" val="236944814"/>
              </p:ext>
            </p:extLst>
          </p:nvPr>
        </p:nvGraphicFramePr>
        <p:xfrm>
          <a:off x="609597" y="2142450"/>
          <a:ext cx="17068800" cy="7839750"/>
        </p:xfrm>
        <a:graphic>
          <a:graphicData uri="http://schemas.openxmlformats.org/drawingml/2006/table">
            <a:tbl>
              <a:tblPr bandRow="1">
                <a:tableStyleId>{5C22544A-7EE6-4342-B048-85BDC9FD1C3A}</a:tableStyleId>
              </a:tblPr>
              <a:tblGrid>
                <a:gridCol w="1219202">
                  <a:extLst>
                    <a:ext uri="{9D8B030D-6E8A-4147-A177-3AD203B41FA5}">
                      <a16:colId xmlns:a16="http://schemas.microsoft.com/office/drawing/2014/main" val="4276162026"/>
                    </a:ext>
                  </a:extLst>
                </a:gridCol>
                <a:gridCol w="9143998">
                  <a:extLst>
                    <a:ext uri="{9D8B030D-6E8A-4147-A177-3AD203B41FA5}">
                      <a16:colId xmlns:a16="http://schemas.microsoft.com/office/drawing/2014/main" val="3888518390"/>
                    </a:ext>
                  </a:extLst>
                </a:gridCol>
                <a:gridCol w="3733800">
                  <a:extLst>
                    <a:ext uri="{9D8B030D-6E8A-4147-A177-3AD203B41FA5}">
                      <a16:colId xmlns:a16="http://schemas.microsoft.com/office/drawing/2014/main" val="2875477986"/>
                    </a:ext>
                  </a:extLst>
                </a:gridCol>
                <a:gridCol w="2971800">
                  <a:extLst>
                    <a:ext uri="{9D8B030D-6E8A-4147-A177-3AD203B41FA5}">
                      <a16:colId xmlns:a16="http://schemas.microsoft.com/office/drawing/2014/main" val="190935739"/>
                    </a:ext>
                  </a:extLst>
                </a:gridCol>
              </a:tblGrid>
              <a:tr h="1066800">
                <a:tc>
                  <a:txBody>
                    <a:bodyPr/>
                    <a:lstStyle/>
                    <a:p>
                      <a:pPr marL="0" marR="0" algn="ctr">
                        <a:lnSpc>
                          <a:spcPct val="100000"/>
                        </a:lnSpc>
                        <a:spcBef>
                          <a:spcPts val="100"/>
                        </a:spcBef>
                        <a:spcAft>
                          <a:spcPts val="100"/>
                        </a:spcAft>
                      </a:pPr>
                      <a:r>
                        <a:rPr lang="en-US" sz="3200" b="1">
                          <a:effectLst/>
                          <a:latin typeface="Arial" panose="020B0604020202020204" pitchFamily="34" charset="0"/>
                          <a:cs typeface="Arial" panose="020B0604020202020204" pitchFamily="34" charset="0"/>
                        </a:rPr>
                        <a:t>STT</a:t>
                      </a:r>
                      <a:endParaRPr lang="en-US" sz="3200" b="1">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100"/>
                        </a:spcBef>
                        <a:spcAft>
                          <a:spcPts val="100"/>
                        </a:spcAft>
                      </a:pPr>
                      <a:r>
                        <a:rPr lang="en-US" sz="3200" b="1">
                          <a:effectLst/>
                          <a:latin typeface="Arial" panose="020B0604020202020204" pitchFamily="34" charset="0"/>
                          <a:cs typeface="Arial" panose="020B0604020202020204" pitchFamily="34" charset="0"/>
                        </a:rPr>
                        <a:t>Việc làm</a:t>
                      </a:r>
                      <a:endParaRPr lang="en-US" sz="3200" b="1">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100"/>
                        </a:spcBef>
                        <a:spcAft>
                          <a:spcPts val="100"/>
                        </a:spcAft>
                      </a:pPr>
                      <a:r>
                        <a:rPr lang="en-US" sz="3200" b="1">
                          <a:effectLst/>
                          <a:latin typeface="Arial" panose="020B0604020202020204" pitchFamily="34" charset="0"/>
                          <a:cs typeface="Arial" panose="020B0604020202020204" pitchFamily="34" charset="0"/>
                        </a:rPr>
                        <a:t>Chưa thực hiện</a:t>
                      </a:r>
                      <a:endParaRPr lang="en-US" sz="3200" b="1">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100"/>
                        </a:spcBef>
                        <a:spcAft>
                          <a:spcPts val="100"/>
                        </a:spcAft>
                      </a:pPr>
                      <a:r>
                        <a:rPr lang="en-US" sz="3200" b="1">
                          <a:effectLst/>
                          <a:latin typeface="Arial" panose="020B0604020202020204" pitchFamily="34" charset="0"/>
                          <a:cs typeface="Arial" panose="020B0604020202020204" pitchFamily="34" charset="0"/>
                        </a:rPr>
                        <a:t>Đã thực hiện</a:t>
                      </a:r>
                      <a:endParaRPr lang="en-US" sz="3200" b="1">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11903131"/>
                  </a:ext>
                </a:extLst>
              </a:tr>
              <a:tr h="1524000">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Chia sẻ về tấm gương thành công trong học tập và cuộc sống.</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70076520"/>
                  </a:ext>
                </a:extLst>
              </a:tr>
              <a:tr h="1440360">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Tự mình trở thành tấm gương trong rèn luyện và phấn đấu, tạo hiệu ứng ảnh hưởng đến các bạn.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26659089"/>
                  </a:ext>
                </a:extLst>
              </a:tr>
              <a:tr h="1495650">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3</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Thuyết phục bạn cùng thực hiện một số việc làm góp phần hoàn thiện bản thân.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40527593"/>
                  </a:ext>
                </a:extLst>
              </a:tr>
              <a:tr h="1558380">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4</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Đưa ra lời khuyên giúp bạn thay đổi những hành vi, việc làm chưa phù hợp.</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5055008"/>
                  </a:ext>
                </a:extLst>
              </a:tr>
              <a:tr h="754560">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5</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0000"/>
                        </a:lnSpc>
                        <a:spcBef>
                          <a:spcPts val="100"/>
                        </a:spcBef>
                        <a:spcAft>
                          <a:spcPts val="100"/>
                        </a:spcAft>
                      </a:pPr>
                      <a:r>
                        <a:rPr lang="en-US" sz="3000">
                          <a:effectLst/>
                          <a:latin typeface="Arial" panose="020B0604020202020204" pitchFamily="34" charset="0"/>
                          <a:cs typeface="Arial" panose="020B0604020202020204" pitchFamily="34" charset="0"/>
                        </a:rPr>
                        <a:t>Việc làm khác: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1480" marR="61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1043226"/>
                  </a:ext>
                </a:extLst>
              </a:tr>
            </a:tbl>
          </a:graphicData>
        </a:graphic>
      </p:graphicFrame>
    </p:spTree>
    <p:extLst>
      <p:ext uri="{BB962C8B-B14F-4D97-AF65-F5344CB8AC3E}">
        <p14:creationId xmlns:p14="http://schemas.microsoft.com/office/powerpoint/2010/main" val="1792101035"/>
      </p:ext>
    </p:extLst>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4C58446-4341-9849-F1FE-AEB47735A1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26155">
            <a:off x="5105884" y="-3286583"/>
            <a:ext cx="8076231" cy="16860166"/>
          </a:xfrm>
          <a:prstGeom prst="rect">
            <a:avLst/>
          </a:prstGeom>
        </p:spPr>
      </p:pic>
      <p:sp>
        <p:nvSpPr>
          <p:cNvPr id="15" name="TextBox 9">
            <a:extLst>
              <a:ext uri="{FF2B5EF4-FFF2-40B4-BE49-F238E27FC236}">
                <a16:creationId xmlns:a16="http://schemas.microsoft.com/office/drawing/2014/main" id="{1E427913-68D5-3F47-103E-989E611C8338}"/>
              </a:ext>
            </a:extLst>
          </p:cNvPr>
          <p:cNvSpPr txBox="1"/>
          <p:nvPr/>
        </p:nvSpPr>
        <p:spPr>
          <a:xfrm>
            <a:off x="1250000" y="2447902"/>
            <a:ext cx="15787998" cy="4994381"/>
          </a:xfrm>
          <a:prstGeom prst="rect">
            <a:avLst/>
          </a:prstGeom>
        </p:spPr>
        <p:txBody>
          <a:bodyPr wrap="square" lIns="0" tIns="0" rIns="0" bIns="0" rtlCol="0" anchor="t">
            <a:spAutoFit/>
          </a:bodyPr>
          <a:lstStyle/>
          <a:p>
            <a:pPr algn="ctr">
              <a:lnSpc>
                <a:spcPct val="150000"/>
              </a:lnSpc>
            </a:pPr>
            <a:r>
              <a:rPr lang="en-US" sz="7000" b="1">
                <a:latin typeface="Arial" panose="020B0604020202020204" pitchFamily="34" charset="0"/>
                <a:cs typeface="Arial" panose="020B0604020202020204" pitchFamily="34" charset="0"/>
              </a:rPr>
              <a:t>Hoạt động giáo dục theo chủ đề</a:t>
            </a:r>
          </a:p>
          <a:p>
            <a:pPr algn="ctr">
              <a:lnSpc>
                <a:spcPct val="150000"/>
              </a:lnSpc>
            </a:pPr>
            <a:r>
              <a:rPr lang="en-US" sz="7800" b="1">
                <a:solidFill>
                  <a:srgbClr val="C00000"/>
                </a:solidFill>
                <a:latin typeface="Arial" panose="020B0604020202020204" pitchFamily="34" charset="0"/>
                <a:cs typeface="Arial" panose="020B0604020202020204" pitchFamily="34" charset="0"/>
              </a:rPr>
              <a:t>Chủ đề 1: </a:t>
            </a:r>
          </a:p>
          <a:p>
            <a:pPr algn="ctr">
              <a:lnSpc>
                <a:spcPct val="150000"/>
              </a:lnSpc>
            </a:pPr>
            <a:r>
              <a:rPr lang="en-US" sz="7800" b="1">
                <a:solidFill>
                  <a:srgbClr val="C00000"/>
                </a:solidFill>
                <a:latin typeface="Arial" panose="020B0604020202020204" pitchFamily="34" charset="0"/>
                <a:cs typeface="Arial" panose="020B0604020202020204" pitchFamily="34" charset="0"/>
              </a:rPr>
              <a:t>Phấn đấu hoàn thiện bản thân</a:t>
            </a:r>
            <a:endParaRPr lang="vi-VN" sz="7800" b="1">
              <a:solidFill>
                <a:srgbClr val="C00000"/>
              </a:solidFill>
              <a:latin typeface="Arial" panose="020B0604020202020204" pitchFamily="34" charset="0"/>
              <a:cs typeface="Arial" panose="020B0604020202020204" pitchFamily="34" charset="0"/>
            </a:endParaRPr>
          </a:p>
        </p:txBody>
      </p:sp>
      <p:sp>
        <p:nvSpPr>
          <p:cNvPr id="7" name="Freeform 7"/>
          <p:cNvSpPr/>
          <p:nvPr/>
        </p:nvSpPr>
        <p:spPr>
          <a:xfrm>
            <a:off x="228600" y="245054"/>
            <a:ext cx="2438400" cy="1300843"/>
          </a:xfrm>
          <a:custGeom>
            <a:avLst/>
            <a:gdLst/>
            <a:ahLst/>
            <a:cxnLst/>
            <a:rect l="l" t="t" r="r" b="b"/>
            <a:pathLst>
              <a:path w="4961507" h="3031030">
                <a:moveTo>
                  <a:pt x="0" y="0"/>
                </a:moveTo>
                <a:lnTo>
                  <a:pt x="4961507" y="0"/>
                </a:lnTo>
                <a:lnTo>
                  <a:pt x="4961507" y="3031030"/>
                </a:lnTo>
                <a:lnTo>
                  <a:pt x="0" y="3031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6611599" y="228725"/>
            <a:ext cx="1447800" cy="1219200"/>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9" name="Picture 5">
            <a:extLst>
              <a:ext uri="{FF2B5EF4-FFF2-40B4-BE49-F238E27FC236}">
                <a16:creationId xmlns:a16="http://schemas.microsoft.com/office/drawing/2014/main" id="{94D63392-508C-0E5A-A27A-C68D970210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03950" y="7790544"/>
            <a:ext cx="10080099" cy="27468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barn(inVertical)">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12898" y="9368140"/>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6952999" y="-253764"/>
            <a:ext cx="1386071" cy="1131237"/>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5DE187-23E6-6F39-746F-E5C7125593DF}"/>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57DD9254-FEA8-0AF0-AAD6-B2FBC1E5CAE3}"/>
              </a:ext>
            </a:extLst>
          </p:cNvPr>
          <p:cNvGrpSpPr/>
          <p:nvPr/>
        </p:nvGrpSpPr>
        <p:grpSpPr>
          <a:xfrm>
            <a:off x="6001429" y="4460609"/>
            <a:ext cx="6285142" cy="1360957"/>
            <a:chOff x="3029863" y="1823688"/>
            <a:chExt cx="12362538" cy="1262412"/>
          </a:xfrm>
        </p:grpSpPr>
        <p:cxnSp>
          <p:nvCxnSpPr>
            <p:cNvPr id="33" name="Straight Connector 32">
              <a:extLst>
                <a:ext uri="{FF2B5EF4-FFF2-40B4-BE49-F238E27FC236}">
                  <a16:creationId xmlns:a16="http://schemas.microsoft.com/office/drawing/2014/main" id="{059B738D-F1B3-CCAC-CE0B-D18441A722C4}"/>
                </a:ext>
              </a:extLst>
            </p:cNvPr>
            <p:cNvCxnSpPr>
              <a:cxnSpLocks/>
            </p:cNvCxnSpPr>
            <p:nvPr/>
          </p:nvCxnSpPr>
          <p:spPr>
            <a:xfrm>
              <a:off x="9144001" y="1823688"/>
              <a:ext cx="0" cy="576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C64E86B-ED18-FBEA-3CBA-2CD4E9314CD2}"/>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4FA9A0-E88E-2743-482C-5034D796EB20}"/>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DBD8481-0664-07FC-F87E-9790AA954FB1}"/>
                </a:ext>
              </a:extLst>
            </p:cNvPr>
            <p:cNvCxnSpPr>
              <a:cxnSpLocks/>
            </p:cNvCxnSpPr>
            <p:nvPr/>
          </p:nvCxnSpPr>
          <p:spPr>
            <a:xfrm>
              <a:off x="15392401" y="2400300"/>
              <a:ext cx="0" cy="685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48EA8D65-D75A-F76C-3E5B-1F231C44BF2D}"/>
              </a:ext>
            </a:extLst>
          </p:cNvPr>
          <p:cNvSpPr/>
          <p:nvPr/>
        </p:nvSpPr>
        <p:spPr>
          <a:xfrm>
            <a:off x="883293" y="5755236"/>
            <a:ext cx="7787944" cy="342686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latin typeface="Arial" panose="020B0604020202020204" pitchFamily="34" charset="0"/>
                <a:cs typeface="Arial" panose="020B0604020202020204" pitchFamily="34" charset="0"/>
              </a:rPr>
              <a:t>Nhóm 1,2: </a:t>
            </a:r>
            <a:endParaRPr lang="en-US" sz="4000" b="1">
              <a:solidFill>
                <a:schemeClr val="tx1"/>
              </a:solidFill>
              <a:latin typeface="Arial" panose="020B0604020202020204" pitchFamily="34" charset="0"/>
              <a:cs typeface="Arial" panose="020B0604020202020204" pitchFamily="34" charset="0"/>
            </a:endParaRPr>
          </a:p>
          <a:p>
            <a:pPr algn="ctr">
              <a:lnSpc>
                <a:spcPct val="150000"/>
              </a:lnSpc>
            </a:pPr>
            <a:r>
              <a:rPr lang="vi-VN" sz="4000">
                <a:solidFill>
                  <a:schemeClr val="tx1"/>
                </a:solidFill>
                <a:latin typeface="Arial" panose="020B0604020202020204" pitchFamily="34" charset="0"/>
                <a:cs typeface="Arial" panose="020B0604020202020204" pitchFamily="34" charset="0"/>
              </a:rPr>
              <a:t>Đóng vai và xử lí </a:t>
            </a:r>
            <a:r>
              <a:rPr lang="en-US" sz="4000" i="1">
                <a:solidFill>
                  <a:schemeClr val="tx1"/>
                </a:solidFill>
                <a:latin typeface="Arial" panose="020B0604020202020204" pitchFamily="34" charset="0"/>
                <a:cs typeface="Arial" panose="020B0604020202020204" pitchFamily="34" charset="0"/>
              </a:rPr>
              <a:t>T</a:t>
            </a:r>
            <a:r>
              <a:rPr lang="vi-VN" sz="4000" i="1">
                <a:solidFill>
                  <a:schemeClr val="tx1"/>
                </a:solidFill>
                <a:latin typeface="Arial" panose="020B0604020202020204" pitchFamily="34" charset="0"/>
                <a:cs typeface="Arial" panose="020B0604020202020204" pitchFamily="34" charset="0"/>
              </a:rPr>
              <a:t>ình huống 1</a:t>
            </a:r>
            <a:endParaRPr lang="en-US" sz="4000" i="1"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0A87276-ED00-A14C-5AF0-90D7D46052C9}"/>
              </a:ext>
            </a:extLst>
          </p:cNvPr>
          <p:cNvSpPr/>
          <p:nvPr/>
        </p:nvSpPr>
        <p:spPr>
          <a:xfrm>
            <a:off x="9616765" y="5755231"/>
            <a:ext cx="7787944" cy="3426869"/>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latin typeface="Arial" panose="020B0604020202020204" pitchFamily="34" charset="0"/>
                <a:cs typeface="Arial" panose="020B0604020202020204" pitchFamily="34" charset="0"/>
              </a:rPr>
              <a:t>Nhóm 3,4: </a:t>
            </a:r>
            <a:endParaRPr lang="en-US" sz="4000" b="1">
              <a:solidFill>
                <a:schemeClr val="tx1"/>
              </a:solidFill>
              <a:latin typeface="Arial" panose="020B0604020202020204" pitchFamily="34" charset="0"/>
              <a:cs typeface="Arial" panose="020B0604020202020204" pitchFamily="34" charset="0"/>
            </a:endParaRPr>
          </a:p>
          <a:p>
            <a:pPr algn="ctr">
              <a:lnSpc>
                <a:spcPct val="150000"/>
              </a:lnSpc>
            </a:pPr>
            <a:r>
              <a:rPr lang="vi-VN" sz="4000">
                <a:solidFill>
                  <a:schemeClr val="tx1"/>
                </a:solidFill>
                <a:latin typeface="Arial" panose="020B0604020202020204" pitchFamily="34" charset="0"/>
                <a:cs typeface="Arial" panose="020B0604020202020204" pitchFamily="34" charset="0"/>
              </a:rPr>
              <a:t>Đóng vai và xử lí </a:t>
            </a:r>
            <a:r>
              <a:rPr lang="en-US" sz="4000" i="1">
                <a:solidFill>
                  <a:schemeClr val="tx1"/>
                </a:solidFill>
                <a:latin typeface="Arial" panose="020B0604020202020204" pitchFamily="34" charset="0"/>
                <a:cs typeface="Arial" panose="020B0604020202020204" pitchFamily="34" charset="0"/>
              </a:rPr>
              <a:t>T</a:t>
            </a:r>
            <a:r>
              <a:rPr lang="vi-VN" sz="4000" i="1">
                <a:solidFill>
                  <a:schemeClr val="tx1"/>
                </a:solidFill>
                <a:latin typeface="Arial" panose="020B0604020202020204" pitchFamily="34" charset="0"/>
                <a:cs typeface="Arial" panose="020B0604020202020204" pitchFamily="34" charset="0"/>
              </a:rPr>
              <a:t>ình huống 2</a:t>
            </a:r>
            <a:endParaRPr lang="en-US" sz="4000" i="1"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AFC03C1-B9C9-4865-23D0-DAF46F9383D3}"/>
              </a:ext>
            </a:extLst>
          </p:cNvPr>
          <p:cNvGrpSpPr/>
          <p:nvPr/>
        </p:nvGrpSpPr>
        <p:grpSpPr>
          <a:xfrm>
            <a:off x="269867" y="703091"/>
            <a:ext cx="17630520" cy="3762344"/>
            <a:chOff x="245440" y="1939763"/>
            <a:chExt cx="17630520" cy="3762344"/>
          </a:xfrm>
        </p:grpSpPr>
        <p:sp>
          <p:nvSpPr>
            <p:cNvPr id="3" name="Speech Bubble: Rectangle with Corners Rounded 2">
              <a:extLst>
                <a:ext uri="{FF2B5EF4-FFF2-40B4-BE49-F238E27FC236}">
                  <a16:creationId xmlns:a16="http://schemas.microsoft.com/office/drawing/2014/main" id="{A23339EB-0A4E-AAF3-3846-1B49EE435482}"/>
                </a:ext>
              </a:extLst>
            </p:cNvPr>
            <p:cNvSpPr/>
            <p:nvPr/>
          </p:nvSpPr>
          <p:spPr>
            <a:xfrm>
              <a:off x="685866" y="2336741"/>
              <a:ext cx="17190094" cy="3365366"/>
            </a:xfrm>
            <a:prstGeom prst="wedgeRoundRectCallout">
              <a:avLst>
                <a:gd name="adj1" fmla="val -26405"/>
                <a:gd name="adj2" fmla="val 46900"/>
                <a:gd name="adj3" fmla="val 16667"/>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FF0000"/>
                  </a:solidFill>
                  <a:latin typeface="Arial" panose="020B0604020202020204" pitchFamily="34" charset="0"/>
                  <a:ea typeface="Calibri" panose="020F0502020204030204" pitchFamily="34" charset="0"/>
                  <a:cs typeface="Arial" panose="020B0604020202020204" pitchFamily="34" charset="0"/>
                </a:rPr>
                <a:t>HOẠT ĐỘNG NHÓM: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Cả lớp chia thành 4 nhóm (2 nhóm thực hiện 1 nhiệm vụ), các nhóm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lần lượt đóng vai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để xử lí tình huống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SHS</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 – tr.11)</a:t>
              </a:r>
              <a:endParaRPr lang="en-US" sz="4000" dirty="0">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1C67EDCB-7844-7AC5-0B28-40D37276D5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555803">
              <a:off x="245440" y="1939763"/>
              <a:ext cx="1517666" cy="858172"/>
            </a:xfrm>
            <a:prstGeom prst="rect">
              <a:avLst/>
            </a:prstGeom>
          </p:spPr>
        </p:pic>
      </p:grpSp>
    </p:spTree>
    <p:extLst>
      <p:ext uri="{BB962C8B-B14F-4D97-AF65-F5344CB8AC3E}">
        <p14:creationId xmlns:p14="http://schemas.microsoft.com/office/powerpoint/2010/main" val="26608415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0-#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1+#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36248" y="51498"/>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7087147" y="9487511"/>
            <a:ext cx="805024" cy="683625"/>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A187952D-18F2-3D6D-17C8-E90E05916E2A}"/>
              </a:ext>
            </a:extLst>
          </p:cNvPr>
          <p:cNvSpPr/>
          <p:nvPr/>
        </p:nvSpPr>
        <p:spPr>
          <a:xfrm flipH="1" flipV="1">
            <a:off x="11676555" y="8629104"/>
            <a:ext cx="820851" cy="1479010"/>
          </a:xfrm>
          <a:custGeom>
            <a:avLst/>
            <a:gdLst/>
            <a:ahLst/>
            <a:cxnLst/>
            <a:rect l="l" t="t" r="r" b="b"/>
            <a:pathLst>
              <a:path w="820851" h="1479010">
                <a:moveTo>
                  <a:pt x="820850" y="1479010"/>
                </a:moveTo>
                <a:lnTo>
                  <a:pt x="0" y="1479010"/>
                </a:lnTo>
                <a:lnTo>
                  <a:pt x="0" y="0"/>
                </a:lnTo>
                <a:lnTo>
                  <a:pt x="820850" y="0"/>
                </a:lnTo>
                <a:lnTo>
                  <a:pt x="820850" y="147901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CB6A14C1-4504-2130-97BD-C02673467154}"/>
              </a:ext>
            </a:extLst>
          </p:cNvPr>
          <p:cNvSpPr txBox="1"/>
          <p:nvPr/>
        </p:nvSpPr>
        <p:spPr>
          <a:xfrm>
            <a:off x="1197101" y="475006"/>
            <a:ext cx="15691046"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TÌNH HUỐNG ĐƯA RA</a:t>
            </a:r>
            <a:endParaRPr lang="en-US" sz="4800" i="1">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30558A3-E1F7-5349-87FA-13E413149CFB}"/>
              </a:ext>
            </a:extLst>
          </p:cNvPr>
          <p:cNvSpPr/>
          <p:nvPr/>
        </p:nvSpPr>
        <p:spPr>
          <a:xfrm>
            <a:off x="940580" y="1465099"/>
            <a:ext cx="16280620" cy="2668751"/>
          </a:xfrm>
          <a:prstGeom prst="roundRect">
            <a:avLst/>
          </a:prstGeom>
          <a:solidFill>
            <a:srgbClr val="F0ECF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400" b="1">
                <a:solidFill>
                  <a:schemeClr val="tx1"/>
                </a:solidFill>
                <a:latin typeface="Arial" panose="020B0604020202020204" pitchFamily="34" charset="0"/>
                <a:cs typeface="Arial" panose="020B0604020202020204" pitchFamily="34" charset="0"/>
              </a:rPr>
              <a:t>Tình huống </a:t>
            </a:r>
            <a:r>
              <a:rPr lang="en-US" sz="3400" b="1">
                <a:solidFill>
                  <a:schemeClr val="tx1"/>
                </a:solidFill>
                <a:latin typeface="Arial" panose="020B0604020202020204" pitchFamily="34" charset="0"/>
                <a:cs typeface="Arial" panose="020B0604020202020204" pitchFamily="34" charset="0"/>
              </a:rPr>
              <a:t>1</a:t>
            </a:r>
            <a:r>
              <a:rPr lang="vi-VN" sz="3400" b="1">
                <a:solidFill>
                  <a:schemeClr val="tx1"/>
                </a:solidFill>
                <a:latin typeface="Arial" panose="020B0604020202020204" pitchFamily="34" charset="0"/>
                <a:cs typeface="Arial" panose="020B0604020202020204" pitchFamily="34" charset="0"/>
              </a:rPr>
              <a:t>: </a:t>
            </a:r>
            <a:r>
              <a:rPr lang="en-US" sz="3400">
                <a:solidFill>
                  <a:schemeClr val="tx1"/>
                </a:solidFill>
                <a:latin typeface="Arial" panose="020B0604020202020204" pitchFamily="34" charset="0"/>
                <a:cs typeface="Arial" panose="020B0604020202020204" pitchFamily="34" charset="0"/>
              </a:rPr>
              <a:t>M thường xuyên tập thể thao nên cơ thể săn chắc và khỏe mạnh, trong khi cậu bạn thân của M lại rất lười tập thể thao. M muốn thuyết phục bạn cùng tập luyện.</a:t>
            </a:r>
          </a:p>
        </p:txBody>
      </p:sp>
      <p:grpSp>
        <p:nvGrpSpPr>
          <p:cNvPr id="12" name="Group 11">
            <a:extLst>
              <a:ext uri="{FF2B5EF4-FFF2-40B4-BE49-F238E27FC236}">
                <a16:creationId xmlns:a16="http://schemas.microsoft.com/office/drawing/2014/main" id="{A4C4EBBA-C37F-C89C-EDE8-2A81E70AD017}"/>
              </a:ext>
            </a:extLst>
          </p:cNvPr>
          <p:cNvGrpSpPr/>
          <p:nvPr/>
        </p:nvGrpSpPr>
        <p:grpSpPr>
          <a:xfrm>
            <a:off x="1271365" y="4235839"/>
            <a:ext cx="16456289" cy="895350"/>
            <a:chOff x="844440" y="6004538"/>
            <a:chExt cx="16456289" cy="895350"/>
          </a:xfrm>
        </p:grpSpPr>
        <p:pic>
          <p:nvPicPr>
            <p:cNvPr id="13" name="Graphic 12" descr="Back with solid fill">
              <a:extLst>
                <a:ext uri="{FF2B5EF4-FFF2-40B4-BE49-F238E27FC236}">
                  <a16:creationId xmlns:a16="http://schemas.microsoft.com/office/drawing/2014/main" id="{31E6C3B0-F34B-7992-F55D-855F1E12FB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44440" y="6004538"/>
              <a:ext cx="1193800" cy="895350"/>
            </a:xfrm>
            <a:prstGeom prst="rect">
              <a:avLst/>
            </a:prstGeom>
          </p:spPr>
        </p:pic>
        <p:sp>
          <p:nvSpPr>
            <p:cNvPr id="14" name="TextBox 13">
              <a:extLst>
                <a:ext uri="{FF2B5EF4-FFF2-40B4-BE49-F238E27FC236}">
                  <a16:creationId xmlns:a16="http://schemas.microsoft.com/office/drawing/2014/main" id="{DBE6EBB0-A020-D3FE-0E1B-0E7F7E0BF1E5}"/>
                </a:ext>
              </a:extLst>
            </p:cNvPr>
            <p:cNvSpPr txBox="1"/>
            <p:nvPr/>
          </p:nvSpPr>
          <p:spPr>
            <a:xfrm>
              <a:off x="2038240" y="6129048"/>
              <a:ext cx="15262489" cy="615553"/>
            </a:xfrm>
            <a:prstGeom prst="rect">
              <a:avLst/>
            </a:prstGeom>
            <a:noFill/>
          </p:spPr>
          <p:txBody>
            <a:bodyPr wrap="square">
              <a:spAutoFit/>
            </a:bodyPr>
            <a:lstStyle/>
            <a:p>
              <a:pPr algn="just"/>
              <a:r>
                <a:rPr lang="en-US" sz="3400" b="1" i="1">
                  <a:latin typeface="Arial" panose="020B0604020202020204" pitchFamily="34" charset="0"/>
                  <a:cs typeface="Arial" panose="020B0604020202020204" pitchFamily="34" charset="0"/>
                </a:rPr>
                <a:t>M nên thuyết phục bạn như thế nào?</a:t>
              </a:r>
            </a:p>
          </p:txBody>
        </p:sp>
      </p:grpSp>
      <p:sp>
        <p:nvSpPr>
          <p:cNvPr id="23" name="Rectangle: Rounded Corners 22">
            <a:extLst>
              <a:ext uri="{FF2B5EF4-FFF2-40B4-BE49-F238E27FC236}">
                <a16:creationId xmlns:a16="http://schemas.microsoft.com/office/drawing/2014/main" id="{0CFD9966-3829-334B-BEA8-D8637B5D9511}"/>
              </a:ext>
            </a:extLst>
          </p:cNvPr>
          <p:cNvSpPr/>
          <p:nvPr/>
        </p:nvSpPr>
        <p:spPr>
          <a:xfrm>
            <a:off x="940580" y="5357688"/>
            <a:ext cx="16718844" cy="3464213"/>
          </a:xfrm>
          <a:prstGeom prst="roundRect">
            <a:avLst/>
          </a:prstGeom>
          <a:solidFill>
            <a:srgbClr val="FFF4D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400" b="1">
                <a:solidFill>
                  <a:schemeClr val="tx1"/>
                </a:solidFill>
                <a:latin typeface="Arial" panose="020B0604020202020204" pitchFamily="34" charset="0"/>
                <a:cs typeface="Arial" panose="020B0604020202020204" pitchFamily="34" charset="0"/>
              </a:rPr>
              <a:t>Tình huống </a:t>
            </a:r>
            <a:r>
              <a:rPr lang="en-US" sz="3400" b="1">
                <a:solidFill>
                  <a:schemeClr val="tx1"/>
                </a:solidFill>
                <a:latin typeface="Arial" panose="020B0604020202020204" pitchFamily="34" charset="0"/>
                <a:cs typeface="Arial" panose="020B0604020202020204" pitchFamily="34" charset="0"/>
              </a:rPr>
              <a:t>2</a:t>
            </a:r>
            <a:r>
              <a:rPr lang="vi-VN" sz="3400" b="1">
                <a:solidFill>
                  <a:schemeClr val="tx1"/>
                </a:solidFill>
                <a:latin typeface="Arial" panose="020B0604020202020204" pitchFamily="34" charset="0"/>
                <a:cs typeface="Arial" panose="020B0604020202020204" pitchFamily="34" charset="0"/>
              </a:rPr>
              <a:t>: </a:t>
            </a:r>
            <a:r>
              <a:rPr lang="en-US" sz="3400">
                <a:solidFill>
                  <a:schemeClr val="tx1"/>
                </a:solidFill>
                <a:latin typeface="Arial" panose="020B0604020202020204" pitchFamily="34" charset="0"/>
                <a:cs typeface="Arial" panose="020B0604020202020204" pitchFamily="34" charset="0"/>
              </a:rPr>
              <a:t>H là người tích cực học tập và luôn đặt ra mục tiêu phấn đấu rất rõ ràng. Tuy nhiên, H ít tham gia các hoạt động tập thể nên kĩ năng xã hội còn hạn chế. Trong khi đó, bạn thân của H là T rất nhiệt tình với các hoạt động phong trào, cởi mở và thân thiện</a:t>
            </a:r>
          </a:p>
        </p:txBody>
      </p:sp>
      <p:grpSp>
        <p:nvGrpSpPr>
          <p:cNvPr id="24" name="Group 23">
            <a:extLst>
              <a:ext uri="{FF2B5EF4-FFF2-40B4-BE49-F238E27FC236}">
                <a16:creationId xmlns:a16="http://schemas.microsoft.com/office/drawing/2014/main" id="{88131EEA-B903-2FE7-B3C9-096EB14A48C8}"/>
              </a:ext>
            </a:extLst>
          </p:cNvPr>
          <p:cNvGrpSpPr/>
          <p:nvPr/>
        </p:nvGrpSpPr>
        <p:grpSpPr>
          <a:xfrm>
            <a:off x="1247648" y="9060501"/>
            <a:ext cx="16411776" cy="895350"/>
            <a:chOff x="898364" y="5986012"/>
            <a:chExt cx="16411776" cy="895350"/>
          </a:xfrm>
        </p:grpSpPr>
        <p:pic>
          <p:nvPicPr>
            <p:cNvPr id="25" name="Graphic 24" descr="Back with solid fill">
              <a:extLst>
                <a:ext uri="{FF2B5EF4-FFF2-40B4-BE49-F238E27FC236}">
                  <a16:creationId xmlns:a16="http://schemas.microsoft.com/office/drawing/2014/main" id="{D79DF941-F05B-A588-3690-BBB9A81B53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98364" y="5986012"/>
              <a:ext cx="1193800" cy="895350"/>
            </a:xfrm>
            <a:prstGeom prst="rect">
              <a:avLst/>
            </a:prstGeom>
          </p:spPr>
        </p:pic>
        <p:sp>
          <p:nvSpPr>
            <p:cNvPr id="26" name="TextBox 25">
              <a:extLst>
                <a:ext uri="{FF2B5EF4-FFF2-40B4-BE49-F238E27FC236}">
                  <a16:creationId xmlns:a16="http://schemas.microsoft.com/office/drawing/2014/main" id="{7CE772CD-DD6A-E00E-519E-4809190BF9EF}"/>
                </a:ext>
              </a:extLst>
            </p:cNvPr>
            <p:cNvSpPr txBox="1"/>
            <p:nvPr/>
          </p:nvSpPr>
          <p:spPr>
            <a:xfrm>
              <a:off x="2038240" y="6152768"/>
              <a:ext cx="15271900" cy="615553"/>
            </a:xfrm>
            <a:prstGeom prst="rect">
              <a:avLst/>
            </a:prstGeom>
            <a:noFill/>
          </p:spPr>
          <p:txBody>
            <a:bodyPr wrap="square">
              <a:spAutoFit/>
            </a:bodyPr>
            <a:lstStyle/>
            <a:p>
              <a:pPr algn="just"/>
              <a:r>
                <a:rPr lang="en-US" sz="3400" b="1" i="1">
                  <a:latin typeface="Arial" panose="020B0604020202020204" pitchFamily="34" charset="0"/>
                  <a:cs typeface="Arial" panose="020B0604020202020204" pitchFamily="34" charset="0"/>
                </a:rPr>
                <a:t>T nên thu hút H vào các hoạt động chung như thế nào?</a:t>
              </a:r>
            </a:p>
          </p:txBody>
        </p:sp>
      </p:grpSp>
    </p:spTree>
    <p:extLst>
      <p:ext uri="{BB962C8B-B14F-4D97-AF65-F5344CB8AC3E}">
        <p14:creationId xmlns:p14="http://schemas.microsoft.com/office/powerpoint/2010/main" val="304788680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par>
                          <p:cTn id="22" fill="hold">
                            <p:stCondLst>
                              <p:cond delay="500"/>
                            </p:stCondLst>
                            <p:childTnLst>
                              <p:par>
                                <p:cTn id="23" presetID="16" presetClass="entr" presetSubtype="37"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out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08529" y="9340225"/>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7499047" y="76626"/>
            <a:ext cx="805024" cy="683625"/>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A187952D-18F2-3D6D-17C8-E90E05916E2A}"/>
              </a:ext>
            </a:extLst>
          </p:cNvPr>
          <p:cNvSpPr/>
          <p:nvPr/>
        </p:nvSpPr>
        <p:spPr>
          <a:xfrm flipH="1" flipV="1">
            <a:off x="11676555" y="8629104"/>
            <a:ext cx="820851" cy="1479010"/>
          </a:xfrm>
          <a:custGeom>
            <a:avLst/>
            <a:gdLst/>
            <a:ahLst/>
            <a:cxnLst/>
            <a:rect l="l" t="t" r="r" b="b"/>
            <a:pathLst>
              <a:path w="820851" h="1479010">
                <a:moveTo>
                  <a:pt x="820850" y="1479010"/>
                </a:moveTo>
                <a:lnTo>
                  <a:pt x="0" y="1479010"/>
                </a:lnTo>
                <a:lnTo>
                  <a:pt x="0" y="0"/>
                </a:lnTo>
                <a:lnTo>
                  <a:pt x="820850" y="0"/>
                </a:lnTo>
                <a:lnTo>
                  <a:pt x="820850" y="147901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CB6A14C1-4504-2130-97BD-C02673467154}"/>
              </a:ext>
            </a:extLst>
          </p:cNvPr>
          <p:cNvSpPr txBox="1"/>
          <p:nvPr/>
        </p:nvSpPr>
        <p:spPr>
          <a:xfrm>
            <a:off x="1197101" y="475006"/>
            <a:ext cx="15691046"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GỢI Ý XỬ LÍ TÌNH HUỐNG</a:t>
            </a:r>
            <a:endParaRPr lang="en-US" sz="4800" i="1">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30558A3-E1F7-5349-87FA-13E413149CFB}"/>
              </a:ext>
            </a:extLst>
          </p:cNvPr>
          <p:cNvSpPr/>
          <p:nvPr/>
        </p:nvSpPr>
        <p:spPr>
          <a:xfrm>
            <a:off x="940580" y="1465099"/>
            <a:ext cx="16280620" cy="2819789"/>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400" b="1">
                <a:solidFill>
                  <a:schemeClr val="tx1"/>
                </a:solidFill>
                <a:latin typeface="Arial" panose="020B0604020202020204" pitchFamily="34" charset="0"/>
                <a:cs typeface="Arial" panose="020B0604020202020204" pitchFamily="34" charset="0"/>
              </a:rPr>
              <a:t>Tình huống </a:t>
            </a:r>
            <a:r>
              <a:rPr lang="en-US" sz="3400" b="1">
                <a:solidFill>
                  <a:schemeClr val="tx1"/>
                </a:solidFill>
                <a:latin typeface="Arial" panose="020B0604020202020204" pitchFamily="34" charset="0"/>
                <a:cs typeface="Arial" panose="020B0604020202020204" pitchFamily="34" charset="0"/>
              </a:rPr>
              <a:t>1</a:t>
            </a:r>
            <a:r>
              <a:rPr lang="vi-VN" sz="3400" b="1">
                <a:solidFill>
                  <a:schemeClr val="tx1"/>
                </a:solidFill>
                <a:latin typeface="Arial" panose="020B0604020202020204" pitchFamily="34" charset="0"/>
                <a:cs typeface="Arial" panose="020B0604020202020204" pitchFamily="34" charset="0"/>
              </a:rPr>
              <a:t>: </a:t>
            </a:r>
            <a:r>
              <a:rPr lang="en-US" sz="3400">
                <a:solidFill>
                  <a:schemeClr val="tx1"/>
                </a:solidFill>
                <a:latin typeface="Arial" panose="020B0604020202020204" pitchFamily="34" charset="0"/>
                <a:cs typeface="Arial" panose="020B0604020202020204" pitchFamily="34" charset="0"/>
              </a:rPr>
              <a:t>M thường xuyên tập thể thao nên cơ thể săn chắc và khỏe mạnh, trong khi cậu bạn thân của M lại rất lười tập thể thao. M muốn thuyết phục bạn cùng tập luyện.</a:t>
            </a:r>
          </a:p>
        </p:txBody>
      </p:sp>
      <p:pic>
        <p:nvPicPr>
          <p:cNvPr id="3" name="Graphic 2" descr="Back with solid fill">
            <a:extLst>
              <a:ext uri="{FF2B5EF4-FFF2-40B4-BE49-F238E27FC236}">
                <a16:creationId xmlns:a16="http://schemas.microsoft.com/office/drawing/2014/main" id="{675E4DDC-7691-7F19-1DFF-5EFE3DB98B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302986" y="6110130"/>
            <a:ext cx="1422400" cy="1066800"/>
          </a:xfrm>
          <a:prstGeom prst="rect">
            <a:avLst/>
          </a:prstGeom>
        </p:spPr>
      </p:pic>
      <p:sp>
        <p:nvSpPr>
          <p:cNvPr id="5" name="TextBox 4">
            <a:extLst>
              <a:ext uri="{FF2B5EF4-FFF2-40B4-BE49-F238E27FC236}">
                <a16:creationId xmlns:a16="http://schemas.microsoft.com/office/drawing/2014/main" id="{3D393E0F-3D4F-E80D-4566-6B6EF18A0966}"/>
              </a:ext>
            </a:extLst>
          </p:cNvPr>
          <p:cNvSpPr txBox="1"/>
          <p:nvPr/>
        </p:nvSpPr>
        <p:spPr>
          <a:xfrm>
            <a:off x="1617606" y="4443984"/>
            <a:ext cx="11353800" cy="5217903"/>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3400" b="1" i="1">
                <a:solidFill>
                  <a:srgbClr val="FF0000"/>
                </a:solidFill>
                <a:latin typeface="Arial" panose="020B0604020202020204" pitchFamily="34" charset="0"/>
                <a:cs typeface="Arial" panose="020B0604020202020204" pitchFamily="34" charset="0"/>
              </a:rPr>
              <a:t>Để thuyết phục bạn bè cùng tập luyện, M có thể:</a:t>
            </a:r>
          </a:p>
          <a:p>
            <a:pPr marL="1028700" lvl="1" indent="-571500" algn="just">
              <a:lnSpc>
                <a:spcPct val="150000"/>
              </a:lnSpc>
              <a:buFont typeface="Wingdings" panose="05000000000000000000" pitchFamily="2" charset="2"/>
              <a:buChar char="§"/>
            </a:pPr>
            <a:r>
              <a:rPr lang="vi-VN" sz="3200">
                <a:latin typeface="Arial" panose="020B0604020202020204" pitchFamily="34" charset="0"/>
                <a:cs typeface="Arial" panose="020B0604020202020204" pitchFamily="34" charset="0"/>
              </a:rPr>
              <a:t>Giới thiệu những lợi ích của tập thể thao</a:t>
            </a:r>
            <a:r>
              <a:rPr lang="en-US" sz="3200">
                <a:latin typeface="Arial" panose="020B0604020202020204" pitchFamily="34" charset="0"/>
                <a:cs typeface="Arial" panose="020B0604020202020204" pitchFamily="34" charset="0"/>
              </a:rPr>
              <a:t> </a:t>
            </a:r>
            <a:r>
              <a:rPr lang="vi-VN" sz="3200">
                <a:latin typeface="Arial" panose="020B0604020202020204" pitchFamily="34" charset="0"/>
                <a:cs typeface="Arial" panose="020B0604020202020204" pitchFamily="34" charset="0"/>
              </a:rPr>
              <a:t>như</a:t>
            </a:r>
            <a:r>
              <a:rPr lang="en-US" sz="3200">
                <a:latin typeface="Arial" panose="020B0604020202020204" pitchFamily="34" charset="0"/>
                <a:cs typeface="Arial" panose="020B0604020202020204" pitchFamily="34" charset="0"/>
              </a:rPr>
              <a:t>:</a:t>
            </a:r>
            <a:r>
              <a:rPr lang="vi-VN" sz="3200">
                <a:latin typeface="Arial" panose="020B0604020202020204" pitchFamily="34" charset="0"/>
                <a:cs typeface="Arial" panose="020B0604020202020204" pitchFamily="34" charset="0"/>
              </a:rPr>
              <a:t> cải thiện sức khỏe, tăng cường khả năng chống đỡ stress, giảm cân, cải thiện tâm trạng, tăng cường sự tự tin</a:t>
            </a:r>
            <a:r>
              <a:rPr lang="en-US" sz="3200">
                <a:latin typeface="Arial" panose="020B0604020202020204" pitchFamily="34" charset="0"/>
                <a:cs typeface="Arial" panose="020B0604020202020204" pitchFamily="34" charset="0"/>
              </a:rPr>
              <a:t>,</a:t>
            </a:r>
            <a:r>
              <a:rPr lang="vi-VN" sz="3200">
                <a:latin typeface="Arial" panose="020B0604020202020204" pitchFamily="34" charset="0"/>
                <a:cs typeface="Arial" panose="020B0604020202020204" pitchFamily="34" charset="0"/>
              </a:rPr>
              <a:t>...</a:t>
            </a:r>
            <a:endParaRPr lang="en-US" sz="3200">
              <a:latin typeface="Arial" panose="020B0604020202020204" pitchFamily="34" charset="0"/>
              <a:cs typeface="Arial" panose="020B0604020202020204" pitchFamily="34" charset="0"/>
            </a:endParaRPr>
          </a:p>
          <a:p>
            <a:pPr marL="1028700" lvl="1" indent="-571500" algn="just">
              <a:lnSpc>
                <a:spcPct val="150000"/>
              </a:lnSpc>
              <a:buFont typeface="Wingdings" panose="05000000000000000000" pitchFamily="2" charset="2"/>
              <a:buChar char="§"/>
            </a:pPr>
            <a:r>
              <a:rPr lang="en-US" sz="3200">
                <a:latin typeface="Arial" panose="020B0604020202020204" pitchFamily="34" charset="0"/>
                <a:cs typeface="Arial" panose="020B0604020202020204" pitchFamily="34" charset="0"/>
              </a:rPr>
              <a:t>Khuyên bạn lên kế hoạch tập thể thao để có cơ thể khỏe mạnh.</a:t>
            </a:r>
          </a:p>
          <a:p>
            <a:pPr marL="1028700" lvl="1" indent="-571500" algn="just">
              <a:lnSpc>
                <a:spcPct val="150000"/>
              </a:lnSpc>
              <a:buFont typeface="Wingdings" panose="05000000000000000000" pitchFamily="2" charset="2"/>
              <a:buChar char="§"/>
            </a:pPr>
            <a:r>
              <a:rPr lang="en-US" sz="3200">
                <a:latin typeface="Arial" panose="020B0604020202020204" pitchFamily="34" charset="0"/>
                <a:cs typeface="Arial" panose="020B0604020202020204" pitchFamily="34" charset="0"/>
              </a:rPr>
              <a:t>Đề xuất đi cùng bạn để bạn có thêm động lực thực hiện.</a:t>
            </a:r>
            <a:endParaRPr lang="vi-VN" sz="3200">
              <a:latin typeface="Arial" panose="020B0604020202020204" pitchFamily="34" charset="0"/>
              <a:cs typeface="Arial" panose="020B0604020202020204" pitchFamily="34" charset="0"/>
            </a:endParaRPr>
          </a:p>
        </p:txBody>
      </p:sp>
      <p:pic>
        <p:nvPicPr>
          <p:cNvPr id="18" name="Picture 17" descr="A cartoon of boys playing ping pong&#10;&#10;Description automatically generated">
            <a:extLst>
              <a:ext uri="{FF2B5EF4-FFF2-40B4-BE49-F238E27FC236}">
                <a16:creationId xmlns:a16="http://schemas.microsoft.com/office/drawing/2014/main" id="{6F8A6EC4-AB88-27C0-5995-DBF050B674E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2971406" y="5835892"/>
            <a:ext cx="4727665" cy="2682076"/>
          </a:xfrm>
          <a:prstGeom prst="rect">
            <a:avLst/>
          </a:prstGeom>
        </p:spPr>
      </p:pic>
    </p:spTree>
    <p:extLst>
      <p:ext uri="{BB962C8B-B14F-4D97-AF65-F5344CB8AC3E}">
        <p14:creationId xmlns:p14="http://schemas.microsoft.com/office/powerpoint/2010/main" val="33677921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barn(inVertical)">
                                      <p:cBhvr>
                                        <p:cTn id="28" dur="500"/>
                                        <p:tgtEl>
                                          <p:spTgt spid="5">
                                            <p:txEl>
                                              <p:pRg st="1" end="1"/>
                                            </p:txEl>
                                          </p:spTgt>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arn(inVertical)">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08529" y="9340225"/>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7499047" y="76626"/>
            <a:ext cx="805024" cy="683625"/>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A187952D-18F2-3D6D-17C8-E90E05916E2A}"/>
              </a:ext>
            </a:extLst>
          </p:cNvPr>
          <p:cNvSpPr/>
          <p:nvPr/>
        </p:nvSpPr>
        <p:spPr>
          <a:xfrm flipH="1" flipV="1">
            <a:off x="11676555" y="8629104"/>
            <a:ext cx="820851" cy="1479010"/>
          </a:xfrm>
          <a:custGeom>
            <a:avLst/>
            <a:gdLst/>
            <a:ahLst/>
            <a:cxnLst/>
            <a:rect l="l" t="t" r="r" b="b"/>
            <a:pathLst>
              <a:path w="820851" h="1479010">
                <a:moveTo>
                  <a:pt x="820850" y="1479010"/>
                </a:moveTo>
                <a:lnTo>
                  <a:pt x="0" y="1479010"/>
                </a:lnTo>
                <a:lnTo>
                  <a:pt x="0" y="0"/>
                </a:lnTo>
                <a:lnTo>
                  <a:pt x="820850" y="0"/>
                </a:lnTo>
                <a:lnTo>
                  <a:pt x="820850" y="147901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6A14C1-4504-2130-97BD-C02673467154}"/>
              </a:ext>
            </a:extLst>
          </p:cNvPr>
          <p:cNvSpPr txBox="1"/>
          <p:nvPr/>
        </p:nvSpPr>
        <p:spPr>
          <a:xfrm>
            <a:off x="1197101" y="475006"/>
            <a:ext cx="15691046"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GỢI Ý XỬ LÍ TÌNH HUỐNG</a:t>
            </a:r>
            <a:endParaRPr lang="en-US" sz="4800" i="1">
              <a:latin typeface="Arial" panose="020B0604020202020204" pitchFamily="34" charset="0"/>
              <a:cs typeface="Arial" panose="020B0604020202020204" pitchFamily="34" charset="0"/>
            </a:endParaRPr>
          </a:p>
        </p:txBody>
      </p:sp>
      <p:pic>
        <p:nvPicPr>
          <p:cNvPr id="3" name="Graphic 2" descr="Back with solid fill">
            <a:extLst>
              <a:ext uri="{FF2B5EF4-FFF2-40B4-BE49-F238E27FC236}">
                <a16:creationId xmlns:a16="http://schemas.microsoft.com/office/drawing/2014/main" id="{675E4DDC-7691-7F19-1DFF-5EFE3DB98B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453244" y="6520515"/>
            <a:ext cx="1422400" cy="1066800"/>
          </a:xfrm>
          <a:prstGeom prst="rect">
            <a:avLst/>
          </a:prstGeom>
        </p:spPr>
      </p:pic>
      <p:sp>
        <p:nvSpPr>
          <p:cNvPr id="5" name="TextBox 4">
            <a:extLst>
              <a:ext uri="{FF2B5EF4-FFF2-40B4-BE49-F238E27FC236}">
                <a16:creationId xmlns:a16="http://schemas.microsoft.com/office/drawing/2014/main" id="{3D393E0F-3D4F-E80D-4566-6B6EF18A0966}"/>
              </a:ext>
            </a:extLst>
          </p:cNvPr>
          <p:cNvSpPr txBox="1"/>
          <p:nvPr/>
        </p:nvSpPr>
        <p:spPr>
          <a:xfrm>
            <a:off x="1783909" y="4815193"/>
            <a:ext cx="10713497" cy="5217903"/>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3400" b="1" i="1">
                <a:solidFill>
                  <a:srgbClr val="FF0000"/>
                </a:solidFill>
                <a:latin typeface="Arial" panose="020B0604020202020204" pitchFamily="34" charset="0"/>
                <a:cs typeface="Arial" panose="020B0604020202020204" pitchFamily="34" charset="0"/>
              </a:rPr>
              <a:t>Để thu hút H vào các hoạt động chung, </a:t>
            </a:r>
            <a:r>
              <a:rPr lang="en-US" sz="3400" b="1" i="1">
                <a:solidFill>
                  <a:srgbClr val="FF0000"/>
                </a:solidFill>
                <a:latin typeface="Arial" panose="020B0604020202020204" pitchFamily="34" charset="0"/>
                <a:cs typeface="Arial" panose="020B0604020202020204" pitchFamily="34" charset="0"/>
              </a:rPr>
              <a:t>T</a:t>
            </a:r>
            <a:r>
              <a:rPr lang="vi-VN" sz="3400" b="1" i="1">
                <a:solidFill>
                  <a:srgbClr val="FF0000"/>
                </a:solidFill>
                <a:latin typeface="Arial" panose="020B0604020202020204" pitchFamily="34" charset="0"/>
                <a:cs typeface="Arial" panose="020B0604020202020204" pitchFamily="34" charset="0"/>
              </a:rPr>
              <a:t> có thể:</a:t>
            </a:r>
          </a:p>
          <a:p>
            <a:pPr marL="1028700" lvl="1" indent="-571500" algn="just">
              <a:lnSpc>
                <a:spcPct val="150000"/>
              </a:lnSpc>
              <a:buFont typeface="Wingdings" panose="05000000000000000000" pitchFamily="2" charset="2"/>
              <a:buChar char="§"/>
            </a:pPr>
            <a:r>
              <a:rPr lang="en-US" sz="3200">
                <a:latin typeface="Arial" panose="020B0604020202020204" pitchFamily="34" charset="0"/>
                <a:cs typeface="Arial" panose="020B0604020202020204" pitchFamily="34" charset="0"/>
              </a:rPr>
              <a:t>Đưa ra lợi ích khi tham gia các hoạt động tập thể.</a:t>
            </a:r>
          </a:p>
          <a:p>
            <a:pPr marL="1028700" lvl="1" indent="-571500" algn="just">
              <a:lnSpc>
                <a:spcPct val="150000"/>
              </a:lnSpc>
              <a:buFont typeface="Wingdings" panose="05000000000000000000" pitchFamily="2" charset="2"/>
              <a:buChar char="§"/>
            </a:pPr>
            <a:r>
              <a:rPr lang="en-US" sz="3200">
                <a:latin typeface="Arial" panose="020B0604020202020204" pitchFamily="34" charset="0"/>
                <a:cs typeface="Arial" panose="020B0604020202020204" pitchFamily="34" charset="0"/>
              </a:rPr>
              <a:t>Phân tích để H thấy được sự cần thiết của kĩ năng xã hội trong cuộc sống.</a:t>
            </a:r>
          </a:p>
          <a:p>
            <a:pPr marL="1028700" lvl="1" indent="-571500" algn="just">
              <a:lnSpc>
                <a:spcPct val="150000"/>
              </a:lnSpc>
              <a:buFont typeface="Wingdings" panose="05000000000000000000" pitchFamily="2" charset="2"/>
              <a:buChar char="§"/>
            </a:pPr>
            <a:r>
              <a:rPr lang="vi-VN" sz="3200">
                <a:latin typeface="Arial" panose="020B0604020202020204" pitchFamily="34" charset="0"/>
                <a:cs typeface="Arial" panose="020B0604020202020204" pitchFamily="34" charset="0"/>
              </a:rPr>
              <a:t>Giới thiệu cho H về các hoạt động tập thể thú vị mà cả hai có thể tham gia </a:t>
            </a:r>
            <a:r>
              <a:rPr lang="en-US" sz="3200">
                <a:latin typeface="Arial" panose="020B0604020202020204" pitchFamily="34" charset="0"/>
                <a:cs typeface="Arial" panose="020B0604020202020204" pitchFamily="34" charset="0"/>
              </a:rPr>
              <a:t>hay rủ H tham gia các hoạt động mà T đang tham gia.</a:t>
            </a:r>
            <a:endParaRPr lang="vi-VN" sz="320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9BBAE0DE-C4EB-D494-3E22-4616257576B5}"/>
              </a:ext>
            </a:extLst>
          </p:cNvPr>
          <p:cNvSpPr/>
          <p:nvPr/>
        </p:nvSpPr>
        <p:spPr>
          <a:xfrm>
            <a:off x="784578" y="1395951"/>
            <a:ext cx="16817622" cy="331330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400" b="1">
                <a:solidFill>
                  <a:schemeClr val="tx1"/>
                </a:solidFill>
                <a:latin typeface="Arial" panose="020B0604020202020204" pitchFamily="34" charset="0"/>
                <a:cs typeface="Arial" panose="020B0604020202020204" pitchFamily="34" charset="0"/>
              </a:rPr>
              <a:t>Tình huống </a:t>
            </a:r>
            <a:r>
              <a:rPr lang="en-US" sz="3400" b="1">
                <a:solidFill>
                  <a:schemeClr val="tx1"/>
                </a:solidFill>
                <a:latin typeface="Arial" panose="020B0604020202020204" pitchFamily="34" charset="0"/>
                <a:cs typeface="Arial" panose="020B0604020202020204" pitchFamily="34" charset="0"/>
              </a:rPr>
              <a:t>2</a:t>
            </a:r>
            <a:r>
              <a:rPr lang="vi-VN" sz="3400" b="1">
                <a:solidFill>
                  <a:schemeClr val="tx1"/>
                </a:solidFill>
                <a:latin typeface="Arial" panose="020B0604020202020204" pitchFamily="34" charset="0"/>
                <a:cs typeface="Arial" panose="020B0604020202020204" pitchFamily="34" charset="0"/>
              </a:rPr>
              <a:t>: </a:t>
            </a:r>
            <a:r>
              <a:rPr lang="en-US" sz="3400">
                <a:solidFill>
                  <a:schemeClr val="tx1"/>
                </a:solidFill>
                <a:latin typeface="Arial" panose="020B0604020202020204" pitchFamily="34" charset="0"/>
                <a:cs typeface="Arial" panose="020B0604020202020204" pitchFamily="34" charset="0"/>
              </a:rPr>
              <a:t>H là người tích cực học tập và luôn đặt ra mục tiêu phấn đấu rất rõ ràng. Tuy nhiên, H ít tham gia các hoạt động tập thể nên kĩ năng xã hội còn hạn chế. Trong khi đó, bạn thân của H là T rất nhiệt tình với các hoạt động phong trào, cởi mở và thân thiện.</a:t>
            </a:r>
          </a:p>
        </p:txBody>
      </p:sp>
      <p:pic>
        <p:nvPicPr>
          <p:cNvPr id="9" name="Picture 8" descr="A group of cartoon kids jumping&#10;&#10;Description automatically generated">
            <a:extLst>
              <a:ext uri="{FF2B5EF4-FFF2-40B4-BE49-F238E27FC236}">
                <a16:creationId xmlns:a16="http://schemas.microsoft.com/office/drawing/2014/main" id="{3605EADA-418D-5C69-1B5B-391871CA2F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50285" y="5909135"/>
            <a:ext cx="5184471" cy="2719969"/>
          </a:xfrm>
          <a:prstGeom prst="rect">
            <a:avLst/>
          </a:prstGeom>
        </p:spPr>
      </p:pic>
    </p:spTree>
    <p:extLst>
      <p:ext uri="{BB962C8B-B14F-4D97-AF65-F5344CB8AC3E}">
        <p14:creationId xmlns:p14="http://schemas.microsoft.com/office/powerpoint/2010/main" val="293027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left)">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4DA73AA-ADF5-B45A-4E39-8304383ABD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7841">
            <a:off x="16987307" y="8736088"/>
            <a:ext cx="1239825" cy="1427136"/>
          </a:xfrm>
          <a:prstGeom prst="rect">
            <a:avLst/>
          </a:prstGeom>
        </p:spPr>
      </p:pic>
      <p:pic>
        <p:nvPicPr>
          <p:cNvPr id="3" name="Picture 9">
            <a:extLst>
              <a:ext uri="{FF2B5EF4-FFF2-40B4-BE49-F238E27FC236}">
                <a16:creationId xmlns:a16="http://schemas.microsoft.com/office/drawing/2014/main" id="{D247B6B0-F85C-0CE9-E75C-20FD783C95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83652">
            <a:off x="14106365" y="569645"/>
            <a:ext cx="1584664" cy="1067667"/>
          </a:xfrm>
          <a:prstGeom prst="rect">
            <a:avLst/>
          </a:prstGeom>
        </p:spPr>
      </p:pic>
      <p:grpSp>
        <p:nvGrpSpPr>
          <p:cNvPr id="4" name="Group 3">
            <a:extLst>
              <a:ext uri="{FF2B5EF4-FFF2-40B4-BE49-F238E27FC236}">
                <a16:creationId xmlns:a16="http://schemas.microsoft.com/office/drawing/2014/main" id="{D8E916FF-F03D-4CA1-CA49-3862C48E5277}"/>
              </a:ext>
            </a:extLst>
          </p:cNvPr>
          <p:cNvGrpSpPr/>
          <p:nvPr/>
        </p:nvGrpSpPr>
        <p:grpSpPr>
          <a:xfrm rot="-348097">
            <a:off x="2871019" y="1574903"/>
            <a:ext cx="12138154" cy="6159331"/>
            <a:chOff x="0" y="0"/>
            <a:chExt cx="3190453" cy="1463594"/>
          </a:xfrm>
        </p:grpSpPr>
        <p:sp>
          <p:nvSpPr>
            <p:cNvPr id="6" name="Freeform 4">
              <a:extLst>
                <a:ext uri="{FF2B5EF4-FFF2-40B4-BE49-F238E27FC236}">
                  <a16:creationId xmlns:a16="http://schemas.microsoft.com/office/drawing/2014/main" id="{99B35C5D-F0D1-255D-47FE-7241D60D5E5F}"/>
                </a:ext>
              </a:extLst>
            </p:cNvPr>
            <p:cNvSpPr/>
            <p:nvPr/>
          </p:nvSpPr>
          <p:spPr>
            <a:xfrm>
              <a:off x="0" y="0"/>
              <a:ext cx="3190453" cy="1463594"/>
            </a:xfrm>
            <a:custGeom>
              <a:avLst/>
              <a:gdLst/>
              <a:ahLst/>
              <a:cxnLst/>
              <a:rect l="l" t="t" r="r" b="b"/>
              <a:pathLst>
                <a:path w="3190453" h="1463594">
                  <a:moveTo>
                    <a:pt x="66427" y="0"/>
                  </a:moveTo>
                  <a:lnTo>
                    <a:pt x="3124026" y="0"/>
                  </a:lnTo>
                  <a:cubicBezTo>
                    <a:pt x="3141643" y="0"/>
                    <a:pt x="3158539" y="6999"/>
                    <a:pt x="3170997" y="19456"/>
                  </a:cubicBezTo>
                  <a:cubicBezTo>
                    <a:pt x="3183454" y="31913"/>
                    <a:pt x="3190453" y="48809"/>
                    <a:pt x="3190453" y="66427"/>
                  </a:cubicBezTo>
                  <a:lnTo>
                    <a:pt x="3190453" y="1397167"/>
                  </a:lnTo>
                  <a:cubicBezTo>
                    <a:pt x="3190453" y="1433854"/>
                    <a:pt x="3160712" y="1463594"/>
                    <a:pt x="3124026" y="1463594"/>
                  </a:cubicBezTo>
                  <a:lnTo>
                    <a:pt x="66427" y="1463594"/>
                  </a:lnTo>
                  <a:cubicBezTo>
                    <a:pt x="48809" y="1463594"/>
                    <a:pt x="31913" y="1456596"/>
                    <a:pt x="19456" y="1444138"/>
                  </a:cubicBezTo>
                  <a:cubicBezTo>
                    <a:pt x="6999" y="1431681"/>
                    <a:pt x="0" y="1414785"/>
                    <a:pt x="0" y="1397167"/>
                  </a:cubicBezTo>
                  <a:lnTo>
                    <a:pt x="0" y="66427"/>
                  </a:lnTo>
                  <a:cubicBezTo>
                    <a:pt x="0" y="48809"/>
                    <a:pt x="6999" y="31913"/>
                    <a:pt x="19456" y="19456"/>
                  </a:cubicBezTo>
                  <a:cubicBezTo>
                    <a:pt x="31913" y="6999"/>
                    <a:pt x="48809" y="0"/>
                    <a:pt x="66427" y="0"/>
                  </a:cubicBezTo>
                  <a:close/>
                </a:path>
              </a:pathLst>
            </a:custGeom>
            <a:solidFill>
              <a:schemeClr val="bg1"/>
            </a:solidFill>
            <a:ln w="66675">
              <a:solidFill>
                <a:srgbClr val="000000"/>
              </a:solidFill>
            </a:ln>
          </p:spPr>
          <p:txBody>
            <a:bodyPr/>
            <a:lstStyle/>
            <a:p>
              <a:endParaRPr lang="en-US">
                <a:latin typeface="Arial" panose="020B0604020202020204" pitchFamily="34" charset="0"/>
                <a:cs typeface="Arial" panose="020B0604020202020204" pitchFamily="34" charset="0"/>
              </a:endParaRPr>
            </a:p>
          </p:txBody>
        </p:sp>
        <p:sp>
          <p:nvSpPr>
            <p:cNvPr id="7" name="TextBox 5">
              <a:extLst>
                <a:ext uri="{FF2B5EF4-FFF2-40B4-BE49-F238E27FC236}">
                  <a16:creationId xmlns:a16="http://schemas.microsoft.com/office/drawing/2014/main" id="{BD087429-D055-715E-DF9F-0A0FDF566E2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A6A5D40B-24F8-1257-387C-A8565620BD3A}"/>
              </a:ext>
            </a:extLst>
          </p:cNvPr>
          <p:cNvSpPr txBox="1"/>
          <p:nvPr/>
        </p:nvSpPr>
        <p:spPr>
          <a:xfrm>
            <a:off x="4005647" y="2611454"/>
            <a:ext cx="10173888" cy="4029501"/>
          </a:xfrm>
          <a:prstGeom prst="rect">
            <a:avLst/>
          </a:prstGeom>
          <a:noFill/>
        </p:spPr>
        <p:txBody>
          <a:bodyPr wrap="square">
            <a:spAutoFit/>
          </a:bodyPr>
          <a:lstStyle/>
          <a:p>
            <a:pPr algn="just">
              <a:lnSpc>
                <a:spcPct val="150000"/>
              </a:lnSpc>
            </a:pPr>
            <a:r>
              <a:rPr lang="en-US" sz="4400">
                <a:latin typeface="Arial" panose="020B0604020202020204" pitchFamily="34" charset="0"/>
                <a:ea typeface="Calibri" panose="020F0502020204030204" pitchFamily="34" charset="0"/>
                <a:cs typeface="Arial" panose="020B0604020202020204" pitchFamily="34" charset="0"/>
              </a:rPr>
              <a:t>Mỗi học sinh cần tích cực vận động, thuyết phục các bạn phấn đấu rèn luyện để tuân thủ quy định chung, góp phần nỗ lực hoàn thiện bản thân.</a:t>
            </a:r>
            <a:endParaRPr lang="en-US" sz="44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73A70AB-BAB2-08C3-DF03-1A9D4C9F5975}"/>
              </a:ext>
            </a:extLst>
          </p:cNvPr>
          <p:cNvGrpSpPr/>
          <p:nvPr/>
        </p:nvGrpSpPr>
        <p:grpSpPr>
          <a:xfrm>
            <a:off x="12866062" y="6235128"/>
            <a:ext cx="4065270" cy="2667709"/>
            <a:chOff x="11021046" y="6122180"/>
            <a:chExt cx="4065270" cy="2667709"/>
          </a:xfrm>
        </p:grpSpPr>
        <p:grpSp>
          <p:nvGrpSpPr>
            <p:cNvPr id="11" name="Group 7">
              <a:extLst>
                <a:ext uri="{FF2B5EF4-FFF2-40B4-BE49-F238E27FC236}">
                  <a16:creationId xmlns:a16="http://schemas.microsoft.com/office/drawing/2014/main" id="{908968A8-891D-1686-595F-D77AB9A93C46}"/>
                </a:ext>
              </a:extLst>
            </p:cNvPr>
            <p:cNvGrpSpPr/>
            <p:nvPr/>
          </p:nvGrpSpPr>
          <p:grpSpPr>
            <a:xfrm rot="317549">
              <a:off x="11021046" y="6122180"/>
              <a:ext cx="4065270" cy="2667709"/>
              <a:chOff x="0" y="0"/>
              <a:chExt cx="812800" cy="607172"/>
            </a:xfrm>
          </p:grpSpPr>
          <p:sp>
            <p:nvSpPr>
              <p:cNvPr id="21" name="Freeform 8">
                <a:extLst>
                  <a:ext uri="{FF2B5EF4-FFF2-40B4-BE49-F238E27FC236}">
                    <a16:creationId xmlns:a16="http://schemas.microsoft.com/office/drawing/2014/main" id="{592C80DB-994A-5F99-21B1-268F6C71C51A}"/>
                  </a:ext>
                </a:extLst>
              </p:cNvPr>
              <p:cNvSpPr/>
              <p:nvPr/>
            </p:nvSpPr>
            <p:spPr>
              <a:xfrm>
                <a:off x="28300" y="19514"/>
                <a:ext cx="756200" cy="571328"/>
              </a:xfrm>
              <a:custGeom>
                <a:avLst/>
                <a:gdLst/>
                <a:ahLst/>
                <a:cxnLst/>
                <a:rect l="l" t="t" r="r" b="b"/>
                <a:pathLst>
                  <a:path w="756200" h="571328">
                    <a:moveTo>
                      <a:pt x="408098" y="13191"/>
                    </a:moveTo>
                    <a:lnTo>
                      <a:pt x="408098" y="13191"/>
                    </a:lnTo>
                    <a:cubicBezTo>
                      <a:pt x="425821" y="32513"/>
                      <a:pt x="454263" y="37625"/>
                      <a:pt x="477605" y="25684"/>
                    </a:cubicBezTo>
                    <a:lnTo>
                      <a:pt x="489470" y="19614"/>
                    </a:lnTo>
                    <a:cubicBezTo>
                      <a:pt x="498447" y="15022"/>
                      <a:pt x="508990" y="14615"/>
                      <a:pt x="518295" y="18502"/>
                    </a:cubicBezTo>
                    <a:cubicBezTo>
                      <a:pt x="527599" y="22388"/>
                      <a:pt x="534720" y="30175"/>
                      <a:pt x="537762" y="39788"/>
                    </a:cubicBezTo>
                    <a:lnTo>
                      <a:pt x="537762" y="39788"/>
                    </a:lnTo>
                    <a:cubicBezTo>
                      <a:pt x="544762" y="61906"/>
                      <a:pt x="567044" y="75433"/>
                      <a:pt x="589896" y="71439"/>
                    </a:cubicBezTo>
                    <a:lnTo>
                      <a:pt x="613675" y="67283"/>
                    </a:lnTo>
                    <a:cubicBezTo>
                      <a:pt x="622650" y="65715"/>
                      <a:pt x="631824" y="68635"/>
                      <a:pt x="638240" y="75103"/>
                    </a:cubicBezTo>
                    <a:cubicBezTo>
                      <a:pt x="644657" y="81571"/>
                      <a:pt x="647503" y="90769"/>
                      <a:pt x="645863" y="99730"/>
                    </a:cubicBezTo>
                    <a:lnTo>
                      <a:pt x="645863" y="99730"/>
                    </a:lnTo>
                    <a:cubicBezTo>
                      <a:pt x="644005" y="109882"/>
                      <a:pt x="646460" y="120348"/>
                      <a:pt x="652639" y="128613"/>
                    </a:cubicBezTo>
                    <a:cubicBezTo>
                      <a:pt x="658818" y="136879"/>
                      <a:pt x="668162" y="142196"/>
                      <a:pt x="678424" y="143287"/>
                    </a:cubicBezTo>
                    <a:lnTo>
                      <a:pt x="700523" y="145635"/>
                    </a:lnTo>
                    <a:cubicBezTo>
                      <a:pt x="709339" y="146572"/>
                      <a:pt x="716978" y="152156"/>
                      <a:pt x="720547" y="160271"/>
                    </a:cubicBezTo>
                    <a:cubicBezTo>
                      <a:pt x="724116" y="168386"/>
                      <a:pt x="723068" y="177790"/>
                      <a:pt x="717800" y="184920"/>
                    </a:cubicBezTo>
                    <a:lnTo>
                      <a:pt x="717800" y="184920"/>
                    </a:lnTo>
                    <a:cubicBezTo>
                      <a:pt x="711615" y="193293"/>
                      <a:pt x="709616" y="204042"/>
                      <a:pt x="712377" y="214078"/>
                    </a:cubicBezTo>
                    <a:cubicBezTo>
                      <a:pt x="715138" y="224115"/>
                      <a:pt x="722354" y="232328"/>
                      <a:pt x="731952" y="236359"/>
                    </a:cubicBezTo>
                    <a:lnTo>
                      <a:pt x="740300" y="239865"/>
                    </a:lnTo>
                    <a:cubicBezTo>
                      <a:pt x="748860" y="243459"/>
                      <a:pt x="754702" y="251524"/>
                      <a:pt x="755451" y="260777"/>
                    </a:cubicBezTo>
                    <a:cubicBezTo>
                      <a:pt x="756200" y="270030"/>
                      <a:pt x="751730" y="278929"/>
                      <a:pt x="743860" y="283853"/>
                    </a:cubicBezTo>
                    <a:lnTo>
                      <a:pt x="741820" y="285130"/>
                    </a:lnTo>
                    <a:cubicBezTo>
                      <a:pt x="732669" y="290855"/>
                      <a:pt x="726728" y="300538"/>
                      <a:pt x="725770" y="311290"/>
                    </a:cubicBezTo>
                    <a:cubicBezTo>
                      <a:pt x="724811" y="322042"/>
                      <a:pt x="728946" y="332623"/>
                      <a:pt x="736940" y="339876"/>
                    </a:cubicBezTo>
                    <a:lnTo>
                      <a:pt x="736940" y="339876"/>
                    </a:lnTo>
                    <a:cubicBezTo>
                      <a:pt x="743606" y="345924"/>
                      <a:pt x="746406" y="355147"/>
                      <a:pt x="744228" y="363880"/>
                    </a:cubicBezTo>
                    <a:cubicBezTo>
                      <a:pt x="742050" y="372612"/>
                      <a:pt x="735246" y="379440"/>
                      <a:pt x="726522" y="381649"/>
                    </a:cubicBezTo>
                    <a:lnTo>
                      <a:pt x="710330" y="385749"/>
                    </a:lnTo>
                    <a:cubicBezTo>
                      <a:pt x="700400" y="388264"/>
                      <a:pt x="692086" y="395030"/>
                      <a:pt x="687607" y="404241"/>
                    </a:cubicBezTo>
                    <a:cubicBezTo>
                      <a:pt x="683127" y="413452"/>
                      <a:pt x="682939" y="424170"/>
                      <a:pt x="687093" y="433533"/>
                    </a:cubicBezTo>
                    <a:lnTo>
                      <a:pt x="687093" y="433533"/>
                    </a:lnTo>
                    <a:cubicBezTo>
                      <a:pt x="690700" y="441665"/>
                      <a:pt x="689872" y="451080"/>
                      <a:pt x="684899" y="458457"/>
                    </a:cubicBezTo>
                    <a:cubicBezTo>
                      <a:pt x="679926" y="465833"/>
                      <a:pt x="671509" y="470133"/>
                      <a:pt x="662618" y="469838"/>
                    </a:cubicBezTo>
                    <a:lnTo>
                      <a:pt x="637784" y="469016"/>
                    </a:lnTo>
                    <a:cubicBezTo>
                      <a:pt x="615653" y="468284"/>
                      <a:pt x="596939" y="485257"/>
                      <a:pt x="595514" y="507355"/>
                    </a:cubicBezTo>
                    <a:lnTo>
                      <a:pt x="595514" y="507355"/>
                    </a:lnTo>
                    <a:cubicBezTo>
                      <a:pt x="594902" y="516850"/>
                      <a:pt x="589929" y="525527"/>
                      <a:pt x="582044" y="530853"/>
                    </a:cubicBezTo>
                    <a:cubicBezTo>
                      <a:pt x="574160" y="536179"/>
                      <a:pt x="564254" y="537555"/>
                      <a:pt x="555217" y="534579"/>
                    </a:cubicBezTo>
                    <a:lnTo>
                      <a:pt x="536097" y="528281"/>
                    </a:lnTo>
                    <a:cubicBezTo>
                      <a:pt x="512711" y="520579"/>
                      <a:pt x="487115" y="530186"/>
                      <a:pt x="474573" y="551375"/>
                    </a:cubicBezTo>
                    <a:lnTo>
                      <a:pt x="474573" y="551375"/>
                    </a:lnTo>
                    <a:cubicBezTo>
                      <a:pt x="469098" y="560625"/>
                      <a:pt x="459949" y="567112"/>
                      <a:pt x="449409" y="569220"/>
                    </a:cubicBezTo>
                    <a:cubicBezTo>
                      <a:pt x="438869" y="571328"/>
                      <a:pt x="427929" y="568857"/>
                      <a:pt x="419318" y="562424"/>
                    </a:cubicBezTo>
                    <a:lnTo>
                      <a:pt x="415598" y="559646"/>
                    </a:lnTo>
                    <a:cubicBezTo>
                      <a:pt x="393359" y="543033"/>
                      <a:pt x="362841" y="543033"/>
                      <a:pt x="340602" y="559646"/>
                    </a:cubicBezTo>
                    <a:lnTo>
                      <a:pt x="336883" y="562424"/>
                    </a:lnTo>
                    <a:cubicBezTo>
                      <a:pt x="328271" y="568857"/>
                      <a:pt x="317331" y="571328"/>
                      <a:pt x="306791" y="569220"/>
                    </a:cubicBezTo>
                    <a:cubicBezTo>
                      <a:pt x="296251" y="567112"/>
                      <a:pt x="287102" y="560625"/>
                      <a:pt x="281627" y="551375"/>
                    </a:cubicBezTo>
                    <a:lnTo>
                      <a:pt x="281627" y="551375"/>
                    </a:lnTo>
                    <a:cubicBezTo>
                      <a:pt x="269085" y="530186"/>
                      <a:pt x="243489" y="520579"/>
                      <a:pt x="220103" y="528281"/>
                    </a:cubicBezTo>
                    <a:lnTo>
                      <a:pt x="200983" y="534579"/>
                    </a:lnTo>
                    <a:cubicBezTo>
                      <a:pt x="191946" y="537555"/>
                      <a:pt x="182040" y="536179"/>
                      <a:pt x="174156" y="530853"/>
                    </a:cubicBezTo>
                    <a:cubicBezTo>
                      <a:pt x="166271" y="525527"/>
                      <a:pt x="161298" y="516850"/>
                      <a:pt x="160686" y="507355"/>
                    </a:cubicBezTo>
                    <a:lnTo>
                      <a:pt x="160686" y="507355"/>
                    </a:lnTo>
                    <a:cubicBezTo>
                      <a:pt x="159261" y="485257"/>
                      <a:pt x="140547" y="468284"/>
                      <a:pt x="118416" y="469016"/>
                    </a:cubicBezTo>
                    <a:lnTo>
                      <a:pt x="93583" y="469838"/>
                    </a:lnTo>
                    <a:cubicBezTo>
                      <a:pt x="84691" y="470133"/>
                      <a:pt x="76274" y="465833"/>
                      <a:pt x="71301" y="458457"/>
                    </a:cubicBezTo>
                    <a:cubicBezTo>
                      <a:pt x="66329" y="451080"/>
                      <a:pt x="65500" y="441665"/>
                      <a:pt x="69107" y="433533"/>
                    </a:cubicBezTo>
                    <a:lnTo>
                      <a:pt x="69107" y="433533"/>
                    </a:lnTo>
                    <a:cubicBezTo>
                      <a:pt x="73261" y="424170"/>
                      <a:pt x="73072" y="413452"/>
                      <a:pt x="68593" y="404241"/>
                    </a:cubicBezTo>
                    <a:cubicBezTo>
                      <a:pt x="64114" y="395030"/>
                      <a:pt x="55799" y="388264"/>
                      <a:pt x="45870" y="385749"/>
                    </a:cubicBezTo>
                    <a:lnTo>
                      <a:pt x="29679" y="381649"/>
                    </a:lnTo>
                    <a:cubicBezTo>
                      <a:pt x="20954" y="379440"/>
                      <a:pt x="14150" y="372612"/>
                      <a:pt x="11972" y="363880"/>
                    </a:cubicBezTo>
                    <a:cubicBezTo>
                      <a:pt x="9794" y="355147"/>
                      <a:pt x="12594" y="345924"/>
                      <a:pt x="19260" y="339876"/>
                    </a:cubicBezTo>
                    <a:lnTo>
                      <a:pt x="19260" y="339876"/>
                    </a:lnTo>
                    <a:cubicBezTo>
                      <a:pt x="27254" y="332623"/>
                      <a:pt x="31389" y="322042"/>
                      <a:pt x="30430" y="311290"/>
                    </a:cubicBezTo>
                    <a:cubicBezTo>
                      <a:pt x="29472" y="300538"/>
                      <a:pt x="23531" y="290855"/>
                      <a:pt x="14380" y="285130"/>
                    </a:cubicBezTo>
                    <a:lnTo>
                      <a:pt x="12340" y="283853"/>
                    </a:lnTo>
                    <a:cubicBezTo>
                      <a:pt x="4470" y="278929"/>
                      <a:pt x="0" y="270030"/>
                      <a:pt x="749" y="260777"/>
                    </a:cubicBezTo>
                    <a:cubicBezTo>
                      <a:pt x="1497" y="251524"/>
                      <a:pt x="7340" y="243459"/>
                      <a:pt x="15900" y="239865"/>
                    </a:cubicBezTo>
                    <a:lnTo>
                      <a:pt x="24248" y="236359"/>
                    </a:lnTo>
                    <a:cubicBezTo>
                      <a:pt x="33846" y="232329"/>
                      <a:pt x="41062" y="224115"/>
                      <a:pt x="43823" y="214078"/>
                    </a:cubicBezTo>
                    <a:cubicBezTo>
                      <a:pt x="46584" y="204042"/>
                      <a:pt x="44585" y="193293"/>
                      <a:pt x="38399" y="184920"/>
                    </a:cubicBezTo>
                    <a:lnTo>
                      <a:pt x="38399" y="184920"/>
                    </a:lnTo>
                    <a:cubicBezTo>
                      <a:pt x="33132" y="177790"/>
                      <a:pt x="32084" y="168386"/>
                      <a:pt x="35653" y="160271"/>
                    </a:cubicBezTo>
                    <a:cubicBezTo>
                      <a:pt x="39221" y="152156"/>
                      <a:pt x="46861" y="146572"/>
                      <a:pt x="55676" y="145635"/>
                    </a:cubicBezTo>
                    <a:lnTo>
                      <a:pt x="77776" y="143287"/>
                    </a:lnTo>
                    <a:cubicBezTo>
                      <a:pt x="88038" y="142196"/>
                      <a:pt x="97382" y="136879"/>
                      <a:pt x="103561" y="128613"/>
                    </a:cubicBezTo>
                    <a:cubicBezTo>
                      <a:pt x="109740" y="120348"/>
                      <a:pt x="112195" y="109882"/>
                      <a:pt x="110337" y="99730"/>
                    </a:cubicBezTo>
                    <a:lnTo>
                      <a:pt x="110337" y="99730"/>
                    </a:lnTo>
                    <a:cubicBezTo>
                      <a:pt x="108697" y="90769"/>
                      <a:pt x="111543" y="81571"/>
                      <a:pt x="117960" y="75103"/>
                    </a:cubicBezTo>
                    <a:cubicBezTo>
                      <a:pt x="124376" y="68635"/>
                      <a:pt x="133550" y="65715"/>
                      <a:pt x="142525" y="67283"/>
                    </a:cubicBezTo>
                    <a:lnTo>
                      <a:pt x="166304" y="71439"/>
                    </a:lnTo>
                    <a:cubicBezTo>
                      <a:pt x="189156" y="75433"/>
                      <a:pt x="211438" y="61906"/>
                      <a:pt x="218438" y="39788"/>
                    </a:cubicBezTo>
                    <a:lnTo>
                      <a:pt x="218438" y="39788"/>
                    </a:lnTo>
                    <a:cubicBezTo>
                      <a:pt x="221480" y="30175"/>
                      <a:pt x="228601" y="22388"/>
                      <a:pt x="237905" y="18502"/>
                    </a:cubicBezTo>
                    <a:cubicBezTo>
                      <a:pt x="247210" y="14615"/>
                      <a:pt x="257753" y="15022"/>
                      <a:pt x="266730" y="19614"/>
                    </a:cubicBezTo>
                    <a:lnTo>
                      <a:pt x="278595" y="25684"/>
                    </a:lnTo>
                    <a:cubicBezTo>
                      <a:pt x="301937" y="37625"/>
                      <a:pt x="330379" y="32513"/>
                      <a:pt x="348102" y="13191"/>
                    </a:cubicBezTo>
                    <a:lnTo>
                      <a:pt x="348102" y="13191"/>
                    </a:lnTo>
                    <a:cubicBezTo>
                      <a:pt x="355812" y="4785"/>
                      <a:pt x="366694" y="0"/>
                      <a:pt x="378100" y="0"/>
                    </a:cubicBezTo>
                    <a:cubicBezTo>
                      <a:pt x="389506" y="0"/>
                      <a:pt x="400388" y="4785"/>
                      <a:pt x="408098" y="13191"/>
                    </a:cubicBezTo>
                    <a:close/>
                  </a:path>
                </a:pathLst>
              </a:custGeom>
              <a:solidFill>
                <a:schemeClr val="accent3">
                  <a:lumMod val="75000"/>
                </a:schemeClr>
              </a:solidFill>
              <a:ln w="57150">
                <a:solidFill>
                  <a:srgbClr val="000000"/>
                </a:solidFill>
              </a:ln>
            </p:spPr>
            <p:txBody>
              <a:bodyPr/>
              <a:lstStyle/>
              <a:p>
                <a:endParaRPr lang="en-US">
                  <a:latin typeface="Arial" panose="020B0604020202020204" pitchFamily="34" charset="0"/>
                  <a:cs typeface="Arial" panose="020B0604020202020204" pitchFamily="34" charset="0"/>
                </a:endParaRPr>
              </a:p>
            </p:txBody>
          </p:sp>
          <p:sp>
            <p:nvSpPr>
              <p:cNvPr id="22" name="TextBox 9">
                <a:extLst>
                  <a:ext uri="{FF2B5EF4-FFF2-40B4-BE49-F238E27FC236}">
                    <a16:creationId xmlns:a16="http://schemas.microsoft.com/office/drawing/2014/main" id="{7F4CF111-8E32-DA98-6847-C040A252A114}"/>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7240C789-1929-E758-4A95-B43273CCF6F4}"/>
                </a:ext>
              </a:extLst>
            </p:cNvPr>
            <p:cNvSpPr txBox="1"/>
            <p:nvPr/>
          </p:nvSpPr>
          <p:spPr>
            <a:xfrm>
              <a:off x="11219523" y="7032112"/>
              <a:ext cx="3600419" cy="923330"/>
            </a:xfrm>
            <a:prstGeom prst="rect">
              <a:avLst/>
            </a:prstGeom>
            <a:noFill/>
          </p:spPr>
          <p:txBody>
            <a:bodyPr wrap="square">
              <a:spAutoFit/>
            </a:bodyPr>
            <a:lstStyle/>
            <a:p>
              <a:pPr algn="ctr"/>
              <a:r>
                <a:rPr lang="en-US" sz="5400" b="1">
                  <a:solidFill>
                    <a:schemeClr val="bg1"/>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5400" dirty="0">
                <a:solidFill>
                  <a:schemeClr val="bg1"/>
                </a:solidFill>
                <a:latin typeface="Arial" panose="020B0604020202020204" pitchFamily="34" charset="0"/>
                <a:cs typeface="Arial" panose="020B0604020202020204" pitchFamily="34" charset="0"/>
              </a:endParaRPr>
            </a:p>
          </p:txBody>
        </p:sp>
      </p:grpSp>
      <p:pic>
        <p:nvPicPr>
          <p:cNvPr id="23" name="Picture 22" descr="A cartoon of a child reading a book&#10;&#10;Description automatically generated">
            <a:extLst>
              <a:ext uri="{FF2B5EF4-FFF2-40B4-BE49-F238E27FC236}">
                <a16:creationId xmlns:a16="http://schemas.microsoft.com/office/drawing/2014/main" id="{8F2E9418-6272-D594-0192-67B7C14B4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703" y="5979455"/>
            <a:ext cx="4547537" cy="4704987"/>
          </a:xfrm>
          <a:prstGeom prst="rect">
            <a:avLst/>
          </a:prstGeom>
        </p:spPr>
      </p:pic>
      <p:pic>
        <p:nvPicPr>
          <p:cNvPr id="24" name="Picture 4">
            <a:extLst>
              <a:ext uri="{FF2B5EF4-FFF2-40B4-BE49-F238E27FC236}">
                <a16:creationId xmlns:a16="http://schemas.microsoft.com/office/drawing/2014/main" id="{4AF10992-9A22-8F65-C9F1-1448865D66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11193">
            <a:off x="1342662" y="898417"/>
            <a:ext cx="1835901" cy="2113267"/>
          </a:xfrm>
          <a:prstGeom prst="rect">
            <a:avLst/>
          </a:prstGeom>
        </p:spPr>
      </p:pic>
    </p:spTree>
    <p:extLst>
      <p:ext uri="{BB962C8B-B14F-4D97-AF65-F5344CB8AC3E}">
        <p14:creationId xmlns:p14="http://schemas.microsoft.com/office/powerpoint/2010/main" val="11753996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20" name="Freeform 20"/>
          <p:cNvSpPr/>
          <p:nvPr/>
        </p:nvSpPr>
        <p:spPr>
          <a:xfrm rot="-2351199">
            <a:off x="16952999" y="-253764"/>
            <a:ext cx="1386071" cy="1131237"/>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2">
            <a:extLst>
              <a:ext uri="{FF2B5EF4-FFF2-40B4-BE49-F238E27FC236}">
                <a16:creationId xmlns:a16="http://schemas.microsoft.com/office/drawing/2014/main" id="{1B5B8AC0-61E6-EE57-FA3F-BE524D59420F}"/>
              </a:ext>
            </a:extLst>
          </p:cNvPr>
          <p:cNvSpPr/>
          <p:nvPr/>
        </p:nvSpPr>
        <p:spPr>
          <a:xfrm>
            <a:off x="2518016" y="3329822"/>
            <a:ext cx="13898284" cy="5795952"/>
          </a:xfrm>
          <a:custGeom>
            <a:avLst/>
            <a:gdLst/>
            <a:ahLst/>
            <a:cxnLst/>
            <a:rect l="l" t="t" r="r" b="b"/>
            <a:pathLst>
              <a:path w="14489825" h="5632920">
                <a:moveTo>
                  <a:pt x="0" y="0"/>
                </a:moveTo>
                <a:lnTo>
                  <a:pt x="14489825" y="0"/>
                </a:lnTo>
                <a:lnTo>
                  <a:pt x="14489825" y="5632920"/>
                </a:lnTo>
                <a:lnTo>
                  <a:pt x="0" y="5632920"/>
                </a:lnTo>
                <a:lnTo>
                  <a:pt x="0" y="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4">
            <a:extLst>
              <a:ext uri="{FF2B5EF4-FFF2-40B4-BE49-F238E27FC236}">
                <a16:creationId xmlns:a16="http://schemas.microsoft.com/office/drawing/2014/main" id="{BB9791E9-E143-415A-E503-20C2EE69B9AA}"/>
              </a:ext>
            </a:extLst>
          </p:cNvPr>
          <p:cNvSpPr/>
          <p:nvPr/>
        </p:nvSpPr>
        <p:spPr>
          <a:xfrm>
            <a:off x="2812542" y="3329822"/>
            <a:ext cx="1162004" cy="116200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5">
            <a:extLst>
              <a:ext uri="{FF2B5EF4-FFF2-40B4-BE49-F238E27FC236}">
                <a16:creationId xmlns:a16="http://schemas.microsoft.com/office/drawing/2014/main" id="{4FAF827B-4091-3BFA-7EE4-1674B6A44D0F}"/>
              </a:ext>
            </a:extLst>
          </p:cNvPr>
          <p:cNvSpPr/>
          <p:nvPr/>
        </p:nvSpPr>
        <p:spPr>
          <a:xfrm>
            <a:off x="15221639" y="7353300"/>
            <a:ext cx="1162004" cy="116200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Freeform 6">
            <a:extLst>
              <a:ext uri="{FF2B5EF4-FFF2-40B4-BE49-F238E27FC236}">
                <a16:creationId xmlns:a16="http://schemas.microsoft.com/office/drawing/2014/main" id="{8A8AA4F9-1FAB-9B1B-818A-6722C0928B2F}"/>
              </a:ext>
            </a:extLst>
          </p:cNvPr>
          <p:cNvSpPr/>
          <p:nvPr/>
        </p:nvSpPr>
        <p:spPr>
          <a:xfrm>
            <a:off x="14549345" y="2860311"/>
            <a:ext cx="1298084" cy="1436498"/>
          </a:xfrm>
          <a:custGeom>
            <a:avLst/>
            <a:gdLst/>
            <a:ahLst/>
            <a:cxnLst/>
            <a:rect l="l" t="t" r="r" b="b"/>
            <a:pathLst>
              <a:path w="2139692" h="2139692">
                <a:moveTo>
                  <a:pt x="0" y="0"/>
                </a:moveTo>
                <a:lnTo>
                  <a:pt x="2139692" y="0"/>
                </a:lnTo>
                <a:lnTo>
                  <a:pt x="2139692" y="2139692"/>
                </a:lnTo>
                <a:lnTo>
                  <a:pt x="0" y="2139692"/>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94B2814-187B-B317-BDEF-CDD55A5A3AF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81000" y="6376176"/>
            <a:ext cx="5053975" cy="3910824"/>
          </a:xfrm>
          <a:prstGeom prst="rect">
            <a:avLst/>
          </a:prstGeom>
        </p:spPr>
      </p:pic>
      <p:sp>
        <p:nvSpPr>
          <p:cNvPr id="13" name="TextBox 11">
            <a:extLst>
              <a:ext uri="{FF2B5EF4-FFF2-40B4-BE49-F238E27FC236}">
                <a16:creationId xmlns:a16="http://schemas.microsoft.com/office/drawing/2014/main" id="{4AEC1F8D-4338-44D5-B205-35D90B4BFCF1}"/>
              </a:ext>
            </a:extLst>
          </p:cNvPr>
          <p:cNvSpPr txBox="1"/>
          <p:nvPr/>
        </p:nvSpPr>
        <p:spPr>
          <a:xfrm>
            <a:off x="4495800" y="4634252"/>
            <a:ext cx="10338437" cy="3187091"/>
          </a:xfrm>
          <a:prstGeom prst="rect">
            <a:avLst/>
          </a:prstGeom>
        </p:spPr>
        <p:txBody>
          <a:bodyPr wrap="square" lIns="0" tIns="0" rIns="0" bIns="0" rtlCol="0" anchor="t">
            <a:spAutoFit/>
          </a:bodyPr>
          <a:lstStyle/>
          <a:p>
            <a:pPr algn="just">
              <a:lnSpc>
                <a:spcPct val="150000"/>
              </a:lnSpc>
              <a:spcBef>
                <a:spcPct val="0"/>
              </a:spcBef>
            </a:pPr>
            <a:r>
              <a:rPr lang="en-US" sz="4800">
                <a:latin typeface="Arial" panose="020B0604020202020204" pitchFamily="34" charset="0"/>
                <a:cs typeface="Arial" panose="020B0604020202020204" pitchFamily="34" charset="0"/>
              </a:rPr>
              <a:t>Các e</a:t>
            </a:r>
            <a:r>
              <a:rPr lang="vi-VN" sz="4800">
                <a:latin typeface="Arial" panose="020B0604020202020204" pitchFamily="34" charset="0"/>
                <a:cs typeface="Arial" panose="020B0604020202020204" pitchFamily="34" charset="0"/>
              </a:rPr>
              <a:t>m hãy chia sẻ cảm xúc khi thuyết phục thành công các bạn cùng rèn luyện hoàn thiện bản thân.</a:t>
            </a:r>
            <a:endParaRPr lang="vi-VN" sz="4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9151AC4-4BBE-52DF-CB2B-F3457F2BC5D6}"/>
              </a:ext>
            </a:extLst>
          </p:cNvPr>
          <p:cNvSpPr txBox="1"/>
          <p:nvPr/>
        </p:nvSpPr>
        <p:spPr>
          <a:xfrm>
            <a:off x="1630656" y="672910"/>
            <a:ext cx="15391948" cy="1998176"/>
          </a:xfrm>
          <a:prstGeom prst="rect">
            <a:avLst/>
          </a:prstGeom>
          <a:noFill/>
        </p:spPr>
        <p:txBody>
          <a:bodyPr wrap="square">
            <a:spAutoFit/>
          </a:bodyPr>
          <a:lstStyle/>
          <a:p>
            <a:pPr algn="ctr">
              <a:lnSpc>
                <a:spcPct val="150000"/>
              </a:lnSpc>
              <a:spcAft>
                <a:spcPts val="1000"/>
              </a:spcAft>
            </a:pPr>
            <a:r>
              <a:rPr lang="vi-VN" sz="4400" b="1">
                <a:solidFill>
                  <a:srgbClr val="C00000"/>
                </a:solidFill>
                <a:latin typeface="Arial" panose="020B0604020202020204" pitchFamily="34" charset="0"/>
                <a:ea typeface="Calibri" panose="020F0502020204030204" pitchFamily="34" charset="0"/>
                <a:cs typeface="Arial" panose="020B0604020202020204" pitchFamily="34" charset="0"/>
              </a:rPr>
              <a:t>Nhiệm vụ 3: Chia sẻ cảm xúc của em khi thuyết phục thành công các bạn cùng rèn luyện hoàn thiện bản thân</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34863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4" name="Freeform 4"/>
          <p:cNvSpPr/>
          <p:nvPr/>
        </p:nvSpPr>
        <p:spPr>
          <a:xfrm rot="611697">
            <a:off x="16792759" y="-188207"/>
            <a:ext cx="1946054" cy="2220601"/>
          </a:xfrm>
          <a:custGeom>
            <a:avLst/>
            <a:gdLst/>
            <a:ahLst/>
            <a:cxnLst/>
            <a:rect l="l" t="t" r="r" b="b"/>
            <a:pathLst>
              <a:path w="1946054" h="2220601">
                <a:moveTo>
                  <a:pt x="0" y="0"/>
                </a:moveTo>
                <a:lnTo>
                  <a:pt x="1946053" y="0"/>
                </a:lnTo>
                <a:lnTo>
                  <a:pt x="1946053" y="2220600"/>
                </a:lnTo>
                <a:lnTo>
                  <a:pt x="0" y="2220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304800" y="-342901"/>
            <a:ext cx="1914691" cy="1874802"/>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0" y="8648700"/>
            <a:ext cx="2167193" cy="1896294"/>
          </a:xfrm>
          <a:custGeom>
            <a:avLst/>
            <a:gdLst/>
            <a:ahLst/>
            <a:cxnLst/>
            <a:rect l="l" t="t" r="r" b="b"/>
            <a:pathLst>
              <a:path w="2167193" h="1896294">
                <a:moveTo>
                  <a:pt x="0" y="0"/>
                </a:moveTo>
                <a:lnTo>
                  <a:pt x="2167192" y="0"/>
                </a:lnTo>
                <a:lnTo>
                  <a:pt x="2167192" y="1896294"/>
                </a:lnTo>
                <a:lnTo>
                  <a:pt x="0" y="18962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12181114" y="2524439"/>
            <a:ext cx="6096000" cy="7762561"/>
          </a:xfrm>
          <a:custGeom>
            <a:avLst/>
            <a:gdLst/>
            <a:ahLst/>
            <a:cxnLst/>
            <a:rect l="l" t="t" r="r" b="b"/>
            <a:pathLst>
              <a:path w="4681783" h="5760583">
                <a:moveTo>
                  <a:pt x="0" y="0"/>
                </a:moveTo>
                <a:lnTo>
                  <a:pt x="4681783" y="0"/>
                </a:lnTo>
                <a:lnTo>
                  <a:pt x="4681783" y="5760583"/>
                </a:lnTo>
                <a:lnTo>
                  <a:pt x="0" y="5760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A19A8CF5-E011-BEB1-AEDB-AE302BBCEFC7}"/>
              </a:ext>
            </a:extLst>
          </p:cNvPr>
          <p:cNvSpPr txBox="1"/>
          <p:nvPr/>
        </p:nvSpPr>
        <p:spPr>
          <a:xfrm>
            <a:off x="914400" y="3162300"/>
            <a:ext cx="11124709" cy="4382225"/>
          </a:xfrm>
          <a:prstGeom prst="rect">
            <a:avLst/>
          </a:prstGeom>
        </p:spPr>
        <p:txBody>
          <a:bodyPr wrap="square" lIns="0" tIns="0" rIns="0" bIns="0" rtlCol="0" anchor="t">
            <a:spAutoFit/>
          </a:bodyPr>
          <a:lstStyle/>
          <a:p>
            <a:pPr algn="ctr">
              <a:lnSpc>
                <a:spcPct val="150000"/>
              </a:lnSpc>
            </a:pP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Hoạt động</a:t>
            </a:r>
            <a:r>
              <a:rPr lang="en-US" sz="6600" b="1">
                <a:solidFill>
                  <a:srgbClr val="C00000"/>
                </a:solidFill>
                <a:latin typeface="Arial" panose="020B0604020202020204" pitchFamily="34" charset="0"/>
                <a:ea typeface="Calibri" panose="020F0502020204030204" pitchFamily="34" charset="0"/>
                <a:cs typeface="Arial" panose="020B0604020202020204" pitchFamily="34" charset="0"/>
              </a:rPr>
              <a:t> 7</a:t>
            </a: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sz="6600" b="1">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rgbClr val="C00000"/>
                </a:solidFill>
                <a:ea typeface="Calibri" panose="020F0502020204030204" pitchFamily="34" charset="0"/>
                <a:cs typeface="Arial" panose="020B0604020202020204" pitchFamily="34" charset="0"/>
              </a:rPr>
              <a:t>Lập kế hoạch tiếp tục phấn đấu hoàn thiện bản thân</a:t>
            </a:r>
            <a:endParaRPr lang="vi-VN" sz="66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7977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4DA73AA-ADF5-B45A-4E39-8304383ABD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7841">
            <a:off x="-219313" y="9088160"/>
            <a:ext cx="1239825" cy="1427136"/>
          </a:xfrm>
          <a:prstGeom prst="rect">
            <a:avLst/>
          </a:prstGeom>
        </p:spPr>
      </p:pic>
      <p:pic>
        <p:nvPicPr>
          <p:cNvPr id="3" name="Picture 9">
            <a:extLst>
              <a:ext uri="{FF2B5EF4-FFF2-40B4-BE49-F238E27FC236}">
                <a16:creationId xmlns:a16="http://schemas.microsoft.com/office/drawing/2014/main" id="{D247B6B0-F85C-0CE9-E75C-20FD783C95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83652">
            <a:off x="17127964" y="51483"/>
            <a:ext cx="1584664" cy="1067667"/>
          </a:xfrm>
          <a:prstGeom prst="rect">
            <a:avLst/>
          </a:prstGeom>
        </p:spPr>
      </p:pic>
      <p:sp>
        <p:nvSpPr>
          <p:cNvPr id="13" name="TextBox 12">
            <a:extLst>
              <a:ext uri="{FF2B5EF4-FFF2-40B4-BE49-F238E27FC236}">
                <a16:creationId xmlns:a16="http://schemas.microsoft.com/office/drawing/2014/main" id="{39D9101F-7706-DCB2-9F77-F239B0FA6582}"/>
              </a:ext>
            </a:extLst>
          </p:cNvPr>
          <p:cNvSpPr txBox="1"/>
          <p:nvPr/>
        </p:nvSpPr>
        <p:spPr>
          <a:xfrm>
            <a:off x="1790700" y="513944"/>
            <a:ext cx="14706599" cy="1998176"/>
          </a:xfrm>
          <a:prstGeom prst="rect">
            <a:avLst/>
          </a:prstGeom>
          <a:noFill/>
        </p:spPr>
        <p:txBody>
          <a:bodyPr wrap="square">
            <a:spAutoFit/>
          </a:bodyPr>
          <a:lstStyle/>
          <a:p>
            <a:pPr algn="ctr">
              <a:lnSpc>
                <a:spcPct val="150000"/>
              </a:lnSpc>
              <a:spcAft>
                <a:spcPts val="1000"/>
              </a:spcAft>
            </a:pPr>
            <a:r>
              <a:rPr lang="vi-VN" sz="4400" b="1">
                <a:solidFill>
                  <a:srgbClr val="C00000"/>
                </a:solidFill>
                <a:latin typeface="Arial" panose="020B0604020202020204" pitchFamily="34" charset="0"/>
                <a:ea typeface="Calibri" panose="020F0502020204030204" pitchFamily="34" charset="0"/>
                <a:cs typeface="Arial" panose="020B0604020202020204" pitchFamily="34" charset="0"/>
              </a:rPr>
              <a:t>Nhiệm vụ 1: Lựa chọn một nội dung và lập kế hoạch tiếp tục phấn đấu hoàn thiện bản thân</a:t>
            </a:r>
          </a:p>
        </p:txBody>
      </p:sp>
      <p:grpSp>
        <p:nvGrpSpPr>
          <p:cNvPr id="14" name="Group 13">
            <a:extLst>
              <a:ext uri="{FF2B5EF4-FFF2-40B4-BE49-F238E27FC236}">
                <a16:creationId xmlns:a16="http://schemas.microsoft.com/office/drawing/2014/main" id="{1D9750DF-2AC3-9CBC-F851-E56BF6421452}"/>
              </a:ext>
            </a:extLst>
          </p:cNvPr>
          <p:cNvGrpSpPr/>
          <p:nvPr/>
        </p:nvGrpSpPr>
        <p:grpSpPr>
          <a:xfrm>
            <a:off x="7769244" y="3050727"/>
            <a:ext cx="8930031" cy="6447047"/>
            <a:chOff x="747369" y="2889381"/>
            <a:chExt cx="8930031" cy="6447047"/>
          </a:xfrm>
        </p:grpSpPr>
        <p:sp>
          <p:nvSpPr>
            <p:cNvPr id="15" name="Freeform 4">
              <a:extLst>
                <a:ext uri="{FF2B5EF4-FFF2-40B4-BE49-F238E27FC236}">
                  <a16:creationId xmlns:a16="http://schemas.microsoft.com/office/drawing/2014/main" id="{F91C2D32-8755-63E3-D804-10CADD91B073}"/>
                </a:ext>
              </a:extLst>
            </p:cNvPr>
            <p:cNvSpPr/>
            <p:nvPr/>
          </p:nvSpPr>
          <p:spPr>
            <a:xfrm>
              <a:off x="747369" y="3460850"/>
              <a:ext cx="8930031" cy="5875578"/>
            </a:xfrm>
            <a:custGeom>
              <a:avLst/>
              <a:gdLst/>
              <a:ahLst/>
              <a:cxnLst/>
              <a:rect l="l" t="t" r="r" b="b"/>
              <a:pathLst>
                <a:path w="2746884" h="2069539">
                  <a:moveTo>
                    <a:pt x="37858" y="0"/>
                  </a:moveTo>
                  <a:lnTo>
                    <a:pt x="2709026" y="0"/>
                  </a:lnTo>
                  <a:cubicBezTo>
                    <a:pt x="2729934" y="0"/>
                    <a:pt x="2746884" y="16949"/>
                    <a:pt x="2746884" y="37858"/>
                  </a:cubicBezTo>
                  <a:lnTo>
                    <a:pt x="2746884" y="2031682"/>
                  </a:lnTo>
                  <a:cubicBezTo>
                    <a:pt x="2746884" y="2052590"/>
                    <a:pt x="2729934" y="2069539"/>
                    <a:pt x="2709026" y="2069539"/>
                  </a:cubicBezTo>
                  <a:lnTo>
                    <a:pt x="37858" y="2069539"/>
                  </a:lnTo>
                  <a:cubicBezTo>
                    <a:pt x="16949" y="2069539"/>
                    <a:pt x="0" y="2052590"/>
                    <a:pt x="0" y="2031682"/>
                  </a:cubicBezTo>
                  <a:lnTo>
                    <a:pt x="0" y="37858"/>
                  </a:lnTo>
                  <a:cubicBezTo>
                    <a:pt x="0" y="16949"/>
                    <a:pt x="16949" y="0"/>
                    <a:pt x="37858"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B4981416-2848-1676-9C5B-24EC2125CCD1}"/>
                </a:ext>
              </a:extLst>
            </p:cNvPr>
            <p:cNvGrpSpPr/>
            <p:nvPr/>
          </p:nvGrpSpPr>
          <p:grpSpPr>
            <a:xfrm>
              <a:off x="1517594" y="2889381"/>
              <a:ext cx="7329092" cy="1142938"/>
              <a:chOff x="1805556" y="2902746"/>
              <a:chExt cx="7329092" cy="1142938"/>
            </a:xfrm>
          </p:grpSpPr>
          <p:pic>
            <p:nvPicPr>
              <p:cNvPr id="18" name="Picture 9">
                <a:extLst>
                  <a:ext uri="{FF2B5EF4-FFF2-40B4-BE49-F238E27FC236}">
                    <a16:creationId xmlns:a16="http://schemas.microsoft.com/office/drawing/2014/main" id="{91F7C03F-D269-0560-F554-2F28D80564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05556" y="2902746"/>
                <a:ext cx="7329092" cy="1142938"/>
              </a:xfrm>
              <a:prstGeom prst="rect">
                <a:avLst/>
              </a:prstGeom>
            </p:spPr>
          </p:pic>
          <p:sp>
            <p:nvSpPr>
              <p:cNvPr id="19" name="TextBox 18">
                <a:extLst>
                  <a:ext uri="{FF2B5EF4-FFF2-40B4-BE49-F238E27FC236}">
                    <a16:creationId xmlns:a16="http://schemas.microsoft.com/office/drawing/2014/main" id="{68A9D9DD-AED2-ADCE-64FF-3D2B3EDF7C9D}"/>
                  </a:ext>
                </a:extLst>
              </p:cNvPr>
              <p:cNvSpPr txBox="1"/>
              <p:nvPr/>
            </p:nvSpPr>
            <p:spPr>
              <a:xfrm>
                <a:off x="2264290" y="3038149"/>
                <a:ext cx="6411624"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nhóm</a:t>
                </a:r>
                <a:endParaRPr lang="en-US" sz="4800" b="1" dirty="0">
                  <a:solidFill>
                    <a:schemeClr val="bg1"/>
                  </a:solidFill>
                  <a:latin typeface="Arial" panose="020B0604020202020204" pitchFamily="34" charset="0"/>
                  <a:cs typeface="Arial" panose="020B0604020202020204" pitchFamily="34" charset="0"/>
                </a:endParaRPr>
              </a:p>
            </p:txBody>
          </p:sp>
        </p:grpSp>
        <p:sp>
          <p:nvSpPr>
            <p:cNvPr id="17" name="TextBox 9">
              <a:extLst>
                <a:ext uri="{FF2B5EF4-FFF2-40B4-BE49-F238E27FC236}">
                  <a16:creationId xmlns:a16="http://schemas.microsoft.com/office/drawing/2014/main" id="{2EFF226E-5599-16F3-CE68-5B471FEA6187}"/>
                </a:ext>
              </a:extLst>
            </p:cNvPr>
            <p:cNvSpPr txBox="1"/>
            <p:nvPr/>
          </p:nvSpPr>
          <p:spPr>
            <a:xfrm>
              <a:off x="1221492" y="4753554"/>
              <a:ext cx="7981784" cy="3579250"/>
            </a:xfrm>
            <a:prstGeom prst="rect">
              <a:avLst/>
            </a:prstGeom>
          </p:spPr>
          <p:txBody>
            <a:bodyPr wrap="square" lIns="0" tIns="0" rIns="0" bIns="0" rtlCol="0" anchor="t">
              <a:spAutoFit/>
            </a:bodyPr>
            <a:lstStyle/>
            <a:p>
              <a:pPr algn="just">
                <a:lnSpc>
                  <a:spcPct val="150000"/>
                </a:lnSpc>
              </a:pPr>
              <a:r>
                <a:rPr lang="en-US" sz="4000">
                  <a:latin typeface="Arial" panose="020B0604020202020204" pitchFamily="34" charset="0"/>
                  <a:cs typeface="Arial" panose="020B0604020202020204" pitchFamily="34" charset="0"/>
                </a:rPr>
                <a:t>Các em</a:t>
              </a:r>
              <a:r>
                <a:rPr lang="vi-VN" sz="4000">
                  <a:latin typeface="Arial" panose="020B0604020202020204" pitchFamily="34" charset="0"/>
                  <a:cs typeface="Arial" panose="020B0604020202020204" pitchFamily="34" charset="0"/>
                </a:rPr>
                <a:t> hãy liệt kê nội dung cần tiếp tục phấn đấu hoàn thiện bản thân</a:t>
              </a:r>
              <a:r>
                <a:rPr lang="en-US" sz="4000">
                  <a:latin typeface="Arial" panose="020B0604020202020204" pitchFamily="34" charset="0"/>
                  <a:cs typeface="Arial" panose="020B0604020202020204" pitchFamily="34" charset="0"/>
                </a:rPr>
                <a:t>, sau đó lập kế hoạch theo mẫu dưới đây để chia sẻ trước lớp</a:t>
              </a:r>
              <a:endParaRPr lang="vi-VN" sz="4000" i="1" dirty="0">
                <a:solidFill>
                  <a:srgbClr val="FF0000"/>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D8AC2C60-C6A0-0813-6BDC-905EA3C527C6}"/>
              </a:ext>
            </a:extLst>
          </p:cNvPr>
          <p:cNvGrpSpPr/>
          <p:nvPr/>
        </p:nvGrpSpPr>
        <p:grpSpPr>
          <a:xfrm>
            <a:off x="1733400" y="3159358"/>
            <a:ext cx="5703018" cy="6597013"/>
            <a:chOff x="2069466" y="2794472"/>
            <a:chExt cx="5703018" cy="6597013"/>
          </a:xfrm>
        </p:grpSpPr>
        <p:sp>
          <p:nvSpPr>
            <p:cNvPr id="25" name="Freeform 5">
              <a:extLst>
                <a:ext uri="{FF2B5EF4-FFF2-40B4-BE49-F238E27FC236}">
                  <a16:creationId xmlns:a16="http://schemas.microsoft.com/office/drawing/2014/main" id="{2F0705A7-A26C-BC69-3DBC-B2A637A133D0}"/>
                </a:ext>
              </a:extLst>
            </p:cNvPr>
            <p:cNvSpPr/>
            <p:nvPr/>
          </p:nvSpPr>
          <p:spPr>
            <a:xfrm rot="-78630">
              <a:off x="2069466" y="2794472"/>
              <a:ext cx="5703018" cy="6088631"/>
            </a:xfrm>
            <a:custGeom>
              <a:avLst/>
              <a:gdLst/>
              <a:ahLst/>
              <a:cxnLst/>
              <a:rect l="l" t="t" r="r" b="b"/>
              <a:pathLst>
                <a:path w="5703018" h="6088631">
                  <a:moveTo>
                    <a:pt x="0" y="0"/>
                  </a:moveTo>
                  <a:lnTo>
                    <a:pt x="5703018" y="0"/>
                  </a:lnTo>
                  <a:lnTo>
                    <a:pt x="5703018" y="6088631"/>
                  </a:lnTo>
                  <a:lnTo>
                    <a:pt x="0" y="60886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36FE54E6-7676-48B4-4CD3-5CD6A1142D7A}"/>
                </a:ext>
              </a:extLst>
            </p:cNvPr>
            <p:cNvSpPr/>
            <p:nvPr/>
          </p:nvSpPr>
          <p:spPr>
            <a:xfrm flipH="1">
              <a:off x="2755002" y="7944135"/>
              <a:ext cx="2027811" cy="1447350"/>
            </a:xfrm>
            <a:custGeom>
              <a:avLst/>
              <a:gdLst/>
              <a:ahLst/>
              <a:cxnLst/>
              <a:rect l="l" t="t" r="r" b="b"/>
              <a:pathLst>
                <a:path w="2027811" h="1447350">
                  <a:moveTo>
                    <a:pt x="2027811" y="0"/>
                  </a:moveTo>
                  <a:lnTo>
                    <a:pt x="0" y="0"/>
                  </a:lnTo>
                  <a:lnTo>
                    <a:pt x="0" y="1447350"/>
                  </a:lnTo>
                  <a:lnTo>
                    <a:pt x="2027811" y="1447350"/>
                  </a:lnTo>
                  <a:lnTo>
                    <a:pt x="202781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pic>
        <p:nvPicPr>
          <p:cNvPr id="27" name="Picture 26" descr="Cartoon of kids with hats&#10;&#10;Description automatically generated">
            <a:extLst>
              <a:ext uri="{FF2B5EF4-FFF2-40B4-BE49-F238E27FC236}">
                <a16:creationId xmlns:a16="http://schemas.microsoft.com/office/drawing/2014/main" id="{CC152FA7-D7A0-6DA0-43F7-8BFB3D4BB9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9800" y="4128329"/>
            <a:ext cx="4150688" cy="4150688"/>
          </a:xfrm>
          <a:prstGeom prst="rect">
            <a:avLst/>
          </a:prstGeom>
        </p:spPr>
      </p:pic>
    </p:spTree>
    <p:extLst>
      <p:ext uri="{BB962C8B-B14F-4D97-AF65-F5344CB8AC3E}">
        <p14:creationId xmlns:p14="http://schemas.microsoft.com/office/powerpoint/2010/main" val="36199450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578C26-3DD0-8746-FA0F-205A6FFB1B8E}"/>
              </a:ext>
            </a:extLst>
          </p:cNvPr>
          <p:cNvSpPr/>
          <p:nvPr/>
        </p:nvSpPr>
        <p:spPr>
          <a:xfrm>
            <a:off x="762000" y="1181100"/>
            <a:ext cx="16535400" cy="8305800"/>
          </a:xfrm>
          <a:prstGeom prst="rect">
            <a:avLst/>
          </a:prstGeom>
          <a:solidFill>
            <a:srgbClr val="EFF4E4"/>
          </a:solidFill>
          <a:ln w="28575">
            <a:solidFill>
              <a:schemeClr val="accent3">
                <a:lumMod val="75000"/>
              </a:schemeClr>
            </a:solidFill>
            <a:prstDash val="sysDot"/>
            <a:extLst>
              <a:ext uri="{C807C97D-BFC1-408E-A445-0C87EB9F89A2}">
                <ask:lineSketchStyleProps xmlns:ask="http://schemas.microsoft.com/office/drawing/2018/sketchyshapes" sd="3630300465">
                  <a:custGeom>
                    <a:avLst/>
                    <a:gdLst>
                      <a:gd name="connsiteX0" fmla="*/ 0 w 15925800"/>
                      <a:gd name="connsiteY0" fmla="*/ 0 h 8060979"/>
                      <a:gd name="connsiteX1" fmla="*/ 589844 w 15925800"/>
                      <a:gd name="connsiteY1" fmla="*/ 0 h 8060979"/>
                      <a:gd name="connsiteX2" fmla="*/ 1020431 w 15925800"/>
                      <a:gd name="connsiteY2" fmla="*/ 0 h 8060979"/>
                      <a:gd name="connsiteX3" fmla="*/ 1132501 w 15925800"/>
                      <a:gd name="connsiteY3" fmla="*/ 0 h 8060979"/>
                      <a:gd name="connsiteX4" fmla="*/ 2040862 w 15925800"/>
                      <a:gd name="connsiteY4" fmla="*/ 0 h 8060979"/>
                      <a:gd name="connsiteX5" fmla="*/ 2789964 w 15925800"/>
                      <a:gd name="connsiteY5" fmla="*/ 0 h 8060979"/>
                      <a:gd name="connsiteX6" fmla="*/ 2902035 w 15925800"/>
                      <a:gd name="connsiteY6" fmla="*/ 0 h 8060979"/>
                      <a:gd name="connsiteX7" fmla="*/ 3651137 w 15925800"/>
                      <a:gd name="connsiteY7" fmla="*/ 0 h 8060979"/>
                      <a:gd name="connsiteX8" fmla="*/ 4081724 w 15925800"/>
                      <a:gd name="connsiteY8" fmla="*/ 0 h 8060979"/>
                      <a:gd name="connsiteX9" fmla="*/ 4353052 w 15925800"/>
                      <a:gd name="connsiteY9" fmla="*/ 0 h 8060979"/>
                      <a:gd name="connsiteX10" fmla="*/ 4942896 w 15925800"/>
                      <a:gd name="connsiteY10" fmla="*/ 0 h 8060979"/>
                      <a:gd name="connsiteX11" fmla="*/ 5532741 w 15925800"/>
                      <a:gd name="connsiteY11" fmla="*/ 0 h 8060979"/>
                      <a:gd name="connsiteX12" fmla="*/ 6281843 w 15925800"/>
                      <a:gd name="connsiteY12" fmla="*/ 0 h 8060979"/>
                      <a:gd name="connsiteX13" fmla="*/ 6871688 w 15925800"/>
                      <a:gd name="connsiteY13" fmla="*/ 0 h 8060979"/>
                      <a:gd name="connsiteX14" fmla="*/ 6983758 w 15925800"/>
                      <a:gd name="connsiteY14" fmla="*/ 0 h 8060979"/>
                      <a:gd name="connsiteX15" fmla="*/ 7732861 w 15925800"/>
                      <a:gd name="connsiteY15" fmla="*/ 0 h 8060979"/>
                      <a:gd name="connsiteX16" fmla="*/ 8004189 w 15925800"/>
                      <a:gd name="connsiteY16" fmla="*/ 0 h 8060979"/>
                      <a:gd name="connsiteX17" fmla="*/ 8912550 w 15925800"/>
                      <a:gd name="connsiteY17" fmla="*/ 0 h 8060979"/>
                      <a:gd name="connsiteX18" fmla="*/ 9502394 w 15925800"/>
                      <a:gd name="connsiteY18" fmla="*/ 0 h 8060979"/>
                      <a:gd name="connsiteX19" fmla="*/ 9614464 w 15925800"/>
                      <a:gd name="connsiteY19" fmla="*/ 0 h 8060979"/>
                      <a:gd name="connsiteX20" fmla="*/ 9726535 w 15925800"/>
                      <a:gd name="connsiteY20" fmla="*/ 0 h 8060979"/>
                      <a:gd name="connsiteX21" fmla="*/ 10316379 w 15925800"/>
                      <a:gd name="connsiteY21" fmla="*/ 0 h 8060979"/>
                      <a:gd name="connsiteX22" fmla="*/ 11065482 w 15925800"/>
                      <a:gd name="connsiteY22" fmla="*/ 0 h 8060979"/>
                      <a:gd name="connsiteX23" fmla="*/ 11496068 w 15925800"/>
                      <a:gd name="connsiteY23" fmla="*/ 0 h 8060979"/>
                      <a:gd name="connsiteX24" fmla="*/ 11608139 w 15925800"/>
                      <a:gd name="connsiteY24" fmla="*/ 0 h 8060979"/>
                      <a:gd name="connsiteX25" fmla="*/ 11720209 w 15925800"/>
                      <a:gd name="connsiteY25" fmla="*/ 0 h 8060979"/>
                      <a:gd name="connsiteX26" fmla="*/ 11991538 w 15925800"/>
                      <a:gd name="connsiteY26" fmla="*/ 0 h 8060979"/>
                      <a:gd name="connsiteX27" fmla="*/ 12262866 w 15925800"/>
                      <a:gd name="connsiteY27" fmla="*/ 0 h 8060979"/>
                      <a:gd name="connsiteX28" fmla="*/ 13171226 w 15925800"/>
                      <a:gd name="connsiteY28" fmla="*/ 0 h 8060979"/>
                      <a:gd name="connsiteX29" fmla="*/ 13283297 w 15925800"/>
                      <a:gd name="connsiteY29" fmla="*/ 0 h 8060979"/>
                      <a:gd name="connsiteX30" fmla="*/ 13554625 w 15925800"/>
                      <a:gd name="connsiteY30" fmla="*/ 0 h 8060979"/>
                      <a:gd name="connsiteX31" fmla="*/ 13985212 w 15925800"/>
                      <a:gd name="connsiteY31" fmla="*/ 0 h 8060979"/>
                      <a:gd name="connsiteX32" fmla="*/ 14575056 w 15925800"/>
                      <a:gd name="connsiteY32" fmla="*/ 0 h 8060979"/>
                      <a:gd name="connsiteX33" fmla="*/ 14846385 w 15925800"/>
                      <a:gd name="connsiteY33" fmla="*/ 0 h 8060979"/>
                      <a:gd name="connsiteX34" fmla="*/ 15925800 w 15925800"/>
                      <a:gd name="connsiteY34" fmla="*/ 0 h 8060979"/>
                      <a:gd name="connsiteX35" fmla="*/ 15925800 w 15925800"/>
                      <a:gd name="connsiteY35" fmla="*/ 333955 h 8060979"/>
                      <a:gd name="connsiteX36" fmla="*/ 15925800 w 15925800"/>
                      <a:gd name="connsiteY36" fmla="*/ 748519 h 8060979"/>
                      <a:gd name="connsiteX37" fmla="*/ 15925800 w 15925800"/>
                      <a:gd name="connsiteY37" fmla="*/ 1243694 h 8060979"/>
                      <a:gd name="connsiteX38" fmla="*/ 15925800 w 15925800"/>
                      <a:gd name="connsiteY38" fmla="*/ 1980698 h 8060979"/>
                      <a:gd name="connsiteX39" fmla="*/ 15925800 w 15925800"/>
                      <a:gd name="connsiteY39" fmla="*/ 2556482 h 8060979"/>
                      <a:gd name="connsiteX40" fmla="*/ 15925800 w 15925800"/>
                      <a:gd name="connsiteY40" fmla="*/ 3051656 h 8060979"/>
                      <a:gd name="connsiteX41" fmla="*/ 15925800 w 15925800"/>
                      <a:gd name="connsiteY41" fmla="*/ 3627441 h 8060979"/>
                      <a:gd name="connsiteX42" fmla="*/ 15925800 w 15925800"/>
                      <a:gd name="connsiteY42" fmla="*/ 4283835 h 8060979"/>
                      <a:gd name="connsiteX43" fmla="*/ 15925800 w 15925800"/>
                      <a:gd name="connsiteY43" fmla="*/ 4940229 h 8060979"/>
                      <a:gd name="connsiteX44" fmla="*/ 15925800 w 15925800"/>
                      <a:gd name="connsiteY44" fmla="*/ 5677232 h 8060979"/>
                      <a:gd name="connsiteX45" fmla="*/ 15925800 w 15925800"/>
                      <a:gd name="connsiteY45" fmla="*/ 6172407 h 8060979"/>
                      <a:gd name="connsiteX46" fmla="*/ 15925800 w 15925800"/>
                      <a:gd name="connsiteY46" fmla="*/ 6667581 h 8060979"/>
                      <a:gd name="connsiteX47" fmla="*/ 15925800 w 15925800"/>
                      <a:gd name="connsiteY47" fmla="*/ 7001536 h 8060979"/>
                      <a:gd name="connsiteX48" fmla="*/ 15925800 w 15925800"/>
                      <a:gd name="connsiteY48" fmla="*/ 8060979 h 8060979"/>
                      <a:gd name="connsiteX49" fmla="*/ 15017440 w 15925800"/>
                      <a:gd name="connsiteY49" fmla="*/ 8060979 h 8060979"/>
                      <a:gd name="connsiteX50" fmla="*/ 14268337 w 15925800"/>
                      <a:gd name="connsiteY50" fmla="*/ 8060979 h 8060979"/>
                      <a:gd name="connsiteX51" fmla="*/ 13359977 w 15925800"/>
                      <a:gd name="connsiteY51" fmla="*/ 8060979 h 8060979"/>
                      <a:gd name="connsiteX52" fmla="*/ 12610874 w 15925800"/>
                      <a:gd name="connsiteY52" fmla="*/ 8060979 h 8060979"/>
                      <a:gd name="connsiteX53" fmla="*/ 12021030 w 15925800"/>
                      <a:gd name="connsiteY53" fmla="*/ 8060979 h 8060979"/>
                      <a:gd name="connsiteX54" fmla="*/ 11271927 w 15925800"/>
                      <a:gd name="connsiteY54" fmla="*/ 8060979 h 8060979"/>
                      <a:gd name="connsiteX55" fmla="*/ 11000599 w 15925800"/>
                      <a:gd name="connsiteY55" fmla="*/ 8060979 h 8060979"/>
                      <a:gd name="connsiteX56" fmla="*/ 10570012 w 15925800"/>
                      <a:gd name="connsiteY56" fmla="*/ 8060979 h 8060979"/>
                      <a:gd name="connsiteX57" fmla="*/ 10298684 w 15925800"/>
                      <a:gd name="connsiteY57" fmla="*/ 8060979 h 8060979"/>
                      <a:gd name="connsiteX58" fmla="*/ 9868098 w 15925800"/>
                      <a:gd name="connsiteY58" fmla="*/ 8060979 h 8060979"/>
                      <a:gd name="connsiteX59" fmla="*/ 9437511 w 15925800"/>
                      <a:gd name="connsiteY59" fmla="*/ 8060979 h 8060979"/>
                      <a:gd name="connsiteX60" fmla="*/ 8529151 w 15925800"/>
                      <a:gd name="connsiteY60" fmla="*/ 8060979 h 8060979"/>
                      <a:gd name="connsiteX61" fmla="*/ 8417080 w 15925800"/>
                      <a:gd name="connsiteY61" fmla="*/ 8060979 h 8060979"/>
                      <a:gd name="connsiteX62" fmla="*/ 7827236 w 15925800"/>
                      <a:gd name="connsiteY62" fmla="*/ 8060979 h 8060979"/>
                      <a:gd name="connsiteX63" fmla="*/ 7078133 w 15925800"/>
                      <a:gd name="connsiteY63" fmla="*/ 8060979 h 8060979"/>
                      <a:gd name="connsiteX64" fmla="*/ 6488289 w 15925800"/>
                      <a:gd name="connsiteY64" fmla="*/ 8060979 h 8060979"/>
                      <a:gd name="connsiteX65" fmla="*/ 5898444 w 15925800"/>
                      <a:gd name="connsiteY65" fmla="*/ 8060979 h 8060979"/>
                      <a:gd name="connsiteX66" fmla="*/ 5467858 w 15925800"/>
                      <a:gd name="connsiteY66" fmla="*/ 8060979 h 8060979"/>
                      <a:gd name="connsiteX67" fmla="*/ 5196530 w 15925800"/>
                      <a:gd name="connsiteY67" fmla="*/ 8060979 h 8060979"/>
                      <a:gd name="connsiteX68" fmla="*/ 5084459 w 15925800"/>
                      <a:gd name="connsiteY68" fmla="*/ 8060979 h 8060979"/>
                      <a:gd name="connsiteX69" fmla="*/ 4653873 w 15925800"/>
                      <a:gd name="connsiteY69" fmla="*/ 8060979 h 8060979"/>
                      <a:gd name="connsiteX70" fmla="*/ 4541802 w 15925800"/>
                      <a:gd name="connsiteY70" fmla="*/ 8060979 h 8060979"/>
                      <a:gd name="connsiteX71" fmla="*/ 4429732 w 15925800"/>
                      <a:gd name="connsiteY71" fmla="*/ 8060979 h 8060979"/>
                      <a:gd name="connsiteX72" fmla="*/ 4317661 w 15925800"/>
                      <a:gd name="connsiteY72" fmla="*/ 8060979 h 8060979"/>
                      <a:gd name="connsiteX73" fmla="*/ 3568559 w 15925800"/>
                      <a:gd name="connsiteY73" fmla="*/ 8060979 h 8060979"/>
                      <a:gd name="connsiteX74" fmla="*/ 3297230 w 15925800"/>
                      <a:gd name="connsiteY74" fmla="*/ 8060979 h 8060979"/>
                      <a:gd name="connsiteX75" fmla="*/ 2866644 w 15925800"/>
                      <a:gd name="connsiteY75" fmla="*/ 8060979 h 8060979"/>
                      <a:gd name="connsiteX76" fmla="*/ 1958284 w 15925800"/>
                      <a:gd name="connsiteY76" fmla="*/ 8060979 h 8060979"/>
                      <a:gd name="connsiteX77" fmla="*/ 1846213 w 15925800"/>
                      <a:gd name="connsiteY77" fmla="*/ 8060979 h 8060979"/>
                      <a:gd name="connsiteX78" fmla="*/ 1734143 w 15925800"/>
                      <a:gd name="connsiteY78" fmla="*/ 8060979 h 8060979"/>
                      <a:gd name="connsiteX79" fmla="*/ 1462814 w 15925800"/>
                      <a:gd name="connsiteY79" fmla="*/ 8060979 h 8060979"/>
                      <a:gd name="connsiteX80" fmla="*/ 1032228 w 15925800"/>
                      <a:gd name="connsiteY80" fmla="*/ 8060979 h 8060979"/>
                      <a:gd name="connsiteX81" fmla="*/ 0 w 15925800"/>
                      <a:gd name="connsiteY81" fmla="*/ 8060979 h 8060979"/>
                      <a:gd name="connsiteX82" fmla="*/ 0 w 15925800"/>
                      <a:gd name="connsiteY82" fmla="*/ 7404585 h 8060979"/>
                      <a:gd name="connsiteX83" fmla="*/ 0 w 15925800"/>
                      <a:gd name="connsiteY83" fmla="*/ 7070630 h 8060979"/>
                      <a:gd name="connsiteX84" fmla="*/ 0 w 15925800"/>
                      <a:gd name="connsiteY84" fmla="*/ 6656066 h 8060979"/>
                      <a:gd name="connsiteX85" fmla="*/ 0 w 15925800"/>
                      <a:gd name="connsiteY85" fmla="*/ 6160891 h 8060979"/>
                      <a:gd name="connsiteX86" fmla="*/ 0 w 15925800"/>
                      <a:gd name="connsiteY86" fmla="*/ 5585107 h 8060979"/>
                      <a:gd name="connsiteX87" fmla="*/ 0 w 15925800"/>
                      <a:gd name="connsiteY87" fmla="*/ 4848103 h 8060979"/>
                      <a:gd name="connsiteX88" fmla="*/ 0 w 15925800"/>
                      <a:gd name="connsiteY88" fmla="*/ 4514148 h 8060979"/>
                      <a:gd name="connsiteX89" fmla="*/ 0 w 15925800"/>
                      <a:gd name="connsiteY89" fmla="*/ 4099584 h 8060979"/>
                      <a:gd name="connsiteX90" fmla="*/ 0 w 15925800"/>
                      <a:gd name="connsiteY90" fmla="*/ 3443190 h 8060979"/>
                      <a:gd name="connsiteX91" fmla="*/ 0 w 15925800"/>
                      <a:gd name="connsiteY91" fmla="*/ 2867405 h 8060979"/>
                      <a:gd name="connsiteX92" fmla="*/ 0 w 15925800"/>
                      <a:gd name="connsiteY92" fmla="*/ 2533451 h 8060979"/>
                      <a:gd name="connsiteX93" fmla="*/ 0 w 15925800"/>
                      <a:gd name="connsiteY93" fmla="*/ 1796447 h 8060979"/>
                      <a:gd name="connsiteX94" fmla="*/ 0 w 15925800"/>
                      <a:gd name="connsiteY94" fmla="*/ 1059443 h 8060979"/>
                      <a:gd name="connsiteX95" fmla="*/ 0 w 15925800"/>
                      <a:gd name="connsiteY95" fmla="*/ 0 h 80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925800" h="8060979" fill="none" extrusionOk="0">
                        <a:moveTo>
                          <a:pt x="0" y="0"/>
                        </a:moveTo>
                        <a:cubicBezTo>
                          <a:pt x="254006" y="-37858"/>
                          <a:pt x="338499" y="36610"/>
                          <a:pt x="589844" y="0"/>
                        </a:cubicBezTo>
                        <a:cubicBezTo>
                          <a:pt x="841189" y="-36610"/>
                          <a:pt x="910534" y="32462"/>
                          <a:pt x="1020431" y="0"/>
                        </a:cubicBezTo>
                        <a:cubicBezTo>
                          <a:pt x="1130328" y="-32462"/>
                          <a:pt x="1079022" y="7350"/>
                          <a:pt x="1132501" y="0"/>
                        </a:cubicBezTo>
                        <a:cubicBezTo>
                          <a:pt x="1185980" y="-7350"/>
                          <a:pt x="1824536" y="15410"/>
                          <a:pt x="2040862" y="0"/>
                        </a:cubicBezTo>
                        <a:cubicBezTo>
                          <a:pt x="2257188" y="-15410"/>
                          <a:pt x="2635239" y="62507"/>
                          <a:pt x="2789964" y="0"/>
                        </a:cubicBezTo>
                        <a:cubicBezTo>
                          <a:pt x="2944689" y="-62507"/>
                          <a:pt x="2861748" y="1714"/>
                          <a:pt x="2902035" y="0"/>
                        </a:cubicBezTo>
                        <a:cubicBezTo>
                          <a:pt x="2942322" y="-1714"/>
                          <a:pt x="3396872" y="59844"/>
                          <a:pt x="3651137" y="0"/>
                        </a:cubicBezTo>
                        <a:cubicBezTo>
                          <a:pt x="3905402" y="-59844"/>
                          <a:pt x="3879746" y="48337"/>
                          <a:pt x="4081724" y="0"/>
                        </a:cubicBezTo>
                        <a:cubicBezTo>
                          <a:pt x="4283702" y="-48337"/>
                          <a:pt x="4274482" y="32042"/>
                          <a:pt x="4353052" y="0"/>
                        </a:cubicBezTo>
                        <a:cubicBezTo>
                          <a:pt x="4431622" y="-32042"/>
                          <a:pt x="4671093" y="52802"/>
                          <a:pt x="4942896" y="0"/>
                        </a:cubicBezTo>
                        <a:cubicBezTo>
                          <a:pt x="5214699" y="-52802"/>
                          <a:pt x="5405947" y="14539"/>
                          <a:pt x="5532741" y="0"/>
                        </a:cubicBezTo>
                        <a:cubicBezTo>
                          <a:pt x="5659536" y="-14539"/>
                          <a:pt x="5989689" y="82849"/>
                          <a:pt x="6281843" y="0"/>
                        </a:cubicBezTo>
                        <a:cubicBezTo>
                          <a:pt x="6573997" y="-82849"/>
                          <a:pt x="6748740" y="40497"/>
                          <a:pt x="6871688" y="0"/>
                        </a:cubicBezTo>
                        <a:cubicBezTo>
                          <a:pt x="6994637" y="-40497"/>
                          <a:pt x="6933449" y="7167"/>
                          <a:pt x="6983758" y="0"/>
                        </a:cubicBezTo>
                        <a:cubicBezTo>
                          <a:pt x="7034067" y="-7167"/>
                          <a:pt x="7571618" y="65087"/>
                          <a:pt x="7732861" y="0"/>
                        </a:cubicBezTo>
                        <a:cubicBezTo>
                          <a:pt x="7894104" y="-65087"/>
                          <a:pt x="7892745" y="13829"/>
                          <a:pt x="8004189" y="0"/>
                        </a:cubicBezTo>
                        <a:cubicBezTo>
                          <a:pt x="8115633" y="-13829"/>
                          <a:pt x="8730198" y="53467"/>
                          <a:pt x="8912550" y="0"/>
                        </a:cubicBezTo>
                        <a:cubicBezTo>
                          <a:pt x="9094902" y="-53467"/>
                          <a:pt x="9208858" y="69957"/>
                          <a:pt x="9502394" y="0"/>
                        </a:cubicBezTo>
                        <a:cubicBezTo>
                          <a:pt x="9795930" y="-69957"/>
                          <a:pt x="9581055" y="3893"/>
                          <a:pt x="9614464" y="0"/>
                        </a:cubicBezTo>
                        <a:cubicBezTo>
                          <a:pt x="9647873" y="-3893"/>
                          <a:pt x="9690791" y="5716"/>
                          <a:pt x="9726535" y="0"/>
                        </a:cubicBezTo>
                        <a:cubicBezTo>
                          <a:pt x="9762279" y="-5716"/>
                          <a:pt x="10182695" y="16863"/>
                          <a:pt x="10316379" y="0"/>
                        </a:cubicBezTo>
                        <a:cubicBezTo>
                          <a:pt x="10450063" y="-16863"/>
                          <a:pt x="10755522" y="61945"/>
                          <a:pt x="11065482" y="0"/>
                        </a:cubicBezTo>
                        <a:cubicBezTo>
                          <a:pt x="11375442" y="-61945"/>
                          <a:pt x="11387420" y="28743"/>
                          <a:pt x="11496068" y="0"/>
                        </a:cubicBezTo>
                        <a:cubicBezTo>
                          <a:pt x="11604716" y="-28743"/>
                          <a:pt x="11556894" y="5952"/>
                          <a:pt x="11608139" y="0"/>
                        </a:cubicBezTo>
                        <a:cubicBezTo>
                          <a:pt x="11659384" y="-5952"/>
                          <a:pt x="11666069" y="8164"/>
                          <a:pt x="11720209" y="0"/>
                        </a:cubicBezTo>
                        <a:cubicBezTo>
                          <a:pt x="11774349" y="-8164"/>
                          <a:pt x="11910136" y="12614"/>
                          <a:pt x="11991538" y="0"/>
                        </a:cubicBezTo>
                        <a:cubicBezTo>
                          <a:pt x="12072940" y="-12614"/>
                          <a:pt x="12139351" y="10190"/>
                          <a:pt x="12262866" y="0"/>
                        </a:cubicBezTo>
                        <a:cubicBezTo>
                          <a:pt x="12386381" y="-10190"/>
                          <a:pt x="12837335" y="96473"/>
                          <a:pt x="13171226" y="0"/>
                        </a:cubicBezTo>
                        <a:cubicBezTo>
                          <a:pt x="13505117" y="-96473"/>
                          <a:pt x="13230358" y="5605"/>
                          <a:pt x="13283297" y="0"/>
                        </a:cubicBezTo>
                        <a:cubicBezTo>
                          <a:pt x="13336236" y="-5605"/>
                          <a:pt x="13482867" y="24209"/>
                          <a:pt x="13554625" y="0"/>
                        </a:cubicBezTo>
                        <a:cubicBezTo>
                          <a:pt x="13626383" y="-24209"/>
                          <a:pt x="13859562" y="7655"/>
                          <a:pt x="13985212" y="0"/>
                        </a:cubicBezTo>
                        <a:cubicBezTo>
                          <a:pt x="14110862" y="-7655"/>
                          <a:pt x="14338464" y="66423"/>
                          <a:pt x="14575056" y="0"/>
                        </a:cubicBezTo>
                        <a:cubicBezTo>
                          <a:pt x="14811648" y="-66423"/>
                          <a:pt x="14768031" y="30892"/>
                          <a:pt x="14846385" y="0"/>
                        </a:cubicBezTo>
                        <a:cubicBezTo>
                          <a:pt x="14924739" y="-30892"/>
                          <a:pt x="15575654" y="27273"/>
                          <a:pt x="15925800" y="0"/>
                        </a:cubicBezTo>
                        <a:cubicBezTo>
                          <a:pt x="15928157" y="84657"/>
                          <a:pt x="15888127" y="255175"/>
                          <a:pt x="15925800" y="333955"/>
                        </a:cubicBezTo>
                        <a:cubicBezTo>
                          <a:pt x="15963473" y="412735"/>
                          <a:pt x="15920384" y="623150"/>
                          <a:pt x="15925800" y="748519"/>
                        </a:cubicBezTo>
                        <a:cubicBezTo>
                          <a:pt x="15931216" y="873888"/>
                          <a:pt x="15875041" y="1119383"/>
                          <a:pt x="15925800" y="1243694"/>
                        </a:cubicBezTo>
                        <a:cubicBezTo>
                          <a:pt x="15976559" y="1368006"/>
                          <a:pt x="15858505" y="1651728"/>
                          <a:pt x="15925800" y="1980698"/>
                        </a:cubicBezTo>
                        <a:cubicBezTo>
                          <a:pt x="15993095" y="2309668"/>
                          <a:pt x="15906357" y="2388764"/>
                          <a:pt x="15925800" y="2556482"/>
                        </a:cubicBezTo>
                        <a:cubicBezTo>
                          <a:pt x="15945243" y="2724200"/>
                          <a:pt x="15922638" y="2934143"/>
                          <a:pt x="15925800" y="3051656"/>
                        </a:cubicBezTo>
                        <a:cubicBezTo>
                          <a:pt x="15928962" y="3169169"/>
                          <a:pt x="15885990" y="3487246"/>
                          <a:pt x="15925800" y="3627441"/>
                        </a:cubicBezTo>
                        <a:cubicBezTo>
                          <a:pt x="15965610" y="3767637"/>
                          <a:pt x="15868069" y="3959654"/>
                          <a:pt x="15925800" y="4283835"/>
                        </a:cubicBezTo>
                        <a:cubicBezTo>
                          <a:pt x="15983531" y="4608016"/>
                          <a:pt x="15915186" y="4637646"/>
                          <a:pt x="15925800" y="4940229"/>
                        </a:cubicBezTo>
                        <a:cubicBezTo>
                          <a:pt x="15936414" y="5242812"/>
                          <a:pt x="15847399" y="5362354"/>
                          <a:pt x="15925800" y="5677232"/>
                        </a:cubicBezTo>
                        <a:cubicBezTo>
                          <a:pt x="16004201" y="5992110"/>
                          <a:pt x="15868899" y="6000933"/>
                          <a:pt x="15925800" y="6172407"/>
                        </a:cubicBezTo>
                        <a:cubicBezTo>
                          <a:pt x="15982701" y="6343881"/>
                          <a:pt x="15869694" y="6437917"/>
                          <a:pt x="15925800" y="6667581"/>
                        </a:cubicBezTo>
                        <a:cubicBezTo>
                          <a:pt x="15981906" y="6897245"/>
                          <a:pt x="15900300" y="6866361"/>
                          <a:pt x="15925800" y="7001536"/>
                        </a:cubicBezTo>
                        <a:cubicBezTo>
                          <a:pt x="15951300" y="7136712"/>
                          <a:pt x="15844398" y="7579215"/>
                          <a:pt x="15925800" y="8060979"/>
                        </a:cubicBezTo>
                        <a:cubicBezTo>
                          <a:pt x="15638854" y="8147383"/>
                          <a:pt x="15398796" y="8060574"/>
                          <a:pt x="15017440" y="8060979"/>
                        </a:cubicBezTo>
                        <a:cubicBezTo>
                          <a:pt x="14636084" y="8061384"/>
                          <a:pt x="14593317" y="8049465"/>
                          <a:pt x="14268337" y="8060979"/>
                        </a:cubicBezTo>
                        <a:cubicBezTo>
                          <a:pt x="13943357" y="8072493"/>
                          <a:pt x="13676491" y="8056150"/>
                          <a:pt x="13359977" y="8060979"/>
                        </a:cubicBezTo>
                        <a:cubicBezTo>
                          <a:pt x="13043463" y="8065808"/>
                          <a:pt x="12831194" y="7989279"/>
                          <a:pt x="12610874" y="8060979"/>
                        </a:cubicBezTo>
                        <a:cubicBezTo>
                          <a:pt x="12390554" y="8132679"/>
                          <a:pt x="12220289" y="8001531"/>
                          <a:pt x="12021030" y="8060979"/>
                        </a:cubicBezTo>
                        <a:cubicBezTo>
                          <a:pt x="11821771" y="8120427"/>
                          <a:pt x="11464096" y="8045579"/>
                          <a:pt x="11271927" y="8060979"/>
                        </a:cubicBezTo>
                        <a:cubicBezTo>
                          <a:pt x="11079758" y="8076379"/>
                          <a:pt x="11077391" y="8037416"/>
                          <a:pt x="11000599" y="8060979"/>
                        </a:cubicBezTo>
                        <a:cubicBezTo>
                          <a:pt x="10923807" y="8084542"/>
                          <a:pt x="10670974" y="8045421"/>
                          <a:pt x="10570012" y="8060979"/>
                        </a:cubicBezTo>
                        <a:cubicBezTo>
                          <a:pt x="10469050" y="8076537"/>
                          <a:pt x="10404624" y="8038009"/>
                          <a:pt x="10298684" y="8060979"/>
                        </a:cubicBezTo>
                        <a:cubicBezTo>
                          <a:pt x="10192744" y="8083949"/>
                          <a:pt x="10054685" y="8032156"/>
                          <a:pt x="9868098" y="8060979"/>
                        </a:cubicBezTo>
                        <a:cubicBezTo>
                          <a:pt x="9681511" y="8089802"/>
                          <a:pt x="9531297" y="8014008"/>
                          <a:pt x="9437511" y="8060979"/>
                        </a:cubicBezTo>
                        <a:cubicBezTo>
                          <a:pt x="9343725" y="8107950"/>
                          <a:pt x="8844284" y="8053789"/>
                          <a:pt x="8529151" y="8060979"/>
                        </a:cubicBezTo>
                        <a:cubicBezTo>
                          <a:pt x="8214018" y="8068169"/>
                          <a:pt x="8452352" y="8054443"/>
                          <a:pt x="8417080" y="8060979"/>
                        </a:cubicBezTo>
                        <a:cubicBezTo>
                          <a:pt x="8381808" y="8067515"/>
                          <a:pt x="8054866" y="8059375"/>
                          <a:pt x="7827236" y="8060979"/>
                        </a:cubicBezTo>
                        <a:cubicBezTo>
                          <a:pt x="7599606" y="8062583"/>
                          <a:pt x="7339042" y="8035272"/>
                          <a:pt x="7078133" y="8060979"/>
                        </a:cubicBezTo>
                        <a:cubicBezTo>
                          <a:pt x="6817224" y="8086686"/>
                          <a:pt x="6681191" y="8026025"/>
                          <a:pt x="6488289" y="8060979"/>
                        </a:cubicBezTo>
                        <a:cubicBezTo>
                          <a:pt x="6295387" y="8095933"/>
                          <a:pt x="6024315" y="8055720"/>
                          <a:pt x="5898444" y="8060979"/>
                        </a:cubicBezTo>
                        <a:cubicBezTo>
                          <a:pt x="5772574" y="8066238"/>
                          <a:pt x="5632281" y="8028735"/>
                          <a:pt x="5467858" y="8060979"/>
                        </a:cubicBezTo>
                        <a:cubicBezTo>
                          <a:pt x="5303435" y="8093223"/>
                          <a:pt x="5304959" y="8042491"/>
                          <a:pt x="5196530" y="8060979"/>
                        </a:cubicBezTo>
                        <a:cubicBezTo>
                          <a:pt x="5088101" y="8079467"/>
                          <a:pt x="5113275" y="8055392"/>
                          <a:pt x="5084459" y="8060979"/>
                        </a:cubicBezTo>
                        <a:cubicBezTo>
                          <a:pt x="5055643" y="8066566"/>
                          <a:pt x="4818663" y="8046874"/>
                          <a:pt x="4653873" y="8060979"/>
                        </a:cubicBezTo>
                        <a:cubicBezTo>
                          <a:pt x="4489083" y="8075084"/>
                          <a:pt x="4594209" y="8048503"/>
                          <a:pt x="4541802" y="8060979"/>
                        </a:cubicBezTo>
                        <a:cubicBezTo>
                          <a:pt x="4489395" y="8073455"/>
                          <a:pt x="4475893" y="8050577"/>
                          <a:pt x="4429732" y="8060979"/>
                        </a:cubicBezTo>
                        <a:cubicBezTo>
                          <a:pt x="4383571" y="8071381"/>
                          <a:pt x="4356640" y="8052148"/>
                          <a:pt x="4317661" y="8060979"/>
                        </a:cubicBezTo>
                        <a:cubicBezTo>
                          <a:pt x="4278682" y="8069810"/>
                          <a:pt x="3913084" y="8006686"/>
                          <a:pt x="3568559" y="8060979"/>
                        </a:cubicBezTo>
                        <a:cubicBezTo>
                          <a:pt x="3224034" y="8115272"/>
                          <a:pt x="3413640" y="8049414"/>
                          <a:pt x="3297230" y="8060979"/>
                        </a:cubicBezTo>
                        <a:cubicBezTo>
                          <a:pt x="3180820" y="8072544"/>
                          <a:pt x="3074516" y="8020450"/>
                          <a:pt x="2866644" y="8060979"/>
                        </a:cubicBezTo>
                        <a:cubicBezTo>
                          <a:pt x="2658772" y="8101508"/>
                          <a:pt x="2385434" y="8060244"/>
                          <a:pt x="1958284" y="8060979"/>
                        </a:cubicBezTo>
                        <a:cubicBezTo>
                          <a:pt x="1531134" y="8061714"/>
                          <a:pt x="1879043" y="8048957"/>
                          <a:pt x="1846213" y="8060979"/>
                        </a:cubicBezTo>
                        <a:cubicBezTo>
                          <a:pt x="1813383" y="8073001"/>
                          <a:pt x="1772041" y="8052075"/>
                          <a:pt x="1734143" y="8060979"/>
                        </a:cubicBezTo>
                        <a:cubicBezTo>
                          <a:pt x="1696245" y="8069883"/>
                          <a:pt x="1530919" y="8058247"/>
                          <a:pt x="1462814" y="8060979"/>
                        </a:cubicBezTo>
                        <a:cubicBezTo>
                          <a:pt x="1394709" y="8063711"/>
                          <a:pt x="1153166" y="8013580"/>
                          <a:pt x="1032228" y="8060979"/>
                        </a:cubicBezTo>
                        <a:cubicBezTo>
                          <a:pt x="911290" y="8108378"/>
                          <a:pt x="297710" y="8022240"/>
                          <a:pt x="0" y="8060979"/>
                        </a:cubicBezTo>
                        <a:cubicBezTo>
                          <a:pt x="-51533" y="7835407"/>
                          <a:pt x="46699" y="7714490"/>
                          <a:pt x="0" y="7404585"/>
                        </a:cubicBezTo>
                        <a:cubicBezTo>
                          <a:pt x="-46699" y="7094680"/>
                          <a:pt x="7252" y="7179712"/>
                          <a:pt x="0" y="7070630"/>
                        </a:cubicBezTo>
                        <a:cubicBezTo>
                          <a:pt x="-7252" y="6961549"/>
                          <a:pt x="17392" y="6823036"/>
                          <a:pt x="0" y="6656066"/>
                        </a:cubicBezTo>
                        <a:cubicBezTo>
                          <a:pt x="-17392" y="6489096"/>
                          <a:pt x="40018" y="6300121"/>
                          <a:pt x="0" y="6160891"/>
                        </a:cubicBezTo>
                        <a:cubicBezTo>
                          <a:pt x="-40018" y="6021662"/>
                          <a:pt x="26751" y="5782684"/>
                          <a:pt x="0" y="5585107"/>
                        </a:cubicBezTo>
                        <a:cubicBezTo>
                          <a:pt x="-26751" y="5387530"/>
                          <a:pt x="12231" y="5103815"/>
                          <a:pt x="0" y="4848103"/>
                        </a:cubicBezTo>
                        <a:cubicBezTo>
                          <a:pt x="-12231" y="4592391"/>
                          <a:pt x="13438" y="4613183"/>
                          <a:pt x="0" y="4514148"/>
                        </a:cubicBezTo>
                        <a:cubicBezTo>
                          <a:pt x="-13438" y="4415113"/>
                          <a:pt x="13756" y="4196886"/>
                          <a:pt x="0" y="4099584"/>
                        </a:cubicBezTo>
                        <a:cubicBezTo>
                          <a:pt x="-13756" y="4002282"/>
                          <a:pt x="61286" y="3599489"/>
                          <a:pt x="0" y="3443190"/>
                        </a:cubicBezTo>
                        <a:cubicBezTo>
                          <a:pt x="-61286" y="3286891"/>
                          <a:pt x="55832" y="3048980"/>
                          <a:pt x="0" y="2867405"/>
                        </a:cubicBezTo>
                        <a:cubicBezTo>
                          <a:pt x="-55832" y="2685830"/>
                          <a:pt x="28563" y="2628950"/>
                          <a:pt x="0" y="2533451"/>
                        </a:cubicBezTo>
                        <a:cubicBezTo>
                          <a:pt x="-28563" y="2437952"/>
                          <a:pt x="43165" y="2149977"/>
                          <a:pt x="0" y="1796447"/>
                        </a:cubicBezTo>
                        <a:cubicBezTo>
                          <a:pt x="-43165" y="1442917"/>
                          <a:pt x="9586" y="1349679"/>
                          <a:pt x="0" y="1059443"/>
                        </a:cubicBezTo>
                        <a:cubicBezTo>
                          <a:pt x="-9586" y="769207"/>
                          <a:pt x="124552" y="528981"/>
                          <a:pt x="0" y="0"/>
                        </a:cubicBezTo>
                        <a:close/>
                      </a:path>
                      <a:path w="15925800" h="8060979" stroke="0" extrusionOk="0">
                        <a:moveTo>
                          <a:pt x="0" y="0"/>
                        </a:moveTo>
                        <a:cubicBezTo>
                          <a:pt x="284840" y="-9930"/>
                          <a:pt x="414532" y="45045"/>
                          <a:pt x="589844" y="0"/>
                        </a:cubicBezTo>
                        <a:cubicBezTo>
                          <a:pt x="765156" y="-45045"/>
                          <a:pt x="951469" y="5757"/>
                          <a:pt x="1179689" y="0"/>
                        </a:cubicBezTo>
                        <a:cubicBezTo>
                          <a:pt x="1407909" y="-5757"/>
                          <a:pt x="1247782" y="1549"/>
                          <a:pt x="1291759" y="0"/>
                        </a:cubicBezTo>
                        <a:cubicBezTo>
                          <a:pt x="1335736" y="-1549"/>
                          <a:pt x="1534411" y="22236"/>
                          <a:pt x="1722346" y="0"/>
                        </a:cubicBezTo>
                        <a:cubicBezTo>
                          <a:pt x="1910281" y="-22236"/>
                          <a:pt x="1787636" y="1013"/>
                          <a:pt x="1834416" y="0"/>
                        </a:cubicBezTo>
                        <a:cubicBezTo>
                          <a:pt x="1881196" y="-1013"/>
                          <a:pt x="1913378" y="7639"/>
                          <a:pt x="1946487" y="0"/>
                        </a:cubicBezTo>
                        <a:cubicBezTo>
                          <a:pt x="1979596" y="-7639"/>
                          <a:pt x="2146746" y="15309"/>
                          <a:pt x="2217815" y="0"/>
                        </a:cubicBezTo>
                        <a:cubicBezTo>
                          <a:pt x="2288884" y="-15309"/>
                          <a:pt x="2684184" y="78102"/>
                          <a:pt x="2966918" y="0"/>
                        </a:cubicBezTo>
                        <a:cubicBezTo>
                          <a:pt x="3249652" y="-78102"/>
                          <a:pt x="3243368" y="19902"/>
                          <a:pt x="3397504" y="0"/>
                        </a:cubicBezTo>
                        <a:cubicBezTo>
                          <a:pt x="3551640" y="-19902"/>
                          <a:pt x="3847867" y="31930"/>
                          <a:pt x="4146606" y="0"/>
                        </a:cubicBezTo>
                        <a:cubicBezTo>
                          <a:pt x="4445345" y="-31930"/>
                          <a:pt x="4661014" y="65240"/>
                          <a:pt x="4895709" y="0"/>
                        </a:cubicBezTo>
                        <a:cubicBezTo>
                          <a:pt x="5130404" y="-65240"/>
                          <a:pt x="5105837" y="19710"/>
                          <a:pt x="5167037" y="0"/>
                        </a:cubicBezTo>
                        <a:cubicBezTo>
                          <a:pt x="5228237" y="-19710"/>
                          <a:pt x="5473338" y="23138"/>
                          <a:pt x="5756882" y="0"/>
                        </a:cubicBezTo>
                        <a:cubicBezTo>
                          <a:pt x="6040426" y="-23138"/>
                          <a:pt x="6421472" y="60695"/>
                          <a:pt x="6665242" y="0"/>
                        </a:cubicBezTo>
                        <a:cubicBezTo>
                          <a:pt x="6909012" y="-60695"/>
                          <a:pt x="7202271" y="92035"/>
                          <a:pt x="7573603" y="0"/>
                        </a:cubicBezTo>
                        <a:cubicBezTo>
                          <a:pt x="7944935" y="-92035"/>
                          <a:pt x="8150724" y="52524"/>
                          <a:pt x="8322705" y="0"/>
                        </a:cubicBezTo>
                        <a:cubicBezTo>
                          <a:pt x="8494686" y="-52524"/>
                          <a:pt x="9015705" y="101329"/>
                          <a:pt x="9231066" y="0"/>
                        </a:cubicBezTo>
                        <a:cubicBezTo>
                          <a:pt x="9446427" y="-101329"/>
                          <a:pt x="9385649" y="27172"/>
                          <a:pt x="9502394" y="0"/>
                        </a:cubicBezTo>
                        <a:cubicBezTo>
                          <a:pt x="9619139" y="-27172"/>
                          <a:pt x="9804125" y="41402"/>
                          <a:pt x="9932980" y="0"/>
                        </a:cubicBezTo>
                        <a:cubicBezTo>
                          <a:pt x="10061835" y="-41402"/>
                          <a:pt x="10131285" y="16022"/>
                          <a:pt x="10204309" y="0"/>
                        </a:cubicBezTo>
                        <a:cubicBezTo>
                          <a:pt x="10277333" y="-16022"/>
                          <a:pt x="10260832" y="3807"/>
                          <a:pt x="10316379" y="0"/>
                        </a:cubicBezTo>
                        <a:cubicBezTo>
                          <a:pt x="10371926" y="-3807"/>
                          <a:pt x="10708371" y="53862"/>
                          <a:pt x="10906224" y="0"/>
                        </a:cubicBezTo>
                        <a:cubicBezTo>
                          <a:pt x="11104078" y="-53862"/>
                          <a:pt x="11289152" y="40457"/>
                          <a:pt x="11496068" y="0"/>
                        </a:cubicBezTo>
                        <a:cubicBezTo>
                          <a:pt x="11702984" y="-40457"/>
                          <a:pt x="11698715" y="25282"/>
                          <a:pt x="11767397" y="0"/>
                        </a:cubicBezTo>
                        <a:cubicBezTo>
                          <a:pt x="11836079" y="-25282"/>
                          <a:pt x="12361174" y="52577"/>
                          <a:pt x="12675757" y="0"/>
                        </a:cubicBezTo>
                        <a:cubicBezTo>
                          <a:pt x="12990340" y="-52577"/>
                          <a:pt x="13225598" y="55316"/>
                          <a:pt x="13424860" y="0"/>
                        </a:cubicBezTo>
                        <a:cubicBezTo>
                          <a:pt x="13624122" y="-55316"/>
                          <a:pt x="14004290" y="62744"/>
                          <a:pt x="14333220" y="0"/>
                        </a:cubicBezTo>
                        <a:cubicBezTo>
                          <a:pt x="14662150" y="-62744"/>
                          <a:pt x="14603480" y="25953"/>
                          <a:pt x="14763806" y="0"/>
                        </a:cubicBezTo>
                        <a:cubicBezTo>
                          <a:pt x="14924132" y="-25953"/>
                          <a:pt x="14850044" y="12293"/>
                          <a:pt x="14875877" y="0"/>
                        </a:cubicBezTo>
                        <a:cubicBezTo>
                          <a:pt x="14901710" y="-12293"/>
                          <a:pt x="15087125" y="8414"/>
                          <a:pt x="15147205" y="0"/>
                        </a:cubicBezTo>
                        <a:cubicBezTo>
                          <a:pt x="15207285" y="-8414"/>
                          <a:pt x="15692103" y="28879"/>
                          <a:pt x="15925800" y="0"/>
                        </a:cubicBezTo>
                        <a:cubicBezTo>
                          <a:pt x="15983289" y="166756"/>
                          <a:pt x="15840772" y="413135"/>
                          <a:pt x="15925800" y="737004"/>
                        </a:cubicBezTo>
                        <a:cubicBezTo>
                          <a:pt x="16010828" y="1060873"/>
                          <a:pt x="15868900" y="1080626"/>
                          <a:pt x="15925800" y="1312788"/>
                        </a:cubicBezTo>
                        <a:cubicBezTo>
                          <a:pt x="15982700" y="1544950"/>
                          <a:pt x="15892243" y="1559532"/>
                          <a:pt x="15925800" y="1727353"/>
                        </a:cubicBezTo>
                        <a:cubicBezTo>
                          <a:pt x="15959357" y="1895175"/>
                          <a:pt x="15910669" y="1938468"/>
                          <a:pt x="15925800" y="2061307"/>
                        </a:cubicBezTo>
                        <a:cubicBezTo>
                          <a:pt x="15940931" y="2184146"/>
                          <a:pt x="15901889" y="2429056"/>
                          <a:pt x="15925800" y="2717701"/>
                        </a:cubicBezTo>
                        <a:cubicBezTo>
                          <a:pt x="15949711" y="3006346"/>
                          <a:pt x="15899239" y="3079131"/>
                          <a:pt x="15925800" y="3212876"/>
                        </a:cubicBezTo>
                        <a:cubicBezTo>
                          <a:pt x="15952361" y="3346622"/>
                          <a:pt x="15892935" y="3499727"/>
                          <a:pt x="15925800" y="3627441"/>
                        </a:cubicBezTo>
                        <a:cubicBezTo>
                          <a:pt x="15958665" y="3755155"/>
                          <a:pt x="15919527" y="3822932"/>
                          <a:pt x="15925800" y="3961395"/>
                        </a:cubicBezTo>
                        <a:cubicBezTo>
                          <a:pt x="15932073" y="4099858"/>
                          <a:pt x="15907934" y="4291664"/>
                          <a:pt x="15925800" y="4456570"/>
                        </a:cubicBezTo>
                        <a:cubicBezTo>
                          <a:pt x="15943666" y="4621477"/>
                          <a:pt x="15880052" y="4979716"/>
                          <a:pt x="15925800" y="5112964"/>
                        </a:cubicBezTo>
                        <a:cubicBezTo>
                          <a:pt x="15971548" y="5246212"/>
                          <a:pt x="15923979" y="5558712"/>
                          <a:pt x="15925800" y="5849968"/>
                        </a:cubicBezTo>
                        <a:cubicBezTo>
                          <a:pt x="15927621" y="6141224"/>
                          <a:pt x="15920727" y="6103002"/>
                          <a:pt x="15925800" y="6183922"/>
                        </a:cubicBezTo>
                        <a:cubicBezTo>
                          <a:pt x="15930873" y="6264842"/>
                          <a:pt x="15888313" y="6771075"/>
                          <a:pt x="15925800" y="6920926"/>
                        </a:cubicBezTo>
                        <a:cubicBezTo>
                          <a:pt x="15963287" y="7070777"/>
                          <a:pt x="15910391" y="7137916"/>
                          <a:pt x="15925800" y="7254881"/>
                        </a:cubicBezTo>
                        <a:cubicBezTo>
                          <a:pt x="15941209" y="7371846"/>
                          <a:pt x="15867682" y="7787561"/>
                          <a:pt x="15925800" y="8060979"/>
                        </a:cubicBezTo>
                        <a:cubicBezTo>
                          <a:pt x="15632766" y="8079322"/>
                          <a:pt x="15488154" y="8029228"/>
                          <a:pt x="15335956" y="8060979"/>
                        </a:cubicBezTo>
                        <a:cubicBezTo>
                          <a:pt x="15183758" y="8092730"/>
                          <a:pt x="14626096" y="7981726"/>
                          <a:pt x="14427595" y="8060979"/>
                        </a:cubicBezTo>
                        <a:cubicBezTo>
                          <a:pt x="14229094" y="8140232"/>
                          <a:pt x="14122353" y="8029071"/>
                          <a:pt x="13837751" y="8060979"/>
                        </a:cubicBezTo>
                        <a:cubicBezTo>
                          <a:pt x="13553149" y="8092887"/>
                          <a:pt x="13185972" y="8026912"/>
                          <a:pt x="12929390" y="8060979"/>
                        </a:cubicBezTo>
                        <a:cubicBezTo>
                          <a:pt x="12672808" y="8095046"/>
                          <a:pt x="12381131" y="8036085"/>
                          <a:pt x="12021030" y="8060979"/>
                        </a:cubicBezTo>
                        <a:cubicBezTo>
                          <a:pt x="11660929" y="8085873"/>
                          <a:pt x="11964008" y="8051006"/>
                          <a:pt x="11908959" y="8060979"/>
                        </a:cubicBezTo>
                        <a:cubicBezTo>
                          <a:pt x="11853910" y="8070952"/>
                          <a:pt x="11722460" y="8050891"/>
                          <a:pt x="11637631" y="8060979"/>
                        </a:cubicBezTo>
                        <a:cubicBezTo>
                          <a:pt x="11552802" y="8071067"/>
                          <a:pt x="11303802" y="8012400"/>
                          <a:pt x="11207044" y="8060979"/>
                        </a:cubicBezTo>
                        <a:cubicBezTo>
                          <a:pt x="11110286" y="8109558"/>
                          <a:pt x="10781311" y="8034520"/>
                          <a:pt x="10617200" y="8060979"/>
                        </a:cubicBezTo>
                        <a:cubicBezTo>
                          <a:pt x="10453089" y="8087438"/>
                          <a:pt x="10128082" y="7989166"/>
                          <a:pt x="9868098" y="8060979"/>
                        </a:cubicBezTo>
                        <a:cubicBezTo>
                          <a:pt x="9608114" y="8132792"/>
                          <a:pt x="9429712" y="8037941"/>
                          <a:pt x="9118995" y="8060979"/>
                        </a:cubicBezTo>
                        <a:cubicBezTo>
                          <a:pt x="8808278" y="8084017"/>
                          <a:pt x="8824363" y="8009522"/>
                          <a:pt x="8688409" y="8060979"/>
                        </a:cubicBezTo>
                        <a:cubicBezTo>
                          <a:pt x="8552455" y="8112436"/>
                          <a:pt x="8270784" y="8000358"/>
                          <a:pt x="7939306" y="8060979"/>
                        </a:cubicBezTo>
                        <a:cubicBezTo>
                          <a:pt x="7607828" y="8121600"/>
                          <a:pt x="7696139" y="8060079"/>
                          <a:pt x="7508720" y="8060979"/>
                        </a:cubicBezTo>
                        <a:cubicBezTo>
                          <a:pt x="7321301" y="8061879"/>
                          <a:pt x="6979316" y="7982583"/>
                          <a:pt x="6600359" y="8060979"/>
                        </a:cubicBezTo>
                        <a:cubicBezTo>
                          <a:pt x="6221402" y="8139375"/>
                          <a:pt x="6205969" y="7980500"/>
                          <a:pt x="5851257" y="8060979"/>
                        </a:cubicBezTo>
                        <a:cubicBezTo>
                          <a:pt x="5496545" y="8141458"/>
                          <a:pt x="5383936" y="8031645"/>
                          <a:pt x="5261412" y="8060979"/>
                        </a:cubicBezTo>
                        <a:cubicBezTo>
                          <a:pt x="5138889" y="8090313"/>
                          <a:pt x="5197560" y="8050569"/>
                          <a:pt x="5149342" y="8060979"/>
                        </a:cubicBezTo>
                        <a:cubicBezTo>
                          <a:pt x="5101124" y="8071389"/>
                          <a:pt x="4684581" y="7984743"/>
                          <a:pt x="4400240" y="8060979"/>
                        </a:cubicBezTo>
                        <a:cubicBezTo>
                          <a:pt x="4115899" y="8137215"/>
                          <a:pt x="3744330" y="8034843"/>
                          <a:pt x="3491879" y="8060979"/>
                        </a:cubicBezTo>
                        <a:cubicBezTo>
                          <a:pt x="3239428" y="8087115"/>
                          <a:pt x="3075809" y="8042565"/>
                          <a:pt x="2902035" y="8060979"/>
                        </a:cubicBezTo>
                        <a:cubicBezTo>
                          <a:pt x="2728261" y="8079393"/>
                          <a:pt x="2835467" y="8049972"/>
                          <a:pt x="2789964" y="8060979"/>
                        </a:cubicBezTo>
                        <a:cubicBezTo>
                          <a:pt x="2744461" y="8071986"/>
                          <a:pt x="2717460" y="8052428"/>
                          <a:pt x="2677894" y="8060979"/>
                        </a:cubicBezTo>
                        <a:cubicBezTo>
                          <a:pt x="2638328" y="8069530"/>
                          <a:pt x="2171324" y="8007247"/>
                          <a:pt x="1928791" y="8060979"/>
                        </a:cubicBezTo>
                        <a:cubicBezTo>
                          <a:pt x="1686258" y="8114711"/>
                          <a:pt x="1781803" y="8044116"/>
                          <a:pt x="1657463" y="8060979"/>
                        </a:cubicBezTo>
                        <a:cubicBezTo>
                          <a:pt x="1533123" y="8077842"/>
                          <a:pt x="1120356" y="7983042"/>
                          <a:pt x="908360" y="8060979"/>
                        </a:cubicBezTo>
                        <a:cubicBezTo>
                          <a:pt x="696364" y="8138916"/>
                          <a:pt x="301279" y="7958215"/>
                          <a:pt x="0" y="8060979"/>
                        </a:cubicBezTo>
                        <a:cubicBezTo>
                          <a:pt x="-38670" y="7880775"/>
                          <a:pt x="34939" y="7625890"/>
                          <a:pt x="0" y="7485195"/>
                        </a:cubicBezTo>
                        <a:cubicBezTo>
                          <a:pt x="-34939" y="7344500"/>
                          <a:pt x="6431" y="7244092"/>
                          <a:pt x="0" y="7151240"/>
                        </a:cubicBezTo>
                        <a:cubicBezTo>
                          <a:pt x="-6431" y="7058389"/>
                          <a:pt x="41331" y="6769985"/>
                          <a:pt x="0" y="6656066"/>
                        </a:cubicBezTo>
                        <a:cubicBezTo>
                          <a:pt x="-41331" y="6542147"/>
                          <a:pt x="18493" y="6381142"/>
                          <a:pt x="0" y="6241501"/>
                        </a:cubicBezTo>
                        <a:cubicBezTo>
                          <a:pt x="-18493" y="6101860"/>
                          <a:pt x="15458" y="5938756"/>
                          <a:pt x="0" y="5826936"/>
                        </a:cubicBezTo>
                        <a:cubicBezTo>
                          <a:pt x="-15458" y="5715117"/>
                          <a:pt x="9113" y="5588341"/>
                          <a:pt x="0" y="5492981"/>
                        </a:cubicBezTo>
                        <a:cubicBezTo>
                          <a:pt x="-9113" y="5397621"/>
                          <a:pt x="10456" y="5145348"/>
                          <a:pt x="0" y="4917197"/>
                        </a:cubicBezTo>
                        <a:cubicBezTo>
                          <a:pt x="-10456" y="4689046"/>
                          <a:pt x="2074" y="4478070"/>
                          <a:pt x="0" y="4260803"/>
                        </a:cubicBezTo>
                        <a:cubicBezTo>
                          <a:pt x="-2074" y="4043536"/>
                          <a:pt x="74850" y="3852708"/>
                          <a:pt x="0" y="3604409"/>
                        </a:cubicBezTo>
                        <a:cubicBezTo>
                          <a:pt x="-74850" y="3356110"/>
                          <a:pt x="8947" y="3406736"/>
                          <a:pt x="0" y="3270454"/>
                        </a:cubicBezTo>
                        <a:cubicBezTo>
                          <a:pt x="-8947" y="3134173"/>
                          <a:pt x="43449" y="3007387"/>
                          <a:pt x="0" y="2775280"/>
                        </a:cubicBezTo>
                        <a:cubicBezTo>
                          <a:pt x="-43449" y="2543173"/>
                          <a:pt x="25644" y="2426869"/>
                          <a:pt x="0" y="2118886"/>
                        </a:cubicBezTo>
                        <a:cubicBezTo>
                          <a:pt x="-25644" y="1810903"/>
                          <a:pt x="40060" y="1683681"/>
                          <a:pt x="0" y="1462492"/>
                        </a:cubicBezTo>
                        <a:cubicBezTo>
                          <a:pt x="-40060" y="1241303"/>
                          <a:pt x="21505" y="1058281"/>
                          <a:pt x="0" y="806098"/>
                        </a:cubicBezTo>
                        <a:cubicBezTo>
                          <a:pt x="-21505" y="553915"/>
                          <a:pt x="41340" y="35560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3AD232-9F03-31D8-F88A-64624A1FB622}"/>
              </a:ext>
            </a:extLst>
          </p:cNvPr>
          <p:cNvSpPr txBox="1"/>
          <p:nvPr/>
        </p:nvSpPr>
        <p:spPr>
          <a:xfrm>
            <a:off x="5219700" y="1670642"/>
            <a:ext cx="7848600" cy="707886"/>
          </a:xfrm>
          <a:prstGeom prst="rect">
            <a:avLst/>
          </a:prstGeom>
          <a:noFill/>
        </p:spPr>
        <p:txBody>
          <a:bodyPr wrap="square">
            <a:spAutoFit/>
          </a:bodyPr>
          <a:lstStyle/>
          <a:p>
            <a:pPr algn="ctr">
              <a:spcBef>
                <a:spcPts val="100"/>
              </a:spcBef>
              <a:spcAft>
                <a:spcPts val="100"/>
              </a:spcAft>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KẾ HOẠCH RÈN LUYỆN…</a:t>
            </a:r>
          </a:p>
        </p:txBody>
      </p:sp>
      <p:sp>
        <p:nvSpPr>
          <p:cNvPr id="16" name="TextBox 15">
            <a:extLst>
              <a:ext uri="{FF2B5EF4-FFF2-40B4-BE49-F238E27FC236}">
                <a16:creationId xmlns:a16="http://schemas.microsoft.com/office/drawing/2014/main" id="{CFE3B58A-F45D-A11C-9868-C6B4B190A8A3}"/>
              </a:ext>
            </a:extLst>
          </p:cNvPr>
          <p:cNvSpPr txBox="1"/>
          <p:nvPr/>
        </p:nvSpPr>
        <p:spPr>
          <a:xfrm>
            <a:off x="1485900" y="2426441"/>
            <a:ext cx="11582400" cy="1779911"/>
          </a:xfrm>
          <a:prstGeom prst="rect">
            <a:avLst/>
          </a:prstGeom>
          <a:noFill/>
        </p:spPr>
        <p:txBody>
          <a:bodyPr wrap="square">
            <a:spAutoFit/>
          </a:bodyPr>
          <a:lstStyle/>
          <a:p>
            <a:pPr marL="285750" marR="0" indent="-285750" algn="just">
              <a:lnSpc>
                <a:spcPct val="150000"/>
              </a:lnSpc>
              <a:spcBef>
                <a:spcPts val="0"/>
              </a:spcBef>
              <a:spcAft>
                <a:spcPts val="10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Mục đích cần đạt: ..........................</a:t>
            </a:r>
          </a:p>
          <a:p>
            <a:pPr marL="285750" marR="0" indent="-285750" algn="just">
              <a:lnSpc>
                <a:spcPct val="150000"/>
              </a:lnSpc>
              <a:spcBef>
                <a:spcPts val="0"/>
              </a:spcBef>
              <a:spcAft>
                <a:spcPts val="10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Nội dung rèn luyện cụ thể:</a:t>
            </a:r>
          </a:p>
        </p:txBody>
      </p:sp>
      <p:graphicFrame>
        <p:nvGraphicFramePr>
          <p:cNvPr id="24" name="Table 23">
            <a:extLst>
              <a:ext uri="{FF2B5EF4-FFF2-40B4-BE49-F238E27FC236}">
                <a16:creationId xmlns:a16="http://schemas.microsoft.com/office/drawing/2014/main" id="{A466A0D7-A138-668D-1CB8-0E5809ED9DEE}"/>
              </a:ext>
            </a:extLst>
          </p:cNvPr>
          <p:cNvGraphicFramePr>
            <a:graphicFrameLocks noGrp="1"/>
          </p:cNvGraphicFramePr>
          <p:nvPr>
            <p:extLst>
              <p:ext uri="{D42A27DB-BD31-4B8C-83A1-F6EECF244321}">
                <p14:modId xmlns:p14="http://schemas.microsoft.com/office/powerpoint/2010/main" val="1292185919"/>
              </p:ext>
            </p:extLst>
          </p:nvPr>
        </p:nvGraphicFramePr>
        <p:xfrm>
          <a:off x="1445522" y="4450228"/>
          <a:ext cx="15168356" cy="3182838"/>
        </p:xfrm>
        <a:graphic>
          <a:graphicData uri="http://schemas.openxmlformats.org/drawingml/2006/table">
            <a:tbl>
              <a:tblPr bandRow="1">
                <a:tableStyleId>{5C22544A-7EE6-4342-B048-85BDC9FD1C3A}</a:tableStyleId>
              </a:tblPr>
              <a:tblGrid>
                <a:gridCol w="5055036">
                  <a:extLst>
                    <a:ext uri="{9D8B030D-6E8A-4147-A177-3AD203B41FA5}">
                      <a16:colId xmlns:a16="http://schemas.microsoft.com/office/drawing/2014/main" val="3647746786"/>
                    </a:ext>
                  </a:extLst>
                </a:gridCol>
                <a:gridCol w="5056660">
                  <a:extLst>
                    <a:ext uri="{9D8B030D-6E8A-4147-A177-3AD203B41FA5}">
                      <a16:colId xmlns:a16="http://schemas.microsoft.com/office/drawing/2014/main" val="3771965357"/>
                    </a:ext>
                  </a:extLst>
                </a:gridCol>
                <a:gridCol w="5056660">
                  <a:extLst>
                    <a:ext uri="{9D8B030D-6E8A-4147-A177-3AD203B41FA5}">
                      <a16:colId xmlns:a16="http://schemas.microsoft.com/office/drawing/2014/main" val="1548246936"/>
                    </a:ext>
                  </a:extLst>
                </a:gridCol>
              </a:tblGrid>
              <a:tr h="1060946">
                <a:tc>
                  <a:txBody>
                    <a:bodyPr/>
                    <a:lstStyle/>
                    <a:p>
                      <a:pPr marL="0" marR="0" algn="ctr">
                        <a:lnSpc>
                          <a:spcPct val="150000"/>
                        </a:lnSpc>
                        <a:spcBef>
                          <a:spcPts val="100"/>
                        </a:spcBef>
                        <a:spcAft>
                          <a:spcPts val="100"/>
                        </a:spcAft>
                      </a:pPr>
                      <a:r>
                        <a:rPr lang="en-US" sz="3000" b="1">
                          <a:solidFill>
                            <a:schemeClr val="bg1"/>
                          </a:solidFill>
                          <a:effectLst/>
                          <a:latin typeface="Arial" panose="020B0604020202020204" pitchFamily="34" charset="0"/>
                          <a:cs typeface="Arial" panose="020B0604020202020204" pitchFamily="34" charset="0"/>
                        </a:rPr>
                        <a:t>Nội dung rèn luyện</a:t>
                      </a:r>
                      <a:endParaRPr lang="en-US" sz="3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34BC9"/>
                    </a:solidFill>
                  </a:tcPr>
                </a:tc>
                <a:tc>
                  <a:txBody>
                    <a:bodyPr/>
                    <a:lstStyle/>
                    <a:p>
                      <a:pPr marL="0" marR="0" algn="ctr">
                        <a:lnSpc>
                          <a:spcPct val="150000"/>
                        </a:lnSpc>
                        <a:spcBef>
                          <a:spcPts val="100"/>
                        </a:spcBef>
                        <a:spcAft>
                          <a:spcPts val="100"/>
                        </a:spcAft>
                      </a:pPr>
                      <a:r>
                        <a:rPr lang="en-US" sz="3000" b="1">
                          <a:solidFill>
                            <a:schemeClr val="bg1"/>
                          </a:solidFill>
                          <a:effectLst/>
                          <a:latin typeface="Arial" panose="020B0604020202020204" pitchFamily="34" charset="0"/>
                          <a:cs typeface="Arial" panose="020B0604020202020204" pitchFamily="34" charset="0"/>
                        </a:rPr>
                        <a:t>Biện pháp</a:t>
                      </a:r>
                      <a:endParaRPr lang="en-US" sz="3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0F0"/>
                    </a:solidFill>
                  </a:tcPr>
                </a:tc>
                <a:tc>
                  <a:txBody>
                    <a:bodyPr/>
                    <a:lstStyle/>
                    <a:p>
                      <a:pPr marL="0" marR="0" algn="ctr">
                        <a:lnSpc>
                          <a:spcPct val="150000"/>
                        </a:lnSpc>
                        <a:spcBef>
                          <a:spcPts val="100"/>
                        </a:spcBef>
                        <a:spcAft>
                          <a:spcPts val="100"/>
                        </a:spcAft>
                      </a:pPr>
                      <a:r>
                        <a:rPr lang="en-US" sz="3000" b="1">
                          <a:solidFill>
                            <a:schemeClr val="bg1"/>
                          </a:solidFill>
                          <a:effectLst/>
                          <a:latin typeface="Arial" panose="020B0604020202020204" pitchFamily="34" charset="0"/>
                          <a:cs typeface="Arial" panose="020B0604020202020204" pitchFamily="34" charset="0"/>
                        </a:rPr>
                        <a:t>Thời gian</a:t>
                      </a:r>
                      <a:endParaRPr lang="en-US" sz="3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extLst>
                  <a:ext uri="{0D108BD9-81ED-4DB2-BD59-A6C34878D82A}">
                    <a16:rowId xmlns:a16="http://schemas.microsoft.com/office/drawing/2014/main" val="871786476"/>
                  </a:ext>
                </a:extLst>
              </a:tr>
              <a:tr h="1060946">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1. ...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594191057"/>
                  </a:ext>
                </a:extLst>
              </a:tr>
              <a:tr h="1060946">
                <a:tc>
                  <a:txBody>
                    <a:bodyPr/>
                    <a:lstStyle/>
                    <a:p>
                      <a:pPr marL="0" marR="0"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2. ...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752165037"/>
                  </a:ext>
                </a:extLst>
              </a:tr>
            </a:tbl>
          </a:graphicData>
        </a:graphic>
      </p:graphicFrame>
      <p:sp>
        <p:nvSpPr>
          <p:cNvPr id="27" name="TextBox 26">
            <a:extLst>
              <a:ext uri="{FF2B5EF4-FFF2-40B4-BE49-F238E27FC236}">
                <a16:creationId xmlns:a16="http://schemas.microsoft.com/office/drawing/2014/main" id="{023499FC-FED1-8237-76CF-8423839075BE}"/>
              </a:ext>
            </a:extLst>
          </p:cNvPr>
          <p:cNvSpPr txBox="1"/>
          <p:nvPr/>
        </p:nvSpPr>
        <p:spPr>
          <a:xfrm>
            <a:off x="1485900" y="7876942"/>
            <a:ext cx="11582400" cy="646331"/>
          </a:xfrm>
          <a:prstGeom prst="rect">
            <a:avLst/>
          </a:prstGeom>
          <a:noFill/>
        </p:spPr>
        <p:txBody>
          <a:bodyPr wrap="square">
            <a:spAutoFit/>
          </a:bodyPr>
          <a:lstStyle/>
          <a:p>
            <a:pPr marL="285750" marR="0" indent="-285750" algn="just">
              <a:spcBef>
                <a:spcPts val="0"/>
              </a:spcBef>
              <a:spcAft>
                <a:spcPts val="10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Kh</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ó khăn và cách khắc phục.</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2039639"/>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20" name="Freeform 20"/>
          <p:cNvSpPr/>
          <p:nvPr/>
        </p:nvSpPr>
        <p:spPr>
          <a:xfrm rot="-2351199">
            <a:off x="16775114" y="-49033"/>
            <a:ext cx="1386071" cy="1131237"/>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Rounded Rectangular Callout 13">
            <a:extLst>
              <a:ext uri="{FF2B5EF4-FFF2-40B4-BE49-F238E27FC236}">
                <a16:creationId xmlns:a16="http://schemas.microsoft.com/office/drawing/2014/main" id="{2C4C71F2-B6B4-C906-2F97-C330272F4FD0}"/>
              </a:ext>
            </a:extLst>
          </p:cNvPr>
          <p:cNvSpPr/>
          <p:nvPr/>
        </p:nvSpPr>
        <p:spPr>
          <a:xfrm>
            <a:off x="862250" y="1562100"/>
            <a:ext cx="6100742" cy="2209800"/>
          </a:xfrm>
          <a:prstGeom prst="wedgeRoundRectCallout">
            <a:avLst>
              <a:gd name="adj1" fmla="val -13492"/>
              <a:gd name="adj2" fmla="val 102774"/>
              <a:gd name="adj3" fmla="val 16667"/>
            </a:avLst>
          </a:prstGeom>
          <a:solidFill>
            <a:schemeClr val="bg1"/>
          </a:solidFill>
          <a:ln w="38100">
            <a:solidFill>
              <a:schemeClr val="accent5">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2">
                    <a:lumMod val="50000"/>
                  </a:schemeClr>
                </a:solidFill>
                <a:latin typeface="Arial" panose="020B0604020202020204" pitchFamily="34" charset="0"/>
                <a:cs typeface="Arial" panose="020B0604020202020204" pitchFamily="34" charset="0"/>
              </a:rPr>
              <a:t>KẾT LUẬN</a:t>
            </a:r>
            <a:endParaRPr lang="en-US" sz="5400" b="1" dirty="0">
              <a:solidFill>
                <a:schemeClr val="tx2">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73C6BBC-E73F-6389-411D-E6A7CFA329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309859" y="9029700"/>
            <a:ext cx="1678934" cy="600219"/>
          </a:xfrm>
          <a:prstGeom prst="rect">
            <a:avLst/>
          </a:prstGeom>
        </p:spPr>
      </p:pic>
      <p:grpSp>
        <p:nvGrpSpPr>
          <p:cNvPr id="6" name="Group 5">
            <a:extLst>
              <a:ext uri="{FF2B5EF4-FFF2-40B4-BE49-F238E27FC236}">
                <a16:creationId xmlns:a16="http://schemas.microsoft.com/office/drawing/2014/main" id="{C8139253-6AE6-ECF3-729A-B0F1B5D12E7C}"/>
              </a:ext>
            </a:extLst>
          </p:cNvPr>
          <p:cNvGrpSpPr/>
          <p:nvPr/>
        </p:nvGrpSpPr>
        <p:grpSpPr>
          <a:xfrm>
            <a:off x="8031194" y="800100"/>
            <a:ext cx="9436957" cy="8077200"/>
            <a:chOff x="8305800" y="965944"/>
            <a:chExt cx="9372600" cy="7682757"/>
          </a:xfrm>
        </p:grpSpPr>
        <p:grpSp>
          <p:nvGrpSpPr>
            <p:cNvPr id="7" name="Group 6">
              <a:extLst>
                <a:ext uri="{FF2B5EF4-FFF2-40B4-BE49-F238E27FC236}">
                  <a16:creationId xmlns:a16="http://schemas.microsoft.com/office/drawing/2014/main" id="{13D8F94D-41EE-33A7-B019-0D52A3D44087}"/>
                </a:ext>
              </a:extLst>
            </p:cNvPr>
            <p:cNvGrpSpPr/>
            <p:nvPr/>
          </p:nvGrpSpPr>
          <p:grpSpPr>
            <a:xfrm>
              <a:off x="8305800" y="2035551"/>
              <a:ext cx="9372600" cy="6613150"/>
              <a:chOff x="702894" y="3376974"/>
              <a:chExt cx="16350489" cy="5252191"/>
            </a:xfrm>
          </p:grpSpPr>
          <p:sp>
            <p:nvSpPr>
              <p:cNvPr id="16" name="Rectangle: Rounded Corners 15">
                <a:extLst>
                  <a:ext uri="{FF2B5EF4-FFF2-40B4-BE49-F238E27FC236}">
                    <a16:creationId xmlns:a16="http://schemas.microsoft.com/office/drawing/2014/main" id="{301E7DBA-3924-5D2C-C204-306385FA9A51}"/>
                  </a:ext>
                </a:extLst>
              </p:cNvPr>
              <p:cNvSpPr/>
              <p:nvPr/>
            </p:nvSpPr>
            <p:spPr>
              <a:xfrm>
                <a:off x="702894" y="3376974"/>
                <a:ext cx="16350489" cy="5252191"/>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CAD4EEF-B714-4811-7E02-5AB6C043B4F4}"/>
                  </a:ext>
                </a:extLst>
              </p:cNvPr>
              <p:cNvSpPr/>
              <p:nvPr/>
            </p:nvSpPr>
            <p:spPr>
              <a:xfrm>
                <a:off x="1442788" y="3848213"/>
                <a:ext cx="14870700" cy="4465452"/>
              </a:xfrm>
              <a:prstGeom prst="roundRect">
                <a:avLst/>
              </a:prstGeom>
              <a:solidFill>
                <a:schemeClr val="bg1"/>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a:solidFill>
                      <a:schemeClr val="tx1"/>
                    </a:solidFill>
                    <a:latin typeface="Arial" panose="020B0604020202020204" pitchFamily="34" charset="0"/>
                    <a:cs typeface="Arial" panose="020B0604020202020204" pitchFamily="34" charset="0"/>
                  </a:rPr>
                  <a:t>Học sinh cần lựa chọn nội dung thích hợp để tiếp tục phấn đấu và lập kế hoạch rèn luyện bản thân.</a:t>
                </a:r>
                <a:endParaRPr lang="en-US" sz="4800" b="1" dirty="0">
                  <a:solidFill>
                    <a:schemeClr val="tx1"/>
                  </a:solidFill>
                  <a:latin typeface="Arial" panose="020B0604020202020204" pitchFamily="34" charset="0"/>
                  <a:cs typeface="Arial" panose="020B0604020202020204" pitchFamily="34" charset="0"/>
                </a:endParaRPr>
              </a:p>
            </p:txBody>
          </p:sp>
        </p:grpSp>
        <p:pic>
          <p:nvPicPr>
            <p:cNvPr id="15" name="Picture 16">
              <a:extLst>
                <a:ext uri="{FF2B5EF4-FFF2-40B4-BE49-F238E27FC236}">
                  <a16:creationId xmlns:a16="http://schemas.microsoft.com/office/drawing/2014/main" id="{3D57A80C-5F23-64FD-DCD5-D4FA748C71ED}"/>
                </a:ext>
              </a:extLst>
            </p:cNvPr>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115800" y="965944"/>
              <a:ext cx="1406996" cy="1337106"/>
            </a:xfrm>
            <a:prstGeom prst="rect">
              <a:avLst/>
            </a:prstGeom>
          </p:spPr>
        </p:pic>
      </p:grpSp>
      <p:pic>
        <p:nvPicPr>
          <p:cNvPr id="18" name="Picture 17" descr="A picture containing toy, doll&#10;&#10;Description automatically generated">
            <a:extLst>
              <a:ext uri="{FF2B5EF4-FFF2-40B4-BE49-F238E27FC236}">
                <a16:creationId xmlns:a16="http://schemas.microsoft.com/office/drawing/2014/main" id="{57118E58-E9DA-2175-E3A5-8DD5808C21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0" y="5440135"/>
            <a:ext cx="4254467" cy="5012871"/>
          </a:xfrm>
          <a:prstGeom prst="rect">
            <a:avLst/>
          </a:prstGeom>
        </p:spPr>
      </p:pic>
    </p:spTree>
    <p:extLst>
      <p:ext uri="{BB962C8B-B14F-4D97-AF65-F5344CB8AC3E}">
        <p14:creationId xmlns:p14="http://schemas.microsoft.com/office/powerpoint/2010/main" val="8015737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9" name="Freeform 9"/>
          <p:cNvSpPr/>
          <p:nvPr/>
        </p:nvSpPr>
        <p:spPr>
          <a:xfrm>
            <a:off x="16306800" y="-266700"/>
            <a:ext cx="1981200" cy="1600200"/>
          </a:xfrm>
          <a:custGeom>
            <a:avLst/>
            <a:gdLst/>
            <a:ahLst/>
            <a:cxnLst/>
            <a:rect l="l" t="t" r="r" b="b"/>
            <a:pathLst>
              <a:path w="2351661" h="2302668">
                <a:moveTo>
                  <a:pt x="0" y="0"/>
                </a:moveTo>
                <a:lnTo>
                  <a:pt x="2351662" y="0"/>
                </a:lnTo>
                <a:lnTo>
                  <a:pt x="2351662" y="2302668"/>
                </a:lnTo>
                <a:lnTo>
                  <a:pt x="0" y="2302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28600" y="8223"/>
            <a:ext cx="2057400" cy="1295400"/>
          </a:xfrm>
          <a:custGeom>
            <a:avLst/>
            <a:gdLst/>
            <a:ahLst/>
            <a:cxnLst/>
            <a:rect l="l" t="t" r="r" b="b"/>
            <a:pathLst>
              <a:path w="2351661" h="2302668">
                <a:moveTo>
                  <a:pt x="0" y="0"/>
                </a:moveTo>
                <a:lnTo>
                  <a:pt x="2351661" y="0"/>
                </a:lnTo>
                <a:lnTo>
                  <a:pt x="2351661" y="2302668"/>
                </a:lnTo>
                <a:lnTo>
                  <a:pt x="0" y="2302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5">
            <a:extLst>
              <a:ext uri="{FF2B5EF4-FFF2-40B4-BE49-F238E27FC236}">
                <a16:creationId xmlns:a16="http://schemas.microsoft.com/office/drawing/2014/main" id="{F6B073B6-35BD-AD1D-8BEC-051582A5E234}"/>
              </a:ext>
            </a:extLst>
          </p:cNvPr>
          <p:cNvGrpSpPr/>
          <p:nvPr/>
        </p:nvGrpSpPr>
        <p:grpSpPr>
          <a:xfrm>
            <a:off x="774170" y="2366105"/>
            <a:ext cx="7817834" cy="3411801"/>
            <a:chOff x="833823" y="1889099"/>
            <a:chExt cx="7817834" cy="3411801"/>
          </a:xfrm>
        </p:grpSpPr>
        <p:sp>
          <p:nvSpPr>
            <p:cNvPr id="7" name="Freeform 7">
              <a:extLst>
                <a:ext uri="{FF2B5EF4-FFF2-40B4-BE49-F238E27FC236}">
                  <a16:creationId xmlns:a16="http://schemas.microsoft.com/office/drawing/2014/main" id="{FA75CCFB-3B1C-5DCE-A375-3A688FE2AC73}"/>
                </a:ext>
              </a:extLst>
            </p:cNvPr>
            <p:cNvSpPr/>
            <p:nvPr/>
          </p:nvSpPr>
          <p:spPr>
            <a:xfrm>
              <a:off x="833823" y="1889099"/>
              <a:ext cx="7817834" cy="3411801"/>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8EDEC"/>
            </a:solidFill>
          </p:spPr>
          <p:txBody>
            <a:bodyPr/>
            <a:lstStyle/>
            <a:p>
              <a:endParaRPr lang="en-US"/>
            </a:p>
          </p:txBody>
        </p:sp>
        <p:sp>
          <p:nvSpPr>
            <p:cNvPr id="8" name="TextBox 7">
              <a:extLst>
                <a:ext uri="{FF2B5EF4-FFF2-40B4-BE49-F238E27FC236}">
                  <a16:creationId xmlns:a16="http://schemas.microsoft.com/office/drawing/2014/main" id="{ECDCAC25-C85B-4693-39E4-3D982AEB02A3}"/>
                </a:ext>
              </a:extLst>
            </p:cNvPr>
            <p:cNvSpPr txBox="1"/>
            <p:nvPr/>
          </p:nvSpPr>
          <p:spPr>
            <a:xfrm>
              <a:off x="1009661" y="2243616"/>
              <a:ext cx="7410556" cy="274825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Hoạt động 1: </a:t>
              </a:r>
              <a:r>
                <a:rPr lang="en-US" sz="4000">
                  <a:effectLst/>
                  <a:latin typeface="Arial" panose="020B0604020202020204" pitchFamily="34" charset="0"/>
                  <a:ea typeface="Calibri" panose="020F0502020204030204" pitchFamily="34" charset="0"/>
                  <a:cs typeface="Arial" panose="020B0604020202020204" pitchFamily="34" charset="0"/>
                </a:rPr>
                <a:t>Tìm hiểu nội dung và cách phấn đấu hoàn thiện bản thân</a:t>
              </a:r>
              <a:endParaRPr lang="fr-FR"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81311398-4658-7C63-A8F4-B4EA6F6B3A35}"/>
              </a:ext>
            </a:extLst>
          </p:cNvPr>
          <p:cNvGrpSpPr/>
          <p:nvPr/>
        </p:nvGrpSpPr>
        <p:grpSpPr>
          <a:xfrm>
            <a:off x="9171801" y="2366106"/>
            <a:ext cx="8397631" cy="3411800"/>
            <a:chOff x="8935861" y="2543079"/>
            <a:chExt cx="8397631" cy="3411800"/>
          </a:xfrm>
        </p:grpSpPr>
        <p:sp>
          <p:nvSpPr>
            <p:cNvPr id="12" name="Freeform 7">
              <a:extLst>
                <a:ext uri="{FF2B5EF4-FFF2-40B4-BE49-F238E27FC236}">
                  <a16:creationId xmlns:a16="http://schemas.microsoft.com/office/drawing/2014/main" id="{C049CF16-35AF-93E5-3C59-F8877B4F000C}"/>
                </a:ext>
              </a:extLst>
            </p:cNvPr>
            <p:cNvSpPr/>
            <p:nvPr/>
          </p:nvSpPr>
          <p:spPr>
            <a:xfrm>
              <a:off x="8935861" y="2543079"/>
              <a:ext cx="8397631" cy="3411800"/>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8EDEC"/>
            </a:solidFill>
          </p:spPr>
          <p:txBody>
            <a:bodyPr/>
            <a:lstStyle/>
            <a:p>
              <a:endParaRPr lang="en-US"/>
            </a:p>
          </p:txBody>
        </p:sp>
        <p:sp>
          <p:nvSpPr>
            <p:cNvPr id="34" name="TextBox 11">
              <a:extLst>
                <a:ext uri="{FF2B5EF4-FFF2-40B4-BE49-F238E27FC236}">
                  <a16:creationId xmlns:a16="http://schemas.microsoft.com/office/drawing/2014/main" id="{282EE4E5-DE9A-153F-1BBC-DD013AC1480F}"/>
                </a:ext>
              </a:extLst>
            </p:cNvPr>
            <p:cNvSpPr txBox="1"/>
            <p:nvPr/>
          </p:nvSpPr>
          <p:spPr>
            <a:xfrm>
              <a:off x="9470038" y="3776408"/>
              <a:ext cx="1427885" cy="1427885"/>
            </a:xfrm>
            <a:prstGeom prst="rect">
              <a:avLst/>
            </a:prstGeom>
          </p:spPr>
          <p:txBody>
            <a:bodyPr lIns="50800" tIns="50800" rIns="50800" bIns="50800" rtlCol="0" anchor="ctr"/>
            <a:lstStyle/>
            <a:p>
              <a:pPr algn="ctr">
                <a:lnSpc>
                  <a:spcPts val="3089"/>
                </a:lnSpc>
              </a:pPr>
              <a:endParaRPr/>
            </a:p>
          </p:txBody>
        </p:sp>
        <p:sp>
          <p:nvSpPr>
            <p:cNvPr id="35" name="TextBox 34">
              <a:extLst>
                <a:ext uri="{FF2B5EF4-FFF2-40B4-BE49-F238E27FC236}">
                  <a16:creationId xmlns:a16="http://schemas.microsoft.com/office/drawing/2014/main" id="{0DAAA639-AB4D-1451-98D6-CA89DE8921BE}"/>
                </a:ext>
              </a:extLst>
            </p:cNvPr>
            <p:cNvSpPr txBox="1"/>
            <p:nvPr/>
          </p:nvSpPr>
          <p:spPr>
            <a:xfrm>
              <a:off x="9464008" y="2897595"/>
              <a:ext cx="7494058" cy="274825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Hoạt động 2: </a:t>
              </a:r>
              <a:r>
                <a:rPr lang="vi-VN" sz="4000">
                  <a:effectLst/>
                  <a:latin typeface="Arial" panose="020B0604020202020204" pitchFamily="34" charset="0"/>
                  <a:ea typeface="Calibri" panose="020F0502020204030204" pitchFamily="34" charset="0"/>
                  <a:cs typeface="Arial" panose="020B0604020202020204" pitchFamily="34" charset="0"/>
                </a:rPr>
                <a:t>Tìm hiểu việc tuân thủ nội quy, quy định trong nhà trường và cộng đồng</a:t>
              </a:r>
              <a:endParaRPr lang="fr-FR"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5115D4FC-91CA-403A-E18C-83DBE2B46515}"/>
              </a:ext>
            </a:extLst>
          </p:cNvPr>
          <p:cNvGrpSpPr/>
          <p:nvPr/>
        </p:nvGrpSpPr>
        <p:grpSpPr>
          <a:xfrm>
            <a:off x="3764530" y="0"/>
            <a:ext cx="10758940" cy="1735078"/>
            <a:chOff x="3677277" y="831974"/>
            <a:chExt cx="10758940" cy="1735078"/>
          </a:xfrm>
        </p:grpSpPr>
        <p:sp>
          <p:nvSpPr>
            <p:cNvPr id="37" name="Freeform 3">
              <a:extLst>
                <a:ext uri="{FF2B5EF4-FFF2-40B4-BE49-F238E27FC236}">
                  <a16:creationId xmlns:a16="http://schemas.microsoft.com/office/drawing/2014/main" id="{3EB2563A-0F1A-8824-ABBD-A20FED8FEF19}"/>
                </a:ext>
              </a:extLst>
            </p:cNvPr>
            <p:cNvSpPr/>
            <p:nvPr/>
          </p:nvSpPr>
          <p:spPr>
            <a:xfrm>
              <a:off x="3677277" y="831974"/>
              <a:ext cx="10758940" cy="1735078"/>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t="-34305" b="-32863"/>
              </a:stretch>
            </a:blipFill>
          </p:spPr>
          <p:txBody>
            <a:bodyPr/>
            <a:lstStyle/>
            <a:p>
              <a:endParaRPr lang="en-US"/>
            </a:p>
          </p:txBody>
        </p:sp>
        <p:sp>
          <p:nvSpPr>
            <p:cNvPr id="38" name="TextBox 37">
              <a:extLst>
                <a:ext uri="{FF2B5EF4-FFF2-40B4-BE49-F238E27FC236}">
                  <a16:creationId xmlns:a16="http://schemas.microsoft.com/office/drawing/2014/main" id="{C35E702F-A973-BBB7-9207-B274315B0103}"/>
                </a:ext>
              </a:extLst>
            </p:cNvPr>
            <p:cNvSpPr txBox="1"/>
            <p:nvPr/>
          </p:nvSpPr>
          <p:spPr>
            <a:xfrm>
              <a:off x="4820277" y="1188146"/>
              <a:ext cx="8472940" cy="1015663"/>
            </a:xfrm>
            <a:prstGeom prst="rect">
              <a:avLst/>
            </a:prstGeom>
            <a:noFill/>
          </p:spPr>
          <p:txBody>
            <a:bodyPr wrap="square" rtlCol="0">
              <a:spAutoFit/>
            </a:bodyPr>
            <a:lstStyle/>
            <a:p>
              <a:pPr algn="ctr"/>
              <a:r>
                <a:rPr lang="en-US" sz="60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NỘI DUNG BÀI HỌC</a:t>
              </a:r>
              <a:endParaRPr lang="en-US" sz="60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7C2FC250-8234-0051-B4DF-F87807E94976}"/>
              </a:ext>
            </a:extLst>
          </p:cNvPr>
          <p:cNvGrpSpPr/>
          <p:nvPr/>
        </p:nvGrpSpPr>
        <p:grpSpPr>
          <a:xfrm>
            <a:off x="746369" y="6169264"/>
            <a:ext cx="7817834" cy="3411802"/>
            <a:chOff x="833823" y="2244226"/>
            <a:chExt cx="7817834" cy="3411802"/>
          </a:xfrm>
        </p:grpSpPr>
        <p:sp>
          <p:nvSpPr>
            <p:cNvPr id="40" name="Freeform 7">
              <a:extLst>
                <a:ext uri="{FF2B5EF4-FFF2-40B4-BE49-F238E27FC236}">
                  <a16:creationId xmlns:a16="http://schemas.microsoft.com/office/drawing/2014/main" id="{2E91AD2A-6590-DB99-86D2-53744C2CC4A2}"/>
                </a:ext>
              </a:extLst>
            </p:cNvPr>
            <p:cNvSpPr/>
            <p:nvPr/>
          </p:nvSpPr>
          <p:spPr>
            <a:xfrm>
              <a:off x="833823" y="2244226"/>
              <a:ext cx="7817834" cy="3411802"/>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8EDEC"/>
            </a:solidFill>
          </p:spPr>
          <p:txBody>
            <a:bodyPr/>
            <a:lstStyle/>
            <a:p>
              <a:endParaRPr lang="en-US"/>
            </a:p>
          </p:txBody>
        </p:sp>
        <p:sp>
          <p:nvSpPr>
            <p:cNvPr id="41" name="TextBox 40">
              <a:extLst>
                <a:ext uri="{FF2B5EF4-FFF2-40B4-BE49-F238E27FC236}">
                  <a16:creationId xmlns:a16="http://schemas.microsoft.com/office/drawing/2014/main" id="{4DFF9CD1-F018-FA68-D157-B098BC5954D0}"/>
                </a:ext>
              </a:extLst>
            </p:cNvPr>
            <p:cNvSpPr txBox="1"/>
            <p:nvPr/>
          </p:nvSpPr>
          <p:spPr>
            <a:xfrm>
              <a:off x="1206945" y="2575999"/>
              <a:ext cx="7127192" cy="274825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Hoạt động 3: </a:t>
              </a:r>
              <a:r>
                <a:rPr lang="vi-VN" sz="4000">
                  <a:effectLst/>
                  <a:latin typeface="Arial" panose="020B0604020202020204" pitchFamily="34" charset="0"/>
                  <a:ea typeface="Calibri" panose="020F0502020204030204" pitchFamily="34" charset="0"/>
                  <a:cs typeface="Arial" panose="020B0604020202020204" pitchFamily="34" charset="0"/>
                </a:rPr>
                <a:t>Thể hiện sự tuân thủ nội quy, quy định của nhóm, lớp và nhà trường</a:t>
              </a:r>
              <a:endParaRPr lang="fr-FR"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19BD463C-F34A-DA71-DD52-AFD5D1BF81D5}"/>
              </a:ext>
            </a:extLst>
          </p:cNvPr>
          <p:cNvGrpSpPr/>
          <p:nvPr/>
        </p:nvGrpSpPr>
        <p:grpSpPr>
          <a:xfrm>
            <a:off x="9144000" y="6169263"/>
            <a:ext cx="8397631" cy="3411802"/>
            <a:chOff x="8935861" y="2898204"/>
            <a:chExt cx="8397631" cy="3411802"/>
          </a:xfrm>
        </p:grpSpPr>
        <p:sp>
          <p:nvSpPr>
            <p:cNvPr id="43" name="Freeform 7">
              <a:extLst>
                <a:ext uri="{FF2B5EF4-FFF2-40B4-BE49-F238E27FC236}">
                  <a16:creationId xmlns:a16="http://schemas.microsoft.com/office/drawing/2014/main" id="{E88CFA5B-51DE-33F0-3FB1-4C9EB9F74A1D}"/>
                </a:ext>
              </a:extLst>
            </p:cNvPr>
            <p:cNvSpPr/>
            <p:nvPr/>
          </p:nvSpPr>
          <p:spPr>
            <a:xfrm>
              <a:off x="8935861" y="2898204"/>
              <a:ext cx="8397631" cy="3411802"/>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8EDEC"/>
            </a:solidFill>
          </p:spPr>
          <p:txBody>
            <a:bodyPr/>
            <a:lstStyle/>
            <a:p>
              <a:endParaRPr lang="en-US"/>
            </a:p>
          </p:txBody>
        </p:sp>
        <p:sp>
          <p:nvSpPr>
            <p:cNvPr id="44" name="TextBox 11">
              <a:extLst>
                <a:ext uri="{FF2B5EF4-FFF2-40B4-BE49-F238E27FC236}">
                  <a16:creationId xmlns:a16="http://schemas.microsoft.com/office/drawing/2014/main" id="{264E14F1-7744-448E-AABA-EA8137E7765C}"/>
                </a:ext>
              </a:extLst>
            </p:cNvPr>
            <p:cNvSpPr txBox="1"/>
            <p:nvPr/>
          </p:nvSpPr>
          <p:spPr>
            <a:xfrm>
              <a:off x="9470038" y="3776408"/>
              <a:ext cx="1427885" cy="1427885"/>
            </a:xfrm>
            <a:prstGeom prst="rect">
              <a:avLst/>
            </a:prstGeom>
          </p:spPr>
          <p:txBody>
            <a:bodyPr lIns="50800" tIns="50800" rIns="50800" bIns="50800" rtlCol="0" anchor="ctr"/>
            <a:lstStyle/>
            <a:p>
              <a:pPr algn="ctr">
                <a:lnSpc>
                  <a:spcPts val="3089"/>
                </a:lnSpc>
              </a:pPr>
              <a:endParaRPr/>
            </a:p>
          </p:txBody>
        </p:sp>
        <p:sp>
          <p:nvSpPr>
            <p:cNvPr id="45" name="TextBox 44">
              <a:extLst>
                <a:ext uri="{FF2B5EF4-FFF2-40B4-BE49-F238E27FC236}">
                  <a16:creationId xmlns:a16="http://schemas.microsoft.com/office/drawing/2014/main" id="{6DC9C464-7688-8AB4-9A46-B62D0F0756E1}"/>
                </a:ext>
              </a:extLst>
            </p:cNvPr>
            <p:cNvSpPr txBox="1"/>
            <p:nvPr/>
          </p:nvSpPr>
          <p:spPr>
            <a:xfrm>
              <a:off x="9207276" y="3691642"/>
              <a:ext cx="7930109" cy="182492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Hoạt động 4: </a:t>
              </a:r>
              <a:r>
                <a:rPr lang="vi-VN" sz="4000">
                  <a:effectLst/>
                  <a:latin typeface="Arial" panose="020B0604020202020204" pitchFamily="34" charset="0"/>
                  <a:ea typeface="Calibri" panose="020F0502020204030204" pitchFamily="34" charset="0"/>
                  <a:cs typeface="Arial" panose="020B0604020202020204" pitchFamily="34" charset="0"/>
                </a:rPr>
                <a:t>Thực hiện quy định nơi công cộng</a:t>
              </a:r>
              <a:endParaRPr lang="fr-FR" sz="40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830396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7232085" y="18789"/>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5DE187-23E6-6F39-746F-E5C7125593DF}"/>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47" name="Freeform 11">
            <a:extLst>
              <a:ext uri="{FF2B5EF4-FFF2-40B4-BE49-F238E27FC236}">
                <a16:creationId xmlns:a16="http://schemas.microsoft.com/office/drawing/2014/main" id="{1F42134A-9FB4-5ED1-F242-6D923E1B4679}"/>
              </a:ext>
            </a:extLst>
          </p:cNvPr>
          <p:cNvSpPr/>
          <p:nvPr/>
        </p:nvSpPr>
        <p:spPr>
          <a:xfrm rot="6949130">
            <a:off x="221003" y="68196"/>
            <a:ext cx="849227" cy="911827"/>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710BDCE-9BB2-3FFB-0796-BD6D0FB4C0C2}"/>
              </a:ext>
            </a:extLst>
          </p:cNvPr>
          <p:cNvSpPr txBox="1"/>
          <p:nvPr/>
        </p:nvSpPr>
        <p:spPr>
          <a:xfrm>
            <a:off x="1679141" y="479922"/>
            <a:ext cx="15114753" cy="1911549"/>
          </a:xfrm>
          <a:prstGeom prst="rect">
            <a:avLst/>
          </a:prstGeom>
          <a:noFill/>
        </p:spPr>
        <p:txBody>
          <a:bodyPr wrap="square">
            <a:spAutoFit/>
          </a:bodyPr>
          <a:lstStyle/>
          <a:p>
            <a:pPr algn="ctr">
              <a:lnSpc>
                <a:spcPct val="150000"/>
              </a:lnSpc>
              <a:spcAft>
                <a:spcPts val="1000"/>
              </a:spcAft>
            </a:pPr>
            <a:r>
              <a:rPr lang="vi-VN" sz="4200" b="1">
                <a:solidFill>
                  <a:srgbClr val="C00000"/>
                </a:solidFill>
                <a:latin typeface="Arial" panose="020B0604020202020204" pitchFamily="34" charset="0"/>
                <a:ea typeface="Calibri" panose="020F0502020204030204" pitchFamily="34" charset="0"/>
                <a:cs typeface="Arial" panose="020B0604020202020204" pitchFamily="34" charset="0"/>
              </a:rPr>
              <a:t>Nhiệm vụ 2: Chia sẻ kế hoạch tiếp tục phấn đấu hoàn thiện bản thân và xin ý kiến đóng góp từ thầy cô, các bạn</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5A0FA42-9BAC-1CF6-A982-52F072705C65}"/>
              </a:ext>
            </a:extLst>
          </p:cNvPr>
          <p:cNvGrpSpPr/>
          <p:nvPr/>
        </p:nvGrpSpPr>
        <p:grpSpPr>
          <a:xfrm>
            <a:off x="2819400" y="5225675"/>
            <a:ext cx="4631425" cy="4461628"/>
            <a:chOff x="1549494" y="5220611"/>
            <a:chExt cx="4631425" cy="4461628"/>
          </a:xfrm>
        </p:grpSpPr>
        <p:sp>
          <p:nvSpPr>
            <p:cNvPr id="10" name="Rectangle 9">
              <a:extLst>
                <a:ext uri="{FF2B5EF4-FFF2-40B4-BE49-F238E27FC236}">
                  <a16:creationId xmlns:a16="http://schemas.microsoft.com/office/drawing/2014/main" id="{B694A928-4537-0B2F-668A-B9C032270299}"/>
                </a:ext>
              </a:extLst>
            </p:cNvPr>
            <p:cNvSpPr/>
            <p:nvPr/>
          </p:nvSpPr>
          <p:spPr>
            <a:xfrm>
              <a:off x="1587513" y="5220611"/>
              <a:ext cx="4593406" cy="122676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Nội dung góp ý</a:t>
              </a:r>
            </a:p>
          </p:txBody>
        </p:sp>
        <p:pic>
          <p:nvPicPr>
            <p:cNvPr id="11" name="Picture 3">
              <a:extLst>
                <a:ext uri="{FF2B5EF4-FFF2-40B4-BE49-F238E27FC236}">
                  <a16:creationId xmlns:a16="http://schemas.microsoft.com/office/drawing/2014/main" id="{DAEABAF5-4F12-0131-2BEF-C12EE2A41F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9494" y="7084656"/>
              <a:ext cx="4172822" cy="2597583"/>
            </a:xfrm>
            <a:prstGeom prst="rect">
              <a:avLst/>
            </a:prstGeom>
          </p:spPr>
        </p:pic>
      </p:grpSp>
      <p:grpSp>
        <p:nvGrpSpPr>
          <p:cNvPr id="3" name="Group 2">
            <a:extLst>
              <a:ext uri="{FF2B5EF4-FFF2-40B4-BE49-F238E27FC236}">
                <a16:creationId xmlns:a16="http://schemas.microsoft.com/office/drawing/2014/main" id="{DF8B7D72-DB4C-A366-D177-155B0491A623}"/>
              </a:ext>
            </a:extLst>
          </p:cNvPr>
          <p:cNvGrpSpPr/>
          <p:nvPr/>
        </p:nvGrpSpPr>
        <p:grpSpPr>
          <a:xfrm>
            <a:off x="457200" y="2679297"/>
            <a:ext cx="16948238" cy="1923222"/>
            <a:chOff x="522106" y="2667624"/>
            <a:chExt cx="16948238" cy="1923222"/>
          </a:xfrm>
        </p:grpSpPr>
        <p:sp>
          <p:nvSpPr>
            <p:cNvPr id="14" name="TextBox 13">
              <a:extLst>
                <a:ext uri="{FF2B5EF4-FFF2-40B4-BE49-F238E27FC236}">
                  <a16:creationId xmlns:a16="http://schemas.microsoft.com/office/drawing/2014/main" id="{1C39393D-F1AF-614C-E26A-540E02B207E3}"/>
                </a:ext>
              </a:extLst>
            </p:cNvPr>
            <p:cNvSpPr txBox="1"/>
            <p:nvPr/>
          </p:nvSpPr>
          <p:spPr>
            <a:xfrm>
              <a:off x="2209800" y="2667624"/>
              <a:ext cx="15260544" cy="1923222"/>
            </a:xfrm>
            <a:prstGeom prst="roundRect">
              <a:avLst/>
            </a:prstGeom>
            <a:solidFill>
              <a:schemeClr val="accent1">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3800" b="1">
                  <a:solidFill>
                    <a:schemeClr val="tx2">
                      <a:lumMod val="50000"/>
                    </a:schemeClr>
                  </a:solidFill>
                  <a:latin typeface="Arial" panose="020B0604020202020204" pitchFamily="34" charset="0"/>
                  <a:cs typeface="Arial" panose="020B0604020202020204" pitchFamily="34" charset="0"/>
                </a:rPr>
                <a:t>Hoạt động nhóm: </a:t>
              </a:r>
              <a:r>
                <a:rPr lang="en-US" sz="3800">
                  <a:latin typeface="Arial" panose="020B0604020202020204" pitchFamily="34" charset="0"/>
                  <a:cs typeface="Arial" panose="020B0604020202020204" pitchFamily="34" charset="0"/>
                </a:rPr>
                <a:t>Các em chia sẻ trong nhóm bản kế hoạch tiếp tục phấn đấu, rèn luyện để hoàn thiện bản thân đã lập ở </a:t>
              </a:r>
              <a:r>
                <a:rPr lang="en-US" sz="3800" b="1" i="1">
                  <a:latin typeface="Arial" panose="020B0604020202020204" pitchFamily="34" charset="0"/>
                  <a:cs typeface="Arial" panose="020B0604020202020204" pitchFamily="34" charset="0"/>
                </a:rPr>
                <a:t>Nhiệm vụ 1</a:t>
              </a:r>
              <a:r>
                <a:rPr lang="en-US" sz="3800">
                  <a:latin typeface="Arial" panose="020B0604020202020204" pitchFamily="34" charset="0"/>
                  <a:cs typeface="Arial" panose="020B0604020202020204" pitchFamily="34" charset="0"/>
                </a:rPr>
                <a:t>.  </a:t>
              </a:r>
              <a:endParaRPr lang="vi-VN" sz="3800">
                <a:latin typeface="Arial" panose="020B0604020202020204" pitchFamily="34" charset="0"/>
                <a:cs typeface="Arial" panose="020B0604020202020204" pitchFamily="34" charset="0"/>
              </a:endParaRPr>
            </a:p>
          </p:txBody>
        </p:sp>
        <p:pic>
          <p:nvPicPr>
            <p:cNvPr id="2" name="Picture 9">
              <a:extLst>
                <a:ext uri="{FF2B5EF4-FFF2-40B4-BE49-F238E27FC236}">
                  <a16:creationId xmlns:a16="http://schemas.microsoft.com/office/drawing/2014/main" id="{ECD87E3A-0A08-88C0-E5A7-B4B20BB7AB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22106" y="2821545"/>
              <a:ext cx="1437688" cy="1615380"/>
            </a:xfrm>
            <a:prstGeom prst="rect">
              <a:avLst/>
            </a:prstGeom>
          </p:spPr>
        </p:pic>
      </p:grpSp>
      <p:sp>
        <p:nvSpPr>
          <p:cNvPr id="6" name="Rounded Rectangle 14">
            <a:extLst>
              <a:ext uri="{FF2B5EF4-FFF2-40B4-BE49-F238E27FC236}">
                <a16:creationId xmlns:a16="http://schemas.microsoft.com/office/drawing/2014/main" id="{76322C79-BC84-FA23-4CF0-78BD1EDF812D}"/>
              </a:ext>
            </a:extLst>
          </p:cNvPr>
          <p:cNvSpPr/>
          <p:nvPr/>
        </p:nvSpPr>
        <p:spPr>
          <a:xfrm>
            <a:off x="8458200" y="5225675"/>
            <a:ext cx="8153400" cy="4337426"/>
          </a:xfrm>
          <a:prstGeom prst="roundRect">
            <a:avLst/>
          </a:prstGeom>
          <a:solidFill>
            <a:srgbClr val="FEF1E6"/>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Mục đích cần đạt.</a:t>
            </a: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Khó khăn, trắc trở khi thực hiện kế hoạch.</a:t>
            </a: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Cách khắc phục những khó khăn</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6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22722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F35632DF-B85D-940B-D90B-8930A5F27EEB}"/>
              </a:ext>
            </a:extLst>
          </p:cNvPr>
          <p:cNvSpPr/>
          <p:nvPr/>
        </p:nvSpPr>
        <p:spPr>
          <a:xfrm>
            <a:off x="590916" y="2095500"/>
            <a:ext cx="17173632" cy="7206549"/>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1">
              <a:lumMod val="20000"/>
              <a:lumOff val="80000"/>
            </a:schemeClr>
          </a:solidFill>
        </p:spPr>
        <p:txBody>
          <a:bodyPr/>
          <a:lstStyle/>
          <a:p>
            <a:endParaRPr lang="en-US"/>
          </a:p>
        </p:txBody>
      </p:sp>
      <p:grpSp>
        <p:nvGrpSpPr>
          <p:cNvPr id="9" name="Group 8">
            <a:extLst>
              <a:ext uri="{FF2B5EF4-FFF2-40B4-BE49-F238E27FC236}">
                <a16:creationId xmlns:a16="http://schemas.microsoft.com/office/drawing/2014/main" id="{9345232E-C914-0950-9E69-582D763A9A3A}"/>
              </a:ext>
            </a:extLst>
          </p:cNvPr>
          <p:cNvGrpSpPr/>
          <p:nvPr/>
        </p:nvGrpSpPr>
        <p:grpSpPr>
          <a:xfrm>
            <a:off x="5446400" y="0"/>
            <a:ext cx="7583876" cy="1388058"/>
            <a:chOff x="4834930" y="84191"/>
            <a:chExt cx="7359542" cy="1232175"/>
          </a:xfrm>
        </p:grpSpPr>
        <p:sp>
          <p:nvSpPr>
            <p:cNvPr id="10" name="Round Same Side Corner Rectangle 11">
              <a:extLst>
                <a:ext uri="{FF2B5EF4-FFF2-40B4-BE49-F238E27FC236}">
                  <a16:creationId xmlns:a16="http://schemas.microsoft.com/office/drawing/2014/main" id="{D757675F-5830-BE0E-91DF-8CF64E8C37E3}"/>
                </a:ext>
              </a:extLst>
            </p:cNvPr>
            <p:cNvSpPr/>
            <p:nvPr/>
          </p:nvSpPr>
          <p:spPr>
            <a:xfrm flipV="1">
              <a:off x="4834930" y="84191"/>
              <a:ext cx="7359542" cy="1232175"/>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B9E3802-EB3D-7B2E-5199-81EF4898EB18}"/>
                </a:ext>
              </a:extLst>
            </p:cNvPr>
            <p:cNvSpPr txBox="1"/>
            <p:nvPr/>
          </p:nvSpPr>
          <p:spPr>
            <a:xfrm>
              <a:off x="5254230" y="277036"/>
              <a:ext cx="6403317" cy="819637"/>
            </a:xfrm>
            <a:prstGeom prst="rect">
              <a:avLst/>
            </a:prstGeom>
            <a:noFill/>
          </p:spPr>
          <p:txBody>
            <a:bodyPr wrap="square" rtlCol="0">
              <a:spAutoFit/>
            </a:bodyPr>
            <a:lstStyle/>
            <a:p>
              <a:pPr algn="ctr"/>
              <a:r>
                <a:rPr lang="en-US" sz="5400" b="1">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590C2AF1-FC38-99FD-CA4D-DABD063A61CE}"/>
              </a:ext>
            </a:extLst>
          </p:cNvPr>
          <p:cNvGrpSpPr/>
          <p:nvPr/>
        </p:nvGrpSpPr>
        <p:grpSpPr>
          <a:xfrm>
            <a:off x="1244028" y="2633784"/>
            <a:ext cx="7467602" cy="5891905"/>
            <a:chOff x="1694782" y="2550919"/>
            <a:chExt cx="7467602" cy="5891905"/>
          </a:xfrm>
        </p:grpSpPr>
        <p:grpSp>
          <p:nvGrpSpPr>
            <p:cNvPr id="13" name="Group 7">
              <a:extLst>
                <a:ext uri="{FF2B5EF4-FFF2-40B4-BE49-F238E27FC236}">
                  <a16:creationId xmlns:a16="http://schemas.microsoft.com/office/drawing/2014/main" id="{05C5F856-3B65-A3AA-D5C7-F62ABD755751}"/>
                </a:ext>
              </a:extLst>
            </p:cNvPr>
            <p:cNvGrpSpPr/>
            <p:nvPr/>
          </p:nvGrpSpPr>
          <p:grpSpPr>
            <a:xfrm>
              <a:off x="1694782" y="2550919"/>
              <a:ext cx="7467602" cy="5891905"/>
              <a:chOff x="-609601" y="-631129"/>
              <a:chExt cx="9956801" cy="7855877"/>
            </a:xfrm>
          </p:grpSpPr>
          <p:grpSp>
            <p:nvGrpSpPr>
              <p:cNvPr id="19" name="Group 8">
                <a:extLst>
                  <a:ext uri="{FF2B5EF4-FFF2-40B4-BE49-F238E27FC236}">
                    <a16:creationId xmlns:a16="http://schemas.microsoft.com/office/drawing/2014/main" id="{AC714243-A649-40F2-7195-A0C2C20FBFEE}"/>
                  </a:ext>
                </a:extLst>
              </p:cNvPr>
              <p:cNvGrpSpPr/>
              <p:nvPr/>
            </p:nvGrpSpPr>
            <p:grpSpPr>
              <a:xfrm>
                <a:off x="-609601" y="-81423"/>
                <a:ext cx="9956801" cy="7306171"/>
                <a:chOff x="-120415" y="-198872"/>
                <a:chExt cx="1966776" cy="1443194"/>
              </a:xfrm>
            </p:grpSpPr>
            <p:sp>
              <p:nvSpPr>
                <p:cNvPr id="24" name="Freeform 9">
                  <a:extLst>
                    <a:ext uri="{FF2B5EF4-FFF2-40B4-BE49-F238E27FC236}">
                      <a16:creationId xmlns:a16="http://schemas.microsoft.com/office/drawing/2014/main" id="{5447224B-E513-0CB5-33B0-929021366468}"/>
                    </a:ext>
                  </a:extLst>
                </p:cNvPr>
                <p:cNvSpPr/>
                <p:nvPr/>
              </p:nvSpPr>
              <p:spPr>
                <a:xfrm>
                  <a:off x="-120415" y="-198872"/>
                  <a:ext cx="1966776" cy="1443194"/>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p>
              </p:txBody>
            </p:sp>
            <p:sp>
              <p:nvSpPr>
                <p:cNvPr id="25" name="TextBox 10">
                  <a:extLst>
                    <a:ext uri="{FF2B5EF4-FFF2-40B4-BE49-F238E27FC236}">
                      <a16:creationId xmlns:a16="http://schemas.microsoft.com/office/drawing/2014/main" id="{F22048A7-4AD3-FA89-10BD-56F7E74EB321}"/>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nvGrpSpPr>
              <p:cNvPr id="21" name="Group 11">
                <a:extLst>
                  <a:ext uri="{FF2B5EF4-FFF2-40B4-BE49-F238E27FC236}">
                    <a16:creationId xmlns:a16="http://schemas.microsoft.com/office/drawing/2014/main" id="{5FA0057F-E758-44F6-297A-D948901F7AE1}"/>
                  </a:ext>
                </a:extLst>
              </p:cNvPr>
              <p:cNvGrpSpPr/>
              <p:nvPr/>
            </p:nvGrpSpPr>
            <p:grpSpPr>
              <a:xfrm>
                <a:off x="2015032" y="-631129"/>
                <a:ext cx="4411169" cy="4745937"/>
                <a:chOff x="0" y="-124667"/>
                <a:chExt cx="871342" cy="937467"/>
              </a:xfrm>
            </p:grpSpPr>
            <p:sp>
              <p:nvSpPr>
                <p:cNvPr id="22" name="Freeform 12">
                  <a:extLst>
                    <a:ext uri="{FF2B5EF4-FFF2-40B4-BE49-F238E27FC236}">
                      <a16:creationId xmlns:a16="http://schemas.microsoft.com/office/drawing/2014/main" id="{2F08F4D2-6905-4A13-7708-6A655C2A99C3}"/>
                    </a:ext>
                  </a:extLst>
                </p:cNvPr>
                <p:cNvSpPr/>
                <p:nvPr/>
              </p:nvSpPr>
              <p:spPr>
                <a:xfrm>
                  <a:off x="58542" y="-124667"/>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p>
              </p:txBody>
            </p:sp>
            <p:sp>
              <p:nvSpPr>
                <p:cNvPr id="23" name="TextBox 13">
                  <a:extLst>
                    <a:ext uri="{FF2B5EF4-FFF2-40B4-BE49-F238E27FC236}">
                      <a16:creationId xmlns:a16="http://schemas.microsoft.com/office/drawing/2014/main" id="{04F5C130-B871-FD68-28B8-09E0D61529B1}"/>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sp>
          <p:nvSpPr>
            <p:cNvPr id="14" name="TextBox 13">
              <a:extLst>
                <a:ext uri="{FF2B5EF4-FFF2-40B4-BE49-F238E27FC236}">
                  <a16:creationId xmlns:a16="http://schemas.microsoft.com/office/drawing/2014/main" id="{A9D6A8F7-D99E-2F40-A541-64FFFBE82906}"/>
                </a:ext>
              </a:extLst>
            </p:cNvPr>
            <p:cNvSpPr txBox="1"/>
            <p:nvPr/>
          </p:nvSpPr>
          <p:spPr>
            <a:xfrm>
              <a:off x="2227716" y="3847894"/>
              <a:ext cx="6534816" cy="4029501"/>
            </a:xfrm>
            <a:prstGeom prst="rect">
              <a:avLst/>
            </a:prstGeom>
            <a:noFill/>
          </p:spPr>
          <p:txBody>
            <a:bodyPr wrap="square">
              <a:spAutoFit/>
            </a:bodyPr>
            <a:lstStyle/>
            <a:p>
              <a:pPr algn="just">
                <a:lnSpc>
                  <a:spcPct val="150000"/>
                </a:lnSpc>
              </a:pP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Học sinh </a:t>
              </a:r>
              <a:r>
                <a:rPr lang="vi-VN" sz="4400">
                  <a:solidFill>
                    <a:srgbClr val="000000"/>
                  </a:solidFill>
                  <a:latin typeface="Arial" panose="020B0604020202020204" pitchFamily="34" charset="0"/>
                  <a:ea typeface="Calibri" panose="020F0502020204030204" pitchFamily="34" charset="0"/>
                  <a:cs typeface="Arial" panose="020B0604020202020204" pitchFamily="34" charset="0"/>
                </a:rPr>
                <a:t>rút ra được những kinh nghiệm để hoàn thành kế hoạch của bản thân</a:t>
              </a:r>
              <a:endParaRPr lang="en-US" sz="4400" i="1" dirty="0">
                <a:solidFill>
                  <a:srgbClr val="FF0000"/>
                </a:solidFill>
                <a:latin typeface="Arial" panose="020B0604020202020204" pitchFamily="34" charset="0"/>
                <a:cs typeface="Arial" panose="020B0604020202020204" pitchFamily="34" charset="0"/>
              </a:endParaRPr>
            </a:p>
          </p:txBody>
        </p:sp>
      </p:grpSp>
      <p:pic>
        <p:nvPicPr>
          <p:cNvPr id="26" name="Picture 25" descr="Icon&#10;&#10;Description automatically generated">
            <a:extLst>
              <a:ext uri="{FF2B5EF4-FFF2-40B4-BE49-F238E27FC236}">
                <a16:creationId xmlns:a16="http://schemas.microsoft.com/office/drawing/2014/main" id="{0C95CED5-AB13-8C8B-AF8A-B44E27608F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53741" y="1128752"/>
            <a:ext cx="1844222" cy="1844222"/>
          </a:xfrm>
          <a:prstGeom prst="rect">
            <a:avLst/>
          </a:prstGeom>
        </p:spPr>
      </p:pic>
      <p:grpSp>
        <p:nvGrpSpPr>
          <p:cNvPr id="27" name="Group 26">
            <a:extLst>
              <a:ext uri="{FF2B5EF4-FFF2-40B4-BE49-F238E27FC236}">
                <a16:creationId xmlns:a16="http://schemas.microsoft.com/office/drawing/2014/main" id="{4C4D307D-8835-0783-3570-71DBBAAF2FC9}"/>
              </a:ext>
            </a:extLst>
          </p:cNvPr>
          <p:cNvGrpSpPr/>
          <p:nvPr/>
        </p:nvGrpSpPr>
        <p:grpSpPr>
          <a:xfrm>
            <a:off x="9576370" y="2633784"/>
            <a:ext cx="7467602" cy="5891905"/>
            <a:chOff x="1694782" y="2550919"/>
            <a:chExt cx="7467602" cy="5891905"/>
          </a:xfrm>
        </p:grpSpPr>
        <p:grpSp>
          <p:nvGrpSpPr>
            <p:cNvPr id="28" name="Group 7">
              <a:extLst>
                <a:ext uri="{FF2B5EF4-FFF2-40B4-BE49-F238E27FC236}">
                  <a16:creationId xmlns:a16="http://schemas.microsoft.com/office/drawing/2014/main" id="{A4251203-EC8E-E7C5-591B-BE6A143416FA}"/>
                </a:ext>
              </a:extLst>
            </p:cNvPr>
            <p:cNvGrpSpPr/>
            <p:nvPr/>
          </p:nvGrpSpPr>
          <p:grpSpPr>
            <a:xfrm>
              <a:off x="1694782" y="2550919"/>
              <a:ext cx="7467602" cy="5891905"/>
              <a:chOff x="-609601" y="-631129"/>
              <a:chExt cx="9956801" cy="7855877"/>
            </a:xfrm>
          </p:grpSpPr>
          <p:grpSp>
            <p:nvGrpSpPr>
              <p:cNvPr id="30" name="Group 8">
                <a:extLst>
                  <a:ext uri="{FF2B5EF4-FFF2-40B4-BE49-F238E27FC236}">
                    <a16:creationId xmlns:a16="http://schemas.microsoft.com/office/drawing/2014/main" id="{F977F038-8A16-589A-7C40-E37D78291787}"/>
                  </a:ext>
                </a:extLst>
              </p:cNvPr>
              <p:cNvGrpSpPr/>
              <p:nvPr/>
            </p:nvGrpSpPr>
            <p:grpSpPr>
              <a:xfrm>
                <a:off x="-609601" y="-81423"/>
                <a:ext cx="9956801" cy="7306171"/>
                <a:chOff x="-120415" y="-198872"/>
                <a:chExt cx="1966776" cy="1443194"/>
              </a:xfrm>
            </p:grpSpPr>
            <p:sp>
              <p:nvSpPr>
                <p:cNvPr id="34" name="Freeform 9">
                  <a:extLst>
                    <a:ext uri="{FF2B5EF4-FFF2-40B4-BE49-F238E27FC236}">
                      <a16:creationId xmlns:a16="http://schemas.microsoft.com/office/drawing/2014/main" id="{513358A4-9A41-32B8-FBE4-D189DCC22B85}"/>
                    </a:ext>
                  </a:extLst>
                </p:cNvPr>
                <p:cNvSpPr/>
                <p:nvPr/>
              </p:nvSpPr>
              <p:spPr>
                <a:xfrm>
                  <a:off x="-120415" y="-198872"/>
                  <a:ext cx="1966776" cy="1443194"/>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p>
              </p:txBody>
            </p:sp>
            <p:sp>
              <p:nvSpPr>
                <p:cNvPr id="35" name="TextBox 10">
                  <a:extLst>
                    <a:ext uri="{FF2B5EF4-FFF2-40B4-BE49-F238E27FC236}">
                      <a16:creationId xmlns:a16="http://schemas.microsoft.com/office/drawing/2014/main" id="{62390119-B840-7ABE-4F1D-EDE09FD73228}"/>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nvGrpSpPr>
              <p:cNvPr id="31" name="Group 11">
                <a:extLst>
                  <a:ext uri="{FF2B5EF4-FFF2-40B4-BE49-F238E27FC236}">
                    <a16:creationId xmlns:a16="http://schemas.microsoft.com/office/drawing/2014/main" id="{4E7ECB9C-369A-AB1A-7C3C-B544FC7A0992}"/>
                  </a:ext>
                </a:extLst>
              </p:cNvPr>
              <p:cNvGrpSpPr/>
              <p:nvPr/>
            </p:nvGrpSpPr>
            <p:grpSpPr>
              <a:xfrm>
                <a:off x="2015032" y="-631129"/>
                <a:ext cx="4411169" cy="4745937"/>
                <a:chOff x="0" y="-124667"/>
                <a:chExt cx="871342" cy="937467"/>
              </a:xfrm>
            </p:grpSpPr>
            <p:sp>
              <p:nvSpPr>
                <p:cNvPr id="32" name="Freeform 12">
                  <a:extLst>
                    <a:ext uri="{FF2B5EF4-FFF2-40B4-BE49-F238E27FC236}">
                      <a16:creationId xmlns:a16="http://schemas.microsoft.com/office/drawing/2014/main" id="{9D0AB3D7-1985-1262-93BD-F957EDA2E990}"/>
                    </a:ext>
                  </a:extLst>
                </p:cNvPr>
                <p:cNvSpPr/>
                <p:nvPr/>
              </p:nvSpPr>
              <p:spPr>
                <a:xfrm>
                  <a:off x="58542" y="-124667"/>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p>
              </p:txBody>
            </p:sp>
            <p:sp>
              <p:nvSpPr>
                <p:cNvPr id="33" name="TextBox 13">
                  <a:extLst>
                    <a:ext uri="{FF2B5EF4-FFF2-40B4-BE49-F238E27FC236}">
                      <a16:creationId xmlns:a16="http://schemas.microsoft.com/office/drawing/2014/main" id="{34D974C9-6C79-AE01-F8CA-A9BF66BB293F}"/>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sp>
          <p:nvSpPr>
            <p:cNvPr id="29" name="TextBox 28">
              <a:extLst>
                <a:ext uri="{FF2B5EF4-FFF2-40B4-BE49-F238E27FC236}">
                  <a16:creationId xmlns:a16="http://schemas.microsoft.com/office/drawing/2014/main" id="{407C43A8-FB96-A300-C82D-95727B1ACACF}"/>
                </a:ext>
              </a:extLst>
            </p:cNvPr>
            <p:cNvSpPr txBox="1"/>
            <p:nvPr/>
          </p:nvSpPr>
          <p:spPr>
            <a:xfrm>
              <a:off x="2412300" y="4355725"/>
              <a:ext cx="6218242" cy="3013838"/>
            </a:xfrm>
            <a:prstGeom prst="rect">
              <a:avLst/>
            </a:prstGeom>
            <a:noFill/>
          </p:spPr>
          <p:txBody>
            <a:bodyPr wrap="square">
              <a:spAutoFit/>
            </a:bodyPr>
            <a:lstStyle/>
            <a:p>
              <a:pPr algn="just">
                <a:lnSpc>
                  <a:spcPct val="150000"/>
                </a:lnSpc>
              </a:pPr>
              <a:r>
                <a:rPr lang="vi-VN" sz="4400">
                  <a:solidFill>
                    <a:srgbClr val="000000"/>
                  </a:solidFill>
                  <a:latin typeface="Arial" panose="020B0604020202020204" pitchFamily="34" charset="0"/>
                  <a:ea typeface="Calibri" panose="020F0502020204030204" pitchFamily="34" charset="0"/>
                  <a:cs typeface="Arial" panose="020B0604020202020204" pitchFamily="34" charset="0"/>
                </a:rPr>
                <a:t>Lắng nghe học hỏi từ các bạn để có một kế hoạch hoàn chỉnh</a:t>
              </a:r>
              <a:endParaRPr lang="en-US" sz="4400" i="1" dirty="0">
                <a:solidFill>
                  <a:srgbClr val="FF0000"/>
                </a:solidFill>
                <a:latin typeface="Arial" panose="020B0604020202020204" pitchFamily="34" charset="0"/>
                <a:cs typeface="Arial" panose="020B0604020202020204" pitchFamily="34" charset="0"/>
              </a:endParaRPr>
            </a:p>
          </p:txBody>
        </p:sp>
      </p:grpSp>
      <p:pic>
        <p:nvPicPr>
          <p:cNvPr id="36" name="Picture 35" descr="A picture containing doll, toy&#10;&#10;Description automatically generated">
            <a:extLst>
              <a:ext uri="{FF2B5EF4-FFF2-40B4-BE49-F238E27FC236}">
                <a16:creationId xmlns:a16="http://schemas.microsoft.com/office/drawing/2014/main" id="{1E8F19CE-9705-C015-7E54-ADA7CB779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514" y="6812153"/>
            <a:ext cx="3510808" cy="3510808"/>
          </a:xfrm>
          <a:prstGeom prst="rect">
            <a:avLst/>
          </a:prstGeom>
        </p:spPr>
      </p:pic>
      <p:sp>
        <p:nvSpPr>
          <p:cNvPr id="20" name="Freeform 20"/>
          <p:cNvSpPr/>
          <p:nvPr/>
        </p:nvSpPr>
        <p:spPr>
          <a:xfrm rot="-2351199">
            <a:off x="291552" y="113289"/>
            <a:ext cx="1386071" cy="1131237"/>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37488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9" name="Freeform 9"/>
          <p:cNvSpPr/>
          <p:nvPr/>
        </p:nvSpPr>
        <p:spPr>
          <a:xfrm>
            <a:off x="16992600" y="-266700"/>
            <a:ext cx="1295400" cy="1067773"/>
          </a:xfrm>
          <a:custGeom>
            <a:avLst/>
            <a:gdLst/>
            <a:ahLst/>
            <a:cxnLst/>
            <a:rect l="l" t="t" r="r" b="b"/>
            <a:pathLst>
              <a:path w="2351661" h="2302668">
                <a:moveTo>
                  <a:pt x="0" y="0"/>
                </a:moveTo>
                <a:lnTo>
                  <a:pt x="2351662" y="0"/>
                </a:lnTo>
                <a:lnTo>
                  <a:pt x="2351662" y="2302668"/>
                </a:lnTo>
                <a:lnTo>
                  <a:pt x="0" y="2302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a:off x="-228600" y="8223"/>
            <a:ext cx="1295400" cy="868077"/>
          </a:xfrm>
          <a:custGeom>
            <a:avLst/>
            <a:gdLst/>
            <a:ahLst/>
            <a:cxnLst/>
            <a:rect l="l" t="t" r="r" b="b"/>
            <a:pathLst>
              <a:path w="2351661" h="2302668">
                <a:moveTo>
                  <a:pt x="0" y="0"/>
                </a:moveTo>
                <a:lnTo>
                  <a:pt x="2351661" y="0"/>
                </a:lnTo>
                <a:lnTo>
                  <a:pt x="2351661" y="2302668"/>
                </a:lnTo>
                <a:lnTo>
                  <a:pt x="0" y="2302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Line Callout 1 (Border and Accent Bar) 3">
            <a:extLst>
              <a:ext uri="{FF2B5EF4-FFF2-40B4-BE49-F238E27FC236}">
                <a16:creationId xmlns:a16="http://schemas.microsoft.com/office/drawing/2014/main" id="{95AC037C-3385-A565-BF65-C509FAFDE845}"/>
              </a:ext>
            </a:extLst>
          </p:cNvPr>
          <p:cNvSpPr/>
          <p:nvPr/>
        </p:nvSpPr>
        <p:spPr>
          <a:xfrm>
            <a:off x="228603" y="2552701"/>
            <a:ext cx="6705598" cy="2666998"/>
          </a:xfrm>
          <a:prstGeom prst="accentBorderCallout1">
            <a:avLst>
              <a:gd name="adj1" fmla="val 18750"/>
              <a:gd name="adj2" fmla="val -3127"/>
              <a:gd name="adj3" fmla="val 18452"/>
              <a:gd name="adj4" fmla="val -20805"/>
            </a:avLst>
          </a:prstGeom>
          <a:solidFill>
            <a:schemeClr val="bg1"/>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2">
                    <a:lumMod val="50000"/>
                  </a:schemeClr>
                </a:solidFill>
                <a:latin typeface="Arial" panose="020B0604020202020204" pitchFamily="34" charset="0"/>
                <a:cs typeface="Arial" panose="020B0604020202020204" pitchFamily="34" charset="0"/>
              </a:rPr>
              <a:t>Các em thực hiện những yêu cầu sau:</a:t>
            </a:r>
            <a:endParaRPr lang="en-US" sz="4000" b="1" dirty="0">
              <a:solidFill>
                <a:schemeClr val="tx2">
                  <a:lumMod val="50000"/>
                </a:schemeClr>
              </a:solidFill>
              <a:latin typeface="Arial" panose="020B0604020202020204" pitchFamily="34" charset="0"/>
              <a:cs typeface="Arial" panose="020B0604020202020204" pitchFamily="34" charset="0"/>
            </a:endParaRPr>
          </a:p>
        </p:txBody>
      </p:sp>
      <p:pic>
        <p:nvPicPr>
          <p:cNvPr id="14" name="Picture 9">
            <a:extLst>
              <a:ext uri="{FF2B5EF4-FFF2-40B4-BE49-F238E27FC236}">
                <a16:creationId xmlns:a16="http://schemas.microsoft.com/office/drawing/2014/main" id="{FC7EE2CE-49D4-CA7C-F94B-62BEBA9CDC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1340" y="5604968"/>
            <a:ext cx="4495601" cy="4736745"/>
          </a:xfrm>
          <a:prstGeom prst="rect">
            <a:avLst/>
          </a:prstGeom>
        </p:spPr>
      </p:pic>
      <p:sp>
        <p:nvSpPr>
          <p:cNvPr id="18" name="Rounded Rectangle 18">
            <a:extLst>
              <a:ext uri="{FF2B5EF4-FFF2-40B4-BE49-F238E27FC236}">
                <a16:creationId xmlns:a16="http://schemas.microsoft.com/office/drawing/2014/main" id="{4ACE425A-62A9-0450-B838-3BAE70DD8EEE}"/>
              </a:ext>
            </a:extLst>
          </p:cNvPr>
          <p:cNvSpPr/>
          <p:nvPr/>
        </p:nvSpPr>
        <p:spPr>
          <a:xfrm>
            <a:off x="8305800" y="6616819"/>
            <a:ext cx="9388941" cy="1356522"/>
          </a:xfrm>
          <a:prstGeom prst="roundRect">
            <a:avLst/>
          </a:prstGeom>
          <a:solidFill>
            <a:schemeClr val="bg1"/>
          </a:solidFill>
          <a:ln w="57150">
            <a:solidFill>
              <a:schemeClr val="accent3">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400">
                <a:latin typeface="Arial" panose="020B0604020202020204" pitchFamily="34" charset="0"/>
                <a:cs typeface="Arial" panose="020B0604020202020204" pitchFamily="34" charset="0"/>
              </a:rPr>
              <a:t>Thực hiện kế hoạch đã lập</a:t>
            </a:r>
            <a:endParaRPr lang="en-US" sz="3400" dirty="0">
              <a:solidFill>
                <a:schemeClr val="tx1"/>
              </a:solidFill>
              <a:latin typeface="Arial" panose="020B0604020202020204" pitchFamily="34" charset="0"/>
              <a:cs typeface="Arial" panose="020B0604020202020204" pitchFamily="34" charset="0"/>
            </a:endParaRPr>
          </a:p>
        </p:txBody>
      </p:sp>
      <p:sp>
        <p:nvSpPr>
          <p:cNvPr id="19" name="Rounded Rectangle 19">
            <a:extLst>
              <a:ext uri="{FF2B5EF4-FFF2-40B4-BE49-F238E27FC236}">
                <a16:creationId xmlns:a16="http://schemas.microsoft.com/office/drawing/2014/main" id="{DF94ECD0-F155-B08F-B0E4-8DB539FE6E11}"/>
              </a:ext>
            </a:extLst>
          </p:cNvPr>
          <p:cNvSpPr/>
          <p:nvPr/>
        </p:nvSpPr>
        <p:spPr>
          <a:xfrm>
            <a:off x="8316682" y="4118368"/>
            <a:ext cx="9388941" cy="2086741"/>
          </a:xfrm>
          <a:prstGeom prst="roundRect">
            <a:avLst/>
          </a:prstGeom>
          <a:solidFill>
            <a:schemeClr val="bg1"/>
          </a:solidFill>
          <a:ln w="57150">
            <a:solidFill>
              <a:schemeClr val="accent3">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400">
                <a:latin typeface="Arial" panose="020B0604020202020204" pitchFamily="34" charset="0"/>
                <a:cs typeface="Arial" panose="020B0604020202020204" pitchFamily="34" charset="0"/>
              </a:rPr>
              <a:t>Từ những góp ý của thầy cô và các bạn, chỉnh sửa lại bản kế hoạch cho hợp lí, phù hợp</a:t>
            </a:r>
            <a:endParaRPr lang="en-US" sz="3400" dirty="0">
              <a:solidFill>
                <a:schemeClr val="tx1"/>
              </a:solidFill>
              <a:latin typeface="Arial" panose="020B0604020202020204" pitchFamily="34" charset="0"/>
              <a:cs typeface="Arial" panose="020B0604020202020204" pitchFamily="34" charset="0"/>
            </a:endParaRPr>
          </a:p>
        </p:txBody>
      </p:sp>
      <p:sp>
        <p:nvSpPr>
          <p:cNvPr id="20" name="Rounded Rectangle 23">
            <a:extLst>
              <a:ext uri="{FF2B5EF4-FFF2-40B4-BE49-F238E27FC236}">
                <a16:creationId xmlns:a16="http://schemas.microsoft.com/office/drawing/2014/main" id="{2961F3BE-7793-0CC4-74DD-FCA30BBF910E}"/>
              </a:ext>
            </a:extLst>
          </p:cNvPr>
          <p:cNvSpPr/>
          <p:nvPr/>
        </p:nvSpPr>
        <p:spPr>
          <a:xfrm>
            <a:off x="8305800" y="8385050"/>
            <a:ext cx="9388941" cy="1471639"/>
          </a:xfrm>
          <a:prstGeom prst="roundRect">
            <a:avLst/>
          </a:prstGeom>
          <a:solidFill>
            <a:schemeClr val="bg1"/>
          </a:solidFill>
          <a:ln w="57150">
            <a:solidFill>
              <a:schemeClr val="accent3">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400">
                <a:latin typeface="Arial" panose="020B0604020202020204" pitchFamily="34" charset="0"/>
                <a:cs typeface="Arial" panose="020B0604020202020204" pitchFamily="34" charset="0"/>
              </a:rPr>
              <a:t>Chia sẻ cảm xúc của em khi rèn luyện</a:t>
            </a:r>
            <a:endParaRPr lang="en-US" sz="3400" dirty="0">
              <a:solidFill>
                <a:schemeClr val="tx1"/>
              </a:solidFill>
              <a:latin typeface="Arial" panose="020B0604020202020204" pitchFamily="34" charset="0"/>
              <a:cs typeface="Arial" panose="020B0604020202020204" pitchFamily="34" charset="0"/>
            </a:endParaRPr>
          </a:p>
        </p:txBody>
      </p:sp>
      <p:sp>
        <p:nvSpPr>
          <p:cNvPr id="21" name="Rounded Rectangle 19">
            <a:extLst>
              <a:ext uri="{FF2B5EF4-FFF2-40B4-BE49-F238E27FC236}">
                <a16:creationId xmlns:a16="http://schemas.microsoft.com/office/drawing/2014/main" id="{9654C54C-22ED-DB3B-03F7-F724FF244C4B}"/>
              </a:ext>
            </a:extLst>
          </p:cNvPr>
          <p:cNvSpPr/>
          <p:nvPr/>
        </p:nvSpPr>
        <p:spPr>
          <a:xfrm>
            <a:off x="8305800" y="2085549"/>
            <a:ext cx="9388941" cy="1621109"/>
          </a:xfrm>
          <a:prstGeom prst="roundRect">
            <a:avLst/>
          </a:prstGeom>
          <a:solidFill>
            <a:schemeClr val="bg1"/>
          </a:solidFill>
          <a:ln w="57150">
            <a:solidFill>
              <a:schemeClr val="accent3">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400">
                <a:latin typeface="Arial" panose="020B0604020202020204" pitchFamily="34" charset="0"/>
                <a:cs typeface="Arial" panose="020B0604020202020204" pitchFamily="34" charset="0"/>
              </a:rPr>
              <a:t>Hoàn thiện kế hoạch đang lập</a:t>
            </a:r>
            <a:endParaRPr lang="en-US" sz="3400" dirty="0">
              <a:solidFill>
                <a:schemeClr val="tx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37B4BEA-CF99-CA3C-4A04-08093E3A4548}"/>
              </a:ext>
            </a:extLst>
          </p:cNvPr>
          <p:cNvGrpSpPr/>
          <p:nvPr/>
        </p:nvGrpSpPr>
        <p:grpSpPr>
          <a:xfrm rot="16200000">
            <a:off x="6949046" y="3657984"/>
            <a:ext cx="2103918" cy="609594"/>
            <a:chOff x="6498137" y="3625822"/>
            <a:chExt cx="558104" cy="973671"/>
          </a:xfrm>
        </p:grpSpPr>
        <p:cxnSp>
          <p:nvCxnSpPr>
            <p:cNvPr id="23" name="Straight Connector 22">
              <a:extLst>
                <a:ext uri="{FF2B5EF4-FFF2-40B4-BE49-F238E27FC236}">
                  <a16:creationId xmlns:a16="http://schemas.microsoft.com/office/drawing/2014/main" id="{0695C6C4-684D-6987-86B6-AF2931C4C745}"/>
                </a:ext>
              </a:extLst>
            </p:cNvPr>
            <p:cNvCxnSpPr>
              <a:cxnSpLocks/>
            </p:cNvCxnSpPr>
            <p:nvPr/>
          </p:nvCxnSpPr>
          <p:spPr>
            <a:xfrm flipH="1">
              <a:off x="6498137" y="3625823"/>
              <a:ext cx="558104"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B3C9AD-246A-7878-886C-0D63700EF2B3}"/>
                </a:ext>
              </a:extLst>
            </p:cNvPr>
            <p:cNvCxnSpPr>
              <a:cxnSpLocks/>
            </p:cNvCxnSpPr>
            <p:nvPr/>
          </p:nvCxnSpPr>
          <p:spPr>
            <a:xfrm>
              <a:off x="6498137" y="3625822"/>
              <a:ext cx="0" cy="973671"/>
            </a:xfrm>
            <a:prstGeom prst="line">
              <a:avLst/>
            </a:prstGeom>
            <a:ln w="28575">
              <a:solidFill>
                <a:schemeClr val="accent3">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87FF4326-693E-6CE0-EF17-1D9116FB7E2C}"/>
              </a:ext>
            </a:extLst>
          </p:cNvPr>
          <p:cNvGrpSpPr/>
          <p:nvPr/>
        </p:nvGrpSpPr>
        <p:grpSpPr>
          <a:xfrm rot="16200000" flipH="1">
            <a:off x="5038751" y="5568281"/>
            <a:ext cx="5924505" cy="609591"/>
            <a:chOff x="6498137" y="3625822"/>
            <a:chExt cx="558104" cy="973671"/>
          </a:xfrm>
        </p:grpSpPr>
        <p:cxnSp>
          <p:nvCxnSpPr>
            <p:cNvPr id="26" name="Straight Connector 25">
              <a:extLst>
                <a:ext uri="{FF2B5EF4-FFF2-40B4-BE49-F238E27FC236}">
                  <a16:creationId xmlns:a16="http://schemas.microsoft.com/office/drawing/2014/main" id="{87ED9223-D384-EC1A-F384-D03264D9D407}"/>
                </a:ext>
              </a:extLst>
            </p:cNvPr>
            <p:cNvCxnSpPr>
              <a:cxnSpLocks/>
            </p:cNvCxnSpPr>
            <p:nvPr/>
          </p:nvCxnSpPr>
          <p:spPr>
            <a:xfrm flipH="1">
              <a:off x="6498137" y="3625823"/>
              <a:ext cx="558104"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BA43EC-1523-747E-883C-AC45D7BFFB1C}"/>
                </a:ext>
              </a:extLst>
            </p:cNvPr>
            <p:cNvCxnSpPr>
              <a:cxnSpLocks/>
            </p:cNvCxnSpPr>
            <p:nvPr/>
          </p:nvCxnSpPr>
          <p:spPr>
            <a:xfrm>
              <a:off x="6498137" y="3625822"/>
              <a:ext cx="0" cy="973671"/>
            </a:xfrm>
            <a:prstGeom prst="line">
              <a:avLst/>
            </a:prstGeom>
            <a:ln w="28575">
              <a:solidFill>
                <a:schemeClr val="accent3">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2CFE3FF-18B9-741C-4226-EFE653D061FC}"/>
              </a:ext>
            </a:extLst>
          </p:cNvPr>
          <p:cNvGrpSpPr/>
          <p:nvPr/>
        </p:nvGrpSpPr>
        <p:grpSpPr>
          <a:xfrm rot="16200000">
            <a:off x="6467564" y="5481297"/>
            <a:ext cx="3077774" cy="620465"/>
            <a:chOff x="6498137" y="3625822"/>
            <a:chExt cx="558104" cy="973671"/>
          </a:xfrm>
        </p:grpSpPr>
        <p:cxnSp>
          <p:nvCxnSpPr>
            <p:cNvPr id="29" name="Straight Connector 28">
              <a:extLst>
                <a:ext uri="{FF2B5EF4-FFF2-40B4-BE49-F238E27FC236}">
                  <a16:creationId xmlns:a16="http://schemas.microsoft.com/office/drawing/2014/main" id="{964BC408-3BBA-1C32-8C6B-5321EF99D966}"/>
                </a:ext>
              </a:extLst>
            </p:cNvPr>
            <p:cNvCxnSpPr>
              <a:cxnSpLocks/>
            </p:cNvCxnSpPr>
            <p:nvPr/>
          </p:nvCxnSpPr>
          <p:spPr>
            <a:xfrm flipH="1">
              <a:off x="6498137" y="3625823"/>
              <a:ext cx="558104"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A2B417-A8B3-345E-54B4-79D05B249C59}"/>
                </a:ext>
              </a:extLst>
            </p:cNvPr>
            <p:cNvCxnSpPr>
              <a:cxnSpLocks/>
            </p:cNvCxnSpPr>
            <p:nvPr/>
          </p:nvCxnSpPr>
          <p:spPr>
            <a:xfrm>
              <a:off x="6498137" y="3625822"/>
              <a:ext cx="0" cy="973671"/>
            </a:xfrm>
            <a:prstGeom prst="line">
              <a:avLst/>
            </a:prstGeom>
            <a:ln w="28575">
              <a:solidFill>
                <a:schemeClr val="accent3">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3C7B12C-2FD1-9789-ACC8-219F34D12502}"/>
              </a:ext>
            </a:extLst>
          </p:cNvPr>
          <p:cNvGrpSpPr/>
          <p:nvPr/>
        </p:nvGrpSpPr>
        <p:grpSpPr>
          <a:xfrm rot="16200000">
            <a:off x="6627598" y="7440833"/>
            <a:ext cx="2719601" cy="582380"/>
            <a:chOff x="6498137" y="3625822"/>
            <a:chExt cx="558104" cy="973671"/>
          </a:xfrm>
        </p:grpSpPr>
        <p:cxnSp>
          <p:nvCxnSpPr>
            <p:cNvPr id="32" name="Straight Connector 31">
              <a:extLst>
                <a:ext uri="{FF2B5EF4-FFF2-40B4-BE49-F238E27FC236}">
                  <a16:creationId xmlns:a16="http://schemas.microsoft.com/office/drawing/2014/main" id="{FAE4710F-E234-BCBB-D383-58DA0F1749A3}"/>
                </a:ext>
              </a:extLst>
            </p:cNvPr>
            <p:cNvCxnSpPr>
              <a:cxnSpLocks/>
            </p:cNvCxnSpPr>
            <p:nvPr/>
          </p:nvCxnSpPr>
          <p:spPr>
            <a:xfrm flipH="1">
              <a:off x="6498137" y="3625823"/>
              <a:ext cx="558104"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7AFE7F6-61C1-3141-0C1D-B08861C6B488}"/>
                </a:ext>
              </a:extLst>
            </p:cNvPr>
            <p:cNvCxnSpPr>
              <a:cxnSpLocks/>
            </p:cNvCxnSpPr>
            <p:nvPr/>
          </p:nvCxnSpPr>
          <p:spPr>
            <a:xfrm>
              <a:off x="6498137" y="3625822"/>
              <a:ext cx="0" cy="973671"/>
            </a:xfrm>
            <a:prstGeom prst="line">
              <a:avLst/>
            </a:prstGeom>
            <a:ln w="28575">
              <a:solidFill>
                <a:schemeClr val="accent3">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CCB526E-612F-B00D-4311-EB0D9AA02883}"/>
              </a:ext>
            </a:extLst>
          </p:cNvPr>
          <p:cNvSpPr txBox="1"/>
          <p:nvPr/>
        </p:nvSpPr>
        <p:spPr>
          <a:xfrm>
            <a:off x="1295400" y="804862"/>
            <a:ext cx="16154399" cy="769441"/>
          </a:xfrm>
          <a:prstGeom prst="rect">
            <a:avLst/>
          </a:prstGeom>
          <a:noFill/>
        </p:spPr>
        <p:txBody>
          <a:bodyPr wrap="square">
            <a:spAutoFit/>
          </a:bodyPr>
          <a:lstStyle/>
          <a:p>
            <a:pPr algn="ctr">
              <a:spcAft>
                <a:spcPts val="1000"/>
              </a:spcAft>
            </a:pPr>
            <a:r>
              <a:rPr lang="vi-VN" sz="4400" b="1">
                <a:solidFill>
                  <a:srgbClr val="C00000"/>
                </a:solidFill>
                <a:latin typeface="Arial" panose="020B0604020202020204" pitchFamily="34" charset="0"/>
                <a:ea typeface="Calibri" panose="020F0502020204030204" pitchFamily="34" charset="0"/>
                <a:cs typeface="Arial" panose="020B0604020202020204" pitchFamily="34" charset="0"/>
              </a:rPr>
              <a:t>Nhiệm vụ 3: Hoàn thiện và thực hiện theo kế hoạch đã lập</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01140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0" grpId="0" animBg="1"/>
      <p:bldP spid="21"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4" name="Freeform 4"/>
          <p:cNvSpPr/>
          <p:nvPr/>
        </p:nvSpPr>
        <p:spPr>
          <a:xfrm rot="611697">
            <a:off x="16792759" y="-188207"/>
            <a:ext cx="1946054" cy="2220601"/>
          </a:xfrm>
          <a:custGeom>
            <a:avLst/>
            <a:gdLst/>
            <a:ahLst/>
            <a:cxnLst/>
            <a:rect l="l" t="t" r="r" b="b"/>
            <a:pathLst>
              <a:path w="1946054" h="2220601">
                <a:moveTo>
                  <a:pt x="0" y="0"/>
                </a:moveTo>
                <a:lnTo>
                  <a:pt x="1946053" y="0"/>
                </a:lnTo>
                <a:lnTo>
                  <a:pt x="1946053" y="2220600"/>
                </a:lnTo>
                <a:lnTo>
                  <a:pt x="0" y="2220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304800" y="-342901"/>
            <a:ext cx="1914691" cy="1874802"/>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0" y="8648700"/>
            <a:ext cx="2167193" cy="1896294"/>
          </a:xfrm>
          <a:custGeom>
            <a:avLst/>
            <a:gdLst/>
            <a:ahLst/>
            <a:cxnLst/>
            <a:rect l="l" t="t" r="r" b="b"/>
            <a:pathLst>
              <a:path w="2167193" h="1896294">
                <a:moveTo>
                  <a:pt x="0" y="0"/>
                </a:moveTo>
                <a:lnTo>
                  <a:pt x="2167192" y="0"/>
                </a:lnTo>
                <a:lnTo>
                  <a:pt x="2167192" y="1896294"/>
                </a:lnTo>
                <a:lnTo>
                  <a:pt x="0" y="18962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12181114" y="2524439"/>
            <a:ext cx="6096000" cy="7762561"/>
          </a:xfrm>
          <a:custGeom>
            <a:avLst/>
            <a:gdLst/>
            <a:ahLst/>
            <a:cxnLst/>
            <a:rect l="l" t="t" r="r" b="b"/>
            <a:pathLst>
              <a:path w="4681783" h="5760583">
                <a:moveTo>
                  <a:pt x="0" y="0"/>
                </a:moveTo>
                <a:lnTo>
                  <a:pt x="4681783" y="0"/>
                </a:lnTo>
                <a:lnTo>
                  <a:pt x="4681783" y="5760583"/>
                </a:lnTo>
                <a:lnTo>
                  <a:pt x="0" y="5760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A19A8CF5-E011-BEB1-AEDB-AE302BBCEFC7}"/>
              </a:ext>
            </a:extLst>
          </p:cNvPr>
          <p:cNvSpPr txBox="1"/>
          <p:nvPr/>
        </p:nvSpPr>
        <p:spPr>
          <a:xfrm>
            <a:off x="1023748" y="4000500"/>
            <a:ext cx="11124709" cy="2858731"/>
          </a:xfrm>
          <a:prstGeom prst="rect">
            <a:avLst/>
          </a:prstGeom>
        </p:spPr>
        <p:txBody>
          <a:bodyPr wrap="square" lIns="0" tIns="0" rIns="0" bIns="0" rtlCol="0" anchor="t">
            <a:spAutoFit/>
          </a:bodyPr>
          <a:lstStyle/>
          <a:p>
            <a:pPr algn="ctr">
              <a:lnSpc>
                <a:spcPct val="150000"/>
              </a:lnSpc>
            </a:pP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Hoạt động</a:t>
            </a:r>
            <a:r>
              <a:rPr lang="en-US" sz="6600" b="1">
                <a:solidFill>
                  <a:srgbClr val="C00000"/>
                </a:solidFill>
                <a:latin typeface="Arial" panose="020B0604020202020204" pitchFamily="34" charset="0"/>
                <a:ea typeface="Calibri" panose="020F0502020204030204" pitchFamily="34" charset="0"/>
                <a:cs typeface="Arial" panose="020B0604020202020204" pitchFamily="34" charset="0"/>
              </a:rPr>
              <a:t> 8</a:t>
            </a: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sz="6600" b="1">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Khảo sát kết quả hoạt động</a:t>
            </a:r>
            <a:endParaRPr lang="vi-VN" sz="66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645375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7232085" y="18789"/>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5DE187-23E6-6F39-746F-E5C7125593DF}"/>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47" name="Freeform 11">
            <a:extLst>
              <a:ext uri="{FF2B5EF4-FFF2-40B4-BE49-F238E27FC236}">
                <a16:creationId xmlns:a16="http://schemas.microsoft.com/office/drawing/2014/main" id="{1F42134A-9FB4-5ED1-F242-6D923E1B4679}"/>
              </a:ext>
            </a:extLst>
          </p:cNvPr>
          <p:cNvSpPr/>
          <p:nvPr/>
        </p:nvSpPr>
        <p:spPr>
          <a:xfrm rot="6949130">
            <a:off x="221003" y="68196"/>
            <a:ext cx="849227" cy="911827"/>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AE1A916-B7A6-0FD8-F07A-A6C3B1F4E5F5}"/>
              </a:ext>
            </a:extLst>
          </p:cNvPr>
          <p:cNvSpPr txBox="1"/>
          <p:nvPr/>
        </p:nvSpPr>
        <p:spPr>
          <a:xfrm>
            <a:off x="686671" y="3467100"/>
            <a:ext cx="16914658" cy="645869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3600" b="1">
                <a:solidFill>
                  <a:srgbClr val="FF0000"/>
                </a:solidFill>
                <a:latin typeface="Arial" panose="020B0604020202020204" pitchFamily="34" charset="0"/>
                <a:cs typeface="Arial" panose="020B0604020202020204" pitchFamily="34" charset="0"/>
              </a:rPr>
              <a:t>HOẠT ĐỘNG NHÓM: </a:t>
            </a:r>
            <a:r>
              <a:rPr lang="vi-VN" sz="3600" i="1">
                <a:latin typeface="Arial" panose="020B0604020202020204" pitchFamily="34" charset="0"/>
                <a:cs typeface="Arial" panose="020B0604020202020204" pitchFamily="34" charset="0"/>
              </a:rPr>
              <a:t>Em hãy nhận xét về những điểm mình thấy bạn đã làm được trong chủ đề này</a:t>
            </a:r>
            <a:r>
              <a:rPr lang="en-US" sz="3600" i="1">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3400">
                <a:latin typeface="Arial" panose="020B0604020202020204" pitchFamily="34" charset="0"/>
                <a:cs typeface="Arial" panose="020B0604020202020204" pitchFamily="34" charset="0"/>
              </a:rPr>
              <a:t>Biết cách phấn đấu hoàn thiện bản thân</a:t>
            </a:r>
            <a:r>
              <a:rPr lang="en-US" sz="3400">
                <a:latin typeface="Arial" panose="020B0604020202020204" pitchFamily="34" charset="0"/>
                <a:cs typeface="Arial" panose="020B0604020202020204" pitchFamily="34" charset="0"/>
              </a:rPr>
              <a:t>.</a:t>
            </a:r>
            <a:endParaRPr lang="vi-VN" sz="34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400">
                <a:latin typeface="Arial" panose="020B0604020202020204" pitchFamily="34" charset="0"/>
                <a:cs typeface="Arial" panose="020B0604020202020204" pitchFamily="34" charset="0"/>
              </a:rPr>
              <a:t>Tìm hiểu việc tuân thủ nội quy, quy định của nhà trường và cộng đồng</a:t>
            </a:r>
            <a:r>
              <a:rPr lang="en-US" sz="3400">
                <a:latin typeface="Arial" panose="020B0604020202020204" pitchFamily="34" charset="0"/>
                <a:cs typeface="Arial" panose="020B0604020202020204" pitchFamily="34" charset="0"/>
              </a:rPr>
              <a:t>.</a:t>
            </a:r>
            <a:endParaRPr lang="vi-VN" sz="34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400">
                <a:latin typeface="Arial" panose="020B0604020202020204" pitchFamily="34" charset="0"/>
                <a:cs typeface="Arial" panose="020B0604020202020204" pitchFamily="34" charset="0"/>
              </a:rPr>
              <a:t>Thể hiện sự tuân thủ nội quy, quy định của nhóm, lớp, nhà trường và nơi công cộng</a:t>
            </a:r>
          </a:p>
          <a:p>
            <a:pPr marL="571500" indent="-571500" algn="just">
              <a:lnSpc>
                <a:spcPct val="150000"/>
              </a:lnSpc>
              <a:buFont typeface="Arial" panose="020B0604020202020204" pitchFamily="34" charset="0"/>
              <a:buChar char="•"/>
            </a:pPr>
            <a:r>
              <a:rPr lang="vi-VN" sz="3400">
                <a:latin typeface="Arial" panose="020B0604020202020204" pitchFamily="34" charset="0"/>
                <a:cs typeface="Arial" panose="020B0604020202020204" pitchFamily="34" charset="0"/>
              </a:rPr>
              <a:t>Thể hiện sự nỗ lực vượt qua khó khăn để hoàn thiện bản thân, thu hút các bạn cùng phấn đấu hoàn thiện bản thân</a:t>
            </a:r>
            <a:r>
              <a:rPr lang="en-US" sz="3400">
                <a:latin typeface="Arial" panose="020B0604020202020204" pitchFamily="34" charset="0"/>
                <a:cs typeface="Arial" panose="020B0604020202020204" pitchFamily="34" charset="0"/>
              </a:rPr>
              <a:t>.</a:t>
            </a:r>
            <a:endParaRPr lang="vi-VN" sz="34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400">
                <a:latin typeface="Arial" panose="020B0604020202020204" pitchFamily="34" charset="0"/>
                <a:cs typeface="Arial" panose="020B0604020202020204" pitchFamily="34" charset="0"/>
              </a:rPr>
              <a:t>Lập kế hoạch tiếp tục phấn đấu hoàn thiện bản thân.</a:t>
            </a:r>
          </a:p>
        </p:txBody>
      </p:sp>
      <p:sp>
        <p:nvSpPr>
          <p:cNvPr id="20" name="Line Callout 1 (Border and Accent Bar) 3">
            <a:extLst>
              <a:ext uri="{FF2B5EF4-FFF2-40B4-BE49-F238E27FC236}">
                <a16:creationId xmlns:a16="http://schemas.microsoft.com/office/drawing/2014/main" id="{274FE93B-7368-5D79-47CE-98A23DA8F21E}"/>
              </a:ext>
            </a:extLst>
          </p:cNvPr>
          <p:cNvSpPr/>
          <p:nvPr/>
        </p:nvSpPr>
        <p:spPr>
          <a:xfrm>
            <a:off x="457200" y="1792329"/>
            <a:ext cx="14401800" cy="1414180"/>
          </a:xfrm>
          <a:prstGeom prst="accentBorderCallout1">
            <a:avLst>
              <a:gd name="adj1" fmla="val 18750"/>
              <a:gd name="adj2" fmla="val -3127"/>
              <a:gd name="adj3" fmla="val 17954"/>
              <a:gd name="adj4" fmla="val -17509"/>
            </a:avLst>
          </a:prstGeom>
          <a:solidFill>
            <a:schemeClr val="bg1"/>
          </a:solidFill>
          <a:ln>
            <a:solidFill>
              <a:schemeClr val="bg2">
                <a:lumMod val="1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a:solidFill>
                  <a:schemeClr val="tx1"/>
                </a:solidFill>
                <a:latin typeface="Arial" panose="020B0604020202020204" pitchFamily="34" charset="0"/>
                <a:cs typeface="Arial" panose="020B0604020202020204" pitchFamily="34" charset="0"/>
              </a:rPr>
              <a:t>Nói về những điều bạn đã làm được trong chủ đề này</a:t>
            </a:r>
            <a:endParaRPr lang="en-US" sz="3800" b="1" i="1"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2DAE1BD-3D40-76D3-CC02-1B234CD0D3AC}"/>
              </a:ext>
            </a:extLst>
          </p:cNvPr>
          <p:cNvSpPr txBox="1"/>
          <p:nvPr/>
        </p:nvSpPr>
        <p:spPr>
          <a:xfrm>
            <a:off x="1302371" y="617617"/>
            <a:ext cx="15995029" cy="830997"/>
          </a:xfrm>
          <a:prstGeom prst="rect">
            <a:avLst/>
          </a:prstGeom>
          <a:noFill/>
        </p:spPr>
        <p:txBody>
          <a:bodyPr wrap="square">
            <a:spAutoFit/>
          </a:bodyPr>
          <a:lstStyle/>
          <a:p>
            <a:pPr algn="ctr">
              <a:spcAft>
                <a:spcPts val="1000"/>
              </a:spcAft>
            </a:pPr>
            <a:r>
              <a:rPr lang="vi-VN" sz="4800" b="1">
                <a:solidFill>
                  <a:srgbClr val="C00000"/>
                </a:solidFill>
                <a:latin typeface="Arial" panose="020B0604020202020204" pitchFamily="34" charset="0"/>
                <a:ea typeface="Calibri" panose="020F0502020204030204" pitchFamily="34" charset="0"/>
                <a:cs typeface="Arial" panose="020B0604020202020204" pitchFamily="34" charset="0"/>
              </a:rPr>
              <a:t>Nhiệm vụ 1: Đánh giá đồng đẳng</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65042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left)">
                                      <p:cBhvr>
                                        <p:cTn id="22" dur="500"/>
                                        <p:tgtEl>
                                          <p:spTgt spid="15">
                                            <p:txEl>
                                              <p:pRg st="1" end="1"/>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wipe(left)">
                                      <p:cBhvr>
                                        <p:cTn id="26" dur="500"/>
                                        <p:tgtEl>
                                          <p:spTgt spid="15">
                                            <p:txEl>
                                              <p:pRg st="2" end="2"/>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wipe(left)">
                                      <p:cBhvr>
                                        <p:cTn id="30" dur="500"/>
                                        <p:tgtEl>
                                          <p:spTgt spid="15">
                                            <p:txEl>
                                              <p:pRg st="3" end="3"/>
                                            </p:txEl>
                                          </p:spTgt>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5">
                                            <p:txEl>
                                              <p:pRg st="4" end="4"/>
                                            </p:txEl>
                                          </p:spTgt>
                                        </p:tgtEl>
                                        <p:attrNameLst>
                                          <p:attrName>style.visibility</p:attrName>
                                        </p:attrNameLst>
                                      </p:cBhvr>
                                      <p:to>
                                        <p:strVal val="visible"/>
                                      </p:to>
                                    </p:set>
                                    <p:animEffect transition="in" filter="wipe(left)">
                                      <p:cBhvr>
                                        <p:cTn id="34" dur="500"/>
                                        <p:tgtEl>
                                          <p:spTgt spid="15">
                                            <p:txEl>
                                              <p:pRg st="4" end="4"/>
                                            </p:tx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5">
                                            <p:txEl>
                                              <p:pRg st="5" end="5"/>
                                            </p:txEl>
                                          </p:spTgt>
                                        </p:tgtEl>
                                        <p:attrNameLst>
                                          <p:attrName>style.visibility</p:attrName>
                                        </p:attrNameLst>
                                      </p:cBhvr>
                                      <p:to>
                                        <p:strVal val="visible"/>
                                      </p:to>
                                    </p:set>
                                    <p:animEffect transition="in" filter="wipe(left)">
                                      <p:cBhvr>
                                        <p:cTn id="38"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0"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7232085" y="18789"/>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5DE187-23E6-6F39-746F-E5C7125593DF}"/>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47" name="Freeform 11">
            <a:extLst>
              <a:ext uri="{FF2B5EF4-FFF2-40B4-BE49-F238E27FC236}">
                <a16:creationId xmlns:a16="http://schemas.microsoft.com/office/drawing/2014/main" id="{1F42134A-9FB4-5ED1-F242-6D923E1B4679}"/>
              </a:ext>
            </a:extLst>
          </p:cNvPr>
          <p:cNvSpPr/>
          <p:nvPr/>
        </p:nvSpPr>
        <p:spPr>
          <a:xfrm rot="6949130">
            <a:off x="221003" y="68196"/>
            <a:ext cx="849227" cy="911827"/>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Line Callout 1 (Border and Accent Bar) 3">
            <a:extLst>
              <a:ext uri="{FF2B5EF4-FFF2-40B4-BE49-F238E27FC236}">
                <a16:creationId xmlns:a16="http://schemas.microsoft.com/office/drawing/2014/main" id="{274FE93B-7368-5D79-47CE-98A23DA8F21E}"/>
              </a:ext>
            </a:extLst>
          </p:cNvPr>
          <p:cNvSpPr/>
          <p:nvPr/>
        </p:nvSpPr>
        <p:spPr>
          <a:xfrm>
            <a:off x="440871" y="1866901"/>
            <a:ext cx="14401800" cy="1436006"/>
          </a:xfrm>
          <a:prstGeom prst="accentBorderCallout1">
            <a:avLst>
              <a:gd name="adj1" fmla="val 18750"/>
              <a:gd name="adj2" fmla="val -3127"/>
              <a:gd name="adj3" fmla="val 17954"/>
              <a:gd name="adj4" fmla="val -17509"/>
            </a:avLst>
          </a:prstGeom>
          <a:solidFill>
            <a:schemeClr val="bg1"/>
          </a:solidFill>
          <a:ln>
            <a:solidFill>
              <a:schemeClr val="bg2">
                <a:lumMod val="1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a:solidFill>
                  <a:schemeClr val="tx1"/>
                </a:solidFill>
                <a:latin typeface="Arial" panose="020B0604020202020204" pitchFamily="34" charset="0"/>
                <a:cs typeface="Arial" panose="020B0604020202020204" pitchFamily="34" charset="0"/>
              </a:rPr>
              <a:t>Nói về những điều bạn cần cố gắng trong chủ đề này</a:t>
            </a:r>
            <a:endParaRPr lang="en-US" sz="3800" b="1" i="1" dirty="0">
              <a:solidFill>
                <a:schemeClr val="tx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ABB1245-F599-6423-35F4-31415ADB28C2}"/>
              </a:ext>
            </a:extLst>
          </p:cNvPr>
          <p:cNvGrpSpPr/>
          <p:nvPr/>
        </p:nvGrpSpPr>
        <p:grpSpPr>
          <a:xfrm>
            <a:off x="7641771" y="3619500"/>
            <a:ext cx="9274629" cy="5714999"/>
            <a:chOff x="7395975" y="2883064"/>
            <a:chExt cx="9274629" cy="5714999"/>
          </a:xfrm>
        </p:grpSpPr>
        <p:sp>
          <p:nvSpPr>
            <p:cNvPr id="4" name="Speech Bubble: Rectangle with Corners Rounded 3">
              <a:extLst>
                <a:ext uri="{FF2B5EF4-FFF2-40B4-BE49-F238E27FC236}">
                  <a16:creationId xmlns:a16="http://schemas.microsoft.com/office/drawing/2014/main" id="{C4F68103-BA17-6E01-E996-A3E3B2E1BDAD}"/>
                </a:ext>
              </a:extLst>
            </p:cNvPr>
            <p:cNvSpPr/>
            <p:nvPr/>
          </p:nvSpPr>
          <p:spPr>
            <a:xfrm>
              <a:off x="7395975" y="3411194"/>
              <a:ext cx="9274629" cy="5186869"/>
            </a:xfrm>
            <a:prstGeom prst="wedgeRoundRectCallout">
              <a:avLst>
                <a:gd name="adj1" fmla="val -61789"/>
                <a:gd name="adj2" fmla="val 40892"/>
                <a:gd name="adj3" fmla="val 16667"/>
              </a:avLst>
            </a:prstGeom>
            <a:solidFill>
              <a:srgbClr val="F8EDEC"/>
            </a:solidFill>
            <a:ln>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accent2">
                      <a:lumMod val="50000"/>
                    </a:schemeClr>
                  </a:solidFill>
                  <a:latin typeface="Arial" panose="020B0604020202020204" pitchFamily="34" charset="0"/>
                  <a:cs typeface="Arial" panose="020B0604020202020204" pitchFamily="34" charset="0"/>
                </a:rPr>
                <a:t>HOẠT ĐỘNG NHÓM</a:t>
              </a:r>
            </a:p>
            <a:p>
              <a:pPr algn="just">
                <a:lnSpc>
                  <a:spcPct val="150000"/>
                </a:lnSpc>
              </a:pPr>
              <a:r>
                <a:rPr lang="en-US" sz="3600">
                  <a:solidFill>
                    <a:schemeClr val="tx1"/>
                  </a:solidFill>
                  <a:latin typeface="Arial" panose="020B0604020202020204" pitchFamily="34" charset="0"/>
                  <a:cs typeface="Arial" panose="020B0604020202020204" pitchFamily="34" charset="0"/>
                </a:rPr>
                <a:t>Các em </a:t>
              </a:r>
              <a:r>
                <a:rPr lang="vi-VN" sz="3600">
                  <a:solidFill>
                    <a:schemeClr val="tx1"/>
                  </a:solidFill>
                  <a:latin typeface="Arial" panose="020B0604020202020204" pitchFamily="34" charset="0"/>
                  <a:cs typeface="Arial" panose="020B0604020202020204" pitchFamily="34" charset="0"/>
                </a:rPr>
                <a:t>chia sẻ với bạn</a:t>
              </a:r>
              <a:r>
                <a:rPr lang="en-US" sz="3600">
                  <a:solidFill>
                    <a:schemeClr val="tx1"/>
                  </a:solidFill>
                  <a:latin typeface="Arial" panose="020B0604020202020204" pitchFamily="34" charset="0"/>
                  <a:cs typeface="Arial" panose="020B0604020202020204" pitchFamily="34" charset="0"/>
                </a:rPr>
                <a:t> trong nhóm</a:t>
              </a:r>
              <a:r>
                <a:rPr lang="vi-VN" sz="3600">
                  <a:solidFill>
                    <a:schemeClr val="tx1"/>
                  </a:solidFill>
                  <a:latin typeface="Arial" panose="020B0604020202020204" pitchFamily="34" charset="0"/>
                  <a:cs typeface="Arial" panose="020B0604020202020204" pitchFamily="34" charset="0"/>
                </a:rPr>
                <a:t> về: </a:t>
              </a:r>
              <a:r>
                <a:rPr lang="vi-VN" sz="3600" i="1">
                  <a:solidFill>
                    <a:srgbClr val="FF0000"/>
                  </a:solidFill>
                  <a:latin typeface="Arial" panose="020B0604020202020204" pitchFamily="34" charset="0"/>
                  <a:cs typeface="Arial" panose="020B0604020202020204" pitchFamily="34" charset="0"/>
                </a:rPr>
                <a:t>Những hành vi, thái độ chưa phù hợp trong chủ đề này mà bạn cần thay đổi hoặc cố gắng.</a:t>
              </a:r>
              <a:endParaRPr lang="vi-VN" sz="3600" i="1" dirty="0">
                <a:solidFill>
                  <a:srgbClr val="FF0000"/>
                </a:solidFill>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D8F30CD9-0145-D540-C404-CDF25AC1CC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80288" y="2883064"/>
              <a:ext cx="753602" cy="774731"/>
            </a:xfrm>
            <a:prstGeom prst="rect">
              <a:avLst/>
            </a:prstGeom>
          </p:spPr>
        </p:pic>
      </p:grpSp>
      <p:pic>
        <p:nvPicPr>
          <p:cNvPr id="7" name="Picture 9">
            <a:extLst>
              <a:ext uri="{FF2B5EF4-FFF2-40B4-BE49-F238E27FC236}">
                <a16:creationId xmlns:a16="http://schemas.microsoft.com/office/drawing/2014/main" id="{01A8B6F3-3500-E63E-F561-2C779F9403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28800" y="5537683"/>
            <a:ext cx="4258628" cy="4784975"/>
          </a:xfrm>
          <a:prstGeom prst="rect">
            <a:avLst/>
          </a:prstGeom>
        </p:spPr>
      </p:pic>
      <p:sp>
        <p:nvSpPr>
          <p:cNvPr id="8" name="TextBox 7">
            <a:extLst>
              <a:ext uri="{FF2B5EF4-FFF2-40B4-BE49-F238E27FC236}">
                <a16:creationId xmlns:a16="http://schemas.microsoft.com/office/drawing/2014/main" id="{D3B1BEBC-2291-E406-2A61-6C8239A51237}"/>
              </a:ext>
            </a:extLst>
          </p:cNvPr>
          <p:cNvSpPr txBox="1"/>
          <p:nvPr/>
        </p:nvSpPr>
        <p:spPr>
          <a:xfrm>
            <a:off x="1302371" y="617617"/>
            <a:ext cx="15995029" cy="830997"/>
          </a:xfrm>
          <a:prstGeom prst="rect">
            <a:avLst/>
          </a:prstGeom>
          <a:noFill/>
        </p:spPr>
        <p:txBody>
          <a:bodyPr wrap="square">
            <a:spAutoFit/>
          </a:bodyPr>
          <a:lstStyle/>
          <a:p>
            <a:pPr algn="ctr">
              <a:spcAft>
                <a:spcPts val="1000"/>
              </a:spcAft>
            </a:pPr>
            <a:r>
              <a:rPr lang="vi-VN" sz="4800" b="1">
                <a:solidFill>
                  <a:srgbClr val="C00000"/>
                </a:solidFill>
                <a:latin typeface="Arial" panose="020B0604020202020204" pitchFamily="34" charset="0"/>
                <a:ea typeface="Calibri" panose="020F0502020204030204" pitchFamily="34" charset="0"/>
                <a:cs typeface="Arial" panose="020B0604020202020204" pitchFamily="34" charset="0"/>
              </a:rPr>
              <a:t>Nhiệm vụ 1: Đánh giá đồng đẳng</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86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7232085" y="18789"/>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5DE187-23E6-6F39-746F-E5C7125593DF}"/>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47" name="Freeform 11">
            <a:extLst>
              <a:ext uri="{FF2B5EF4-FFF2-40B4-BE49-F238E27FC236}">
                <a16:creationId xmlns:a16="http://schemas.microsoft.com/office/drawing/2014/main" id="{1F42134A-9FB4-5ED1-F242-6D923E1B4679}"/>
              </a:ext>
            </a:extLst>
          </p:cNvPr>
          <p:cNvSpPr/>
          <p:nvPr/>
        </p:nvSpPr>
        <p:spPr>
          <a:xfrm rot="6949130">
            <a:off x="221003" y="68196"/>
            <a:ext cx="849227" cy="911827"/>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2" name="Picture 5">
            <a:extLst>
              <a:ext uri="{FF2B5EF4-FFF2-40B4-BE49-F238E27FC236}">
                <a16:creationId xmlns:a16="http://schemas.microsoft.com/office/drawing/2014/main" id="{5CD6C459-243A-1F03-463A-0CF10AE6CDC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8914" t="38319"/>
          <a:stretch>
            <a:fillRect/>
          </a:stretch>
        </p:blipFill>
        <p:spPr>
          <a:xfrm rot="10800000">
            <a:off x="3257074" y="3619501"/>
            <a:ext cx="15030926" cy="6667499"/>
          </a:xfrm>
          <a:prstGeom prst="rect">
            <a:avLst/>
          </a:prstGeom>
        </p:spPr>
      </p:pic>
      <p:sp>
        <p:nvSpPr>
          <p:cNvPr id="8" name="TextBox 7">
            <a:extLst>
              <a:ext uri="{FF2B5EF4-FFF2-40B4-BE49-F238E27FC236}">
                <a16:creationId xmlns:a16="http://schemas.microsoft.com/office/drawing/2014/main" id="{628D7EB5-2327-EED5-B662-374E3CE71068}"/>
              </a:ext>
            </a:extLst>
          </p:cNvPr>
          <p:cNvSpPr txBox="1"/>
          <p:nvPr/>
        </p:nvSpPr>
        <p:spPr>
          <a:xfrm>
            <a:off x="7222671" y="5829300"/>
            <a:ext cx="9982200" cy="3671583"/>
          </a:xfrm>
          <a:prstGeom prst="rect">
            <a:avLst/>
          </a:prstGeom>
          <a:noFill/>
        </p:spPr>
        <p:txBody>
          <a:bodyPr wrap="square">
            <a:spAutoFit/>
          </a:bodyPr>
          <a:lstStyle/>
          <a:p>
            <a:pPr algn="ctr">
              <a:lnSpc>
                <a:spcPct val="150000"/>
              </a:lnSpc>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CHIA SẺ TRƯỚC LỚP</a:t>
            </a:r>
          </a:p>
          <a:p>
            <a:pPr algn="just">
              <a:lnSpc>
                <a:spcPct val="150000"/>
              </a:lnSpc>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Em hãy chia sẻ về những điều bạn nhận xét về mình, về những điều mình đã làm được, chưa làm được và cảm nhận của mình</a:t>
            </a:r>
            <a:endParaRPr lang="vi-VN"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A picture containing toy, doll&#10;&#10;Description automatically generated">
            <a:extLst>
              <a:ext uri="{FF2B5EF4-FFF2-40B4-BE49-F238E27FC236}">
                <a16:creationId xmlns:a16="http://schemas.microsoft.com/office/drawing/2014/main" id="{BC9175EB-8402-25D9-0029-CF891A1F34E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rot="20184090">
            <a:off x="2071725" y="2360920"/>
            <a:ext cx="6939093" cy="3805269"/>
          </a:xfrm>
          <a:prstGeom prst="rect">
            <a:avLst/>
          </a:prstGeom>
        </p:spPr>
      </p:pic>
      <p:sp>
        <p:nvSpPr>
          <p:cNvPr id="10" name="TextBox 9">
            <a:extLst>
              <a:ext uri="{FF2B5EF4-FFF2-40B4-BE49-F238E27FC236}">
                <a16:creationId xmlns:a16="http://schemas.microsoft.com/office/drawing/2014/main" id="{59F89038-828A-04EB-CD92-62B1211990DB}"/>
              </a:ext>
            </a:extLst>
          </p:cNvPr>
          <p:cNvSpPr txBox="1"/>
          <p:nvPr/>
        </p:nvSpPr>
        <p:spPr>
          <a:xfrm>
            <a:off x="1302371" y="617617"/>
            <a:ext cx="15995029" cy="830997"/>
          </a:xfrm>
          <a:prstGeom prst="rect">
            <a:avLst/>
          </a:prstGeom>
          <a:noFill/>
        </p:spPr>
        <p:txBody>
          <a:bodyPr wrap="square">
            <a:spAutoFit/>
          </a:bodyPr>
          <a:lstStyle/>
          <a:p>
            <a:pPr algn="ctr">
              <a:spcAft>
                <a:spcPts val="1000"/>
              </a:spcAft>
            </a:pPr>
            <a:r>
              <a:rPr lang="vi-VN" sz="4800" b="1">
                <a:solidFill>
                  <a:srgbClr val="C00000"/>
                </a:solidFill>
                <a:latin typeface="Arial" panose="020B0604020202020204" pitchFamily="34" charset="0"/>
                <a:ea typeface="Calibri" panose="020F0502020204030204" pitchFamily="34" charset="0"/>
                <a:cs typeface="Arial" panose="020B0604020202020204" pitchFamily="34" charset="0"/>
              </a:rPr>
              <a:t>Nhiệm vụ 1: Đánh giá đồng đẳng</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2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4" name="Freeform 4"/>
          <p:cNvSpPr/>
          <p:nvPr/>
        </p:nvSpPr>
        <p:spPr>
          <a:xfrm>
            <a:off x="33867" y="9136846"/>
            <a:ext cx="1295400" cy="1143000"/>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42AA760A-352C-A26A-D515-B966BE96CFD5}"/>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b="26406"/>
          <a:stretch>
            <a:fillRect/>
          </a:stretch>
        </p:blipFill>
        <p:spPr>
          <a:xfrm>
            <a:off x="3859492" y="-571500"/>
            <a:ext cx="10622939" cy="8610600"/>
          </a:xfrm>
          <a:prstGeom prst="rect">
            <a:avLst/>
          </a:prstGeom>
        </p:spPr>
      </p:pic>
      <p:sp>
        <p:nvSpPr>
          <p:cNvPr id="10" name="TextBox 9">
            <a:extLst>
              <a:ext uri="{FF2B5EF4-FFF2-40B4-BE49-F238E27FC236}">
                <a16:creationId xmlns:a16="http://schemas.microsoft.com/office/drawing/2014/main" id="{E21829FD-1FF6-4986-A8B2-56F47388C710}"/>
              </a:ext>
            </a:extLst>
          </p:cNvPr>
          <p:cNvSpPr txBox="1"/>
          <p:nvPr/>
        </p:nvSpPr>
        <p:spPr>
          <a:xfrm>
            <a:off x="4987467" y="4008396"/>
            <a:ext cx="8549522" cy="3671583"/>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hãy lắng nghe GV</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đọc từng nội dung trong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Bảng tự đánh giá</a:t>
            </a:r>
            <a:r>
              <a:rPr lang="en-US" sz="4000" b="1"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dưới đây</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và</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hoàn thành phần tự đánh giá của mình.</a:t>
            </a:r>
            <a:endParaRPr lang="vi-VN" sz="4000" b="1" i="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AutoShape 24">
            <a:extLst>
              <a:ext uri="{FF2B5EF4-FFF2-40B4-BE49-F238E27FC236}">
                <a16:creationId xmlns:a16="http://schemas.microsoft.com/office/drawing/2014/main" id="{7D74A3AC-87D5-6380-45FD-FFB7CD0BCB0B}"/>
              </a:ext>
            </a:extLst>
          </p:cNvPr>
          <p:cNvSpPr/>
          <p:nvPr/>
        </p:nvSpPr>
        <p:spPr>
          <a:xfrm>
            <a:off x="-1981200" y="435955"/>
            <a:ext cx="22250400" cy="2115575"/>
          </a:xfrm>
          <a:prstGeom prst="rect">
            <a:avLst/>
          </a:prstGeom>
          <a:solidFill>
            <a:schemeClr val="bg1"/>
          </a:solidFill>
        </p:spPr>
        <p:txBody>
          <a:bodyPr/>
          <a:lstStyle/>
          <a:p>
            <a:endParaRPr lang="en-US">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C14D837F-911F-FCDF-9D3D-06FA60FABF69}"/>
              </a:ext>
            </a:extLst>
          </p:cNvPr>
          <p:cNvGrpSpPr/>
          <p:nvPr/>
        </p:nvGrpSpPr>
        <p:grpSpPr>
          <a:xfrm rot="702940">
            <a:off x="15859615" y="544799"/>
            <a:ext cx="2538524" cy="1908389"/>
            <a:chOff x="15794001" y="8493661"/>
            <a:chExt cx="2246574" cy="1599902"/>
          </a:xfrm>
        </p:grpSpPr>
        <p:sp>
          <p:nvSpPr>
            <p:cNvPr id="15" name="Freeform 9">
              <a:extLst>
                <a:ext uri="{FF2B5EF4-FFF2-40B4-BE49-F238E27FC236}">
                  <a16:creationId xmlns:a16="http://schemas.microsoft.com/office/drawing/2014/main" id="{7EFD4D43-95FC-D7BE-5F90-87B7692167A9}"/>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11">
              <a:extLst>
                <a:ext uri="{FF2B5EF4-FFF2-40B4-BE49-F238E27FC236}">
                  <a16:creationId xmlns:a16="http://schemas.microsoft.com/office/drawing/2014/main" id="{7446F8FA-62ED-2233-E496-8C6C38BDD937}"/>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4552B90C-BE91-9981-3CA6-C32FFF913083}"/>
              </a:ext>
            </a:extLst>
          </p:cNvPr>
          <p:cNvGrpSpPr/>
          <p:nvPr/>
        </p:nvGrpSpPr>
        <p:grpSpPr>
          <a:xfrm rot="6949130">
            <a:off x="310503" y="510792"/>
            <a:ext cx="2506785" cy="1782556"/>
            <a:chOff x="15794001" y="8493661"/>
            <a:chExt cx="2246574" cy="1599902"/>
          </a:xfrm>
        </p:grpSpPr>
        <p:sp>
          <p:nvSpPr>
            <p:cNvPr id="18" name="Freeform 9">
              <a:extLst>
                <a:ext uri="{FF2B5EF4-FFF2-40B4-BE49-F238E27FC236}">
                  <a16:creationId xmlns:a16="http://schemas.microsoft.com/office/drawing/2014/main" id="{18C7A0BB-0208-4C85-1F92-61CF9F3A481B}"/>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9" name="Freeform 11">
              <a:extLst>
                <a:ext uri="{FF2B5EF4-FFF2-40B4-BE49-F238E27FC236}">
                  <a16:creationId xmlns:a16="http://schemas.microsoft.com/office/drawing/2014/main" id="{953BB76E-8F2D-B585-CCF3-50B591E253B2}"/>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59661E9A-46CA-A290-53D4-E3894F7A970D}"/>
              </a:ext>
            </a:extLst>
          </p:cNvPr>
          <p:cNvSpPr txBox="1"/>
          <p:nvPr/>
        </p:nvSpPr>
        <p:spPr>
          <a:xfrm>
            <a:off x="2928417" y="1224117"/>
            <a:ext cx="12667622" cy="830997"/>
          </a:xfrm>
          <a:prstGeom prst="rect">
            <a:avLst/>
          </a:prstGeom>
          <a:noFill/>
        </p:spPr>
        <p:txBody>
          <a:bodyPr wrap="square">
            <a:spAutoFit/>
          </a:bodyPr>
          <a:lstStyle/>
          <a:p>
            <a:pPr algn="ctr">
              <a:spcAft>
                <a:spcPts val="1000"/>
              </a:spcAft>
            </a:pPr>
            <a:r>
              <a:rPr lang="en-US" sz="4800" b="1">
                <a:solidFill>
                  <a:srgbClr val="C00000"/>
                </a:solidFill>
                <a:latin typeface="Arial" panose="020B0604020202020204" pitchFamily="34" charset="0"/>
                <a:ea typeface="Calibri" panose="020F0502020204030204" pitchFamily="34" charset="0"/>
                <a:cs typeface="Arial" panose="020B0604020202020204" pitchFamily="34" charset="0"/>
              </a:rPr>
              <a:t>Nhiệm vụ 2: Khảo sát kết quả tự đánh giá</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child drawing on a piece of paper&#10;&#10;Description automatically generated with low confidence">
            <a:extLst>
              <a:ext uri="{FF2B5EF4-FFF2-40B4-BE49-F238E27FC236}">
                <a16:creationId xmlns:a16="http://schemas.microsoft.com/office/drawing/2014/main" id="{0097AF73-19BF-1FC4-BEAC-EE5F2BADCA9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2685648" y="6492263"/>
            <a:ext cx="4683538" cy="4098091"/>
          </a:xfrm>
          <a:prstGeom prst="rect">
            <a:avLst/>
          </a:prstGeom>
        </p:spPr>
      </p:pic>
    </p:spTree>
    <p:extLst>
      <p:ext uri="{BB962C8B-B14F-4D97-AF65-F5344CB8AC3E}">
        <p14:creationId xmlns:p14="http://schemas.microsoft.com/office/powerpoint/2010/main" val="1702197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FB917E-36AD-87A5-A234-B0DB4146828B}"/>
              </a:ext>
            </a:extLst>
          </p:cNvPr>
          <p:cNvGraphicFramePr>
            <a:graphicFrameLocks noGrp="1"/>
          </p:cNvGraphicFramePr>
          <p:nvPr>
            <p:extLst>
              <p:ext uri="{D42A27DB-BD31-4B8C-83A1-F6EECF244321}">
                <p14:modId xmlns:p14="http://schemas.microsoft.com/office/powerpoint/2010/main" val="1780305404"/>
              </p:ext>
            </p:extLst>
          </p:nvPr>
        </p:nvGraphicFramePr>
        <p:xfrm>
          <a:off x="542922" y="1562100"/>
          <a:ext cx="17202151" cy="8382000"/>
        </p:xfrm>
        <a:graphic>
          <a:graphicData uri="http://schemas.openxmlformats.org/drawingml/2006/table">
            <a:tbl>
              <a:tblPr firstRow="1" bandRow="1">
                <a:tableStyleId>{5C22544A-7EE6-4342-B048-85BDC9FD1C3A}</a:tableStyleId>
              </a:tblPr>
              <a:tblGrid>
                <a:gridCol w="10096499">
                  <a:extLst>
                    <a:ext uri="{9D8B030D-6E8A-4147-A177-3AD203B41FA5}">
                      <a16:colId xmlns:a16="http://schemas.microsoft.com/office/drawing/2014/main" val="1386495131"/>
                    </a:ext>
                  </a:extLst>
                </a:gridCol>
                <a:gridCol w="2139672">
                  <a:extLst>
                    <a:ext uri="{9D8B030D-6E8A-4147-A177-3AD203B41FA5}">
                      <a16:colId xmlns:a16="http://schemas.microsoft.com/office/drawing/2014/main" val="2451852874"/>
                    </a:ext>
                  </a:extLst>
                </a:gridCol>
                <a:gridCol w="2463766">
                  <a:extLst>
                    <a:ext uri="{9D8B030D-6E8A-4147-A177-3AD203B41FA5}">
                      <a16:colId xmlns:a16="http://schemas.microsoft.com/office/drawing/2014/main" val="1140609966"/>
                    </a:ext>
                  </a:extLst>
                </a:gridCol>
                <a:gridCol w="2502214">
                  <a:extLst>
                    <a:ext uri="{9D8B030D-6E8A-4147-A177-3AD203B41FA5}">
                      <a16:colId xmlns:a16="http://schemas.microsoft.com/office/drawing/2014/main" val="1752212241"/>
                    </a:ext>
                  </a:extLst>
                </a:gridCol>
              </a:tblGrid>
              <a:tr h="818201">
                <a:tc rowSpan="2">
                  <a:txBody>
                    <a:bodyPr/>
                    <a:lstStyle/>
                    <a:p>
                      <a:pPr marL="0" marR="0" algn="ctr">
                        <a:lnSpc>
                          <a:spcPct val="100000"/>
                        </a:lnSpc>
                        <a:spcBef>
                          <a:spcPts val="100"/>
                        </a:spcBef>
                        <a:spcAft>
                          <a:spcPts val="100"/>
                        </a:spcAft>
                      </a:pPr>
                      <a:r>
                        <a:rPr lang="en-US" sz="3000">
                          <a:effectLst/>
                          <a:latin typeface="Arial" panose="020B0604020202020204" pitchFamily="34" charset="0"/>
                          <a:cs typeface="Arial" panose="020B0604020202020204" pitchFamily="34" charset="0"/>
                        </a:rPr>
                        <a:t>Nội dung đánh giá</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00000"/>
                        </a:lnSpc>
                        <a:spcBef>
                          <a:spcPts val="100"/>
                        </a:spcBef>
                        <a:spcAft>
                          <a:spcPts val="100"/>
                        </a:spcAft>
                      </a:pPr>
                      <a:r>
                        <a:rPr lang="en-US" sz="3000">
                          <a:effectLst/>
                          <a:latin typeface="Arial" panose="020B0604020202020204" pitchFamily="34" charset="0"/>
                          <a:cs typeface="Arial" panose="020B0604020202020204" pitchFamily="34" charset="0"/>
                        </a:rPr>
                        <a:t>Mức độ đạt được</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1420645"/>
                  </a:ext>
                </a:extLst>
              </a:tr>
              <a:tr h="781999">
                <a:tc vMerge="1">
                  <a:txBody>
                    <a:bodyPr/>
                    <a:lstStyle/>
                    <a:p>
                      <a:endParaRPr lang="en-US"/>
                    </a:p>
                  </a:txBody>
                  <a:tcPr/>
                </a:tc>
                <a:tc>
                  <a:txBody>
                    <a:bodyPr/>
                    <a:lstStyle/>
                    <a:p>
                      <a:pPr marL="0" marR="0" algn="ctr">
                        <a:lnSpc>
                          <a:spcPct val="100000"/>
                        </a:lnSpc>
                        <a:spcBef>
                          <a:spcPts val="100"/>
                        </a:spcBef>
                        <a:spcAft>
                          <a:spcPts val="100"/>
                        </a:spcAft>
                      </a:pPr>
                      <a:r>
                        <a:rPr lang="en-US" sz="3000" b="1">
                          <a:effectLst/>
                          <a:latin typeface="Arial" panose="020B0604020202020204" pitchFamily="34" charset="0"/>
                          <a:cs typeface="Arial" panose="020B0604020202020204" pitchFamily="34" charset="0"/>
                        </a:rPr>
                        <a:t>Tốt</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100"/>
                        </a:spcBef>
                        <a:spcAft>
                          <a:spcPts val="100"/>
                        </a:spcAft>
                      </a:pPr>
                      <a:r>
                        <a:rPr lang="en-US" sz="3000" b="1">
                          <a:effectLst/>
                          <a:latin typeface="Arial" panose="020B0604020202020204" pitchFamily="34" charset="0"/>
                          <a:cs typeface="Arial" panose="020B0604020202020204" pitchFamily="34" charset="0"/>
                        </a:rPr>
                        <a:t>Đạt</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100"/>
                        </a:spcBef>
                        <a:spcAft>
                          <a:spcPts val="100"/>
                        </a:spcAft>
                      </a:pPr>
                      <a:r>
                        <a:rPr lang="en-US" sz="3000" b="1">
                          <a:effectLst/>
                          <a:latin typeface="Arial" panose="020B0604020202020204" pitchFamily="34" charset="0"/>
                          <a:cs typeface="Arial" panose="020B0604020202020204" pitchFamily="34" charset="0"/>
                        </a:rPr>
                        <a:t>Chưa đạt</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90435867"/>
                  </a:ext>
                </a:extLst>
              </a:tr>
              <a:tr h="1068698">
                <a:tc>
                  <a:txBody>
                    <a:bodyPr/>
                    <a:lstStyle/>
                    <a:p>
                      <a:pPr marL="0" marR="0" algn="just">
                        <a:lnSpc>
                          <a:spcPct val="100000"/>
                        </a:lnSpc>
                        <a:spcBef>
                          <a:spcPts val="100"/>
                        </a:spcBef>
                        <a:spcAft>
                          <a:spcPts val="100"/>
                        </a:spcAft>
                      </a:pPr>
                      <a:r>
                        <a:rPr lang="en-US" sz="2600">
                          <a:effectLst/>
                          <a:latin typeface="Arial" panose="020B0604020202020204" pitchFamily="34" charset="0"/>
                          <a:cs typeface="Arial" panose="020B0604020202020204" pitchFamily="34" charset="0"/>
                        </a:rPr>
                        <a:t>1. Xác định được nội dung và cách phấn đấu hoàn thiện bản thân.</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16839161"/>
                  </a:ext>
                </a:extLst>
              </a:tr>
              <a:tr h="1524000">
                <a:tc>
                  <a:txBody>
                    <a:bodyPr/>
                    <a:lstStyle/>
                    <a:p>
                      <a:pPr marL="0" marR="0" algn="just">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2. Xác định được những việc cần tuân thủ kỉ luật, quy định trong nhà trường và cộng đồng.</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70831549"/>
                  </a:ext>
                </a:extLst>
              </a:tr>
              <a:tr h="1524000">
                <a:tc>
                  <a:txBody>
                    <a:bodyPr/>
                    <a:lstStyle/>
                    <a:p>
                      <a:pPr marL="0" marR="0" algn="just">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3. Thực hiện được sự tuân thủ nội quy, quy định của nhóm, lớp và nhà trường.</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3119338"/>
                  </a:ext>
                </a:extLst>
              </a:tr>
              <a:tr h="837251">
                <a:tc>
                  <a:txBody>
                    <a:bodyPr/>
                    <a:lstStyle/>
                    <a:p>
                      <a:pPr marL="0" marR="0" algn="just">
                        <a:lnSpc>
                          <a:spcPct val="100000"/>
                        </a:lnSpc>
                        <a:spcBef>
                          <a:spcPts val="100"/>
                        </a:spcBef>
                        <a:spcAft>
                          <a:spcPts val="100"/>
                        </a:spcAft>
                      </a:pPr>
                      <a:r>
                        <a:rPr lang="en-US" sz="2600">
                          <a:effectLst/>
                          <a:latin typeface="Arial" panose="020B0604020202020204" pitchFamily="34" charset="0"/>
                          <a:cs typeface="Arial" panose="020B0604020202020204" pitchFamily="34" charset="0"/>
                        </a:rPr>
                        <a:t>4. Thực hiện được quy định ở nơi công cộng.</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10867503"/>
                  </a:ext>
                </a:extLst>
              </a:tr>
              <a:tr h="913451">
                <a:tc>
                  <a:txBody>
                    <a:bodyPr/>
                    <a:lstStyle/>
                    <a:p>
                      <a:pPr marL="0" marR="0" algn="just">
                        <a:lnSpc>
                          <a:spcPct val="100000"/>
                        </a:lnSpc>
                        <a:spcBef>
                          <a:spcPts val="100"/>
                        </a:spcBef>
                        <a:spcAft>
                          <a:spcPts val="100"/>
                        </a:spcAft>
                      </a:pPr>
                      <a:r>
                        <a:rPr lang="en-US" sz="2600">
                          <a:effectLst/>
                          <a:latin typeface="Arial" panose="020B0604020202020204" pitchFamily="34" charset="0"/>
                          <a:cs typeface="Arial" panose="020B0604020202020204" pitchFamily="34" charset="0"/>
                        </a:rPr>
                        <a:t>5. Thu hút được các bạn cùng phấn đấu hoàn thiện bản thân.</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27438612"/>
                  </a:ext>
                </a:extLst>
              </a:tr>
              <a:tr h="914400">
                <a:tc>
                  <a:txBody>
                    <a:bodyPr/>
                    <a:lstStyle/>
                    <a:p>
                      <a:pPr marL="0" marR="0" algn="just">
                        <a:lnSpc>
                          <a:spcPct val="100000"/>
                        </a:lnSpc>
                        <a:spcBef>
                          <a:spcPts val="100"/>
                        </a:spcBef>
                        <a:spcAft>
                          <a:spcPts val="100"/>
                        </a:spcAft>
                      </a:pPr>
                      <a:r>
                        <a:rPr lang="en-US" sz="2600">
                          <a:effectLst/>
                          <a:latin typeface="Arial" panose="020B0604020202020204" pitchFamily="34" charset="0"/>
                          <a:cs typeface="Arial" panose="020B0604020202020204" pitchFamily="34" charset="0"/>
                        </a:rPr>
                        <a:t>6. Thể hiện được sự nỗ lực hoàn thiện bản thân.</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00"/>
                        </a:spcBef>
                        <a:spcAft>
                          <a:spcPts val="10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116952" marR="11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17958122"/>
                  </a:ext>
                </a:extLst>
              </a:tr>
            </a:tbl>
          </a:graphicData>
        </a:graphic>
      </p:graphicFrame>
      <p:sp>
        <p:nvSpPr>
          <p:cNvPr id="5" name="TextBox 4">
            <a:extLst>
              <a:ext uri="{FF2B5EF4-FFF2-40B4-BE49-F238E27FC236}">
                <a16:creationId xmlns:a16="http://schemas.microsoft.com/office/drawing/2014/main" id="{0AA789F7-58B5-89CB-2A71-7DA43C2E1523}"/>
              </a:ext>
            </a:extLst>
          </p:cNvPr>
          <p:cNvSpPr txBox="1"/>
          <p:nvPr/>
        </p:nvSpPr>
        <p:spPr>
          <a:xfrm>
            <a:off x="1028699" y="571500"/>
            <a:ext cx="16230599" cy="677108"/>
          </a:xfrm>
          <a:prstGeom prst="rect">
            <a:avLst/>
          </a:prstGeom>
          <a:noFill/>
        </p:spPr>
        <p:txBody>
          <a:bodyPr wrap="square" rtlCol="0">
            <a:spAutoFit/>
          </a:bodyPr>
          <a:lstStyle/>
          <a:p>
            <a:pPr algn="ctr"/>
            <a:r>
              <a:rPr lang="en-US" sz="3800" b="1">
                <a:solidFill>
                  <a:srgbClr val="C00000"/>
                </a:solidFill>
                <a:latin typeface="Arial" panose="020B0604020202020204" pitchFamily="34" charset="0"/>
                <a:cs typeface="Arial" panose="020B0604020202020204" pitchFamily="34" charset="0"/>
              </a:rPr>
              <a:t>BẢNG TỰ ĐÁNH GIÁ</a:t>
            </a:r>
          </a:p>
        </p:txBody>
      </p:sp>
    </p:spTree>
    <p:extLst>
      <p:ext uri="{BB962C8B-B14F-4D97-AF65-F5344CB8AC3E}">
        <p14:creationId xmlns:p14="http://schemas.microsoft.com/office/powerpoint/2010/main" val="277803446"/>
      </p:ext>
    </p:extLst>
  </p:cSld>
  <p:clrMapOvr>
    <a:masterClrMapping/>
  </p:clrMapOvr>
  <p:transitio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7" name="Freeform 7"/>
          <p:cNvSpPr/>
          <p:nvPr/>
        </p:nvSpPr>
        <p:spPr>
          <a:xfrm>
            <a:off x="16472857" y="-598363"/>
            <a:ext cx="1883240" cy="1844006"/>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2351199">
            <a:off x="-735148" y="-871613"/>
            <a:ext cx="2626737" cy="2918597"/>
          </a:xfrm>
          <a:custGeom>
            <a:avLst/>
            <a:gdLst/>
            <a:ahLst/>
            <a:cxnLst/>
            <a:rect l="l" t="t" r="r" b="b"/>
            <a:pathLst>
              <a:path w="2626737" h="2918597">
                <a:moveTo>
                  <a:pt x="0" y="0"/>
                </a:moveTo>
                <a:lnTo>
                  <a:pt x="2626737" y="0"/>
                </a:lnTo>
                <a:lnTo>
                  <a:pt x="2626737"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611697">
            <a:off x="16790653" y="280469"/>
            <a:ext cx="1946054" cy="2220601"/>
          </a:xfrm>
          <a:custGeom>
            <a:avLst/>
            <a:gdLst/>
            <a:ahLst/>
            <a:cxnLst/>
            <a:rect l="l" t="t" r="r" b="b"/>
            <a:pathLst>
              <a:path w="1946054" h="2220601">
                <a:moveTo>
                  <a:pt x="0" y="0"/>
                </a:moveTo>
                <a:lnTo>
                  <a:pt x="1946053" y="0"/>
                </a:lnTo>
                <a:lnTo>
                  <a:pt x="1946053" y="2220600"/>
                </a:lnTo>
                <a:lnTo>
                  <a:pt x="0" y="22206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284280" y="8560641"/>
            <a:ext cx="1914691" cy="1874802"/>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226726" y="8801817"/>
            <a:ext cx="2167193" cy="1896294"/>
          </a:xfrm>
          <a:custGeom>
            <a:avLst/>
            <a:gdLst/>
            <a:ahLst/>
            <a:cxnLst/>
            <a:rect l="l" t="t" r="r" b="b"/>
            <a:pathLst>
              <a:path w="2167193" h="1896294">
                <a:moveTo>
                  <a:pt x="0" y="0"/>
                </a:moveTo>
                <a:lnTo>
                  <a:pt x="2167192" y="0"/>
                </a:lnTo>
                <a:lnTo>
                  <a:pt x="2167192" y="1896294"/>
                </a:lnTo>
                <a:lnTo>
                  <a:pt x="0" y="18962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2543518">
            <a:off x="16597731" y="7838592"/>
            <a:ext cx="3050975" cy="3389972"/>
          </a:xfrm>
          <a:custGeom>
            <a:avLst/>
            <a:gdLst/>
            <a:ahLst/>
            <a:cxnLst/>
            <a:rect l="l" t="t" r="r" b="b"/>
            <a:pathLst>
              <a:path w="3050975" h="3389972">
                <a:moveTo>
                  <a:pt x="0" y="0"/>
                </a:moveTo>
                <a:lnTo>
                  <a:pt x="3050975" y="0"/>
                </a:lnTo>
                <a:lnTo>
                  <a:pt x="3050975" y="3389972"/>
                </a:lnTo>
                <a:lnTo>
                  <a:pt x="0" y="3389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48A26FD9-F1B8-6F30-CD41-3F14A0A0C3C8}"/>
              </a:ext>
            </a:extLst>
          </p:cNvPr>
          <p:cNvSpPr txBox="1"/>
          <p:nvPr/>
        </p:nvSpPr>
        <p:spPr>
          <a:xfrm>
            <a:off x="4871875" y="1390769"/>
            <a:ext cx="8544249" cy="1015663"/>
          </a:xfrm>
          <a:prstGeom prst="rect">
            <a:avLst/>
          </a:prstGeom>
          <a:noFill/>
        </p:spPr>
        <p:txBody>
          <a:bodyPr wrap="square" rtlCol="0">
            <a:spAutoFit/>
          </a:bodyPr>
          <a:lstStyle/>
          <a:p>
            <a:pPr algn="ctr"/>
            <a:r>
              <a:rPr lang="en-US" sz="6000" b="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HƯỚNG DẪN VỀ NHÀ</a:t>
            </a:r>
          </a:p>
        </p:txBody>
      </p:sp>
      <p:grpSp>
        <p:nvGrpSpPr>
          <p:cNvPr id="13" name="Group 12">
            <a:extLst>
              <a:ext uri="{FF2B5EF4-FFF2-40B4-BE49-F238E27FC236}">
                <a16:creationId xmlns:a16="http://schemas.microsoft.com/office/drawing/2014/main" id="{0F743B75-0B60-8240-1486-BC4B9B38117D}"/>
              </a:ext>
            </a:extLst>
          </p:cNvPr>
          <p:cNvGrpSpPr/>
          <p:nvPr/>
        </p:nvGrpSpPr>
        <p:grpSpPr>
          <a:xfrm>
            <a:off x="983107" y="2903046"/>
            <a:ext cx="7315200" cy="2609688"/>
            <a:chOff x="983107" y="2903046"/>
            <a:chExt cx="7315200" cy="2609688"/>
          </a:xfrm>
        </p:grpSpPr>
        <p:sp>
          <p:nvSpPr>
            <p:cNvPr id="2" name="Freeform 2"/>
            <p:cNvSpPr/>
            <p:nvPr/>
          </p:nvSpPr>
          <p:spPr>
            <a:xfrm rot="348809">
              <a:off x="983107" y="2903046"/>
              <a:ext cx="7315200" cy="2609688"/>
            </a:xfrm>
            <a:custGeom>
              <a:avLst/>
              <a:gdLst/>
              <a:ahLst/>
              <a:cxnLst/>
              <a:rect l="l" t="t" r="r" b="b"/>
              <a:pathLst>
                <a:path w="7315200" h="2407366">
                  <a:moveTo>
                    <a:pt x="0" y="0"/>
                  </a:moveTo>
                  <a:lnTo>
                    <a:pt x="7315200" y="0"/>
                  </a:lnTo>
                  <a:lnTo>
                    <a:pt x="7315200" y="2407366"/>
                  </a:lnTo>
                  <a:lnTo>
                    <a:pt x="0" y="24073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5D9B7BDB-07D6-366E-D67C-25DEDC5A6BEF}"/>
                </a:ext>
              </a:extLst>
            </p:cNvPr>
            <p:cNvSpPr txBox="1"/>
            <p:nvPr/>
          </p:nvSpPr>
          <p:spPr>
            <a:xfrm>
              <a:off x="1375321" y="3265647"/>
              <a:ext cx="6538278" cy="1824923"/>
            </a:xfrm>
            <a:prstGeom prst="rect">
              <a:avLst/>
            </a:prstGeom>
            <a:noFill/>
          </p:spPr>
          <p:txBody>
            <a:bodyPr wrap="square">
              <a:spAutoFit/>
            </a:bodyPr>
            <a:lstStyle/>
            <a:p>
              <a:pPr algn="ct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Ôn lại kiến thức đã học</a:t>
              </a:r>
              <a:r>
                <a:rPr lang="en-US" sz="4000">
                  <a:effectLst/>
                  <a:latin typeface="Arial" panose="020B0604020202020204" pitchFamily="34" charset="0"/>
                  <a:ea typeface="Calibri" panose="020F0502020204030204" pitchFamily="34" charset="0"/>
                  <a:cs typeface="Arial" panose="020B0604020202020204" pitchFamily="34" charset="0"/>
                </a:rPr>
                <a:t> ngày hôm nay</a:t>
              </a:r>
              <a:endParaRPr lang="fr-FR" sz="40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110BB4A6-B398-4E91-661E-E85C8B859632}"/>
              </a:ext>
            </a:extLst>
          </p:cNvPr>
          <p:cNvGrpSpPr/>
          <p:nvPr/>
        </p:nvGrpSpPr>
        <p:grpSpPr>
          <a:xfrm>
            <a:off x="9505998" y="2941594"/>
            <a:ext cx="7315200" cy="2677897"/>
            <a:chOff x="9505998" y="2941594"/>
            <a:chExt cx="7315200" cy="2677897"/>
          </a:xfrm>
        </p:grpSpPr>
        <p:sp>
          <p:nvSpPr>
            <p:cNvPr id="4" name="Freeform 4"/>
            <p:cNvSpPr/>
            <p:nvPr/>
          </p:nvSpPr>
          <p:spPr>
            <a:xfrm rot="262494">
              <a:off x="9505998" y="2941594"/>
              <a:ext cx="7315200" cy="2677897"/>
            </a:xfrm>
            <a:custGeom>
              <a:avLst/>
              <a:gdLst/>
              <a:ahLst/>
              <a:cxnLst/>
              <a:rect l="l" t="t" r="r" b="b"/>
              <a:pathLst>
                <a:path w="7315200" h="2407366">
                  <a:moveTo>
                    <a:pt x="0" y="0"/>
                  </a:moveTo>
                  <a:lnTo>
                    <a:pt x="7315200" y="0"/>
                  </a:lnTo>
                  <a:lnTo>
                    <a:pt x="7315200" y="2407366"/>
                  </a:lnTo>
                  <a:lnTo>
                    <a:pt x="0" y="24073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5ABC9A08-A32B-E6CC-55CA-0237EA567C51}"/>
                </a:ext>
              </a:extLst>
            </p:cNvPr>
            <p:cNvSpPr txBox="1"/>
            <p:nvPr/>
          </p:nvSpPr>
          <p:spPr>
            <a:xfrm>
              <a:off x="9927147" y="3318577"/>
              <a:ext cx="6465724" cy="1824923"/>
            </a:xfrm>
            <a:prstGeom prst="rect">
              <a:avLst/>
            </a:prstGeom>
            <a:noFill/>
          </p:spPr>
          <p:txBody>
            <a:bodyPr wrap="square">
              <a:spAutoFit/>
            </a:bodyPr>
            <a:lstStyle/>
            <a:p>
              <a:pPr algn="ct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Rèn luyện các kĩ năng đã được học</a:t>
              </a:r>
              <a:endParaRPr lang="fr-FR" sz="4000" b="1"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74DE7286-C4AB-AB6B-6718-BDB3D776A7A0}"/>
              </a:ext>
            </a:extLst>
          </p:cNvPr>
          <p:cNvGrpSpPr/>
          <p:nvPr/>
        </p:nvGrpSpPr>
        <p:grpSpPr>
          <a:xfrm>
            <a:off x="4230124" y="6009348"/>
            <a:ext cx="9827750" cy="3042287"/>
            <a:chOff x="4278177" y="5914294"/>
            <a:chExt cx="9827750" cy="3042287"/>
          </a:xfrm>
        </p:grpSpPr>
        <p:sp>
          <p:nvSpPr>
            <p:cNvPr id="6" name="Freeform 6"/>
            <p:cNvSpPr/>
            <p:nvPr/>
          </p:nvSpPr>
          <p:spPr>
            <a:xfrm rot="288055">
              <a:off x="4278177" y="5914294"/>
              <a:ext cx="9827750" cy="3042287"/>
            </a:xfrm>
            <a:custGeom>
              <a:avLst/>
              <a:gdLst/>
              <a:ahLst/>
              <a:cxnLst/>
              <a:rect l="l" t="t" r="r" b="b"/>
              <a:pathLst>
                <a:path w="9244518" h="3042287">
                  <a:moveTo>
                    <a:pt x="0" y="0"/>
                  </a:moveTo>
                  <a:lnTo>
                    <a:pt x="9244517" y="0"/>
                  </a:lnTo>
                  <a:lnTo>
                    <a:pt x="9244517" y="3042287"/>
                  </a:lnTo>
                  <a:lnTo>
                    <a:pt x="0" y="3042287"/>
                  </a:lnTo>
                  <a:lnTo>
                    <a:pt x="0" y="0"/>
                  </a:lnTo>
                  <a:close/>
                </a:path>
              </a:pathLst>
            </a:custGeom>
            <a:blipFill>
              <a:blip r:embed="rId14">
                <a:duotone>
                  <a:schemeClr val="accent5">
                    <a:shade val="45000"/>
                    <a:satMod val="135000"/>
                  </a:schemeClr>
                  <a:prstClr val="white"/>
                </a:duotone>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CFAC4D17-6EA7-26FC-19DC-6C720957661A}"/>
                </a:ext>
              </a:extLst>
            </p:cNvPr>
            <p:cNvSpPr txBox="1"/>
            <p:nvPr/>
          </p:nvSpPr>
          <p:spPr>
            <a:xfrm>
              <a:off x="4686299" y="6495938"/>
              <a:ext cx="8915400" cy="1824923"/>
            </a:xfrm>
            <a:prstGeom prst="rect">
              <a:avLst/>
            </a:prstGeom>
            <a:noFill/>
          </p:spPr>
          <p:txBody>
            <a:bodyPr wrap="square">
              <a:spAutoFit/>
            </a:bodyPr>
            <a:lstStyle/>
            <a:p>
              <a:pPr algn="ct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Đọc và tìm hiểu trước </a:t>
              </a:r>
              <a:r>
                <a:rPr lang="vi-VN" sz="4000" b="1" i="1">
                  <a:effectLst/>
                  <a:latin typeface="Arial" panose="020B0604020202020204" pitchFamily="34" charset="0"/>
                  <a:ea typeface="Calibri" panose="020F0502020204030204" pitchFamily="34" charset="0"/>
                  <a:cs typeface="Arial" panose="020B0604020202020204" pitchFamily="34" charset="0"/>
                </a:rPr>
                <a:t>Chủ đề 2</a:t>
              </a:r>
              <a:r>
                <a:rPr lang="en-US" sz="4000" b="1" i="1">
                  <a:latin typeface="Arial" panose="020B0604020202020204" pitchFamily="34" charset="0"/>
                  <a:ea typeface="Calibri" panose="020F0502020204030204" pitchFamily="34" charset="0"/>
                  <a:cs typeface="Arial" panose="020B0604020202020204" pitchFamily="34" charset="0"/>
                </a:rPr>
                <a:t>: </a:t>
              </a:r>
              <a:r>
                <a:rPr lang="vi-VN" sz="4000" b="1" i="1">
                  <a:effectLst/>
                  <a:latin typeface="Arial" panose="020B0604020202020204" pitchFamily="34" charset="0"/>
                  <a:ea typeface="Calibri" panose="020F0502020204030204" pitchFamily="34" charset="0"/>
                  <a:cs typeface="Arial" panose="020B0604020202020204" pitchFamily="34" charset="0"/>
                </a:rPr>
                <a:t>Tự tin và thích ứng với sự thay đổi</a:t>
              </a:r>
              <a:endParaRPr lang="fr-FR" sz="4000" b="1" i="1">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684100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9" name="Freeform 9"/>
          <p:cNvSpPr/>
          <p:nvPr/>
        </p:nvSpPr>
        <p:spPr>
          <a:xfrm>
            <a:off x="16306800" y="-266700"/>
            <a:ext cx="1981200" cy="1600200"/>
          </a:xfrm>
          <a:custGeom>
            <a:avLst/>
            <a:gdLst/>
            <a:ahLst/>
            <a:cxnLst/>
            <a:rect l="l" t="t" r="r" b="b"/>
            <a:pathLst>
              <a:path w="2351661" h="2302668">
                <a:moveTo>
                  <a:pt x="0" y="0"/>
                </a:moveTo>
                <a:lnTo>
                  <a:pt x="2351662" y="0"/>
                </a:lnTo>
                <a:lnTo>
                  <a:pt x="2351662" y="2302668"/>
                </a:lnTo>
                <a:lnTo>
                  <a:pt x="0" y="2302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28600" y="8223"/>
            <a:ext cx="2057400" cy="1295400"/>
          </a:xfrm>
          <a:custGeom>
            <a:avLst/>
            <a:gdLst/>
            <a:ahLst/>
            <a:cxnLst/>
            <a:rect l="l" t="t" r="r" b="b"/>
            <a:pathLst>
              <a:path w="2351661" h="2302668">
                <a:moveTo>
                  <a:pt x="0" y="0"/>
                </a:moveTo>
                <a:lnTo>
                  <a:pt x="2351661" y="0"/>
                </a:lnTo>
                <a:lnTo>
                  <a:pt x="2351661" y="2302668"/>
                </a:lnTo>
                <a:lnTo>
                  <a:pt x="0" y="2302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5">
            <a:extLst>
              <a:ext uri="{FF2B5EF4-FFF2-40B4-BE49-F238E27FC236}">
                <a16:creationId xmlns:a16="http://schemas.microsoft.com/office/drawing/2014/main" id="{F6B073B6-35BD-AD1D-8BEC-051582A5E234}"/>
              </a:ext>
            </a:extLst>
          </p:cNvPr>
          <p:cNvGrpSpPr/>
          <p:nvPr/>
        </p:nvGrpSpPr>
        <p:grpSpPr>
          <a:xfrm>
            <a:off x="774170" y="2366105"/>
            <a:ext cx="7817834" cy="3411801"/>
            <a:chOff x="833823" y="1889099"/>
            <a:chExt cx="7817834" cy="3411801"/>
          </a:xfrm>
        </p:grpSpPr>
        <p:sp>
          <p:nvSpPr>
            <p:cNvPr id="7" name="Freeform 7">
              <a:extLst>
                <a:ext uri="{FF2B5EF4-FFF2-40B4-BE49-F238E27FC236}">
                  <a16:creationId xmlns:a16="http://schemas.microsoft.com/office/drawing/2014/main" id="{FA75CCFB-3B1C-5DCE-A375-3A688FE2AC73}"/>
                </a:ext>
              </a:extLst>
            </p:cNvPr>
            <p:cNvSpPr/>
            <p:nvPr/>
          </p:nvSpPr>
          <p:spPr>
            <a:xfrm>
              <a:off x="833823" y="1889099"/>
              <a:ext cx="7817834" cy="3411801"/>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8EDEC"/>
            </a:solidFill>
          </p:spPr>
          <p:txBody>
            <a:bodyPr/>
            <a:lstStyle/>
            <a:p>
              <a:endParaRPr lang="en-US"/>
            </a:p>
          </p:txBody>
        </p:sp>
        <p:sp>
          <p:nvSpPr>
            <p:cNvPr id="8" name="TextBox 7">
              <a:extLst>
                <a:ext uri="{FF2B5EF4-FFF2-40B4-BE49-F238E27FC236}">
                  <a16:creationId xmlns:a16="http://schemas.microsoft.com/office/drawing/2014/main" id="{ECDCAC25-C85B-4693-39E4-3D982AEB02A3}"/>
                </a:ext>
              </a:extLst>
            </p:cNvPr>
            <p:cNvSpPr txBox="1"/>
            <p:nvPr/>
          </p:nvSpPr>
          <p:spPr>
            <a:xfrm>
              <a:off x="1153647" y="2243616"/>
              <a:ext cx="7127192" cy="274825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Hoạt động 5: </a:t>
              </a:r>
              <a:r>
                <a:rPr lang="vi-VN" sz="4000">
                  <a:effectLst/>
                  <a:latin typeface="Arial" panose="020B0604020202020204" pitchFamily="34" charset="0"/>
                  <a:ea typeface="Calibri" panose="020F0502020204030204" pitchFamily="34" charset="0"/>
                  <a:cs typeface="Arial" panose="020B0604020202020204" pitchFamily="34" charset="0"/>
                </a:rPr>
                <a:t>Thể hiện sự nỗ lực vượt qua khó khăn để hoàn thiện bản thân</a:t>
              </a:r>
              <a:endParaRPr lang="fr-FR"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81311398-4658-7C63-A8F4-B4EA6F6B3A35}"/>
              </a:ext>
            </a:extLst>
          </p:cNvPr>
          <p:cNvGrpSpPr/>
          <p:nvPr/>
        </p:nvGrpSpPr>
        <p:grpSpPr>
          <a:xfrm>
            <a:off x="9171801" y="2366106"/>
            <a:ext cx="8397631" cy="3411800"/>
            <a:chOff x="8935861" y="2543079"/>
            <a:chExt cx="8397631" cy="3411800"/>
          </a:xfrm>
        </p:grpSpPr>
        <p:sp>
          <p:nvSpPr>
            <p:cNvPr id="12" name="Freeform 7">
              <a:extLst>
                <a:ext uri="{FF2B5EF4-FFF2-40B4-BE49-F238E27FC236}">
                  <a16:creationId xmlns:a16="http://schemas.microsoft.com/office/drawing/2014/main" id="{C049CF16-35AF-93E5-3C59-F8877B4F000C}"/>
                </a:ext>
              </a:extLst>
            </p:cNvPr>
            <p:cNvSpPr/>
            <p:nvPr/>
          </p:nvSpPr>
          <p:spPr>
            <a:xfrm>
              <a:off x="8935861" y="2543079"/>
              <a:ext cx="8397631" cy="3411800"/>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8EDEC"/>
            </a:solidFill>
          </p:spPr>
          <p:txBody>
            <a:bodyPr/>
            <a:lstStyle/>
            <a:p>
              <a:endParaRPr lang="en-US"/>
            </a:p>
          </p:txBody>
        </p:sp>
        <p:sp>
          <p:nvSpPr>
            <p:cNvPr id="34" name="TextBox 11">
              <a:extLst>
                <a:ext uri="{FF2B5EF4-FFF2-40B4-BE49-F238E27FC236}">
                  <a16:creationId xmlns:a16="http://schemas.microsoft.com/office/drawing/2014/main" id="{282EE4E5-DE9A-153F-1BBC-DD013AC1480F}"/>
                </a:ext>
              </a:extLst>
            </p:cNvPr>
            <p:cNvSpPr txBox="1"/>
            <p:nvPr/>
          </p:nvSpPr>
          <p:spPr>
            <a:xfrm>
              <a:off x="9470038" y="3776408"/>
              <a:ext cx="1427885" cy="1427885"/>
            </a:xfrm>
            <a:prstGeom prst="rect">
              <a:avLst/>
            </a:prstGeom>
          </p:spPr>
          <p:txBody>
            <a:bodyPr lIns="50800" tIns="50800" rIns="50800" bIns="50800" rtlCol="0" anchor="ctr"/>
            <a:lstStyle/>
            <a:p>
              <a:pPr algn="ctr">
                <a:lnSpc>
                  <a:spcPts val="3089"/>
                </a:lnSpc>
              </a:pPr>
              <a:endParaRPr/>
            </a:p>
          </p:txBody>
        </p:sp>
        <p:sp>
          <p:nvSpPr>
            <p:cNvPr id="35" name="TextBox 34">
              <a:extLst>
                <a:ext uri="{FF2B5EF4-FFF2-40B4-BE49-F238E27FC236}">
                  <a16:creationId xmlns:a16="http://schemas.microsoft.com/office/drawing/2014/main" id="{0DAAA639-AB4D-1451-98D6-CA89DE8921BE}"/>
                </a:ext>
              </a:extLst>
            </p:cNvPr>
            <p:cNvSpPr txBox="1"/>
            <p:nvPr/>
          </p:nvSpPr>
          <p:spPr>
            <a:xfrm>
              <a:off x="9508336" y="2874851"/>
              <a:ext cx="7272385" cy="274825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Hoạt động 6: </a:t>
              </a:r>
            </a:p>
            <a:p>
              <a:pPr algn="ct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Thu hút các bạn cùng phấn đấu hoàn thiện bản thân</a:t>
              </a:r>
              <a:endParaRPr lang="fr-FR"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5115D4FC-91CA-403A-E18C-83DBE2B46515}"/>
              </a:ext>
            </a:extLst>
          </p:cNvPr>
          <p:cNvGrpSpPr/>
          <p:nvPr/>
        </p:nvGrpSpPr>
        <p:grpSpPr>
          <a:xfrm>
            <a:off x="3764530" y="0"/>
            <a:ext cx="10758940" cy="1735078"/>
            <a:chOff x="3677277" y="831974"/>
            <a:chExt cx="10758940" cy="1735078"/>
          </a:xfrm>
        </p:grpSpPr>
        <p:sp>
          <p:nvSpPr>
            <p:cNvPr id="37" name="Freeform 3">
              <a:extLst>
                <a:ext uri="{FF2B5EF4-FFF2-40B4-BE49-F238E27FC236}">
                  <a16:creationId xmlns:a16="http://schemas.microsoft.com/office/drawing/2014/main" id="{3EB2563A-0F1A-8824-ABBD-A20FED8FEF19}"/>
                </a:ext>
              </a:extLst>
            </p:cNvPr>
            <p:cNvSpPr/>
            <p:nvPr/>
          </p:nvSpPr>
          <p:spPr>
            <a:xfrm>
              <a:off x="3677277" y="831974"/>
              <a:ext cx="10758940" cy="1735078"/>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t="-34305" b="-32863"/>
              </a:stretch>
            </a:blipFill>
          </p:spPr>
          <p:txBody>
            <a:bodyPr/>
            <a:lstStyle/>
            <a:p>
              <a:endParaRPr lang="en-US"/>
            </a:p>
          </p:txBody>
        </p:sp>
        <p:sp>
          <p:nvSpPr>
            <p:cNvPr id="38" name="TextBox 37">
              <a:extLst>
                <a:ext uri="{FF2B5EF4-FFF2-40B4-BE49-F238E27FC236}">
                  <a16:creationId xmlns:a16="http://schemas.microsoft.com/office/drawing/2014/main" id="{C35E702F-A973-BBB7-9207-B274315B0103}"/>
                </a:ext>
              </a:extLst>
            </p:cNvPr>
            <p:cNvSpPr txBox="1"/>
            <p:nvPr/>
          </p:nvSpPr>
          <p:spPr>
            <a:xfrm>
              <a:off x="4820277" y="1188146"/>
              <a:ext cx="8472940" cy="1015663"/>
            </a:xfrm>
            <a:prstGeom prst="rect">
              <a:avLst/>
            </a:prstGeom>
            <a:noFill/>
          </p:spPr>
          <p:txBody>
            <a:bodyPr wrap="square" rtlCol="0">
              <a:spAutoFit/>
            </a:bodyPr>
            <a:lstStyle/>
            <a:p>
              <a:pPr algn="ctr"/>
              <a:r>
                <a:rPr lang="en-US" sz="60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NỘI DUNG BÀI HỌC</a:t>
              </a:r>
              <a:endParaRPr lang="en-US" sz="60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7C2FC250-8234-0051-B4DF-F87807E94976}"/>
              </a:ext>
            </a:extLst>
          </p:cNvPr>
          <p:cNvGrpSpPr/>
          <p:nvPr/>
        </p:nvGrpSpPr>
        <p:grpSpPr>
          <a:xfrm>
            <a:off x="746369" y="6169264"/>
            <a:ext cx="7817834" cy="3411802"/>
            <a:chOff x="833823" y="2244226"/>
            <a:chExt cx="7817834" cy="3411802"/>
          </a:xfrm>
        </p:grpSpPr>
        <p:sp>
          <p:nvSpPr>
            <p:cNvPr id="40" name="Freeform 7">
              <a:extLst>
                <a:ext uri="{FF2B5EF4-FFF2-40B4-BE49-F238E27FC236}">
                  <a16:creationId xmlns:a16="http://schemas.microsoft.com/office/drawing/2014/main" id="{2E91AD2A-6590-DB99-86D2-53744C2CC4A2}"/>
                </a:ext>
              </a:extLst>
            </p:cNvPr>
            <p:cNvSpPr/>
            <p:nvPr/>
          </p:nvSpPr>
          <p:spPr>
            <a:xfrm>
              <a:off x="833823" y="2244226"/>
              <a:ext cx="7817834" cy="3411802"/>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8EDEC"/>
            </a:solidFill>
          </p:spPr>
          <p:txBody>
            <a:bodyPr/>
            <a:lstStyle/>
            <a:p>
              <a:endParaRPr lang="en-US"/>
            </a:p>
          </p:txBody>
        </p:sp>
        <p:sp>
          <p:nvSpPr>
            <p:cNvPr id="41" name="TextBox 40">
              <a:extLst>
                <a:ext uri="{FF2B5EF4-FFF2-40B4-BE49-F238E27FC236}">
                  <a16:creationId xmlns:a16="http://schemas.microsoft.com/office/drawing/2014/main" id="{4DFF9CD1-F018-FA68-D157-B098BC5954D0}"/>
                </a:ext>
              </a:extLst>
            </p:cNvPr>
            <p:cNvSpPr txBox="1"/>
            <p:nvPr/>
          </p:nvSpPr>
          <p:spPr>
            <a:xfrm>
              <a:off x="1206945" y="2575999"/>
              <a:ext cx="7127192" cy="274825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Hoạt động 7: </a:t>
              </a:r>
              <a:r>
                <a:rPr lang="vi-VN" sz="4000">
                  <a:effectLst/>
                  <a:latin typeface="Arial" panose="020B0604020202020204" pitchFamily="34" charset="0"/>
                  <a:ea typeface="Calibri" panose="020F0502020204030204" pitchFamily="34" charset="0"/>
                  <a:cs typeface="Arial" panose="020B0604020202020204" pitchFamily="34" charset="0"/>
                </a:rPr>
                <a:t>Lập kế hoạch tiếp tục phấn đấu hoàn thiện bản thân</a:t>
              </a:r>
              <a:endParaRPr lang="fr-FR"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19BD463C-F34A-DA71-DD52-AFD5D1BF81D5}"/>
              </a:ext>
            </a:extLst>
          </p:cNvPr>
          <p:cNvGrpSpPr/>
          <p:nvPr/>
        </p:nvGrpSpPr>
        <p:grpSpPr>
          <a:xfrm>
            <a:off x="9144000" y="6169263"/>
            <a:ext cx="8397631" cy="3411802"/>
            <a:chOff x="8935861" y="2898204"/>
            <a:chExt cx="8397631" cy="3411802"/>
          </a:xfrm>
        </p:grpSpPr>
        <p:sp>
          <p:nvSpPr>
            <p:cNvPr id="43" name="Freeform 7">
              <a:extLst>
                <a:ext uri="{FF2B5EF4-FFF2-40B4-BE49-F238E27FC236}">
                  <a16:creationId xmlns:a16="http://schemas.microsoft.com/office/drawing/2014/main" id="{E88CFA5B-51DE-33F0-3FB1-4C9EB9F74A1D}"/>
                </a:ext>
              </a:extLst>
            </p:cNvPr>
            <p:cNvSpPr/>
            <p:nvPr/>
          </p:nvSpPr>
          <p:spPr>
            <a:xfrm>
              <a:off x="8935861" y="2898204"/>
              <a:ext cx="8397631" cy="3411802"/>
            </a:xfrm>
            <a:custGeom>
              <a:avLst/>
              <a:gdLst/>
              <a:ahLst/>
              <a:cxnLst/>
              <a:rect l="l" t="t" r="r" b="b"/>
              <a:pathLst>
                <a:path w="1855339" h="610988">
                  <a:moveTo>
                    <a:pt x="57964" y="0"/>
                  </a:moveTo>
                  <a:lnTo>
                    <a:pt x="1797375" y="0"/>
                  </a:lnTo>
                  <a:cubicBezTo>
                    <a:pt x="1829388" y="0"/>
                    <a:pt x="1855339" y="25952"/>
                    <a:pt x="1855339" y="57964"/>
                  </a:cubicBezTo>
                  <a:lnTo>
                    <a:pt x="1855339" y="553024"/>
                  </a:lnTo>
                  <a:cubicBezTo>
                    <a:pt x="1855339" y="585037"/>
                    <a:pt x="1829388" y="610988"/>
                    <a:pt x="1797375" y="610988"/>
                  </a:cubicBezTo>
                  <a:lnTo>
                    <a:pt x="57964" y="610988"/>
                  </a:lnTo>
                  <a:cubicBezTo>
                    <a:pt x="25952" y="610988"/>
                    <a:pt x="0" y="585037"/>
                    <a:pt x="0" y="553024"/>
                  </a:cubicBezTo>
                  <a:lnTo>
                    <a:pt x="0" y="57964"/>
                  </a:lnTo>
                  <a:cubicBezTo>
                    <a:pt x="0" y="25952"/>
                    <a:pt x="25952" y="0"/>
                    <a:pt x="57964" y="0"/>
                  </a:cubicBezTo>
                  <a:close/>
                </a:path>
              </a:pathLst>
            </a:custGeom>
            <a:solidFill>
              <a:srgbClr val="F8EDEC"/>
            </a:solidFill>
          </p:spPr>
          <p:txBody>
            <a:bodyPr/>
            <a:lstStyle/>
            <a:p>
              <a:endParaRPr lang="en-US"/>
            </a:p>
          </p:txBody>
        </p:sp>
        <p:sp>
          <p:nvSpPr>
            <p:cNvPr id="44" name="TextBox 11">
              <a:extLst>
                <a:ext uri="{FF2B5EF4-FFF2-40B4-BE49-F238E27FC236}">
                  <a16:creationId xmlns:a16="http://schemas.microsoft.com/office/drawing/2014/main" id="{264E14F1-7744-448E-AABA-EA8137E7765C}"/>
                </a:ext>
              </a:extLst>
            </p:cNvPr>
            <p:cNvSpPr txBox="1"/>
            <p:nvPr/>
          </p:nvSpPr>
          <p:spPr>
            <a:xfrm>
              <a:off x="9470038" y="3776408"/>
              <a:ext cx="1427885" cy="1427885"/>
            </a:xfrm>
            <a:prstGeom prst="rect">
              <a:avLst/>
            </a:prstGeom>
          </p:spPr>
          <p:txBody>
            <a:bodyPr lIns="50800" tIns="50800" rIns="50800" bIns="50800" rtlCol="0" anchor="ctr"/>
            <a:lstStyle/>
            <a:p>
              <a:pPr algn="ctr">
                <a:lnSpc>
                  <a:spcPts val="3089"/>
                </a:lnSpc>
              </a:pPr>
              <a:endParaRPr/>
            </a:p>
          </p:txBody>
        </p:sp>
        <p:sp>
          <p:nvSpPr>
            <p:cNvPr id="45" name="TextBox 44">
              <a:extLst>
                <a:ext uri="{FF2B5EF4-FFF2-40B4-BE49-F238E27FC236}">
                  <a16:creationId xmlns:a16="http://schemas.microsoft.com/office/drawing/2014/main" id="{6DC9C464-7688-8AB4-9A46-B62D0F0756E1}"/>
                </a:ext>
              </a:extLst>
            </p:cNvPr>
            <p:cNvSpPr txBox="1"/>
            <p:nvPr/>
          </p:nvSpPr>
          <p:spPr>
            <a:xfrm>
              <a:off x="9336167" y="3740176"/>
              <a:ext cx="7753094" cy="182492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Hoạt động 8: </a:t>
              </a:r>
            </a:p>
            <a:p>
              <a:pPr algn="ct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Khảo sát kết quả hoạt động</a:t>
              </a:r>
              <a:endParaRPr lang="fr-FR" sz="40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432025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grpSp>
        <p:nvGrpSpPr>
          <p:cNvPr id="2" name="Group 2"/>
          <p:cNvGrpSpPr/>
          <p:nvPr/>
        </p:nvGrpSpPr>
        <p:grpSpPr>
          <a:xfrm>
            <a:off x="2138167" y="587686"/>
            <a:ext cx="12762256" cy="9699314"/>
            <a:chOff x="0" y="0"/>
            <a:chExt cx="17016341" cy="12932419"/>
          </a:xfrm>
        </p:grpSpPr>
        <p:grpSp>
          <p:nvGrpSpPr>
            <p:cNvPr id="3" name="Group 3"/>
            <p:cNvGrpSpPr/>
            <p:nvPr/>
          </p:nvGrpSpPr>
          <p:grpSpPr>
            <a:xfrm rot="-1102305">
              <a:off x="8978608" y="10406571"/>
              <a:ext cx="3574726" cy="1395737"/>
              <a:chOff x="0" y="0"/>
              <a:chExt cx="706119" cy="275701"/>
            </a:xfrm>
          </p:grpSpPr>
          <p:sp>
            <p:nvSpPr>
              <p:cNvPr id="4" name="Freeform 4"/>
              <p:cNvSpPr/>
              <p:nvPr/>
            </p:nvSpPr>
            <p:spPr>
              <a:xfrm>
                <a:off x="0" y="0"/>
                <a:ext cx="706119" cy="275701"/>
              </a:xfrm>
              <a:custGeom>
                <a:avLst/>
                <a:gdLst/>
                <a:ahLst/>
                <a:cxnLst/>
                <a:rect l="l" t="t" r="r" b="b"/>
                <a:pathLst>
                  <a:path w="706119" h="275701">
                    <a:moveTo>
                      <a:pt x="0" y="0"/>
                    </a:moveTo>
                    <a:lnTo>
                      <a:pt x="706119" y="0"/>
                    </a:lnTo>
                    <a:lnTo>
                      <a:pt x="706119" y="275701"/>
                    </a:lnTo>
                    <a:lnTo>
                      <a:pt x="0" y="275701"/>
                    </a:lnTo>
                    <a:lnTo>
                      <a:pt x="0" y="0"/>
                    </a:lnTo>
                  </a:path>
                </a:pathLst>
              </a:custGeom>
              <a:solidFill>
                <a:srgbClr val="FFFAE7"/>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276"/>
                  </a:lnSpc>
                </a:pPr>
                <a:endParaRPr/>
              </a:p>
            </p:txBody>
          </p:sp>
        </p:grpSp>
      </p:grpSp>
      <p:sp>
        <p:nvSpPr>
          <p:cNvPr id="8" name="Freeform 8"/>
          <p:cNvSpPr/>
          <p:nvPr/>
        </p:nvSpPr>
        <p:spPr>
          <a:xfrm flipH="1">
            <a:off x="14478000" y="6210300"/>
            <a:ext cx="3799114" cy="4781340"/>
          </a:xfrm>
          <a:custGeom>
            <a:avLst/>
            <a:gdLst/>
            <a:ahLst/>
            <a:cxnLst/>
            <a:rect l="l" t="t" r="r" b="b"/>
            <a:pathLst>
              <a:path w="4273508" h="5467140">
                <a:moveTo>
                  <a:pt x="4273509" y="0"/>
                </a:moveTo>
                <a:lnTo>
                  <a:pt x="0" y="0"/>
                </a:lnTo>
                <a:lnTo>
                  <a:pt x="0" y="5467140"/>
                </a:lnTo>
                <a:lnTo>
                  <a:pt x="4273509" y="5467140"/>
                </a:lnTo>
                <a:lnTo>
                  <a:pt x="4273509" y="0"/>
                </a:lnTo>
                <a:close/>
              </a:path>
            </a:pathLst>
          </a:custGeom>
          <a:blipFill>
            <a:blip r:embed="rId2">
              <a:extLst>
                <a:ext uri="{96DAC541-7B7A-43D3-8B79-37D633B846F1}">
                  <asvg:svgBlip xmlns:asvg="http://schemas.microsoft.com/office/drawing/2016/SVG/main" r:embed="rId3"/>
                </a:ext>
              </a:extLst>
            </a:blip>
            <a:stretch>
              <a:fillRect b="-81400"/>
            </a:stretch>
          </a:blipFill>
        </p:spPr>
        <p:txBody>
          <a:bodyPr/>
          <a:lstStyle/>
          <a:p>
            <a:endParaRPr lang="en-US"/>
          </a:p>
        </p:txBody>
      </p:sp>
      <p:sp>
        <p:nvSpPr>
          <p:cNvPr id="9" name="Freeform 9"/>
          <p:cNvSpPr/>
          <p:nvPr/>
        </p:nvSpPr>
        <p:spPr>
          <a:xfrm>
            <a:off x="16585954" y="-211862"/>
            <a:ext cx="2116368" cy="2072277"/>
          </a:xfrm>
          <a:custGeom>
            <a:avLst/>
            <a:gdLst/>
            <a:ahLst/>
            <a:cxnLst/>
            <a:rect l="l" t="t" r="r" b="b"/>
            <a:pathLst>
              <a:path w="2116368" h="2072277">
                <a:moveTo>
                  <a:pt x="0" y="0"/>
                </a:moveTo>
                <a:lnTo>
                  <a:pt x="2116368" y="0"/>
                </a:lnTo>
                <a:lnTo>
                  <a:pt x="2116368" y="2072277"/>
                </a:lnTo>
                <a:lnTo>
                  <a:pt x="0" y="2072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351199">
            <a:off x="-735148" y="-871613"/>
            <a:ext cx="2626737" cy="2918597"/>
          </a:xfrm>
          <a:custGeom>
            <a:avLst/>
            <a:gdLst/>
            <a:ahLst/>
            <a:cxnLst/>
            <a:rect l="l" t="t" r="r" b="b"/>
            <a:pathLst>
              <a:path w="2626737" h="2918597">
                <a:moveTo>
                  <a:pt x="0" y="0"/>
                </a:moveTo>
                <a:lnTo>
                  <a:pt x="2626737" y="0"/>
                </a:lnTo>
                <a:lnTo>
                  <a:pt x="2626737" y="2918597"/>
                </a:lnTo>
                <a:lnTo>
                  <a:pt x="0" y="29185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611697">
            <a:off x="16767112" y="154694"/>
            <a:ext cx="1946054" cy="2220601"/>
          </a:xfrm>
          <a:custGeom>
            <a:avLst/>
            <a:gdLst/>
            <a:ahLst/>
            <a:cxnLst/>
            <a:rect l="l" t="t" r="r" b="b"/>
            <a:pathLst>
              <a:path w="1946054" h="2220601">
                <a:moveTo>
                  <a:pt x="0" y="0"/>
                </a:moveTo>
                <a:lnTo>
                  <a:pt x="1946054" y="0"/>
                </a:lnTo>
                <a:lnTo>
                  <a:pt x="1946054" y="2220600"/>
                </a:lnTo>
                <a:lnTo>
                  <a:pt x="0" y="22206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13846" y="8428707"/>
            <a:ext cx="2096699" cy="2053018"/>
          </a:xfrm>
          <a:custGeom>
            <a:avLst/>
            <a:gdLst/>
            <a:ahLst/>
            <a:cxnLst/>
            <a:rect l="l" t="t" r="r" b="b"/>
            <a:pathLst>
              <a:path w="2096699" h="2053018">
                <a:moveTo>
                  <a:pt x="0" y="0"/>
                </a:moveTo>
                <a:lnTo>
                  <a:pt x="2096699" y="0"/>
                </a:lnTo>
                <a:lnTo>
                  <a:pt x="2096699" y="2053018"/>
                </a:lnTo>
                <a:lnTo>
                  <a:pt x="0" y="20530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2">
            <a:extLst>
              <a:ext uri="{FF2B5EF4-FFF2-40B4-BE49-F238E27FC236}">
                <a16:creationId xmlns:a16="http://schemas.microsoft.com/office/drawing/2014/main" id="{E5559BCC-5AA8-EBB3-895D-5860C1171ABF}"/>
              </a:ext>
            </a:extLst>
          </p:cNvPr>
          <p:cNvSpPr txBox="1"/>
          <p:nvPr/>
        </p:nvSpPr>
        <p:spPr>
          <a:xfrm>
            <a:off x="786086" y="3410910"/>
            <a:ext cx="16715828" cy="3465179"/>
          </a:xfrm>
          <a:prstGeom prst="rect">
            <a:avLst/>
          </a:prstGeom>
        </p:spPr>
        <p:txBody>
          <a:bodyPr wrap="square" lIns="0" tIns="0" rIns="0" bIns="0" rtlCol="0" anchor="t">
            <a:spAutoFit/>
          </a:bodyPr>
          <a:lstStyle/>
          <a:p>
            <a:pPr algn="ctr">
              <a:lnSpc>
                <a:spcPct val="150000"/>
              </a:lnSpc>
            </a:pPr>
            <a:r>
              <a:rPr lang="en-US" sz="8000" b="1">
                <a:solidFill>
                  <a:schemeClr val="accent6">
                    <a:lumMod val="50000"/>
                  </a:schemeClr>
                </a:solidFill>
                <a:latin typeface="Arial" panose="020B0604020202020204" pitchFamily="34" charset="0"/>
                <a:cs typeface="Arial" panose="020B0604020202020204" pitchFamily="34" charset="0"/>
              </a:rPr>
              <a:t>CẢM ƠN CÁC EM ĐÃ LẮNG NGHE BÀI HỌC NGÀY HÔM NAY!</a:t>
            </a:r>
            <a:endParaRPr lang="en-US" sz="8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8441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4" name="Freeform 4"/>
          <p:cNvSpPr/>
          <p:nvPr/>
        </p:nvSpPr>
        <p:spPr>
          <a:xfrm rot="611697">
            <a:off x="16792759" y="-188207"/>
            <a:ext cx="1946054" cy="2220601"/>
          </a:xfrm>
          <a:custGeom>
            <a:avLst/>
            <a:gdLst/>
            <a:ahLst/>
            <a:cxnLst/>
            <a:rect l="l" t="t" r="r" b="b"/>
            <a:pathLst>
              <a:path w="1946054" h="2220601">
                <a:moveTo>
                  <a:pt x="0" y="0"/>
                </a:moveTo>
                <a:lnTo>
                  <a:pt x="1946053" y="0"/>
                </a:lnTo>
                <a:lnTo>
                  <a:pt x="1946053" y="2220600"/>
                </a:lnTo>
                <a:lnTo>
                  <a:pt x="0" y="2220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304800" y="-342901"/>
            <a:ext cx="1914691" cy="1874802"/>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0" y="8648700"/>
            <a:ext cx="2167193" cy="1896294"/>
          </a:xfrm>
          <a:custGeom>
            <a:avLst/>
            <a:gdLst/>
            <a:ahLst/>
            <a:cxnLst/>
            <a:rect l="l" t="t" r="r" b="b"/>
            <a:pathLst>
              <a:path w="2167193" h="1896294">
                <a:moveTo>
                  <a:pt x="0" y="0"/>
                </a:moveTo>
                <a:lnTo>
                  <a:pt x="2167192" y="0"/>
                </a:lnTo>
                <a:lnTo>
                  <a:pt x="2167192" y="1896294"/>
                </a:lnTo>
                <a:lnTo>
                  <a:pt x="0" y="18962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12181114" y="2524439"/>
            <a:ext cx="6096000" cy="7762561"/>
          </a:xfrm>
          <a:custGeom>
            <a:avLst/>
            <a:gdLst/>
            <a:ahLst/>
            <a:cxnLst/>
            <a:rect l="l" t="t" r="r" b="b"/>
            <a:pathLst>
              <a:path w="4681783" h="5760583">
                <a:moveTo>
                  <a:pt x="0" y="0"/>
                </a:moveTo>
                <a:lnTo>
                  <a:pt x="4681783" y="0"/>
                </a:lnTo>
                <a:lnTo>
                  <a:pt x="4681783" y="5760583"/>
                </a:lnTo>
                <a:lnTo>
                  <a:pt x="0" y="5760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A19A8CF5-E011-BEB1-AEDB-AE302BBCEFC7}"/>
              </a:ext>
            </a:extLst>
          </p:cNvPr>
          <p:cNvSpPr txBox="1"/>
          <p:nvPr/>
        </p:nvSpPr>
        <p:spPr>
          <a:xfrm>
            <a:off x="838200" y="2735361"/>
            <a:ext cx="11124709" cy="5905719"/>
          </a:xfrm>
          <a:prstGeom prst="rect">
            <a:avLst/>
          </a:prstGeom>
        </p:spPr>
        <p:txBody>
          <a:bodyPr wrap="square" lIns="0" tIns="0" rIns="0" bIns="0" rtlCol="0" anchor="t">
            <a:spAutoFit/>
          </a:bodyPr>
          <a:lstStyle/>
          <a:p>
            <a:pPr algn="ctr">
              <a:lnSpc>
                <a:spcPct val="150000"/>
              </a:lnSpc>
            </a:pP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Hoạt động</a:t>
            </a:r>
            <a:r>
              <a:rPr lang="en-US" sz="6600" b="1">
                <a:solidFill>
                  <a:srgbClr val="C00000"/>
                </a:solidFill>
                <a:latin typeface="Arial" panose="020B0604020202020204" pitchFamily="34" charset="0"/>
                <a:ea typeface="Calibri" panose="020F0502020204030204" pitchFamily="34" charset="0"/>
                <a:cs typeface="Arial" panose="020B0604020202020204" pitchFamily="34" charset="0"/>
              </a:rPr>
              <a:t> 5</a:t>
            </a: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sz="6600" b="1">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rgbClr val="C00000"/>
                </a:solidFill>
                <a:ea typeface="Calibri" panose="020F0502020204030204" pitchFamily="34" charset="0"/>
                <a:cs typeface="Arial" panose="020B0604020202020204" pitchFamily="34" charset="0"/>
              </a:rPr>
              <a:t>Thể hiện sự nỗ lực vượt qua khó khăn để hoàn thiện bản thân</a:t>
            </a:r>
            <a:endParaRPr lang="vi-VN" sz="66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35005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36248" y="51498"/>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20"/>
          <p:cNvSpPr/>
          <p:nvPr/>
        </p:nvSpPr>
        <p:spPr>
          <a:xfrm rot="-2351199">
            <a:off x="17499045" y="133193"/>
            <a:ext cx="805024" cy="683625"/>
          </a:xfrm>
          <a:custGeom>
            <a:avLst/>
            <a:gdLst/>
            <a:ahLst/>
            <a:cxnLst/>
            <a:rect l="l" t="t" r="r" b="b"/>
            <a:pathLst>
              <a:path w="2626737" h="2918597">
                <a:moveTo>
                  <a:pt x="0" y="0"/>
                </a:moveTo>
                <a:lnTo>
                  <a:pt x="2626738" y="0"/>
                </a:lnTo>
                <a:lnTo>
                  <a:pt x="2626738" y="2918597"/>
                </a:lnTo>
                <a:lnTo>
                  <a:pt x="0" y="2918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BC9E84-5D19-B7A5-349E-0737ED418117}"/>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1F8A200-6772-93E6-8B10-FADD4B21CED0}"/>
              </a:ext>
            </a:extLst>
          </p:cNvPr>
          <p:cNvSpPr txBox="1"/>
          <p:nvPr/>
        </p:nvSpPr>
        <p:spPr>
          <a:xfrm>
            <a:off x="2185324" y="571500"/>
            <a:ext cx="13917352" cy="1998176"/>
          </a:xfrm>
          <a:prstGeom prst="rect">
            <a:avLst/>
          </a:prstGeom>
          <a:noFill/>
        </p:spPr>
        <p:txBody>
          <a:bodyPr wrap="square">
            <a:spAutoFit/>
          </a:bodyPr>
          <a:lstStyle/>
          <a:p>
            <a:pPr algn="ctr">
              <a:lnSpc>
                <a:spcPct val="150000"/>
              </a:lnSpc>
              <a:spcAft>
                <a:spcPts val="1000"/>
              </a:spcAft>
            </a:pPr>
            <a:r>
              <a:rPr lang="vi-VN" sz="4400" b="1">
                <a:solidFill>
                  <a:srgbClr val="C00000"/>
                </a:solidFill>
                <a:latin typeface="Arial" panose="020B0604020202020204" pitchFamily="34" charset="0"/>
                <a:ea typeface="Calibri" panose="020F0502020204030204" pitchFamily="34" charset="0"/>
                <a:cs typeface="Arial" panose="020B0604020202020204" pitchFamily="34" charset="0"/>
              </a:rPr>
              <a:t>Nhiệm vụ 1: Chia sẻ những việc làm đã thể hiện sự nỗ lực hoàn thiện bản thân</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30AC4437-A2D3-D44C-2347-839D0536AD98}"/>
              </a:ext>
            </a:extLst>
          </p:cNvPr>
          <p:cNvGrpSpPr/>
          <p:nvPr/>
        </p:nvGrpSpPr>
        <p:grpSpPr>
          <a:xfrm>
            <a:off x="893959" y="2235700"/>
            <a:ext cx="9614920" cy="4965201"/>
            <a:chOff x="555725" y="2160147"/>
            <a:chExt cx="9614920" cy="4965201"/>
          </a:xfrm>
        </p:grpSpPr>
        <p:grpSp>
          <p:nvGrpSpPr>
            <p:cNvPr id="18" name="Group 17">
              <a:extLst>
                <a:ext uri="{FF2B5EF4-FFF2-40B4-BE49-F238E27FC236}">
                  <a16:creationId xmlns:a16="http://schemas.microsoft.com/office/drawing/2014/main" id="{DF019F42-6F9A-1E7A-D40B-C50152EEEFA7}"/>
                </a:ext>
              </a:extLst>
            </p:cNvPr>
            <p:cNvGrpSpPr/>
            <p:nvPr/>
          </p:nvGrpSpPr>
          <p:grpSpPr>
            <a:xfrm>
              <a:off x="1201204" y="3010548"/>
              <a:ext cx="8969441" cy="4114800"/>
              <a:chOff x="1201204" y="3010548"/>
              <a:chExt cx="8969441" cy="4114800"/>
            </a:xfrm>
          </p:grpSpPr>
          <p:sp>
            <p:nvSpPr>
              <p:cNvPr id="22" name="Freeform 3">
                <a:extLst>
                  <a:ext uri="{FF2B5EF4-FFF2-40B4-BE49-F238E27FC236}">
                    <a16:creationId xmlns:a16="http://schemas.microsoft.com/office/drawing/2014/main" id="{689D72B1-DDE6-21E3-848B-E85A53423119}"/>
                  </a:ext>
                </a:extLst>
              </p:cNvPr>
              <p:cNvSpPr/>
              <p:nvPr/>
            </p:nvSpPr>
            <p:spPr>
              <a:xfrm>
                <a:off x="1201204" y="3010548"/>
                <a:ext cx="8969441" cy="4114800"/>
              </a:xfrm>
              <a:prstGeom prst="wedgeRectCallout">
                <a:avLst>
                  <a:gd name="adj1" fmla="val 62793"/>
                  <a:gd name="adj2" fmla="val 41325"/>
                </a:avLst>
              </a:prstGeom>
              <a:solidFill>
                <a:srgbClr val="EDF6F9"/>
              </a:solidFill>
              <a:ln>
                <a:solidFill>
                  <a:schemeClr val="accent5">
                    <a:lumMod val="75000"/>
                  </a:schemeClr>
                </a:solidFill>
              </a:ln>
            </p:spPr>
            <p:txBody>
              <a:bodyPr/>
              <a:lstStyle/>
              <a:p>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936A40A-5BDF-1983-2510-2FDE78FB19E3}"/>
                  </a:ext>
                </a:extLst>
              </p:cNvPr>
              <p:cNvSpPr txBox="1"/>
              <p:nvPr/>
            </p:nvSpPr>
            <p:spPr>
              <a:xfrm>
                <a:off x="1687603" y="3209072"/>
                <a:ext cx="7996642" cy="3717749"/>
              </a:xfrm>
              <a:prstGeom prst="rect">
                <a:avLst/>
              </a:prstGeom>
              <a:noFill/>
            </p:spPr>
            <p:txBody>
              <a:bodyPr wrap="square">
                <a:spAutoFit/>
              </a:bodyPr>
              <a:lstStyle/>
              <a:p>
                <a:pPr algn="ctr">
                  <a:lnSpc>
                    <a:spcPct val="150000"/>
                  </a:lnSpc>
                </a:pP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THẢO LUẬN NHÓM ĐÔI</a:t>
                </a:r>
              </a:p>
              <a:p>
                <a:pPr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 hãy chia sẻ về những việc làm thể hiện sự nỗ lực hoàn thiện bản thân với bạn trong nhóm.</a:t>
                </a:r>
                <a:endParaRPr lang="en-US" sz="4000" i="1" dirty="0">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id="{E967018A-FE33-61B9-C7C4-53710E5E5C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0608254">
              <a:off x="555725" y="2160147"/>
              <a:ext cx="1337957" cy="1712585"/>
            </a:xfrm>
            <a:prstGeom prst="rect">
              <a:avLst/>
            </a:prstGeom>
          </p:spPr>
        </p:pic>
      </p:grpSp>
      <p:pic>
        <p:nvPicPr>
          <p:cNvPr id="28" name="Picture 10">
            <a:extLst>
              <a:ext uri="{FF2B5EF4-FFF2-40B4-BE49-F238E27FC236}">
                <a16:creationId xmlns:a16="http://schemas.microsoft.com/office/drawing/2014/main" id="{653A8AC6-76E4-EB4A-B2C7-4BED2E1125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353800" y="6172200"/>
            <a:ext cx="5111553" cy="4114800"/>
          </a:xfrm>
          <a:prstGeom prst="rect">
            <a:avLst/>
          </a:prstGeom>
        </p:spPr>
      </p:pic>
    </p:spTree>
    <p:extLst>
      <p:ext uri="{BB962C8B-B14F-4D97-AF65-F5344CB8AC3E}">
        <p14:creationId xmlns:p14="http://schemas.microsoft.com/office/powerpoint/2010/main" val="329929440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5" name="Freeform 5"/>
          <p:cNvSpPr/>
          <p:nvPr/>
        </p:nvSpPr>
        <p:spPr>
          <a:xfrm>
            <a:off x="17345964" y="0"/>
            <a:ext cx="1074780" cy="869172"/>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F1DD3AF-AAA4-BCEA-85C3-2681E2179542}"/>
              </a:ext>
            </a:extLst>
          </p:cNvPr>
          <p:cNvGrpSpPr/>
          <p:nvPr/>
        </p:nvGrpSpPr>
        <p:grpSpPr>
          <a:xfrm>
            <a:off x="404644" y="472932"/>
            <a:ext cx="14587546" cy="2440898"/>
            <a:chOff x="457199" y="723900"/>
            <a:chExt cx="14512935" cy="2440898"/>
          </a:xfrm>
        </p:grpSpPr>
        <p:sp>
          <p:nvSpPr>
            <p:cNvPr id="8" name="Line Callout 1 (Border and Accent Bar) 3">
              <a:extLst>
                <a:ext uri="{FF2B5EF4-FFF2-40B4-BE49-F238E27FC236}">
                  <a16:creationId xmlns:a16="http://schemas.microsoft.com/office/drawing/2014/main" id="{ED3C9EB7-3146-A51E-ED6C-44CE72D036B7}"/>
                </a:ext>
              </a:extLst>
            </p:cNvPr>
            <p:cNvSpPr/>
            <p:nvPr/>
          </p:nvSpPr>
          <p:spPr>
            <a:xfrm>
              <a:off x="457199" y="723900"/>
              <a:ext cx="14152994" cy="2286000"/>
            </a:xfrm>
            <a:prstGeom prst="accentBorderCallout1">
              <a:avLst>
                <a:gd name="adj1" fmla="val 18750"/>
                <a:gd name="adj2" fmla="val -3127"/>
                <a:gd name="adj3" fmla="val 17954"/>
                <a:gd name="adj4" fmla="val -17509"/>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accent2">
                      <a:lumMod val="50000"/>
                    </a:schemeClr>
                  </a:solidFill>
                  <a:latin typeface="Arial" panose="020B0604020202020204" pitchFamily="34" charset="0"/>
                  <a:cs typeface="Arial" panose="020B0604020202020204" pitchFamily="34" charset="0"/>
                </a:rPr>
                <a:t>Gợi ý trả lời: </a:t>
              </a:r>
              <a:r>
                <a:rPr lang="vi-VN" sz="4000">
                  <a:solidFill>
                    <a:schemeClr val="accent2">
                      <a:lumMod val="50000"/>
                    </a:schemeClr>
                  </a:solidFill>
                  <a:latin typeface="Arial" panose="020B0604020202020204" pitchFamily="34" charset="0"/>
                  <a:cs typeface="Arial" panose="020B0604020202020204" pitchFamily="34" charset="0"/>
                </a:rPr>
                <a:t>Một số việc làm thể hiện sự nỗ lực hoàn thiện bản thân</a:t>
              </a:r>
              <a:endParaRPr lang="en-US" sz="4000" dirty="0">
                <a:solidFill>
                  <a:schemeClr val="accent2">
                    <a:lumMod val="50000"/>
                  </a:schemeClr>
                </a:solidFill>
                <a:latin typeface="Arial" panose="020B0604020202020204" pitchFamily="34" charset="0"/>
                <a:cs typeface="Arial" panose="020B0604020202020204" pitchFamily="34" charset="0"/>
              </a:endParaRPr>
            </a:p>
          </p:txBody>
        </p:sp>
        <p:pic>
          <p:nvPicPr>
            <p:cNvPr id="10" name="Picture 13">
              <a:extLst>
                <a:ext uri="{FF2B5EF4-FFF2-40B4-BE49-F238E27FC236}">
                  <a16:creationId xmlns:a16="http://schemas.microsoft.com/office/drawing/2014/main" id="{C45D05A2-8EC1-DCC7-B494-AAB3E37E5A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00851" y="2157741"/>
              <a:ext cx="1069283" cy="1007057"/>
            </a:xfrm>
            <a:prstGeom prst="rect">
              <a:avLst/>
            </a:prstGeom>
          </p:spPr>
        </p:pic>
      </p:grpSp>
      <p:sp>
        <p:nvSpPr>
          <p:cNvPr id="11" name="Rectangle: Rounded Corners 10">
            <a:extLst>
              <a:ext uri="{FF2B5EF4-FFF2-40B4-BE49-F238E27FC236}">
                <a16:creationId xmlns:a16="http://schemas.microsoft.com/office/drawing/2014/main" id="{0AE6573A-903D-8942-56CC-0E73725E031B}"/>
              </a:ext>
            </a:extLst>
          </p:cNvPr>
          <p:cNvSpPr/>
          <p:nvPr/>
        </p:nvSpPr>
        <p:spPr>
          <a:xfrm>
            <a:off x="609599" y="3408274"/>
            <a:ext cx="5029200" cy="2497226"/>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latin typeface="Arial" panose="020B0604020202020204" pitchFamily="34" charset="0"/>
                <a:cs typeface="Arial" panose="020B0604020202020204" pitchFamily="34" charset="0"/>
              </a:rPr>
              <a:t>Cố gắng học tập</a:t>
            </a:r>
            <a:r>
              <a:rPr lang="en-US" sz="3800">
                <a:solidFill>
                  <a:schemeClr val="tx1"/>
                </a:solidFill>
                <a:latin typeface="Arial" panose="020B0604020202020204" pitchFamily="34" charset="0"/>
                <a:cs typeface="Arial" panose="020B0604020202020204" pitchFamily="34" charset="0"/>
              </a:rPr>
              <a:t> và</a:t>
            </a:r>
            <a:r>
              <a:rPr lang="vi-VN" sz="3800">
                <a:solidFill>
                  <a:schemeClr val="tx1"/>
                </a:solidFill>
                <a:latin typeface="Arial" panose="020B0604020202020204" pitchFamily="34" charset="0"/>
                <a:cs typeface="Arial" panose="020B0604020202020204" pitchFamily="34" charset="0"/>
              </a:rPr>
              <a:t> tìm hiểu kiến thức</a:t>
            </a:r>
            <a:endParaRPr lang="en-US" sz="3800" dirty="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F049175-8E4F-26E2-ADD5-F0CB18564AB3}"/>
              </a:ext>
            </a:extLst>
          </p:cNvPr>
          <p:cNvSpPr/>
          <p:nvPr/>
        </p:nvSpPr>
        <p:spPr>
          <a:xfrm>
            <a:off x="6141777" y="3408274"/>
            <a:ext cx="5852043" cy="2497226"/>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latin typeface="Arial" panose="020B0604020202020204" pitchFamily="34" charset="0"/>
                <a:cs typeface="Arial" panose="020B0604020202020204" pitchFamily="34" charset="0"/>
              </a:rPr>
              <a:t>Tham gia các hoạt động tình nguyện</a:t>
            </a:r>
            <a:endParaRPr lang="en-US" sz="3800" dirty="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45A3088-9144-AA66-FE8F-4362535404D0}"/>
              </a:ext>
            </a:extLst>
          </p:cNvPr>
          <p:cNvSpPr/>
          <p:nvPr/>
        </p:nvSpPr>
        <p:spPr>
          <a:xfrm>
            <a:off x="12496799" y="3408274"/>
            <a:ext cx="5181602" cy="2497226"/>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latin typeface="Arial" panose="020B0604020202020204" pitchFamily="34" charset="0"/>
                <a:cs typeface="Arial" panose="020B0604020202020204" pitchFamily="34" charset="0"/>
              </a:rPr>
              <a:t>Luyện tập thể thao hàng ngày</a:t>
            </a:r>
            <a:endParaRPr lang="en-US" sz="3800" dirty="0">
              <a:solidFill>
                <a:schemeClr val="tx1"/>
              </a:solidFill>
              <a:latin typeface="Arial" panose="020B0604020202020204" pitchFamily="34" charset="0"/>
              <a:cs typeface="Arial" panose="020B0604020202020204" pitchFamily="34" charset="0"/>
            </a:endParaRPr>
          </a:p>
        </p:txBody>
      </p:sp>
      <p:pic>
        <p:nvPicPr>
          <p:cNvPr id="3074" name="Picture 2" descr="Những câu nói hay về học tập nên đọc để tạo động lực cố gắng">
            <a:extLst>
              <a:ext uri="{FF2B5EF4-FFF2-40B4-BE49-F238E27FC236}">
                <a16:creationId xmlns:a16="http://schemas.microsoft.com/office/drawing/2014/main" id="{7C9A847A-C7AB-CA79-D17D-1B54D5A581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407" y="6438900"/>
            <a:ext cx="4917391" cy="2766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Phát huy vai trò của tuổi trẻ trong các hoạt động tình nguyện vì cộng đồng  | Tạp chí Tuyên giáo">
            <a:extLst>
              <a:ext uri="{FF2B5EF4-FFF2-40B4-BE49-F238E27FC236}">
                <a16:creationId xmlns:a16="http://schemas.microsoft.com/office/drawing/2014/main" id="{67F7EA12-0A99-5547-CC7E-47F7CFDF53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2292" y="6438900"/>
            <a:ext cx="3971012" cy="2766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Tập luyện thể dục đều đặn hàng ngày mang lại... | HỆ THỜI SỰ CHÍNH TRỊ TỔNG  HỢP - VOV1">
            <a:extLst>
              <a:ext uri="{FF2B5EF4-FFF2-40B4-BE49-F238E27FC236}">
                <a16:creationId xmlns:a16="http://schemas.microsoft.com/office/drawing/2014/main" id="{B5077F76-2498-5D56-AA95-25417104B7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49371" y="6442551"/>
            <a:ext cx="4285638" cy="2762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50380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1"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ipe(up)">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wipe(down)">
                                      <p:cBhvr>
                                        <p:cTn id="3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5" name="Freeform 5"/>
          <p:cNvSpPr/>
          <p:nvPr/>
        </p:nvSpPr>
        <p:spPr>
          <a:xfrm>
            <a:off x="17345964" y="0"/>
            <a:ext cx="1074780" cy="869172"/>
          </a:xfrm>
          <a:custGeom>
            <a:avLst/>
            <a:gdLst/>
            <a:ahLst/>
            <a:cxnLst/>
            <a:rect l="l" t="t" r="r" b="b"/>
            <a:pathLst>
              <a:path w="1914691" h="1874802">
                <a:moveTo>
                  <a:pt x="0" y="0"/>
                </a:moveTo>
                <a:lnTo>
                  <a:pt x="1914691" y="0"/>
                </a:lnTo>
                <a:lnTo>
                  <a:pt x="1914691" y="1874802"/>
                </a:lnTo>
                <a:lnTo>
                  <a:pt x="0" y="18748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F1DD3AF-AAA4-BCEA-85C3-2681E2179542}"/>
              </a:ext>
            </a:extLst>
          </p:cNvPr>
          <p:cNvGrpSpPr/>
          <p:nvPr/>
        </p:nvGrpSpPr>
        <p:grpSpPr>
          <a:xfrm>
            <a:off x="404644" y="472932"/>
            <a:ext cx="14587546" cy="2440898"/>
            <a:chOff x="457199" y="723900"/>
            <a:chExt cx="14512935" cy="2440898"/>
          </a:xfrm>
        </p:grpSpPr>
        <p:sp>
          <p:nvSpPr>
            <p:cNvPr id="8" name="Line Callout 1 (Border and Accent Bar) 3">
              <a:extLst>
                <a:ext uri="{FF2B5EF4-FFF2-40B4-BE49-F238E27FC236}">
                  <a16:creationId xmlns:a16="http://schemas.microsoft.com/office/drawing/2014/main" id="{ED3C9EB7-3146-A51E-ED6C-44CE72D036B7}"/>
                </a:ext>
              </a:extLst>
            </p:cNvPr>
            <p:cNvSpPr/>
            <p:nvPr/>
          </p:nvSpPr>
          <p:spPr>
            <a:xfrm>
              <a:off x="457199" y="723900"/>
              <a:ext cx="14152994" cy="2286000"/>
            </a:xfrm>
            <a:prstGeom prst="accentBorderCallout1">
              <a:avLst>
                <a:gd name="adj1" fmla="val 18750"/>
                <a:gd name="adj2" fmla="val -3127"/>
                <a:gd name="adj3" fmla="val 17954"/>
                <a:gd name="adj4" fmla="val -17509"/>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accent2">
                      <a:lumMod val="50000"/>
                    </a:schemeClr>
                  </a:solidFill>
                  <a:latin typeface="Arial" panose="020B0604020202020204" pitchFamily="34" charset="0"/>
                  <a:cs typeface="Arial" panose="020B0604020202020204" pitchFamily="34" charset="0"/>
                </a:rPr>
                <a:t>Gợi ý trả lời: </a:t>
              </a:r>
              <a:r>
                <a:rPr lang="vi-VN" sz="4000">
                  <a:solidFill>
                    <a:schemeClr val="accent2">
                      <a:lumMod val="50000"/>
                    </a:schemeClr>
                  </a:solidFill>
                  <a:latin typeface="Arial" panose="020B0604020202020204" pitchFamily="34" charset="0"/>
                  <a:cs typeface="Arial" panose="020B0604020202020204" pitchFamily="34" charset="0"/>
                </a:rPr>
                <a:t>Một số việc làm thể hiện sự nỗ lực hoàn thiện bản thân</a:t>
              </a:r>
              <a:endParaRPr lang="en-US" sz="4000" dirty="0">
                <a:solidFill>
                  <a:schemeClr val="accent2">
                    <a:lumMod val="50000"/>
                  </a:schemeClr>
                </a:solidFill>
                <a:latin typeface="Arial" panose="020B0604020202020204" pitchFamily="34" charset="0"/>
                <a:cs typeface="Arial" panose="020B0604020202020204" pitchFamily="34" charset="0"/>
              </a:endParaRPr>
            </a:p>
          </p:txBody>
        </p:sp>
        <p:pic>
          <p:nvPicPr>
            <p:cNvPr id="10" name="Picture 13">
              <a:extLst>
                <a:ext uri="{FF2B5EF4-FFF2-40B4-BE49-F238E27FC236}">
                  <a16:creationId xmlns:a16="http://schemas.microsoft.com/office/drawing/2014/main" id="{C45D05A2-8EC1-DCC7-B494-AAB3E37E5A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00851" y="2157741"/>
              <a:ext cx="1069283" cy="1007057"/>
            </a:xfrm>
            <a:prstGeom prst="rect">
              <a:avLst/>
            </a:prstGeom>
          </p:spPr>
        </p:pic>
      </p:grpSp>
      <p:sp>
        <p:nvSpPr>
          <p:cNvPr id="11" name="Rectangle: Rounded Corners 10">
            <a:extLst>
              <a:ext uri="{FF2B5EF4-FFF2-40B4-BE49-F238E27FC236}">
                <a16:creationId xmlns:a16="http://schemas.microsoft.com/office/drawing/2014/main" id="{0AE6573A-903D-8942-56CC-0E73725E031B}"/>
              </a:ext>
            </a:extLst>
          </p:cNvPr>
          <p:cNvSpPr/>
          <p:nvPr/>
        </p:nvSpPr>
        <p:spPr>
          <a:xfrm>
            <a:off x="1447800" y="3408274"/>
            <a:ext cx="6934202" cy="2286000"/>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a:solidFill>
                  <a:schemeClr val="tx1"/>
                </a:solidFill>
                <a:latin typeface="Arial" panose="020B0604020202020204" pitchFamily="34" charset="0"/>
                <a:cs typeface="Arial" panose="020B0604020202020204" pitchFamily="34" charset="0"/>
              </a:rPr>
              <a:t>Phát triển các kĩ năng mềm</a:t>
            </a:r>
            <a:endParaRPr lang="en-US" sz="3800" dirty="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F049175-8E4F-26E2-ADD5-F0CB18564AB3}"/>
              </a:ext>
            </a:extLst>
          </p:cNvPr>
          <p:cNvSpPr/>
          <p:nvPr/>
        </p:nvSpPr>
        <p:spPr>
          <a:xfrm>
            <a:off x="9905998" y="3408274"/>
            <a:ext cx="6934202" cy="2286000"/>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a:solidFill>
                  <a:schemeClr val="tx1"/>
                </a:solidFill>
                <a:latin typeface="Arial" panose="020B0604020202020204" pitchFamily="34" charset="0"/>
                <a:cs typeface="Arial" panose="020B0604020202020204" pitchFamily="34" charset="0"/>
              </a:rPr>
              <a:t>Học ngoại ngữ</a:t>
            </a:r>
            <a:endParaRPr lang="en-US" sz="3800" dirty="0">
              <a:solidFill>
                <a:schemeClr val="tx1"/>
              </a:solidFill>
              <a:latin typeface="Arial" panose="020B0604020202020204" pitchFamily="34" charset="0"/>
              <a:cs typeface="Arial" panose="020B0604020202020204" pitchFamily="34" charset="0"/>
            </a:endParaRPr>
          </a:p>
        </p:txBody>
      </p:sp>
      <p:pic>
        <p:nvPicPr>
          <p:cNvPr id="4098" name="Picture 2" descr="Kỹ Năng Mềm Là Gì? Các Loại Kỹ Năng Mềm Trong Công Việc">
            <a:extLst>
              <a:ext uri="{FF2B5EF4-FFF2-40B4-BE49-F238E27FC236}">
                <a16:creationId xmlns:a16="http://schemas.microsoft.com/office/drawing/2014/main" id="{3AAEE425-ACCE-53B9-6BB6-34E31A5B39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6204450"/>
            <a:ext cx="5410200" cy="3609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10 nguyên tắc học ngoại ngữ - VnExpress">
            <a:extLst>
              <a:ext uri="{FF2B5EF4-FFF2-40B4-BE49-F238E27FC236}">
                <a16:creationId xmlns:a16="http://schemas.microsoft.com/office/drawing/2014/main" id="{4A68B7AF-82DB-F76C-F283-F74A5FD3C7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1" y="6165858"/>
            <a:ext cx="5461392" cy="3648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58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wipe(up)">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7"/>
        </a:solidFill>
        <a:effectLst/>
      </p:bgPr>
    </p:bg>
    <p:spTree>
      <p:nvGrpSpPr>
        <p:cNvPr id="1" name=""/>
        <p:cNvGrpSpPr/>
        <p:nvPr/>
      </p:nvGrpSpPr>
      <p:grpSpPr>
        <a:xfrm>
          <a:off x="0" y="0"/>
          <a:ext cx="0" cy="0"/>
          <a:chOff x="0" y="0"/>
          <a:chExt cx="0" cy="0"/>
        </a:xfrm>
      </p:grpSpPr>
      <p:sp>
        <p:nvSpPr>
          <p:cNvPr id="19" name="Freeform 19"/>
          <p:cNvSpPr/>
          <p:nvPr/>
        </p:nvSpPr>
        <p:spPr>
          <a:xfrm>
            <a:off x="17232085" y="18789"/>
            <a:ext cx="1055915" cy="886203"/>
          </a:xfrm>
          <a:custGeom>
            <a:avLst/>
            <a:gdLst/>
            <a:ahLst/>
            <a:cxnLst/>
            <a:rect l="l" t="t" r="r" b="b"/>
            <a:pathLst>
              <a:path w="1883240" h="1844006">
                <a:moveTo>
                  <a:pt x="0" y="0"/>
                </a:moveTo>
                <a:lnTo>
                  <a:pt x="1883240" y="0"/>
                </a:lnTo>
                <a:lnTo>
                  <a:pt x="1883240" y="1844006"/>
                </a:lnTo>
                <a:lnTo>
                  <a:pt x="0" y="1844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5DE187-23E6-6F39-746F-E5C7125593DF}"/>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47" name="Freeform 11">
            <a:extLst>
              <a:ext uri="{FF2B5EF4-FFF2-40B4-BE49-F238E27FC236}">
                <a16:creationId xmlns:a16="http://schemas.microsoft.com/office/drawing/2014/main" id="{1F42134A-9FB4-5ED1-F242-6D923E1B4679}"/>
              </a:ext>
            </a:extLst>
          </p:cNvPr>
          <p:cNvSpPr/>
          <p:nvPr/>
        </p:nvSpPr>
        <p:spPr>
          <a:xfrm rot="6949130">
            <a:off x="221003" y="68196"/>
            <a:ext cx="849227" cy="911827"/>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710BDCE-9BB2-3FFB-0796-BD6D0FB4C0C2}"/>
              </a:ext>
            </a:extLst>
          </p:cNvPr>
          <p:cNvSpPr txBox="1"/>
          <p:nvPr/>
        </p:nvSpPr>
        <p:spPr>
          <a:xfrm>
            <a:off x="1679141" y="509934"/>
            <a:ext cx="15114753" cy="1911549"/>
          </a:xfrm>
          <a:prstGeom prst="rect">
            <a:avLst/>
          </a:prstGeom>
          <a:noFill/>
        </p:spPr>
        <p:txBody>
          <a:bodyPr wrap="square">
            <a:spAutoFit/>
          </a:bodyPr>
          <a:lstStyle/>
          <a:p>
            <a:pPr algn="ctr">
              <a:lnSpc>
                <a:spcPct val="150000"/>
              </a:lnSpc>
              <a:spcAft>
                <a:spcPts val="1000"/>
              </a:spcAft>
            </a:pPr>
            <a:r>
              <a:rPr lang="vi-VN" sz="4200" b="1">
                <a:solidFill>
                  <a:srgbClr val="C00000"/>
                </a:solidFill>
                <a:ea typeface="Calibri" panose="020F0502020204030204" pitchFamily="34" charset="0"/>
                <a:cs typeface="Arial" panose="020B0604020202020204" pitchFamily="34" charset="0"/>
              </a:rPr>
              <a:t>Nhiệm vụ 2: Thảo luận về một số cách vượt qua khó khăn để hoàn thiện bản thân</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5A0FA42-9BAC-1CF6-A982-52F072705C65}"/>
              </a:ext>
            </a:extLst>
          </p:cNvPr>
          <p:cNvGrpSpPr/>
          <p:nvPr/>
        </p:nvGrpSpPr>
        <p:grpSpPr>
          <a:xfrm>
            <a:off x="1929842" y="5145726"/>
            <a:ext cx="4425238" cy="4505710"/>
            <a:chOff x="1529900" y="5143651"/>
            <a:chExt cx="4425238" cy="4505710"/>
          </a:xfrm>
        </p:grpSpPr>
        <p:sp>
          <p:nvSpPr>
            <p:cNvPr id="10" name="Rectangle 9">
              <a:extLst>
                <a:ext uri="{FF2B5EF4-FFF2-40B4-BE49-F238E27FC236}">
                  <a16:creationId xmlns:a16="http://schemas.microsoft.com/office/drawing/2014/main" id="{B694A928-4537-0B2F-668A-B9C032270299}"/>
                </a:ext>
              </a:extLst>
            </p:cNvPr>
            <p:cNvSpPr/>
            <p:nvPr/>
          </p:nvSpPr>
          <p:spPr>
            <a:xfrm>
              <a:off x="1560380" y="5143651"/>
              <a:ext cx="4394758" cy="122676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Quy tắc thực hiện</a:t>
              </a:r>
            </a:p>
          </p:txBody>
        </p:sp>
        <p:pic>
          <p:nvPicPr>
            <p:cNvPr id="11" name="Picture 3">
              <a:extLst>
                <a:ext uri="{FF2B5EF4-FFF2-40B4-BE49-F238E27FC236}">
                  <a16:creationId xmlns:a16="http://schemas.microsoft.com/office/drawing/2014/main" id="{DAEABAF5-4F12-0131-2BEF-C12EE2A41F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9900" y="7051778"/>
              <a:ext cx="4172822" cy="2597583"/>
            </a:xfrm>
            <a:prstGeom prst="rect">
              <a:avLst/>
            </a:prstGeom>
          </p:spPr>
        </p:pic>
      </p:grpSp>
      <p:sp>
        <p:nvSpPr>
          <p:cNvPr id="12" name="TextBox 11">
            <a:extLst>
              <a:ext uri="{FF2B5EF4-FFF2-40B4-BE49-F238E27FC236}">
                <a16:creationId xmlns:a16="http://schemas.microsoft.com/office/drawing/2014/main" id="{15DF4C2C-0873-9981-D6D8-1643F4D688AC}"/>
              </a:ext>
            </a:extLst>
          </p:cNvPr>
          <p:cNvSpPr txBox="1"/>
          <p:nvPr/>
        </p:nvSpPr>
        <p:spPr>
          <a:xfrm>
            <a:off x="7018437" y="4875899"/>
            <a:ext cx="10333801" cy="4755661"/>
          </a:xfrm>
          <a:prstGeom prst="rect">
            <a:avLst/>
          </a:prstGeom>
          <a:noFill/>
        </p:spPr>
        <p:txBody>
          <a:bodyPr wrap="square">
            <a:spAutoFit/>
          </a:bodyPr>
          <a:lstStyle/>
          <a:p>
            <a:pPr marL="571500" marR="0" indent="-571500" algn="just">
              <a:lnSpc>
                <a:spcPct val="150000"/>
              </a:lnSpc>
              <a:spcBef>
                <a:spcPts val="100"/>
              </a:spcBef>
              <a:spcAft>
                <a:spcPts val="100"/>
              </a:spcAft>
              <a:buFont typeface="Wingdings" panose="05000000000000000000" pitchFamily="2" charset="2"/>
              <a:buChar char="ü"/>
            </a:pPr>
            <a:r>
              <a:rPr lang="vi-VN" sz="3400">
                <a:solidFill>
                  <a:srgbClr val="000000"/>
                </a:solidFill>
                <a:ea typeface="Times New Roman" panose="02020603050405020304" pitchFamily="18" charset="0"/>
                <a:cs typeface="Arial" panose="020B0604020202020204" pitchFamily="34" charset="0"/>
              </a:rPr>
              <a:t>Lần lượt từng người đưa ra suy nghĩ của mình về một số cách vượt qua khó khăn để hoàn thiện bản thân.</a:t>
            </a:r>
          </a:p>
          <a:p>
            <a:pPr marL="571500" marR="0" indent="-571500" algn="just">
              <a:lnSpc>
                <a:spcPct val="150000"/>
              </a:lnSpc>
              <a:spcBef>
                <a:spcPts val="100"/>
              </a:spcBef>
              <a:spcAft>
                <a:spcPts val="100"/>
              </a:spcAft>
              <a:buFont typeface="Wingdings" panose="05000000000000000000" pitchFamily="2" charset="2"/>
              <a:buChar char="ü"/>
            </a:pPr>
            <a:r>
              <a:rPr lang="vi-VN" sz="3400">
                <a:solidFill>
                  <a:srgbClr val="000000"/>
                </a:solidFill>
                <a:ea typeface="Times New Roman" panose="02020603050405020304" pitchFamily="18" charset="0"/>
                <a:cs typeface="Arial" panose="020B0604020202020204" pitchFamily="34" charset="0"/>
              </a:rPr>
              <a:t>Mỗi người chỉ nói ngắn gọn 1-2 câu thể hiện ý kiến của mình.</a:t>
            </a:r>
          </a:p>
          <a:p>
            <a:pPr marL="571500" marR="0" indent="-571500" algn="just">
              <a:lnSpc>
                <a:spcPct val="150000"/>
              </a:lnSpc>
              <a:spcBef>
                <a:spcPts val="100"/>
              </a:spcBef>
              <a:spcAft>
                <a:spcPts val="100"/>
              </a:spcAft>
              <a:buFont typeface="Wingdings" panose="05000000000000000000" pitchFamily="2" charset="2"/>
              <a:buChar char="ü"/>
            </a:pPr>
            <a:r>
              <a:rPr lang="vi-VN" sz="3400">
                <a:solidFill>
                  <a:srgbClr val="000000"/>
                </a:solidFill>
                <a:ea typeface="Times New Roman" panose="02020603050405020304" pitchFamily="18" charset="0"/>
                <a:cs typeface="Arial" panose="020B0604020202020204" pitchFamily="34" charset="0"/>
              </a:rPr>
              <a:t>Chỉ thảo luận khi tất cả đã trình bày xong ý kiến.</a:t>
            </a:r>
          </a:p>
        </p:txBody>
      </p:sp>
      <p:grpSp>
        <p:nvGrpSpPr>
          <p:cNvPr id="13" name="Group 12">
            <a:extLst>
              <a:ext uri="{FF2B5EF4-FFF2-40B4-BE49-F238E27FC236}">
                <a16:creationId xmlns:a16="http://schemas.microsoft.com/office/drawing/2014/main" id="{718CFE36-9191-35A1-470C-CD881A717338}"/>
              </a:ext>
            </a:extLst>
          </p:cNvPr>
          <p:cNvGrpSpPr/>
          <p:nvPr/>
        </p:nvGrpSpPr>
        <p:grpSpPr>
          <a:xfrm>
            <a:off x="1187139" y="2687080"/>
            <a:ext cx="16044946" cy="1923222"/>
            <a:chOff x="497916" y="2487185"/>
            <a:chExt cx="16044946" cy="1923222"/>
          </a:xfrm>
        </p:grpSpPr>
        <p:sp>
          <p:nvSpPr>
            <p:cNvPr id="14" name="TextBox 13">
              <a:extLst>
                <a:ext uri="{FF2B5EF4-FFF2-40B4-BE49-F238E27FC236}">
                  <a16:creationId xmlns:a16="http://schemas.microsoft.com/office/drawing/2014/main" id="{1C39393D-F1AF-614C-E26A-540E02B207E3}"/>
                </a:ext>
              </a:extLst>
            </p:cNvPr>
            <p:cNvSpPr txBox="1"/>
            <p:nvPr/>
          </p:nvSpPr>
          <p:spPr>
            <a:xfrm>
              <a:off x="1804834" y="2487185"/>
              <a:ext cx="14738028" cy="1923222"/>
            </a:xfrm>
            <a:prstGeom prst="roundRect">
              <a:avLst/>
            </a:prstGeom>
            <a:solidFill>
              <a:schemeClr val="accent5">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3800" b="1">
                  <a:solidFill>
                    <a:schemeClr val="tx2">
                      <a:lumMod val="50000"/>
                    </a:schemeClr>
                  </a:solidFill>
                  <a:latin typeface="Arial" panose="020B0604020202020204" pitchFamily="34" charset="0"/>
                  <a:cs typeface="Arial" panose="020B0604020202020204" pitchFamily="34" charset="0"/>
                </a:rPr>
                <a:t>Hoạt động nhóm: </a:t>
              </a:r>
              <a:r>
                <a:rPr lang="en-US" sz="3800">
                  <a:latin typeface="Arial" panose="020B0604020202020204" pitchFamily="34" charset="0"/>
                  <a:cs typeface="Arial" panose="020B0604020202020204" pitchFamily="34" charset="0"/>
                </a:rPr>
                <a:t>Cả lớp chia thành 4 nhóm mỗi nhóm </a:t>
              </a:r>
              <a:r>
                <a:rPr lang="vi-VN" sz="3800">
                  <a:latin typeface="Arial" panose="020B0604020202020204" pitchFamily="34" charset="0"/>
                  <a:cs typeface="Arial" panose="020B0604020202020204" pitchFamily="34" charset="0"/>
                </a:rPr>
                <a:t>hãy nêu một số cách vượt qua khó khăn để hoàn thiện bản thân</a:t>
              </a:r>
            </a:p>
          </p:txBody>
        </p:sp>
        <p:pic>
          <p:nvPicPr>
            <p:cNvPr id="15" name="Picture 14" descr="A group of people wearing clothing&#10;&#10;Description automatically generated with medium confidence">
              <a:extLst>
                <a:ext uri="{FF2B5EF4-FFF2-40B4-BE49-F238E27FC236}">
                  <a16:creationId xmlns:a16="http://schemas.microsoft.com/office/drawing/2014/main" id="{64E23D88-807C-2C00-4769-017C74EC86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97916" y="2916058"/>
              <a:ext cx="1237791" cy="1232155"/>
            </a:xfrm>
            <a:prstGeom prst="rect">
              <a:avLst/>
            </a:prstGeom>
          </p:spPr>
        </p:pic>
      </p:grpSp>
    </p:spTree>
    <p:extLst>
      <p:ext uri="{BB962C8B-B14F-4D97-AF65-F5344CB8AC3E}">
        <p14:creationId xmlns:p14="http://schemas.microsoft.com/office/powerpoint/2010/main" val="29528109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left)">
                                      <p:cBhvr>
                                        <p:cTn id="26" dur="500"/>
                                        <p:tgtEl>
                                          <p:spTgt spid="12">
                                            <p:txEl>
                                              <p:pRg st="1" end="1"/>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2608</Words>
  <PresentationFormat>Custom</PresentationFormat>
  <Paragraphs>224</Paragraphs>
  <Slides>40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Wingdings</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cp:lastModifiedBy/>
  <dcterms:created xsi:type="dcterms:W3CDTF">2023-09-01T06:49:46Z</dcterms:created>
  <dcterms:modified xsi:type="dcterms:W3CDTF">2023-09-01T06:50:13Z</dcterms:modified>
  <dc:identifier/>
</cp:coreProperties>
</file>