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6"/>
  </p:notesMasterIdLst>
  <p:sldIdLst>
    <p:sldId id="301" r:id="rId3"/>
    <p:sldId id="317" r:id="rId4"/>
    <p:sldId id="407" r:id="rId5"/>
    <p:sldId id="328" r:id="rId6"/>
    <p:sldId id="413" r:id="rId7"/>
    <p:sldId id="408" r:id="rId8"/>
    <p:sldId id="411" r:id="rId9"/>
    <p:sldId id="412" r:id="rId10"/>
    <p:sldId id="329" r:id="rId11"/>
    <p:sldId id="316" r:id="rId12"/>
    <p:sldId id="414" r:id="rId13"/>
    <p:sldId id="416" r:id="rId14"/>
    <p:sldId id="318" r:id="rId15"/>
    <p:sldId id="319" r:id="rId16"/>
    <p:sldId id="418" r:id="rId17"/>
    <p:sldId id="417" r:id="rId18"/>
    <p:sldId id="320" r:id="rId19"/>
    <p:sldId id="326" r:id="rId20"/>
    <p:sldId id="321" r:id="rId21"/>
    <p:sldId id="327" r:id="rId22"/>
    <p:sldId id="323" r:id="rId23"/>
    <p:sldId id="629" r:id="rId24"/>
    <p:sldId id="630" r:id="rId25"/>
  </p:sldIdLst>
  <p:sldSz cx="24384000" cy="13716000"/>
  <p:notesSz cx="6858000" cy="9144000"/>
  <p:custDataLst>
    <p:tags r:id="rId27"/>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D6F7FE"/>
    <a:srgbClr val="0000FF"/>
    <a:srgbClr val="EEF7E9"/>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17F5EA-715A-459E-A4B6-63FAE3C55779}" v="187" dt="2022-08-05T04:08:41.6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139" autoAdjust="0"/>
  </p:normalViewPr>
  <p:slideViewPr>
    <p:cSldViewPr>
      <p:cViewPr varScale="1">
        <p:scale>
          <a:sx n="23" d="100"/>
          <a:sy n="23" d="100"/>
        </p:scale>
        <p:origin x="120" y="859"/>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3811760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2165713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943668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14</a:t>
            </a:fld>
            <a:endParaRPr lang="en-US"/>
          </a:p>
        </p:txBody>
      </p:sp>
    </p:spTree>
    <p:extLst>
      <p:ext uri="{BB962C8B-B14F-4D97-AF65-F5344CB8AC3E}">
        <p14:creationId xmlns:p14="http://schemas.microsoft.com/office/powerpoint/2010/main" val="4095918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15</a:t>
            </a:fld>
            <a:endParaRPr lang="en-US"/>
          </a:p>
        </p:txBody>
      </p:sp>
    </p:spTree>
    <p:extLst>
      <p:ext uri="{BB962C8B-B14F-4D97-AF65-F5344CB8AC3E}">
        <p14:creationId xmlns:p14="http://schemas.microsoft.com/office/powerpoint/2010/main" val="2477580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16</a:t>
            </a:fld>
            <a:endParaRPr lang="en-US"/>
          </a:p>
        </p:txBody>
      </p:sp>
    </p:spTree>
    <p:extLst>
      <p:ext uri="{BB962C8B-B14F-4D97-AF65-F5344CB8AC3E}">
        <p14:creationId xmlns:p14="http://schemas.microsoft.com/office/powerpoint/2010/main" val="2980378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17</a:t>
            </a:fld>
            <a:endParaRPr lang="en-US"/>
          </a:p>
        </p:txBody>
      </p:sp>
    </p:spTree>
    <p:extLst>
      <p:ext uri="{BB962C8B-B14F-4D97-AF65-F5344CB8AC3E}">
        <p14:creationId xmlns:p14="http://schemas.microsoft.com/office/powerpoint/2010/main" val="558549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18</a:t>
            </a:fld>
            <a:endParaRPr lang="en-US"/>
          </a:p>
        </p:txBody>
      </p:sp>
    </p:spTree>
    <p:extLst>
      <p:ext uri="{BB962C8B-B14F-4D97-AF65-F5344CB8AC3E}">
        <p14:creationId xmlns:p14="http://schemas.microsoft.com/office/powerpoint/2010/main" val="345522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19</a:t>
            </a:fld>
            <a:endParaRPr lang="en-US"/>
          </a:p>
        </p:txBody>
      </p:sp>
    </p:spTree>
    <p:extLst>
      <p:ext uri="{BB962C8B-B14F-4D97-AF65-F5344CB8AC3E}">
        <p14:creationId xmlns:p14="http://schemas.microsoft.com/office/powerpoint/2010/main" val="1978247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20</a:t>
            </a:fld>
            <a:endParaRPr lang="en-US"/>
          </a:p>
        </p:txBody>
      </p:sp>
    </p:spTree>
    <p:extLst>
      <p:ext uri="{BB962C8B-B14F-4D97-AF65-F5344CB8AC3E}">
        <p14:creationId xmlns:p14="http://schemas.microsoft.com/office/powerpoint/2010/main" val="1086376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4000712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21</a:t>
            </a:fld>
            <a:endParaRPr lang="en-US"/>
          </a:p>
        </p:txBody>
      </p:sp>
    </p:spTree>
    <p:extLst>
      <p:ext uri="{BB962C8B-B14F-4D97-AF65-F5344CB8AC3E}">
        <p14:creationId xmlns:p14="http://schemas.microsoft.com/office/powerpoint/2010/main" val="252736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149416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143176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4125932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778789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989528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01811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53986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8/11/2022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8/11/2022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0.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30.jpeg"/><Relationship Id="rId2" Type="http://schemas.openxmlformats.org/officeDocument/2006/relationships/image" Target="../media/image34.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hyperlink" Target="https://m.youtube.com/watch?v=ywZ-iFJWCpw" TargetMode="External"/><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1053632" y="1809823"/>
            <a:ext cx="19158540" cy="7949989"/>
            <a:chOff x="1510831" y="1793819"/>
            <a:chExt cx="19977850" cy="7949989"/>
          </a:xfrm>
        </p:grpSpPr>
        <p:grpSp>
          <p:nvGrpSpPr>
            <p:cNvPr id="2" name="Group 1">
              <a:extLst>
                <a:ext uri="{FF2B5EF4-FFF2-40B4-BE49-F238E27FC236}">
                  <a16:creationId xmlns:a16="http://schemas.microsoft.com/office/drawing/2014/main" id="{E17C9077-2F0E-4830-9CBB-2CF87E745444}"/>
                </a:ext>
              </a:extLst>
            </p:cNvPr>
            <p:cNvGrpSpPr/>
            <p:nvPr/>
          </p:nvGrpSpPr>
          <p:grpSpPr>
            <a:xfrm>
              <a:off x="1510831" y="1793819"/>
              <a:ext cx="19977850" cy="7949989"/>
              <a:chOff x="1510831" y="1793819"/>
              <a:chExt cx="19977850" cy="7949989"/>
            </a:xfrm>
          </p:grpSpPr>
          <p:grpSp>
            <p:nvGrpSpPr>
              <p:cNvPr id="69" name="Group 68"/>
              <p:cNvGrpSpPr/>
              <p:nvPr/>
            </p:nvGrpSpPr>
            <p:grpSpPr>
              <a:xfrm>
                <a:off x="10874127" y="1797127"/>
                <a:ext cx="3890809" cy="923330"/>
                <a:chOff x="5759299" y="3448230"/>
                <a:chExt cx="3890809" cy="923330"/>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sp>
            <p:nvSpPr>
              <p:cNvPr id="74" name="Right Triangle 73"/>
              <p:cNvSpPr/>
              <p:nvPr/>
            </p:nvSpPr>
            <p:spPr>
              <a:xfrm flipH="1">
                <a:off x="3124199"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3317576" y="1795947"/>
                <a:ext cx="18018423"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419336" y="1881221"/>
                <a:ext cx="18069345" cy="830997"/>
              </a:xfrm>
              <a:prstGeom prst="rect">
                <a:avLst/>
              </a:prstGeom>
              <a:noFill/>
            </p:spPr>
            <p:txBody>
              <a:bodyPr wrap="square" rtlCol="0">
                <a:spAutoFit/>
              </a:bodyPr>
              <a:lstStyle/>
              <a:p>
                <a:pPr algn="ct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HOẠT ĐỘNG THỰC HÀNH TRẢI NGHIỆM</a:t>
                </a:r>
                <a:endPar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510831" y="7146800"/>
                <a:ext cx="7549212" cy="936329"/>
                <a:chOff x="7522709" y="8968927"/>
                <a:chExt cx="7550087" cy="936433"/>
              </a:xfrm>
            </p:grpSpPr>
            <p:sp>
              <p:nvSpPr>
                <p:cNvPr id="57" name="Rectangle 56"/>
                <p:cNvSpPr/>
                <p:nvPr/>
              </p:nvSpPr>
              <p:spPr>
                <a:xfrm>
                  <a:off x="9171138" y="9089658"/>
                  <a:ext cx="5901658"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TIẾT KIỆM ĐẦU TƯ</a:t>
                  </a:r>
                </a:p>
              </p:txBody>
            </p:sp>
            <p:grpSp>
              <p:nvGrpSpPr>
                <p:cNvPr id="58" name="Group 26"/>
                <p:cNvGrpSpPr/>
                <p:nvPr/>
              </p:nvGrpSpPr>
              <p:grpSpPr>
                <a:xfrm>
                  <a:off x="7522709" y="8968927"/>
                  <a:ext cx="1417318" cy="914501"/>
                  <a:chOff x="7522187" y="9426127"/>
                  <a:chExt cx="1405617" cy="914501"/>
                </a:xfrm>
              </p:grpSpPr>
              <p:sp>
                <p:nvSpPr>
                  <p:cNvPr id="59" name="Isosceles Triangle 44"/>
                  <p:cNvSpPr/>
                  <p:nvPr/>
                </p:nvSpPr>
                <p:spPr>
                  <a:xfrm rot="16200000">
                    <a:off x="7531818" y="9416496"/>
                    <a:ext cx="144960"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556204" y="9555020"/>
                    <a:ext cx="1371600" cy="785608"/>
                    <a:chOff x="7556204" y="9555020"/>
                    <a:chExt cx="1371600" cy="785608"/>
                  </a:xfrm>
                </p:grpSpPr>
                <p:sp>
                  <p:nvSpPr>
                    <p:cNvPr id="61" name="Round Same Side Corner Rectangle 60"/>
                    <p:cNvSpPr/>
                    <p:nvPr/>
                  </p:nvSpPr>
                  <p:spPr>
                    <a:xfrm rot="5400000">
                      <a:off x="7876244" y="9234980"/>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9632660"/>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587029" y="8814033"/>
                <a:ext cx="9247417" cy="929775"/>
                <a:chOff x="7598913" y="8524495"/>
                <a:chExt cx="9248482" cy="929882"/>
              </a:xfrm>
            </p:grpSpPr>
            <p:sp>
              <p:nvSpPr>
                <p:cNvPr id="75" name="Rectangle 74"/>
                <p:cNvSpPr/>
                <p:nvPr/>
              </p:nvSpPr>
              <p:spPr>
                <a:xfrm>
                  <a:off x="9092456" y="8638675"/>
                  <a:ext cx="7754939"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THUẾ THU NHẬP CÁ NHÂN</a:t>
                  </a:r>
                </a:p>
              </p:txBody>
            </p:sp>
            <p:grpSp>
              <p:nvGrpSpPr>
                <p:cNvPr id="76" name="Group 32"/>
                <p:cNvGrpSpPr/>
                <p:nvPr/>
              </p:nvGrpSpPr>
              <p:grpSpPr>
                <a:xfrm>
                  <a:off x="7598913" y="8524495"/>
                  <a:ext cx="1384932" cy="872847"/>
                  <a:chOff x="7597761" y="7543800"/>
                  <a:chExt cx="1373498" cy="872847"/>
                </a:xfrm>
              </p:grpSpPr>
              <p:sp>
                <p:nvSpPr>
                  <p:cNvPr id="77" name="Isosceles Triangle 44"/>
                  <p:cNvSpPr/>
                  <p:nvPr/>
                </p:nvSpPr>
                <p:spPr>
                  <a:xfrm rot="16200000">
                    <a:off x="7608028"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599659" y="7685127"/>
                    <a:ext cx="1371600" cy="731520"/>
                    <a:chOff x="7599659" y="7685127"/>
                    <a:chExt cx="1371600" cy="731520"/>
                  </a:xfrm>
                </p:grpSpPr>
                <p:sp>
                  <p:nvSpPr>
                    <p:cNvPr id="79" name="Round Same Side Corner Rectangle 78"/>
                    <p:cNvSpPr/>
                    <p:nvPr/>
                  </p:nvSpPr>
                  <p:spPr>
                    <a:xfrm rot="5400000">
                      <a:off x="7919699" y="736508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6" name="Group 5">
            <a:extLst>
              <a:ext uri="{FF2B5EF4-FFF2-40B4-BE49-F238E27FC236}">
                <a16:creationId xmlns:a16="http://schemas.microsoft.com/office/drawing/2014/main" id="{C9AA72E0-5856-4D7C-9751-9212013D35FC}"/>
              </a:ext>
            </a:extLst>
          </p:cNvPr>
          <p:cNvGrpSpPr/>
          <p:nvPr/>
        </p:nvGrpSpPr>
        <p:grpSpPr>
          <a:xfrm>
            <a:off x="6983251" y="3015295"/>
            <a:ext cx="16815477" cy="1664992"/>
            <a:chOff x="6983251" y="3015295"/>
            <a:chExt cx="16815477" cy="1664992"/>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6983251" y="3015295"/>
              <a:ext cx="16282076" cy="1664992"/>
              <a:chOff x="71819" y="108752"/>
              <a:chExt cx="6870551"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870551" cy="824094"/>
              </a:xfrm>
              <a:prstGeom prst="rect">
                <a:avLst/>
              </a:prstGeom>
            </p:spPr>
          </p:pic>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5" name="Picture 4">
              <a:extLst>
                <a:ext uri="{FF2B5EF4-FFF2-40B4-BE49-F238E27FC236}">
                  <a16:creationId xmlns:a16="http://schemas.microsoft.com/office/drawing/2014/main" id="{3ED90F34-85AC-0517-9340-5A5BE32D5BDC}"/>
                </a:ext>
              </a:extLst>
            </p:cNvPr>
            <p:cNvPicPr>
              <a:picLocks noChangeAspect="1"/>
            </p:cNvPicPr>
            <p:nvPr/>
          </p:nvPicPr>
          <p:blipFill>
            <a:blip r:embed="rId5"/>
            <a:stretch>
              <a:fillRect/>
            </a:stretch>
          </p:blipFill>
          <p:spPr>
            <a:xfrm>
              <a:off x="20212172" y="3097172"/>
              <a:ext cx="3586556" cy="1566973"/>
            </a:xfrm>
            <a:prstGeom prst="rect">
              <a:avLst/>
            </a:prstGeom>
          </p:spPr>
        </p:pic>
      </p:grpSp>
      <p:sp>
        <p:nvSpPr>
          <p:cNvPr id="7" name="TextBox 6">
            <a:extLst>
              <a:ext uri="{FF2B5EF4-FFF2-40B4-BE49-F238E27FC236}">
                <a16:creationId xmlns:a16="http://schemas.microsoft.com/office/drawing/2014/main" id="{3BB3421E-70FC-65B2-0A0C-39C151A24554}"/>
              </a:ext>
            </a:extLst>
          </p:cNvPr>
          <p:cNvSpPr txBox="1"/>
          <p:nvPr/>
        </p:nvSpPr>
        <p:spPr>
          <a:xfrm>
            <a:off x="9781758" y="3595515"/>
            <a:ext cx="13077636" cy="754053"/>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TÌM HIỂU MỘT SỐ KIẾN THỨC VỀ TÀI CHÍNH</a:t>
            </a: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2510" y="1981200"/>
            <a:ext cx="10030690"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en-US" sz="4400" b="1">
                <a:latin typeface="Tahoma" panose="020B0604030504040204" pitchFamily="34" charset="0"/>
                <a:ea typeface="Tahoma" panose="020B0604030504040204" pitchFamily="34" charset="0"/>
                <a:cs typeface="Tahoma" panose="020B0604030504040204" pitchFamily="34" charset="0"/>
              </a:rPr>
              <a:t>c) Để </a:t>
            </a:r>
            <a:r>
              <a:rPr lang="en-US" sz="4400" b="1" dirty="0" err="1">
                <a:latin typeface="Tahoma" panose="020B0604030504040204" pitchFamily="34" charset="0"/>
                <a:ea typeface="Tahoma" panose="020B0604030504040204" pitchFamily="34" charset="0"/>
                <a:cs typeface="Tahoma" panose="020B0604030504040204" pitchFamily="34" charset="0"/>
              </a:rPr>
              <a:t>mua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hộ</a:t>
            </a:r>
            <a:r>
              <a:rPr lang="en-US" sz="4400" b="1" dirty="0">
                <a:latin typeface="Tahoma" panose="020B0604030504040204" pitchFamily="34" charset="0"/>
                <a:ea typeface="Tahoma" panose="020B0604030504040204" pitchFamily="34" charset="0"/>
                <a:cs typeface="Tahoma" panose="020B0604030504040204" pitchFamily="34" charset="0"/>
              </a:rPr>
              <a:t> 100 </a:t>
            </a:r>
            <a:r>
              <a:rPr lang="en-US" sz="4400" b="1" dirty="0" err="1">
                <a:latin typeface="Tahoma" panose="020B0604030504040204" pitchFamily="34" charset="0"/>
                <a:ea typeface="Tahoma" panose="020B0604030504040204" pitchFamily="34" charset="0"/>
                <a:cs typeface="Tahoma" panose="020B0604030504040204" pitchFamily="34" charset="0"/>
              </a:rPr>
              <a:t>mét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vuông</a:t>
            </a:r>
            <a:r>
              <a:rPr lang="en-US" sz="4400" b="1" dirty="0">
                <a:latin typeface="Tahoma" panose="020B0604030504040204" pitchFamily="34" charset="0"/>
                <a:ea typeface="Tahoma" panose="020B0604030504040204" pitchFamily="34" charset="0"/>
                <a:cs typeface="Tahoma" panose="020B0604030504040204" pitchFamily="34" charset="0"/>
              </a:rPr>
              <a:t> ở </a:t>
            </a:r>
            <a:r>
              <a:rPr lang="en-US" sz="4400" b="1" dirty="0" err="1">
                <a:latin typeface="Tahoma" panose="020B0604030504040204" pitchFamily="34" charset="0"/>
                <a:ea typeface="Tahoma" panose="020B0604030504040204" pitchFamily="34" charset="0"/>
                <a:cs typeface="Tahoma" panose="020B0604030504040204" pitchFamily="34" charset="0"/>
              </a:rPr>
              <a:t>thời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năm</a:t>
            </a:r>
            <a:r>
              <a:rPr lang="en-US" sz="4400" b="1" dirty="0">
                <a:latin typeface="Tahoma" panose="020B0604030504040204" pitchFamily="34" charset="0"/>
                <a:ea typeface="Tahoma" panose="020B0604030504040204" pitchFamily="34" charset="0"/>
                <a:cs typeface="Tahoma" panose="020B0604030504040204" pitchFamily="34" charset="0"/>
              </a:rPr>
              <a:t> 2021, </a:t>
            </a:r>
            <a:r>
              <a:rPr lang="en-US" sz="4400" b="1" dirty="0" err="1">
                <a:latin typeface="Tahoma" panose="020B0604030504040204" pitchFamily="34" charset="0"/>
                <a:ea typeface="Tahoma" panose="020B0604030504040204" pitchFamily="34" charset="0"/>
                <a:cs typeface="Tahoma" panose="020B0604030504040204" pitchFamily="34" charset="0"/>
              </a:rPr>
              <a:t>mẹ</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Việt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gửi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năm</a:t>
            </a:r>
            <a:r>
              <a:rPr lang="en-US" sz="4400" b="1" dirty="0">
                <a:latin typeface="Tahoma" panose="020B0604030504040204" pitchFamily="34" charset="0"/>
                <a:ea typeface="Tahoma" panose="020B0604030504040204" pitchFamily="34" charset="0"/>
                <a:cs typeface="Tahoma" panose="020B0604030504040204" pitchFamily="34" charset="0"/>
              </a:rPr>
              <a:t> 2018 </a:t>
            </a:r>
            <a:r>
              <a:rPr lang="en-US" sz="4400" b="1" dirty="0" err="1">
                <a:latin typeface="Tahoma" panose="020B0604030504040204" pitchFamily="34" charset="0"/>
                <a:ea typeface="Tahoma" panose="020B0604030504040204" pitchFamily="34" charset="0"/>
                <a:cs typeface="Tahoma" panose="020B0604030504040204" pitchFamily="34" charset="0"/>
              </a:rPr>
              <a:t>bao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tiền</a:t>
            </a:r>
            <a:r>
              <a:rPr lang="en-US" sz="4400" b="1" dirty="0">
                <a:latin typeface="Tahoma" panose="020B0604030504040204" pitchFamily="34" charset="0"/>
                <a:ea typeface="Tahoma" panose="020B0604030504040204" pitchFamily="34" charset="0"/>
                <a:cs typeface="Tahoma" panose="020B0604030504040204" pitchFamily="34" charset="0"/>
              </a:rPr>
              <a:t>?</a:t>
            </a:r>
          </a:p>
          <a:p>
            <a:pPr marL="0" indent="0" algn="just">
              <a:buNone/>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0591800" y="1981200"/>
                <a:ext cx="134596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mua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hộ</a:t>
                </a:r>
                <a:r>
                  <a:rPr lang="en-US" sz="4400" b="1" dirty="0">
                    <a:latin typeface="Tahoma" panose="020B0604030504040204" pitchFamily="34" charset="0"/>
                    <a:ea typeface="Tahoma" panose="020B0604030504040204" pitchFamily="34" charset="0"/>
                    <a:cs typeface="Tahoma" panose="020B0604030504040204" pitchFamily="34" charset="0"/>
                  </a:rPr>
                  <a:t> 100 </a:t>
                </a:r>
                <a:r>
                  <a:rPr lang="en-US" sz="4400" b="1" dirty="0" err="1">
                    <a:latin typeface="Tahoma" panose="020B0604030504040204" pitchFamily="34" charset="0"/>
                    <a:ea typeface="Tahoma" panose="020B0604030504040204" pitchFamily="34" charset="0"/>
                    <a:cs typeface="Tahoma" panose="020B0604030504040204" pitchFamily="34" charset="0"/>
                  </a:rPr>
                  <a:t>mét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vuông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p>
              <a:p>
                <a:pPr marL="0" indent="0" algn="just">
                  <a:buNone/>
                </a:pPr>
                <a14:m>
                  <m:oMath xmlns:m="http://schemas.openxmlformats.org/officeDocument/2006/math">
                    <m:r>
                      <a:rPr lang="vi-VN" sz="4400" b="1" i="1" smtClean="0">
                        <a:latin typeface="Cambria Math" panose="02040503050406030204" pitchFamily="18" charset="0"/>
                      </a:rPr>
                      <m:t>𝟑𝟎</m:t>
                    </m:r>
                    <m:r>
                      <a:rPr lang="vi-VN" sz="4400" b="1" i="1" smtClean="0">
                        <a:latin typeface="Cambria Math" panose="02040503050406030204" pitchFamily="18" charset="0"/>
                      </a:rPr>
                      <m:t> </m:t>
                    </m:r>
                    <m:r>
                      <a:rPr lang="vi-VN" sz="4400" b="1" i="1" smtClean="0">
                        <a:latin typeface="Cambria Math" panose="02040503050406030204" pitchFamily="18" charset="0"/>
                      </a:rPr>
                      <m:t>𝟔𝟐𝟔</m:t>
                    </m:r>
                    <m:r>
                      <a:rPr lang="vi-VN" sz="4400" b="1" i="1" smtClean="0">
                        <a:latin typeface="Cambria Math" panose="02040503050406030204" pitchFamily="18" charset="0"/>
                      </a:rPr>
                      <m:t> </m:t>
                    </m:r>
                    <m:r>
                      <a:rPr lang="vi-VN" sz="4400" b="1" i="1" smtClean="0">
                        <a:latin typeface="Cambria Math" panose="02040503050406030204" pitchFamily="18" charset="0"/>
                      </a:rPr>
                      <m:t>𝟎𝟕𝟓</m:t>
                    </m:r>
                    <m:r>
                      <a:rPr lang="vi-VN" sz="4400" b="1" i="1" smtClean="0">
                        <a:latin typeface="Cambria Math" panose="02040503050406030204" pitchFamily="18" charset="0"/>
                      </a:rPr>
                      <m:t>.</m:t>
                    </m:r>
                    <m:r>
                      <a:rPr lang="vi-VN" sz="4400" b="1" i="1" smtClean="0">
                        <a:latin typeface="Cambria Math" panose="02040503050406030204" pitchFamily="18" charset="0"/>
                      </a:rPr>
                      <m:t>𝟏𝟎𝟎</m:t>
                    </m:r>
                    <m:r>
                      <a:rPr lang="vi-VN" sz="4400" b="1" i="1" smtClean="0">
                        <a:latin typeface="Cambria Math" panose="02040503050406030204" pitchFamily="18" charset="0"/>
                      </a:rPr>
                      <m:t>=</m:t>
                    </m:r>
                    <m:r>
                      <a:rPr lang="vi-VN" sz="4400" b="1" i="1" smtClean="0">
                        <a:latin typeface="Cambria Math" panose="02040503050406030204" pitchFamily="18" charset="0"/>
                      </a:rPr>
                      <m:t>𝟑</m:t>
                    </m:r>
                    <m:r>
                      <a:rPr lang="vi-VN" sz="4400" b="1" i="1" smtClean="0">
                        <a:latin typeface="Cambria Math" panose="02040503050406030204" pitchFamily="18" charset="0"/>
                      </a:rPr>
                      <m:t> </m:t>
                    </m:r>
                    <m:r>
                      <a:rPr lang="vi-VN" sz="4400" b="1" i="1" smtClean="0">
                        <a:latin typeface="Cambria Math" panose="02040503050406030204" pitchFamily="18" charset="0"/>
                      </a:rPr>
                      <m:t>𝟎𝟔𝟐</m:t>
                    </m:r>
                    <m:r>
                      <a:rPr lang="vi-VN" sz="4400" b="1" i="1" smtClean="0">
                        <a:latin typeface="Cambria Math" panose="02040503050406030204" pitchFamily="18" charset="0"/>
                      </a:rPr>
                      <m:t> </m:t>
                    </m:r>
                    <m:r>
                      <a:rPr lang="vi-VN" sz="4400" b="1" i="1" smtClean="0">
                        <a:latin typeface="Cambria Math" panose="02040503050406030204" pitchFamily="18" charset="0"/>
                      </a:rPr>
                      <m:t>𝟔𝟎𝟕</m:t>
                    </m:r>
                    <m:r>
                      <a:rPr lang="vi-VN" sz="4400" b="1" i="1" smtClean="0">
                        <a:latin typeface="Cambria Math" panose="02040503050406030204" pitchFamily="18" charset="0"/>
                      </a:rPr>
                      <m:t> </m:t>
                    </m:r>
                    <m:r>
                      <a:rPr lang="vi-VN" sz="4400" b="1" i="1" smtClean="0">
                        <a:latin typeface="Cambria Math" panose="02040503050406030204" pitchFamily="18" charset="0"/>
                      </a:rPr>
                      <m:t>𝟓𝟎𝟎</m:t>
                    </m:r>
                  </m:oMath>
                </a14:m>
                <a:r>
                  <a:rPr lang="vi-VN" sz="4400" b="1" dirty="0">
                    <a:latin typeface="Tahoma" panose="020B0604030504040204" pitchFamily="34" charset="0"/>
                    <a:ea typeface="Tahoma" panose="020B0604030504040204" pitchFamily="34" charset="0"/>
                    <a:cs typeface="Tahoma" panose="020B0604030504040204" pitchFamily="34" charset="0"/>
                  </a:rPr>
                  <a:t> (đồng)</a:t>
                </a:r>
              </a:p>
              <a:p>
                <a:pPr marL="0" indent="0" algn="just">
                  <a:buNone/>
                </a:pPr>
                <a:r>
                  <a:rPr lang="vi-VN" sz="4400" b="1" dirty="0">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r>
                      <a:rPr lang="vi-VN" sz="4400" b="1" i="1" smtClean="0">
                        <a:latin typeface="Cambria Math" panose="02040503050406030204" pitchFamily="18" charset="0"/>
                      </a:rPr>
                      <m:t>𝑨</m:t>
                    </m:r>
                  </m:oMath>
                </a14:m>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gửi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a:t>
                </a:r>
              </a:p>
              <a:p>
                <a:pPr marL="0" indent="0" algn="just">
                  <a:buNone/>
                </a:pP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Ở </a:t>
                </a:r>
                <a:r>
                  <a:rPr lang="en-US" sz="4400" b="1" dirty="0" err="1">
                    <a:latin typeface="Tahoma" panose="020B0604030504040204" pitchFamily="34" charset="0"/>
                    <a:ea typeface="Tahoma" panose="020B0604030504040204" pitchFamily="34" charset="0"/>
                    <a:cs typeface="Tahoma" panose="020B0604030504040204" pitchFamily="34" charset="0"/>
                  </a:rPr>
                  <a:t>thời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năm</a:t>
                </a:r>
                <a:r>
                  <a:rPr lang="en-US" sz="4400" b="1" dirty="0">
                    <a:latin typeface="Tahoma" panose="020B0604030504040204" pitchFamily="34" charset="0"/>
                    <a:ea typeface="Tahoma" panose="020B0604030504040204" pitchFamily="34" charset="0"/>
                    <a:cs typeface="Tahoma" panose="020B0604030504040204" pitchFamily="34" charset="0"/>
                  </a:rPr>
                  <a:t> 2018,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p>
              <a:p>
                <a:pPr marL="0" indent="0" algn="just">
                  <a:buNone/>
                </a:pPr>
                <a14:m>
                  <m:oMathPara xmlns:m="http://schemas.openxmlformats.org/officeDocument/2006/math">
                    <m:oMathParaPr>
                      <m:jc m:val="centerGroup"/>
                    </m:oMathParaPr>
                    <m:oMath xmlns:m="http://schemas.openxmlformats.org/officeDocument/2006/math">
                      <m:r>
                        <a:rPr lang="vi-VN" sz="4400" b="1" i="1" smtClean="0">
                          <a:latin typeface="Cambria Math" panose="02040503050406030204" pitchFamily="18" charset="0"/>
                        </a:rPr>
                        <m:t>𝑻</m:t>
                      </m:r>
                      <m:r>
                        <a:rPr lang="vi-VN" sz="4400" b="1" i="1" smtClean="0">
                          <a:latin typeface="Cambria Math" panose="02040503050406030204" pitchFamily="18" charset="0"/>
                        </a:rPr>
                        <m:t>=</m:t>
                      </m:r>
                      <m:r>
                        <a:rPr lang="vi-VN" sz="4400" b="1" i="1" smtClean="0">
                          <a:latin typeface="Cambria Math" panose="02040503050406030204" pitchFamily="18" charset="0"/>
                        </a:rPr>
                        <m:t>𝑨</m:t>
                      </m:r>
                      <m:r>
                        <a:rPr lang="vi-VN" sz="4400" b="1" i="1" smtClean="0">
                          <a:latin typeface="Cambria Math" panose="02040503050406030204" pitchFamily="18" charset="0"/>
                        </a:rPr>
                        <m:t>.</m:t>
                      </m:r>
                      <m:sSup>
                        <m:sSupPr>
                          <m:ctrlPr>
                            <a:rPr lang="vi-VN" sz="4400" b="1" i="1" smtClean="0">
                              <a:latin typeface="Cambria Math" panose="02040503050406030204" pitchFamily="18" charset="0"/>
                            </a:rPr>
                          </m:ctrlPr>
                        </m:sSupPr>
                        <m:e>
                          <m:d>
                            <m:dPr>
                              <m:ctrlPr>
                                <a:rPr lang="vi-VN" sz="4400" b="1" i="1">
                                  <a:latin typeface="Cambria Math" panose="02040503050406030204" pitchFamily="18" charset="0"/>
                                </a:rPr>
                              </m:ctrlPr>
                            </m:dPr>
                            <m:e>
                              <m:r>
                                <a:rPr lang="vi-VN" sz="4400" b="1" i="1">
                                  <a:latin typeface="Cambria Math" panose="02040503050406030204" pitchFamily="18" charset="0"/>
                                </a:rPr>
                                <m:t>𝟏</m:t>
                              </m:r>
                              <m:r>
                                <a:rPr lang="vi-VN" sz="4400" b="1" i="1">
                                  <a:latin typeface="Cambria Math" panose="02040503050406030204" pitchFamily="18" charset="0"/>
                                </a:rPr>
                                <m:t>+</m:t>
                              </m:r>
                              <m:r>
                                <a:rPr lang="vi-VN" sz="4400" b="1" i="1">
                                  <a:latin typeface="Cambria Math" panose="02040503050406030204" pitchFamily="18" charset="0"/>
                                </a:rPr>
                                <m:t>𝟕</m:t>
                              </m:r>
                              <m:r>
                                <a:rPr lang="vi-VN" sz="4400" b="1" i="1">
                                  <a:latin typeface="Cambria Math" panose="02040503050406030204" pitchFamily="18" charset="0"/>
                                  <a:ea typeface="Cambria Math" panose="02040503050406030204" pitchFamily="18" charset="0"/>
                                </a:rPr>
                                <m:t>%</m:t>
                              </m:r>
                            </m:e>
                          </m:d>
                        </m:e>
                        <m:sup>
                          <m:r>
                            <a:rPr lang="vi-VN" sz="4400" b="1" i="1" smtClean="0">
                              <a:latin typeface="Cambria Math" panose="02040503050406030204" pitchFamily="18" charset="0"/>
                            </a:rPr>
                            <m:t>𝟑</m:t>
                          </m:r>
                        </m:sup>
                      </m:sSup>
                      <m:r>
                        <a:rPr lang="vi-VN" sz="4400" b="1" i="1" smtClean="0">
                          <a:latin typeface="Cambria Math" panose="02040503050406030204" pitchFamily="18" charset="0"/>
                        </a:rPr>
                        <m:t>=</m:t>
                      </m:r>
                      <m:r>
                        <a:rPr lang="vi-VN" sz="4400" b="1" i="1" smtClean="0">
                          <a:latin typeface="Cambria Math" panose="02040503050406030204" pitchFamily="18" charset="0"/>
                        </a:rPr>
                        <m:t>𝟑</m:t>
                      </m:r>
                      <m:r>
                        <a:rPr lang="vi-VN" sz="4400" b="1" i="1" smtClean="0">
                          <a:latin typeface="Cambria Math" panose="02040503050406030204" pitchFamily="18" charset="0"/>
                        </a:rPr>
                        <m:t> </m:t>
                      </m:r>
                      <m:r>
                        <a:rPr lang="vi-VN" sz="4400" b="1" i="1" smtClean="0">
                          <a:latin typeface="Cambria Math" panose="02040503050406030204" pitchFamily="18" charset="0"/>
                        </a:rPr>
                        <m:t>𝟎𝟔𝟐</m:t>
                      </m:r>
                      <m:r>
                        <a:rPr lang="vi-VN" sz="4400" b="1" i="1" smtClean="0">
                          <a:latin typeface="Cambria Math" panose="02040503050406030204" pitchFamily="18" charset="0"/>
                        </a:rPr>
                        <m:t> </m:t>
                      </m:r>
                      <m:r>
                        <a:rPr lang="vi-VN" sz="4400" b="1" i="1" smtClean="0">
                          <a:latin typeface="Cambria Math" panose="02040503050406030204" pitchFamily="18" charset="0"/>
                        </a:rPr>
                        <m:t>𝟔𝟎𝟕</m:t>
                      </m:r>
                      <m:r>
                        <a:rPr lang="vi-VN" sz="4400" b="1" i="1" smtClean="0">
                          <a:latin typeface="Cambria Math" panose="02040503050406030204" pitchFamily="18" charset="0"/>
                        </a:rPr>
                        <m:t> </m:t>
                      </m:r>
                      <m:r>
                        <a:rPr lang="vi-VN" sz="4400" b="1" i="1" smtClean="0">
                          <a:latin typeface="Cambria Math" panose="02040503050406030204" pitchFamily="18" charset="0"/>
                        </a:rPr>
                        <m:t>𝟓𝟎𝟎</m:t>
                      </m:r>
                    </m:oMath>
                  </m:oMathPara>
                </a14:m>
                <a:endParaRPr lang="vi-VN" sz="4400" b="1"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4400" b="1" dirty="0">
                    <a:ea typeface="Cambria Math" panose="02040503050406030204" pitchFamily="18" charset="0"/>
                  </a:rPr>
                  <a:t>                   </a:t>
                </a:r>
                <a14:m>
                  <m:oMath xmlns:m="http://schemas.openxmlformats.org/officeDocument/2006/math">
                    <m:r>
                      <a:rPr lang="en-US" sz="4400" b="1" i="1" smtClean="0">
                        <a:latin typeface="Cambria Math" panose="02040503050406030204" pitchFamily="18" charset="0"/>
                        <a:ea typeface="Cambria Math" panose="02040503050406030204" pitchFamily="18" charset="0"/>
                      </a:rPr>
                      <m:t>⟺</m:t>
                    </m:r>
                    <m:r>
                      <a:rPr lang="vi-VN" sz="4400" b="1" i="1" smtClean="0">
                        <a:latin typeface="Cambria Math" panose="02040503050406030204" pitchFamily="18" charset="0"/>
                        <a:ea typeface="Cambria Math" panose="02040503050406030204" pitchFamily="18" charset="0"/>
                      </a:rPr>
                      <m:t>𝑨</m:t>
                    </m:r>
                    <m:r>
                      <a:rPr lang="vi-VN" sz="4400" b="1" i="1" smtClean="0">
                        <a:latin typeface="Cambria Math" panose="02040503050406030204" pitchFamily="18" charset="0"/>
                        <a:ea typeface="Cambria Math" panose="02040503050406030204" pitchFamily="18" charset="0"/>
                      </a:rPr>
                      <m:t>=</m:t>
                    </m:r>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rPr>
                      <m:t>𝟑</m:t>
                    </m:r>
                    <m:r>
                      <a:rPr lang="vi-VN" sz="4400" b="1" i="1">
                        <a:latin typeface="Cambria Math" panose="02040503050406030204" pitchFamily="18" charset="0"/>
                      </a:rPr>
                      <m:t> </m:t>
                    </m:r>
                    <m:r>
                      <a:rPr lang="vi-VN" sz="4400" b="1" i="1">
                        <a:latin typeface="Cambria Math" panose="02040503050406030204" pitchFamily="18" charset="0"/>
                      </a:rPr>
                      <m:t>𝟎𝟔𝟐</m:t>
                    </m:r>
                    <m:r>
                      <a:rPr lang="vi-VN" sz="4400" b="1" i="1">
                        <a:latin typeface="Cambria Math" panose="02040503050406030204" pitchFamily="18" charset="0"/>
                      </a:rPr>
                      <m:t> </m:t>
                    </m:r>
                    <m:r>
                      <a:rPr lang="vi-VN" sz="4400" b="1" i="1">
                        <a:latin typeface="Cambria Math" panose="02040503050406030204" pitchFamily="18" charset="0"/>
                      </a:rPr>
                      <m:t>𝟔𝟎𝟕</m:t>
                    </m:r>
                    <m:r>
                      <a:rPr lang="vi-VN" sz="4400" b="1" i="1">
                        <a:latin typeface="Cambria Math" panose="02040503050406030204" pitchFamily="18" charset="0"/>
                      </a:rPr>
                      <m:t> </m:t>
                    </m:r>
                    <m:r>
                      <a:rPr lang="vi-VN" sz="4400" b="1" i="1">
                        <a:latin typeface="Cambria Math" panose="02040503050406030204" pitchFamily="18" charset="0"/>
                      </a:rPr>
                      <m:t>𝟓𝟎𝟎</m:t>
                    </m:r>
                  </m:oMath>
                </a14:m>
                <a:r>
                  <a:rPr lang="vi-VN" sz="44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p>
                      <m:sSupPr>
                        <m:ctrlPr>
                          <a:rPr lang="vi-VN" sz="4400" b="1" i="1">
                            <a:latin typeface="Cambria Math" panose="02040503050406030204" pitchFamily="18" charset="0"/>
                          </a:rPr>
                        </m:ctrlPr>
                      </m:sSupPr>
                      <m:e>
                        <m:d>
                          <m:dPr>
                            <m:ctrlPr>
                              <a:rPr lang="vi-VN" sz="4400" b="1" i="1">
                                <a:latin typeface="Cambria Math" panose="02040503050406030204" pitchFamily="18" charset="0"/>
                              </a:rPr>
                            </m:ctrlPr>
                          </m:dPr>
                          <m:e>
                            <m:r>
                              <a:rPr lang="vi-VN" sz="4400" b="1" i="1">
                                <a:latin typeface="Cambria Math" panose="02040503050406030204" pitchFamily="18" charset="0"/>
                              </a:rPr>
                              <m:t>𝟏</m:t>
                            </m:r>
                            <m:r>
                              <a:rPr lang="vi-VN" sz="4400" b="1" i="1">
                                <a:latin typeface="Cambria Math" panose="02040503050406030204" pitchFamily="18" charset="0"/>
                              </a:rPr>
                              <m:t>+</m:t>
                            </m:r>
                            <m:r>
                              <a:rPr lang="vi-VN" sz="4400" b="1" i="1">
                                <a:latin typeface="Cambria Math" panose="02040503050406030204" pitchFamily="18" charset="0"/>
                              </a:rPr>
                              <m:t>𝟕</m:t>
                            </m:r>
                            <m:r>
                              <a:rPr lang="vi-VN" sz="4400" b="1" i="1">
                                <a:latin typeface="Cambria Math" panose="02040503050406030204" pitchFamily="18" charset="0"/>
                                <a:ea typeface="Cambria Math" panose="02040503050406030204" pitchFamily="18" charset="0"/>
                              </a:rPr>
                              <m:t>%</m:t>
                            </m:r>
                          </m:e>
                        </m:d>
                      </m:e>
                      <m:sup>
                        <m:r>
                          <a:rPr lang="vi-VN" sz="4400" b="1" i="1">
                            <a:latin typeface="Cambria Math" panose="02040503050406030204" pitchFamily="18" charset="0"/>
                          </a:rPr>
                          <m:t>𝟑</m:t>
                        </m:r>
                      </m:sup>
                    </m:sSup>
                  </m:oMath>
                </a14:m>
                <a:endParaRPr lang="vi-VN" sz="4400" b="1" i="1"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4400" b="1" dirty="0"/>
                  <a:t>                             </a:t>
                </a:r>
                <a14:m>
                  <m:oMath xmlns:m="http://schemas.openxmlformats.org/officeDocument/2006/math">
                    <m:r>
                      <a:rPr lang="vi-VN" sz="4400" b="1" i="0" smtClean="0">
                        <a:latin typeface="Cambria Math" panose="02040503050406030204" pitchFamily="18" charset="0"/>
                      </a:rPr>
                      <m:t>=</m:t>
                    </m:r>
                    <m:r>
                      <a:rPr lang="vi-VN" sz="4400" b="1" i="0" smtClean="0">
                        <a:latin typeface="Cambria Math" panose="02040503050406030204" pitchFamily="18" charset="0"/>
                      </a:rPr>
                      <m:t>𝟐</m:t>
                    </m:r>
                    <m:r>
                      <a:rPr lang="vi-VN" sz="4400" b="1" i="0" smtClean="0">
                        <a:latin typeface="Cambria Math" panose="02040503050406030204" pitchFamily="18" charset="0"/>
                      </a:rPr>
                      <m:t> </m:t>
                    </m:r>
                    <m:r>
                      <a:rPr lang="vi-VN" sz="4400" b="1" i="0" smtClean="0">
                        <a:latin typeface="Cambria Math" panose="02040503050406030204" pitchFamily="18" charset="0"/>
                      </a:rPr>
                      <m:t>𝟓𝟎𝟎</m:t>
                    </m:r>
                    <m:r>
                      <a:rPr lang="vi-VN" sz="4400" b="1" i="0" smtClean="0">
                        <a:latin typeface="Cambria Math" panose="02040503050406030204" pitchFamily="18" charset="0"/>
                      </a:rPr>
                      <m:t> </m:t>
                    </m:r>
                    <m:r>
                      <a:rPr lang="vi-VN" sz="4400" b="1" i="0" smtClean="0">
                        <a:latin typeface="Cambria Math" panose="02040503050406030204" pitchFamily="18" charset="0"/>
                      </a:rPr>
                      <m:t>𝟎𝟎𝟎</m:t>
                    </m:r>
                    <m:r>
                      <a:rPr lang="vi-VN" sz="4400" b="1" i="0" smtClean="0">
                        <a:latin typeface="Cambria Math" panose="02040503050406030204" pitchFamily="18" charset="0"/>
                      </a:rPr>
                      <m:t> </m:t>
                    </m:r>
                    <m:r>
                      <a:rPr lang="vi-VN" sz="4400" b="1" i="0" smtClean="0">
                        <a:latin typeface="Cambria Math" panose="02040503050406030204" pitchFamily="18" charset="0"/>
                      </a:rPr>
                      <m:t>𝟎𝟎𝟎</m:t>
                    </m:r>
                  </m:oMath>
                </a14:m>
                <a:endParaRPr lang="vi-VN" sz="4400" b="1"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mua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hộ</a:t>
                </a:r>
                <a:r>
                  <a:rPr lang="en-US" sz="4400" b="1" dirty="0">
                    <a:latin typeface="Tahoma" panose="020B0604030504040204" pitchFamily="34" charset="0"/>
                    <a:ea typeface="Tahoma" panose="020B0604030504040204" pitchFamily="34" charset="0"/>
                    <a:cs typeface="Tahoma" panose="020B0604030504040204" pitchFamily="34" charset="0"/>
                  </a:rPr>
                  <a:t> 100 </a:t>
                </a:r>
                <a:r>
                  <a:rPr lang="en-US" sz="4400" b="1" dirty="0" err="1">
                    <a:latin typeface="Tahoma" panose="020B0604030504040204" pitchFamily="34" charset="0"/>
                    <a:ea typeface="Tahoma" panose="020B0604030504040204" pitchFamily="34" charset="0"/>
                    <a:cs typeface="Tahoma" panose="020B0604030504040204" pitchFamily="34" charset="0"/>
                  </a:rPr>
                  <a:t>mét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vuông</a:t>
                </a:r>
                <a:r>
                  <a:rPr lang="en-US" sz="4400" b="1" dirty="0">
                    <a:latin typeface="Tahoma" panose="020B0604030504040204" pitchFamily="34" charset="0"/>
                    <a:ea typeface="Tahoma" panose="020B0604030504040204" pitchFamily="34" charset="0"/>
                    <a:cs typeface="Tahoma" panose="020B0604030504040204" pitchFamily="34" charset="0"/>
                  </a:rPr>
                  <a:t> ở </a:t>
                </a:r>
                <a:r>
                  <a:rPr lang="en-US" sz="4400" b="1" dirty="0" err="1">
                    <a:latin typeface="Tahoma" panose="020B0604030504040204" pitchFamily="34" charset="0"/>
                    <a:ea typeface="Tahoma" panose="020B0604030504040204" pitchFamily="34" charset="0"/>
                    <a:cs typeface="Tahoma" panose="020B0604030504040204" pitchFamily="34" charset="0"/>
                  </a:rPr>
                  <a:t>thời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năm</a:t>
                </a:r>
                <a:r>
                  <a:rPr lang="en-US" sz="4400" b="1" dirty="0">
                    <a:latin typeface="Tahoma" panose="020B0604030504040204" pitchFamily="34" charset="0"/>
                    <a:ea typeface="Tahoma" panose="020B0604030504040204" pitchFamily="34" charset="0"/>
                    <a:cs typeface="Tahoma" panose="020B0604030504040204" pitchFamily="34" charset="0"/>
                  </a:rPr>
                  <a:t> 2021, </a:t>
                </a:r>
                <a:r>
                  <a:rPr lang="en-US" sz="4400" b="1" dirty="0" err="1">
                    <a:latin typeface="Tahoma" panose="020B0604030504040204" pitchFamily="34" charset="0"/>
                    <a:ea typeface="Tahoma" panose="020B0604030504040204" pitchFamily="34" charset="0"/>
                    <a:cs typeface="Tahoma" panose="020B0604030504040204" pitchFamily="34" charset="0"/>
                  </a:rPr>
                  <a:t>mẹ</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Việt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gửi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năm</a:t>
                </a:r>
                <a:r>
                  <a:rPr lang="en-US" sz="4400" b="1" dirty="0">
                    <a:latin typeface="Tahoma" panose="020B0604030504040204" pitchFamily="34" charset="0"/>
                    <a:ea typeface="Tahoma" panose="020B0604030504040204" pitchFamily="34" charset="0"/>
                    <a:cs typeface="Tahoma" panose="020B0604030504040204" pitchFamily="34" charset="0"/>
                  </a:rPr>
                  <a:t> 2018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0591800" y="1981200"/>
                <a:ext cx="13459691" cy="11411749"/>
              </a:xfrm>
              <a:prstGeom prst="rect">
                <a:avLst/>
              </a:prstGeom>
              <a:blipFill>
                <a:blip r:embed="rId3"/>
                <a:stretch>
                  <a:fillRect l="-1811" t="-1601" r="-181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up)">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circle(in)">
                                      <p:cBhvr>
                                        <p:cTn id="27" dur="20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up)">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up)">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wipe(up)">
                                      <p:cBhvr>
                                        <p:cTn id="42" dur="500"/>
                                        <p:tgtEl>
                                          <p:spTgt spid="7">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wipe(up)">
                                      <p:cBhvr>
                                        <p:cTn id="47" dur="500"/>
                                        <p:tgtEl>
                                          <p:spTgt spid="7">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up)">
                                      <p:cBhvr>
                                        <p:cTn id="52" dur="500"/>
                                        <p:tgtEl>
                                          <p:spTgt spid="7">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animEffect transition="in" filter="wipe(up)">
                                      <p:cBhvr>
                                        <p:cTn id="57" dur="500"/>
                                        <p:tgtEl>
                                          <p:spTgt spid="7">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8" end="8"/>
                                            </p:txEl>
                                          </p:spTgt>
                                        </p:tgtEl>
                                        <p:attrNameLst>
                                          <p:attrName>style.visibility</p:attrName>
                                        </p:attrNameLst>
                                      </p:cBhvr>
                                      <p:to>
                                        <p:strVal val="visible"/>
                                      </p:to>
                                    </p:set>
                                    <p:animEffect transition="in" filter="wipe(up)">
                                      <p:cBhvr>
                                        <p:cTn id="6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46E8E0D-FF33-D758-8641-B9DE00BA3A9F}"/>
              </a:ext>
            </a:extLst>
          </p:cNvPr>
          <p:cNvSpPr txBox="1">
            <a:spLocks/>
          </p:cNvSpPr>
          <p:nvPr/>
        </p:nvSpPr>
        <p:spPr>
          <a:xfrm>
            <a:off x="11963400" y="2007393"/>
            <a:ext cx="12191999" cy="1141174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a:lnSpc>
                <a:spcPct val="107000"/>
              </a:lnSpc>
              <a:spcBef>
                <a:spcPts val="0"/>
              </a:spcBef>
              <a:spcAft>
                <a:spcPts val="0"/>
              </a:spcAft>
            </a:pPr>
            <a:endParaRPr lang="en-US" b="1"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199"/>
            <a:ext cx="1112520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HĐ2: </a:t>
            </a:r>
            <a:r>
              <a:rPr lang="en-US" sz="4400" b="1" dirty="0" err="1">
                <a:latin typeface="Tahoma" panose="020B0604030504040204" pitchFamily="34" charset="0"/>
                <a:ea typeface="Tahoma" panose="020B0604030504040204" pitchFamily="34" charset="0"/>
                <a:cs typeface="Tahoma" panose="020B0604030504040204" pitchFamily="34" charset="0"/>
              </a:rPr>
              <a:t>Cô</a:t>
            </a:r>
            <a:r>
              <a:rPr lang="en-US" sz="4400" b="1" dirty="0">
                <a:latin typeface="Tahoma" panose="020B0604030504040204" pitchFamily="34" charset="0"/>
                <a:ea typeface="Tahoma" panose="020B0604030504040204" pitchFamily="34" charset="0"/>
                <a:cs typeface="Tahoma" panose="020B0604030504040204" pitchFamily="34" charset="0"/>
              </a:rPr>
              <a:t> Lan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511.000.000 </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tư</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ty A.</a:t>
            </a:r>
          </a:p>
          <a:p>
            <a:pPr marL="0" indent="0">
              <a:buNone/>
            </a:pPr>
            <a:r>
              <a:rPr lang="en-US" sz="4400" b="1" dirty="0" err="1">
                <a:latin typeface="Tahoma" panose="020B0604030504040204" pitchFamily="34" charset="0"/>
                <a:ea typeface="Tahoma" panose="020B0604030504040204" pitchFamily="34" charset="0"/>
                <a:cs typeface="Tahoma" panose="020B0604030504040204" pitchFamily="34" charset="0"/>
              </a:rPr>
              <a:t>Biểu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ty A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T.1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những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điềm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a:t>
            </a:r>
            <a:endParaRPr lang="vi-VN" sz="44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p:nvPr/>
        </p:nvPicPr>
        <p:blipFill>
          <a:blip r:embed="rId3"/>
          <a:stretch>
            <a:fillRect/>
          </a:stretch>
        </p:blipFill>
        <p:spPr>
          <a:xfrm>
            <a:off x="990600" y="5844025"/>
            <a:ext cx="5410200" cy="3686095"/>
          </a:xfrm>
          <a:prstGeom prst="rect">
            <a:avLst/>
          </a:prstGeom>
        </p:spPr>
      </p:pic>
      <p:pic>
        <p:nvPicPr>
          <p:cNvPr id="9" name="Picture 8"/>
          <p:cNvPicPr/>
          <p:nvPr/>
        </p:nvPicPr>
        <p:blipFill>
          <a:blip r:embed="rId4"/>
          <a:stretch>
            <a:fillRect/>
          </a:stretch>
        </p:blipFill>
        <p:spPr>
          <a:xfrm>
            <a:off x="6659880" y="5960674"/>
            <a:ext cx="5074920" cy="3569446"/>
          </a:xfrm>
          <a:prstGeom prst="rect">
            <a:avLst/>
          </a:prstGeom>
        </p:spPr>
      </p:pic>
      <p:pic>
        <p:nvPicPr>
          <p:cNvPr id="10" name="Picture 9"/>
          <p:cNvPicPr/>
          <p:nvPr/>
        </p:nvPicPr>
        <p:blipFill>
          <a:blip r:embed="rId5"/>
          <a:stretch>
            <a:fillRect/>
          </a:stretch>
        </p:blipFill>
        <p:spPr>
          <a:xfrm>
            <a:off x="1003663" y="9685816"/>
            <a:ext cx="5397137" cy="3420584"/>
          </a:xfrm>
          <a:prstGeom prst="rect">
            <a:avLst/>
          </a:prstGeom>
        </p:spPr>
      </p:pic>
      <p:pic>
        <p:nvPicPr>
          <p:cNvPr id="11" name="Picture 10"/>
          <p:cNvPicPr/>
          <p:nvPr/>
        </p:nvPicPr>
        <p:blipFill>
          <a:blip r:embed="rId6"/>
          <a:stretch>
            <a:fillRect/>
          </a:stretch>
        </p:blipFill>
        <p:spPr>
          <a:xfrm>
            <a:off x="6598920" y="9823069"/>
            <a:ext cx="5135880" cy="3283331"/>
          </a:xfrm>
          <a:prstGeom prst="rect">
            <a:avLst/>
          </a:prstGeom>
        </p:spPr>
      </p:pic>
      <p:sp>
        <p:nvSpPr>
          <p:cNvPr id="16" name="TextBox 15"/>
          <p:cNvSpPr txBox="1"/>
          <p:nvPr/>
        </p:nvSpPr>
        <p:spPr>
          <a:xfrm>
            <a:off x="12420600" y="3276600"/>
            <a:ext cx="4495800" cy="754053"/>
          </a:xfrm>
          <a:prstGeom prst="rect">
            <a:avLst/>
          </a:prstGeom>
          <a:noFill/>
        </p:spPr>
        <p:txBody>
          <a:bodyPr wrap="square" rtlCol="0">
            <a:spAutoFit/>
          </a:bodyPr>
          <a:lstStyle/>
          <a:p>
            <a:endParaRPr lang="en-US" dirty="0"/>
          </a:p>
        </p:txBody>
      </p:sp>
      <p:sp>
        <p:nvSpPr>
          <p:cNvPr id="17" name="TextBox 16"/>
          <p:cNvSpPr txBox="1"/>
          <p:nvPr/>
        </p:nvSpPr>
        <p:spPr>
          <a:xfrm>
            <a:off x="12573000" y="9601200"/>
            <a:ext cx="11125200" cy="3170099"/>
          </a:xfrm>
          <a:prstGeom prst="rect">
            <a:avLst/>
          </a:prstGeom>
          <a:noFill/>
        </p:spPr>
        <p:txBody>
          <a:bodyPr wrap="squar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c</a:t>
            </a:r>
            <a:r>
              <a:rPr lang="vi-VN" sz="4000" b="1">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Nếu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ngày</a:t>
            </a:r>
            <a:r>
              <a:rPr lang="en-US" sz="4000" b="1" dirty="0">
                <a:latin typeface="Tahoma" panose="020B0604030504040204" pitchFamily="34" charset="0"/>
                <a:ea typeface="Tahoma" panose="020B0604030504040204" pitchFamily="34" charset="0"/>
                <a:cs typeface="Tahoma" panose="020B0604030504040204" pitchFamily="34" charset="0"/>
              </a:rPr>
              <a:t> 10-6-2020 </a:t>
            </a:r>
            <a:r>
              <a:rPr lang="en-US" sz="4000" b="1" dirty="0" err="1">
                <a:latin typeface="Tahoma" panose="020B0604030504040204" pitchFamily="34" charset="0"/>
                <a:ea typeface="Tahoma" panose="020B0604030504040204" pitchFamily="34" charset="0"/>
                <a:cs typeface="Tahoma" panose="020B0604030504040204" pitchFamily="34" charset="0"/>
              </a:rPr>
              <a:t>cô</a:t>
            </a:r>
            <a:r>
              <a:rPr lang="en-US" sz="4000" b="1" dirty="0">
                <a:latin typeface="Tahoma" panose="020B0604030504040204" pitchFamily="34" charset="0"/>
                <a:ea typeface="Tahoma" panose="020B0604030504040204" pitchFamily="34" charset="0"/>
                <a:cs typeface="Tahoma" panose="020B0604030504040204" pitchFamily="34" charset="0"/>
              </a:rPr>
              <a:t> Lan </a:t>
            </a:r>
            <a:r>
              <a:rPr lang="en-US" sz="4000" b="1" dirty="0" err="1">
                <a:latin typeface="Tahoma" panose="020B0604030504040204" pitchFamily="34" charset="0"/>
                <a:ea typeface="Tahoma" panose="020B0604030504040204" pitchFamily="34" charset="0"/>
                <a:cs typeface="Tahoma" panose="020B0604030504040204" pitchFamily="34" charset="0"/>
              </a:rPr>
              <a:t>dùng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tiền</a:t>
            </a:r>
            <a:r>
              <a:rPr lang="en-US" sz="4000" b="1" dirty="0">
                <a:latin typeface="Tahoma" panose="020B0604030504040204" pitchFamily="34" charset="0"/>
                <a:ea typeface="Tahoma" panose="020B0604030504040204" pitchFamily="34" charset="0"/>
                <a:cs typeface="Tahoma" panose="020B0604030504040204" pitchFamily="34" charset="0"/>
              </a:rPr>
              <a:t> 511 000 000 </a:t>
            </a:r>
            <a:r>
              <a:rPr lang="en-US" sz="4000" b="1" dirty="0" err="1">
                <a:latin typeface="Tahoma" panose="020B0604030504040204" pitchFamily="34" charset="0"/>
                <a:ea typeface="Tahoma" panose="020B0604030504040204" pitchFamily="34" charset="0"/>
                <a:cs typeface="Tahoma" panose="020B0604030504040204" pitchFamily="34" charset="0"/>
              </a:rPr>
              <a:t>đồng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để</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gửi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tiết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kiệm</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với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lãi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suất</a:t>
            </a:r>
            <a:r>
              <a:rPr lang="en-US" sz="4000" b="1" dirty="0">
                <a:latin typeface="Tahoma" panose="020B0604030504040204" pitchFamily="34" charset="0"/>
                <a:ea typeface="Tahoma" panose="020B0604030504040204" pitchFamily="34" charset="0"/>
                <a:cs typeface="Tahoma" panose="020B0604030504040204" pitchFamily="34" charset="0"/>
              </a:rPr>
              <a:t> 6%/</a:t>
            </a:r>
            <a:r>
              <a:rPr lang="en-US" sz="4000" b="1" dirty="0" err="1">
                <a:latin typeface="Tahoma" panose="020B0604030504040204" pitchFamily="34" charset="0"/>
                <a:ea typeface="Tahoma" panose="020B0604030504040204" pitchFamily="34" charset="0"/>
                <a:cs typeface="Tahoma" panose="020B0604030504040204" pitchFamily="34" charset="0"/>
              </a:rPr>
              <a:t>năm</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cho</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kì</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hạn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một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tháng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thì</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ngày</a:t>
            </a:r>
            <a:r>
              <a:rPr lang="en-US" sz="4000" b="1" dirty="0">
                <a:latin typeface="Tahoma" panose="020B0604030504040204" pitchFamily="34" charset="0"/>
                <a:ea typeface="Tahoma" panose="020B0604030504040204" pitchFamily="34" charset="0"/>
                <a:cs typeface="Tahoma" panose="020B0604030504040204" pitchFamily="34" charset="0"/>
              </a:rPr>
              <a:t> 10-5-2021, </a:t>
            </a:r>
            <a:r>
              <a:rPr lang="en-US" sz="4000" b="1" dirty="0" err="1">
                <a:latin typeface="Tahoma" panose="020B0604030504040204" pitchFamily="34" charset="0"/>
                <a:ea typeface="Tahoma" panose="020B0604030504040204" pitchFamily="34" charset="0"/>
                <a:cs typeface="Tahoma" panose="020B0604030504040204" pitchFamily="34" charset="0"/>
              </a:rPr>
              <a:t>tồng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tiền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cô</a:t>
            </a:r>
            <a:r>
              <a:rPr lang="en-US" sz="4000" b="1" dirty="0">
                <a:latin typeface="Tahoma" panose="020B0604030504040204" pitchFamily="34" charset="0"/>
                <a:ea typeface="Tahoma" panose="020B0604030504040204" pitchFamily="34" charset="0"/>
                <a:cs typeface="Tahoma" panose="020B0604030504040204" pitchFamily="34" charset="0"/>
              </a:rPr>
              <a:t> Lan </a:t>
            </a:r>
            <a:r>
              <a:rPr lang="en-US" sz="4000" b="1" dirty="0" err="1">
                <a:latin typeface="Tahoma" panose="020B0604030504040204" pitchFamily="34" charset="0"/>
                <a:ea typeface="Tahoma" panose="020B0604030504040204" pitchFamily="34" charset="0"/>
                <a:cs typeface="Tahoma" panose="020B0604030504040204" pitchFamily="34" charset="0"/>
              </a:rPr>
              <a:t>nhận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được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là</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bao</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err="1">
                <a:latin typeface="Tahoma" panose="020B0604030504040204" pitchFamily="34" charset="0"/>
                <a:ea typeface="Tahoma" panose="020B0604030504040204" pitchFamily="34" charset="0"/>
                <a:cs typeface="Tahoma" panose="020B0604030504040204" pitchFamily="34" charset="0"/>
              </a:rPr>
              <a:t>nhiêu</a:t>
            </a:r>
            <a:r>
              <a:rPr lang="en-US" sz="4000" b="1">
                <a:latin typeface="Tahoma" panose="020B0604030504040204" pitchFamily="34" charset="0"/>
                <a:ea typeface="Tahoma" panose="020B0604030504040204" pitchFamily="34" charset="0"/>
                <a:cs typeface="Tahoma" panose="020B0604030504040204" pitchFamily="34" charset="0"/>
              </a:rPr>
              <a:t>?</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B22A2EC4-8121-6070-CCD0-A1C5DE6E636A}"/>
              </a:ext>
            </a:extLst>
          </p:cNvPr>
          <p:cNvSpPr txBox="1">
            <a:spLocks noChangeArrowheads="1"/>
          </p:cNvSpPr>
          <p:nvPr/>
        </p:nvSpPr>
        <p:spPr bwMode="auto">
          <a:xfrm>
            <a:off x="12649200" y="1982930"/>
            <a:ext cx="11125200" cy="132343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defTabSz="914400" eaLnBrk="0" fontAlgn="base" hangingPunct="0">
              <a:lnSpc>
                <a:spcPct val="100000"/>
              </a:lnSpc>
              <a:spcBef>
                <a:spcPct val="0"/>
              </a:spcBef>
              <a:spcAft>
                <a:spcPct val="0"/>
              </a:spcAft>
              <a:buFontTx/>
              <a:buNone/>
            </a:pPr>
            <a:r>
              <a:rPr lang="vi-VN" altLang="en-US" sz="4000" b="1">
                <a:solidFill>
                  <a:srgbClr val="000000"/>
                </a:solidFill>
                <a:latin typeface="Tahoma" panose="020B0604030504040204" pitchFamily="34" charset="0"/>
                <a:ea typeface="Tahoma" panose="020B0604030504040204" pitchFamily="34" charset="0"/>
                <a:cs typeface="Tahoma" panose="020B0604030504040204" pitchFamily="34" charset="0"/>
              </a:rPr>
              <a:t>a) Từ biểu đồ chứng khoán cho biết giá cổ phiếu tại các thời điểm sau là bao nhiêu?</a:t>
            </a:r>
            <a:endParaRPr lang="vi-VN" altLang="en-US" sz="40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Table 2">
            <a:extLst>
              <a:ext uri="{FF2B5EF4-FFF2-40B4-BE49-F238E27FC236}">
                <a16:creationId xmlns:a16="http://schemas.microsoft.com/office/drawing/2014/main" id="{4124F4D1-0661-8E82-EB39-790F1AE3E9BC}"/>
              </a:ext>
            </a:extLst>
          </p:cNvPr>
          <p:cNvGraphicFramePr>
            <a:graphicFrameLocks noGrp="1"/>
          </p:cNvGraphicFramePr>
          <p:nvPr>
            <p:extLst>
              <p:ext uri="{D42A27DB-BD31-4B8C-83A1-F6EECF244321}">
                <p14:modId xmlns:p14="http://schemas.microsoft.com/office/powerpoint/2010/main" val="655966292"/>
              </p:ext>
            </p:extLst>
          </p:nvPr>
        </p:nvGraphicFramePr>
        <p:xfrm>
          <a:off x="12420600" y="3429000"/>
          <a:ext cx="11353803" cy="3143758"/>
        </p:xfrm>
        <a:graphic>
          <a:graphicData uri="http://schemas.openxmlformats.org/drawingml/2006/table">
            <a:tbl>
              <a:tblPr firstRow="1" firstCol="1" bandRow="1">
                <a:tableStyleId>{5C22544A-7EE6-4342-B048-85BDC9FD1C3A}</a:tableStyleId>
              </a:tblPr>
              <a:tblGrid>
                <a:gridCol w="2270538">
                  <a:extLst>
                    <a:ext uri="{9D8B030D-6E8A-4147-A177-3AD203B41FA5}">
                      <a16:colId xmlns:a16="http://schemas.microsoft.com/office/drawing/2014/main" val="1616632661"/>
                    </a:ext>
                  </a:extLst>
                </a:gridCol>
                <a:gridCol w="2270538">
                  <a:extLst>
                    <a:ext uri="{9D8B030D-6E8A-4147-A177-3AD203B41FA5}">
                      <a16:colId xmlns:a16="http://schemas.microsoft.com/office/drawing/2014/main" val="3193354782"/>
                    </a:ext>
                  </a:extLst>
                </a:gridCol>
                <a:gridCol w="2270538">
                  <a:extLst>
                    <a:ext uri="{9D8B030D-6E8A-4147-A177-3AD203B41FA5}">
                      <a16:colId xmlns:a16="http://schemas.microsoft.com/office/drawing/2014/main" val="269595414"/>
                    </a:ext>
                  </a:extLst>
                </a:gridCol>
                <a:gridCol w="2270538">
                  <a:extLst>
                    <a:ext uri="{9D8B030D-6E8A-4147-A177-3AD203B41FA5}">
                      <a16:colId xmlns:a16="http://schemas.microsoft.com/office/drawing/2014/main" val="3830155270"/>
                    </a:ext>
                  </a:extLst>
                </a:gridCol>
                <a:gridCol w="2271651">
                  <a:extLst>
                    <a:ext uri="{9D8B030D-6E8A-4147-A177-3AD203B41FA5}">
                      <a16:colId xmlns:a16="http://schemas.microsoft.com/office/drawing/2014/main" val="3649784076"/>
                    </a:ext>
                  </a:extLst>
                </a:gridCol>
              </a:tblGrid>
              <a:tr h="695936">
                <a:tc>
                  <a:txBody>
                    <a:bodyPr/>
                    <a:lstStyle/>
                    <a:p>
                      <a:pPr algn="ctr">
                        <a:lnSpc>
                          <a:spcPct val="107000"/>
                        </a:lnSpc>
                        <a:spcAft>
                          <a:spcPts val="800"/>
                        </a:spcAft>
                      </a:pPr>
                      <a:r>
                        <a:rPr lang="en-US" sz="4000" b="0">
                          <a:effectLst/>
                          <a:latin typeface="Tahoma" panose="020B0604030504040204" pitchFamily="34" charset="0"/>
                          <a:ea typeface="Tahoma" panose="020B0604030504040204" pitchFamily="34" charset="0"/>
                          <a:cs typeface="Tahoma" panose="020B0604030504040204" pitchFamily="34" charset="0"/>
                        </a:rPr>
                        <a:t>Thời gian</a:t>
                      </a:r>
                    </a:p>
                  </a:txBody>
                  <a:tcPr marL="68580" marR="68580" marT="0" marB="0"/>
                </a:tc>
                <a:tc>
                  <a:txBody>
                    <a:bodyPr/>
                    <a:lstStyle/>
                    <a:p>
                      <a:pPr algn="ctr">
                        <a:lnSpc>
                          <a:spcPct val="107000"/>
                        </a:lnSpc>
                        <a:spcAft>
                          <a:spcPts val="800"/>
                        </a:spcAft>
                      </a:pPr>
                      <a:r>
                        <a:rPr lang="en-US" sz="4000" b="0">
                          <a:effectLst/>
                          <a:latin typeface="Tahoma" panose="020B0604030504040204" pitchFamily="34" charset="0"/>
                          <a:ea typeface="Tahoma" panose="020B0604030504040204" pitchFamily="34" charset="0"/>
                          <a:cs typeface="Tahoma" panose="020B0604030504040204" pitchFamily="34" charset="0"/>
                        </a:rPr>
                        <a:t>10-6-2020</a:t>
                      </a:r>
                    </a:p>
                  </a:txBody>
                  <a:tcPr marL="68580" marR="68580" marT="0" marB="0"/>
                </a:tc>
                <a:tc>
                  <a:txBody>
                    <a:bodyPr/>
                    <a:lstStyle/>
                    <a:p>
                      <a:pPr algn="ctr">
                        <a:lnSpc>
                          <a:spcPct val="107000"/>
                        </a:lnSpc>
                        <a:spcAft>
                          <a:spcPts val="800"/>
                        </a:spcAft>
                      </a:pPr>
                      <a:r>
                        <a:rPr lang="en-US" sz="4000" b="0">
                          <a:effectLst/>
                          <a:latin typeface="Tahoma" panose="020B0604030504040204" pitchFamily="34" charset="0"/>
                          <a:ea typeface="Tahoma" panose="020B0604030504040204" pitchFamily="34" charset="0"/>
                          <a:cs typeface="Tahoma" panose="020B0604030504040204" pitchFamily="34" charset="0"/>
                        </a:rPr>
                        <a:t>27-7-2020</a:t>
                      </a:r>
                    </a:p>
                  </a:txBody>
                  <a:tcPr marL="68580" marR="68580" marT="0" marB="0"/>
                </a:tc>
                <a:tc>
                  <a:txBody>
                    <a:bodyPr/>
                    <a:lstStyle/>
                    <a:p>
                      <a:pPr algn="ctr">
                        <a:lnSpc>
                          <a:spcPct val="107000"/>
                        </a:lnSpc>
                        <a:spcAft>
                          <a:spcPts val="800"/>
                        </a:spcAft>
                      </a:pPr>
                      <a:r>
                        <a:rPr lang="en-US" sz="4000" b="0">
                          <a:effectLst/>
                          <a:latin typeface="Tahoma" panose="020B0604030504040204" pitchFamily="34" charset="0"/>
                          <a:ea typeface="Tahoma" panose="020B0604030504040204" pitchFamily="34" charset="0"/>
                          <a:cs typeface="Tahoma" panose="020B0604030504040204" pitchFamily="34" charset="0"/>
                        </a:rPr>
                        <a:t>30-12-2020</a:t>
                      </a:r>
                    </a:p>
                  </a:txBody>
                  <a:tcPr marL="68580" marR="68580" marT="0" marB="0"/>
                </a:tc>
                <a:tc>
                  <a:txBody>
                    <a:bodyPr/>
                    <a:lstStyle/>
                    <a:p>
                      <a:pPr algn="ctr">
                        <a:lnSpc>
                          <a:spcPct val="107000"/>
                        </a:lnSpc>
                        <a:spcAft>
                          <a:spcPts val="800"/>
                        </a:spcAft>
                      </a:pPr>
                      <a:r>
                        <a:rPr lang="en-US" sz="4000" b="0">
                          <a:effectLst/>
                          <a:latin typeface="Tahoma" panose="020B0604030504040204" pitchFamily="34" charset="0"/>
                          <a:ea typeface="Tahoma" panose="020B0604030504040204" pitchFamily="34" charset="0"/>
                          <a:cs typeface="Tahoma" panose="020B0604030504040204" pitchFamily="34" charset="0"/>
                        </a:rPr>
                        <a:t>10-5-2021</a:t>
                      </a:r>
                    </a:p>
                  </a:txBody>
                  <a:tcPr marL="68580" marR="68580" marT="0" marB="0"/>
                </a:tc>
                <a:extLst>
                  <a:ext uri="{0D108BD9-81ED-4DB2-BD59-A6C34878D82A}">
                    <a16:rowId xmlns:a16="http://schemas.microsoft.com/office/drawing/2014/main" val="3317560864"/>
                  </a:ext>
                </a:extLst>
              </a:tr>
              <a:tr h="1427722">
                <a:tc>
                  <a:txBody>
                    <a:bodyPr/>
                    <a:lstStyle/>
                    <a:p>
                      <a:pPr algn="ctr">
                        <a:lnSpc>
                          <a:spcPct val="107000"/>
                        </a:lnSpc>
                        <a:spcAft>
                          <a:spcPts val="800"/>
                        </a:spcAft>
                      </a:pPr>
                      <a:r>
                        <a:rPr lang="en-US" sz="4000" b="0">
                          <a:effectLst/>
                          <a:latin typeface="Tahoma" panose="020B0604030504040204" pitchFamily="34" charset="0"/>
                          <a:ea typeface="Tahoma" panose="020B0604030504040204" pitchFamily="34" charset="0"/>
                          <a:cs typeface="Tahoma" panose="020B0604030504040204" pitchFamily="34" charset="0"/>
                        </a:rPr>
                        <a:t>Giá mỗi cổ phiếu (Đồng)</a:t>
                      </a:r>
                    </a:p>
                  </a:txBody>
                  <a:tcPr marL="68580" marR="68580" marT="0" marB="0"/>
                </a:tc>
                <a:tc>
                  <a:txBody>
                    <a:bodyPr/>
                    <a:lstStyle/>
                    <a:p>
                      <a:pPr>
                        <a:lnSpc>
                          <a:spcPct val="107000"/>
                        </a:lnSpc>
                        <a:spcAft>
                          <a:spcPts val="800"/>
                        </a:spcAft>
                      </a:pPr>
                      <a:r>
                        <a:rPr lang="en-US" sz="4000" b="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07000"/>
                        </a:lnSpc>
                        <a:spcAft>
                          <a:spcPts val="800"/>
                        </a:spcAft>
                      </a:pPr>
                      <a:r>
                        <a:rPr lang="en-US" sz="4000" b="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07000"/>
                        </a:lnSpc>
                        <a:spcAft>
                          <a:spcPts val="800"/>
                        </a:spcAft>
                      </a:pPr>
                      <a:r>
                        <a:rPr lang="en-US" sz="4000" b="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a:lnSpc>
                          <a:spcPct val="107000"/>
                        </a:lnSpc>
                        <a:spcAft>
                          <a:spcPts val="800"/>
                        </a:spcAft>
                      </a:pPr>
                      <a:r>
                        <a:rPr lang="en-US" sz="4000" b="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extLst>
                  <a:ext uri="{0D108BD9-81ED-4DB2-BD59-A6C34878D82A}">
                    <a16:rowId xmlns:a16="http://schemas.microsoft.com/office/drawing/2014/main" val="425757934"/>
                  </a:ext>
                </a:extLst>
              </a:tr>
            </a:tbl>
          </a:graphicData>
        </a:graphic>
      </p:graphicFrame>
      <p:sp>
        <p:nvSpPr>
          <p:cNvPr id="4" name="Rectangle 3">
            <a:extLst>
              <a:ext uri="{FF2B5EF4-FFF2-40B4-BE49-F238E27FC236}">
                <a16:creationId xmlns:a16="http://schemas.microsoft.com/office/drawing/2014/main" id="{ED422DB9-644F-8A81-4FBB-4C9B0BF715F0}"/>
              </a:ext>
            </a:extLst>
          </p:cNvPr>
          <p:cNvSpPr/>
          <p:nvPr/>
        </p:nvSpPr>
        <p:spPr>
          <a:xfrm>
            <a:off x="12479383" y="6781800"/>
            <a:ext cx="11295017" cy="2554545"/>
          </a:xfrm>
          <a:prstGeom prst="rect">
            <a:avLst/>
          </a:prstGeom>
          <a:noFill/>
        </p:spPr>
        <p:txBody>
          <a:bodyPr wrap="square">
            <a:spAutoFit/>
          </a:bodyPr>
          <a:lstStyle/>
          <a:p>
            <a:pPr algn="just"/>
            <a:r>
              <a:rPr lang="en-US" sz="4000" b="1">
                <a:latin typeface="Tahoma" panose="020B0604030504040204" pitchFamily="34" charset="0"/>
                <a:ea typeface="Tahoma" panose="020B0604030504040204" pitchFamily="34" charset="0"/>
                <a:cs typeface="Tahoma" panose="020B0604030504040204" pitchFamily="34" charset="0"/>
              </a:rPr>
              <a:t>b) Nếu </a:t>
            </a:r>
            <a:r>
              <a:rPr lang="en-US" sz="4000" b="1" dirty="0" err="1">
                <a:latin typeface="Tahoma" panose="020B0604030504040204" pitchFamily="34" charset="0"/>
                <a:ea typeface="Tahoma" panose="020B0604030504040204" pitchFamily="34" charset="0"/>
                <a:cs typeface="Tahoma" panose="020B0604030504040204" pitchFamily="34" charset="0"/>
              </a:rPr>
              <a:t>cô</a:t>
            </a:r>
            <a:r>
              <a:rPr lang="en-US" sz="4000" b="1" dirty="0">
                <a:latin typeface="Tahoma" panose="020B0604030504040204" pitchFamily="34" charset="0"/>
                <a:ea typeface="Tahoma" panose="020B0604030504040204" pitchFamily="34" charset="0"/>
                <a:cs typeface="Tahoma" panose="020B0604030504040204" pitchFamily="34" charset="0"/>
              </a:rPr>
              <a:t> Lan </a:t>
            </a:r>
            <a:r>
              <a:rPr lang="en-US" sz="4000" b="1" dirty="0" err="1">
                <a:latin typeface="Tahoma" panose="020B0604030504040204" pitchFamily="34" charset="0"/>
                <a:ea typeface="Tahoma" panose="020B0604030504040204" pitchFamily="34" charset="0"/>
                <a:cs typeface="Tahoma" panose="020B0604030504040204" pitchFamily="34" charset="0"/>
              </a:rPr>
              <a:t>bán</a:t>
            </a:r>
            <a:r>
              <a:rPr lang="en-US" sz="4000" b="1" dirty="0">
                <a:latin typeface="Tahoma" panose="020B0604030504040204" pitchFamily="34" charset="0"/>
                <a:ea typeface="Tahoma" panose="020B0604030504040204" pitchFamily="34" charset="0"/>
                <a:cs typeface="Tahoma" panose="020B0604030504040204" pitchFamily="34" charset="0"/>
              </a:rPr>
              <a:t> 5 000 </a:t>
            </a:r>
            <a:r>
              <a:rPr lang="en-US" sz="4000" b="1" dirty="0" err="1">
                <a:latin typeface="Tahoma" panose="020B0604030504040204" pitchFamily="34" charset="0"/>
                <a:ea typeface="Tahoma" panose="020B0604030504040204" pitchFamily="34" charset="0"/>
                <a:cs typeface="Tahoma" panose="020B0604030504040204" pitchFamily="34" charset="0"/>
              </a:rPr>
              <a:t>cổ</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phiếu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của</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công</a:t>
            </a:r>
            <a:r>
              <a:rPr lang="en-US" sz="4000" b="1" dirty="0">
                <a:latin typeface="Tahoma" panose="020B0604030504040204" pitchFamily="34" charset="0"/>
                <a:ea typeface="Tahoma" panose="020B0604030504040204" pitchFamily="34" charset="0"/>
                <a:cs typeface="Tahoma" panose="020B0604030504040204" pitchFamily="34" charset="0"/>
              </a:rPr>
              <a:t> ty A </a:t>
            </a:r>
            <a:r>
              <a:rPr lang="en-US" sz="4000" b="1" dirty="0" err="1">
                <a:latin typeface="Tahoma" panose="020B0604030504040204" pitchFamily="34" charset="0"/>
                <a:ea typeface="Tahoma" panose="020B0604030504040204" pitchFamily="34" charset="0"/>
                <a:cs typeface="Tahoma" panose="020B0604030504040204" pitchFamily="34" charset="0"/>
              </a:rPr>
              <a:t>vào</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các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thời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điểm</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sau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thì</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tồng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tiền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tương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ứng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cô</a:t>
            </a:r>
            <a:r>
              <a:rPr lang="en-US" sz="4000" b="1" dirty="0">
                <a:latin typeface="Tahoma" panose="020B0604030504040204" pitchFamily="34" charset="0"/>
                <a:ea typeface="Tahoma" panose="020B0604030504040204" pitchFamily="34" charset="0"/>
                <a:cs typeface="Tahoma" panose="020B0604030504040204" pitchFamily="34" charset="0"/>
              </a:rPr>
              <a:t> Lan </a:t>
            </a:r>
            <a:r>
              <a:rPr lang="en-US" sz="4000" b="1" dirty="0" err="1">
                <a:latin typeface="Tahoma" panose="020B0604030504040204" pitchFamily="34" charset="0"/>
                <a:ea typeface="Tahoma" panose="020B0604030504040204" pitchFamily="34" charset="0"/>
                <a:cs typeface="Tahoma" panose="020B0604030504040204" pitchFamily="34" charset="0"/>
              </a:rPr>
              <a:t>thu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được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là</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bao</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nhiêu</a:t>
            </a:r>
            <a:r>
              <a:rPr lang="en-US" sz="4000" b="1" dirty="0">
                <a:latin typeface="Tahoma" panose="020B0604030504040204" pitchFamily="34" charset="0"/>
                <a:ea typeface="Tahoma" panose="020B0604030504040204" pitchFamily="34" charset="0"/>
                <a:cs typeface="Tahoma" panose="020B0604030504040204" pitchFamily="34" charset="0"/>
              </a:rPr>
              <a:t>? 27-7-2020; 30-12-2020; 10-5-2021.</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2844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circle(in)">
                                      <p:cBhvr>
                                        <p:cTn id="12" dur="2000"/>
                                        <p:tgtEl>
                                          <p:spTgt spid="99">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99">
                                            <p:txEl>
                                              <p:pRg st="1" end="1"/>
                                            </p:txEl>
                                          </p:spTgt>
                                        </p:tgtEl>
                                        <p:attrNameLst>
                                          <p:attrName>style.visibility</p:attrName>
                                        </p:attrNameLst>
                                      </p:cBhvr>
                                      <p:to>
                                        <p:strVal val="visible"/>
                                      </p:to>
                                    </p:set>
                                    <p:animEffect transition="in" filter="circle(in)">
                                      <p:cBhvr>
                                        <p:cTn id="15" dur="2000"/>
                                        <p:tgtEl>
                                          <p:spTgt spid="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6"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par>
                                <p:cTn id="24" presetID="6"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par>
                                <p:cTn id="27" presetID="6" presetClass="entr" presetSubtype="16"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nodePh="1">
                                  <p:stCondLst>
                                    <p:cond delay="0"/>
                                  </p:stCondLst>
                                  <p:endCondLst>
                                    <p:cond evt="begin" delay="0">
                                      <p:tn val="36"/>
                                    </p:cond>
                                  </p:endCondLst>
                                  <p:childTnLst>
                                    <p:set>
                                      <p:cBhvr>
                                        <p:cTn id="3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circle(in)">
                                      <p:cBhvr>
                                        <p:cTn id="50" dur="20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in)">
                                      <p:cBhvr>
                                        <p:cTn id="5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9" grpId="0" animBg="1"/>
      <p:bldP spid="17" grpId="0"/>
      <p:bldP spid="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1CB59A8-D340-ADD3-90CD-AE967125B239}"/>
              </a:ext>
            </a:extLst>
          </p:cNvPr>
          <p:cNvSpPr txBox="1">
            <a:spLocks/>
          </p:cNvSpPr>
          <p:nvPr/>
        </p:nvSpPr>
        <p:spPr>
          <a:xfrm>
            <a:off x="11963400" y="2007393"/>
            <a:ext cx="12191999" cy="1141174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a:lnSpc>
                <a:spcPct val="107000"/>
              </a:lnSpc>
              <a:spcBef>
                <a:spcPts val="0"/>
              </a:spcBef>
              <a:spcAft>
                <a:spcPts val="0"/>
              </a:spcAft>
            </a:pPr>
            <a:endParaRPr lang="en-US" b="1"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2" y="1981199"/>
            <a:ext cx="11734800"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HĐ2: </a:t>
            </a:r>
            <a:r>
              <a:rPr lang="en-US" sz="4400" b="1" dirty="0" err="1">
                <a:latin typeface="Tahoma" panose="020B0604030504040204" pitchFamily="34" charset="0"/>
                <a:ea typeface="Tahoma" panose="020B0604030504040204" pitchFamily="34" charset="0"/>
                <a:cs typeface="Tahoma" panose="020B0604030504040204" pitchFamily="34" charset="0"/>
              </a:rPr>
              <a:t>Cô</a:t>
            </a:r>
            <a:r>
              <a:rPr lang="en-US" sz="4400" b="1" dirty="0">
                <a:latin typeface="Tahoma" panose="020B0604030504040204" pitchFamily="34" charset="0"/>
                <a:ea typeface="Tahoma" panose="020B0604030504040204" pitchFamily="34" charset="0"/>
                <a:cs typeface="Tahoma" panose="020B0604030504040204" pitchFamily="34" charset="0"/>
              </a:rPr>
              <a:t> Lan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511.000.000 </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tư</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ty A.</a:t>
            </a:r>
          </a:p>
          <a:p>
            <a:pPr marL="0" indent="0">
              <a:buNone/>
            </a:pPr>
            <a:r>
              <a:rPr lang="en-US" sz="4400" b="1" dirty="0" err="1">
                <a:latin typeface="Tahoma" panose="020B0604030504040204" pitchFamily="34" charset="0"/>
                <a:ea typeface="Tahoma" panose="020B0604030504040204" pitchFamily="34" charset="0"/>
                <a:cs typeface="Tahoma" panose="020B0604030504040204" pitchFamily="34" charset="0"/>
              </a:rPr>
              <a:t>Biểu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ty A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T.1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những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điềm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a:t>
            </a:r>
            <a:endParaRPr lang="vi-VN" sz="4400"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p:nvPr/>
        </p:nvPicPr>
        <p:blipFill>
          <a:blip r:embed="rId3"/>
          <a:stretch>
            <a:fillRect/>
          </a:stretch>
        </p:blipFill>
        <p:spPr>
          <a:xfrm>
            <a:off x="990600" y="5844025"/>
            <a:ext cx="5410200" cy="3686095"/>
          </a:xfrm>
          <a:prstGeom prst="rect">
            <a:avLst/>
          </a:prstGeom>
        </p:spPr>
      </p:pic>
      <p:pic>
        <p:nvPicPr>
          <p:cNvPr id="9" name="Picture 8"/>
          <p:cNvPicPr/>
          <p:nvPr/>
        </p:nvPicPr>
        <p:blipFill>
          <a:blip r:embed="rId4"/>
          <a:stretch>
            <a:fillRect/>
          </a:stretch>
        </p:blipFill>
        <p:spPr>
          <a:xfrm>
            <a:off x="6659880" y="5960674"/>
            <a:ext cx="5074920" cy="3569446"/>
          </a:xfrm>
          <a:prstGeom prst="rect">
            <a:avLst/>
          </a:prstGeom>
        </p:spPr>
      </p:pic>
      <p:pic>
        <p:nvPicPr>
          <p:cNvPr id="10" name="Picture 9"/>
          <p:cNvPicPr/>
          <p:nvPr/>
        </p:nvPicPr>
        <p:blipFill>
          <a:blip r:embed="rId5"/>
          <a:stretch>
            <a:fillRect/>
          </a:stretch>
        </p:blipFill>
        <p:spPr>
          <a:xfrm>
            <a:off x="1003663" y="9685816"/>
            <a:ext cx="5397137" cy="3420584"/>
          </a:xfrm>
          <a:prstGeom prst="rect">
            <a:avLst/>
          </a:prstGeom>
        </p:spPr>
      </p:pic>
      <p:pic>
        <p:nvPicPr>
          <p:cNvPr id="11" name="Picture 10"/>
          <p:cNvPicPr/>
          <p:nvPr/>
        </p:nvPicPr>
        <p:blipFill>
          <a:blip r:embed="rId6"/>
          <a:stretch>
            <a:fillRect/>
          </a:stretch>
        </p:blipFill>
        <p:spPr>
          <a:xfrm>
            <a:off x="6598920" y="9823069"/>
            <a:ext cx="5135880" cy="3283331"/>
          </a:xfrm>
          <a:prstGeom prst="rect">
            <a:avLst/>
          </a:prstGeom>
        </p:spPr>
      </p:pic>
      <p:sp>
        <p:nvSpPr>
          <p:cNvPr id="16" name="TextBox 15"/>
          <p:cNvSpPr txBox="1"/>
          <p:nvPr/>
        </p:nvSpPr>
        <p:spPr>
          <a:xfrm>
            <a:off x="12420600" y="3276600"/>
            <a:ext cx="4495800" cy="754053"/>
          </a:xfrm>
          <a:prstGeom prst="rect">
            <a:avLst/>
          </a:prstGeom>
          <a:noFill/>
        </p:spPr>
        <p:txBody>
          <a:bodyPr wrap="square" rtlCol="0">
            <a:spAutoFit/>
          </a:bodyPr>
          <a:lstStyle/>
          <a:p>
            <a:endParaRPr lang="en-US" dirty="0"/>
          </a:p>
        </p:txBody>
      </p:sp>
      <p:sp>
        <p:nvSpPr>
          <p:cNvPr id="17" name="TextBox 16"/>
          <p:cNvSpPr txBox="1"/>
          <p:nvPr/>
        </p:nvSpPr>
        <p:spPr>
          <a:xfrm>
            <a:off x="12335691" y="5844025"/>
            <a:ext cx="11125200" cy="2123658"/>
          </a:xfrm>
          <a:prstGeom prst="rect">
            <a:avLst/>
          </a:prstGeom>
          <a:noFill/>
          <a:ln>
            <a:noFill/>
          </a:ln>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e</a:t>
            </a:r>
            <a:r>
              <a:rPr lang="vi-VN" sz="4400" b="1">
                <a:latin typeface="Tahoma" panose="020B0604030504040204" pitchFamily="34" charset="0"/>
                <a:ea typeface="Tahoma" panose="020B0604030504040204" pitchFamily="34" charset="0"/>
                <a:cs typeface="Tahoma" panose="020B0604030504040204" pitchFamily="34" charset="0"/>
              </a:rPr>
              <a:t>) Nếu so sánh giữa việc </a:t>
            </a:r>
            <a:r>
              <a:rPr lang="en-US" sz="4400" b="1">
                <a:latin typeface="Tahoma" panose="020B0604030504040204" pitchFamily="34" charset="0"/>
                <a:ea typeface="Tahoma" panose="020B0604030504040204" pitchFamily="34" charset="0"/>
                <a:cs typeface="Tahoma" panose="020B0604030504040204" pitchFamily="34" charset="0"/>
              </a:rPr>
              <a:t>gửi tiết kiệm và đầu tư, cô Lan nên chọn hình thức nào?</a:t>
            </a:r>
            <a:endParaRPr lang="vi-VN" sz="4400" b="1">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ED422DB9-644F-8A81-4FBB-4C9B0BF715F0}"/>
              </a:ext>
            </a:extLst>
          </p:cNvPr>
          <p:cNvSpPr/>
          <p:nvPr/>
        </p:nvSpPr>
        <p:spPr>
          <a:xfrm>
            <a:off x="12250783" y="3108800"/>
            <a:ext cx="11295017" cy="1446550"/>
          </a:xfrm>
          <a:prstGeom prst="rect">
            <a:avLst/>
          </a:prstGeom>
          <a:noFill/>
          <a:ln>
            <a:noFill/>
          </a:ln>
        </p:spPr>
        <p:txBody>
          <a:bodyPr wrap="square">
            <a:spAutoFit/>
          </a:bodyPr>
          <a:lstStyle/>
          <a:p>
            <a:pPr algn="just"/>
            <a:r>
              <a:rPr lang="en-US" sz="4400" b="1">
                <a:latin typeface="Tahoma" panose="020B0604030504040204" pitchFamily="34" charset="0"/>
                <a:ea typeface="Tahoma" panose="020B0604030504040204" pitchFamily="34" charset="0"/>
                <a:cs typeface="Tahoma" panose="020B0604030504040204" pitchFamily="34" charset="0"/>
              </a:rPr>
              <a:t>d) </a:t>
            </a:r>
            <a:r>
              <a:rPr lang="vi-VN" sz="4400" b="1">
                <a:latin typeface="Tahoma" panose="020B0604030504040204" pitchFamily="34" charset="0"/>
                <a:ea typeface="Tahoma" panose="020B0604030504040204" pitchFamily="34" charset="0"/>
                <a:cs typeface="Tahoma" panose="020B0604030504040204" pitchFamily="34" charset="0"/>
              </a:rPr>
              <a:t>Với tình huống trên, cô Lan nên đầu tư như thế nào để hiệu quả nhất?</a:t>
            </a:r>
          </a:p>
        </p:txBody>
      </p:sp>
    </p:spTree>
    <p:extLst>
      <p:ext uri="{BB962C8B-B14F-4D97-AF65-F5344CB8AC3E}">
        <p14:creationId xmlns:p14="http://schemas.microsoft.com/office/powerpoint/2010/main" val="1018691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2510" y="1981199"/>
            <a:ext cx="11630892"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HĐ2: </a:t>
            </a:r>
            <a:r>
              <a:rPr lang="en-US" sz="4400" b="1" dirty="0" err="1">
                <a:latin typeface="Tahoma" panose="020B0604030504040204" pitchFamily="34" charset="0"/>
                <a:ea typeface="Tahoma" panose="020B0604030504040204" pitchFamily="34" charset="0"/>
                <a:cs typeface="Tahoma" panose="020B0604030504040204" pitchFamily="34" charset="0"/>
              </a:rPr>
              <a:t>Cô</a:t>
            </a:r>
            <a:r>
              <a:rPr lang="en-US" sz="4400" b="1" dirty="0">
                <a:latin typeface="Tahoma" panose="020B0604030504040204" pitchFamily="34" charset="0"/>
                <a:ea typeface="Tahoma" panose="020B0604030504040204" pitchFamily="34" charset="0"/>
                <a:cs typeface="Tahoma" panose="020B0604030504040204" pitchFamily="34" charset="0"/>
              </a:rPr>
              <a:t> Lan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511.000.000 </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tư</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ty A.</a:t>
            </a:r>
          </a:p>
          <a:p>
            <a:pPr marL="0" indent="0">
              <a:buNone/>
            </a:pPr>
            <a:r>
              <a:rPr lang="en-US" sz="4400" b="1" dirty="0" err="1">
                <a:latin typeface="Tahoma" panose="020B0604030504040204" pitchFamily="34" charset="0"/>
                <a:ea typeface="Tahoma" panose="020B0604030504040204" pitchFamily="34" charset="0"/>
                <a:cs typeface="Tahoma" panose="020B0604030504040204" pitchFamily="34" charset="0"/>
              </a:rPr>
              <a:t>Biểu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chứng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ty A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T.1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những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điềm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a:t>
            </a:r>
            <a:endParaRPr lang="vi-VN"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p>
              <a:p>
                <a:pPr marL="0" lvl="0" indent="0" algn="just">
                  <a:buNone/>
                </a:pPr>
                <a:r>
                  <a:rPr lang="en-US" sz="4400" b="1">
                    <a:latin typeface="Tahoma" panose="020B0604030504040204" pitchFamily="34" charset="0"/>
                    <a:ea typeface="Tahoma" panose="020B0604030504040204" pitchFamily="34" charset="0"/>
                    <a:cs typeface="Tahoma" panose="020B0604030504040204" pitchFamily="34" charset="0"/>
                  </a:rPr>
                  <a:t>b) Số </a:t>
                </a:r>
                <a:r>
                  <a:rPr lang="en-US" sz="4400" b="1" dirty="0" err="1">
                    <a:latin typeface="Tahoma" panose="020B0604030504040204" pitchFamily="34" charset="0"/>
                    <a:ea typeface="Tahoma" panose="020B0604030504040204" pitchFamily="34" charset="0"/>
                    <a:cs typeface="Tahoma" panose="020B0604030504040204" pitchFamily="34" charset="0"/>
                  </a:rPr>
                  <a:t>tiền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a:t>
                </a:r>
                <a:r>
                  <a:rPr lang="en-US" sz="4400" b="1" dirty="0">
                    <a:latin typeface="Tahoma" panose="020B0604030504040204" pitchFamily="34" charset="0"/>
                    <a:ea typeface="Tahoma" panose="020B0604030504040204" pitchFamily="34" charset="0"/>
                    <a:cs typeface="Tahoma" panose="020B0604030504040204" pitchFamily="34" charset="0"/>
                  </a:rPr>
                  <a:t> Lan </a:t>
                </a:r>
                <a:r>
                  <a:rPr lang="en-US" sz="4400" b="1" dirty="0" err="1">
                    <a:latin typeface="Tahoma" panose="020B0604030504040204" pitchFamily="34" charset="0"/>
                    <a:ea typeface="Tahoma" panose="020B0604030504040204" pitchFamily="34" charset="0"/>
                    <a:cs typeface="Tahoma" panose="020B0604030504040204" pitchFamily="34" charset="0"/>
                  </a:rPr>
                  <a:t>thu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27-7-2020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a:t>
                </a:r>
                <a:endParaRPr lang="vi-VN" sz="4400" b="1" dirty="0">
                  <a:latin typeface="Tahoma" panose="020B0604030504040204" pitchFamily="34" charset="0"/>
                  <a:ea typeface="Tahoma" panose="020B0604030504040204" pitchFamily="34" charset="0"/>
                  <a:cs typeface="Tahoma" panose="020B0604030504040204" pitchFamily="34" charset="0"/>
                </a:endParaRPr>
              </a:p>
              <a:p>
                <a:pPr marL="0" lvl="0" indent="0" algn="ctr">
                  <a:buNone/>
                </a:pPr>
                <a14:m>
                  <m:oMath xmlns:m="http://schemas.openxmlformats.org/officeDocument/2006/math">
                    <m:r>
                      <a:rPr lang="vi-VN" sz="4400" b="1" i="1" smtClean="0">
                        <a:latin typeface="Cambria Math" panose="02040503050406030204" pitchFamily="18" charset="0"/>
                        <a:ea typeface="Tahoma" panose="020B0604030504040204" pitchFamily="34" charset="0"/>
                        <a:cs typeface="Tahoma" panose="020B0604030504040204" pitchFamily="34" charset="0"/>
                      </a:rPr>
                      <m:t>𝟖𝟔</m:t>
                    </m:r>
                    <m:r>
                      <a:rPr lang="vi-VN" sz="4400" b="1" i="1" smtClean="0">
                        <a:latin typeface="Cambria Math" panose="02040503050406030204" pitchFamily="18" charset="0"/>
                        <a:ea typeface="Tahoma" panose="020B0604030504040204" pitchFamily="34" charset="0"/>
                        <a:cs typeface="Tahoma" panose="020B0604030504040204" pitchFamily="34" charset="0"/>
                      </a:rPr>
                      <m:t> </m:t>
                    </m:r>
                    <m:r>
                      <a:rPr lang="vi-VN" sz="4400" b="1" i="1" smtClean="0">
                        <a:latin typeface="Cambria Math" panose="02040503050406030204" pitchFamily="18" charset="0"/>
                        <a:ea typeface="Tahoma" panose="020B0604030504040204" pitchFamily="34" charset="0"/>
                        <a:cs typeface="Tahoma" panose="020B0604030504040204" pitchFamily="34" charset="0"/>
                      </a:rPr>
                      <m:t>𝟎𝟎𝟎</m:t>
                    </m:r>
                    <m:r>
                      <a:rPr lang="vi-VN" sz="4400" b="1" i="1" smtClean="0">
                        <a:latin typeface="Cambria Math" panose="02040503050406030204" pitchFamily="18" charset="0"/>
                        <a:ea typeface="Tahoma" panose="020B0604030504040204" pitchFamily="34" charset="0"/>
                        <a:cs typeface="Tahoma" panose="020B0604030504040204" pitchFamily="34" charset="0"/>
                      </a:rPr>
                      <m:t> .</m:t>
                    </m:r>
                    <m:r>
                      <a:rPr lang="vi-VN" sz="4400" b="1" i="1" smtClean="0">
                        <a:latin typeface="Cambria Math" panose="02040503050406030204" pitchFamily="18" charset="0"/>
                        <a:ea typeface="Tahoma" panose="020B0604030504040204" pitchFamily="34" charset="0"/>
                        <a:cs typeface="Tahoma" panose="020B0604030504040204" pitchFamily="34" charset="0"/>
                      </a:rPr>
                      <m:t>𝟓𝟎𝟎𝟎</m:t>
                    </m:r>
                    <m:r>
                      <a:rPr lang="vi-VN" sz="4400" b="1" i="1" smtClean="0">
                        <a:latin typeface="Cambria Math" panose="02040503050406030204" pitchFamily="18" charset="0"/>
                        <a:ea typeface="Tahoma" panose="020B0604030504040204" pitchFamily="34" charset="0"/>
                        <a:cs typeface="Tahoma" panose="020B0604030504040204" pitchFamily="34" charset="0"/>
                      </a:rPr>
                      <m:t>=</m:t>
                    </m:r>
                    <m:r>
                      <a:rPr lang="vi-VN" sz="4400" b="1" i="1" smtClean="0">
                        <a:latin typeface="Cambria Math" panose="02040503050406030204" pitchFamily="18" charset="0"/>
                        <a:ea typeface="Tahoma" panose="020B0604030504040204" pitchFamily="34" charset="0"/>
                        <a:cs typeface="Tahoma" panose="020B0604030504040204" pitchFamily="34" charset="0"/>
                      </a:rPr>
                      <m:t>𝟒𝟑𝟎</m:t>
                    </m:r>
                    <m:r>
                      <a:rPr lang="vi-VN" sz="4400" b="1" i="1" smtClean="0">
                        <a:latin typeface="Cambria Math" panose="02040503050406030204" pitchFamily="18" charset="0"/>
                        <a:ea typeface="Tahoma" panose="020B0604030504040204" pitchFamily="34" charset="0"/>
                        <a:cs typeface="Tahoma" panose="020B0604030504040204" pitchFamily="34" charset="0"/>
                      </a:rPr>
                      <m:t> </m:t>
                    </m:r>
                    <m:r>
                      <a:rPr lang="vi-VN" sz="4400" b="1" i="1" smtClean="0">
                        <a:latin typeface="Cambria Math" panose="02040503050406030204" pitchFamily="18" charset="0"/>
                        <a:ea typeface="Tahoma" panose="020B0604030504040204" pitchFamily="34" charset="0"/>
                        <a:cs typeface="Tahoma" panose="020B0604030504040204" pitchFamily="34" charset="0"/>
                      </a:rPr>
                      <m:t>𝟎𝟎𝟎</m:t>
                    </m:r>
                    <m:r>
                      <a:rPr lang="vi-VN" sz="4400" b="1" i="1" smtClean="0">
                        <a:latin typeface="Cambria Math" panose="02040503050406030204" pitchFamily="18" charset="0"/>
                        <a:ea typeface="Tahoma" panose="020B0604030504040204" pitchFamily="34" charset="0"/>
                        <a:cs typeface="Tahoma" panose="020B0604030504040204" pitchFamily="34" charset="0"/>
                      </a:rPr>
                      <m:t> </m:t>
                    </m:r>
                    <m:r>
                      <a:rPr lang="vi-VN" sz="4400" b="1" i="1" smtClean="0">
                        <a:latin typeface="Cambria Math" panose="02040503050406030204" pitchFamily="18" charset="0"/>
                        <a:ea typeface="Tahoma" panose="020B0604030504040204" pitchFamily="34" charset="0"/>
                        <a:cs typeface="Tahoma" panose="020B0604030504040204" pitchFamily="34" charset="0"/>
                      </a:rPr>
                      <m:t>𝟎𝟎𝟎</m:t>
                    </m:r>
                  </m:oMath>
                </a14:m>
                <a:r>
                  <a:rPr lang="vi-VN" sz="4400" b="1" dirty="0">
                    <a:latin typeface="Tahoma" panose="020B0604030504040204" pitchFamily="34" charset="0"/>
                    <a:ea typeface="Tahoma" panose="020B0604030504040204" pitchFamily="34" charset="0"/>
                    <a:cs typeface="Tahoma" panose="020B0604030504040204" pitchFamily="34" charset="0"/>
                  </a:rPr>
                  <a:t> (đồng)</a:t>
                </a:r>
                <a:endParaRPr lang="en-US" sz="4400" b="1" dirty="0">
                  <a:latin typeface="Tahoma" panose="020B0604030504040204" pitchFamily="34" charset="0"/>
                  <a:ea typeface="Tahoma" panose="020B0604030504040204" pitchFamily="34" charset="0"/>
                  <a:cs typeface="Tahoma" panose="020B0604030504040204" pitchFamily="34" charset="0"/>
                </a:endParaRPr>
              </a:p>
              <a:p>
                <a:pPr marL="0" lvl="0" indent="0" algn="just">
                  <a:buNone/>
                </a:pP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a:t>
                </a:r>
                <a:r>
                  <a:rPr lang="en-US" sz="4400" b="1" dirty="0">
                    <a:latin typeface="Tahoma" panose="020B0604030504040204" pitchFamily="34" charset="0"/>
                    <a:ea typeface="Tahoma" panose="020B0604030504040204" pitchFamily="34" charset="0"/>
                    <a:cs typeface="Tahoma" panose="020B0604030504040204" pitchFamily="34" charset="0"/>
                  </a:rPr>
                  <a:t> Lan </a:t>
                </a:r>
                <a:r>
                  <a:rPr lang="en-US" sz="4400" b="1" dirty="0" err="1">
                    <a:latin typeface="Tahoma" panose="020B0604030504040204" pitchFamily="34" charset="0"/>
                    <a:ea typeface="Tahoma" panose="020B0604030504040204" pitchFamily="34" charset="0"/>
                    <a:cs typeface="Tahoma" panose="020B0604030504040204" pitchFamily="34" charset="0"/>
                  </a:rPr>
                  <a:t>thu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30</a:t>
                </a:r>
                <a:r>
                  <a:rPr lang="en-US" sz="4400" b="1" dirty="0">
                    <a:latin typeface="Tahoma" panose="020B0604030504040204" pitchFamily="34" charset="0"/>
                    <a:ea typeface="Tahoma" panose="020B0604030504040204" pitchFamily="34" charset="0"/>
                    <a:cs typeface="Tahoma" panose="020B0604030504040204" pitchFamily="34" charset="0"/>
                  </a:rPr>
                  <a:t>-</a:t>
                </a:r>
                <a:r>
                  <a:rPr lang="vi-VN" sz="4400" b="1" dirty="0">
                    <a:latin typeface="Tahoma" panose="020B0604030504040204" pitchFamily="34" charset="0"/>
                    <a:ea typeface="Tahoma" panose="020B0604030504040204" pitchFamily="34" charset="0"/>
                    <a:cs typeface="Tahoma" panose="020B0604030504040204" pitchFamily="34" charset="0"/>
                  </a:rPr>
                  <a:t>12</a:t>
                </a:r>
                <a:r>
                  <a:rPr lang="en-US" sz="4400" b="1" dirty="0">
                    <a:latin typeface="Tahoma" panose="020B0604030504040204" pitchFamily="34" charset="0"/>
                    <a:ea typeface="Tahoma" panose="020B0604030504040204" pitchFamily="34" charset="0"/>
                    <a:cs typeface="Tahoma" panose="020B0604030504040204" pitchFamily="34" charset="0"/>
                  </a:rPr>
                  <a:t>-2020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a:t>
                </a:r>
                <a:endParaRPr lang="vi-VN" sz="4400" b="1" dirty="0">
                  <a:latin typeface="Tahoma" panose="020B0604030504040204" pitchFamily="34" charset="0"/>
                  <a:ea typeface="Tahoma" panose="020B0604030504040204" pitchFamily="34" charset="0"/>
                  <a:cs typeface="Tahoma" panose="020B0604030504040204" pitchFamily="34" charset="0"/>
                </a:endParaRPr>
              </a:p>
              <a:p>
                <a:pPr marL="0" lvl="0" indent="0" algn="ctr">
                  <a:buNone/>
                </a:pPr>
                <a14:m>
                  <m:oMath xmlns:m="http://schemas.openxmlformats.org/officeDocument/2006/math">
                    <m:r>
                      <a:rPr lang="vi-VN" sz="4400" b="1" i="1" smtClean="0">
                        <a:latin typeface="Cambria Math" panose="02040503050406030204" pitchFamily="18" charset="0"/>
                        <a:ea typeface="Tahoma" panose="020B0604030504040204" pitchFamily="34" charset="0"/>
                        <a:cs typeface="Tahoma" panose="020B0604030504040204" pitchFamily="34" charset="0"/>
                      </a:rPr>
                      <m:t>𝟏𝟎𝟖</m:t>
                    </m:r>
                    <m:r>
                      <a:rPr lang="vi-VN" sz="4400" b="1" i="1" smtClean="0">
                        <a:latin typeface="Cambria Math" panose="02040503050406030204" pitchFamily="18" charset="0"/>
                        <a:ea typeface="Tahoma" panose="020B0604030504040204" pitchFamily="34" charset="0"/>
                        <a:cs typeface="Tahoma" panose="020B0604030504040204" pitchFamily="34" charset="0"/>
                      </a:rPr>
                      <m:t> </m:t>
                    </m:r>
                    <m:r>
                      <a:rPr lang="vi-VN" sz="4400" b="1" i="1" smtClean="0">
                        <a:latin typeface="Cambria Math" panose="02040503050406030204" pitchFamily="18" charset="0"/>
                        <a:ea typeface="Tahoma" panose="020B0604030504040204" pitchFamily="34" charset="0"/>
                        <a:cs typeface="Tahoma" panose="020B0604030504040204" pitchFamily="34" charset="0"/>
                      </a:rPr>
                      <m:t>𝟖𝟎𝟎</m:t>
                    </m:r>
                    <m:r>
                      <a:rPr lang="vi-VN" sz="4400" b="1" i="1" smtClean="0">
                        <a:latin typeface="Cambria Math" panose="02040503050406030204" pitchFamily="18" charset="0"/>
                        <a:ea typeface="Tahoma" panose="020B0604030504040204" pitchFamily="34" charset="0"/>
                        <a:cs typeface="Tahoma" panose="020B0604030504040204" pitchFamily="34" charset="0"/>
                      </a:rPr>
                      <m:t> . </m:t>
                    </m:r>
                    <m:r>
                      <a:rPr lang="vi-VN" sz="4400" b="1" i="1" smtClean="0">
                        <a:latin typeface="Cambria Math" panose="02040503050406030204" pitchFamily="18" charset="0"/>
                        <a:ea typeface="Tahoma" panose="020B0604030504040204" pitchFamily="34" charset="0"/>
                        <a:cs typeface="Tahoma" panose="020B0604030504040204" pitchFamily="34" charset="0"/>
                      </a:rPr>
                      <m:t>𝟓𝟎𝟎𝟎</m:t>
                    </m:r>
                    <m:r>
                      <a:rPr lang="vi-VN" sz="4400" b="1" i="1" smtClean="0">
                        <a:latin typeface="Cambria Math" panose="02040503050406030204" pitchFamily="18" charset="0"/>
                        <a:ea typeface="Tahoma" panose="020B0604030504040204" pitchFamily="34" charset="0"/>
                        <a:cs typeface="Tahoma" panose="020B0604030504040204" pitchFamily="34" charset="0"/>
                      </a:rPr>
                      <m:t>=</m:t>
                    </m:r>
                    <m:r>
                      <a:rPr lang="vi-VN" sz="4400" b="1" i="1" smtClean="0">
                        <a:latin typeface="Cambria Math" panose="02040503050406030204" pitchFamily="18" charset="0"/>
                        <a:ea typeface="Tahoma" panose="020B0604030504040204" pitchFamily="34" charset="0"/>
                        <a:cs typeface="Tahoma" panose="020B0604030504040204" pitchFamily="34" charset="0"/>
                      </a:rPr>
                      <m:t>𝟓𝟒𝟒</m:t>
                    </m:r>
                    <m:r>
                      <a:rPr lang="vi-VN" sz="4400" b="1" i="1" smtClean="0">
                        <a:latin typeface="Cambria Math" panose="02040503050406030204" pitchFamily="18" charset="0"/>
                        <a:ea typeface="Tahoma" panose="020B0604030504040204" pitchFamily="34" charset="0"/>
                        <a:cs typeface="Tahoma" panose="020B0604030504040204" pitchFamily="34" charset="0"/>
                      </a:rPr>
                      <m:t> </m:t>
                    </m:r>
                    <m:r>
                      <a:rPr lang="vi-VN" sz="4400" b="1" i="1" smtClean="0">
                        <a:latin typeface="Cambria Math" panose="02040503050406030204" pitchFamily="18" charset="0"/>
                        <a:ea typeface="Tahoma" panose="020B0604030504040204" pitchFamily="34" charset="0"/>
                        <a:cs typeface="Tahoma" panose="020B0604030504040204" pitchFamily="34" charset="0"/>
                      </a:rPr>
                      <m:t>𝟎𝟎𝟎</m:t>
                    </m:r>
                    <m:r>
                      <a:rPr lang="vi-VN" sz="4400" b="1" i="1" smtClean="0">
                        <a:latin typeface="Cambria Math" panose="02040503050406030204" pitchFamily="18" charset="0"/>
                        <a:ea typeface="Tahoma" panose="020B0604030504040204" pitchFamily="34" charset="0"/>
                        <a:cs typeface="Tahoma" panose="020B0604030504040204" pitchFamily="34" charset="0"/>
                      </a:rPr>
                      <m:t> </m:t>
                    </m:r>
                    <m:r>
                      <a:rPr lang="vi-VN" sz="4400" b="1" i="1" smtClean="0">
                        <a:latin typeface="Cambria Math" panose="02040503050406030204" pitchFamily="18" charset="0"/>
                        <a:ea typeface="Tahoma" panose="020B0604030504040204" pitchFamily="34" charset="0"/>
                        <a:cs typeface="Tahoma" panose="020B0604030504040204" pitchFamily="34" charset="0"/>
                      </a:rPr>
                      <m:t>𝟎𝟎𝟎</m:t>
                    </m:r>
                  </m:oMath>
                </a14:m>
                <a:r>
                  <a:rPr lang="vi-VN" sz="4400" b="1" dirty="0">
                    <a:latin typeface="Tahoma" panose="020B0604030504040204" pitchFamily="34" charset="0"/>
                    <a:ea typeface="Tahoma" panose="020B0604030504040204" pitchFamily="34" charset="0"/>
                    <a:cs typeface="Tahoma" panose="020B0604030504040204" pitchFamily="34" charset="0"/>
                  </a:rPr>
                  <a:t> (đồng)</a:t>
                </a:r>
              </a:p>
              <a:p>
                <a:pPr marL="0" indent="0" algn="just">
                  <a:buNone/>
                </a:pP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a:t>
                </a:r>
                <a:r>
                  <a:rPr lang="en-US" sz="4400" b="1" dirty="0">
                    <a:latin typeface="Tahoma" panose="020B0604030504040204" pitchFamily="34" charset="0"/>
                    <a:ea typeface="Tahoma" panose="020B0604030504040204" pitchFamily="34" charset="0"/>
                    <a:cs typeface="Tahoma" panose="020B0604030504040204" pitchFamily="34" charset="0"/>
                  </a:rPr>
                  <a:t> Lan </a:t>
                </a:r>
                <a:r>
                  <a:rPr lang="en-US" sz="4400" b="1" dirty="0" err="1">
                    <a:latin typeface="Tahoma" panose="020B0604030504040204" pitchFamily="34" charset="0"/>
                    <a:ea typeface="Tahoma" panose="020B0604030504040204" pitchFamily="34" charset="0"/>
                    <a:cs typeface="Tahoma" panose="020B0604030504040204" pitchFamily="34" charset="0"/>
                  </a:rPr>
                  <a:t>thu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10</a:t>
                </a:r>
                <a:r>
                  <a:rPr lang="en-US" sz="4400" b="1" dirty="0">
                    <a:latin typeface="Tahoma" panose="020B0604030504040204" pitchFamily="34" charset="0"/>
                    <a:ea typeface="Tahoma" panose="020B0604030504040204" pitchFamily="34" charset="0"/>
                    <a:cs typeface="Tahoma" panose="020B0604030504040204" pitchFamily="34" charset="0"/>
                  </a:rPr>
                  <a:t>-</a:t>
                </a:r>
                <a:r>
                  <a:rPr lang="vi-VN" sz="4400" b="1" dirty="0">
                    <a:latin typeface="Tahoma" panose="020B0604030504040204" pitchFamily="34" charset="0"/>
                    <a:ea typeface="Tahoma" panose="020B0604030504040204" pitchFamily="34" charset="0"/>
                    <a:cs typeface="Tahoma" panose="020B0604030504040204" pitchFamily="34" charset="0"/>
                  </a:rPr>
                  <a:t>05</a:t>
                </a:r>
                <a:r>
                  <a:rPr lang="en-US" sz="4400" b="1" dirty="0">
                    <a:latin typeface="Tahoma" panose="020B0604030504040204" pitchFamily="34" charset="0"/>
                    <a:ea typeface="Tahoma" panose="020B0604030504040204" pitchFamily="34" charset="0"/>
                    <a:cs typeface="Tahoma" panose="020B0604030504040204" pitchFamily="34" charset="0"/>
                  </a:rPr>
                  <a:t>-202</a:t>
                </a:r>
                <a:r>
                  <a:rPr lang="vi-VN" sz="4400" b="1" dirty="0">
                    <a:latin typeface="Tahoma" panose="020B0604030504040204" pitchFamily="34" charset="0"/>
                    <a:ea typeface="Tahoma" panose="020B0604030504040204" pitchFamily="34" charset="0"/>
                    <a:cs typeface="Tahoma" panose="020B0604030504040204" pitchFamily="34" charset="0"/>
                  </a:rPr>
                  <a:t>1</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a:t>
                </a:r>
                <a:endParaRPr lang="vi-VN" sz="44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14:m>
                  <m:oMath xmlns:m="http://schemas.openxmlformats.org/officeDocument/2006/math">
                    <m:r>
                      <a:rPr lang="vi-VN" sz="4400" b="1" i="1" smtClean="0">
                        <a:latin typeface="Cambria Math" panose="02040503050406030204" pitchFamily="18" charset="0"/>
                        <a:ea typeface="Tahoma" panose="020B0604030504040204" pitchFamily="34" charset="0"/>
                        <a:cs typeface="Tahoma" panose="020B0604030504040204" pitchFamily="34" charset="0"/>
                      </a:rPr>
                      <m:t>𝟗𝟏</m:t>
                    </m:r>
                    <m:r>
                      <a:rPr lang="vi-VN" sz="4400" b="1" i="1" smtClean="0">
                        <a:latin typeface="Cambria Math" panose="02040503050406030204" pitchFamily="18" charset="0"/>
                        <a:ea typeface="Tahoma" panose="020B0604030504040204" pitchFamily="34" charset="0"/>
                        <a:cs typeface="Tahoma" panose="020B0604030504040204" pitchFamily="34" charset="0"/>
                      </a:rPr>
                      <m:t> </m:t>
                    </m:r>
                    <m:r>
                      <a:rPr lang="vi-VN" sz="4400" b="1" i="1" smtClean="0">
                        <a:latin typeface="Cambria Math" panose="02040503050406030204" pitchFamily="18" charset="0"/>
                        <a:ea typeface="Tahoma" panose="020B0604030504040204" pitchFamily="34" charset="0"/>
                        <a:cs typeface="Tahoma" panose="020B0604030504040204" pitchFamily="34" charset="0"/>
                      </a:rPr>
                      <m:t>𝟎𝟎𝟎</m:t>
                    </m:r>
                    <m:r>
                      <a:rPr lang="vi-VN" sz="4400" b="1" i="1" smtClean="0">
                        <a:latin typeface="Cambria Math" panose="02040503050406030204" pitchFamily="18" charset="0"/>
                        <a:ea typeface="Tahoma" panose="020B0604030504040204" pitchFamily="34" charset="0"/>
                        <a:cs typeface="Tahoma" panose="020B0604030504040204" pitchFamily="34" charset="0"/>
                      </a:rPr>
                      <m:t> . </m:t>
                    </m:r>
                    <m:r>
                      <a:rPr lang="vi-VN" sz="4400" b="1" i="1" smtClean="0">
                        <a:latin typeface="Cambria Math" panose="02040503050406030204" pitchFamily="18" charset="0"/>
                        <a:ea typeface="Tahoma" panose="020B0604030504040204" pitchFamily="34" charset="0"/>
                        <a:cs typeface="Tahoma" panose="020B0604030504040204" pitchFamily="34" charset="0"/>
                      </a:rPr>
                      <m:t>𝟓𝟎𝟎𝟎</m:t>
                    </m:r>
                    <m:r>
                      <a:rPr lang="vi-VN" sz="4400" b="1" i="1" smtClean="0">
                        <a:latin typeface="Cambria Math" panose="02040503050406030204" pitchFamily="18" charset="0"/>
                        <a:ea typeface="Tahoma" panose="020B0604030504040204" pitchFamily="34" charset="0"/>
                        <a:cs typeface="Tahoma" panose="020B0604030504040204" pitchFamily="34" charset="0"/>
                      </a:rPr>
                      <m:t>=</m:t>
                    </m:r>
                    <m:r>
                      <a:rPr lang="vi-VN" sz="4400" b="1" i="1" smtClean="0">
                        <a:latin typeface="Cambria Math" panose="02040503050406030204" pitchFamily="18" charset="0"/>
                        <a:ea typeface="Tahoma" panose="020B0604030504040204" pitchFamily="34" charset="0"/>
                        <a:cs typeface="Tahoma" panose="020B0604030504040204" pitchFamily="34" charset="0"/>
                      </a:rPr>
                      <m:t>𝟒𝟓𝟓</m:t>
                    </m:r>
                    <m:r>
                      <a:rPr lang="vi-VN" sz="4400" b="1" i="1" smtClean="0">
                        <a:latin typeface="Cambria Math" panose="02040503050406030204" pitchFamily="18" charset="0"/>
                        <a:ea typeface="Tahoma" panose="020B0604030504040204" pitchFamily="34" charset="0"/>
                        <a:cs typeface="Tahoma" panose="020B0604030504040204" pitchFamily="34" charset="0"/>
                      </a:rPr>
                      <m:t> </m:t>
                    </m:r>
                    <m:r>
                      <a:rPr lang="vi-VN" sz="4400" b="1" i="1" smtClean="0">
                        <a:latin typeface="Cambria Math" panose="02040503050406030204" pitchFamily="18" charset="0"/>
                        <a:ea typeface="Tahoma" panose="020B0604030504040204" pitchFamily="34" charset="0"/>
                        <a:cs typeface="Tahoma" panose="020B0604030504040204" pitchFamily="34" charset="0"/>
                      </a:rPr>
                      <m:t>𝟎𝟎𝟎</m:t>
                    </m:r>
                    <m:r>
                      <a:rPr lang="vi-VN" sz="4400" b="1" i="1" smtClean="0">
                        <a:latin typeface="Cambria Math" panose="02040503050406030204" pitchFamily="18" charset="0"/>
                        <a:ea typeface="Tahoma" panose="020B0604030504040204" pitchFamily="34" charset="0"/>
                        <a:cs typeface="Tahoma" panose="020B0604030504040204" pitchFamily="34" charset="0"/>
                      </a:rPr>
                      <m:t> </m:t>
                    </m:r>
                    <m:r>
                      <a:rPr lang="vi-VN" sz="4400" b="1" i="1" smtClean="0">
                        <a:latin typeface="Cambria Math" panose="02040503050406030204" pitchFamily="18" charset="0"/>
                        <a:ea typeface="Tahoma" panose="020B0604030504040204" pitchFamily="34" charset="0"/>
                        <a:cs typeface="Tahoma" panose="020B0604030504040204" pitchFamily="34" charset="0"/>
                      </a:rPr>
                      <m:t>𝟎𝟎𝟎</m:t>
                    </m:r>
                  </m:oMath>
                </a14:m>
                <a:r>
                  <a:rPr lang="vi-VN" sz="4400" b="1" dirty="0">
                    <a:latin typeface="Tahoma" panose="020B0604030504040204" pitchFamily="34" charset="0"/>
                    <a:ea typeface="Tahoma" panose="020B0604030504040204" pitchFamily="34" charset="0"/>
                    <a:cs typeface="Tahoma" panose="020B0604030504040204" pitchFamily="34" charset="0"/>
                  </a:rPr>
                  <a:t> (đồng)</a:t>
                </a:r>
              </a:p>
              <a:p>
                <a:pPr marL="0" indent="0" algn="just">
                  <a:buNone/>
                </a:pPr>
                <a:r>
                  <a:rPr lang="en-US" sz="4400" b="1">
                    <a:latin typeface="Tahoma" panose="020B0604030504040204" pitchFamily="34" charset="0"/>
                    <a:ea typeface="Tahoma" panose="020B0604030504040204" pitchFamily="34" charset="0"/>
                    <a:cs typeface="Tahoma" panose="020B0604030504040204" pitchFamily="34" charset="0"/>
                  </a:rPr>
                  <a:t>c</a:t>
                </a:r>
                <a:r>
                  <a:rPr lang="vi-VN" sz="4400" b="1">
                    <a:latin typeface="Tahoma" panose="020B0604030504040204" pitchFamily="34" charset="0"/>
                    <a:ea typeface="Tahoma" panose="020B0604030504040204" pitchFamily="34" charset="0"/>
                    <a:cs typeface="Tahoma" panose="020B0604030504040204" pitchFamily="34" charset="0"/>
                  </a:rPr>
                  <a:t>)</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Lãi </a:t>
                </a:r>
                <a:r>
                  <a:rPr lang="vi-VN" sz="4400" b="1" dirty="0">
                    <a:latin typeface="Tahoma" panose="020B0604030504040204" pitchFamily="34" charset="0"/>
                    <a:ea typeface="Tahoma" panose="020B0604030504040204" pitchFamily="34" charset="0"/>
                    <a:cs typeface="Tahoma" panose="020B0604030504040204" pitchFamily="34" charset="0"/>
                  </a:rPr>
                  <a:t>suất </a:t>
                </a:r>
                <a14:m>
                  <m:oMath xmlns:m="http://schemas.openxmlformats.org/officeDocument/2006/math">
                    <m:r>
                      <a:rPr lang="vi-VN" sz="4400" b="1" i="1" smtClean="0">
                        <a:latin typeface="Cambria Math" panose="02040503050406030204" pitchFamily="18" charset="0"/>
                        <a:ea typeface="Tahoma" panose="020B0604030504040204" pitchFamily="34" charset="0"/>
                        <a:cs typeface="Tahoma" panose="020B0604030504040204" pitchFamily="34" charset="0"/>
                      </a:rPr>
                      <m:t>𝟔</m:t>
                    </m:r>
                    <m:r>
                      <a:rPr lang="vi-VN" sz="4400" b="1" i="1" smtClean="0">
                        <a:latin typeface="Cambria Math" panose="02040503050406030204" pitchFamily="18" charset="0"/>
                        <a:ea typeface="Tahoma" panose="020B0604030504040204" pitchFamily="34" charset="0"/>
                        <a:cs typeface="Tahoma" panose="020B0604030504040204" pitchFamily="34" charset="0"/>
                      </a:rPr>
                      <m:t>%/</m:t>
                    </m:r>
                    <m:r>
                      <a:rPr lang="vi-VN" sz="4400" b="1" i="1" smtClean="0">
                        <a:latin typeface="Cambria Math" panose="02040503050406030204" pitchFamily="18" charset="0"/>
                        <a:ea typeface="Tahoma" panose="020B0604030504040204" pitchFamily="34" charset="0"/>
                        <a:cs typeface="Tahoma" panose="020B0604030504040204" pitchFamily="34" charset="0"/>
                      </a:rPr>
                      <m:t>𝒏</m:t>
                    </m:r>
                    <m:r>
                      <a:rPr lang="vi-VN" sz="4400" b="1" i="1" smtClean="0">
                        <a:latin typeface="Cambria Math" panose="02040503050406030204" pitchFamily="18" charset="0"/>
                        <a:ea typeface="Tahoma" panose="020B0604030504040204" pitchFamily="34" charset="0"/>
                        <a:cs typeface="Tahoma" panose="020B0604030504040204" pitchFamily="34" charset="0"/>
                      </a:rPr>
                      <m:t>ă</m:t>
                    </m:r>
                    <m:r>
                      <a:rPr lang="vi-VN" sz="4400" b="1" i="1" smtClean="0">
                        <a:latin typeface="Cambria Math" panose="02040503050406030204" pitchFamily="18" charset="0"/>
                        <a:ea typeface="Tahoma" panose="020B0604030504040204" pitchFamily="34" charset="0"/>
                        <a:cs typeface="Tahoma" panose="020B0604030504040204" pitchFamily="34" charset="0"/>
                      </a:rPr>
                      <m:t>𝒎</m:t>
                    </m:r>
                  </m:oMath>
                </a14:m>
                <a:r>
                  <a:rPr lang="vi-VN" sz="4400" b="1" dirty="0">
                    <a:latin typeface="Tahoma" panose="020B0604030504040204" pitchFamily="34" charset="0"/>
                    <a:ea typeface="Tahoma" panose="020B0604030504040204" pitchFamily="34" charset="0"/>
                    <a:cs typeface="Tahoma" panose="020B0604030504040204" pitchFamily="34" charset="0"/>
                  </a:rPr>
                  <a:t> cho kì hạn một tháng tương ứng là </a:t>
                </a:r>
                <a14:m>
                  <m:oMath xmlns:m="http://schemas.openxmlformats.org/officeDocument/2006/math">
                    <m:r>
                      <a:rPr lang="vi-VN" sz="4400" b="1" i="1" smtClean="0">
                        <a:latin typeface="Cambria Math" panose="02040503050406030204" pitchFamily="18" charset="0"/>
                        <a:ea typeface="Tahoma" panose="020B0604030504040204" pitchFamily="34" charset="0"/>
                        <a:cs typeface="Tahoma" panose="020B0604030504040204" pitchFamily="34" charset="0"/>
                      </a:rPr>
                      <m:t>𝟔</m:t>
                    </m:r>
                    <m:r>
                      <a:rPr lang="vi-VN" sz="4400" b="1" i="1" smtClean="0">
                        <a:latin typeface="Cambria Math" panose="02040503050406030204" pitchFamily="18" charset="0"/>
                        <a:ea typeface="Tahoma" panose="020B0604030504040204" pitchFamily="34" charset="0"/>
                        <a:cs typeface="Tahoma" panose="020B0604030504040204" pitchFamily="34" charset="0"/>
                      </a:rPr>
                      <m:t>:</m:t>
                    </m:r>
                    <m:r>
                      <a:rPr lang="vi-VN" sz="4400" b="1" i="1" smtClean="0">
                        <a:latin typeface="Cambria Math" panose="02040503050406030204" pitchFamily="18" charset="0"/>
                        <a:ea typeface="Tahoma" panose="020B0604030504040204" pitchFamily="34" charset="0"/>
                        <a:cs typeface="Tahoma" panose="020B0604030504040204" pitchFamily="34" charset="0"/>
                      </a:rPr>
                      <m:t>𝟏𝟐</m:t>
                    </m:r>
                    <m:r>
                      <a:rPr lang="vi-VN" sz="4400" b="1" i="1" smtClean="0">
                        <a:latin typeface="Cambria Math" panose="02040503050406030204" pitchFamily="18" charset="0"/>
                        <a:ea typeface="Tahoma" panose="020B0604030504040204" pitchFamily="34" charset="0"/>
                        <a:cs typeface="Tahoma" panose="020B0604030504040204" pitchFamily="34" charset="0"/>
                      </a:rPr>
                      <m:t>=</m:t>
                    </m:r>
                    <m:r>
                      <a:rPr lang="vi-VN" sz="4400" b="1" i="1" smtClean="0">
                        <a:latin typeface="Cambria Math" panose="02040503050406030204" pitchFamily="18" charset="0"/>
                        <a:ea typeface="Tahoma" panose="020B0604030504040204" pitchFamily="34" charset="0"/>
                        <a:cs typeface="Tahoma" panose="020B0604030504040204" pitchFamily="34" charset="0"/>
                      </a:rPr>
                      <m:t>𝟎</m:t>
                    </m:r>
                    <m:r>
                      <a:rPr lang="vi-VN" sz="4400" b="1" i="1" smtClean="0">
                        <a:latin typeface="Cambria Math" panose="02040503050406030204" pitchFamily="18" charset="0"/>
                        <a:ea typeface="Tahoma" panose="020B0604030504040204" pitchFamily="34" charset="0"/>
                        <a:cs typeface="Tahoma" panose="020B0604030504040204" pitchFamily="34" charset="0"/>
                      </a:rPr>
                      <m:t>,</m:t>
                    </m:r>
                    <m:r>
                      <a:rPr lang="vi-VN" sz="4400" b="1" i="1" smtClean="0">
                        <a:latin typeface="Cambria Math" panose="02040503050406030204" pitchFamily="18" charset="0"/>
                        <a:ea typeface="Tahoma" panose="020B0604030504040204" pitchFamily="34" charset="0"/>
                        <a:cs typeface="Tahoma" panose="020B0604030504040204" pitchFamily="34" charset="0"/>
                      </a:rPr>
                      <m:t>𝟓</m:t>
                    </m:r>
                    <m:r>
                      <a:rPr lang="vi-VN" sz="4400" b="1" i="1" smtClean="0">
                        <a:latin typeface="Cambria Math" panose="02040503050406030204" pitchFamily="18" charset="0"/>
                        <a:ea typeface="Tahoma" panose="020B0604030504040204" pitchFamily="34" charset="0"/>
                        <a:cs typeface="Tahoma" panose="020B0604030504040204" pitchFamily="34" charset="0"/>
                      </a:rPr>
                      <m:t>%/</m:t>
                    </m:r>
                    <m:r>
                      <a:rPr lang="vi-VN" sz="4400" b="1" i="1" smtClean="0">
                        <a:latin typeface="Cambria Math" panose="02040503050406030204" pitchFamily="18" charset="0"/>
                        <a:ea typeface="Tahoma" panose="020B0604030504040204" pitchFamily="34" charset="0"/>
                        <a:cs typeface="Tahoma" panose="020B0604030504040204" pitchFamily="34" charset="0"/>
                      </a:rPr>
                      <m:t>𝒕𝒉</m:t>
                    </m:r>
                    <m:r>
                      <a:rPr lang="vi-VN" sz="4400" b="1" i="1" smtClean="0">
                        <a:latin typeface="Cambria Math" panose="02040503050406030204" pitchFamily="18" charset="0"/>
                        <a:ea typeface="Tahoma" panose="020B0604030504040204" pitchFamily="34" charset="0"/>
                        <a:cs typeface="Tahoma" panose="020B0604030504040204" pitchFamily="34" charset="0"/>
                      </a:rPr>
                      <m:t>á</m:t>
                    </m:r>
                    <m:r>
                      <a:rPr lang="vi-VN" sz="4400" b="1" i="1" smtClean="0">
                        <a:latin typeface="Cambria Math" panose="02040503050406030204" pitchFamily="18" charset="0"/>
                        <a:ea typeface="Tahoma" panose="020B0604030504040204" pitchFamily="34" charset="0"/>
                        <a:cs typeface="Tahoma" panose="020B0604030504040204" pitchFamily="34" charset="0"/>
                      </a:rPr>
                      <m:t>𝒏𝒈</m:t>
                    </m:r>
                  </m:oMath>
                </a14:m>
                <a:endParaRPr lang="vi-VN" sz="4400" b="1"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vi-VN" sz="4400" b="1" dirty="0">
                    <a:latin typeface="Tahoma" panose="020B0604030504040204" pitchFamily="34" charset="0"/>
                    <a:ea typeface="Tahoma" panose="020B0604030504040204" pitchFamily="34" charset="0"/>
                    <a:cs typeface="Tahoma" panose="020B0604030504040204" pitchFamily="34" charset="0"/>
                  </a:rPr>
                  <a:t>Số tiền cô Lan nhận được sau 11 tháng là</a:t>
                </a:r>
              </a:p>
              <a:p>
                <a:pPr marL="0" indent="0" algn="ctr">
                  <a:buNone/>
                </a:pPr>
                <a14:m>
                  <m:oMath xmlns:m="http://schemas.openxmlformats.org/officeDocument/2006/math">
                    <m:r>
                      <a:rPr lang="vi-VN" sz="4400" b="1" i="1" smtClean="0">
                        <a:latin typeface="Cambria Math" panose="02040503050406030204" pitchFamily="18" charset="0"/>
                        <a:ea typeface="Tahoma" panose="020B0604030504040204" pitchFamily="34" charset="0"/>
                        <a:cs typeface="Tahoma" panose="020B0604030504040204" pitchFamily="34" charset="0"/>
                      </a:rPr>
                      <m:t>𝑻</m:t>
                    </m:r>
                    <m:r>
                      <a:rPr lang="vi-VN" sz="4400" b="1" i="1" smtClean="0">
                        <a:latin typeface="Cambria Math" panose="02040503050406030204" pitchFamily="18" charset="0"/>
                        <a:ea typeface="Tahoma" panose="020B0604030504040204" pitchFamily="34" charset="0"/>
                        <a:cs typeface="Tahoma" panose="020B0604030504040204" pitchFamily="34" charset="0"/>
                      </a:rPr>
                      <m:t>=</m:t>
                    </m:r>
                    <m:r>
                      <a:rPr lang="vi-VN" sz="4400" b="1" i="1" smtClean="0">
                        <a:latin typeface="Cambria Math" panose="02040503050406030204" pitchFamily="18" charset="0"/>
                        <a:ea typeface="Tahoma" panose="020B0604030504040204" pitchFamily="34" charset="0"/>
                        <a:cs typeface="Tahoma" panose="020B0604030504040204" pitchFamily="34" charset="0"/>
                      </a:rPr>
                      <m:t>𝟓𝟏𝟏</m:t>
                    </m:r>
                    <m:r>
                      <a:rPr lang="vi-VN" sz="4400" b="1" i="1" smtClean="0">
                        <a:latin typeface="Cambria Math" panose="02040503050406030204" pitchFamily="18" charset="0"/>
                        <a:ea typeface="Tahoma" panose="020B0604030504040204" pitchFamily="34" charset="0"/>
                        <a:cs typeface="Tahoma" panose="020B0604030504040204" pitchFamily="34" charset="0"/>
                      </a:rPr>
                      <m:t> </m:t>
                    </m:r>
                    <m:r>
                      <a:rPr lang="vi-VN" sz="4400" b="1" i="1" smtClean="0">
                        <a:latin typeface="Cambria Math" panose="02040503050406030204" pitchFamily="18" charset="0"/>
                        <a:ea typeface="Tahoma" panose="020B0604030504040204" pitchFamily="34" charset="0"/>
                        <a:cs typeface="Tahoma" panose="020B0604030504040204" pitchFamily="34" charset="0"/>
                      </a:rPr>
                      <m:t>𝟎𝟎𝟎</m:t>
                    </m:r>
                    <m:r>
                      <a:rPr lang="vi-VN" sz="4400" b="1" i="1" smtClean="0">
                        <a:latin typeface="Cambria Math" panose="02040503050406030204" pitchFamily="18" charset="0"/>
                        <a:ea typeface="Tahoma" panose="020B0604030504040204" pitchFamily="34" charset="0"/>
                        <a:cs typeface="Tahoma" panose="020B0604030504040204" pitchFamily="34" charset="0"/>
                      </a:rPr>
                      <m:t> </m:t>
                    </m:r>
                    <m:r>
                      <a:rPr lang="vi-VN" sz="4400" b="1" i="1" smtClean="0">
                        <a:latin typeface="Cambria Math" panose="02040503050406030204" pitchFamily="18" charset="0"/>
                        <a:ea typeface="Tahoma" panose="020B0604030504040204" pitchFamily="34" charset="0"/>
                        <a:cs typeface="Tahoma" panose="020B0604030504040204" pitchFamily="34" charset="0"/>
                      </a:rPr>
                      <m:t>𝟎𝟎𝟎</m:t>
                    </m:r>
                    <m:r>
                      <a:rPr lang="vi-VN" sz="4400" b="1" i="1" smtClean="0">
                        <a:latin typeface="Cambria Math" panose="02040503050406030204" pitchFamily="18" charset="0"/>
                        <a:ea typeface="Tahoma" panose="020B0604030504040204" pitchFamily="34" charset="0"/>
                        <a:cs typeface="Tahoma" panose="020B0604030504040204" pitchFamily="34" charset="0"/>
                      </a:rPr>
                      <m:t> </m:t>
                    </m:r>
                    <m:sSup>
                      <m:sSupPr>
                        <m:ctrlPr>
                          <a:rPr lang="vi-VN" sz="4400" b="1" i="1" smtClean="0">
                            <a:latin typeface="Cambria Math" panose="02040503050406030204" pitchFamily="18" charset="0"/>
                            <a:ea typeface="Tahoma" panose="020B0604030504040204" pitchFamily="34" charset="0"/>
                            <a:cs typeface="Tahoma" panose="020B0604030504040204" pitchFamily="34" charset="0"/>
                          </a:rPr>
                        </m:ctrlPr>
                      </m:sSupPr>
                      <m:e>
                        <m:d>
                          <m:dPr>
                            <m:ctrlPr>
                              <a:rPr lang="vi-VN" sz="4400" b="1" i="1" smtClean="0">
                                <a:latin typeface="Cambria Math" panose="02040503050406030204" pitchFamily="18" charset="0"/>
                                <a:ea typeface="Tahoma" panose="020B0604030504040204" pitchFamily="34" charset="0"/>
                                <a:cs typeface="Tahoma" panose="020B0604030504040204" pitchFamily="34" charset="0"/>
                              </a:rPr>
                            </m:ctrlPr>
                          </m:dPr>
                          <m:e>
                            <m:r>
                              <a:rPr lang="vi-VN" sz="4400" b="1" i="1" smtClean="0">
                                <a:latin typeface="Cambria Math" panose="02040503050406030204" pitchFamily="18" charset="0"/>
                                <a:ea typeface="Tahoma" panose="020B0604030504040204" pitchFamily="34" charset="0"/>
                                <a:cs typeface="Tahoma" panose="020B0604030504040204" pitchFamily="34" charset="0"/>
                              </a:rPr>
                              <m:t>𝟏</m:t>
                            </m:r>
                            <m:r>
                              <a:rPr lang="vi-VN" sz="4400" b="1" i="1" smtClean="0">
                                <a:latin typeface="Cambria Math" panose="02040503050406030204" pitchFamily="18" charset="0"/>
                                <a:ea typeface="Tahoma" panose="020B0604030504040204" pitchFamily="34" charset="0"/>
                                <a:cs typeface="Tahoma" panose="020B0604030504040204" pitchFamily="34" charset="0"/>
                              </a:rPr>
                              <m:t>+</m:t>
                            </m:r>
                            <m:r>
                              <a:rPr lang="vi-VN" sz="4400" b="1" i="1" smtClean="0">
                                <a:latin typeface="Cambria Math" panose="02040503050406030204" pitchFamily="18" charset="0"/>
                                <a:ea typeface="Tahoma" panose="020B0604030504040204" pitchFamily="34" charset="0"/>
                                <a:cs typeface="Tahoma" panose="020B0604030504040204" pitchFamily="34" charset="0"/>
                              </a:rPr>
                              <m:t>𝟎</m:t>
                            </m:r>
                            <m:r>
                              <a:rPr lang="vi-VN" sz="4400" b="1" i="1" smtClean="0">
                                <a:latin typeface="Cambria Math" panose="02040503050406030204" pitchFamily="18" charset="0"/>
                                <a:ea typeface="Tahoma" panose="020B0604030504040204" pitchFamily="34" charset="0"/>
                                <a:cs typeface="Tahoma" panose="020B0604030504040204" pitchFamily="34" charset="0"/>
                              </a:rPr>
                              <m:t>,</m:t>
                            </m:r>
                            <m:r>
                              <a:rPr lang="vi-VN" sz="4400" b="1" i="1" smtClean="0">
                                <a:latin typeface="Cambria Math" panose="02040503050406030204" pitchFamily="18" charset="0"/>
                                <a:ea typeface="Tahoma" panose="020B0604030504040204" pitchFamily="34" charset="0"/>
                                <a:cs typeface="Tahoma" panose="020B0604030504040204" pitchFamily="34" charset="0"/>
                              </a:rPr>
                              <m:t>𝟓</m:t>
                            </m:r>
                            <m:r>
                              <a:rPr lang="vi-VN" sz="4400" b="1" i="1" smtClean="0">
                                <a:latin typeface="Cambria Math" panose="02040503050406030204" pitchFamily="18" charset="0"/>
                                <a:ea typeface="Tahoma" panose="020B0604030504040204" pitchFamily="34" charset="0"/>
                                <a:cs typeface="Tahoma" panose="020B0604030504040204" pitchFamily="34" charset="0"/>
                              </a:rPr>
                              <m:t>%</m:t>
                            </m:r>
                          </m:e>
                        </m:d>
                      </m:e>
                      <m:sup>
                        <m:r>
                          <a:rPr lang="vi-VN" sz="4400" b="1" i="1" smtClean="0">
                            <a:latin typeface="Cambria Math" panose="02040503050406030204" pitchFamily="18" charset="0"/>
                            <a:ea typeface="Tahoma" panose="020B0604030504040204" pitchFamily="34" charset="0"/>
                            <a:cs typeface="Tahoma" panose="020B0604030504040204" pitchFamily="34" charset="0"/>
                          </a:rPr>
                          <m:t>𝟏𝟏</m:t>
                        </m:r>
                      </m:sup>
                    </m:sSup>
                    <m:r>
                      <a:rPr lang="vi-VN" sz="4400" b="1" i="1" smtClean="0">
                        <a:latin typeface="Cambria Math" panose="02040503050406030204" pitchFamily="18" charset="0"/>
                        <a:ea typeface="Cambria Math" panose="02040503050406030204" pitchFamily="18" charset="0"/>
                        <a:cs typeface="Tahoma" panose="020B0604030504040204" pitchFamily="34" charset="0"/>
                      </a:rPr>
                      <m:t>≈</m:t>
                    </m:r>
                    <m:r>
                      <a:rPr lang="vi-VN" sz="4400" b="1" i="1" smtClean="0">
                        <a:latin typeface="Cambria Math" panose="02040503050406030204" pitchFamily="18" charset="0"/>
                        <a:ea typeface="Cambria Math" panose="02040503050406030204" pitchFamily="18" charset="0"/>
                        <a:cs typeface="Tahoma" panose="020B0604030504040204" pitchFamily="34" charset="0"/>
                      </a:rPr>
                      <m:t>𝟓𝟑𝟗</m:t>
                    </m:r>
                    <m:r>
                      <a:rPr lang="vi-VN" sz="4400" b="1" i="1" smtClean="0">
                        <a:latin typeface="Cambria Math" panose="02040503050406030204" pitchFamily="18" charset="0"/>
                        <a:ea typeface="Cambria Math" panose="02040503050406030204" pitchFamily="18" charset="0"/>
                        <a:cs typeface="Tahoma" panose="020B0604030504040204" pitchFamily="34" charset="0"/>
                      </a:rPr>
                      <m:t> </m:t>
                    </m:r>
                    <m:r>
                      <a:rPr lang="vi-VN" sz="4400" b="1" i="1" smtClean="0">
                        <a:latin typeface="Cambria Math" panose="02040503050406030204" pitchFamily="18" charset="0"/>
                        <a:ea typeface="Cambria Math" panose="02040503050406030204" pitchFamily="18" charset="0"/>
                        <a:cs typeface="Tahoma" panose="020B0604030504040204" pitchFamily="34" charset="0"/>
                      </a:rPr>
                      <m:t>𝟖𝟏𝟖</m:t>
                    </m:r>
                    <m:r>
                      <a:rPr lang="vi-VN" sz="4400" b="1" i="1" smtClean="0">
                        <a:latin typeface="Cambria Math" panose="02040503050406030204" pitchFamily="18" charset="0"/>
                        <a:ea typeface="Cambria Math" panose="02040503050406030204" pitchFamily="18" charset="0"/>
                        <a:cs typeface="Tahoma" panose="020B0604030504040204" pitchFamily="34" charset="0"/>
                      </a:rPr>
                      <m:t> </m:t>
                    </m:r>
                    <m:r>
                      <a:rPr lang="vi-VN" sz="4400" b="1" i="1" smtClean="0">
                        <a:latin typeface="Cambria Math" panose="02040503050406030204" pitchFamily="18" charset="0"/>
                        <a:ea typeface="Cambria Math" panose="02040503050406030204" pitchFamily="18" charset="0"/>
                        <a:cs typeface="Tahoma" panose="020B0604030504040204" pitchFamily="34" charset="0"/>
                      </a:rPr>
                      <m:t>𝟐𝟕𝟏</m:t>
                    </m:r>
                    <m:r>
                      <a:rPr lang="vi-VN" sz="4400" b="1" i="1" smtClean="0">
                        <a:latin typeface="Cambria Math" panose="02040503050406030204" pitchFamily="18" charset="0"/>
                        <a:ea typeface="Cambria Math" panose="02040503050406030204" pitchFamily="18" charset="0"/>
                        <a:cs typeface="Tahoma" panose="020B0604030504040204" pitchFamily="34" charset="0"/>
                      </a:rPr>
                      <m:t> </m:t>
                    </m:r>
                  </m:oMath>
                </a14:m>
                <a:r>
                  <a:rPr lang="vi-VN" sz="4400" b="1" dirty="0">
                    <a:latin typeface="Tahoma" panose="020B0604030504040204" pitchFamily="34" charset="0"/>
                    <a:ea typeface="Tahoma" panose="020B0604030504040204" pitchFamily="34" charset="0"/>
                    <a:cs typeface="Tahoma" panose="020B0604030504040204" pitchFamily="34" charset="0"/>
                  </a:rPr>
                  <a:t>(đồng)</a:t>
                </a:r>
              </a:p>
              <a:p>
                <a:pPr marL="0" lvl="0" indent="0" algn="ctr">
                  <a:buNone/>
                </a:pP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3"/>
                <a:stretch>
                  <a:fillRect l="-2003" t="-1601" r="-2003" b="-2721"/>
                </a:stretch>
              </a:blipFill>
              <a:ln>
                <a:solidFill>
                  <a:srgbClr val="00B0F0"/>
                </a:solidFill>
              </a:ln>
            </p:spPr>
            <p:txBody>
              <a:bodyPr/>
              <a:lstStyle/>
              <a:p>
                <a:r>
                  <a:rPr lang="en-US">
                    <a:noFill/>
                  </a:rPr>
                  <a:t> </a:t>
                </a:r>
              </a:p>
            </p:txBody>
          </p:sp>
        </mc:Fallback>
      </mc:AlternateContent>
      <p:pic>
        <p:nvPicPr>
          <p:cNvPr id="8" name="Picture 7"/>
          <p:cNvPicPr/>
          <p:nvPr/>
        </p:nvPicPr>
        <p:blipFill>
          <a:blip r:embed="rId4"/>
          <a:stretch>
            <a:fillRect/>
          </a:stretch>
        </p:blipFill>
        <p:spPr>
          <a:xfrm>
            <a:off x="990600" y="5844025"/>
            <a:ext cx="5410200" cy="3686095"/>
          </a:xfrm>
          <a:prstGeom prst="rect">
            <a:avLst/>
          </a:prstGeom>
        </p:spPr>
      </p:pic>
      <p:pic>
        <p:nvPicPr>
          <p:cNvPr id="9" name="Picture 8"/>
          <p:cNvPicPr/>
          <p:nvPr/>
        </p:nvPicPr>
        <p:blipFill>
          <a:blip r:embed="rId5"/>
          <a:stretch>
            <a:fillRect/>
          </a:stretch>
        </p:blipFill>
        <p:spPr>
          <a:xfrm>
            <a:off x="6659880" y="5960674"/>
            <a:ext cx="5074920" cy="3569446"/>
          </a:xfrm>
          <a:prstGeom prst="rect">
            <a:avLst/>
          </a:prstGeom>
        </p:spPr>
      </p:pic>
      <p:pic>
        <p:nvPicPr>
          <p:cNvPr id="10" name="Picture 9"/>
          <p:cNvPicPr/>
          <p:nvPr/>
        </p:nvPicPr>
        <p:blipFill>
          <a:blip r:embed="rId6"/>
          <a:stretch>
            <a:fillRect/>
          </a:stretch>
        </p:blipFill>
        <p:spPr>
          <a:xfrm>
            <a:off x="1003663" y="9685816"/>
            <a:ext cx="5397137" cy="3420584"/>
          </a:xfrm>
          <a:prstGeom prst="rect">
            <a:avLst/>
          </a:prstGeom>
        </p:spPr>
      </p:pic>
      <p:pic>
        <p:nvPicPr>
          <p:cNvPr id="11" name="Picture 10"/>
          <p:cNvPicPr/>
          <p:nvPr/>
        </p:nvPicPr>
        <p:blipFill>
          <a:blip r:embed="rId3"/>
          <a:stretch>
            <a:fillRect/>
          </a:stretch>
        </p:blipFill>
        <p:spPr>
          <a:xfrm>
            <a:off x="6598920" y="9823069"/>
            <a:ext cx="5135880" cy="3283331"/>
          </a:xfrm>
          <a:prstGeom prst="rect">
            <a:avLst/>
          </a:prstGeom>
        </p:spPr>
      </p:pic>
      <p:pic>
        <p:nvPicPr>
          <p:cNvPr id="12" name="Picture 11"/>
          <p:cNvPicPr/>
          <p:nvPr/>
        </p:nvPicPr>
        <p:blipFill>
          <a:blip r:embed="rId7"/>
          <a:stretch>
            <a:fillRect/>
          </a:stretch>
        </p:blipFill>
        <p:spPr>
          <a:xfrm>
            <a:off x="609600" y="6130094"/>
            <a:ext cx="11125201" cy="2328106"/>
          </a:xfrm>
          <a:prstGeom prst="rect">
            <a:avLst/>
          </a:prstGeom>
        </p:spPr>
      </p:pic>
      <p:sp>
        <p:nvSpPr>
          <p:cNvPr id="15" name="Rectangle 14"/>
          <p:cNvSpPr/>
          <p:nvPr/>
        </p:nvSpPr>
        <p:spPr>
          <a:xfrm>
            <a:off x="820783" y="8935282"/>
            <a:ext cx="10914017" cy="3170099"/>
          </a:xfrm>
          <a:prstGeom prst="rect">
            <a:avLst/>
          </a:prstGeom>
        </p:spPr>
        <p:txBody>
          <a:bodyPr wrap="square">
            <a:spAutoFit/>
          </a:bodyPr>
          <a:lstStyle/>
          <a:p>
            <a:r>
              <a:rPr lang="en-US" sz="4000" b="1">
                <a:latin typeface="Tahoma" panose="020B0604030504040204" pitchFamily="34" charset="0"/>
                <a:ea typeface="Tahoma" panose="020B0604030504040204" pitchFamily="34" charset="0"/>
                <a:cs typeface="Tahoma" panose="020B0604030504040204" pitchFamily="34" charset="0"/>
              </a:rPr>
              <a:t>b) Nếu </a:t>
            </a:r>
            <a:r>
              <a:rPr lang="en-US" sz="4000" b="1" dirty="0" err="1">
                <a:latin typeface="Tahoma" panose="020B0604030504040204" pitchFamily="34" charset="0"/>
                <a:ea typeface="Tahoma" panose="020B0604030504040204" pitchFamily="34" charset="0"/>
                <a:cs typeface="Tahoma" panose="020B0604030504040204" pitchFamily="34" charset="0"/>
              </a:rPr>
              <a:t>cô</a:t>
            </a:r>
            <a:r>
              <a:rPr lang="en-US" sz="4000" b="1" dirty="0">
                <a:latin typeface="Tahoma" panose="020B0604030504040204" pitchFamily="34" charset="0"/>
                <a:ea typeface="Tahoma" panose="020B0604030504040204" pitchFamily="34" charset="0"/>
                <a:cs typeface="Tahoma" panose="020B0604030504040204" pitchFamily="34" charset="0"/>
              </a:rPr>
              <a:t> Lan </a:t>
            </a:r>
            <a:r>
              <a:rPr lang="en-US" sz="4000" b="1" dirty="0" err="1">
                <a:latin typeface="Tahoma" panose="020B0604030504040204" pitchFamily="34" charset="0"/>
                <a:ea typeface="Tahoma" panose="020B0604030504040204" pitchFamily="34" charset="0"/>
                <a:cs typeface="Tahoma" panose="020B0604030504040204" pitchFamily="34" charset="0"/>
              </a:rPr>
              <a:t>bán</a:t>
            </a:r>
            <a:r>
              <a:rPr lang="en-US" sz="4000" b="1" dirty="0">
                <a:latin typeface="Tahoma" panose="020B0604030504040204" pitchFamily="34" charset="0"/>
                <a:ea typeface="Tahoma" panose="020B0604030504040204" pitchFamily="34" charset="0"/>
                <a:cs typeface="Tahoma" panose="020B0604030504040204" pitchFamily="34" charset="0"/>
              </a:rPr>
              <a:t> 5 000 </a:t>
            </a:r>
            <a:r>
              <a:rPr lang="en-US" sz="4000" b="1" dirty="0" err="1">
                <a:latin typeface="Tahoma" panose="020B0604030504040204" pitchFamily="34" charset="0"/>
                <a:ea typeface="Tahoma" panose="020B0604030504040204" pitchFamily="34" charset="0"/>
                <a:cs typeface="Tahoma" panose="020B0604030504040204" pitchFamily="34" charset="0"/>
              </a:rPr>
              <a:t>cổ</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phiếu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của</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công</a:t>
            </a:r>
            <a:r>
              <a:rPr lang="en-US" sz="4000" b="1" dirty="0">
                <a:latin typeface="Tahoma" panose="020B0604030504040204" pitchFamily="34" charset="0"/>
                <a:ea typeface="Tahoma" panose="020B0604030504040204" pitchFamily="34" charset="0"/>
                <a:cs typeface="Tahoma" panose="020B0604030504040204" pitchFamily="34" charset="0"/>
              </a:rPr>
              <a:t> ty A </a:t>
            </a:r>
            <a:r>
              <a:rPr lang="en-US" sz="4000" b="1" dirty="0" err="1">
                <a:latin typeface="Tahoma" panose="020B0604030504040204" pitchFamily="34" charset="0"/>
                <a:ea typeface="Tahoma" panose="020B0604030504040204" pitchFamily="34" charset="0"/>
                <a:cs typeface="Tahoma" panose="020B0604030504040204" pitchFamily="34" charset="0"/>
              </a:rPr>
              <a:t>vào</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các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thời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điểm</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sau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thì</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tồng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tiền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tương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ứng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cô</a:t>
            </a:r>
            <a:r>
              <a:rPr lang="en-US" sz="4000" b="1" dirty="0">
                <a:latin typeface="Tahoma" panose="020B0604030504040204" pitchFamily="34" charset="0"/>
                <a:ea typeface="Tahoma" panose="020B0604030504040204" pitchFamily="34" charset="0"/>
                <a:cs typeface="Tahoma" panose="020B0604030504040204" pitchFamily="34" charset="0"/>
              </a:rPr>
              <a:t> Lan </a:t>
            </a:r>
            <a:r>
              <a:rPr lang="en-US" sz="4000" b="1" dirty="0" err="1">
                <a:latin typeface="Tahoma" panose="020B0604030504040204" pitchFamily="34" charset="0"/>
                <a:ea typeface="Tahoma" panose="020B0604030504040204" pitchFamily="34" charset="0"/>
                <a:cs typeface="Tahoma" panose="020B0604030504040204" pitchFamily="34" charset="0"/>
              </a:rPr>
              <a:t>thu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được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là</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bao</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nhiêu</a:t>
            </a:r>
            <a:r>
              <a:rPr lang="en-US" sz="4000" b="1" dirty="0">
                <a:latin typeface="Tahoma" panose="020B0604030504040204" pitchFamily="34" charset="0"/>
                <a:ea typeface="Tahoma" panose="020B0604030504040204" pitchFamily="34" charset="0"/>
                <a:cs typeface="Tahoma" panose="020B0604030504040204" pitchFamily="34" charset="0"/>
              </a:rPr>
              <a:t>? 27-7-2020; 30-12-2020; 10-5-2021.</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a:off x="332509" y="8779487"/>
            <a:ext cx="11419708" cy="3831818"/>
          </a:xfrm>
          <a:prstGeom prst="rect">
            <a:avLst/>
          </a:prstGeom>
          <a:noFill/>
        </p:spPr>
        <p:txBody>
          <a:bodyPr wrap="squar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c</a:t>
            </a:r>
            <a:r>
              <a:rPr lang="vi-VN"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Nếu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ngày</a:t>
            </a:r>
            <a:r>
              <a:rPr lang="en-US" sz="4000" b="1" dirty="0">
                <a:latin typeface="Tahoma" panose="020B0604030504040204" pitchFamily="34" charset="0"/>
                <a:ea typeface="Tahoma" panose="020B0604030504040204" pitchFamily="34" charset="0"/>
                <a:cs typeface="Tahoma" panose="020B0604030504040204" pitchFamily="34" charset="0"/>
              </a:rPr>
              <a:t> 10-6-2020 </a:t>
            </a:r>
            <a:r>
              <a:rPr lang="en-US" sz="4000" b="1" dirty="0" err="1">
                <a:latin typeface="Tahoma" panose="020B0604030504040204" pitchFamily="34" charset="0"/>
                <a:ea typeface="Tahoma" panose="020B0604030504040204" pitchFamily="34" charset="0"/>
                <a:cs typeface="Tahoma" panose="020B0604030504040204" pitchFamily="34" charset="0"/>
              </a:rPr>
              <a:t>cô</a:t>
            </a:r>
            <a:r>
              <a:rPr lang="en-US" sz="4000" b="1" dirty="0">
                <a:latin typeface="Tahoma" panose="020B0604030504040204" pitchFamily="34" charset="0"/>
                <a:ea typeface="Tahoma" panose="020B0604030504040204" pitchFamily="34" charset="0"/>
                <a:cs typeface="Tahoma" panose="020B0604030504040204" pitchFamily="34" charset="0"/>
              </a:rPr>
              <a:t> Lan </a:t>
            </a:r>
            <a:r>
              <a:rPr lang="en-US" sz="4000" b="1" dirty="0" err="1">
                <a:latin typeface="Tahoma" panose="020B0604030504040204" pitchFamily="34" charset="0"/>
                <a:ea typeface="Tahoma" panose="020B0604030504040204" pitchFamily="34" charset="0"/>
                <a:cs typeface="Tahoma" panose="020B0604030504040204" pitchFamily="34" charset="0"/>
              </a:rPr>
              <a:t>dùng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tiền</a:t>
            </a:r>
            <a:r>
              <a:rPr lang="en-US" sz="4000" b="1" dirty="0">
                <a:latin typeface="Tahoma" panose="020B0604030504040204" pitchFamily="34" charset="0"/>
                <a:ea typeface="Tahoma" panose="020B0604030504040204" pitchFamily="34" charset="0"/>
                <a:cs typeface="Tahoma" panose="020B0604030504040204" pitchFamily="34" charset="0"/>
              </a:rPr>
              <a:t> 511 000 000 </a:t>
            </a:r>
            <a:r>
              <a:rPr lang="en-US" sz="4000" b="1" dirty="0" err="1">
                <a:latin typeface="Tahoma" panose="020B0604030504040204" pitchFamily="34" charset="0"/>
                <a:ea typeface="Tahoma" panose="020B0604030504040204" pitchFamily="34" charset="0"/>
                <a:cs typeface="Tahoma" panose="020B0604030504040204" pitchFamily="34" charset="0"/>
              </a:rPr>
              <a:t>đồng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để</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gửi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tiết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kiệm</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với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lãi</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suất</a:t>
            </a:r>
            <a:r>
              <a:rPr lang="en-US" sz="4000" b="1" dirty="0">
                <a:latin typeface="Tahoma" panose="020B0604030504040204" pitchFamily="34" charset="0"/>
                <a:ea typeface="Tahoma" panose="020B0604030504040204" pitchFamily="34" charset="0"/>
                <a:cs typeface="Tahoma" panose="020B0604030504040204" pitchFamily="34" charset="0"/>
              </a:rPr>
              <a:t> 6%/</a:t>
            </a:r>
            <a:r>
              <a:rPr lang="en-US" sz="4000" b="1" dirty="0" err="1">
                <a:latin typeface="Tahoma" panose="020B0604030504040204" pitchFamily="34" charset="0"/>
                <a:ea typeface="Tahoma" panose="020B0604030504040204" pitchFamily="34" charset="0"/>
                <a:cs typeface="Tahoma" panose="020B0604030504040204" pitchFamily="34" charset="0"/>
              </a:rPr>
              <a:t>năm</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cho</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kì</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hạn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một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tháng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thì</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ngày</a:t>
            </a:r>
            <a:r>
              <a:rPr lang="en-US" sz="4000" b="1" dirty="0">
                <a:latin typeface="Tahoma" panose="020B0604030504040204" pitchFamily="34" charset="0"/>
                <a:ea typeface="Tahoma" panose="020B0604030504040204" pitchFamily="34" charset="0"/>
                <a:cs typeface="Tahoma" panose="020B0604030504040204" pitchFamily="34" charset="0"/>
              </a:rPr>
              <a:t> 10-5-2021, </a:t>
            </a:r>
            <a:r>
              <a:rPr lang="en-US" sz="4000" b="1" dirty="0" err="1">
                <a:latin typeface="Tahoma" panose="020B0604030504040204" pitchFamily="34" charset="0"/>
                <a:ea typeface="Tahoma" panose="020B0604030504040204" pitchFamily="34" charset="0"/>
                <a:cs typeface="Tahoma" panose="020B0604030504040204" pitchFamily="34" charset="0"/>
              </a:rPr>
              <a:t>tồng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số</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tiền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cô</a:t>
            </a:r>
            <a:r>
              <a:rPr lang="en-US" sz="4000" b="1" dirty="0">
                <a:latin typeface="Tahoma" panose="020B0604030504040204" pitchFamily="34" charset="0"/>
                <a:ea typeface="Tahoma" panose="020B0604030504040204" pitchFamily="34" charset="0"/>
                <a:cs typeface="Tahoma" panose="020B0604030504040204" pitchFamily="34" charset="0"/>
              </a:rPr>
              <a:t> Lan </a:t>
            </a:r>
            <a:r>
              <a:rPr lang="en-US" sz="4000" b="1" dirty="0" err="1">
                <a:latin typeface="Tahoma" panose="020B0604030504040204" pitchFamily="34" charset="0"/>
                <a:ea typeface="Tahoma" panose="020B0604030504040204" pitchFamily="34" charset="0"/>
                <a:cs typeface="Tahoma" panose="020B0604030504040204" pitchFamily="34" charset="0"/>
              </a:rPr>
              <a:t>nhận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được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là</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bao</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nhiêu</a:t>
            </a:r>
            <a:r>
              <a:rPr lang="en-US" sz="4000" b="1"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p:spTree>
    <p:extLst>
      <p:ext uri="{BB962C8B-B14F-4D97-AF65-F5344CB8AC3E}">
        <p14:creationId xmlns:p14="http://schemas.microsoft.com/office/powerpoint/2010/main" val="2900097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circle(in)">
                                      <p:cBhvr>
                                        <p:cTn id="17" dur="2000"/>
                                        <p:tgtEl>
                                          <p:spTgt spid="99">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99">
                                            <p:txEl>
                                              <p:pRg st="1" end="1"/>
                                            </p:txEl>
                                          </p:spTgt>
                                        </p:tgtEl>
                                        <p:attrNameLst>
                                          <p:attrName>style.visibility</p:attrName>
                                        </p:attrNameLst>
                                      </p:cBhvr>
                                      <p:to>
                                        <p:strVal val="visible"/>
                                      </p:to>
                                    </p:set>
                                    <p:animEffect transition="in" filter="circle(in)">
                                      <p:cBhvr>
                                        <p:cTn id="20" dur="2000"/>
                                        <p:tgtEl>
                                          <p:spTgt spid="9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xit" presetSubtype="10" fill="hold" nodeType="clickEffect">
                                  <p:stCondLst>
                                    <p:cond delay="0"/>
                                  </p:stCondLst>
                                  <p:childTnLst>
                                    <p:animEffect transition="out" filter="checkerboard(across)">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5" presetClass="exit" presetSubtype="10" fill="hold" nodeType="withEffect">
                                  <p:stCondLst>
                                    <p:cond delay="0"/>
                                  </p:stCondLst>
                                  <p:childTnLst>
                                    <p:animEffect transition="out" filter="checkerboard(across)">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par>
                                <p:cTn id="43" presetID="5" presetClass="exit" presetSubtype="10" fill="hold" nodeType="withEffect">
                                  <p:stCondLst>
                                    <p:cond delay="0"/>
                                  </p:stCondLst>
                                  <p:childTnLst>
                                    <p:animEffect transition="out" filter="checkerboard(across)">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5" presetClass="exit" presetSubtype="10" fill="hold" nodeType="withEffect">
                                  <p:stCondLst>
                                    <p:cond delay="0"/>
                                  </p:stCondLst>
                                  <p:childTnLst>
                                    <p:animEffect transition="out" filter="checkerboard(across)">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circle(in)">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circle(in)">
                                      <p:cBhvr>
                                        <p:cTn id="58" dur="2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Effect transition="in" filter="circle(in)">
                                      <p:cBhvr>
                                        <p:cTn id="63" dur="2000"/>
                                        <p:tgtEl>
                                          <p:spTgt spid="7">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7">
                                            <p:txEl>
                                              <p:pRg st="1" end="1"/>
                                            </p:txEl>
                                          </p:spTgt>
                                        </p:tgtEl>
                                        <p:attrNameLst>
                                          <p:attrName>style.visibility</p:attrName>
                                        </p:attrNameLst>
                                      </p:cBhvr>
                                      <p:to>
                                        <p:strVal val="visible"/>
                                      </p:to>
                                    </p:set>
                                    <p:animEffect transition="in" filter="circle(in)">
                                      <p:cBhvr>
                                        <p:cTn id="68" dur="2000"/>
                                        <p:tgtEl>
                                          <p:spTgt spid="7">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Effect transition="in" filter="circle(in)">
                                      <p:cBhvr>
                                        <p:cTn id="73" dur="2000"/>
                                        <p:tgtEl>
                                          <p:spTgt spid="7">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7">
                                            <p:txEl>
                                              <p:pRg st="3" end="3"/>
                                            </p:txEl>
                                          </p:spTgt>
                                        </p:tgtEl>
                                        <p:attrNameLst>
                                          <p:attrName>style.visibility</p:attrName>
                                        </p:attrNameLst>
                                      </p:cBhvr>
                                      <p:to>
                                        <p:strVal val="visible"/>
                                      </p:to>
                                    </p:set>
                                    <p:animEffect transition="in" filter="circle(in)">
                                      <p:cBhvr>
                                        <p:cTn id="78" dur="2000"/>
                                        <p:tgtEl>
                                          <p:spTgt spid="7">
                                            <p:txEl>
                                              <p:pRg st="3" end="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7">
                                            <p:txEl>
                                              <p:pRg st="4" end="4"/>
                                            </p:txEl>
                                          </p:spTgt>
                                        </p:tgtEl>
                                        <p:attrNameLst>
                                          <p:attrName>style.visibility</p:attrName>
                                        </p:attrNameLst>
                                      </p:cBhvr>
                                      <p:to>
                                        <p:strVal val="visible"/>
                                      </p:to>
                                    </p:set>
                                    <p:animEffect transition="in" filter="circle(in)">
                                      <p:cBhvr>
                                        <p:cTn id="83" dur="2000"/>
                                        <p:tgtEl>
                                          <p:spTgt spid="7">
                                            <p:txEl>
                                              <p:pRg st="4" end="4"/>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nodeType="clickEffect">
                                  <p:stCondLst>
                                    <p:cond delay="0"/>
                                  </p:stCondLst>
                                  <p:childTnLst>
                                    <p:set>
                                      <p:cBhvr>
                                        <p:cTn id="87" dur="1" fill="hold">
                                          <p:stCondLst>
                                            <p:cond delay="0"/>
                                          </p:stCondLst>
                                        </p:cTn>
                                        <p:tgtEl>
                                          <p:spTgt spid="7">
                                            <p:txEl>
                                              <p:pRg st="5" end="5"/>
                                            </p:txEl>
                                          </p:spTgt>
                                        </p:tgtEl>
                                        <p:attrNameLst>
                                          <p:attrName>style.visibility</p:attrName>
                                        </p:attrNameLst>
                                      </p:cBhvr>
                                      <p:to>
                                        <p:strVal val="visible"/>
                                      </p:to>
                                    </p:set>
                                    <p:animEffect transition="in" filter="circle(in)">
                                      <p:cBhvr>
                                        <p:cTn id="88" dur="2000"/>
                                        <p:tgtEl>
                                          <p:spTgt spid="7">
                                            <p:txEl>
                                              <p:pRg st="5" end="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nodeType="clickEffect">
                                  <p:stCondLst>
                                    <p:cond delay="0"/>
                                  </p:stCondLst>
                                  <p:childTnLst>
                                    <p:set>
                                      <p:cBhvr>
                                        <p:cTn id="92" dur="1" fill="hold">
                                          <p:stCondLst>
                                            <p:cond delay="0"/>
                                          </p:stCondLst>
                                        </p:cTn>
                                        <p:tgtEl>
                                          <p:spTgt spid="7">
                                            <p:txEl>
                                              <p:pRg st="6" end="6"/>
                                            </p:txEl>
                                          </p:spTgt>
                                        </p:tgtEl>
                                        <p:attrNameLst>
                                          <p:attrName>style.visibility</p:attrName>
                                        </p:attrNameLst>
                                      </p:cBhvr>
                                      <p:to>
                                        <p:strVal val="visible"/>
                                      </p:to>
                                    </p:set>
                                    <p:animEffect transition="in" filter="circle(in)">
                                      <p:cBhvr>
                                        <p:cTn id="93" dur="2000"/>
                                        <p:tgtEl>
                                          <p:spTgt spid="7">
                                            <p:txEl>
                                              <p:pRg st="6" end="6"/>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8" presetClass="exit" presetSubtype="32" fill="hold" grpId="1" nodeType="clickEffect">
                                  <p:stCondLst>
                                    <p:cond delay="0"/>
                                  </p:stCondLst>
                                  <p:childTnLst>
                                    <p:animEffect transition="out" filter="diamond(out)">
                                      <p:cBhvr>
                                        <p:cTn id="97" dur="2000"/>
                                        <p:tgtEl>
                                          <p:spTgt spid="15"/>
                                        </p:tgtEl>
                                      </p:cBhvr>
                                    </p:animEffect>
                                    <p:set>
                                      <p:cBhvr>
                                        <p:cTn id="98" dur="1" fill="hold">
                                          <p:stCondLst>
                                            <p:cond delay="1999"/>
                                          </p:stCondLst>
                                        </p:cTn>
                                        <p:tgtEl>
                                          <p:spTgt spid="15"/>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6" presetClass="entr" presetSubtype="16"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circle(in)">
                                      <p:cBhvr>
                                        <p:cTn id="103" dur="2000"/>
                                        <p:tgtEl>
                                          <p:spTgt spid="17"/>
                                        </p:tgtEl>
                                      </p:cBhvr>
                                    </p:animEffect>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nodeType="clickEffect">
                                  <p:stCondLst>
                                    <p:cond delay="0"/>
                                  </p:stCondLst>
                                  <p:childTnLst>
                                    <p:set>
                                      <p:cBhvr>
                                        <p:cTn id="107" dur="1" fill="hold">
                                          <p:stCondLst>
                                            <p:cond delay="0"/>
                                          </p:stCondLst>
                                        </p:cTn>
                                        <p:tgtEl>
                                          <p:spTgt spid="7">
                                            <p:txEl>
                                              <p:pRg st="7" end="7"/>
                                            </p:txEl>
                                          </p:spTgt>
                                        </p:tgtEl>
                                        <p:attrNameLst>
                                          <p:attrName>style.visibility</p:attrName>
                                        </p:attrNameLst>
                                      </p:cBhvr>
                                      <p:to>
                                        <p:strVal val="visible"/>
                                      </p:to>
                                    </p:set>
                                    <p:animEffect transition="in" filter="circle(in)">
                                      <p:cBhvr>
                                        <p:cTn id="108" dur="2000"/>
                                        <p:tgtEl>
                                          <p:spTgt spid="7">
                                            <p:txEl>
                                              <p:pRg st="7" end="7"/>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6" presetClass="entr" presetSubtype="16" fill="hold" nodeType="clickEffect">
                                  <p:stCondLst>
                                    <p:cond delay="0"/>
                                  </p:stCondLst>
                                  <p:childTnLst>
                                    <p:set>
                                      <p:cBhvr>
                                        <p:cTn id="112" dur="1" fill="hold">
                                          <p:stCondLst>
                                            <p:cond delay="0"/>
                                          </p:stCondLst>
                                        </p:cTn>
                                        <p:tgtEl>
                                          <p:spTgt spid="7">
                                            <p:txEl>
                                              <p:pRg st="8" end="8"/>
                                            </p:txEl>
                                          </p:spTgt>
                                        </p:tgtEl>
                                        <p:attrNameLst>
                                          <p:attrName>style.visibility</p:attrName>
                                        </p:attrNameLst>
                                      </p:cBhvr>
                                      <p:to>
                                        <p:strVal val="visible"/>
                                      </p:to>
                                    </p:set>
                                    <p:animEffect transition="in" filter="circle(in)">
                                      <p:cBhvr>
                                        <p:cTn id="113" dur="2000"/>
                                        <p:tgtEl>
                                          <p:spTgt spid="7">
                                            <p:txEl>
                                              <p:pRg st="8" end="8"/>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6" presetClass="entr" presetSubtype="16" fill="hold" nodeType="clickEffect">
                                  <p:stCondLst>
                                    <p:cond delay="0"/>
                                  </p:stCondLst>
                                  <p:childTnLst>
                                    <p:set>
                                      <p:cBhvr>
                                        <p:cTn id="117" dur="1" fill="hold">
                                          <p:stCondLst>
                                            <p:cond delay="0"/>
                                          </p:stCondLst>
                                        </p:cTn>
                                        <p:tgtEl>
                                          <p:spTgt spid="7">
                                            <p:txEl>
                                              <p:pRg st="9" end="9"/>
                                            </p:txEl>
                                          </p:spTgt>
                                        </p:tgtEl>
                                        <p:attrNameLst>
                                          <p:attrName>style.visibility</p:attrName>
                                        </p:attrNameLst>
                                      </p:cBhvr>
                                      <p:to>
                                        <p:strVal val="visible"/>
                                      </p:to>
                                    </p:set>
                                    <p:animEffect transition="in" filter="circle(in)">
                                      <p:cBhvr>
                                        <p:cTn id="118" dur="2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15" grpId="0"/>
      <p:bldP spid="15" grpId="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2510" y="1981199"/>
            <a:ext cx="11630892"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TRAO ĐỔI</a:t>
            </a: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c) </a:t>
            </a:r>
            <a:r>
              <a:rPr lang="vi-VN" sz="4400" b="1">
                <a:latin typeface="Tahoma" panose="020B0604030504040204" pitchFamily="34" charset="0"/>
                <a:ea typeface="Tahoma" panose="020B0604030504040204" pitchFamily="34" charset="0"/>
                <a:cs typeface="Tahoma" panose="020B0604030504040204" pitchFamily="34" charset="0"/>
              </a:rPr>
              <a:t>Với </a:t>
            </a:r>
            <a:r>
              <a:rPr lang="vi-VN" sz="4400" b="1" dirty="0">
                <a:latin typeface="Tahoma" panose="020B0604030504040204" pitchFamily="34" charset="0"/>
                <a:ea typeface="Tahoma" panose="020B0604030504040204" pitchFamily="34" charset="0"/>
                <a:cs typeface="Tahoma" panose="020B0604030504040204" pitchFamily="34" charset="0"/>
              </a:rPr>
              <a:t>tình huống trên, cô Lan nên đầu tư như thế nào để hiệu quả nhất?</a:t>
            </a:r>
          </a:p>
          <a:p>
            <a:pPr marL="0" indent="0">
              <a:buNone/>
            </a:pPr>
            <a:r>
              <a:rPr lang="en-US" sz="4400" b="1">
                <a:latin typeface="Tahoma" panose="020B0604030504040204" pitchFamily="34" charset="0"/>
                <a:ea typeface="Tahoma" panose="020B0604030504040204" pitchFamily="34" charset="0"/>
                <a:cs typeface="Tahoma" panose="020B0604030504040204" pitchFamily="34" charset="0"/>
              </a:rPr>
              <a:t>d) </a:t>
            </a:r>
            <a:r>
              <a:rPr lang="vi-VN" sz="4400" b="1">
                <a:latin typeface="Tahoma" panose="020B0604030504040204" pitchFamily="34" charset="0"/>
                <a:ea typeface="Tahoma" panose="020B0604030504040204" pitchFamily="34" charset="0"/>
                <a:cs typeface="Tahoma" panose="020B0604030504040204" pitchFamily="34" charset="0"/>
              </a:rPr>
              <a:t>Nếu </a:t>
            </a:r>
            <a:r>
              <a:rPr lang="vi-VN" sz="4400" b="1" dirty="0">
                <a:latin typeface="Tahoma" panose="020B0604030504040204" pitchFamily="34" charset="0"/>
                <a:ea typeface="Tahoma" panose="020B0604030504040204" pitchFamily="34" charset="0"/>
                <a:cs typeface="Tahoma" panose="020B0604030504040204" pitchFamily="34" charset="0"/>
              </a:rPr>
              <a:t>so sánh giữa việc </a:t>
            </a:r>
            <a:r>
              <a:rPr lang="en-US" sz="4400" b="1" dirty="0" err="1">
                <a:latin typeface="Tahoma" panose="020B0604030504040204" pitchFamily="34" charset="0"/>
                <a:ea typeface="Tahoma" panose="020B0604030504040204" pitchFamily="34" charset="0"/>
                <a:cs typeface="Tahoma" panose="020B0604030504040204" pitchFamily="34" charset="0"/>
              </a:rPr>
              <a:t>gửi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kiệm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tư</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a:t>
            </a:r>
            <a:r>
              <a:rPr lang="en-US" sz="4400" b="1" dirty="0">
                <a:latin typeface="Tahoma" panose="020B0604030504040204" pitchFamily="34" charset="0"/>
                <a:ea typeface="Tahoma" panose="020B0604030504040204" pitchFamily="34" charset="0"/>
                <a:cs typeface="Tahoma" panose="020B0604030504040204" pitchFamily="34" charset="0"/>
              </a:rPr>
              <a:t> Lan </a:t>
            </a:r>
            <a:r>
              <a:rPr lang="en-US" sz="4400" b="1" dirty="0" err="1">
                <a:latin typeface="Tahoma" panose="020B0604030504040204" pitchFamily="34" charset="0"/>
                <a:ea typeface="Tahoma" panose="020B0604030504040204" pitchFamily="34" charset="0"/>
                <a:cs typeface="Tahoma" panose="020B0604030504040204" pitchFamily="34" charset="0"/>
              </a:rPr>
              <a:t>nên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hình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nào</a:t>
            </a:r>
            <a:r>
              <a:rPr lang="en-US" sz="4400" b="1" dirty="0">
                <a:latin typeface="Tahoma" panose="020B0604030504040204" pitchFamily="34" charset="0"/>
                <a:ea typeface="Tahoma" panose="020B0604030504040204" pitchFamily="34" charset="0"/>
                <a:cs typeface="Tahoma" panose="020B0604030504040204" pitchFamily="34" charset="0"/>
              </a:rPr>
              <a:t>?</a:t>
            </a:r>
            <a:endParaRPr lang="vi-VN" sz="44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4400" b="1" dirty="0">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endParaRPr lang="vi-VN" sz="4400" b="1" dirty="0">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p>
          <a:p>
            <a:pPr marL="0" indent="0" algn="just">
              <a:buNone/>
            </a:pPr>
            <a:r>
              <a:rPr lang="pt-BR" sz="4400" b="1">
                <a:latin typeface="Tahoma" panose="020B0604030504040204" pitchFamily="34" charset="0"/>
                <a:ea typeface="Tahoma" panose="020B0604030504040204" pitchFamily="34" charset="0"/>
                <a:cs typeface="Tahoma" panose="020B0604030504040204" pitchFamily="34" charset="0"/>
              </a:rPr>
              <a:t>c) Với </a:t>
            </a:r>
            <a:r>
              <a:rPr lang="pt-BR" sz="4400" b="1" dirty="0">
                <a:latin typeface="Tahoma" panose="020B0604030504040204" pitchFamily="34" charset="0"/>
                <a:ea typeface="Tahoma" panose="020B0604030504040204" pitchFamily="34" charset="0"/>
                <a:cs typeface="Tahoma" panose="020B0604030504040204" pitchFamily="34" charset="0"/>
              </a:rPr>
              <a:t>tình huống như trên cô Lan nên đầu tư ở thời điểm 27-7-2020 và bán ra vào thời điểm 30-12-2020.</a:t>
            </a:r>
            <a:endParaRPr lang="vi-VN" sz="4400" b="1"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4400" b="1">
                <a:latin typeface="Tahoma" panose="020B0604030504040204" pitchFamily="34" charset="0"/>
                <a:ea typeface="Tahoma" panose="020B0604030504040204" pitchFamily="34" charset="0"/>
                <a:cs typeface="Tahoma" panose="020B0604030504040204" pitchFamily="34" charset="0"/>
              </a:rPr>
              <a:t>d) </a:t>
            </a:r>
            <a:r>
              <a:rPr lang="vi-VN" sz="4400" b="1">
                <a:latin typeface="Tahoma" panose="020B0604030504040204" pitchFamily="34" charset="0"/>
                <a:ea typeface="Tahoma" panose="020B0604030504040204" pitchFamily="34" charset="0"/>
                <a:cs typeface="Tahoma" panose="020B0604030504040204" pitchFamily="34" charset="0"/>
              </a:rPr>
              <a:t>Nếu </a:t>
            </a:r>
            <a:r>
              <a:rPr lang="vi-VN" sz="4400" b="1" dirty="0">
                <a:latin typeface="Tahoma" panose="020B0604030504040204" pitchFamily="34" charset="0"/>
                <a:ea typeface="Tahoma" panose="020B0604030504040204" pitchFamily="34" charset="0"/>
                <a:cs typeface="Tahoma" panose="020B0604030504040204" pitchFamily="34" charset="0"/>
              </a:rPr>
              <a:t>cô Lan gửi tiết kiệm, đến ngày 10-05 – 2021, số tiền thu được </a:t>
            </a:r>
            <a:r>
              <a:rPr lang="vi-VN" sz="4400" b="1">
                <a:latin typeface="Tahoma" panose="020B0604030504040204" pitchFamily="34" charset="0"/>
                <a:ea typeface="Tahoma" panose="020B0604030504040204" pitchFamily="34" charset="0"/>
                <a:cs typeface="Tahoma" panose="020B0604030504040204" pitchFamily="34" charset="0"/>
              </a:rPr>
              <a:t>là 539 </a:t>
            </a:r>
            <a:r>
              <a:rPr lang="vi-VN" sz="4400" b="1" dirty="0">
                <a:latin typeface="Tahoma" panose="020B0604030504040204" pitchFamily="34" charset="0"/>
                <a:ea typeface="Tahoma" panose="020B0604030504040204" pitchFamily="34" charset="0"/>
                <a:cs typeface="Tahoma" panose="020B0604030504040204" pitchFamily="34" charset="0"/>
              </a:rPr>
              <a:t>818 271  (đồng)</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     Nếu </a:t>
            </a:r>
            <a:r>
              <a:rPr lang="pt-BR" sz="4400" b="1" dirty="0">
                <a:latin typeface="Tahoma" panose="020B0604030504040204" pitchFamily="34" charset="0"/>
                <a:ea typeface="Tahoma" panose="020B0604030504040204" pitchFamily="34" charset="0"/>
                <a:cs typeface="Tahoma" panose="020B0604030504040204" pitchFamily="34" charset="0"/>
              </a:rPr>
              <a:t>cô Lan đầu tư, thì đến ngày </a:t>
            </a:r>
            <a:endParaRPr lang="vi-VN"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     </a:t>
            </a:r>
            <a:r>
              <a:rPr lang="pt-BR" sz="4400" b="1" dirty="0">
                <a:latin typeface="Tahoma" panose="020B0604030504040204" pitchFamily="34" charset="0"/>
                <a:ea typeface="Tahoma" panose="020B0604030504040204" pitchFamily="34" charset="0"/>
                <a:cs typeface="Tahoma" panose="020B0604030504040204" pitchFamily="34" charset="0"/>
              </a:rPr>
              <a:t>10-5-</a:t>
            </a:r>
            <a:r>
              <a:rPr lang="vi-VN" sz="4400" b="1" dirty="0">
                <a:latin typeface="Tahoma" panose="020B0604030504040204" pitchFamily="34" charset="0"/>
                <a:ea typeface="Tahoma" panose="020B0604030504040204" pitchFamily="34" charset="0"/>
                <a:cs typeface="Tahoma" panose="020B0604030504040204" pitchFamily="34" charset="0"/>
              </a:rPr>
              <a:t>  </a:t>
            </a:r>
            <a:r>
              <a:rPr lang="pt-BR" sz="4400" b="1" dirty="0">
                <a:latin typeface="Tahoma" panose="020B0604030504040204" pitchFamily="34" charset="0"/>
                <a:ea typeface="Tahoma" panose="020B0604030504040204" pitchFamily="34" charset="0"/>
                <a:cs typeface="Tahoma" panose="020B0604030504040204" pitchFamily="34" charset="0"/>
              </a:rPr>
              <a:t>2021, số tiền thu được là: </a:t>
            </a:r>
            <a:endParaRPr lang="vi-VN"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     455 000 000 (đồng)</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Vậy cô Lan nên chọn hình thức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tiết kiệm</a:t>
            </a:r>
          </a:p>
        </p:txBody>
      </p:sp>
    </p:spTree>
    <p:extLst>
      <p:ext uri="{BB962C8B-B14F-4D97-AF65-F5344CB8AC3E}">
        <p14:creationId xmlns:p14="http://schemas.microsoft.com/office/powerpoint/2010/main" val="29395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circle(in)">
                                      <p:cBhvr>
                                        <p:cTn id="12" dur="20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circle(in)">
                                      <p:cBhvr>
                                        <p:cTn id="17" dur="20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circle(in)">
                                      <p:cBhvr>
                                        <p:cTn id="22" dur="20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up)">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up)">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wipe(up)">
                                      <p:cBhvr>
                                        <p:cTn id="47" dur="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wipe(up)">
                                      <p:cBhvr>
                                        <p:cTn id="52" dur="500"/>
                                        <p:tgtEl>
                                          <p:spTgt spid="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Effect transition="in" filter="wipe(up)">
                                      <p:cBhvr>
                                        <p:cTn id="57" dur="500"/>
                                        <p:tgtEl>
                                          <p:spTgt spid="7">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6" end="6"/>
                                            </p:txEl>
                                          </p:spTgt>
                                        </p:tgtEl>
                                        <p:attrNameLst>
                                          <p:attrName>style.visibility</p:attrName>
                                        </p:attrNameLst>
                                      </p:cBhvr>
                                      <p:to>
                                        <p:strVal val="visible"/>
                                      </p:to>
                                    </p:set>
                                    <p:animEffect transition="in" filter="wipe(up)">
                                      <p:cBhvr>
                                        <p:cTn id="6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21"/>
          <p:cNvSpPr txBox="1"/>
          <p:nvPr/>
        </p:nvSpPr>
        <p:spPr>
          <a:xfrm>
            <a:off x="609600" y="4343400"/>
            <a:ext cx="23164800" cy="2057400"/>
          </a:xfrm>
          <a:prstGeom prst="rect">
            <a:avLst/>
          </a:prstGeom>
          <a:solidFill>
            <a:srgbClr val="D6F7FE"/>
          </a:solidFill>
        </p:spPr>
        <p:txBody>
          <a:bodyPr wrap="square" rtlCol="0">
            <a:noAutofit/>
          </a:bodyPr>
          <a:lstStyle/>
          <a:p>
            <a:pPr algn="just">
              <a:lnSpc>
                <a:spcPct val="107000"/>
              </a:lnSpc>
            </a:pP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 hỏi thảo luận 4: </a:t>
            </a:r>
          </a:p>
          <a:p>
            <a:pPr algn="just">
              <a:lnSpc>
                <a:spcPct val="107000"/>
              </a:lnSpc>
            </a:pPr>
            <a:r>
              <a:rPr lang="en-US" sz="4400" b="1">
                <a:latin typeface="Tahoma" panose="020B0604030504040204" pitchFamily="34" charset="0"/>
                <a:ea typeface="Tahoma" panose="020B0604030504040204" pitchFamily="34" charset="0"/>
                <a:cs typeface="Tahoma" panose="020B0604030504040204" pitchFamily="34" charset="0"/>
              </a:rPr>
              <a:t>Em hiểu thế nào là đầu tư</a:t>
            </a:r>
          </a:p>
        </p:txBody>
      </p:sp>
      <p:sp>
        <p:nvSpPr>
          <p:cNvPr id="2" name="Title 1">
            <a:extLst>
              <a:ext uri="{FF2B5EF4-FFF2-40B4-BE49-F238E27FC236}">
                <a16:creationId xmlns:a16="http://schemas.microsoft.com/office/drawing/2014/main" id="{BECA4E43-8F4B-AD89-4DB5-35600D5D66FE}"/>
              </a:ext>
            </a:extLst>
          </p:cNvPr>
          <p:cNvSpPr txBox="1">
            <a:spLocks/>
          </p:cNvSpPr>
          <p:nvPr/>
        </p:nvSpPr>
        <p:spPr>
          <a:xfrm>
            <a:off x="228600" y="1879601"/>
            <a:ext cx="23926800" cy="10160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defRPr/>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1.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TIẾT KIỆM ĐẦU TƯ</a:t>
            </a:r>
          </a:p>
        </p:txBody>
      </p:sp>
      <p:sp>
        <p:nvSpPr>
          <p:cNvPr id="4" name="TextBox 321">
            <a:extLst>
              <a:ext uri="{FF2B5EF4-FFF2-40B4-BE49-F238E27FC236}">
                <a16:creationId xmlns:a16="http://schemas.microsoft.com/office/drawing/2014/main" id="{8192E3C4-19D4-B92A-6610-FF73482E10D4}"/>
              </a:ext>
            </a:extLst>
          </p:cNvPr>
          <p:cNvSpPr txBox="1"/>
          <p:nvPr/>
        </p:nvSpPr>
        <p:spPr>
          <a:xfrm>
            <a:off x="602673" y="7280565"/>
            <a:ext cx="23164800" cy="3468255"/>
          </a:xfrm>
          <a:prstGeom prst="rect">
            <a:avLst/>
          </a:prstGeom>
          <a:solidFill>
            <a:srgbClr val="D6F7FE"/>
          </a:solidFill>
        </p:spPr>
        <p:txBody>
          <a:bodyPr wrap="square" rtlCol="0">
            <a:noAutofit/>
          </a:bodyPr>
          <a:lstStyle/>
          <a:p>
            <a:pPr algn="just"/>
            <a:r>
              <a:rPr lang="en-US" sz="4400" b="1">
                <a:latin typeface="Tahoma" panose="020B0604030504040204" pitchFamily="34" charset="0"/>
                <a:ea typeface="Tahoma" panose="020B0604030504040204" pitchFamily="34" charset="0"/>
                <a:cs typeface="Tahoma" panose="020B0604030504040204" pitchFamily="34" charset="0"/>
              </a:rPr>
              <a:t>Tiết kiệm và đầu tư là nền tảng cho các hoạt động về tài chính. về cơ bản, có thể hiểu tiết kiệm là việc lưu giữ giá trị, biến sức mua hiện tại thành sức mua trong tương lai; còn đầu tư là nhằm gia tăng giá trị. Đầu tư liên quan đến việc đưa tài chính vào các khoản đầu tư, chẳng hạn như cồ phiếu, với hi vọng tài chính sẽ tăng lên.</a:t>
            </a:r>
          </a:p>
        </p:txBody>
      </p:sp>
    </p:spTree>
    <p:extLst>
      <p:ext uri="{BB962C8B-B14F-4D97-AF65-F5344CB8AC3E}">
        <p14:creationId xmlns:p14="http://schemas.microsoft.com/office/powerpoint/2010/main" val="3949122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879601"/>
            <a:ext cx="23926800" cy="10160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defRPr/>
            </a:pP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2</a:t>
            </a:r>
            <a:r>
              <a:rPr lang="vi-VN"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a:solidFill>
                  <a:srgbClr val="FF0000"/>
                </a:solidFill>
                <a:latin typeface="Tahoma" panose="020B0604030504040204" pitchFamily="34" charset="0"/>
                <a:ea typeface="Tahoma" panose="020B0604030504040204" pitchFamily="34" charset="0"/>
                <a:cs typeface="Tahoma" panose="020B0604030504040204" pitchFamily="34" charset="0"/>
              </a:rPr>
              <a:t>THUẾ THU NHẬP CÁ NHÂN</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321"/>
          <p:cNvSpPr txBox="1"/>
          <p:nvPr/>
        </p:nvSpPr>
        <p:spPr>
          <a:xfrm>
            <a:off x="609600" y="3003868"/>
            <a:ext cx="23164800" cy="2939732"/>
          </a:xfrm>
          <a:prstGeom prst="rect">
            <a:avLst/>
          </a:prstGeom>
          <a:solidFill>
            <a:srgbClr val="D6F7FE"/>
          </a:solidFill>
        </p:spPr>
        <p:txBody>
          <a:bodyPr wrap="square" rtlCol="0">
            <a:noAutofit/>
          </a:bodyPr>
          <a:lstStyle/>
          <a:p>
            <a:pPr algn="just">
              <a:lnSpc>
                <a:spcPct val="107000"/>
              </a:lnSpc>
            </a:pP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 hỏi thảo luận 5: </a:t>
            </a:r>
          </a:p>
          <a:p>
            <a:pPr algn="just">
              <a:lnSpc>
                <a:spcPct val="107000"/>
              </a:lnSpc>
            </a:pPr>
            <a:r>
              <a:rPr lang="en-US" sz="4400" b="1">
                <a:latin typeface="Tahoma" panose="020B0604030504040204" pitchFamily="34" charset="0"/>
                <a:ea typeface="Tahoma" panose="020B0604030504040204" pitchFamily="34" charset="0"/>
                <a:cs typeface="Tahoma" panose="020B0604030504040204" pitchFamily="34" charset="0"/>
              </a:rPr>
              <a:t>Em hiểu thế nào là thuế thu nhập cá nhân? </a:t>
            </a:r>
          </a:p>
          <a:p>
            <a:r>
              <a:rPr lang="en-US" sz="4400" b="1">
                <a:latin typeface="Tahoma" panose="020B0604030504040204" pitchFamily="34" charset="0"/>
                <a:ea typeface="Tahoma" panose="020B0604030504040204" pitchFamily="34" charset="0"/>
                <a:cs typeface="Tahoma" panose="020B0604030504040204" pitchFamily="34" charset="0"/>
              </a:rPr>
              <a:t>Công thức tính thu nhập thuế?</a:t>
            </a:r>
          </a:p>
          <a:p>
            <a:r>
              <a:rPr lang="en-US" sz="4400" b="1">
                <a:latin typeface="Tahoma" panose="020B0604030504040204" pitchFamily="34" charset="0"/>
                <a:ea typeface="Tahoma" panose="020B0604030504040204" pitchFamily="34" charset="0"/>
                <a:cs typeface="Tahoma" panose="020B0604030504040204" pitchFamily="34" charset="0"/>
              </a:rPr>
              <a:t>Công thức tính thuế thu nhập cá nhân</a:t>
            </a:r>
          </a:p>
        </p:txBody>
      </p:sp>
      <p:sp>
        <p:nvSpPr>
          <p:cNvPr id="5" name="TextBox 321">
            <a:extLst>
              <a:ext uri="{FF2B5EF4-FFF2-40B4-BE49-F238E27FC236}">
                <a16:creationId xmlns:a16="http://schemas.microsoft.com/office/drawing/2014/main" id="{9527AF20-32FA-EC91-12DC-8888E539E088}"/>
              </a:ext>
            </a:extLst>
          </p:cNvPr>
          <p:cNvSpPr txBox="1"/>
          <p:nvPr/>
        </p:nvSpPr>
        <p:spPr>
          <a:xfrm>
            <a:off x="644236" y="6356668"/>
            <a:ext cx="23164800" cy="6902132"/>
          </a:xfrm>
          <a:prstGeom prst="rect">
            <a:avLst/>
          </a:prstGeom>
          <a:solidFill>
            <a:srgbClr val="D6F7FE"/>
          </a:solidFill>
        </p:spPr>
        <p:txBody>
          <a:bodyPr wrap="square" rtlCol="0">
            <a:noAutofit/>
          </a:bodyPr>
          <a:lstStyle/>
          <a:p>
            <a:pPr marL="571500" indent="-571500">
              <a:buFont typeface="Arial" panose="020B0604020202020204" pitchFamily="34" charset="0"/>
              <a:buChar char="•"/>
            </a:pPr>
            <a:r>
              <a:rPr lang="en-US" sz="4400" b="1">
                <a:latin typeface="Tahoma" panose="020B0604030504040204" pitchFamily="34" charset="0"/>
                <a:ea typeface="Tahoma" panose="020B0604030504040204" pitchFamily="34" charset="0"/>
                <a:cs typeface="Tahoma" panose="020B0604030504040204" pitchFamily="34" charset="0"/>
              </a:rPr>
              <a:t>Thuế thu nhập cá nhân là khoản tiền (thuế) mà người có thu nhập phải trích nộp một phần vào ngân sách nhà nước sau khi đã tính các khoản được giảm trừ. Các khoản giảm trù thông thường bao gồm:</a:t>
            </a:r>
          </a:p>
          <a:p>
            <a:r>
              <a:rPr lang="en-US" sz="4400" b="1">
                <a:latin typeface="Tahoma" panose="020B0604030504040204" pitchFamily="34" charset="0"/>
                <a:ea typeface="Tahoma" panose="020B0604030504040204" pitchFamily="34" charset="0"/>
                <a:cs typeface="Tahoma" panose="020B0604030504040204" pitchFamily="34" charset="0"/>
              </a:rPr>
              <a:t>	- Giảm trừ bản thân;</a:t>
            </a:r>
          </a:p>
          <a:p>
            <a:r>
              <a:rPr lang="en-US" sz="4400" b="1">
                <a:latin typeface="Tahoma" panose="020B0604030504040204" pitchFamily="34" charset="0"/>
                <a:ea typeface="Tahoma" panose="020B0604030504040204" pitchFamily="34" charset="0"/>
                <a:cs typeface="Tahoma" panose="020B0604030504040204" pitchFamily="34" charset="0"/>
              </a:rPr>
              <a:t>	- Giảm trừ người phụ thuộc.</a:t>
            </a:r>
          </a:p>
          <a:p>
            <a:pPr marL="571500" indent="-571500">
              <a:buFont typeface="Arial" panose="020B0604020202020204" pitchFamily="34" charset="0"/>
              <a:buChar char="•"/>
            </a:pPr>
            <a:r>
              <a:rPr lang="en-US" sz="4400" b="1">
                <a:latin typeface="Tahoma" panose="020B0604030504040204" pitchFamily="34" charset="0"/>
                <a:ea typeface="Tahoma" panose="020B0604030504040204" pitchFamily="34" charset="0"/>
                <a:cs typeface="Tahoma" panose="020B0604030504040204" pitchFamily="34" charset="0"/>
              </a:rPr>
              <a:t>Thuế suất thuế thu nhập cá nhân là tỉ lệ phần trăm dùng để tính số thuế phải nộp căn cứ vào phần thu nhập tính thuế của mỗi người.</a:t>
            </a:r>
          </a:p>
          <a:p>
            <a:r>
              <a:rPr lang="en-US" sz="4400" b="1">
                <a:latin typeface="Tahoma" panose="020B0604030504040204" pitchFamily="34" charset="0"/>
                <a:ea typeface="Tahoma" panose="020B0604030504040204" pitchFamily="34" charset="0"/>
                <a:cs typeface="Tahoma" panose="020B0604030504040204" pitchFamily="34" charset="0"/>
              </a:rPr>
              <a:t>Công thức</a:t>
            </a:r>
          </a:p>
          <a:p>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	Thu nhập tính thuế = thu nhập chịu thuế - các khoản giảm trừ</a:t>
            </a:r>
          </a:p>
          <a:p>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	Thuế thu nhập cá nhân = thu nhập tính thuế x thuế suất</a:t>
            </a:r>
          </a:p>
        </p:txBody>
      </p:sp>
    </p:spTree>
    <p:extLst>
      <p:ext uri="{BB962C8B-B14F-4D97-AF65-F5344CB8AC3E}">
        <p14:creationId xmlns:p14="http://schemas.microsoft.com/office/powerpoint/2010/main" val="4240422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circle(in)">
                                      <p:cBhvr>
                                        <p:cTn id="7" dur="2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5"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66282" y="1981199"/>
            <a:ext cx="11697120"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vi-VN" sz="4400" b="1" dirty="0">
              <a:latin typeface="Tahoma" panose="020B0604030504040204" pitchFamily="34" charset="0"/>
              <a:ea typeface="Tahoma" panose="020B0604030504040204" pitchFamily="34" charset="0"/>
              <a:cs typeface="Tahoma" panose="020B0604030504040204" pitchFamily="34" charset="0"/>
            </a:endParaRPr>
          </a:p>
        </p:txBody>
      </p:sp>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vi-VN" b="1" dirty="0"/>
          </a:p>
          <a:p>
            <a:pPr marL="0" indent="0">
              <a:buNone/>
            </a:pPr>
            <a:endParaRPr lang="vi-VN" b="1" dirty="0"/>
          </a:p>
          <a:p>
            <a:pPr marL="0" indent="0">
              <a:buNone/>
            </a:pPr>
            <a:endParaRPr lang="vi-VN" b="1" dirty="0"/>
          </a:p>
          <a:p>
            <a:pPr marL="0" indent="0">
              <a:buNone/>
            </a:pPr>
            <a:endParaRPr lang="vi-VN" b="1" dirty="0"/>
          </a:p>
          <a:p>
            <a:pPr marL="0" indent="0">
              <a:buNone/>
            </a:pPr>
            <a:endParaRPr lang="vi-VN" b="1" dirty="0"/>
          </a:p>
          <a:p>
            <a:pPr marL="0" indent="0">
              <a:buNone/>
            </a:pPr>
            <a:endParaRPr lang="vi-VN" b="1" dirty="0"/>
          </a:p>
          <a:p>
            <a:pPr marL="0" indent="0" algn="ctr">
              <a:buNone/>
            </a:pP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T.2</a:t>
            </a:r>
            <a:endParaRPr lang="vi-VN"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vi-VN" sz="4000"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endParaRPr lang="vi-VN" sz="4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000" b="1" dirty="0">
                <a:latin typeface="Tahoma" panose="020B0604030504040204" pitchFamily="34" charset="0"/>
                <a:ea typeface="Tahoma" panose="020B0604030504040204" pitchFamily="34" charset="0"/>
                <a:cs typeface="Tahoma" panose="020B0604030504040204" pitchFamily="34" charset="0"/>
              </a:rPr>
              <a:t>Số </a:t>
            </a:r>
            <a:r>
              <a:rPr lang="pt-BR" sz="4000" b="1" dirty="0">
                <a:latin typeface="Tahoma" panose="020B0604030504040204" pitchFamily="34" charset="0"/>
                <a:ea typeface="Tahoma" panose="020B0604030504040204" pitchFamily="34" charset="0"/>
                <a:cs typeface="Tahoma" panose="020B0604030504040204" pitchFamily="34" charset="0"/>
              </a:rPr>
              <a:t>cổ phiếu mà anh Tiến mua được là</a:t>
            </a:r>
            <a:endParaRPr lang="vi-VN" sz="40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vi-VN" sz="4000" b="1" dirty="0">
                <a:latin typeface="Tahoma" panose="020B0604030504040204" pitchFamily="34" charset="0"/>
                <a:ea typeface="Tahoma" panose="020B0604030504040204" pitchFamily="34" charset="0"/>
                <a:cs typeface="Tahoma" panose="020B0604030504040204" pitchFamily="34" charset="0"/>
              </a:rPr>
              <a:t>898 200 000 : 24950= 36 000 ( cổ phiếu</a:t>
            </a:r>
            <a:r>
              <a:rPr lang="vi-VN" sz="4000" dirty="0">
                <a:latin typeface="Tahoma" panose="020B0604030504040204" pitchFamily="34" charset="0"/>
                <a:ea typeface="Tahoma" panose="020B0604030504040204" pitchFamily="34" charset="0"/>
                <a:cs typeface="Tahoma" panose="020B0604030504040204" pitchFamily="34" charset="0"/>
              </a:rPr>
              <a:t>)</a:t>
            </a:r>
            <a:r>
              <a:rPr lang="pt-BR" sz="4000" dirty="0">
                <a:latin typeface="Tahoma" panose="020B0604030504040204" pitchFamily="34" charset="0"/>
                <a:ea typeface="Tahoma" panose="020B0604030504040204" pitchFamily="34" charset="0"/>
                <a:cs typeface="Tahoma" panose="020B0604030504040204" pitchFamily="34" charset="0"/>
              </a:rPr>
              <a:t> </a:t>
            </a:r>
            <a:endParaRPr lang="vi-VN" sz="4000" dirty="0">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r>
              <a:rPr lang="vi-VN" sz="4000" b="1" dirty="0">
                <a:latin typeface="Tahoma" panose="020B0604030504040204" pitchFamily="34" charset="0"/>
                <a:ea typeface="Tahoma" panose="020B0604030504040204" pitchFamily="34" charset="0"/>
                <a:cs typeface="Tahoma" panose="020B0604030504040204" pitchFamily="34" charset="0"/>
              </a:rPr>
              <a:t>Vào thời điểm 15-3-2021, giá mỗi cổ phiếu là 33 000 (đồng)</a:t>
            </a:r>
          </a:p>
          <a:p>
            <a:pPr marL="0" indent="0">
              <a:buNone/>
            </a:pPr>
            <a:r>
              <a:rPr lang="vi-VN" sz="4000" b="1" dirty="0">
                <a:latin typeface="Tahoma" panose="020B0604030504040204" pitchFamily="34" charset="0"/>
                <a:ea typeface="Tahoma" panose="020B0604030504040204" pitchFamily="34" charset="0"/>
                <a:cs typeface="Tahoma" panose="020B0604030504040204" pitchFamily="34" charset="0"/>
              </a:rPr>
              <a:t>     Số tiền thu được nếu bán thời điểm này là </a:t>
            </a:r>
          </a:p>
          <a:p>
            <a:pPr marL="0" indent="0" algn="ctr">
              <a:buNone/>
            </a:pPr>
            <a:r>
              <a:rPr lang="vi-VN" sz="4000" b="1" dirty="0">
                <a:latin typeface="Tahoma" panose="020B0604030504040204" pitchFamily="34" charset="0"/>
                <a:ea typeface="Tahoma" panose="020B0604030504040204" pitchFamily="34" charset="0"/>
                <a:cs typeface="Tahoma" panose="020B0604030504040204" pitchFamily="34" charset="0"/>
              </a:rPr>
              <a:t>36 000 . 33 000 = 1 188 000 000 (đồng)</a:t>
            </a:r>
          </a:p>
        </p:txBody>
      </p:sp>
      <p:grpSp>
        <p:nvGrpSpPr>
          <p:cNvPr id="4" name="Group 3"/>
          <p:cNvGrpSpPr/>
          <p:nvPr/>
        </p:nvGrpSpPr>
        <p:grpSpPr>
          <a:xfrm>
            <a:off x="319549" y="1981198"/>
            <a:ext cx="11643853" cy="2362200"/>
            <a:chOff x="22634" y="-123438"/>
            <a:chExt cx="5030016" cy="800100"/>
          </a:xfrm>
        </p:grpSpPr>
        <p:grpSp>
          <p:nvGrpSpPr>
            <p:cNvPr id="5" name="Group 4"/>
            <p:cNvGrpSpPr/>
            <p:nvPr/>
          </p:nvGrpSpPr>
          <p:grpSpPr>
            <a:xfrm>
              <a:off x="22634" y="-110027"/>
              <a:ext cx="212227" cy="158428"/>
              <a:chOff x="31845" y="-149259"/>
              <a:chExt cx="298607" cy="196062"/>
            </a:xfrm>
          </p:grpSpPr>
          <p:sp>
            <p:nvSpPr>
              <p:cNvPr id="9" name="Arrow: Chevron 53"/>
              <p:cNvSpPr/>
              <p:nvPr/>
            </p:nvSpPr>
            <p:spPr>
              <a:xfrm>
                <a:off x="31845" y="-149259"/>
                <a:ext cx="162630" cy="196062"/>
              </a:xfrm>
              <a:prstGeom prst="chevron">
                <a:avLst/>
              </a:prstGeom>
              <a:solidFill>
                <a:srgbClr val="4472C4"/>
              </a:solidFill>
              <a:ln w="12700" cap="flat" cmpd="sng" algn="ctr">
                <a:noFill/>
                <a:prstDash val="solid"/>
                <a:miter lim="800000"/>
              </a:ln>
              <a:effectLst/>
            </p:spPr>
            <p:txBody>
              <a:bodyPr rtlCol="0" anchor="ctr"/>
              <a:lstStyle/>
              <a:p>
                <a:endParaRPr lang="en-US"/>
              </a:p>
            </p:txBody>
          </p:sp>
          <p:sp>
            <p:nvSpPr>
              <p:cNvPr id="10" name="Arrow: Chevron 54"/>
              <p:cNvSpPr/>
              <p:nvPr/>
            </p:nvSpPr>
            <p:spPr>
              <a:xfrm>
                <a:off x="153686" y="-149259"/>
                <a:ext cx="176766" cy="196062"/>
              </a:xfrm>
              <a:prstGeom prst="chevron">
                <a:avLst/>
              </a:prstGeom>
              <a:solidFill>
                <a:srgbClr val="FFC000"/>
              </a:solidFill>
              <a:ln w="12700" cap="flat" cmpd="sng" algn="ctr">
                <a:noFill/>
                <a:prstDash val="solid"/>
                <a:miter lim="800000"/>
              </a:ln>
              <a:effectLst/>
            </p:spPr>
            <p:txBody>
              <a:bodyPr rtlCol="0" anchor="ctr"/>
              <a:lstStyle/>
              <a:p>
                <a:endParaRPr lang="en-US"/>
              </a:p>
            </p:txBody>
          </p:sp>
        </p:grpSp>
        <p:sp>
          <p:nvSpPr>
            <p:cNvPr id="6" name="TextBox 56"/>
            <p:cNvSpPr txBox="1"/>
            <p:nvPr/>
          </p:nvSpPr>
          <p:spPr>
            <a:xfrm>
              <a:off x="224815" y="-123438"/>
              <a:ext cx="4827835" cy="800100"/>
            </a:xfrm>
            <a:prstGeom prst="rect">
              <a:avLst/>
            </a:prstGeom>
            <a:noFill/>
          </p:spPr>
          <p:txBody>
            <a:bodyPr wrap="square">
              <a:noAutofit/>
            </a:bodyPr>
            <a:lstStyle/>
            <a:p>
              <a:pPr marL="0" marR="0">
                <a:lnSpc>
                  <a:spcPct val="107000"/>
                </a:lnSpc>
                <a:spcBef>
                  <a:spcPts val="0"/>
                </a:spcBef>
                <a:spcAft>
                  <a:spcPts val="0"/>
                </a:spcAft>
              </a:pPr>
              <a:r>
                <a:rPr lang="en-US" sz="44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Vận</a:t>
              </a:r>
              <a:r>
                <a:rPr lang="en-US" sz="44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4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dụng</a:t>
              </a:r>
              <a:r>
                <a:rPr lang="vi-VN" sz="44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1.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Tiến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vi-VN"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400" b="1" dirty="0">
                  <a:solidFill>
                    <a:srgbClr val="2E2E2E"/>
                  </a:solidFill>
                  <a:effectLst/>
                  <a:latin typeface="Tahoma" panose="020B0604030504040204" pitchFamily="34" charset="0"/>
                  <a:ea typeface="Tahoma" panose="020B0604030504040204" pitchFamily="34" charset="0"/>
                  <a:cs typeface="Tahoma" panose="020B0604030504040204" pitchFamily="34" charset="0"/>
                </a:rPr>
                <a:t>898 200 000 </a:t>
              </a:r>
              <a:r>
                <a:rPr lang="en-US" sz="4400" b="1" dirty="0" err="1">
                  <a:solidFill>
                    <a:srgbClr val="2E2E2E"/>
                  </a:solidFill>
                  <a:effectLst/>
                  <a:latin typeface="Tahoma" panose="020B0604030504040204" pitchFamily="34" charset="0"/>
                  <a:ea typeface="Tahoma" panose="020B0604030504040204" pitchFamily="34" charset="0"/>
                  <a:cs typeface="Tahoma" panose="020B0604030504040204" pitchFamily="34" charset="0"/>
                </a:rPr>
                <a:t>đồng</a:t>
              </a:r>
              <a:r>
                <a:rPr lang="en-US" sz="4400" b="1" dirty="0">
                  <a:solidFill>
                    <a:srgbClr val="2E2E2E"/>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E2E2E"/>
                  </a:solidFill>
                  <a:effectLst/>
                  <a:latin typeface="Tahoma" panose="020B0604030504040204" pitchFamily="34" charset="0"/>
                  <a:ea typeface="Tahoma" panose="020B0604030504040204" pitchFamily="34" charset="0"/>
                  <a:cs typeface="Tahoma" panose="020B0604030504040204" pitchFamily="34" charset="0"/>
                </a:rPr>
                <a:t>dự</a:t>
              </a:r>
              <a:r>
                <a:rPr lang="en-US" sz="4400" b="1" dirty="0">
                  <a:solidFill>
                    <a:srgbClr val="2E2E2E"/>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E2E2E"/>
                  </a:solidFill>
                  <a:effectLst/>
                  <a:latin typeface="Tahoma" panose="020B0604030504040204" pitchFamily="34" charset="0"/>
                  <a:ea typeface="Tahoma" panose="020B0604030504040204" pitchFamily="34" charset="0"/>
                  <a:cs typeface="Tahoma" panose="020B0604030504040204" pitchFamily="34" charset="0"/>
                </a:rPr>
                <a:t>định</a:t>
              </a:r>
              <a:r>
                <a:rPr lang="en-US" sz="4400" b="1" dirty="0">
                  <a:solidFill>
                    <a:srgbClr val="2E2E2E"/>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E2E2E"/>
                  </a:solidFill>
                  <a:effectLst/>
                  <a:latin typeface="Tahoma" panose="020B0604030504040204" pitchFamily="34" charset="0"/>
                  <a:ea typeface="Tahoma" panose="020B0604030504040204" pitchFamily="34" charset="0"/>
                  <a:cs typeface="Tahoma" panose="020B0604030504040204" pitchFamily="34" charset="0"/>
                </a:rPr>
                <a:t>đầu</a:t>
              </a:r>
              <a:r>
                <a:rPr lang="en-US" sz="4400" b="1" dirty="0">
                  <a:solidFill>
                    <a:srgbClr val="2E2E2E"/>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E2E2E"/>
                  </a:solidFill>
                  <a:effectLst/>
                  <a:latin typeface="Tahoma" panose="020B0604030504040204" pitchFamily="34" charset="0"/>
                  <a:ea typeface="Tahoma" panose="020B0604030504040204" pitchFamily="34" charset="0"/>
                  <a:cs typeface="Tahoma" panose="020B0604030504040204" pitchFamily="34" charset="0"/>
                </a:rPr>
                <a:t>tư</a:t>
              </a:r>
              <a:r>
                <a:rPr lang="en-US" sz="4400" b="1" dirty="0">
                  <a:solidFill>
                    <a:srgbClr val="2E2E2E"/>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E2E2E"/>
                  </a:solidFill>
                  <a:effectLst/>
                  <a:latin typeface="Tahoma" panose="020B0604030504040204" pitchFamily="34" charset="0"/>
                  <a:ea typeface="Tahoma" panose="020B0604030504040204" pitchFamily="34" charset="0"/>
                  <a:cs typeface="Tahoma" panose="020B0604030504040204" pitchFamily="34" charset="0"/>
                </a:rPr>
                <a:t>Anh</a:t>
              </a:r>
              <a:r>
                <a:rPr lang="en-US" sz="4400" b="1" dirty="0">
                  <a:solidFill>
                    <a:srgbClr val="2E2E2E"/>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E2E2E"/>
                  </a:solidFill>
                  <a:effectLst/>
                  <a:latin typeface="Tahoma" panose="020B0604030504040204" pitchFamily="34" charset="0"/>
                  <a:ea typeface="Tahoma" panose="020B0604030504040204" pitchFamily="34" charset="0"/>
                  <a:cs typeface="Tahoma" panose="020B0604030504040204" pitchFamily="34" charset="0"/>
                </a:rPr>
                <a:t>Tiến</a:t>
              </a:r>
              <a:r>
                <a:rPr lang="en-US" sz="4400" b="1" dirty="0">
                  <a:solidFill>
                    <a:srgbClr val="2E2E2E"/>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mong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muốn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sau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2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năm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sẽ</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nhận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được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tiền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cả</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gốc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E2E2E"/>
                  </a:solidFill>
                  <a:effectLst/>
                  <a:latin typeface="Tahoma" panose="020B0604030504040204" pitchFamily="34" charset="0"/>
                  <a:ea typeface="Tahoma" panose="020B0604030504040204" pitchFamily="34" charset="0"/>
                  <a:cs typeface="Tahoma" panose="020B0604030504040204" pitchFamily="34" charset="0"/>
                </a:rPr>
                <a:t>lẫn</a:t>
              </a:r>
              <a:r>
                <a:rPr lang="en-US" sz="4400" b="1" dirty="0">
                  <a:solidFill>
                    <a:srgbClr val="2E2E2E"/>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E2E2E"/>
                  </a:solidFill>
                  <a:effectLst/>
                  <a:latin typeface="Tahoma" panose="020B0604030504040204" pitchFamily="34" charset="0"/>
                  <a:ea typeface="Tahoma" panose="020B0604030504040204" pitchFamily="34" charset="0"/>
                  <a:cs typeface="Tahoma" panose="020B0604030504040204" pitchFamily="34" charset="0"/>
                </a:rPr>
                <a:t>lãi</a:t>
              </a:r>
              <a:r>
                <a:rPr lang="en-US" sz="4400" b="1" dirty="0">
                  <a:solidFill>
                    <a:srgbClr val="2E2E2E"/>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E2E2E"/>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2E2E2E"/>
                  </a:solidFill>
                  <a:effectLst/>
                  <a:latin typeface="Tahoma" panose="020B0604030504040204" pitchFamily="34" charset="0"/>
                  <a:ea typeface="Tahoma" panose="020B0604030504040204" pitchFamily="34" charset="0"/>
                  <a:cs typeface="Tahoma" panose="020B0604030504040204" pitchFamily="34" charset="0"/>
                </a:rPr>
                <a:t> 1 </a:t>
              </a:r>
              <a:r>
                <a:rPr lang="en-US" sz="4400" b="1" dirty="0" err="1">
                  <a:solidFill>
                    <a:srgbClr val="2E2E2E"/>
                  </a:solidFill>
                  <a:effectLst/>
                  <a:latin typeface="Tahoma" panose="020B0604030504040204" pitchFamily="34" charset="0"/>
                  <a:ea typeface="Tahoma" panose="020B0604030504040204" pitchFamily="34" charset="0"/>
                  <a:cs typeface="Tahoma" panose="020B0604030504040204" pitchFamily="34" charset="0"/>
                </a:rPr>
                <a:t>tỉ</a:t>
              </a:r>
              <a:r>
                <a:rPr lang="en-US" sz="4400" b="1" dirty="0">
                  <a:solidFill>
                    <a:srgbClr val="2E2E2E"/>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E2E2E"/>
                  </a:solidFill>
                  <a:effectLst/>
                  <a:latin typeface="Tahoma" panose="020B0604030504040204" pitchFamily="34" charset="0"/>
                  <a:ea typeface="Tahoma" panose="020B0604030504040204" pitchFamily="34" charset="0"/>
                  <a:cs typeface="Tahoma" panose="020B0604030504040204" pitchFamily="34" charset="0"/>
                </a:rPr>
                <a:t>đồng</a:t>
              </a:r>
              <a:r>
                <a:rPr lang="en-US" sz="4400" b="1" dirty="0">
                  <a:solidFill>
                    <a:srgbClr val="2E2E2E"/>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E2E2E"/>
                  </a:solidFill>
                  <a:effectLst/>
                  <a:latin typeface="Tahoma" panose="020B0604030504040204" pitchFamily="34" charset="0"/>
                  <a:ea typeface="Tahoma" panose="020B0604030504040204" pitchFamily="34" charset="0"/>
                  <a:cs typeface="Tahoma" panose="020B0604030504040204" pitchFamily="34" charset="0"/>
                </a:rPr>
                <a:t>Ngày</a:t>
              </a:r>
              <a:r>
                <a:rPr lang="en-US" sz="4400" b="1" dirty="0">
                  <a:solidFill>
                    <a:srgbClr val="2E2E2E"/>
                  </a:solidFill>
                  <a:effectLst/>
                  <a:latin typeface="Tahoma" panose="020B0604030504040204" pitchFamily="34" charset="0"/>
                  <a:ea typeface="Tahoma" panose="020B0604030504040204" pitchFamily="34" charset="0"/>
                  <a:cs typeface="Tahoma" panose="020B0604030504040204" pitchFamily="34" charset="0"/>
                </a:rPr>
                <a:t> 9-12-2020,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anh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Tiến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quyết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định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đầu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tư</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mua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cồ</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phiếu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công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2E2E2E"/>
                  </a:solidFill>
                  <a:effectLst/>
                  <a:latin typeface="Tahoma" panose="020B0604030504040204" pitchFamily="34" charset="0"/>
                  <a:ea typeface="Tahoma" panose="020B0604030504040204" pitchFamily="34" charset="0"/>
                  <a:cs typeface="Tahoma" panose="020B0604030504040204" pitchFamily="34" charset="0"/>
                </a:rPr>
                <a:t>ty B. </a:t>
              </a:r>
              <a:r>
                <a:rPr lang="en-US" sz="4400" b="1" dirty="0" err="1">
                  <a:solidFill>
                    <a:srgbClr val="2E2E2E"/>
                  </a:solidFill>
                  <a:effectLst/>
                  <a:latin typeface="Tahoma" panose="020B0604030504040204" pitchFamily="34" charset="0"/>
                  <a:ea typeface="Tahoma" panose="020B0604030504040204" pitchFamily="34" charset="0"/>
                  <a:cs typeface="Tahoma" panose="020B0604030504040204" pitchFamily="34" charset="0"/>
                </a:rPr>
                <a:t>Giá</a:t>
              </a:r>
              <a:r>
                <a:rPr lang="en-US" sz="4400" b="1" dirty="0">
                  <a:solidFill>
                    <a:srgbClr val="2E2E2E"/>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mỗi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E2E2E"/>
                  </a:solidFill>
                  <a:effectLst/>
                  <a:latin typeface="Tahoma" panose="020B0604030504040204" pitchFamily="34" charset="0"/>
                  <a:ea typeface="Tahoma" panose="020B0604030504040204" pitchFamily="34" charset="0"/>
                  <a:cs typeface="Tahoma" panose="020B0604030504040204" pitchFamily="34" charset="0"/>
                </a:rPr>
                <a:t>cổ</a:t>
              </a:r>
              <a:r>
                <a:rPr lang="en-US" sz="4400" b="1" dirty="0">
                  <a:solidFill>
                    <a:srgbClr val="2E2E2E"/>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phiếu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24 950 </a:t>
              </a:r>
              <a:r>
                <a:rPr lang="en-US" sz="4400" b="1" dirty="0" err="1">
                  <a:solidFill>
                    <a:srgbClr val="2E2E2E"/>
                  </a:solidFill>
                  <a:effectLst/>
                  <a:latin typeface="Tahoma" panose="020B0604030504040204" pitchFamily="34" charset="0"/>
                  <a:ea typeface="Tahoma" panose="020B0604030504040204" pitchFamily="34" charset="0"/>
                  <a:cs typeface="Tahoma" panose="020B0604030504040204" pitchFamily="34" charset="0"/>
                </a:rPr>
                <a:t>đồng</a:t>
              </a:r>
              <a:r>
                <a:rPr lang="en-US" sz="4400" b="1" dirty="0">
                  <a:solidFill>
                    <a:srgbClr val="2E2E2E"/>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Biểu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đồ</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chứng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khoản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của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công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ty B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được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cho</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2E2E2E"/>
                  </a:solidFill>
                  <a:effectLst/>
                  <a:latin typeface="Tahoma" panose="020B0604030504040204" pitchFamily="34" charset="0"/>
                  <a:ea typeface="Tahoma" panose="020B0604030504040204" pitchFamily="34" charset="0"/>
                  <a:cs typeface="Tahoma" panose="020B0604030504040204" pitchFamily="34" charset="0"/>
                </a:rPr>
                <a:t>Hình</a:t>
              </a:r>
              <a:r>
                <a:rPr lang="en-US" sz="4400" b="1" dirty="0">
                  <a:solidFill>
                    <a:srgbClr val="2E2E2E"/>
                  </a:solidFill>
                  <a:effectLst/>
                  <a:latin typeface="Tahoma" panose="020B0604030504040204" pitchFamily="34" charset="0"/>
                  <a:ea typeface="Tahoma" panose="020B0604030504040204" pitchFamily="34" charset="0"/>
                  <a:cs typeface="Tahoma" panose="020B0604030504040204" pitchFamily="34" charset="0"/>
                </a:rPr>
                <a:t> T.2.</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gn="just"/>
              <a:r>
                <a:rPr lang="en-US" sz="12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Dựa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biểu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hây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anh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Tiến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được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cổ</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phiếu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cõng</a:t>
              </a:r>
              <a:r>
                <a:rPr lang="en-US" sz="4400" b="1" dirty="0">
                  <a:latin typeface="Tahoma" panose="020B0604030504040204" pitchFamily="34" charset="0"/>
                  <a:ea typeface="Tahoma" panose="020B0604030504040204" pitchFamily="34" charset="0"/>
                  <a:cs typeface="Tahoma" panose="020B0604030504040204" pitchFamily="34" charset="0"/>
                </a:rPr>
                <a:t> ty B </a:t>
              </a:r>
              <a:r>
                <a:rPr lang="en-US" sz="4400" b="1" dirty="0" err="1">
                  <a:latin typeface="Tahoma" panose="020B0604030504040204" pitchFamily="34" charset="0"/>
                  <a:ea typeface="Tahoma" panose="020B0604030504040204" pitchFamily="34" charset="0"/>
                  <a:cs typeface="Tahoma" panose="020B0604030504040204" pitchFamily="34" charset="0"/>
                </a:rPr>
                <a:t>tại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thời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a:t>
              </a:r>
            </a:p>
            <a:p>
              <a:pPr marL="742950" indent="-742950">
                <a:buAutoNum type="alphaLcParenR"/>
              </a:pPr>
              <a:r>
                <a:rPr lang="en-US" sz="4400" b="1" dirty="0">
                  <a:latin typeface="Tahoma" panose="020B0604030504040204" pitchFamily="34" charset="0"/>
                  <a:ea typeface="Tahoma" panose="020B0604030504040204" pitchFamily="34" charset="0"/>
                  <a:cs typeface="Tahoma" panose="020B0604030504040204" pitchFamily="34" charset="0"/>
                </a:rPr>
                <a:t>15-3-2021; 	b) 15-4-2021; </a:t>
              </a:r>
              <a:endParaRPr lang="vi-VN" sz="4400" b="1" dirty="0">
                <a:latin typeface="Tahoma" panose="020B0604030504040204" pitchFamily="34" charset="0"/>
                <a:ea typeface="Tahoma" panose="020B0604030504040204" pitchFamily="34" charset="0"/>
                <a:cs typeface="Tahoma" panose="020B0604030504040204" pitchFamily="34" charset="0"/>
              </a:endParaRPr>
            </a:p>
            <a:p>
              <a:r>
                <a:rPr lang="en-US" sz="4400" b="1" dirty="0">
                  <a:latin typeface="Tahoma" panose="020B0604030504040204" pitchFamily="34" charset="0"/>
                  <a:ea typeface="Tahoma" panose="020B0604030504040204" pitchFamily="34" charset="0"/>
                  <a:cs typeface="Tahoma" panose="020B0604030504040204" pitchFamily="34" charset="0"/>
                </a:rPr>
                <a:t>c) 18-5-2021.</a:t>
              </a:r>
            </a:p>
            <a:p>
              <a:pPr marL="0" marR="0">
                <a:lnSpc>
                  <a:spcPct val="107000"/>
                </a:lnSpc>
                <a:spcBef>
                  <a:spcPts val="0"/>
                </a:spcBef>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1" name="Picture 10"/>
          <p:cNvPicPr/>
          <p:nvPr/>
        </p:nvPicPr>
        <p:blipFill>
          <a:blip r:embed="rId3"/>
          <a:stretch>
            <a:fillRect/>
          </a:stretch>
        </p:blipFill>
        <p:spPr>
          <a:xfrm>
            <a:off x="12354370" y="1981198"/>
            <a:ext cx="11697121" cy="5334002"/>
          </a:xfrm>
          <a:prstGeom prst="rect">
            <a:avLst/>
          </a:prstGeom>
        </p:spPr>
      </p:pic>
      <p:sp>
        <p:nvSpPr>
          <p:cNvPr id="2" name="TextBox 1"/>
          <p:cNvSpPr txBox="1"/>
          <p:nvPr/>
        </p:nvSpPr>
        <p:spPr>
          <a:xfrm>
            <a:off x="12165724" y="8763000"/>
            <a:ext cx="11859491" cy="4139595"/>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b) Vào thời điểm 15-4-2021, giá mỗi cổ phiếu là 34 400 (đồng)</a:t>
            </a:r>
          </a:p>
          <a:p>
            <a:r>
              <a:rPr lang="vi-VN" sz="4400" b="1" dirty="0">
                <a:latin typeface="Tahoma" panose="020B0604030504040204" pitchFamily="34" charset="0"/>
                <a:ea typeface="Tahoma" panose="020B0604030504040204" pitchFamily="34" charset="0"/>
                <a:cs typeface="Tahoma" panose="020B0604030504040204" pitchFamily="34" charset="0"/>
              </a:rPr>
              <a:t>     Số tiền thu được nếu bán thời điểm này là </a:t>
            </a:r>
          </a:p>
          <a:p>
            <a:pPr algn="ctr"/>
            <a:r>
              <a:rPr lang="vi-VN" sz="4400" b="1" dirty="0">
                <a:latin typeface="Tahoma" panose="020B0604030504040204" pitchFamily="34" charset="0"/>
                <a:ea typeface="Tahoma" panose="020B0604030504040204" pitchFamily="34" charset="0"/>
                <a:cs typeface="Tahoma" panose="020B0604030504040204" pitchFamily="34" charset="0"/>
              </a:rPr>
              <a:t>36 000 . 34 400 = 1 238 400 000 (đồng)</a:t>
            </a:r>
          </a:p>
          <a:p>
            <a:r>
              <a:rPr lang="vi-VN" dirty="0"/>
              <a:t> </a:t>
            </a:r>
            <a:endParaRPr lang="en-US" dirty="0"/>
          </a:p>
        </p:txBody>
      </p:sp>
      <p:sp>
        <p:nvSpPr>
          <p:cNvPr id="3" name="TextBox 2"/>
          <p:cNvSpPr txBox="1"/>
          <p:nvPr/>
        </p:nvSpPr>
        <p:spPr>
          <a:xfrm>
            <a:off x="12354370" y="9024610"/>
            <a:ext cx="11420030" cy="3877985"/>
          </a:xfrm>
          <a:prstGeom prst="rect">
            <a:avLst/>
          </a:prstGeom>
          <a:noFill/>
        </p:spPr>
        <p:txBody>
          <a:bodyPr wrap="square" rtlCol="0">
            <a:spAutoFit/>
          </a:bodyPr>
          <a:lstStyle/>
          <a:p>
            <a:r>
              <a:rPr lang="vi-VN" sz="4000" b="1" dirty="0">
                <a:latin typeface="Tahoma" panose="020B0604030504040204" pitchFamily="34" charset="0"/>
                <a:ea typeface="Tahoma" panose="020B0604030504040204" pitchFamily="34" charset="0"/>
                <a:cs typeface="Tahoma" panose="020B0604030504040204" pitchFamily="34" charset="0"/>
              </a:rPr>
              <a:t>c) Vào thời điểm 18-5-2021, giá mỗi cổ phiếu là 36 550 (đồng)</a:t>
            </a:r>
          </a:p>
          <a:p>
            <a:r>
              <a:rPr lang="vi-VN" sz="4000" b="1" dirty="0">
                <a:latin typeface="Tahoma" panose="020B0604030504040204" pitchFamily="34" charset="0"/>
                <a:ea typeface="Tahoma" panose="020B0604030504040204" pitchFamily="34" charset="0"/>
                <a:cs typeface="Tahoma" panose="020B0604030504040204" pitchFamily="34" charset="0"/>
              </a:rPr>
              <a:t>   Số tiền thu được nếu bán thời điểm này là </a:t>
            </a:r>
          </a:p>
          <a:p>
            <a:pPr algn="ctr"/>
            <a:r>
              <a:rPr lang="vi-VN" sz="4000" b="1" dirty="0">
                <a:latin typeface="Tahoma" panose="020B0604030504040204" pitchFamily="34" charset="0"/>
                <a:ea typeface="Tahoma" panose="020B0604030504040204" pitchFamily="34" charset="0"/>
                <a:cs typeface="Tahoma" panose="020B0604030504040204" pitchFamily="34" charset="0"/>
              </a:rPr>
              <a:t>36 000 . 36 550 = 1 315 800 000 (đồng)</a:t>
            </a:r>
          </a:p>
          <a:p>
            <a:r>
              <a:rPr lang="vi-VN" dirty="0"/>
              <a:t> </a:t>
            </a:r>
            <a:endParaRPr lang="en-US" dirty="0"/>
          </a:p>
          <a:p>
            <a:endParaRPr lang="en-US" dirty="0"/>
          </a:p>
        </p:txBody>
      </p:sp>
    </p:spTree>
    <p:extLst>
      <p:ext uri="{BB962C8B-B14F-4D97-AF65-F5344CB8AC3E}">
        <p14:creationId xmlns:p14="http://schemas.microsoft.com/office/powerpoint/2010/main" val="3496964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6" presetClass="entr" presetSubtype="16"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circle(in)">
                                      <p:cBhvr>
                                        <p:cTn id="25" dur="2000"/>
                                        <p:tgtEl>
                                          <p:spTgt spid="7">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circle(in)">
                                      <p:cBhvr>
                                        <p:cTn id="30" dur="2000"/>
                                        <p:tgtEl>
                                          <p:spTgt spid="7">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circle(in)">
                                      <p:cBhvr>
                                        <p:cTn id="35" dur="2000"/>
                                        <p:tgtEl>
                                          <p:spTgt spid="7">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7">
                                            <p:txEl>
                                              <p:pRg st="9" end="9"/>
                                            </p:txEl>
                                          </p:spTgt>
                                        </p:tgtEl>
                                        <p:attrNameLst>
                                          <p:attrName>style.visibility</p:attrName>
                                        </p:attrNameLst>
                                      </p:cBhvr>
                                      <p:to>
                                        <p:strVal val="visible"/>
                                      </p:to>
                                    </p:set>
                                    <p:animEffect transition="in" filter="circle(in)">
                                      <p:cBhvr>
                                        <p:cTn id="40" dur="2000"/>
                                        <p:tgtEl>
                                          <p:spTgt spid="7">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7">
                                            <p:txEl>
                                              <p:pRg st="10" end="10"/>
                                            </p:txEl>
                                          </p:spTgt>
                                        </p:tgtEl>
                                        <p:attrNameLst>
                                          <p:attrName>style.visibility</p:attrName>
                                        </p:attrNameLst>
                                      </p:cBhvr>
                                      <p:to>
                                        <p:strVal val="visible"/>
                                      </p:to>
                                    </p:set>
                                    <p:animEffect transition="in" filter="circle(in)">
                                      <p:cBhvr>
                                        <p:cTn id="45" dur="2000"/>
                                        <p:tgtEl>
                                          <p:spTgt spid="7">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7">
                                            <p:txEl>
                                              <p:pRg st="11" end="11"/>
                                            </p:txEl>
                                          </p:spTgt>
                                        </p:tgtEl>
                                        <p:attrNameLst>
                                          <p:attrName>style.visibility</p:attrName>
                                        </p:attrNameLst>
                                      </p:cBhvr>
                                      <p:to>
                                        <p:strVal val="visible"/>
                                      </p:to>
                                    </p:set>
                                    <p:animEffect transition="in" filter="circle(in)">
                                      <p:cBhvr>
                                        <p:cTn id="50" dur="2000"/>
                                        <p:tgtEl>
                                          <p:spTgt spid="7">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7">
                                            <p:txEl>
                                              <p:pRg st="12" end="12"/>
                                            </p:txEl>
                                          </p:spTgt>
                                        </p:tgtEl>
                                        <p:attrNameLst>
                                          <p:attrName>style.visibility</p:attrName>
                                        </p:attrNameLst>
                                      </p:cBhvr>
                                      <p:to>
                                        <p:strVal val="visible"/>
                                      </p:to>
                                    </p:set>
                                    <p:animEffect transition="in" filter="circle(in)">
                                      <p:cBhvr>
                                        <p:cTn id="55" dur="2000"/>
                                        <p:tgtEl>
                                          <p:spTgt spid="7">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xit" presetSubtype="32" fill="hold" nodeType="clickEffect">
                                  <p:stCondLst>
                                    <p:cond delay="0"/>
                                  </p:stCondLst>
                                  <p:childTnLst>
                                    <p:animEffect transition="out" filter="diamond(out)">
                                      <p:cBhvr>
                                        <p:cTn id="59" dur="2000"/>
                                        <p:tgtEl>
                                          <p:spTgt spid="7">
                                            <p:txEl>
                                              <p:pRg st="8" end="8"/>
                                            </p:txEl>
                                          </p:spTgt>
                                        </p:tgtEl>
                                      </p:cBhvr>
                                    </p:animEffect>
                                    <p:set>
                                      <p:cBhvr>
                                        <p:cTn id="60" dur="1" fill="hold">
                                          <p:stCondLst>
                                            <p:cond delay="1999"/>
                                          </p:stCondLst>
                                        </p:cTn>
                                        <p:tgtEl>
                                          <p:spTgt spid="7">
                                            <p:txEl>
                                              <p:pRg st="8" end="8"/>
                                            </p:txEl>
                                          </p:spTgt>
                                        </p:tgtEl>
                                        <p:attrNameLst>
                                          <p:attrName>style.visibility</p:attrName>
                                        </p:attrNameLst>
                                      </p:cBhvr>
                                      <p:to>
                                        <p:strVal val="hidden"/>
                                      </p:to>
                                    </p:set>
                                  </p:childTnLst>
                                </p:cTn>
                              </p:par>
                              <p:par>
                                <p:cTn id="61" presetID="8" presetClass="exit" presetSubtype="32" fill="hold" nodeType="withEffect">
                                  <p:stCondLst>
                                    <p:cond delay="0"/>
                                  </p:stCondLst>
                                  <p:childTnLst>
                                    <p:animEffect transition="out" filter="diamond(out)">
                                      <p:cBhvr>
                                        <p:cTn id="62" dur="2000"/>
                                        <p:tgtEl>
                                          <p:spTgt spid="7">
                                            <p:txEl>
                                              <p:pRg st="9" end="9"/>
                                            </p:txEl>
                                          </p:spTgt>
                                        </p:tgtEl>
                                      </p:cBhvr>
                                    </p:animEffect>
                                    <p:set>
                                      <p:cBhvr>
                                        <p:cTn id="63" dur="1" fill="hold">
                                          <p:stCondLst>
                                            <p:cond delay="1999"/>
                                          </p:stCondLst>
                                        </p:cTn>
                                        <p:tgtEl>
                                          <p:spTgt spid="7">
                                            <p:txEl>
                                              <p:pRg st="9" end="9"/>
                                            </p:txEl>
                                          </p:spTgt>
                                        </p:tgtEl>
                                        <p:attrNameLst>
                                          <p:attrName>style.visibility</p:attrName>
                                        </p:attrNameLst>
                                      </p:cBhvr>
                                      <p:to>
                                        <p:strVal val="hidden"/>
                                      </p:to>
                                    </p:set>
                                  </p:childTnLst>
                                </p:cTn>
                              </p:par>
                              <p:par>
                                <p:cTn id="64" presetID="8" presetClass="exit" presetSubtype="32" fill="hold" nodeType="withEffect">
                                  <p:stCondLst>
                                    <p:cond delay="0"/>
                                  </p:stCondLst>
                                  <p:childTnLst>
                                    <p:animEffect transition="out" filter="diamond(out)">
                                      <p:cBhvr>
                                        <p:cTn id="65" dur="2000"/>
                                        <p:tgtEl>
                                          <p:spTgt spid="7">
                                            <p:txEl>
                                              <p:pRg st="10" end="10"/>
                                            </p:txEl>
                                          </p:spTgt>
                                        </p:tgtEl>
                                      </p:cBhvr>
                                    </p:animEffect>
                                    <p:set>
                                      <p:cBhvr>
                                        <p:cTn id="66" dur="1" fill="hold">
                                          <p:stCondLst>
                                            <p:cond delay="1999"/>
                                          </p:stCondLst>
                                        </p:cTn>
                                        <p:tgtEl>
                                          <p:spTgt spid="7">
                                            <p:txEl>
                                              <p:pRg st="10" end="10"/>
                                            </p:txEl>
                                          </p:spTgt>
                                        </p:tgtEl>
                                        <p:attrNameLst>
                                          <p:attrName>style.visibility</p:attrName>
                                        </p:attrNameLst>
                                      </p:cBhvr>
                                      <p:to>
                                        <p:strVal val="hidden"/>
                                      </p:to>
                                    </p:set>
                                  </p:childTnLst>
                                </p:cTn>
                              </p:par>
                              <p:par>
                                <p:cTn id="67" presetID="8" presetClass="exit" presetSubtype="32" fill="hold" nodeType="withEffect">
                                  <p:stCondLst>
                                    <p:cond delay="0"/>
                                  </p:stCondLst>
                                  <p:childTnLst>
                                    <p:animEffect transition="out" filter="diamond(out)">
                                      <p:cBhvr>
                                        <p:cTn id="68" dur="2000"/>
                                        <p:tgtEl>
                                          <p:spTgt spid="7">
                                            <p:txEl>
                                              <p:pRg st="11" end="11"/>
                                            </p:txEl>
                                          </p:spTgt>
                                        </p:tgtEl>
                                      </p:cBhvr>
                                    </p:animEffect>
                                    <p:set>
                                      <p:cBhvr>
                                        <p:cTn id="69" dur="1" fill="hold">
                                          <p:stCondLst>
                                            <p:cond delay="1999"/>
                                          </p:stCondLst>
                                        </p:cTn>
                                        <p:tgtEl>
                                          <p:spTgt spid="7">
                                            <p:txEl>
                                              <p:pRg st="11" end="11"/>
                                            </p:txEl>
                                          </p:spTgt>
                                        </p:tgtEl>
                                        <p:attrNameLst>
                                          <p:attrName>style.visibility</p:attrName>
                                        </p:attrNameLst>
                                      </p:cBhvr>
                                      <p:to>
                                        <p:strVal val="hidden"/>
                                      </p:to>
                                    </p:set>
                                  </p:childTnLst>
                                </p:cTn>
                              </p:par>
                              <p:par>
                                <p:cTn id="70" presetID="8" presetClass="exit" presetSubtype="32" fill="hold" nodeType="withEffect">
                                  <p:stCondLst>
                                    <p:cond delay="0"/>
                                  </p:stCondLst>
                                  <p:childTnLst>
                                    <p:animEffect transition="out" filter="diamond(out)">
                                      <p:cBhvr>
                                        <p:cTn id="71" dur="2000"/>
                                        <p:tgtEl>
                                          <p:spTgt spid="7">
                                            <p:txEl>
                                              <p:pRg st="12" end="12"/>
                                            </p:txEl>
                                          </p:spTgt>
                                        </p:tgtEl>
                                      </p:cBhvr>
                                    </p:animEffect>
                                    <p:set>
                                      <p:cBhvr>
                                        <p:cTn id="72" dur="1" fill="hold">
                                          <p:stCondLst>
                                            <p:cond delay="1999"/>
                                          </p:stCondLst>
                                        </p:cTn>
                                        <p:tgtEl>
                                          <p:spTgt spid="7">
                                            <p:txEl>
                                              <p:pRg st="12" end="12"/>
                                            </p:txEl>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2">
                                            <p:txEl>
                                              <p:pRg st="0" end="0"/>
                                            </p:txEl>
                                          </p:spTgt>
                                        </p:tgtEl>
                                        <p:attrNameLst>
                                          <p:attrName>style.visibility</p:attrName>
                                        </p:attrNameLst>
                                      </p:cBhvr>
                                      <p:to>
                                        <p:strVal val="visible"/>
                                      </p:to>
                                    </p:set>
                                    <p:animEffect transition="in" filter="circle(in)">
                                      <p:cBhvr>
                                        <p:cTn id="77" dur="2000"/>
                                        <p:tgtEl>
                                          <p:spTgt spid="2">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nodeType="clickEffect">
                                  <p:stCondLst>
                                    <p:cond delay="0"/>
                                  </p:stCondLst>
                                  <p:childTnLst>
                                    <p:set>
                                      <p:cBhvr>
                                        <p:cTn id="81" dur="1" fill="hold">
                                          <p:stCondLst>
                                            <p:cond delay="0"/>
                                          </p:stCondLst>
                                        </p:cTn>
                                        <p:tgtEl>
                                          <p:spTgt spid="2">
                                            <p:txEl>
                                              <p:pRg st="1" end="1"/>
                                            </p:txEl>
                                          </p:spTgt>
                                        </p:tgtEl>
                                        <p:attrNameLst>
                                          <p:attrName>style.visibility</p:attrName>
                                        </p:attrNameLst>
                                      </p:cBhvr>
                                      <p:to>
                                        <p:strVal val="visible"/>
                                      </p:to>
                                    </p:set>
                                    <p:animEffect transition="in" filter="circle(in)">
                                      <p:cBhvr>
                                        <p:cTn id="82" dur="2000"/>
                                        <p:tgtEl>
                                          <p:spTgt spid="2">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nodeType="clickEffect">
                                  <p:stCondLst>
                                    <p:cond delay="0"/>
                                  </p:stCondLst>
                                  <p:childTnLst>
                                    <p:set>
                                      <p:cBhvr>
                                        <p:cTn id="86" dur="1" fill="hold">
                                          <p:stCondLst>
                                            <p:cond delay="0"/>
                                          </p:stCondLst>
                                        </p:cTn>
                                        <p:tgtEl>
                                          <p:spTgt spid="2">
                                            <p:txEl>
                                              <p:pRg st="2" end="2"/>
                                            </p:txEl>
                                          </p:spTgt>
                                        </p:tgtEl>
                                        <p:attrNameLst>
                                          <p:attrName>style.visibility</p:attrName>
                                        </p:attrNameLst>
                                      </p:cBhvr>
                                      <p:to>
                                        <p:strVal val="visible"/>
                                      </p:to>
                                    </p:set>
                                    <p:animEffect transition="in" filter="circle(in)">
                                      <p:cBhvr>
                                        <p:cTn id="87" dur="2000"/>
                                        <p:tgtEl>
                                          <p:spTgt spid="2">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8" presetClass="exit" presetSubtype="32" fill="hold" grpId="0" nodeType="clickEffect">
                                  <p:stCondLst>
                                    <p:cond delay="0"/>
                                  </p:stCondLst>
                                  <p:childTnLst>
                                    <p:animEffect transition="out" filter="diamond(out)">
                                      <p:cBhvr>
                                        <p:cTn id="91" dur="2000"/>
                                        <p:tgtEl>
                                          <p:spTgt spid="2">
                                            <p:txEl>
                                              <p:pRg st="0" end="0"/>
                                            </p:txEl>
                                          </p:spTgt>
                                        </p:tgtEl>
                                      </p:cBhvr>
                                    </p:animEffect>
                                    <p:set>
                                      <p:cBhvr>
                                        <p:cTn id="92" dur="1" fill="hold">
                                          <p:stCondLst>
                                            <p:cond delay="1999"/>
                                          </p:stCondLst>
                                        </p:cTn>
                                        <p:tgtEl>
                                          <p:spTgt spid="2">
                                            <p:txEl>
                                              <p:pRg st="0" end="0"/>
                                            </p:txEl>
                                          </p:spTgt>
                                        </p:tgtEl>
                                        <p:attrNameLst>
                                          <p:attrName>style.visibility</p:attrName>
                                        </p:attrNameLst>
                                      </p:cBhvr>
                                      <p:to>
                                        <p:strVal val="hidden"/>
                                      </p:to>
                                    </p:set>
                                  </p:childTnLst>
                                </p:cTn>
                              </p:par>
                              <p:par>
                                <p:cTn id="93" presetID="8" presetClass="exit" presetSubtype="32" fill="hold" grpId="0" nodeType="withEffect">
                                  <p:stCondLst>
                                    <p:cond delay="0"/>
                                  </p:stCondLst>
                                  <p:childTnLst>
                                    <p:animEffect transition="out" filter="diamond(out)">
                                      <p:cBhvr>
                                        <p:cTn id="94" dur="2000"/>
                                        <p:tgtEl>
                                          <p:spTgt spid="2">
                                            <p:txEl>
                                              <p:pRg st="1" end="1"/>
                                            </p:txEl>
                                          </p:spTgt>
                                        </p:tgtEl>
                                      </p:cBhvr>
                                    </p:animEffect>
                                    <p:set>
                                      <p:cBhvr>
                                        <p:cTn id="95" dur="1" fill="hold">
                                          <p:stCondLst>
                                            <p:cond delay="1999"/>
                                          </p:stCondLst>
                                        </p:cTn>
                                        <p:tgtEl>
                                          <p:spTgt spid="2">
                                            <p:txEl>
                                              <p:pRg st="1" end="1"/>
                                            </p:txEl>
                                          </p:spTgt>
                                        </p:tgtEl>
                                        <p:attrNameLst>
                                          <p:attrName>style.visibility</p:attrName>
                                        </p:attrNameLst>
                                      </p:cBhvr>
                                      <p:to>
                                        <p:strVal val="hidden"/>
                                      </p:to>
                                    </p:set>
                                  </p:childTnLst>
                                </p:cTn>
                              </p:par>
                              <p:par>
                                <p:cTn id="96" presetID="8" presetClass="exit" presetSubtype="32" fill="hold" grpId="0" nodeType="withEffect">
                                  <p:stCondLst>
                                    <p:cond delay="0"/>
                                  </p:stCondLst>
                                  <p:childTnLst>
                                    <p:animEffect transition="out" filter="diamond(out)">
                                      <p:cBhvr>
                                        <p:cTn id="97" dur="2000"/>
                                        <p:tgtEl>
                                          <p:spTgt spid="2">
                                            <p:txEl>
                                              <p:pRg st="2" end="2"/>
                                            </p:txEl>
                                          </p:spTgt>
                                        </p:tgtEl>
                                      </p:cBhvr>
                                    </p:animEffect>
                                    <p:set>
                                      <p:cBhvr>
                                        <p:cTn id="98" dur="1" fill="hold">
                                          <p:stCondLst>
                                            <p:cond delay="1999"/>
                                          </p:stCondLst>
                                        </p:cTn>
                                        <p:tgtEl>
                                          <p:spTgt spid="2">
                                            <p:txEl>
                                              <p:pRg st="2" end="2"/>
                                            </p:txEl>
                                          </p:spTgt>
                                        </p:tgtEl>
                                        <p:attrNameLst>
                                          <p:attrName>style.visibility</p:attrName>
                                        </p:attrNameLst>
                                      </p:cBhvr>
                                      <p:to>
                                        <p:strVal val="hidden"/>
                                      </p:to>
                                    </p:set>
                                  </p:childTnLst>
                                </p:cTn>
                              </p:par>
                              <p:par>
                                <p:cTn id="99" presetID="8" presetClass="exit" presetSubtype="32" fill="hold" grpId="0" nodeType="withEffect">
                                  <p:stCondLst>
                                    <p:cond delay="0"/>
                                  </p:stCondLst>
                                  <p:childTnLst>
                                    <p:animEffect transition="out" filter="diamond(out)">
                                      <p:cBhvr>
                                        <p:cTn id="100" dur="2000"/>
                                        <p:tgtEl>
                                          <p:spTgt spid="2">
                                            <p:txEl>
                                              <p:pRg st="3" end="3"/>
                                            </p:txEl>
                                          </p:spTgt>
                                        </p:tgtEl>
                                      </p:cBhvr>
                                    </p:animEffect>
                                    <p:set>
                                      <p:cBhvr>
                                        <p:cTn id="101" dur="1" fill="hold">
                                          <p:stCondLst>
                                            <p:cond delay="1999"/>
                                          </p:stCondLst>
                                        </p:cTn>
                                        <p:tgtEl>
                                          <p:spTgt spid="2">
                                            <p:txEl>
                                              <p:pRg st="3" end="3"/>
                                            </p:txEl>
                                          </p:spTgt>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nodeType="clickEffect">
                                  <p:stCondLst>
                                    <p:cond delay="0"/>
                                  </p:stCondLst>
                                  <p:childTnLst>
                                    <p:set>
                                      <p:cBhvr>
                                        <p:cTn id="105" dur="1" fill="hold">
                                          <p:stCondLst>
                                            <p:cond delay="0"/>
                                          </p:stCondLst>
                                        </p:cTn>
                                        <p:tgtEl>
                                          <p:spTgt spid="3">
                                            <p:txEl>
                                              <p:pRg st="0" end="0"/>
                                            </p:txEl>
                                          </p:spTgt>
                                        </p:tgtEl>
                                        <p:attrNameLst>
                                          <p:attrName>style.visibility</p:attrName>
                                        </p:attrNameLst>
                                      </p:cBhvr>
                                      <p:to>
                                        <p:strVal val="visible"/>
                                      </p:to>
                                    </p:set>
                                    <p:animEffect transition="in" filter="circle(in)">
                                      <p:cBhvr>
                                        <p:cTn id="106" dur="2000"/>
                                        <p:tgtEl>
                                          <p:spTgt spid="3">
                                            <p:txEl>
                                              <p:pRg st="0" end="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nodeType="clickEffect">
                                  <p:stCondLst>
                                    <p:cond delay="0"/>
                                  </p:stCondLst>
                                  <p:childTnLst>
                                    <p:set>
                                      <p:cBhvr>
                                        <p:cTn id="110" dur="1" fill="hold">
                                          <p:stCondLst>
                                            <p:cond delay="0"/>
                                          </p:stCondLst>
                                        </p:cTn>
                                        <p:tgtEl>
                                          <p:spTgt spid="3">
                                            <p:txEl>
                                              <p:pRg st="1" end="1"/>
                                            </p:txEl>
                                          </p:spTgt>
                                        </p:tgtEl>
                                        <p:attrNameLst>
                                          <p:attrName>style.visibility</p:attrName>
                                        </p:attrNameLst>
                                      </p:cBhvr>
                                      <p:to>
                                        <p:strVal val="visible"/>
                                      </p:to>
                                    </p:set>
                                    <p:animEffect transition="in" filter="circle(in)">
                                      <p:cBhvr>
                                        <p:cTn id="111" dur="2000"/>
                                        <p:tgtEl>
                                          <p:spTgt spid="3">
                                            <p:txEl>
                                              <p:pRg st="1" end="1"/>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nodeType="clickEffect">
                                  <p:stCondLst>
                                    <p:cond delay="0"/>
                                  </p:stCondLst>
                                  <p:childTnLst>
                                    <p:set>
                                      <p:cBhvr>
                                        <p:cTn id="115" dur="1" fill="hold">
                                          <p:stCondLst>
                                            <p:cond delay="0"/>
                                          </p:stCondLst>
                                        </p:cTn>
                                        <p:tgtEl>
                                          <p:spTgt spid="3">
                                            <p:txEl>
                                              <p:pRg st="2" end="2"/>
                                            </p:txEl>
                                          </p:spTgt>
                                        </p:tgtEl>
                                        <p:attrNameLst>
                                          <p:attrName>style.visibility</p:attrName>
                                        </p:attrNameLst>
                                      </p:cBhvr>
                                      <p:to>
                                        <p:strVal val="visible"/>
                                      </p:to>
                                    </p:set>
                                    <p:animEffect transition="in" filter="circle(in)">
                                      <p:cBhvr>
                                        <p:cTn id="1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2"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407538" y="1981199"/>
            <a:ext cx="11555864"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vi-VN"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742950" indent="-742950" algn="just">
                  <a:buAutoNum type="alphaLcParenR"/>
                </a:pPr>
                <a:r>
                  <a:rPr lang="en-US" sz="4400" b="1" dirty="0">
                    <a:latin typeface="Tahoma" panose="020B0604030504040204" pitchFamily="34" charset="0"/>
                    <a:ea typeface="Tahoma" panose="020B0604030504040204" pitchFamily="34" charset="0"/>
                    <a:cs typeface="Tahoma" panose="020B0604030504040204" pitchFamily="34" charset="0"/>
                  </a:rPr>
                  <a:t>Hãy </a:t>
                </a:r>
                <a:r>
                  <a:rPr lang="en-US" sz="4400" b="1" dirty="0" err="1">
                    <a:latin typeface="Tahoma" panose="020B0604030504040204" pitchFamily="34" charset="0"/>
                    <a:ea typeface="Tahoma" panose="020B0604030504040204" pitchFamily="34" charset="0"/>
                    <a:cs typeface="Tahoma" panose="020B0604030504040204" pitchFamily="34" charset="0"/>
                  </a:rPr>
                  <a:t>lập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bậc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mô</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phụ</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thuộc</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thuế</a:t>
                </a:r>
                <a:r>
                  <a:rPr lang="en-US" sz="4400" b="1" dirty="0">
                    <a:latin typeface="Tahoma" panose="020B0604030504040204" pitchFamily="34" charset="0"/>
                    <a:ea typeface="Tahoma" panose="020B0604030504040204" pitchFamily="34" charset="0"/>
                    <a:cs typeface="Tahoma" panose="020B0604030504040204" pitchFamily="34" charset="0"/>
                  </a:rPr>
                  <a:t>/</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mức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thuế</a:t>
                </a:r>
                <a:r>
                  <a:rPr lang="en-US" sz="4400" b="1" dirty="0">
                    <a:latin typeface="Tahoma" panose="020B0604030504040204" pitchFamily="34" charset="0"/>
                    <a:ea typeface="Tahoma" panose="020B0604030504040204" pitchFamily="34" charset="0"/>
                    <a:cs typeface="Tahoma" panose="020B0604030504040204" pitchFamily="34" charset="0"/>
                  </a:rPr>
                  <a:t>/</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quá</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5 </a:t>
                </a:r>
                <a:r>
                  <a:rPr lang="en-US" sz="4400" b="1" dirty="0" err="1">
                    <a:latin typeface="Tahoma" panose="020B0604030504040204" pitchFamily="34" charset="0"/>
                    <a:ea typeface="Tahoma" panose="020B0604030504040204" pitchFamily="34" charset="0"/>
                    <a:cs typeface="Tahoma" panose="020B0604030504040204" pitchFamily="34" charset="0"/>
                  </a:rPr>
                  <a:t>triệu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này</a:t>
                </a:r>
                <a:r>
                  <a:rPr lang="en-US" sz="4400" b="1" dirty="0">
                    <a:latin typeface="Tahoma" panose="020B0604030504040204" pitchFamily="34" charset="0"/>
                    <a:ea typeface="Tahoma" panose="020B0604030504040204" pitchFamily="34" charset="0"/>
                    <a:cs typeface="Tahoma" panose="020B0604030504040204" pitchFamily="34" charset="0"/>
                  </a:rPr>
                  <a:t>.</a:t>
                </a:r>
                <a:endParaRPr lang="vi-VN" sz="44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742950" indent="-742950">
                  <a:buAutoNum type="alphaLcParenR"/>
                </a:pPr>
                <a:r>
                  <a:rPr lang="pt-BR" sz="4400" b="1" dirty="0">
                    <a:latin typeface="Tahoma" panose="020B0604030504040204" pitchFamily="34" charset="0"/>
                    <a:ea typeface="Tahoma" panose="020B0604030504040204" pitchFamily="34" charset="0"/>
                    <a:cs typeface="Tahoma" panose="020B0604030504040204" pitchFamily="34" charset="0"/>
                  </a:rPr>
                  <a:t>Với mức thu nhập</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smtClean="0">
                        <a:latin typeface="Cambria Math" panose="02040503050406030204" pitchFamily="18" charset="0"/>
                      </a:rPr>
                      <m:t>𝒙</m:t>
                    </m:r>
                  </m:oMath>
                </a14:m>
                <a:r>
                  <a:rPr lang="vi-VN" sz="4400" b="1" dirty="0">
                    <a:latin typeface="Tahoma" panose="020B0604030504040204" pitchFamily="34" charset="0"/>
                    <a:ea typeface="Tahoma" panose="020B0604030504040204" pitchFamily="34" charset="0"/>
                    <a:cs typeface="Tahoma" panose="020B0604030504040204" pitchFamily="34" charset="0"/>
                  </a:rPr>
                  <a:t> (triệu đồng) không quá 5 triệu đồng </a:t>
                </a:r>
                <a:r>
                  <a:rPr lang="pt-BR" sz="4400" b="1" dirty="0">
                    <a:latin typeface="Tahoma" panose="020B0604030504040204" pitchFamily="34" charset="0"/>
                    <a:ea typeface="Tahoma" panose="020B0604030504040204" pitchFamily="34" charset="0"/>
                    <a:cs typeface="Tahoma" panose="020B0604030504040204" pitchFamily="34" charset="0"/>
                  </a:rPr>
                  <a:t>thì thuế suất tương ứng là </a:t>
                </a:r>
                <a14:m>
                  <m:oMath xmlns:m="http://schemas.openxmlformats.org/officeDocument/2006/math">
                    <m:r>
                      <a:rPr lang="vi-VN" sz="4400" b="1" i="1" smtClean="0">
                        <a:latin typeface="Cambria Math" panose="02040503050406030204" pitchFamily="18" charset="0"/>
                      </a:rPr>
                      <m:t>𝟓</m:t>
                    </m:r>
                    <m:r>
                      <a:rPr lang="vi-VN" sz="4400" b="1" i="1" smtClean="0">
                        <a:latin typeface="Cambria Math" panose="02040503050406030204" pitchFamily="18" charset="0"/>
                        <a:ea typeface="Cambria Math" panose="02040503050406030204" pitchFamily="18" charset="0"/>
                      </a:rPr>
                      <m:t>%</m:t>
                    </m:r>
                  </m:oMath>
                </a14:m>
                <a:endParaRPr lang="vi-VN" sz="4400" b="1" dirty="0">
                  <a:latin typeface="Tahoma" panose="020B0604030504040204" pitchFamily="34" charset="0"/>
                  <a:ea typeface="Tahoma" panose="020B0604030504040204" pitchFamily="34" charset="0"/>
                  <a:cs typeface="Tahoma" panose="020B0604030504040204" pitchFamily="34" charset="0"/>
                </a:endParaRPr>
              </a:p>
              <a:p>
                <a:r>
                  <a:rPr lang="pt-BR" sz="4400" b="1" dirty="0">
                    <a:latin typeface="Tahoma" panose="020B0604030504040204" pitchFamily="34" charset="0"/>
                    <a:ea typeface="Tahoma" panose="020B0604030504040204" pitchFamily="34" charset="0"/>
                    <a:cs typeface="Tahoma" panose="020B0604030504040204" pitchFamily="34" charset="0"/>
                  </a:rPr>
                  <a:t>Công thức hàm số bậc nhất mô tả sự phụ thuộc của thuế thu nhập cá nhân vào phần thu nhập tính thuế/ tháng là </a:t>
                </a:r>
                <a:endParaRPr lang="vi-VN" sz="44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14:m>
                  <m:oMath xmlns:m="http://schemas.openxmlformats.org/officeDocument/2006/math">
                    <m:r>
                      <a:rPr lang="vi-VN" sz="4400" b="1" i="1" smtClean="0">
                        <a:latin typeface="Cambria Math" panose="02040503050406030204" pitchFamily="18" charset="0"/>
                      </a:rPr>
                      <m:t>𝒚</m:t>
                    </m:r>
                    <m:r>
                      <a:rPr lang="vi-VN" sz="4400" b="1" i="1" smtClean="0">
                        <a:latin typeface="Cambria Math" panose="02040503050406030204" pitchFamily="18" charset="0"/>
                      </a:rPr>
                      <m:t>=</m:t>
                    </m:r>
                    <m:r>
                      <a:rPr lang="vi-VN" sz="4400" b="1" i="1" smtClean="0">
                        <a:latin typeface="Cambria Math" panose="02040503050406030204" pitchFamily="18" charset="0"/>
                      </a:rPr>
                      <m:t>𝒙</m:t>
                    </m:r>
                    <m:r>
                      <a:rPr lang="vi-VN" sz="4400" b="1" i="1" smtClean="0">
                        <a:latin typeface="Cambria Math" panose="02040503050406030204" pitchFamily="18" charset="0"/>
                      </a:rPr>
                      <m:t>.</m:t>
                    </m:r>
                    <m:r>
                      <a:rPr lang="vi-VN" sz="4400" b="1" i="1">
                        <a:latin typeface="Cambria Math" panose="02040503050406030204" pitchFamily="18" charset="0"/>
                      </a:rPr>
                      <m:t>𝟓</m:t>
                    </m:r>
                    <m:r>
                      <a:rPr lang="vi-VN" sz="4400" b="1" i="1">
                        <a:latin typeface="Cambria Math" panose="02040503050406030204" pitchFamily="18" charset="0"/>
                        <a:ea typeface="Cambria Math" panose="02040503050406030204" pitchFamily="18" charset="0"/>
                      </a:rPr>
                      <m:t>%</m:t>
                    </m:r>
                    <m:r>
                      <a:rPr lang="vi-VN" sz="4400" b="1" i="1" smtClean="0">
                        <a:latin typeface="Cambria Math" panose="02040503050406030204" pitchFamily="18" charset="0"/>
                        <a:ea typeface="Cambria Math" panose="02040503050406030204" pitchFamily="18" charset="0"/>
                      </a:rPr>
                      <m:t>=</m:t>
                    </m:r>
                    <m:r>
                      <a:rPr lang="vi-VN" sz="4400" b="1" i="1" smtClean="0">
                        <a:latin typeface="Cambria Math" panose="02040503050406030204" pitchFamily="18" charset="0"/>
                        <a:ea typeface="Cambria Math" panose="02040503050406030204" pitchFamily="18" charset="0"/>
                      </a:rPr>
                      <m:t>𝟎</m:t>
                    </m:r>
                    <m:r>
                      <a:rPr lang="vi-VN" sz="4400" b="1" i="1" smtClean="0">
                        <a:latin typeface="Cambria Math" panose="02040503050406030204" pitchFamily="18" charset="0"/>
                        <a:ea typeface="Cambria Math" panose="02040503050406030204" pitchFamily="18" charset="0"/>
                      </a:rPr>
                      <m:t>,</m:t>
                    </m:r>
                    <m:r>
                      <a:rPr lang="vi-VN" sz="4400" b="1" i="1" smtClean="0">
                        <a:latin typeface="Cambria Math" panose="02040503050406030204" pitchFamily="18" charset="0"/>
                        <a:ea typeface="Cambria Math" panose="02040503050406030204" pitchFamily="18" charset="0"/>
                      </a:rPr>
                      <m:t>𝟎𝟓</m:t>
                    </m:r>
                    <m:r>
                      <a:rPr lang="vi-VN" sz="4400" b="1" i="1" smtClean="0">
                        <a:latin typeface="Cambria Math" panose="02040503050406030204" pitchFamily="18" charset="0"/>
                        <a:ea typeface="Cambria Math" panose="02040503050406030204" pitchFamily="18" charset="0"/>
                      </a:rPr>
                      <m:t>𝒙</m:t>
                    </m:r>
                    <m:r>
                      <a:rPr lang="vi-VN" sz="4400" b="1" i="1" smtClean="0">
                        <a:latin typeface="Cambria Math" panose="02040503050406030204" pitchFamily="18" charset="0"/>
                        <a:ea typeface="Cambria Math" panose="02040503050406030204" pitchFamily="18" charset="0"/>
                      </a:rPr>
                      <m:t> </m:t>
                    </m:r>
                  </m:oMath>
                </a14:m>
                <a:r>
                  <a:rPr lang="vi-VN" sz="4400" b="1" dirty="0">
                    <a:latin typeface="Cambria Math" panose="02040503050406030204" pitchFamily="18" charset="0"/>
                    <a:ea typeface="Cambria Math" panose="02040503050406030204" pitchFamily="18" charset="0"/>
                  </a:rPr>
                  <a:t>với </a:t>
                </a:r>
                <a14:m>
                  <m:oMath xmlns:m="http://schemas.openxmlformats.org/officeDocument/2006/math">
                    <m:r>
                      <a:rPr lang="vi-VN" sz="4400" b="1" i="1" smtClean="0">
                        <a:latin typeface="Cambria Math" panose="02040503050406030204" pitchFamily="18" charset="0"/>
                        <a:ea typeface="Cambria Math" panose="02040503050406030204" pitchFamily="18" charset="0"/>
                      </a:rPr>
                      <m:t>𝟎</m:t>
                    </m:r>
                    <m:r>
                      <a:rPr lang="vi-VN" sz="4400" b="1" i="1" smtClean="0">
                        <a:latin typeface="Cambria Math" panose="02040503050406030204" pitchFamily="18" charset="0"/>
                        <a:ea typeface="Cambria Math" panose="02040503050406030204" pitchFamily="18" charset="0"/>
                      </a:rPr>
                      <m:t>&lt;</m:t>
                    </m:r>
                    <m:r>
                      <a:rPr lang="vi-VN" sz="4400" b="1" i="1" smtClean="0">
                        <a:latin typeface="Cambria Math" panose="02040503050406030204" pitchFamily="18" charset="0"/>
                        <a:ea typeface="Cambria Math" panose="02040503050406030204" pitchFamily="18" charset="0"/>
                      </a:rPr>
                      <m:t>𝒙</m:t>
                    </m:r>
                    <m:r>
                      <a:rPr lang="vi-VN" sz="4400" b="1" i="1" smtClean="0">
                        <a:latin typeface="Cambria Math" panose="02040503050406030204" pitchFamily="18" charset="0"/>
                        <a:ea typeface="Cambria Math" panose="02040503050406030204" pitchFamily="18" charset="0"/>
                      </a:rPr>
                      <m:t>≤</m:t>
                    </m:r>
                    <m:r>
                      <a:rPr lang="vi-VN" sz="4400" b="1" i="1" smtClean="0">
                        <a:latin typeface="Cambria Math" panose="02040503050406030204" pitchFamily="18" charset="0"/>
                        <a:ea typeface="Cambria Math" panose="02040503050406030204" pitchFamily="18" charset="0"/>
                      </a:rPr>
                      <m:t>𝟓</m:t>
                    </m:r>
                  </m:oMath>
                </a14:m>
                <a:endParaRPr lang="vi-VN" sz="4400" b="1" dirty="0">
                  <a:latin typeface="Cambria Math" panose="02040503050406030204" pitchFamily="18" charset="0"/>
                  <a:ea typeface="Cambria Math" panose="02040503050406030204" pitchFamily="18" charset="0"/>
                </a:endParaRPr>
              </a:p>
              <a:p>
                <a:pPr marL="0" indent="0" algn="ctr">
                  <a:buNone/>
                </a:pPr>
                <a:endParaRPr lang="vi-VN"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3"/>
                <a:stretch>
                  <a:fillRect l="-2054" t="-1708" r="-3338"/>
                </a:stretch>
              </a:blipFill>
              <a:ln>
                <a:solidFill>
                  <a:srgbClr val="00B0F0"/>
                </a:solidFill>
              </a:ln>
            </p:spPr>
            <p:txBody>
              <a:bodyPr/>
              <a:lstStyle/>
              <a:p>
                <a:r>
                  <a:rPr lang="en-US">
                    <a:noFill/>
                  </a:rPr>
                  <a:t> </a:t>
                </a:r>
              </a:p>
            </p:txBody>
          </p:sp>
        </mc:Fallback>
      </mc:AlternateContent>
      <p:sp>
        <p:nvSpPr>
          <p:cNvPr id="2" name="Rectangle 1"/>
          <p:cNvSpPr/>
          <p:nvPr/>
        </p:nvSpPr>
        <p:spPr>
          <a:xfrm>
            <a:off x="830317" y="2362200"/>
            <a:ext cx="11133084" cy="1323439"/>
          </a:xfrm>
          <a:prstGeom prst="rect">
            <a:avLst/>
          </a:prstGeom>
        </p:spPr>
        <p:txBody>
          <a:bodyPr wrap="square">
            <a:spAutoFit/>
          </a:bodyPr>
          <a:lstStyle/>
          <a:p>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HĐ3: </a:t>
            </a:r>
            <a:r>
              <a:rPr lang="en-US" sz="4000" b="1" dirty="0" err="1">
                <a:latin typeface="Tahoma" panose="020B0604030504040204" pitchFamily="34" charset="0"/>
                <a:ea typeface="Tahoma" panose="020B0604030504040204" pitchFamily="34" charset="0"/>
                <a:cs typeface="Tahoma" panose="020B0604030504040204" pitchFamily="34" charset="0"/>
              </a:rPr>
              <a:t>Thuế</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suất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biểu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luỹ</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tiến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từng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phần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được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phân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loại</a:t>
            </a:r>
            <a:r>
              <a:rPr lang="en-US" sz="4000" b="1" dirty="0">
                <a:latin typeface="Tahoma" panose="020B0604030504040204" pitchFamily="34" charset="0"/>
                <a:ea typeface="Tahoma" panose="020B0604030504040204" pitchFamily="34" charset="0"/>
                <a:cs typeface="Tahoma" panose="020B0604030504040204" pitchFamily="34" charset="0"/>
              </a:rPr>
              <a:t> chi </a:t>
            </a:r>
            <a:r>
              <a:rPr lang="en-US" sz="4000" b="1" dirty="0" err="1">
                <a:latin typeface="Tahoma" panose="020B0604030504040204" pitchFamily="34" charset="0"/>
                <a:ea typeface="Tahoma" panose="020B0604030504040204" pitchFamily="34" charset="0"/>
                <a:cs typeface="Tahoma" panose="020B0604030504040204" pitchFamily="34" charset="0"/>
              </a:rPr>
              <a:t>tiết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trong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bảng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sau</a:t>
            </a:r>
            <a:r>
              <a:rPr lang="en-US" sz="4000" b="1" dirty="0">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2057931418"/>
              </p:ext>
            </p:extLst>
          </p:nvPr>
        </p:nvGraphicFramePr>
        <p:xfrm>
          <a:off x="1146942" y="4495800"/>
          <a:ext cx="10499834" cy="6658229"/>
        </p:xfrm>
        <a:graphic>
          <a:graphicData uri="http://schemas.openxmlformats.org/drawingml/2006/table">
            <a:tbl>
              <a:tblPr firstRow="1" firstCol="1" bandRow="1">
                <a:tableStyleId>{5C22544A-7EE6-4342-B048-85BDC9FD1C3A}</a:tableStyleId>
              </a:tblPr>
              <a:tblGrid>
                <a:gridCol w="2423623">
                  <a:extLst>
                    <a:ext uri="{9D8B030D-6E8A-4147-A177-3AD203B41FA5}">
                      <a16:colId xmlns:a16="http://schemas.microsoft.com/office/drawing/2014/main" val="776127253"/>
                    </a:ext>
                  </a:extLst>
                </a:gridCol>
                <a:gridCol w="5115060">
                  <a:extLst>
                    <a:ext uri="{9D8B030D-6E8A-4147-A177-3AD203B41FA5}">
                      <a16:colId xmlns:a16="http://schemas.microsoft.com/office/drawing/2014/main" val="1181167505"/>
                    </a:ext>
                  </a:extLst>
                </a:gridCol>
                <a:gridCol w="2961151">
                  <a:extLst>
                    <a:ext uri="{9D8B030D-6E8A-4147-A177-3AD203B41FA5}">
                      <a16:colId xmlns:a16="http://schemas.microsoft.com/office/drawing/2014/main" val="3199605033"/>
                    </a:ext>
                  </a:extLst>
                </a:gridCol>
              </a:tblGrid>
              <a:tr h="913948">
                <a:tc>
                  <a:txBody>
                    <a:bodyPr/>
                    <a:lstStyle/>
                    <a:p>
                      <a:pPr marL="0" marR="0" algn="ctr">
                        <a:lnSpc>
                          <a:spcPct val="107000"/>
                        </a:lnSpc>
                        <a:spcBef>
                          <a:spcPts val="0"/>
                        </a:spcBef>
                        <a:spcAft>
                          <a:spcPts val="0"/>
                        </a:spcAft>
                      </a:pPr>
                      <a:r>
                        <a:rPr lang="en-US" sz="4400" dirty="0" err="1">
                          <a:effectLst/>
                          <a:latin typeface="Tahoma" panose="020B0604030504040204" pitchFamily="34" charset="0"/>
                          <a:ea typeface="Tahoma" panose="020B0604030504040204" pitchFamily="34" charset="0"/>
                          <a:cs typeface="Tahoma" panose="020B0604030504040204" pitchFamily="34" charset="0"/>
                        </a:rPr>
                        <a:t>Bậc</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thuế</a:t>
                      </a:r>
                      <a:endParaRPr lang="en-US" sz="4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07000"/>
                        </a:lnSpc>
                        <a:spcBef>
                          <a:spcPts val="0"/>
                        </a:spcBef>
                        <a:spcAft>
                          <a:spcPts val="0"/>
                        </a:spcAft>
                      </a:pPr>
                      <a:r>
                        <a:rPr lang="en-US" sz="4400" dirty="0" err="1">
                          <a:effectLst/>
                          <a:latin typeface="Tahoma" panose="020B0604030504040204" pitchFamily="34" charset="0"/>
                          <a:ea typeface="Tahoma" panose="020B0604030504040204" pitchFamily="34" charset="0"/>
                          <a:cs typeface="Tahoma" panose="020B0604030504040204" pitchFamily="34" charset="0"/>
                        </a:rPr>
                        <a:t>Phần</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thu</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nhập</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tính</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thuế</a:t>
                      </a:r>
                      <a:r>
                        <a:rPr lang="en-US" sz="4400" dirty="0">
                          <a:effectLst/>
                          <a:latin typeface="Tahoma" panose="020B0604030504040204" pitchFamily="34" charset="0"/>
                          <a:ea typeface="Tahoma" panose="020B0604030504040204" pitchFamily="34" charset="0"/>
                          <a:cs typeface="Tahoma" panose="020B0604030504040204" pitchFamily="34" charset="0"/>
                        </a:rPr>
                        <a:t>/</a:t>
                      </a:r>
                      <a:r>
                        <a:rPr lang="en-US" sz="4400" dirty="0" err="1">
                          <a:effectLst/>
                          <a:latin typeface="Tahoma" panose="020B0604030504040204" pitchFamily="34" charset="0"/>
                          <a:ea typeface="Tahoma" panose="020B0604030504040204" pitchFamily="34" charset="0"/>
                          <a:cs typeface="Tahoma" panose="020B0604030504040204" pitchFamily="34" charset="0"/>
                        </a:rPr>
                        <a:t>tháng</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triệu</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đồng</a:t>
                      </a:r>
                      <a:r>
                        <a:rPr lang="en-US" sz="44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b"/>
                </a:tc>
                <a:tc>
                  <a:txBody>
                    <a:bodyPr/>
                    <a:lstStyle/>
                    <a:p>
                      <a:pPr marL="0" marR="0" algn="ctr">
                        <a:lnSpc>
                          <a:spcPct val="107000"/>
                        </a:lnSpc>
                        <a:spcBef>
                          <a:spcPts val="0"/>
                        </a:spcBef>
                        <a:spcAft>
                          <a:spcPts val="0"/>
                        </a:spcAft>
                      </a:pPr>
                      <a:r>
                        <a:rPr lang="en-US" sz="4400" dirty="0" err="1">
                          <a:effectLst/>
                          <a:latin typeface="Tahoma" panose="020B0604030504040204" pitchFamily="34" charset="0"/>
                          <a:ea typeface="Tahoma" panose="020B0604030504040204" pitchFamily="34" charset="0"/>
                          <a:cs typeface="Tahoma" panose="020B0604030504040204" pitchFamily="34" charset="0"/>
                        </a:rPr>
                        <a:t>Thuế</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suất</a:t>
                      </a:r>
                      <a:endParaRPr lang="en-US" sz="44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44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b"/>
                </a:tc>
                <a:extLst>
                  <a:ext uri="{0D108BD9-81ED-4DB2-BD59-A6C34878D82A}">
                    <a16:rowId xmlns:a16="http://schemas.microsoft.com/office/drawing/2014/main" val="3734852327"/>
                  </a:ext>
                </a:extLst>
              </a:tr>
              <a:tr h="445499">
                <a:tc>
                  <a:txBody>
                    <a:bodyPr/>
                    <a:lstStyle/>
                    <a:p>
                      <a:pPr marL="0" marR="0" algn="ctr">
                        <a:lnSpc>
                          <a:spcPct val="107000"/>
                        </a:lnSpc>
                        <a:spcBef>
                          <a:spcPts val="0"/>
                        </a:spcBef>
                        <a:spcAft>
                          <a:spcPts val="0"/>
                        </a:spcAft>
                      </a:pPr>
                      <a:r>
                        <a:rPr lang="en-US" sz="44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marL="0" marR="0">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Đến</a:t>
                      </a:r>
                      <a:r>
                        <a:rPr lang="en-US" sz="4400" b="1" dirty="0">
                          <a:effectLst/>
                          <a:latin typeface="Tahoma" panose="020B0604030504040204" pitchFamily="34" charset="0"/>
                          <a:ea typeface="Tahoma" panose="020B0604030504040204" pitchFamily="34" charset="0"/>
                          <a:cs typeface="Tahoma" panose="020B0604030504040204" pitchFamily="34" charset="0"/>
                        </a:rPr>
                        <a:t> 05</a:t>
                      </a:r>
                    </a:p>
                  </a:txBody>
                  <a:tcPr marL="68580" marR="68580" marT="0" marB="0"/>
                </a:tc>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tc>
                <a:extLst>
                  <a:ext uri="{0D108BD9-81ED-4DB2-BD59-A6C34878D82A}">
                    <a16:rowId xmlns:a16="http://schemas.microsoft.com/office/drawing/2014/main" val="4024032597"/>
                  </a:ext>
                </a:extLst>
              </a:tr>
              <a:tr h="445499">
                <a:tc>
                  <a:txBody>
                    <a:bodyPr/>
                    <a:lstStyle/>
                    <a:p>
                      <a:pPr marL="0" marR="0" algn="ctr">
                        <a:lnSpc>
                          <a:spcPct val="107000"/>
                        </a:lnSpc>
                        <a:spcBef>
                          <a:spcPts val="0"/>
                        </a:spcBef>
                        <a:spcAft>
                          <a:spcPts val="0"/>
                        </a:spcAft>
                      </a:pPr>
                      <a:r>
                        <a:rPr lang="en-US" sz="44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05 </a:t>
                      </a:r>
                      <a:r>
                        <a:rPr lang="en-US" sz="4400" b="1" dirty="0" err="1">
                          <a:effectLst/>
                          <a:latin typeface="Tahoma" panose="020B0604030504040204" pitchFamily="34" charset="0"/>
                          <a:ea typeface="Tahoma" panose="020B0604030504040204" pitchFamily="34" charset="0"/>
                          <a:cs typeface="Tahoma" panose="020B0604030504040204" pitchFamily="34" charset="0"/>
                        </a:rPr>
                        <a:t>đến</a:t>
                      </a:r>
                      <a:r>
                        <a:rPr lang="en-US" sz="4400" b="1" dirty="0">
                          <a:effectLst/>
                          <a:latin typeface="Tahoma" panose="020B0604030504040204" pitchFamily="34" charset="0"/>
                          <a:ea typeface="Tahoma" panose="020B0604030504040204" pitchFamily="34" charset="0"/>
                          <a:cs typeface="Tahoma" panose="020B0604030504040204" pitchFamily="34" charset="0"/>
                        </a:rPr>
                        <a:t> 10</a:t>
                      </a:r>
                    </a:p>
                  </a:txBody>
                  <a:tcPr marL="68580" marR="68580" marT="0" marB="0"/>
                </a:tc>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extLst>
                  <a:ext uri="{0D108BD9-81ED-4DB2-BD59-A6C34878D82A}">
                    <a16:rowId xmlns:a16="http://schemas.microsoft.com/office/drawing/2014/main" val="1283854777"/>
                  </a:ext>
                </a:extLst>
              </a:tr>
              <a:tr h="445499">
                <a:tc>
                  <a:txBody>
                    <a:bodyPr/>
                    <a:lstStyle/>
                    <a:p>
                      <a:pPr marL="0" marR="0" algn="ctr">
                        <a:lnSpc>
                          <a:spcPct val="107000"/>
                        </a:lnSpc>
                        <a:spcBef>
                          <a:spcPts val="0"/>
                        </a:spcBef>
                        <a:spcAft>
                          <a:spcPts val="0"/>
                        </a:spcAft>
                      </a:pPr>
                      <a:r>
                        <a:rPr lang="en-US" sz="44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10 </a:t>
                      </a:r>
                      <a:r>
                        <a:rPr lang="en-US" sz="4400" b="1" dirty="0" err="1">
                          <a:effectLst/>
                          <a:latin typeface="Tahoma" panose="020B0604030504040204" pitchFamily="34" charset="0"/>
                          <a:ea typeface="Tahoma" panose="020B0604030504040204" pitchFamily="34" charset="0"/>
                          <a:cs typeface="Tahoma" panose="020B0604030504040204" pitchFamily="34" charset="0"/>
                        </a:rPr>
                        <a:t>đến</a:t>
                      </a:r>
                      <a:r>
                        <a:rPr lang="en-US" sz="4400" b="1" dirty="0">
                          <a:effectLst/>
                          <a:latin typeface="Tahoma" panose="020B0604030504040204" pitchFamily="34" charset="0"/>
                          <a:ea typeface="Tahoma" panose="020B0604030504040204" pitchFamily="34" charset="0"/>
                          <a:cs typeface="Tahoma" panose="020B0604030504040204" pitchFamily="34" charset="0"/>
                        </a:rPr>
                        <a:t> 18</a:t>
                      </a:r>
                    </a:p>
                  </a:txBody>
                  <a:tcPr marL="68580" marR="68580" marT="0" marB="0"/>
                </a:tc>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15</a:t>
                      </a:r>
                    </a:p>
                  </a:txBody>
                  <a:tcPr marL="68580" marR="68580" marT="0" marB="0"/>
                </a:tc>
                <a:extLst>
                  <a:ext uri="{0D108BD9-81ED-4DB2-BD59-A6C34878D82A}">
                    <a16:rowId xmlns:a16="http://schemas.microsoft.com/office/drawing/2014/main" val="3086502692"/>
                  </a:ext>
                </a:extLst>
              </a:tr>
              <a:tr h="445499">
                <a:tc>
                  <a:txBody>
                    <a:bodyPr/>
                    <a:lstStyle/>
                    <a:p>
                      <a:pPr marL="0" marR="0" algn="ctr">
                        <a:lnSpc>
                          <a:spcPct val="107000"/>
                        </a:lnSpc>
                        <a:spcBef>
                          <a:spcPts val="0"/>
                        </a:spcBef>
                        <a:spcAft>
                          <a:spcPts val="0"/>
                        </a:spcAft>
                      </a:pPr>
                      <a:r>
                        <a:rPr lang="en-US" sz="440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nchor="ctr"/>
                </a:tc>
                <a:tc>
                  <a:txBody>
                    <a:bodyPr/>
                    <a:lstStyle/>
                    <a:p>
                      <a:pPr marL="0" marR="0">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18 </a:t>
                      </a:r>
                      <a:r>
                        <a:rPr lang="en-US" sz="4400" b="1" dirty="0" err="1">
                          <a:effectLst/>
                          <a:latin typeface="Tahoma" panose="020B0604030504040204" pitchFamily="34" charset="0"/>
                          <a:ea typeface="Tahoma" panose="020B0604030504040204" pitchFamily="34" charset="0"/>
                          <a:cs typeface="Tahoma" panose="020B0604030504040204" pitchFamily="34" charset="0"/>
                        </a:rPr>
                        <a:t>đến</a:t>
                      </a:r>
                      <a:r>
                        <a:rPr lang="en-US" sz="4400" b="1" dirty="0">
                          <a:effectLst/>
                          <a:latin typeface="Tahoma" panose="020B0604030504040204" pitchFamily="34" charset="0"/>
                          <a:ea typeface="Tahoma" panose="020B0604030504040204" pitchFamily="34" charset="0"/>
                          <a:cs typeface="Tahoma" panose="020B0604030504040204" pitchFamily="34" charset="0"/>
                        </a:rPr>
                        <a:t> 32</a:t>
                      </a:r>
                    </a:p>
                  </a:txBody>
                  <a:tcPr marL="68580" marR="68580" marT="0" marB="0"/>
                </a:tc>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20</a:t>
                      </a:r>
                    </a:p>
                  </a:txBody>
                  <a:tcPr marL="68580" marR="68580" marT="0" marB="0"/>
                </a:tc>
                <a:extLst>
                  <a:ext uri="{0D108BD9-81ED-4DB2-BD59-A6C34878D82A}">
                    <a16:rowId xmlns:a16="http://schemas.microsoft.com/office/drawing/2014/main" val="1212444702"/>
                  </a:ext>
                </a:extLst>
              </a:tr>
              <a:tr h="445499">
                <a:tc>
                  <a:txBody>
                    <a:bodyPr/>
                    <a:lstStyle/>
                    <a:p>
                      <a:pPr marL="0" marR="0" algn="ctr">
                        <a:lnSpc>
                          <a:spcPct val="107000"/>
                        </a:lnSpc>
                        <a:spcBef>
                          <a:spcPts val="0"/>
                        </a:spcBef>
                        <a:spcAft>
                          <a:spcPts val="0"/>
                        </a:spcAft>
                      </a:pPr>
                      <a:r>
                        <a:rPr lang="en-US" sz="44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marL="0" marR="0">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32 </a:t>
                      </a:r>
                      <a:r>
                        <a:rPr lang="en-US" sz="4400" b="1" dirty="0" err="1">
                          <a:effectLst/>
                          <a:latin typeface="Tahoma" panose="020B0604030504040204" pitchFamily="34" charset="0"/>
                          <a:ea typeface="Tahoma" panose="020B0604030504040204" pitchFamily="34" charset="0"/>
                          <a:cs typeface="Tahoma" panose="020B0604030504040204" pitchFamily="34" charset="0"/>
                        </a:rPr>
                        <a:t>đến</a:t>
                      </a:r>
                      <a:r>
                        <a:rPr lang="en-US" sz="4400" b="1" dirty="0">
                          <a:effectLst/>
                          <a:latin typeface="Tahoma" panose="020B0604030504040204" pitchFamily="34" charset="0"/>
                          <a:ea typeface="Tahoma" panose="020B0604030504040204" pitchFamily="34" charset="0"/>
                          <a:cs typeface="Tahoma" panose="020B0604030504040204" pitchFamily="34" charset="0"/>
                        </a:rPr>
                        <a:t> 52</a:t>
                      </a:r>
                    </a:p>
                  </a:txBody>
                  <a:tcPr marL="68580" marR="68580" marT="0" marB="0"/>
                </a:tc>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25</a:t>
                      </a:r>
                    </a:p>
                  </a:txBody>
                  <a:tcPr marL="68580" marR="68580" marT="0" marB="0"/>
                </a:tc>
                <a:extLst>
                  <a:ext uri="{0D108BD9-81ED-4DB2-BD59-A6C34878D82A}">
                    <a16:rowId xmlns:a16="http://schemas.microsoft.com/office/drawing/2014/main" val="3940583934"/>
                  </a:ext>
                </a:extLst>
              </a:tr>
              <a:tr h="445499">
                <a:tc>
                  <a:txBody>
                    <a:bodyPr/>
                    <a:lstStyle/>
                    <a:p>
                      <a:pPr marL="0" marR="0" algn="ctr">
                        <a:lnSpc>
                          <a:spcPct val="107000"/>
                        </a:lnSpc>
                        <a:spcBef>
                          <a:spcPts val="0"/>
                        </a:spcBef>
                        <a:spcAft>
                          <a:spcPts val="0"/>
                        </a:spcAft>
                      </a:pPr>
                      <a:r>
                        <a:rPr lang="en-US" sz="4400">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nchor="ctr"/>
                </a:tc>
                <a:tc>
                  <a:txBody>
                    <a:bodyPr/>
                    <a:lstStyle/>
                    <a:p>
                      <a:pPr marL="0" marR="0">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Trên 52 đến 80</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30</a:t>
                      </a:r>
                    </a:p>
                  </a:txBody>
                  <a:tcPr marL="68580" marR="68580" marT="0" marB="0"/>
                </a:tc>
                <a:extLst>
                  <a:ext uri="{0D108BD9-81ED-4DB2-BD59-A6C34878D82A}">
                    <a16:rowId xmlns:a16="http://schemas.microsoft.com/office/drawing/2014/main" val="1488300244"/>
                  </a:ext>
                </a:extLst>
              </a:tr>
              <a:tr h="445499">
                <a:tc>
                  <a:txBody>
                    <a:bodyPr/>
                    <a:lstStyle/>
                    <a:p>
                      <a:pPr marL="0" marR="0" algn="ctr">
                        <a:lnSpc>
                          <a:spcPct val="107000"/>
                        </a:lnSpc>
                        <a:spcBef>
                          <a:spcPts val="0"/>
                        </a:spcBef>
                        <a:spcAft>
                          <a:spcPts val="0"/>
                        </a:spcAft>
                      </a:pPr>
                      <a:r>
                        <a:rPr lang="en-US" sz="440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tc>
                <a:tc>
                  <a:txBody>
                    <a:bodyPr/>
                    <a:lstStyle/>
                    <a:p>
                      <a:pPr marL="0" marR="0">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80</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35</a:t>
                      </a:r>
                    </a:p>
                  </a:txBody>
                  <a:tcPr marL="68580" marR="68580" marT="0" marB="0"/>
                </a:tc>
                <a:extLst>
                  <a:ext uri="{0D108BD9-81ED-4DB2-BD59-A6C34878D82A}">
                    <a16:rowId xmlns:a16="http://schemas.microsoft.com/office/drawing/2014/main" val="1471461121"/>
                  </a:ext>
                </a:extLst>
              </a:tr>
            </a:tbl>
          </a:graphicData>
        </a:graphic>
      </p:graphicFrame>
      <p:sp>
        <p:nvSpPr>
          <p:cNvPr id="3" name="TextBox 2"/>
          <p:cNvSpPr txBox="1"/>
          <p:nvPr/>
        </p:nvSpPr>
        <p:spPr>
          <a:xfrm>
            <a:off x="12241663" y="6781799"/>
            <a:ext cx="11734800" cy="1810548"/>
          </a:xfrm>
          <a:prstGeom prst="rect">
            <a:avLst/>
          </a:prstGeom>
          <a:no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2272143" y="6810102"/>
                <a:ext cx="11531565" cy="1360451"/>
              </a:xfrm>
              <a:prstGeom prst="rect">
                <a:avLst/>
              </a:prstGeom>
              <a:noFill/>
            </p:spPr>
            <p:txBody>
              <a:bodyPr wrap="square" rtlCol="0">
                <a:spAutoFit/>
              </a:bodyPr>
              <a:lstStyle/>
              <a:p>
                <a:pPr marL="571500" indent="-571500" algn="just">
                  <a:buFont typeface="Arial" panose="020B0604020202020204" pitchFamily="34" charset="0"/>
                  <a:buChar char="•"/>
                </a:pPr>
                <a:r>
                  <a:rPr lang="vi-VN" sz="4000" b="1" dirty="0">
                    <a:latin typeface="Tahoma" panose="020B0604030504040204" pitchFamily="34" charset="0"/>
                    <a:ea typeface="Tahoma" panose="020B0604030504040204" pitchFamily="34" charset="0"/>
                    <a:cs typeface="Tahoma" panose="020B0604030504040204" pitchFamily="34" charset="0"/>
                  </a:rPr>
                  <a:t>Vẽ đồ thị hàm số </a:t>
                </a:r>
                <a14:m>
                  <m:oMath xmlns:m="http://schemas.openxmlformats.org/officeDocument/2006/math">
                    <m:r>
                      <a:rPr lang="vi-VN" sz="4000" b="1" i="1">
                        <a:latin typeface="Cambria Math" panose="02040503050406030204" pitchFamily="18" charset="0"/>
                      </a:rPr>
                      <m:t>𝒚</m:t>
                    </m:r>
                    <m:r>
                      <a:rPr lang="vi-VN" sz="4000" b="1" i="1">
                        <a:latin typeface="Cambria Math" panose="02040503050406030204" pitchFamily="18" charset="0"/>
                      </a:rPr>
                      <m:t>=</m:t>
                    </m:r>
                    <m:r>
                      <a:rPr lang="vi-VN" sz="4000" b="1" i="1">
                        <a:latin typeface="Cambria Math" panose="02040503050406030204" pitchFamily="18" charset="0"/>
                        <a:ea typeface="Cambria Math" panose="02040503050406030204" pitchFamily="18" charset="0"/>
                      </a:rPr>
                      <m:t>𝟎</m:t>
                    </m:r>
                    <m:r>
                      <a:rPr lang="vi-VN" sz="4000" b="1" i="1">
                        <a:latin typeface="Cambria Math" panose="02040503050406030204" pitchFamily="18" charset="0"/>
                        <a:ea typeface="Cambria Math" panose="02040503050406030204" pitchFamily="18" charset="0"/>
                      </a:rPr>
                      <m:t>,</m:t>
                    </m:r>
                    <m:r>
                      <a:rPr lang="vi-VN" sz="4000" b="1" i="1">
                        <a:latin typeface="Cambria Math" panose="02040503050406030204" pitchFamily="18" charset="0"/>
                        <a:ea typeface="Cambria Math" panose="02040503050406030204" pitchFamily="18" charset="0"/>
                      </a:rPr>
                      <m:t>𝟎𝟓</m:t>
                    </m:r>
                    <m:r>
                      <a:rPr lang="vi-VN" sz="4000" b="1" i="1">
                        <a:latin typeface="Cambria Math" panose="02040503050406030204" pitchFamily="18" charset="0"/>
                        <a:ea typeface="Cambria Math" panose="02040503050406030204" pitchFamily="18" charset="0"/>
                      </a:rPr>
                      <m:t>𝒙</m:t>
                    </m:r>
                    <m:r>
                      <a:rPr lang="vi-VN" sz="4000" b="1" i="1">
                        <a:latin typeface="Cambria Math" panose="02040503050406030204" pitchFamily="18" charset="0"/>
                        <a:ea typeface="Cambria Math" panose="02040503050406030204" pitchFamily="18" charset="0"/>
                      </a:rPr>
                      <m:t> </m:t>
                    </m:r>
                  </m:oMath>
                </a14:m>
                <a:r>
                  <a:rPr lang="vi-VN" sz="4000" b="1" dirty="0">
                    <a:latin typeface="Tahoma" panose="020B0604030504040204" pitchFamily="34" charset="0"/>
                    <a:ea typeface="Tahoma" panose="020B0604030504040204" pitchFamily="34" charset="0"/>
                    <a:cs typeface="Tahoma" panose="020B0604030504040204" pitchFamily="34" charset="0"/>
                  </a:rPr>
                  <a:t>: Đồ thị hàm số đi qua gốc tọa độ O(0;0) và A(2;0,1)</a:t>
                </a:r>
              </a:p>
            </p:txBody>
          </p:sp>
        </mc:Choice>
        <mc:Fallback xmlns="">
          <p:sp>
            <p:nvSpPr>
              <p:cNvPr id="4" name="TextBox 3"/>
              <p:cNvSpPr txBox="1">
                <a:spLocks noRot="1" noChangeAspect="1" noMove="1" noResize="1" noEditPoints="1" noAdjustHandles="1" noChangeArrowheads="1" noChangeShapeType="1" noTextEdit="1"/>
              </p:cNvSpPr>
              <p:nvPr/>
            </p:nvSpPr>
            <p:spPr>
              <a:xfrm>
                <a:off x="12272143" y="6810102"/>
                <a:ext cx="11531565" cy="1360451"/>
              </a:xfrm>
              <a:prstGeom prst="rect">
                <a:avLst/>
              </a:prstGeom>
              <a:blipFill>
                <a:blip r:embed="rId4"/>
                <a:stretch>
                  <a:fillRect l="-1691" t="-8520" r="-1850" b="-15695"/>
                </a:stretch>
              </a:blipFill>
            </p:spPr>
            <p:txBody>
              <a:bodyPr/>
              <a:lstStyle/>
              <a:p>
                <a:r>
                  <a:rPr lang="en-US">
                    <a:noFill/>
                  </a:rPr>
                  <a:t> </a:t>
                </a:r>
              </a:p>
            </p:txBody>
          </p:sp>
        </mc:Fallback>
      </mc:AlternateContent>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12277914" y="8538884"/>
            <a:ext cx="11698549" cy="4763587"/>
          </a:xfrm>
          <a:prstGeom prst="rect">
            <a:avLst/>
          </a:prstGeom>
          <a:noFill/>
          <a:ln>
            <a:noFill/>
          </a:ln>
        </p:spPr>
      </p:pic>
    </p:spTree>
    <p:extLst>
      <p:ext uri="{BB962C8B-B14F-4D97-AF65-F5344CB8AC3E}">
        <p14:creationId xmlns:p14="http://schemas.microsoft.com/office/powerpoint/2010/main" val="2904708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up)">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up)">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up)">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xit" presetSubtype="32" fill="hold" nodeType="clickEffect">
                                  <p:stCondLst>
                                    <p:cond delay="0"/>
                                  </p:stCondLst>
                                  <p:childTnLst>
                                    <p:animEffect transition="out" filter="diamond(out)">
                                      <p:cBhvr>
                                        <p:cTn id="51" dur="2000"/>
                                        <p:tgtEl>
                                          <p:spTgt spid="7">
                                            <p:txEl>
                                              <p:pRg st="2" end="2"/>
                                            </p:txEl>
                                          </p:spTgt>
                                        </p:tgtEl>
                                      </p:cBhvr>
                                    </p:animEffect>
                                    <p:set>
                                      <p:cBhvr>
                                        <p:cTn id="52" dur="1" fill="hold">
                                          <p:stCondLst>
                                            <p:cond delay="1999"/>
                                          </p:stCondLst>
                                        </p:cTn>
                                        <p:tgtEl>
                                          <p:spTgt spid="7">
                                            <p:txEl>
                                              <p:pRg st="2" end="2"/>
                                            </p:txEl>
                                          </p:spTgt>
                                        </p:tgtEl>
                                        <p:attrNameLst>
                                          <p:attrName>style.visibility</p:attrName>
                                        </p:attrNameLst>
                                      </p:cBhvr>
                                      <p:to>
                                        <p:strVal val="hidden"/>
                                      </p:to>
                                    </p:set>
                                  </p:childTnLst>
                                </p:cTn>
                              </p:par>
                              <p:par>
                                <p:cTn id="53" presetID="8" presetClass="exit" presetSubtype="32" fill="hold" nodeType="withEffect">
                                  <p:stCondLst>
                                    <p:cond delay="0"/>
                                  </p:stCondLst>
                                  <p:childTnLst>
                                    <p:animEffect transition="out" filter="diamond(out)">
                                      <p:cBhvr>
                                        <p:cTn id="54" dur="2000"/>
                                        <p:tgtEl>
                                          <p:spTgt spid="7">
                                            <p:txEl>
                                              <p:pRg st="3" end="3"/>
                                            </p:txEl>
                                          </p:spTgt>
                                        </p:tgtEl>
                                      </p:cBhvr>
                                    </p:animEffect>
                                    <p:set>
                                      <p:cBhvr>
                                        <p:cTn id="55" dur="1" fill="hold">
                                          <p:stCondLst>
                                            <p:cond delay="1999"/>
                                          </p:stCondLst>
                                        </p:cTn>
                                        <p:tgtEl>
                                          <p:spTgt spid="7">
                                            <p:txEl>
                                              <p:pRg st="3" end="3"/>
                                            </p:txEl>
                                          </p:spTgt>
                                        </p:tgtEl>
                                        <p:attrNameLst>
                                          <p:attrName>style.visibility</p:attrName>
                                        </p:attrNameLst>
                                      </p:cBhvr>
                                      <p:to>
                                        <p:strVal val="hidden"/>
                                      </p:to>
                                    </p:set>
                                  </p:childTnLst>
                                </p:cTn>
                              </p:par>
                              <p:par>
                                <p:cTn id="56" presetID="8" presetClass="exit" presetSubtype="32" fill="hold" nodeType="withEffect">
                                  <p:stCondLst>
                                    <p:cond delay="0"/>
                                  </p:stCondLst>
                                  <p:childTnLst>
                                    <p:animEffect transition="out" filter="diamond(out)">
                                      <p:cBhvr>
                                        <p:cTn id="57" dur="2000"/>
                                        <p:tgtEl>
                                          <p:spTgt spid="7">
                                            <p:txEl>
                                              <p:pRg st="4" end="4"/>
                                            </p:txEl>
                                          </p:spTgt>
                                        </p:tgtEl>
                                      </p:cBhvr>
                                    </p:animEffect>
                                    <p:set>
                                      <p:cBhvr>
                                        <p:cTn id="58" dur="1" fill="hold">
                                          <p:stCondLst>
                                            <p:cond delay="1999"/>
                                          </p:stCondLst>
                                        </p:cTn>
                                        <p:tgtEl>
                                          <p:spTgt spid="7">
                                            <p:txEl>
                                              <p:pRg st="4" end="4"/>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circle(in)">
                                      <p:cBhvr>
                                        <p:cTn id="63" dur="2000"/>
                                        <p:tgtEl>
                                          <p:spTgt spid="4"/>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circle(in)">
                                      <p:cBhvr>
                                        <p:cTn id="6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2510" y="1981199"/>
            <a:ext cx="11630892"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vi-VN"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en-US" sz="4400" b="1" dirty="0">
                    <a:latin typeface="Tahoma" panose="020B0604030504040204" pitchFamily="34" charset="0"/>
                    <a:ea typeface="Tahoma" panose="020B0604030504040204" pitchFamily="34" charset="0"/>
                    <a:cs typeface="Tahoma" panose="020B0604030504040204" pitchFamily="34" charset="0"/>
                  </a:rPr>
                  <a:t>b)</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Hãy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bậc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mô</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sự</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phụ</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thuộc</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phần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thuế</a:t>
                </a:r>
                <a:r>
                  <a:rPr lang="en-US" sz="4400" b="1" dirty="0">
                    <a:latin typeface="Tahoma" panose="020B0604030504040204" pitchFamily="34" charset="0"/>
                    <a:ea typeface="Tahoma" panose="020B0604030504040204" pitchFamily="34" charset="0"/>
                    <a:cs typeface="Tahoma" panose="020B0604030504040204" pitchFamily="34" charset="0"/>
                  </a:rPr>
                  <a:t>/</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với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mức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thuế</a:t>
                </a:r>
                <a:r>
                  <a:rPr lang="en-US" sz="4400" b="1" dirty="0">
                    <a:latin typeface="Tahoma" panose="020B0604030504040204" pitchFamily="34" charset="0"/>
                    <a:ea typeface="Tahoma" panose="020B0604030504040204" pitchFamily="34" charset="0"/>
                    <a:cs typeface="Tahoma" panose="020B0604030504040204" pitchFamily="34" charset="0"/>
                  </a:rPr>
                  <a:t>/</a:t>
                </a:r>
                <a:r>
                  <a:rPr lang="en-US" sz="4400" b="1" dirty="0" err="1">
                    <a:latin typeface="Tahoma" panose="020B0604030504040204" pitchFamily="34" charset="0"/>
                    <a:ea typeface="Tahoma" panose="020B0604030504040204" pitchFamily="34" charset="0"/>
                    <a:cs typeface="Tahoma" panose="020B0604030504040204" pitchFamily="34" charset="0"/>
                  </a:rPr>
                  <a:t>tháng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 5 </a:t>
                </a:r>
                <a:r>
                  <a:rPr lang="en-US" sz="4400" b="1" dirty="0" err="1">
                    <a:latin typeface="Tahoma" panose="020B0604030504040204" pitchFamily="34" charset="0"/>
                    <a:ea typeface="Tahoma" panose="020B0604030504040204" pitchFamily="34" charset="0"/>
                    <a:cs typeface="Tahoma" panose="020B0604030504040204" pitchFamily="34" charset="0"/>
                  </a:rPr>
                  <a:t>triệu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quá</a:t>
                </a:r>
                <a:r>
                  <a:rPr lang="en-US" sz="4400" b="1" dirty="0">
                    <a:latin typeface="Tahoma" panose="020B0604030504040204" pitchFamily="34" charset="0"/>
                    <a:ea typeface="Tahoma" panose="020B0604030504040204" pitchFamily="34" charset="0"/>
                    <a:cs typeface="Tahoma" panose="020B0604030504040204" pitchFamily="34" charset="0"/>
                  </a:rPr>
                  <a:t> 10 </a:t>
                </a:r>
                <a:r>
                  <a:rPr lang="en-US" sz="4400" b="1" dirty="0" err="1">
                    <a:latin typeface="Tahoma" panose="020B0604030504040204" pitchFamily="34" charset="0"/>
                    <a:ea typeface="Tahoma" panose="020B0604030504040204" pitchFamily="34" charset="0"/>
                    <a:cs typeface="Tahoma" panose="020B0604030504040204" pitchFamily="34" charset="0"/>
                  </a:rPr>
                  <a:t>triệu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Vẽ</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đồ</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này</a:t>
                </a:r>
                <a:r>
                  <a:rPr lang="en-US" sz="4400" b="1" dirty="0">
                    <a:latin typeface="Tahoma" panose="020B0604030504040204" pitchFamily="34" charset="0"/>
                    <a:ea typeface="Tahoma" panose="020B0604030504040204" pitchFamily="34" charset="0"/>
                    <a:cs typeface="Tahoma" panose="020B0604030504040204" pitchFamily="34" charset="0"/>
                  </a:rPr>
                  <a:t>.</a:t>
                </a:r>
              </a:p>
              <a:p>
                <a:pPr marL="0" indent="0" algn="ctr">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b) </a:t>
                </a:r>
                <a:r>
                  <a:rPr lang="pt-BR" sz="4400" b="1" dirty="0">
                    <a:latin typeface="Tahoma" panose="020B0604030504040204" pitchFamily="34" charset="0"/>
                    <a:ea typeface="Tahoma" panose="020B0604030504040204" pitchFamily="34" charset="0"/>
                    <a:cs typeface="Tahoma" panose="020B0604030504040204" pitchFamily="34" charset="0"/>
                  </a:rPr>
                  <a:t>Với mức thu nhập</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smtClean="0">
                        <a:latin typeface="Cambria Math" panose="02040503050406030204" pitchFamily="18" charset="0"/>
                      </a:rPr>
                      <m:t>𝒙</m:t>
                    </m:r>
                  </m:oMath>
                </a14:m>
                <a:r>
                  <a:rPr lang="vi-VN" sz="4400" b="1" dirty="0">
                    <a:latin typeface="Tahoma" panose="020B0604030504040204" pitchFamily="34" charset="0"/>
                    <a:ea typeface="Tahoma" panose="020B0604030504040204" pitchFamily="34" charset="0"/>
                    <a:cs typeface="Tahoma" panose="020B0604030504040204" pitchFamily="34" charset="0"/>
                  </a:rPr>
                  <a:t> (triệu đồng) trên 5 triệu đồng và không quá 10 triệu đồng  </a:t>
                </a:r>
                <a:r>
                  <a:rPr lang="pt-BR" sz="4400" b="1" dirty="0">
                    <a:latin typeface="Tahoma" panose="020B0604030504040204" pitchFamily="34" charset="0"/>
                    <a:ea typeface="Tahoma" panose="020B0604030504040204" pitchFamily="34" charset="0"/>
                    <a:cs typeface="Tahoma" panose="020B0604030504040204" pitchFamily="34" charset="0"/>
                  </a:rPr>
                  <a:t>thì thuế suất tương ứng là </a:t>
                </a:r>
                <a:r>
                  <a:rPr lang="vi-VN" sz="4400" b="1" dirty="0">
                    <a:latin typeface="Tahoma" panose="020B0604030504040204" pitchFamily="34" charset="0"/>
                    <a:ea typeface="Tahoma" panose="020B0604030504040204" pitchFamily="34" charset="0"/>
                    <a:cs typeface="Tahoma" panose="020B0604030504040204" pitchFamily="34" charset="0"/>
                  </a:rPr>
                  <a:t>10</a:t>
                </a:r>
                <a14:m>
                  <m:oMath xmlns:m="http://schemas.openxmlformats.org/officeDocument/2006/math">
                    <m:r>
                      <a:rPr lang="vi-VN" sz="4400" b="1" i="1" smtClean="0">
                        <a:latin typeface="Cambria Math" panose="02040503050406030204" pitchFamily="18" charset="0"/>
                        <a:ea typeface="Cambria Math" panose="02040503050406030204" pitchFamily="18" charset="0"/>
                      </a:rPr>
                      <m:t>%</m:t>
                    </m:r>
                  </m:oMath>
                </a14:m>
                <a:endParaRPr lang="vi-VN" sz="4400" b="1" dirty="0">
                  <a:latin typeface="Tahoma" panose="020B0604030504040204" pitchFamily="34" charset="0"/>
                  <a:ea typeface="Tahoma" panose="020B0604030504040204" pitchFamily="34" charset="0"/>
                  <a:cs typeface="Tahoma" panose="020B0604030504040204" pitchFamily="34" charset="0"/>
                </a:endParaRPr>
              </a:p>
              <a:p>
                <a:r>
                  <a:rPr lang="pt-BR" sz="4400" b="1">
                    <a:latin typeface="Tahoma" panose="020B0604030504040204" pitchFamily="34" charset="0"/>
                    <a:ea typeface="Tahoma" panose="020B0604030504040204" pitchFamily="34" charset="0"/>
                    <a:cs typeface="Tahoma" panose="020B0604030504040204" pitchFamily="34" charset="0"/>
                  </a:rPr>
                  <a:t>Công thức: </a:t>
                </a:r>
                <a:endParaRPr lang="vi-VN" sz="44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14:m>
                  <m:oMathPara xmlns:m="http://schemas.openxmlformats.org/officeDocument/2006/math">
                    <m:oMathParaPr>
                      <m:jc m:val="centerGroup"/>
                    </m:oMathParaPr>
                    <m:oMath xmlns:m="http://schemas.openxmlformats.org/officeDocument/2006/math">
                      <m:eqArr>
                        <m:eqArrPr>
                          <m:ctrlPr>
                            <a:rPr lang="en-US" b="1" i="1">
                              <a:latin typeface="Cambria Math" panose="02040503050406030204" pitchFamily="18" charset="0"/>
                            </a:rPr>
                          </m:ctrlPr>
                        </m:eqArrPr>
                        <m:e>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𝟓</m:t>
                          </m:r>
                          <m:r>
                            <m:rPr>
                              <m:nor/>
                            </m:rPr>
                            <a:rPr lang="en-US" b="1"/>
                            <m:t> </m:t>
                          </m:r>
                          <m:r>
                            <a:rPr lang="en-US" b="1" i="1">
                              <a:latin typeface="Cambria Math" panose="02040503050406030204" pitchFamily="18" charset="0"/>
                            </a:rPr>
                            <m:t>𝟎𝟎𝟎</m:t>
                          </m:r>
                          <m:r>
                            <m:rPr>
                              <m:nor/>
                            </m:rPr>
                            <a:rPr lang="en-US" b="1"/>
                            <m:t> </m:t>
                          </m:r>
                          <m:r>
                            <a:rPr lang="en-US" b="1" i="1">
                              <a:latin typeface="Cambria Math" panose="02040503050406030204" pitchFamily="18" charset="0"/>
                            </a:rPr>
                            <m:t>𝟎𝟎𝟎</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𝟎𝟓</m:t>
                          </m:r>
                          <m:r>
                            <a:rPr lang="en-US" b="1" i="1">
                              <a:latin typeface="Cambria Math" panose="02040503050406030204" pitchFamily="18" charset="0"/>
                            </a:rPr>
                            <m:t>+(</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𝟓</m:t>
                          </m:r>
                          <m:r>
                            <m:rPr>
                              <m:nor/>
                            </m:rPr>
                            <a:rPr lang="en-US" b="1"/>
                            <m:t> </m:t>
                          </m:r>
                          <m:r>
                            <a:rPr lang="en-US" b="1" i="1">
                              <a:latin typeface="Cambria Math" panose="02040503050406030204" pitchFamily="18" charset="0"/>
                            </a:rPr>
                            <m:t>𝟎𝟎𝟎</m:t>
                          </m:r>
                          <m:r>
                            <m:rPr>
                              <m:nor/>
                            </m:rPr>
                            <a:rPr lang="en-US" b="1"/>
                            <m:t> </m:t>
                          </m:r>
                          <m:r>
                            <a:rPr lang="en-US" b="1" i="1">
                              <a:latin typeface="Cambria Math" panose="02040503050406030204" pitchFamily="18" charset="0"/>
                            </a:rPr>
                            <m:t>𝟎𝟎𝟎</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e>
                        <m:e>
                          <m:r>
                            <m:rPr>
                              <m:nor/>
                            </m:rPr>
                            <a:rPr lang="en-US" b="1"/>
                            <m:t>     </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𝟐𝟓𝟎</m:t>
                          </m:r>
                          <m:r>
                            <m:rPr>
                              <m:nor/>
                            </m:rPr>
                            <a:rPr lang="en-US" b="1"/>
                            <m:t> </m:t>
                          </m:r>
                          <m:r>
                            <a:rPr lang="en-US" b="1" i="1">
                              <a:latin typeface="Cambria Math" panose="02040503050406030204" pitchFamily="18" charset="0"/>
                            </a:rPr>
                            <m:t>𝟎𝟎𝟎</m:t>
                          </m:r>
                        </m:e>
                      </m:eqArr>
                    </m:oMath>
                  </m:oMathPara>
                </a14:m>
                <a:endParaRPr lang="en-US" b="1"/>
              </a:p>
              <a:p>
                <a:pPr marL="0" indent="0" algn="ctr">
                  <a:buNone/>
                </a:pPr>
                <a:r>
                  <a:rPr lang="en-US" sz="4400" b="1">
                    <a:latin typeface="Cambria Math" panose="02040503050406030204" pitchFamily="18" charset="0"/>
                    <a:ea typeface="Cambria Math" panose="02040503050406030204" pitchFamily="18" charset="0"/>
                  </a:rPr>
                  <a:t>(</a:t>
                </a:r>
                <a:r>
                  <a:rPr lang="vi-VN" sz="4400" b="1">
                    <a:latin typeface="Cambria Math" panose="02040503050406030204" pitchFamily="18" charset="0"/>
                    <a:ea typeface="Cambria Math" panose="02040503050406030204" pitchFamily="18" charset="0"/>
                  </a:rPr>
                  <a:t>với </a:t>
                </a:r>
                <a:r>
                  <a:rPr lang="vi-VN" sz="4400" b="1" dirty="0">
                    <a:latin typeface="Cambria Math" panose="02040503050406030204" pitchFamily="18" charset="0"/>
                    <a:ea typeface="Cambria Math" panose="02040503050406030204" pitchFamily="18" charset="0"/>
                  </a:rPr>
                  <a:t>5</a:t>
                </a:r>
                <a14:m>
                  <m:oMath xmlns:m="http://schemas.openxmlformats.org/officeDocument/2006/math">
                    <m:r>
                      <a:rPr lang="vi-VN" sz="4400" b="1" i="1" smtClean="0">
                        <a:latin typeface="Cambria Math" panose="02040503050406030204" pitchFamily="18" charset="0"/>
                        <a:ea typeface="Cambria Math" panose="02040503050406030204" pitchFamily="18" charset="0"/>
                      </a:rPr>
                      <m:t>&lt;</m:t>
                    </m:r>
                    <m:r>
                      <a:rPr lang="vi-VN" sz="4400" b="1" i="1" smtClean="0">
                        <a:latin typeface="Cambria Math" panose="02040503050406030204" pitchFamily="18" charset="0"/>
                        <a:ea typeface="Cambria Math" panose="02040503050406030204" pitchFamily="18" charset="0"/>
                      </a:rPr>
                      <m:t>𝒙</m:t>
                    </m:r>
                    <m:r>
                      <a:rPr lang="vi-VN" sz="4400" b="1" i="1" smtClean="0">
                        <a:latin typeface="Cambria Math" panose="02040503050406030204" pitchFamily="18" charset="0"/>
                        <a:ea typeface="Cambria Math" panose="02040503050406030204" pitchFamily="18" charset="0"/>
                      </a:rPr>
                      <m:t>≤</m:t>
                    </m:r>
                    <m:r>
                      <a:rPr lang="vi-VN" sz="4400" b="1" i="1" smtClean="0">
                        <a:latin typeface="Cambria Math" panose="02040503050406030204" pitchFamily="18" charset="0"/>
                        <a:ea typeface="Cambria Math" panose="02040503050406030204" pitchFamily="18" charset="0"/>
                      </a:rPr>
                      <m:t>𝟏𝟎</m:t>
                    </m:r>
                  </m:oMath>
                </a14:m>
                <a:r>
                  <a:rPr lang="en-US" sz="4400" b="1" dirty="0">
                    <a:latin typeface="Cambria Math" panose="02040503050406030204" pitchFamily="18" charset="0"/>
                    <a:ea typeface="Cambria Math" panose="02040503050406030204" pitchFamily="18" charset="0"/>
                  </a:rPr>
                  <a:t>)</a:t>
                </a:r>
                <a:endParaRPr lang="vi-VN" sz="4400" b="1" dirty="0">
                  <a:latin typeface="Cambria Math" panose="02040503050406030204" pitchFamily="18" charset="0"/>
                  <a:ea typeface="Cambria Math" panose="02040503050406030204" pitchFamily="18"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3"/>
                <a:stretch>
                  <a:fillRect l="-2003" t="-1601" r="-3082"/>
                </a:stretch>
              </a:blipFill>
              <a:ln>
                <a:solidFill>
                  <a:srgbClr val="00B0F0"/>
                </a:solidFill>
              </a:ln>
            </p:spPr>
            <p:txBody>
              <a:bodyPr/>
              <a:lstStyle/>
              <a:p>
                <a:r>
                  <a:rPr lang="en-US">
                    <a:noFill/>
                  </a:rPr>
                  <a:t> </a:t>
                </a:r>
              </a:p>
            </p:txBody>
          </p:sp>
        </mc:Fallback>
      </mc:AlternateContent>
      <p:sp>
        <p:nvSpPr>
          <p:cNvPr id="2" name="Rectangle 1"/>
          <p:cNvSpPr/>
          <p:nvPr/>
        </p:nvSpPr>
        <p:spPr>
          <a:xfrm>
            <a:off x="830317" y="2362200"/>
            <a:ext cx="11133084" cy="1323439"/>
          </a:xfrm>
          <a:prstGeom prst="rect">
            <a:avLst/>
          </a:prstGeom>
        </p:spPr>
        <p:txBody>
          <a:bodyPr wrap="square">
            <a:spAutoFit/>
          </a:bodyPr>
          <a:lstStyle/>
          <a:p>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HĐ3: </a:t>
            </a:r>
            <a:r>
              <a:rPr lang="en-US" sz="4000" b="1" dirty="0" err="1">
                <a:latin typeface="Tahoma" panose="020B0604030504040204" pitchFamily="34" charset="0"/>
                <a:ea typeface="Tahoma" panose="020B0604030504040204" pitchFamily="34" charset="0"/>
                <a:cs typeface="Tahoma" panose="020B0604030504040204" pitchFamily="34" charset="0"/>
              </a:rPr>
              <a:t>Thuế</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suất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biểu</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luỹ</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tiến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từng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phần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được</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phân</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loại</a:t>
            </a:r>
            <a:r>
              <a:rPr lang="en-US" sz="4000" b="1" dirty="0">
                <a:latin typeface="Tahoma" panose="020B0604030504040204" pitchFamily="34" charset="0"/>
                <a:ea typeface="Tahoma" panose="020B0604030504040204" pitchFamily="34" charset="0"/>
                <a:cs typeface="Tahoma" panose="020B0604030504040204" pitchFamily="34" charset="0"/>
              </a:rPr>
              <a:t> chi </a:t>
            </a:r>
            <a:r>
              <a:rPr lang="en-US" sz="4000" b="1" dirty="0" err="1">
                <a:latin typeface="Tahoma" panose="020B0604030504040204" pitchFamily="34" charset="0"/>
                <a:ea typeface="Tahoma" panose="020B0604030504040204" pitchFamily="34" charset="0"/>
                <a:cs typeface="Tahoma" panose="020B0604030504040204" pitchFamily="34" charset="0"/>
              </a:rPr>
              <a:t>tiết</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trong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bảng</a:t>
            </a:r>
            <a:r>
              <a:rPr lang="en-US" sz="4000" b="1" dirty="0">
                <a:latin typeface="Tahoma" panose="020B0604030504040204" pitchFamily="34" charset="0"/>
                <a:ea typeface="Tahoma" panose="020B0604030504040204" pitchFamily="34" charset="0"/>
                <a:cs typeface="Tahoma" panose="020B0604030504040204" pitchFamily="34" charset="0"/>
              </a:rPr>
              <a:t> </a:t>
            </a:r>
            <a:r>
              <a:rPr lang="en-US" sz="4000" b="1" dirty="0" err="1">
                <a:latin typeface="Tahoma" panose="020B0604030504040204" pitchFamily="34" charset="0"/>
                <a:ea typeface="Tahoma" panose="020B0604030504040204" pitchFamily="34" charset="0"/>
                <a:cs typeface="Tahoma" panose="020B0604030504040204" pitchFamily="34" charset="0"/>
              </a:rPr>
              <a:t>sau</a:t>
            </a:r>
            <a:r>
              <a:rPr lang="en-US" sz="4000" b="1" dirty="0">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623339589"/>
              </p:ext>
            </p:extLst>
          </p:nvPr>
        </p:nvGraphicFramePr>
        <p:xfrm>
          <a:off x="1146942" y="4495800"/>
          <a:ext cx="10499834" cy="6658229"/>
        </p:xfrm>
        <a:graphic>
          <a:graphicData uri="http://schemas.openxmlformats.org/drawingml/2006/table">
            <a:tbl>
              <a:tblPr firstRow="1" firstCol="1" bandRow="1">
                <a:tableStyleId>{5C22544A-7EE6-4342-B048-85BDC9FD1C3A}</a:tableStyleId>
              </a:tblPr>
              <a:tblGrid>
                <a:gridCol w="2423623">
                  <a:extLst>
                    <a:ext uri="{9D8B030D-6E8A-4147-A177-3AD203B41FA5}">
                      <a16:colId xmlns:a16="http://schemas.microsoft.com/office/drawing/2014/main" val="776127253"/>
                    </a:ext>
                  </a:extLst>
                </a:gridCol>
                <a:gridCol w="5115060">
                  <a:extLst>
                    <a:ext uri="{9D8B030D-6E8A-4147-A177-3AD203B41FA5}">
                      <a16:colId xmlns:a16="http://schemas.microsoft.com/office/drawing/2014/main" val="1181167505"/>
                    </a:ext>
                  </a:extLst>
                </a:gridCol>
                <a:gridCol w="2961151">
                  <a:extLst>
                    <a:ext uri="{9D8B030D-6E8A-4147-A177-3AD203B41FA5}">
                      <a16:colId xmlns:a16="http://schemas.microsoft.com/office/drawing/2014/main" val="3199605033"/>
                    </a:ext>
                  </a:extLst>
                </a:gridCol>
              </a:tblGrid>
              <a:tr h="913948">
                <a:tc>
                  <a:txBody>
                    <a:bodyPr/>
                    <a:lstStyle/>
                    <a:p>
                      <a:pPr marL="0" marR="0" algn="ctr">
                        <a:lnSpc>
                          <a:spcPct val="107000"/>
                        </a:lnSpc>
                        <a:spcBef>
                          <a:spcPts val="0"/>
                        </a:spcBef>
                        <a:spcAft>
                          <a:spcPts val="0"/>
                        </a:spcAft>
                      </a:pPr>
                      <a:r>
                        <a:rPr lang="en-US" sz="4400" dirty="0" err="1">
                          <a:effectLst/>
                          <a:latin typeface="Tahoma" panose="020B0604030504040204" pitchFamily="34" charset="0"/>
                          <a:ea typeface="Tahoma" panose="020B0604030504040204" pitchFamily="34" charset="0"/>
                          <a:cs typeface="Tahoma" panose="020B0604030504040204" pitchFamily="34" charset="0"/>
                        </a:rPr>
                        <a:t>Bậc</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thuế</a:t>
                      </a:r>
                      <a:endParaRPr lang="en-US" sz="4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07000"/>
                        </a:lnSpc>
                        <a:spcBef>
                          <a:spcPts val="0"/>
                        </a:spcBef>
                        <a:spcAft>
                          <a:spcPts val="0"/>
                        </a:spcAft>
                      </a:pPr>
                      <a:r>
                        <a:rPr lang="en-US" sz="4400" dirty="0" err="1">
                          <a:effectLst/>
                          <a:latin typeface="Tahoma" panose="020B0604030504040204" pitchFamily="34" charset="0"/>
                          <a:ea typeface="Tahoma" panose="020B0604030504040204" pitchFamily="34" charset="0"/>
                          <a:cs typeface="Tahoma" panose="020B0604030504040204" pitchFamily="34" charset="0"/>
                        </a:rPr>
                        <a:t>Phần</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thu</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nhập</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tính</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thuế</a:t>
                      </a:r>
                      <a:r>
                        <a:rPr lang="en-US" sz="4400" dirty="0">
                          <a:effectLst/>
                          <a:latin typeface="Tahoma" panose="020B0604030504040204" pitchFamily="34" charset="0"/>
                          <a:ea typeface="Tahoma" panose="020B0604030504040204" pitchFamily="34" charset="0"/>
                          <a:cs typeface="Tahoma" panose="020B0604030504040204" pitchFamily="34" charset="0"/>
                        </a:rPr>
                        <a:t>/</a:t>
                      </a:r>
                      <a:r>
                        <a:rPr lang="en-US" sz="4400" dirty="0" err="1">
                          <a:effectLst/>
                          <a:latin typeface="Tahoma" panose="020B0604030504040204" pitchFamily="34" charset="0"/>
                          <a:ea typeface="Tahoma" panose="020B0604030504040204" pitchFamily="34" charset="0"/>
                          <a:cs typeface="Tahoma" panose="020B0604030504040204" pitchFamily="34" charset="0"/>
                        </a:rPr>
                        <a:t>tháng</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triệu</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đồng</a:t>
                      </a:r>
                      <a:r>
                        <a:rPr lang="en-US" sz="44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b"/>
                </a:tc>
                <a:tc>
                  <a:txBody>
                    <a:bodyPr/>
                    <a:lstStyle/>
                    <a:p>
                      <a:pPr marL="0" marR="0" algn="ctr">
                        <a:lnSpc>
                          <a:spcPct val="107000"/>
                        </a:lnSpc>
                        <a:spcBef>
                          <a:spcPts val="0"/>
                        </a:spcBef>
                        <a:spcAft>
                          <a:spcPts val="0"/>
                        </a:spcAft>
                      </a:pPr>
                      <a:r>
                        <a:rPr lang="en-US" sz="4400" dirty="0" err="1">
                          <a:effectLst/>
                          <a:latin typeface="Tahoma" panose="020B0604030504040204" pitchFamily="34" charset="0"/>
                          <a:ea typeface="Tahoma" panose="020B0604030504040204" pitchFamily="34" charset="0"/>
                          <a:cs typeface="Tahoma" panose="020B0604030504040204" pitchFamily="34" charset="0"/>
                        </a:rPr>
                        <a:t>Thuế</a:t>
                      </a:r>
                      <a:r>
                        <a:rPr lang="en-US" sz="4400" dirty="0">
                          <a:effectLst/>
                          <a:latin typeface="Tahoma" panose="020B0604030504040204" pitchFamily="34" charset="0"/>
                          <a:ea typeface="Tahoma" panose="020B0604030504040204" pitchFamily="34" charset="0"/>
                          <a:cs typeface="Tahoma" panose="020B0604030504040204" pitchFamily="34" charset="0"/>
                        </a:rPr>
                        <a:t> </a:t>
                      </a:r>
                      <a:r>
                        <a:rPr lang="en-US" sz="4400" dirty="0" err="1">
                          <a:effectLst/>
                          <a:latin typeface="Tahoma" panose="020B0604030504040204" pitchFamily="34" charset="0"/>
                          <a:ea typeface="Tahoma" panose="020B0604030504040204" pitchFamily="34" charset="0"/>
                          <a:cs typeface="Tahoma" panose="020B0604030504040204" pitchFamily="34" charset="0"/>
                        </a:rPr>
                        <a:t>suất</a:t>
                      </a:r>
                      <a:endParaRPr lang="en-US" sz="44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44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b"/>
                </a:tc>
                <a:extLst>
                  <a:ext uri="{0D108BD9-81ED-4DB2-BD59-A6C34878D82A}">
                    <a16:rowId xmlns:a16="http://schemas.microsoft.com/office/drawing/2014/main" val="3734852327"/>
                  </a:ext>
                </a:extLst>
              </a:tr>
              <a:tr h="445499">
                <a:tc>
                  <a:txBody>
                    <a:bodyPr/>
                    <a:lstStyle/>
                    <a:p>
                      <a:pPr marL="0" marR="0" algn="ctr">
                        <a:lnSpc>
                          <a:spcPct val="107000"/>
                        </a:lnSpc>
                        <a:spcBef>
                          <a:spcPts val="0"/>
                        </a:spcBef>
                        <a:spcAft>
                          <a:spcPts val="0"/>
                        </a:spcAft>
                      </a:pPr>
                      <a:r>
                        <a:rPr lang="en-US" sz="4400">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marL="0" marR="0">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Đến</a:t>
                      </a:r>
                      <a:r>
                        <a:rPr lang="en-US" sz="4400" b="1" dirty="0">
                          <a:effectLst/>
                          <a:latin typeface="Tahoma" panose="020B0604030504040204" pitchFamily="34" charset="0"/>
                          <a:ea typeface="Tahoma" panose="020B0604030504040204" pitchFamily="34" charset="0"/>
                          <a:cs typeface="Tahoma" panose="020B0604030504040204" pitchFamily="34" charset="0"/>
                        </a:rPr>
                        <a:t> 05</a:t>
                      </a:r>
                    </a:p>
                  </a:txBody>
                  <a:tcPr marL="68580" marR="68580" marT="0" marB="0"/>
                </a:tc>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tc>
                <a:extLst>
                  <a:ext uri="{0D108BD9-81ED-4DB2-BD59-A6C34878D82A}">
                    <a16:rowId xmlns:a16="http://schemas.microsoft.com/office/drawing/2014/main" val="4024032597"/>
                  </a:ext>
                </a:extLst>
              </a:tr>
              <a:tr h="445499">
                <a:tc>
                  <a:txBody>
                    <a:bodyPr/>
                    <a:lstStyle/>
                    <a:p>
                      <a:pPr marL="0" marR="0" algn="ctr">
                        <a:lnSpc>
                          <a:spcPct val="107000"/>
                        </a:lnSpc>
                        <a:spcBef>
                          <a:spcPts val="0"/>
                        </a:spcBef>
                        <a:spcAft>
                          <a:spcPts val="0"/>
                        </a:spcAft>
                      </a:pPr>
                      <a:r>
                        <a:rPr lang="en-US" sz="4400">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05 </a:t>
                      </a:r>
                      <a:r>
                        <a:rPr lang="en-US" sz="4400" b="1" dirty="0" err="1">
                          <a:effectLst/>
                          <a:latin typeface="Tahoma" panose="020B0604030504040204" pitchFamily="34" charset="0"/>
                          <a:ea typeface="Tahoma" panose="020B0604030504040204" pitchFamily="34" charset="0"/>
                          <a:cs typeface="Tahoma" panose="020B0604030504040204" pitchFamily="34" charset="0"/>
                        </a:rPr>
                        <a:t>đến</a:t>
                      </a:r>
                      <a:r>
                        <a:rPr lang="en-US" sz="4400" b="1" dirty="0">
                          <a:effectLst/>
                          <a:latin typeface="Tahoma" panose="020B0604030504040204" pitchFamily="34" charset="0"/>
                          <a:ea typeface="Tahoma" panose="020B0604030504040204" pitchFamily="34" charset="0"/>
                          <a:cs typeface="Tahoma" panose="020B0604030504040204" pitchFamily="34" charset="0"/>
                        </a:rPr>
                        <a:t> 10</a:t>
                      </a:r>
                    </a:p>
                  </a:txBody>
                  <a:tcPr marL="68580" marR="68580" marT="0" marB="0"/>
                </a:tc>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extLst>
                  <a:ext uri="{0D108BD9-81ED-4DB2-BD59-A6C34878D82A}">
                    <a16:rowId xmlns:a16="http://schemas.microsoft.com/office/drawing/2014/main" val="1283854777"/>
                  </a:ext>
                </a:extLst>
              </a:tr>
              <a:tr h="445499">
                <a:tc>
                  <a:txBody>
                    <a:bodyPr/>
                    <a:lstStyle/>
                    <a:p>
                      <a:pPr marL="0" marR="0" algn="ctr">
                        <a:lnSpc>
                          <a:spcPct val="107000"/>
                        </a:lnSpc>
                        <a:spcBef>
                          <a:spcPts val="0"/>
                        </a:spcBef>
                        <a:spcAft>
                          <a:spcPts val="0"/>
                        </a:spcAft>
                      </a:pPr>
                      <a:r>
                        <a:rPr lang="en-US" sz="440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10 </a:t>
                      </a:r>
                      <a:r>
                        <a:rPr lang="en-US" sz="4400" b="1" dirty="0" err="1">
                          <a:effectLst/>
                          <a:latin typeface="Tahoma" panose="020B0604030504040204" pitchFamily="34" charset="0"/>
                          <a:ea typeface="Tahoma" panose="020B0604030504040204" pitchFamily="34" charset="0"/>
                          <a:cs typeface="Tahoma" panose="020B0604030504040204" pitchFamily="34" charset="0"/>
                        </a:rPr>
                        <a:t>đến</a:t>
                      </a:r>
                      <a:r>
                        <a:rPr lang="en-US" sz="4400" b="1" dirty="0">
                          <a:effectLst/>
                          <a:latin typeface="Tahoma" panose="020B0604030504040204" pitchFamily="34" charset="0"/>
                          <a:ea typeface="Tahoma" panose="020B0604030504040204" pitchFamily="34" charset="0"/>
                          <a:cs typeface="Tahoma" panose="020B0604030504040204" pitchFamily="34" charset="0"/>
                        </a:rPr>
                        <a:t> 18</a:t>
                      </a:r>
                    </a:p>
                  </a:txBody>
                  <a:tcPr marL="68580" marR="68580" marT="0" marB="0"/>
                </a:tc>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15</a:t>
                      </a:r>
                    </a:p>
                  </a:txBody>
                  <a:tcPr marL="68580" marR="68580" marT="0" marB="0"/>
                </a:tc>
                <a:extLst>
                  <a:ext uri="{0D108BD9-81ED-4DB2-BD59-A6C34878D82A}">
                    <a16:rowId xmlns:a16="http://schemas.microsoft.com/office/drawing/2014/main" val="3086502692"/>
                  </a:ext>
                </a:extLst>
              </a:tr>
              <a:tr h="445499">
                <a:tc>
                  <a:txBody>
                    <a:bodyPr/>
                    <a:lstStyle/>
                    <a:p>
                      <a:pPr marL="0" marR="0" algn="ctr">
                        <a:lnSpc>
                          <a:spcPct val="107000"/>
                        </a:lnSpc>
                        <a:spcBef>
                          <a:spcPts val="0"/>
                        </a:spcBef>
                        <a:spcAft>
                          <a:spcPts val="0"/>
                        </a:spcAft>
                      </a:pPr>
                      <a:r>
                        <a:rPr lang="en-US" sz="4400">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nchor="ctr"/>
                </a:tc>
                <a:tc>
                  <a:txBody>
                    <a:bodyPr/>
                    <a:lstStyle/>
                    <a:p>
                      <a:pPr marL="0" marR="0">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Trên 18 đến 32</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20</a:t>
                      </a:r>
                    </a:p>
                  </a:txBody>
                  <a:tcPr marL="68580" marR="68580" marT="0" marB="0"/>
                </a:tc>
                <a:extLst>
                  <a:ext uri="{0D108BD9-81ED-4DB2-BD59-A6C34878D82A}">
                    <a16:rowId xmlns:a16="http://schemas.microsoft.com/office/drawing/2014/main" val="1212444702"/>
                  </a:ext>
                </a:extLst>
              </a:tr>
              <a:tr h="445499">
                <a:tc>
                  <a:txBody>
                    <a:bodyPr/>
                    <a:lstStyle/>
                    <a:p>
                      <a:pPr marL="0" marR="0" algn="ctr">
                        <a:lnSpc>
                          <a:spcPct val="107000"/>
                        </a:lnSpc>
                        <a:spcBef>
                          <a:spcPts val="0"/>
                        </a:spcBef>
                        <a:spcAft>
                          <a:spcPts val="0"/>
                        </a:spcAft>
                      </a:pPr>
                      <a:r>
                        <a:rPr lang="en-US" sz="4400">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marL="0" marR="0">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Trên 32 đến 52</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25</a:t>
                      </a:r>
                    </a:p>
                  </a:txBody>
                  <a:tcPr marL="68580" marR="68580" marT="0" marB="0"/>
                </a:tc>
                <a:extLst>
                  <a:ext uri="{0D108BD9-81ED-4DB2-BD59-A6C34878D82A}">
                    <a16:rowId xmlns:a16="http://schemas.microsoft.com/office/drawing/2014/main" val="3940583934"/>
                  </a:ext>
                </a:extLst>
              </a:tr>
              <a:tr h="445499">
                <a:tc>
                  <a:txBody>
                    <a:bodyPr/>
                    <a:lstStyle/>
                    <a:p>
                      <a:pPr marL="0" marR="0" algn="ctr">
                        <a:lnSpc>
                          <a:spcPct val="107000"/>
                        </a:lnSpc>
                        <a:spcBef>
                          <a:spcPts val="0"/>
                        </a:spcBef>
                        <a:spcAft>
                          <a:spcPts val="0"/>
                        </a:spcAft>
                      </a:pPr>
                      <a:r>
                        <a:rPr lang="en-US" sz="4400">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nchor="ctr"/>
                </a:tc>
                <a:tc>
                  <a:txBody>
                    <a:bodyPr/>
                    <a:lstStyle/>
                    <a:p>
                      <a:pPr marL="0" marR="0">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Trên 52 đến 80</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30</a:t>
                      </a:r>
                    </a:p>
                  </a:txBody>
                  <a:tcPr marL="68580" marR="68580" marT="0" marB="0"/>
                </a:tc>
                <a:extLst>
                  <a:ext uri="{0D108BD9-81ED-4DB2-BD59-A6C34878D82A}">
                    <a16:rowId xmlns:a16="http://schemas.microsoft.com/office/drawing/2014/main" val="1488300244"/>
                  </a:ext>
                </a:extLst>
              </a:tr>
              <a:tr h="445499">
                <a:tc>
                  <a:txBody>
                    <a:bodyPr/>
                    <a:lstStyle/>
                    <a:p>
                      <a:pPr marL="0" marR="0" algn="ctr">
                        <a:lnSpc>
                          <a:spcPct val="107000"/>
                        </a:lnSpc>
                        <a:spcBef>
                          <a:spcPts val="0"/>
                        </a:spcBef>
                        <a:spcAft>
                          <a:spcPts val="0"/>
                        </a:spcAft>
                      </a:pPr>
                      <a:r>
                        <a:rPr lang="en-US" sz="4400">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tc>
                <a:tc>
                  <a:txBody>
                    <a:bodyPr/>
                    <a:lstStyle/>
                    <a:p>
                      <a:pPr marL="0" marR="0">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80</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35</a:t>
                      </a:r>
                    </a:p>
                  </a:txBody>
                  <a:tcPr marL="68580" marR="68580" marT="0" marB="0"/>
                </a:tc>
                <a:extLst>
                  <a:ext uri="{0D108BD9-81ED-4DB2-BD59-A6C34878D82A}">
                    <a16:rowId xmlns:a16="http://schemas.microsoft.com/office/drawing/2014/main" val="1471461121"/>
                  </a:ext>
                </a:extLst>
              </a:tr>
            </a:tbl>
          </a:graphicData>
        </a:graphic>
      </p:graphicFrame>
    </p:spTree>
    <p:extLst>
      <p:ext uri="{BB962C8B-B14F-4D97-AF65-F5344CB8AC3E}">
        <p14:creationId xmlns:p14="http://schemas.microsoft.com/office/powerpoint/2010/main" val="490494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up)">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9AA72E0-5856-4D7C-9751-9212013D35FC}"/>
              </a:ext>
            </a:extLst>
          </p:cNvPr>
          <p:cNvGrpSpPr/>
          <p:nvPr/>
        </p:nvGrpSpPr>
        <p:grpSpPr>
          <a:xfrm>
            <a:off x="3784261" y="5193008"/>
            <a:ext cx="16815477" cy="1664992"/>
            <a:chOff x="6983251" y="3015295"/>
            <a:chExt cx="16815477" cy="1664992"/>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6983251" y="3015295"/>
              <a:ext cx="16282076" cy="1664992"/>
              <a:chOff x="71819" y="108752"/>
              <a:chExt cx="6870551"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870551" cy="824094"/>
              </a:xfrm>
              <a:prstGeom prst="rect">
                <a:avLst/>
              </a:prstGeom>
            </p:spPr>
          </p:pic>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5" name="Picture 4">
              <a:extLst>
                <a:ext uri="{FF2B5EF4-FFF2-40B4-BE49-F238E27FC236}">
                  <a16:creationId xmlns:a16="http://schemas.microsoft.com/office/drawing/2014/main" id="{3ED90F34-85AC-0517-9340-5A5BE32D5BDC}"/>
                </a:ext>
              </a:extLst>
            </p:cNvPr>
            <p:cNvPicPr>
              <a:picLocks noChangeAspect="1"/>
            </p:cNvPicPr>
            <p:nvPr/>
          </p:nvPicPr>
          <p:blipFill>
            <a:blip r:embed="rId4"/>
            <a:stretch>
              <a:fillRect/>
            </a:stretch>
          </p:blipFill>
          <p:spPr>
            <a:xfrm>
              <a:off x="20212172" y="3097172"/>
              <a:ext cx="3586556" cy="1566973"/>
            </a:xfrm>
            <a:prstGeom prst="rect">
              <a:avLst/>
            </a:prstGeom>
          </p:spPr>
        </p:pic>
      </p:grpSp>
      <p:sp>
        <p:nvSpPr>
          <p:cNvPr id="7" name="TextBox 6">
            <a:extLst>
              <a:ext uri="{FF2B5EF4-FFF2-40B4-BE49-F238E27FC236}">
                <a16:creationId xmlns:a16="http://schemas.microsoft.com/office/drawing/2014/main" id="{3BB3421E-70FC-65B2-0A0C-39C151A24554}"/>
              </a:ext>
            </a:extLst>
          </p:cNvPr>
          <p:cNvSpPr txBox="1"/>
          <p:nvPr/>
        </p:nvSpPr>
        <p:spPr>
          <a:xfrm>
            <a:off x="6582768" y="5678507"/>
            <a:ext cx="13077636" cy="754053"/>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TÌM HIỂU MỘT SỐ KIẾN THỨC VỀ TÀI CHÍNH</a:t>
            </a:r>
          </a:p>
        </p:txBody>
      </p:sp>
      <p:pic>
        <p:nvPicPr>
          <p:cNvPr id="38" name="Picture 37">
            <a:extLst>
              <a:ext uri="{FF2B5EF4-FFF2-40B4-BE49-F238E27FC236}">
                <a16:creationId xmlns:a16="http://schemas.microsoft.com/office/drawing/2014/main" id="{2EF3FF9C-197C-3012-A81B-AA252D73994E}"/>
              </a:ext>
            </a:extLst>
          </p:cNvPr>
          <p:cNvPicPr>
            <a:picLocks noChangeAspect="1"/>
          </p:cNvPicPr>
          <p:nvPr/>
        </p:nvPicPr>
        <p:blipFill>
          <a:blip r:embed="rId5"/>
          <a:stretch>
            <a:fillRect/>
          </a:stretch>
        </p:blipFill>
        <p:spPr>
          <a:xfrm>
            <a:off x="2667000" y="1219200"/>
            <a:ext cx="19507200" cy="3810000"/>
          </a:xfrm>
          <a:prstGeom prst="rect">
            <a:avLst/>
          </a:prstGeom>
        </p:spPr>
      </p:pic>
      <p:sp>
        <p:nvSpPr>
          <p:cNvPr id="39" name="Text Box 7">
            <a:extLst>
              <a:ext uri="{FF2B5EF4-FFF2-40B4-BE49-F238E27FC236}">
                <a16:creationId xmlns:a16="http://schemas.microsoft.com/office/drawing/2014/main" id="{F3FD03E8-E8EB-32B2-3935-2FC576338F8F}"/>
              </a:ext>
            </a:extLst>
          </p:cNvPr>
          <p:cNvSpPr txBox="1"/>
          <p:nvPr/>
        </p:nvSpPr>
        <p:spPr>
          <a:xfrm>
            <a:off x="647700" y="7021808"/>
            <a:ext cx="23088600" cy="4277571"/>
          </a:xfrm>
          <a:prstGeom prst="rect">
            <a:avLst/>
          </a:prstGeom>
          <a:solidFill>
            <a:sysClr val="window" lastClr="FFFFFF"/>
          </a:solidFill>
          <a:ln w="38100">
            <a:solidFill>
              <a:srgbClr val="C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400" b="1" i="0" u="none" strike="noStrike" kern="0" cap="none" spc="0" normalizeH="0" baseline="0" noProof="0" dirty="0">
                <a:ln>
                  <a:noFill/>
                </a:ln>
                <a:solidFill>
                  <a:srgbClr val="E63D66"/>
                </a:solidFill>
                <a:effectLst/>
                <a:uLnTx/>
                <a:uFillTx/>
                <a:latin typeface="Tahoma" panose="020B0604030504040204" pitchFamily="34" charset="0"/>
                <a:ea typeface="Tahoma" panose="020B0604030504040204" pitchFamily="34" charset="0"/>
                <a:cs typeface="Tahoma" panose="020B0604030504040204" pitchFamily="34" charset="0"/>
              </a:rPr>
              <a:t>MỤC TIÊU</a:t>
            </a:r>
            <a:endParaRPr kumimoji="0" lang="en-US" sz="4400" b="1"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50000"/>
              </a:lnSpc>
              <a:spcBef>
                <a:spcPts val="0"/>
              </a:spcBef>
              <a:spcAft>
                <a:spcPts val="80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Hiểu</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sự</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khác</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biệt</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giữa</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tiết</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kiệm</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và</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đầu</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tư</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defTabSz="914400" eaLnBrk="1" fontAlgn="auto" latinLnBrk="0" hangingPunct="1">
              <a:lnSpc>
                <a:spcPct val="150000"/>
              </a:lnSpc>
              <a:spcBef>
                <a:spcPts val="0"/>
              </a:spcBef>
              <a:spcAft>
                <a:spcPts val="800"/>
              </a:spcAft>
              <a:buClrTx/>
              <a:buSzTx/>
              <a:buFontTx/>
              <a:buNone/>
              <a:tabLst/>
              <a:defRPr/>
            </a:pPr>
            <a:r>
              <a:rPr lang="en-US" sz="4400" b="1"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Thực</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hành</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thiết</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lập</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kế</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hoạch</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đầu</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tư</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cá</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nhân</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để</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đạt</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được</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tỉ</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lệ</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tăng</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trường</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như</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mong</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err="1">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đợi</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4400" b="1"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1462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9">
                                            <p:txEl>
                                              <p:pRg st="1" end="1"/>
                                            </p:txEl>
                                          </p:spTgt>
                                        </p:tgtEl>
                                        <p:attrNameLst>
                                          <p:attrName>style.visibility</p:attrName>
                                        </p:attrNameLst>
                                      </p:cBhvr>
                                      <p:to>
                                        <p:strVal val="visible"/>
                                      </p:to>
                                    </p:set>
                                    <p:animEffect transition="in" filter="wipe(left)">
                                      <p:cBhvr>
                                        <p:cTn id="10" dur="500"/>
                                        <p:tgtEl>
                                          <p:spTgt spid="39">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9">
                                            <p:txEl>
                                              <p:pRg st="2" end="2"/>
                                            </p:txEl>
                                          </p:spTgt>
                                        </p:tgtEl>
                                        <p:attrNameLst>
                                          <p:attrName>style.visibility</p:attrName>
                                        </p:attrNameLst>
                                      </p:cBhvr>
                                      <p:to>
                                        <p:strVal val="visible"/>
                                      </p:to>
                                    </p:set>
                                    <p:animEffect transition="in" filter="wipe(left)">
                                      <p:cBhvr>
                                        <p:cTn id="13" dur="500"/>
                                        <p:tgtEl>
                                          <p:spTgt spid="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2510" y="1981199"/>
            <a:ext cx="11630892"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vi-VN"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c)</a:t>
                </a:r>
                <a:r>
                  <a:rPr lang="en-US" sz="4400" b="1" dirty="0">
                    <a:latin typeface="Tahoma" panose="020B0604030504040204" pitchFamily="34" charset="0"/>
                    <a:ea typeface="Tahoma" panose="020B0604030504040204" pitchFamily="34" charset="0"/>
                    <a:cs typeface="Tahoma" panose="020B0604030504040204" pitchFamily="34" charset="0"/>
                  </a:rPr>
                  <a:t> Thu </a:t>
                </a:r>
                <a:r>
                  <a:rPr lang="en-US" sz="4400" b="1" dirty="0" err="1">
                    <a:latin typeface="Tahoma" panose="020B0604030504040204" pitchFamily="34" charset="0"/>
                    <a:ea typeface="Tahoma" panose="020B0604030504040204" pitchFamily="34" charset="0"/>
                    <a:cs typeface="Tahoma" panose="020B0604030504040204" pitchFamily="34" charset="0"/>
                  </a:rPr>
                  <a:t>nhập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thuế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tiền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khoản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giảm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trừ</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a:t>
                </a:r>
                <a:endParaRPr lang="vi-VN" sz="44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14:m>
                  <m:oMath xmlns:m="http://schemas.openxmlformats.org/officeDocument/2006/math">
                    <m:r>
                      <a:rPr lang="vi-VN" sz="4400" b="1" i="1" smtClean="0">
                        <a:latin typeface="Cambria Math" panose="02040503050406030204" pitchFamily="18" charset="0"/>
                        <a:ea typeface="Tahoma" panose="020B0604030504040204" pitchFamily="34" charset="0"/>
                        <a:cs typeface="Tahoma" panose="020B0604030504040204" pitchFamily="34" charset="0"/>
                      </a:rPr>
                      <m:t>𝟐𝟖</m:t>
                    </m:r>
                    <m:r>
                      <a:rPr lang="vi-VN" sz="4400" b="1" i="1" smtClean="0">
                        <a:latin typeface="Cambria Math" panose="02040503050406030204" pitchFamily="18" charset="0"/>
                        <a:ea typeface="Tahoma" panose="020B0604030504040204" pitchFamily="34" charset="0"/>
                        <a:cs typeface="Tahoma" panose="020B0604030504040204" pitchFamily="34" charset="0"/>
                      </a:rPr>
                      <m:t>−</m:t>
                    </m:r>
                    <m:r>
                      <a:rPr lang="vi-VN" sz="4400" b="1" i="1" smtClean="0">
                        <a:latin typeface="Cambria Math" panose="02040503050406030204" pitchFamily="18" charset="0"/>
                        <a:ea typeface="Tahoma" panose="020B0604030504040204" pitchFamily="34" charset="0"/>
                        <a:cs typeface="Tahoma" panose="020B0604030504040204" pitchFamily="34" charset="0"/>
                      </a:rPr>
                      <m:t>𝟏𝟏</m:t>
                    </m:r>
                    <m:r>
                      <a:rPr lang="vi-VN" sz="4400" b="1" i="1" smtClean="0">
                        <a:latin typeface="Cambria Math" panose="02040503050406030204" pitchFamily="18" charset="0"/>
                        <a:ea typeface="Tahoma" panose="020B0604030504040204" pitchFamily="34" charset="0"/>
                        <a:cs typeface="Tahoma" panose="020B0604030504040204" pitchFamily="34" charset="0"/>
                      </a:rPr>
                      <m:t>−</m:t>
                    </m:r>
                    <m:r>
                      <a:rPr lang="vi-VN" sz="4400" b="1" i="1" smtClean="0">
                        <a:latin typeface="Cambria Math" panose="02040503050406030204" pitchFamily="18" charset="0"/>
                        <a:ea typeface="Tahoma" panose="020B0604030504040204" pitchFamily="34" charset="0"/>
                        <a:cs typeface="Tahoma" panose="020B0604030504040204" pitchFamily="34" charset="0"/>
                      </a:rPr>
                      <m:t>𝟒</m:t>
                    </m:r>
                    <m:r>
                      <a:rPr lang="vi-VN" sz="4400" b="1" i="1" smtClean="0">
                        <a:latin typeface="Cambria Math" panose="02040503050406030204" pitchFamily="18" charset="0"/>
                        <a:ea typeface="Tahoma" panose="020B0604030504040204" pitchFamily="34" charset="0"/>
                        <a:cs typeface="Tahoma" panose="020B0604030504040204" pitchFamily="34" charset="0"/>
                      </a:rPr>
                      <m:t>,</m:t>
                    </m:r>
                    <m:r>
                      <a:rPr lang="vi-VN" sz="4400" b="1" i="1" smtClean="0">
                        <a:latin typeface="Cambria Math" panose="02040503050406030204" pitchFamily="18" charset="0"/>
                        <a:ea typeface="Tahoma" panose="020B0604030504040204" pitchFamily="34" charset="0"/>
                        <a:cs typeface="Tahoma" panose="020B0604030504040204" pitchFamily="34" charset="0"/>
                      </a:rPr>
                      <m:t>𝟒</m:t>
                    </m:r>
                    <m:r>
                      <a:rPr lang="vi-VN" sz="4400" b="1" i="1" smtClean="0">
                        <a:latin typeface="Cambria Math" panose="02040503050406030204" pitchFamily="18" charset="0"/>
                        <a:ea typeface="Tahoma" panose="020B0604030504040204" pitchFamily="34" charset="0"/>
                        <a:cs typeface="Tahoma" panose="020B0604030504040204" pitchFamily="34" charset="0"/>
                      </a:rPr>
                      <m:t>=</m:t>
                    </m:r>
                    <m:r>
                      <a:rPr lang="vi-VN" sz="4400" b="1" i="1" smtClean="0">
                        <a:latin typeface="Cambria Math" panose="02040503050406030204" pitchFamily="18" charset="0"/>
                        <a:ea typeface="Tahoma" panose="020B0604030504040204" pitchFamily="34" charset="0"/>
                        <a:cs typeface="Tahoma" panose="020B0604030504040204" pitchFamily="34" charset="0"/>
                      </a:rPr>
                      <m:t>𝟏𝟐</m:t>
                    </m:r>
                    <m:r>
                      <a:rPr lang="vi-VN" sz="4400" b="1" i="1" smtClean="0">
                        <a:latin typeface="Cambria Math" panose="02040503050406030204" pitchFamily="18" charset="0"/>
                        <a:ea typeface="Tahoma" panose="020B0604030504040204" pitchFamily="34" charset="0"/>
                        <a:cs typeface="Tahoma" panose="020B0604030504040204" pitchFamily="34" charset="0"/>
                      </a:rPr>
                      <m:t>,</m:t>
                    </m:r>
                    <m:r>
                      <a:rPr lang="vi-VN" sz="4400" b="1" i="1" smtClean="0">
                        <a:latin typeface="Cambria Math" panose="02040503050406030204" pitchFamily="18" charset="0"/>
                        <a:ea typeface="Tahoma" panose="020B0604030504040204" pitchFamily="34" charset="0"/>
                        <a:cs typeface="Tahoma" panose="020B0604030504040204" pitchFamily="34" charset="0"/>
                      </a:rPr>
                      <m:t>𝟔</m:t>
                    </m:r>
                  </m:oMath>
                </a14:m>
                <a:r>
                  <a:rPr lang="vi-VN" sz="4400" b="1" dirty="0">
                    <a:latin typeface="Tahoma" panose="020B0604030504040204" pitchFamily="34" charset="0"/>
                    <a:ea typeface="Tahoma" panose="020B0604030504040204" pitchFamily="34" charset="0"/>
                    <a:cs typeface="Tahoma" panose="020B0604030504040204" pitchFamily="34" charset="0"/>
                  </a:rPr>
                  <a:t> (triệu đồng)</a:t>
                </a:r>
              </a:p>
              <a:p>
                <a:pPr marL="0" indent="0" algn="ctr">
                  <a:buNone/>
                </a:pPr>
                <a:r>
                  <a:rPr lang="vi-VN" sz="4400" b="1" dirty="0">
                    <a:latin typeface="Tahoma" panose="020B0604030504040204" pitchFamily="34" charset="0"/>
                    <a:ea typeface="Tahoma" panose="020B0604030504040204" pitchFamily="34" charset="0"/>
                    <a:cs typeface="Tahoma" panose="020B0604030504040204" pitchFamily="34" charset="0"/>
                  </a:rPr>
                  <a:t>Vì </a:t>
                </a:r>
                <a14:m>
                  <m:oMath xmlns:m="http://schemas.openxmlformats.org/officeDocument/2006/math">
                    <m:r>
                      <a:rPr lang="vi-VN" sz="4400" b="1" i="1" smtClean="0">
                        <a:latin typeface="Cambria Math" panose="02040503050406030204" pitchFamily="18" charset="0"/>
                        <a:ea typeface="Tahoma" panose="020B0604030504040204" pitchFamily="34" charset="0"/>
                        <a:cs typeface="Tahoma" panose="020B0604030504040204" pitchFamily="34" charset="0"/>
                      </a:rPr>
                      <m:t>𝟏𝟎</m:t>
                    </m:r>
                    <m:r>
                      <a:rPr lang="vi-VN" sz="4400" b="1" i="1" smtClean="0">
                        <a:latin typeface="Cambria Math" panose="02040503050406030204" pitchFamily="18" charset="0"/>
                        <a:ea typeface="Tahoma" panose="020B0604030504040204" pitchFamily="34" charset="0"/>
                        <a:cs typeface="Tahoma" panose="020B0604030504040204" pitchFamily="34" charset="0"/>
                      </a:rPr>
                      <m:t>&lt;</m:t>
                    </m:r>
                    <m:r>
                      <a:rPr lang="vi-VN" sz="4400" b="1" i="1" smtClean="0">
                        <a:latin typeface="Cambria Math" panose="02040503050406030204" pitchFamily="18" charset="0"/>
                        <a:ea typeface="Tahoma" panose="020B0604030504040204" pitchFamily="34" charset="0"/>
                        <a:cs typeface="Tahoma" panose="020B0604030504040204" pitchFamily="34" charset="0"/>
                      </a:rPr>
                      <m:t>𝟏𝟐</m:t>
                    </m:r>
                    <m:r>
                      <a:rPr lang="vi-VN" sz="4400" b="1" i="1" smtClean="0">
                        <a:latin typeface="Cambria Math" panose="02040503050406030204" pitchFamily="18" charset="0"/>
                        <a:ea typeface="Tahoma" panose="020B0604030504040204" pitchFamily="34" charset="0"/>
                        <a:cs typeface="Tahoma" panose="020B0604030504040204" pitchFamily="34" charset="0"/>
                      </a:rPr>
                      <m:t>,</m:t>
                    </m:r>
                    <m:r>
                      <a:rPr lang="vi-VN" sz="4400" b="1" i="1" smtClean="0">
                        <a:latin typeface="Cambria Math" panose="02040503050406030204" pitchFamily="18" charset="0"/>
                        <a:ea typeface="Tahoma" panose="020B0604030504040204" pitchFamily="34" charset="0"/>
                        <a:cs typeface="Tahoma" panose="020B0604030504040204" pitchFamily="34" charset="0"/>
                      </a:rPr>
                      <m:t>𝟔</m:t>
                    </m:r>
                    <m:r>
                      <a:rPr lang="vi-VN" sz="4400" b="1" i="1" smtClean="0">
                        <a:latin typeface="Cambria Math" panose="02040503050406030204" pitchFamily="18" charset="0"/>
                        <a:ea typeface="Tahoma" panose="020B0604030504040204" pitchFamily="34" charset="0"/>
                        <a:cs typeface="Tahoma" panose="020B0604030504040204" pitchFamily="34" charset="0"/>
                      </a:rPr>
                      <m:t>&lt;</m:t>
                    </m:r>
                    <m:r>
                      <a:rPr lang="vi-VN" sz="4400" b="1" i="1" smtClean="0">
                        <a:latin typeface="Cambria Math" panose="02040503050406030204" pitchFamily="18" charset="0"/>
                        <a:ea typeface="Tahoma" panose="020B0604030504040204" pitchFamily="34" charset="0"/>
                        <a:cs typeface="Tahoma" panose="020B0604030504040204" pitchFamily="34" charset="0"/>
                      </a:rPr>
                      <m:t>𝟏𝟖</m:t>
                    </m:r>
                  </m:oMath>
                </a14:m>
                <a:r>
                  <a:rPr lang="vi-VN" sz="4400" b="1" dirty="0">
                    <a:latin typeface="Tahoma" panose="020B0604030504040204" pitchFamily="34" charset="0"/>
                    <a:ea typeface="Tahoma" panose="020B0604030504040204" pitchFamily="34" charset="0"/>
                    <a:cs typeface="Tahoma" panose="020B0604030504040204" pitchFamily="34" charset="0"/>
                  </a:rPr>
                  <a:t> nên thuế suất tương ứng là </a:t>
                </a:r>
                <a14:m>
                  <m:oMath xmlns:m="http://schemas.openxmlformats.org/officeDocument/2006/math">
                    <m:r>
                      <a:rPr lang="vi-VN" sz="4400" b="1" i="1" smtClean="0">
                        <a:latin typeface="Cambria Math" panose="02040503050406030204" pitchFamily="18" charset="0"/>
                        <a:ea typeface="Tahoma" panose="020B0604030504040204" pitchFamily="34" charset="0"/>
                        <a:cs typeface="Tahoma" panose="020B0604030504040204" pitchFamily="34" charset="0"/>
                      </a:rPr>
                      <m:t>𝟏𝟓</m:t>
                    </m:r>
                    <m:r>
                      <a:rPr lang="vi-VN" sz="4400" b="1" i="1" smtClean="0">
                        <a:latin typeface="Cambria Math" panose="02040503050406030204" pitchFamily="18" charset="0"/>
                        <a:ea typeface="Tahoma" panose="020B0604030504040204" pitchFamily="34" charset="0"/>
                        <a:cs typeface="Tahoma" panose="020B0604030504040204" pitchFamily="34" charset="0"/>
                      </a:rPr>
                      <m:t>%</m:t>
                    </m:r>
                  </m:oMath>
                </a14:m>
                <a:endParaRPr lang="vi-VN" sz="44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vi-VN" sz="4400" b="1" dirty="0">
                    <a:latin typeface="Tahoma" panose="020B0604030504040204" pitchFamily="34" charset="0"/>
                    <a:ea typeface="Tahoma" panose="020B0604030504040204" pitchFamily="34" charset="0"/>
                    <a:cs typeface="Tahoma" panose="020B0604030504040204" pitchFamily="34" charset="0"/>
                  </a:rPr>
                  <a:t>Số thuế thu nhập cá nhân mà anh Nam phải nộp trong 1 tháng là</a:t>
                </a:r>
              </a:p>
              <a:p>
                <a:pPr marL="0" indent="0" algn="ctr">
                  <a:buNone/>
                </a:pPr>
                <a14:m>
                  <m:oMath xmlns:m="http://schemas.openxmlformats.org/officeDocument/2006/math">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𝟎𝟓</m:t>
                    </m:r>
                    <m:r>
                      <a:rPr lang="en-US" b="1" i="1">
                        <a:latin typeface="Cambria Math" panose="02040503050406030204" pitchFamily="18" charset="0"/>
                      </a:rPr>
                      <m:t>.</m:t>
                    </m:r>
                    <m:r>
                      <a:rPr lang="en-US" b="1" i="1">
                        <a:latin typeface="Cambria Math" panose="02040503050406030204" pitchFamily="18" charset="0"/>
                      </a:rPr>
                      <m:t>𝟓</m:t>
                    </m:r>
                    <m:r>
                      <m:rPr>
                        <m:nor/>
                      </m:rPr>
                      <a:rPr lang="en-US" b="1"/>
                      <m:t> </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𝟓</m:t>
                    </m:r>
                    <m:r>
                      <m:rPr>
                        <m:nor/>
                      </m:rPr>
                      <a:rPr lang="en-US" b="1"/>
                      <m:t> </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𝟏𝟓</m:t>
                    </m:r>
                    <m:r>
                      <a:rPr lang="en-US" b="1" i="1">
                        <a:latin typeface="Cambria Math" panose="02040503050406030204" pitchFamily="18" charset="0"/>
                      </a:rPr>
                      <m:t>.</m:t>
                    </m:r>
                    <m:r>
                      <a:rPr lang="en-US" b="1" i="1">
                        <a:latin typeface="Cambria Math" panose="02040503050406030204" pitchFamily="18" charset="0"/>
                      </a:rPr>
                      <m:t>𝟐</m:t>
                    </m:r>
                    <m:r>
                      <a:rPr lang="en-US" b="1" i="1" smtClean="0">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m:t>
                    </m:r>
                    <m:r>
                      <a:rPr lang="en-US" b="1" i="1">
                        <a:latin typeface="Cambria Math" panose="02040503050406030204" pitchFamily="18" charset="0"/>
                      </a:rPr>
                      <m:t>𝟏</m:t>
                    </m:r>
                    <m:r>
                      <m:rPr>
                        <m:nor/>
                      </m:rPr>
                      <a:rPr lang="en-US" b="1" i="0" smtClean="0"/>
                      <m:t>,</m:t>
                    </m:r>
                    <m:r>
                      <a:rPr lang="en-US" b="1" i="1">
                        <a:latin typeface="Cambria Math" panose="02040503050406030204" pitchFamily="18" charset="0"/>
                      </a:rPr>
                      <m:t>𝟏𝟒</m:t>
                    </m:r>
                    <m:r>
                      <a:rPr lang="en-US" b="1" i="1" smtClean="0">
                        <a:latin typeface="Cambria Math" panose="02040503050406030204" pitchFamily="18" charset="0"/>
                      </a:rPr>
                      <m:t> </m:t>
                    </m:r>
                  </m:oMath>
                </a14:m>
                <a:r>
                  <a:rPr lang="vi-VN" sz="4400" b="1" dirty="0">
                    <a:latin typeface="Tahoma" panose="020B0604030504040204" pitchFamily="34" charset="0"/>
                    <a:ea typeface="Tahoma" panose="020B0604030504040204" pitchFamily="34" charset="0"/>
                    <a:cs typeface="Tahoma" panose="020B0604030504040204" pitchFamily="34" charset="0"/>
                  </a:rPr>
                  <a:t>(triệu đồng)</a:t>
                </a:r>
              </a:p>
              <a:p>
                <a:pPr marL="0" indent="0" algn="ctr">
                  <a:buNone/>
                </a:pPr>
                <a:r>
                  <a:rPr lang="vi-VN" sz="4400" b="1" dirty="0">
                    <a:latin typeface="Tahoma" panose="020B0604030504040204" pitchFamily="34" charset="0"/>
                    <a:ea typeface="Tahoma" panose="020B0604030504040204" pitchFamily="34" charset="0"/>
                    <a:cs typeface="Tahoma" panose="020B0604030504040204" pitchFamily="34" charset="0"/>
                  </a:rPr>
                  <a:t>Số thuế thu nhập cá nhân mà anh Nam phải nộp trong 1 năm là</a:t>
                </a:r>
              </a:p>
              <a:p>
                <a:pPr marL="0" indent="0" algn="ctr">
                  <a:buNone/>
                </a:pPr>
                <a14:m>
                  <m:oMath xmlns:m="http://schemas.openxmlformats.org/officeDocument/2006/math">
                    <m:r>
                      <a:rPr lang="en-US" b="1" i="1">
                        <a:latin typeface="Cambria Math" panose="02040503050406030204" pitchFamily="18" charset="0"/>
                      </a:rPr>
                      <m:t>𝟏</m:t>
                    </m:r>
                    <m:r>
                      <a:rPr lang="en-US" b="1" i="1" smtClean="0">
                        <a:latin typeface="Cambria Math" panose="02040503050406030204" pitchFamily="18" charset="0"/>
                      </a:rPr>
                      <m:t>,</m:t>
                    </m:r>
                    <m:r>
                      <a:rPr lang="en-US" b="1" i="1">
                        <a:latin typeface="Cambria Math" panose="02040503050406030204" pitchFamily="18" charset="0"/>
                      </a:rPr>
                      <m:t>𝟏𝟒</m:t>
                    </m:r>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𝟏𝟑</m:t>
                    </m:r>
                    <m:r>
                      <m:rPr>
                        <m:nor/>
                      </m:rPr>
                      <a:rPr lang="en-US" b="1" i="0" smtClean="0"/>
                      <m:t>,</m:t>
                    </m:r>
                    <m:r>
                      <a:rPr lang="en-US" b="1" i="1">
                        <a:latin typeface="Cambria Math" panose="02040503050406030204" pitchFamily="18" charset="0"/>
                      </a:rPr>
                      <m:t>𝟔</m:t>
                    </m:r>
                    <m:r>
                      <a:rPr lang="en-US" b="1" i="1" smtClean="0">
                        <a:latin typeface="Cambria Math" panose="02040503050406030204" pitchFamily="18" charset="0"/>
                      </a:rPr>
                      <m:t>𝟖</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(triệu đồng)</a:t>
                </a:r>
              </a:p>
              <a:p>
                <a:pPr marL="0" indent="0" algn="ctr">
                  <a:buNone/>
                </a:pPr>
                <a:endParaRPr lang="vi-VN" sz="44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3"/>
                <a:stretch>
                  <a:fillRect l="-2003" t="-1601" r="-2311"/>
                </a:stretch>
              </a:blipFill>
              <a:ln>
                <a:solidFill>
                  <a:srgbClr val="00B0F0"/>
                </a:solidFill>
              </a:ln>
            </p:spPr>
            <p:txBody>
              <a:bodyPr/>
              <a:lstStyle/>
              <a:p>
                <a:r>
                  <a:rPr lang="en-US">
                    <a:noFill/>
                  </a:rPr>
                  <a:t> </a:t>
                </a:r>
              </a:p>
            </p:txBody>
          </p:sp>
        </mc:Fallback>
      </mc:AlternateContent>
      <p:sp>
        <p:nvSpPr>
          <p:cNvPr id="2" name="Rectangle 1"/>
          <p:cNvSpPr/>
          <p:nvPr/>
        </p:nvSpPr>
        <p:spPr>
          <a:xfrm>
            <a:off x="801189" y="2068285"/>
            <a:ext cx="11133084" cy="1169551"/>
          </a:xfrm>
          <a:prstGeom prst="rect">
            <a:avLst/>
          </a:prstGeom>
        </p:spPr>
        <p:txBody>
          <a:bodyPr wrap="square">
            <a:spAutoFit/>
          </a:bodyPr>
          <a:lstStyle/>
          <a:p>
            <a:r>
              <a:rPr lang="en-US" sz="3500" b="1" dirty="0">
                <a:solidFill>
                  <a:srgbClr val="FF0000"/>
                </a:solidFill>
                <a:latin typeface="Tahoma" panose="020B0604030504040204" pitchFamily="34" charset="0"/>
                <a:ea typeface="Tahoma" panose="020B0604030504040204" pitchFamily="34" charset="0"/>
                <a:cs typeface="Tahoma" panose="020B0604030504040204" pitchFamily="34" charset="0"/>
              </a:rPr>
              <a:t>HĐ3: </a:t>
            </a:r>
            <a:r>
              <a:rPr lang="en-US" sz="3500" b="1" dirty="0" err="1">
                <a:latin typeface="Tahoma" panose="020B0604030504040204" pitchFamily="34" charset="0"/>
                <a:ea typeface="Tahoma" panose="020B0604030504040204" pitchFamily="34" charset="0"/>
                <a:cs typeface="Tahoma" panose="020B0604030504040204" pitchFamily="34" charset="0"/>
              </a:rPr>
              <a:t>Thuế</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suất</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biểu</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luỹ</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tiến</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từng</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phần</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được</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phân</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loại</a:t>
            </a:r>
            <a:r>
              <a:rPr lang="en-US" sz="3500" b="1" dirty="0">
                <a:latin typeface="Tahoma" panose="020B0604030504040204" pitchFamily="34" charset="0"/>
                <a:ea typeface="Tahoma" panose="020B0604030504040204" pitchFamily="34" charset="0"/>
                <a:cs typeface="Tahoma" panose="020B0604030504040204" pitchFamily="34" charset="0"/>
              </a:rPr>
              <a:t> chi </a:t>
            </a:r>
            <a:r>
              <a:rPr lang="en-US" sz="3500" b="1" dirty="0" err="1">
                <a:latin typeface="Tahoma" panose="020B0604030504040204" pitchFamily="34" charset="0"/>
                <a:ea typeface="Tahoma" panose="020B0604030504040204" pitchFamily="34" charset="0"/>
                <a:cs typeface="Tahoma" panose="020B0604030504040204" pitchFamily="34" charset="0"/>
              </a:rPr>
              <a:t>tiết</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trong</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bảng</a:t>
            </a:r>
            <a:r>
              <a:rPr lang="en-US" sz="3500" b="1" dirty="0">
                <a:latin typeface="Tahoma" panose="020B0604030504040204" pitchFamily="34" charset="0"/>
                <a:ea typeface="Tahoma" panose="020B0604030504040204" pitchFamily="34" charset="0"/>
                <a:cs typeface="Tahoma" panose="020B0604030504040204" pitchFamily="34" charset="0"/>
              </a:rPr>
              <a:t> </a:t>
            </a:r>
            <a:r>
              <a:rPr lang="en-US" sz="3500" b="1" dirty="0" err="1">
                <a:latin typeface="Tahoma" panose="020B0604030504040204" pitchFamily="34" charset="0"/>
                <a:ea typeface="Tahoma" panose="020B0604030504040204" pitchFamily="34" charset="0"/>
                <a:cs typeface="Tahoma" panose="020B0604030504040204" pitchFamily="34" charset="0"/>
              </a:rPr>
              <a:t>sau</a:t>
            </a:r>
            <a:r>
              <a:rPr lang="en-US" sz="3500" b="1" dirty="0">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5" name="Table 4"/>
          <p:cNvGraphicFramePr>
            <a:graphicFrameLocks noGrp="1"/>
          </p:cNvGraphicFramePr>
          <p:nvPr>
            <p:extLst>
              <p:ext uri="{D42A27DB-BD31-4B8C-83A1-F6EECF244321}">
                <p14:modId xmlns:p14="http://schemas.microsoft.com/office/powerpoint/2010/main" val="3136468326"/>
              </p:ext>
            </p:extLst>
          </p:nvPr>
        </p:nvGraphicFramePr>
        <p:xfrm>
          <a:off x="853440" y="3324922"/>
          <a:ext cx="10499834" cy="5296412"/>
        </p:xfrm>
        <a:graphic>
          <a:graphicData uri="http://schemas.openxmlformats.org/drawingml/2006/table">
            <a:tbl>
              <a:tblPr firstRow="1" firstCol="1" bandRow="1">
                <a:tableStyleId>{5C22544A-7EE6-4342-B048-85BDC9FD1C3A}</a:tableStyleId>
              </a:tblPr>
              <a:tblGrid>
                <a:gridCol w="2423623">
                  <a:extLst>
                    <a:ext uri="{9D8B030D-6E8A-4147-A177-3AD203B41FA5}">
                      <a16:colId xmlns:a16="http://schemas.microsoft.com/office/drawing/2014/main" val="776127253"/>
                    </a:ext>
                  </a:extLst>
                </a:gridCol>
                <a:gridCol w="5115060">
                  <a:extLst>
                    <a:ext uri="{9D8B030D-6E8A-4147-A177-3AD203B41FA5}">
                      <a16:colId xmlns:a16="http://schemas.microsoft.com/office/drawing/2014/main" val="1181167505"/>
                    </a:ext>
                  </a:extLst>
                </a:gridCol>
                <a:gridCol w="2961151">
                  <a:extLst>
                    <a:ext uri="{9D8B030D-6E8A-4147-A177-3AD203B41FA5}">
                      <a16:colId xmlns:a16="http://schemas.microsoft.com/office/drawing/2014/main" val="3199605033"/>
                    </a:ext>
                  </a:extLst>
                </a:gridCol>
              </a:tblGrid>
              <a:tr h="913948">
                <a:tc>
                  <a:txBody>
                    <a:bodyPr/>
                    <a:lstStyle/>
                    <a:p>
                      <a:pPr marL="0" marR="0" algn="ctr">
                        <a:lnSpc>
                          <a:spcPct val="107000"/>
                        </a:lnSpc>
                        <a:spcBef>
                          <a:spcPts val="0"/>
                        </a:spcBef>
                        <a:spcAft>
                          <a:spcPts val="0"/>
                        </a:spcAft>
                      </a:pPr>
                      <a:r>
                        <a:rPr lang="en-US" sz="3500" b="1" dirty="0" err="1">
                          <a:effectLst/>
                          <a:latin typeface="Tahoma" panose="020B0604030504040204" pitchFamily="34" charset="0"/>
                          <a:ea typeface="Tahoma" panose="020B0604030504040204" pitchFamily="34" charset="0"/>
                          <a:cs typeface="Tahoma" panose="020B0604030504040204" pitchFamily="34" charset="0"/>
                        </a:rPr>
                        <a:t>Bậc</a:t>
                      </a:r>
                      <a:r>
                        <a:rPr lang="en-US" sz="3500" b="1" dirty="0">
                          <a:effectLst/>
                          <a:latin typeface="Tahoma" panose="020B0604030504040204" pitchFamily="34" charset="0"/>
                          <a:ea typeface="Tahoma" panose="020B0604030504040204" pitchFamily="34" charset="0"/>
                          <a:cs typeface="Tahoma" panose="020B0604030504040204" pitchFamily="34" charset="0"/>
                        </a:rPr>
                        <a:t> </a:t>
                      </a:r>
                      <a:r>
                        <a:rPr lang="en-US" sz="3500" b="1" dirty="0" err="1">
                          <a:effectLst/>
                          <a:latin typeface="Tahoma" panose="020B0604030504040204" pitchFamily="34" charset="0"/>
                          <a:ea typeface="Tahoma" panose="020B0604030504040204" pitchFamily="34" charset="0"/>
                          <a:cs typeface="Tahoma" panose="020B0604030504040204" pitchFamily="34" charset="0"/>
                        </a:rPr>
                        <a:t>thuế</a:t>
                      </a:r>
                      <a:endParaRPr lang="en-US" sz="35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07000"/>
                        </a:lnSpc>
                        <a:spcBef>
                          <a:spcPts val="0"/>
                        </a:spcBef>
                        <a:spcAft>
                          <a:spcPts val="0"/>
                        </a:spcAft>
                      </a:pPr>
                      <a:r>
                        <a:rPr lang="en-US" sz="3500" b="1" dirty="0" err="1">
                          <a:effectLst/>
                          <a:latin typeface="Tahoma" panose="020B0604030504040204" pitchFamily="34" charset="0"/>
                          <a:ea typeface="Tahoma" panose="020B0604030504040204" pitchFamily="34" charset="0"/>
                          <a:cs typeface="Tahoma" panose="020B0604030504040204" pitchFamily="34" charset="0"/>
                        </a:rPr>
                        <a:t>Phần</a:t>
                      </a:r>
                      <a:r>
                        <a:rPr lang="en-US" sz="3500" b="1" dirty="0">
                          <a:effectLst/>
                          <a:latin typeface="Tahoma" panose="020B0604030504040204" pitchFamily="34" charset="0"/>
                          <a:ea typeface="Tahoma" panose="020B0604030504040204" pitchFamily="34" charset="0"/>
                          <a:cs typeface="Tahoma" panose="020B0604030504040204" pitchFamily="34" charset="0"/>
                        </a:rPr>
                        <a:t> </a:t>
                      </a:r>
                      <a:r>
                        <a:rPr lang="en-US" sz="3500" b="1" dirty="0" err="1">
                          <a:effectLst/>
                          <a:latin typeface="Tahoma" panose="020B0604030504040204" pitchFamily="34" charset="0"/>
                          <a:ea typeface="Tahoma" panose="020B0604030504040204" pitchFamily="34" charset="0"/>
                          <a:cs typeface="Tahoma" panose="020B0604030504040204" pitchFamily="34" charset="0"/>
                        </a:rPr>
                        <a:t>thu</a:t>
                      </a:r>
                      <a:r>
                        <a:rPr lang="en-US" sz="3500" b="1" dirty="0">
                          <a:effectLst/>
                          <a:latin typeface="Tahoma" panose="020B0604030504040204" pitchFamily="34" charset="0"/>
                          <a:ea typeface="Tahoma" panose="020B0604030504040204" pitchFamily="34" charset="0"/>
                          <a:cs typeface="Tahoma" panose="020B0604030504040204" pitchFamily="34" charset="0"/>
                        </a:rPr>
                        <a:t> </a:t>
                      </a:r>
                      <a:r>
                        <a:rPr lang="en-US" sz="3500" b="1" dirty="0" err="1">
                          <a:effectLst/>
                          <a:latin typeface="Tahoma" panose="020B0604030504040204" pitchFamily="34" charset="0"/>
                          <a:ea typeface="Tahoma" panose="020B0604030504040204" pitchFamily="34" charset="0"/>
                          <a:cs typeface="Tahoma" panose="020B0604030504040204" pitchFamily="34" charset="0"/>
                        </a:rPr>
                        <a:t>nhập</a:t>
                      </a:r>
                      <a:r>
                        <a:rPr lang="en-US" sz="3500" b="1" dirty="0">
                          <a:effectLst/>
                          <a:latin typeface="Tahoma" panose="020B0604030504040204" pitchFamily="34" charset="0"/>
                          <a:ea typeface="Tahoma" panose="020B0604030504040204" pitchFamily="34" charset="0"/>
                          <a:cs typeface="Tahoma" panose="020B0604030504040204" pitchFamily="34" charset="0"/>
                        </a:rPr>
                        <a:t> </a:t>
                      </a:r>
                      <a:r>
                        <a:rPr lang="en-US" sz="3500" b="1" dirty="0" err="1">
                          <a:effectLst/>
                          <a:latin typeface="Tahoma" panose="020B0604030504040204" pitchFamily="34" charset="0"/>
                          <a:ea typeface="Tahoma" panose="020B0604030504040204" pitchFamily="34" charset="0"/>
                          <a:cs typeface="Tahoma" panose="020B0604030504040204" pitchFamily="34" charset="0"/>
                        </a:rPr>
                        <a:t>tính</a:t>
                      </a:r>
                      <a:r>
                        <a:rPr lang="en-US" sz="3500" b="1" dirty="0">
                          <a:effectLst/>
                          <a:latin typeface="Tahoma" panose="020B0604030504040204" pitchFamily="34" charset="0"/>
                          <a:ea typeface="Tahoma" panose="020B0604030504040204" pitchFamily="34" charset="0"/>
                          <a:cs typeface="Tahoma" panose="020B0604030504040204" pitchFamily="34" charset="0"/>
                        </a:rPr>
                        <a:t> </a:t>
                      </a:r>
                      <a:r>
                        <a:rPr lang="en-US" sz="3500" b="1" dirty="0" err="1">
                          <a:effectLst/>
                          <a:latin typeface="Tahoma" panose="020B0604030504040204" pitchFamily="34" charset="0"/>
                          <a:ea typeface="Tahoma" panose="020B0604030504040204" pitchFamily="34" charset="0"/>
                          <a:cs typeface="Tahoma" panose="020B0604030504040204" pitchFamily="34" charset="0"/>
                        </a:rPr>
                        <a:t>thuế</a:t>
                      </a:r>
                      <a:r>
                        <a:rPr lang="en-US" sz="3500" b="1" dirty="0">
                          <a:effectLst/>
                          <a:latin typeface="Tahoma" panose="020B0604030504040204" pitchFamily="34" charset="0"/>
                          <a:ea typeface="Tahoma" panose="020B0604030504040204" pitchFamily="34" charset="0"/>
                          <a:cs typeface="Tahoma" panose="020B0604030504040204" pitchFamily="34" charset="0"/>
                        </a:rPr>
                        <a:t>/</a:t>
                      </a:r>
                      <a:r>
                        <a:rPr lang="en-US" sz="3500" b="1" dirty="0" err="1">
                          <a:effectLst/>
                          <a:latin typeface="Tahoma" panose="020B0604030504040204" pitchFamily="34" charset="0"/>
                          <a:ea typeface="Tahoma" panose="020B0604030504040204" pitchFamily="34" charset="0"/>
                          <a:cs typeface="Tahoma" panose="020B0604030504040204" pitchFamily="34" charset="0"/>
                        </a:rPr>
                        <a:t>tháng</a:t>
                      </a:r>
                      <a:r>
                        <a:rPr lang="en-US" sz="3500" b="1" dirty="0">
                          <a:effectLst/>
                          <a:latin typeface="Tahoma" panose="020B0604030504040204" pitchFamily="34" charset="0"/>
                          <a:ea typeface="Tahoma" panose="020B0604030504040204" pitchFamily="34" charset="0"/>
                          <a:cs typeface="Tahoma" panose="020B0604030504040204" pitchFamily="34" charset="0"/>
                        </a:rPr>
                        <a:t> (</a:t>
                      </a:r>
                      <a:r>
                        <a:rPr lang="en-US" sz="3500" b="1" dirty="0" err="1">
                          <a:effectLst/>
                          <a:latin typeface="Tahoma" panose="020B0604030504040204" pitchFamily="34" charset="0"/>
                          <a:ea typeface="Tahoma" panose="020B0604030504040204" pitchFamily="34" charset="0"/>
                          <a:cs typeface="Tahoma" panose="020B0604030504040204" pitchFamily="34" charset="0"/>
                        </a:rPr>
                        <a:t>triệu</a:t>
                      </a:r>
                      <a:r>
                        <a:rPr lang="en-US" sz="3500" b="1" dirty="0">
                          <a:effectLst/>
                          <a:latin typeface="Tahoma" panose="020B0604030504040204" pitchFamily="34" charset="0"/>
                          <a:ea typeface="Tahoma" panose="020B0604030504040204" pitchFamily="34" charset="0"/>
                          <a:cs typeface="Tahoma" panose="020B0604030504040204" pitchFamily="34" charset="0"/>
                        </a:rPr>
                        <a:t> </a:t>
                      </a:r>
                      <a:r>
                        <a:rPr lang="en-US" sz="3500" b="1" dirty="0" err="1">
                          <a:effectLst/>
                          <a:latin typeface="Tahoma" panose="020B0604030504040204" pitchFamily="34" charset="0"/>
                          <a:ea typeface="Tahoma" panose="020B0604030504040204" pitchFamily="34" charset="0"/>
                          <a:cs typeface="Tahoma" panose="020B0604030504040204" pitchFamily="34" charset="0"/>
                        </a:rPr>
                        <a:t>đồng</a:t>
                      </a:r>
                      <a:r>
                        <a:rPr lang="en-US" sz="3500" b="1"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b"/>
                </a:tc>
                <a:tc>
                  <a:txBody>
                    <a:bodyPr/>
                    <a:lstStyle/>
                    <a:p>
                      <a:pPr marL="0" marR="0" algn="ctr">
                        <a:lnSpc>
                          <a:spcPct val="107000"/>
                        </a:lnSpc>
                        <a:spcBef>
                          <a:spcPts val="0"/>
                        </a:spcBef>
                        <a:spcAft>
                          <a:spcPts val="0"/>
                        </a:spcAft>
                      </a:pPr>
                      <a:r>
                        <a:rPr lang="en-US" sz="3500" b="1" dirty="0" err="1">
                          <a:effectLst/>
                          <a:latin typeface="Tahoma" panose="020B0604030504040204" pitchFamily="34" charset="0"/>
                          <a:ea typeface="Tahoma" panose="020B0604030504040204" pitchFamily="34" charset="0"/>
                          <a:cs typeface="Tahoma" panose="020B0604030504040204" pitchFamily="34" charset="0"/>
                        </a:rPr>
                        <a:t>Thuế</a:t>
                      </a:r>
                      <a:r>
                        <a:rPr lang="en-US" sz="3500" b="1" dirty="0">
                          <a:effectLst/>
                          <a:latin typeface="Tahoma" panose="020B0604030504040204" pitchFamily="34" charset="0"/>
                          <a:ea typeface="Tahoma" panose="020B0604030504040204" pitchFamily="34" charset="0"/>
                          <a:cs typeface="Tahoma" panose="020B0604030504040204" pitchFamily="34" charset="0"/>
                        </a:rPr>
                        <a:t> </a:t>
                      </a:r>
                      <a:r>
                        <a:rPr lang="en-US" sz="3500" b="1" dirty="0" err="1">
                          <a:effectLst/>
                          <a:latin typeface="Tahoma" panose="020B0604030504040204" pitchFamily="34" charset="0"/>
                          <a:ea typeface="Tahoma" panose="020B0604030504040204" pitchFamily="34" charset="0"/>
                          <a:cs typeface="Tahoma" panose="020B0604030504040204" pitchFamily="34" charset="0"/>
                        </a:rPr>
                        <a:t>suất</a:t>
                      </a:r>
                      <a:endParaRPr lang="en-US" sz="3500" b="1"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500" b="1"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b"/>
                </a:tc>
                <a:extLst>
                  <a:ext uri="{0D108BD9-81ED-4DB2-BD59-A6C34878D82A}">
                    <a16:rowId xmlns:a16="http://schemas.microsoft.com/office/drawing/2014/main" val="3734852327"/>
                  </a:ext>
                </a:extLst>
              </a:tr>
              <a:tr h="445499">
                <a:tc>
                  <a:txBody>
                    <a:bodyPr/>
                    <a:lstStyle/>
                    <a:p>
                      <a:pPr marL="0" marR="0" algn="ctr">
                        <a:lnSpc>
                          <a:spcPct val="107000"/>
                        </a:lnSpc>
                        <a:spcBef>
                          <a:spcPts val="0"/>
                        </a:spcBef>
                        <a:spcAft>
                          <a:spcPts val="0"/>
                        </a:spcAft>
                      </a:pPr>
                      <a:r>
                        <a:rPr lang="en-US" sz="3500" b="1">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marL="0" marR="0">
                        <a:lnSpc>
                          <a:spcPct val="107000"/>
                        </a:lnSpc>
                        <a:spcBef>
                          <a:spcPts val="0"/>
                        </a:spcBef>
                        <a:spcAft>
                          <a:spcPts val="0"/>
                        </a:spcAft>
                      </a:pPr>
                      <a:r>
                        <a:rPr lang="en-US" sz="3500" b="1" dirty="0" err="1">
                          <a:effectLst/>
                          <a:latin typeface="Tahoma" panose="020B0604030504040204" pitchFamily="34" charset="0"/>
                          <a:ea typeface="Tahoma" panose="020B0604030504040204" pitchFamily="34" charset="0"/>
                          <a:cs typeface="Tahoma" panose="020B0604030504040204" pitchFamily="34" charset="0"/>
                        </a:rPr>
                        <a:t>Đến</a:t>
                      </a:r>
                      <a:r>
                        <a:rPr lang="en-US" sz="3500" b="1" dirty="0">
                          <a:effectLst/>
                          <a:latin typeface="Tahoma" panose="020B0604030504040204" pitchFamily="34" charset="0"/>
                          <a:ea typeface="Tahoma" panose="020B0604030504040204" pitchFamily="34" charset="0"/>
                          <a:cs typeface="Tahoma" panose="020B0604030504040204" pitchFamily="34" charset="0"/>
                        </a:rPr>
                        <a:t> 05</a:t>
                      </a:r>
                    </a:p>
                  </a:txBody>
                  <a:tcPr marL="68580" marR="68580" marT="0" marB="0"/>
                </a:tc>
                <a:tc>
                  <a:txBody>
                    <a:bodyPr/>
                    <a:lstStyle/>
                    <a:p>
                      <a:pPr marL="0" marR="0" algn="ctr">
                        <a:lnSpc>
                          <a:spcPct val="107000"/>
                        </a:lnSpc>
                        <a:spcBef>
                          <a:spcPts val="0"/>
                        </a:spcBef>
                        <a:spcAft>
                          <a:spcPts val="0"/>
                        </a:spcAft>
                      </a:pPr>
                      <a:r>
                        <a:rPr lang="en-US" sz="3500" b="1">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tc>
                <a:extLst>
                  <a:ext uri="{0D108BD9-81ED-4DB2-BD59-A6C34878D82A}">
                    <a16:rowId xmlns:a16="http://schemas.microsoft.com/office/drawing/2014/main" val="4024032597"/>
                  </a:ext>
                </a:extLst>
              </a:tr>
              <a:tr h="445499">
                <a:tc>
                  <a:txBody>
                    <a:bodyPr/>
                    <a:lstStyle/>
                    <a:p>
                      <a:pPr marL="0" marR="0" algn="ctr">
                        <a:lnSpc>
                          <a:spcPct val="107000"/>
                        </a:lnSpc>
                        <a:spcBef>
                          <a:spcPts val="0"/>
                        </a:spcBef>
                        <a:spcAft>
                          <a:spcPts val="0"/>
                        </a:spcAft>
                      </a:pPr>
                      <a:r>
                        <a:rPr lang="en-US" sz="3500" b="1">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lnSpc>
                          <a:spcPct val="107000"/>
                        </a:lnSpc>
                        <a:spcBef>
                          <a:spcPts val="0"/>
                        </a:spcBef>
                        <a:spcAft>
                          <a:spcPts val="0"/>
                        </a:spcAft>
                      </a:pPr>
                      <a:r>
                        <a:rPr lang="en-US" sz="3500" b="1" dirty="0" err="1">
                          <a:effectLst/>
                          <a:latin typeface="Tahoma" panose="020B0604030504040204" pitchFamily="34" charset="0"/>
                          <a:ea typeface="Tahoma" panose="020B0604030504040204" pitchFamily="34" charset="0"/>
                          <a:cs typeface="Tahoma" panose="020B0604030504040204" pitchFamily="34" charset="0"/>
                        </a:rPr>
                        <a:t>Trên</a:t>
                      </a:r>
                      <a:r>
                        <a:rPr lang="en-US" sz="3500" b="1" dirty="0">
                          <a:effectLst/>
                          <a:latin typeface="Tahoma" panose="020B0604030504040204" pitchFamily="34" charset="0"/>
                          <a:ea typeface="Tahoma" panose="020B0604030504040204" pitchFamily="34" charset="0"/>
                          <a:cs typeface="Tahoma" panose="020B0604030504040204" pitchFamily="34" charset="0"/>
                        </a:rPr>
                        <a:t> 05 </a:t>
                      </a:r>
                      <a:r>
                        <a:rPr lang="en-US" sz="3500" b="1" dirty="0" err="1">
                          <a:effectLst/>
                          <a:latin typeface="Tahoma" panose="020B0604030504040204" pitchFamily="34" charset="0"/>
                          <a:ea typeface="Tahoma" panose="020B0604030504040204" pitchFamily="34" charset="0"/>
                          <a:cs typeface="Tahoma" panose="020B0604030504040204" pitchFamily="34" charset="0"/>
                        </a:rPr>
                        <a:t>đến</a:t>
                      </a:r>
                      <a:r>
                        <a:rPr lang="en-US" sz="3500" b="1" dirty="0">
                          <a:effectLst/>
                          <a:latin typeface="Tahoma" panose="020B0604030504040204" pitchFamily="34" charset="0"/>
                          <a:ea typeface="Tahoma" panose="020B0604030504040204" pitchFamily="34" charset="0"/>
                          <a:cs typeface="Tahoma" panose="020B0604030504040204" pitchFamily="34" charset="0"/>
                        </a:rPr>
                        <a:t> 10</a:t>
                      </a:r>
                    </a:p>
                  </a:txBody>
                  <a:tcPr marL="68580" marR="68580" marT="0" marB="0"/>
                </a:tc>
                <a:tc>
                  <a:txBody>
                    <a:bodyPr/>
                    <a:lstStyle/>
                    <a:p>
                      <a:pPr marL="0" marR="0" algn="ctr">
                        <a:lnSpc>
                          <a:spcPct val="107000"/>
                        </a:lnSpc>
                        <a:spcBef>
                          <a:spcPts val="0"/>
                        </a:spcBef>
                        <a:spcAft>
                          <a:spcPts val="0"/>
                        </a:spcAft>
                      </a:pPr>
                      <a:r>
                        <a:rPr lang="en-US" sz="3500" b="1">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extLst>
                  <a:ext uri="{0D108BD9-81ED-4DB2-BD59-A6C34878D82A}">
                    <a16:rowId xmlns:a16="http://schemas.microsoft.com/office/drawing/2014/main" val="1283854777"/>
                  </a:ext>
                </a:extLst>
              </a:tr>
              <a:tr h="445499">
                <a:tc>
                  <a:txBody>
                    <a:bodyPr/>
                    <a:lstStyle/>
                    <a:p>
                      <a:pPr marL="0" marR="0" algn="ctr">
                        <a:lnSpc>
                          <a:spcPct val="107000"/>
                        </a:lnSpc>
                        <a:spcBef>
                          <a:spcPts val="0"/>
                        </a:spcBef>
                        <a:spcAft>
                          <a:spcPts val="0"/>
                        </a:spcAft>
                      </a:pPr>
                      <a:r>
                        <a:rPr lang="en-US" sz="3500" b="1">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lnSpc>
                          <a:spcPct val="107000"/>
                        </a:lnSpc>
                        <a:spcBef>
                          <a:spcPts val="0"/>
                        </a:spcBef>
                        <a:spcAft>
                          <a:spcPts val="0"/>
                        </a:spcAft>
                      </a:pPr>
                      <a:r>
                        <a:rPr lang="en-US" sz="3500" b="1" dirty="0" err="1">
                          <a:effectLst/>
                          <a:latin typeface="Tahoma" panose="020B0604030504040204" pitchFamily="34" charset="0"/>
                          <a:ea typeface="Tahoma" panose="020B0604030504040204" pitchFamily="34" charset="0"/>
                          <a:cs typeface="Tahoma" panose="020B0604030504040204" pitchFamily="34" charset="0"/>
                        </a:rPr>
                        <a:t>Trên</a:t>
                      </a:r>
                      <a:r>
                        <a:rPr lang="en-US" sz="3500" b="1" dirty="0">
                          <a:effectLst/>
                          <a:latin typeface="Tahoma" panose="020B0604030504040204" pitchFamily="34" charset="0"/>
                          <a:ea typeface="Tahoma" panose="020B0604030504040204" pitchFamily="34" charset="0"/>
                          <a:cs typeface="Tahoma" panose="020B0604030504040204" pitchFamily="34" charset="0"/>
                        </a:rPr>
                        <a:t> 10 </a:t>
                      </a:r>
                      <a:r>
                        <a:rPr lang="en-US" sz="3500" b="1" dirty="0" err="1">
                          <a:effectLst/>
                          <a:latin typeface="Tahoma" panose="020B0604030504040204" pitchFamily="34" charset="0"/>
                          <a:ea typeface="Tahoma" panose="020B0604030504040204" pitchFamily="34" charset="0"/>
                          <a:cs typeface="Tahoma" panose="020B0604030504040204" pitchFamily="34" charset="0"/>
                        </a:rPr>
                        <a:t>đến</a:t>
                      </a:r>
                      <a:r>
                        <a:rPr lang="en-US" sz="3500" b="1" dirty="0">
                          <a:effectLst/>
                          <a:latin typeface="Tahoma" panose="020B0604030504040204" pitchFamily="34" charset="0"/>
                          <a:ea typeface="Tahoma" panose="020B0604030504040204" pitchFamily="34" charset="0"/>
                          <a:cs typeface="Tahoma" panose="020B0604030504040204" pitchFamily="34" charset="0"/>
                        </a:rPr>
                        <a:t> 18</a:t>
                      </a:r>
                    </a:p>
                  </a:txBody>
                  <a:tcPr marL="68580" marR="68580" marT="0" marB="0"/>
                </a:tc>
                <a:tc>
                  <a:txBody>
                    <a:bodyPr/>
                    <a:lstStyle/>
                    <a:p>
                      <a:pPr marL="0" marR="0" algn="ctr">
                        <a:lnSpc>
                          <a:spcPct val="107000"/>
                        </a:lnSpc>
                        <a:spcBef>
                          <a:spcPts val="0"/>
                        </a:spcBef>
                        <a:spcAft>
                          <a:spcPts val="0"/>
                        </a:spcAft>
                      </a:pPr>
                      <a:r>
                        <a:rPr lang="en-US" sz="3500" b="1">
                          <a:effectLst/>
                          <a:latin typeface="Tahoma" panose="020B0604030504040204" pitchFamily="34" charset="0"/>
                          <a:ea typeface="Tahoma" panose="020B0604030504040204" pitchFamily="34" charset="0"/>
                          <a:cs typeface="Tahoma" panose="020B0604030504040204" pitchFamily="34" charset="0"/>
                        </a:rPr>
                        <a:t>15</a:t>
                      </a:r>
                    </a:p>
                  </a:txBody>
                  <a:tcPr marL="68580" marR="68580" marT="0" marB="0"/>
                </a:tc>
                <a:extLst>
                  <a:ext uri="{0D108BD9-81ED-4DB2-BD59-A6C34878D82A}">
                    <a16:rowId xmlns:a16="http://schemas.microsoft.com/office/drawing/2014/main" val="3086502692"/>
                  </a:ext>
                </a:extLst>
              </a:tr>
              <a:tr h="445499">
                <a:tc>
                  <a:txBody>
                    <a:bodyPr/>
                    <a:lstStyle/>
                    <a:p>
                      <a:pPr marL="0" marR="0" algn="ctr">
                        <a:lnSpc>
                          <a:spcPct val="107000"/>
                        </a:lnSpc>
                        <a:spcBef>
                          <a:spcPts val="0"/>
                        </a:spcBef>
                        <a:spcAft>
                          <a:spcPts val="0"/>
                        </a:spcAft>
                      </a:pPr>
                      <a:r>
                        <a:rPr lang="en-US" sz="3500" b="1">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nchor="ctr"/>
                </a:tc>
                <a:tc>
                  <a:txBody>
                    <a:bodyPr/>
                    <a:lstStyle/>
                    <a:p>
                      <a:pPr marL="0" marR="0">
                        <a:lnSpc>
                          <a:spcPct val="107000"/>
                        </a:lnSpc>
                        <a:spcBef>
                          <a:spcPts val="0"/>
                        </a:spcBef>
                        <a:spcAft>
                          <a:spcPts val="0"/>
                        </a:spcAft>
                      </a:pPr>
                      <a:r>
                        <a:rPr lang="en-US" sz="3500" b="1" dirty="0" err="1">
                          <a:effectLst/>
                          <a:latin typeface="Tahoma" panose="020B0604030504040204" pitchFamily="34" charset="0"/>
                          <a:ea typeface="Tahoma" panose="020B0604030504040204" pitchFamily="34" charset="0"/>
                          <a:cs typeface="Tahoma" panose="020B0604030504040204" pitchFamily="34" charset="0"/>
                        </a:rPr>
                        <a:t>Trên</a:t>
                      </a:r>
                      <a:r>
                        <a:rPr lang="en-US" sz="3500" b="1" dirty="0">
                          <a:effectLst/>
                          <a:latin typeface="Tahoma" panose="020B0604030504040204" pitchFamily="34" charset="0"/>
                          <a:ea typeface="Tahoma" panose="020B0604030504040204" pitchFamily="34" charset="0"/>
                          <a:cs typeface="Tahoma" panose="020B0604030504040204" pitchFamily="34" charset="0"/>
                        </a:rPr>
                        <a:t> 18 </a:t>
                      </a:r>
                      <a:r>
                        <a:rPr lang="en-US" sz="3500" b="1" dirty="0" err="1">
                          <a:effectLst/>
                          <a:latin typeface="Tahoma" panose="020B0604030504040204" pitchFamily="34" charset="0"/>
                          <a:ea typeface="Tahoma" panose="020B0604030504040204" pitchFamily="34" charset="0"/>
                          <a:cs typeface="Tahoma" panose="020B0604030504040204" pitchFamily="34" charset="0"/>
                        </a:rPr>
                        <a:t>đến</a:t>
                      </a:r>
                      <a:r>
                        <a:rPr lang="en-US" sz="3500" b="1" dirty="0">
                          <a:effectLst/>
                          <a:latin typeface="Tahoma" panose="020B0604030504040204" pitchFamily="34" charset="0"/>
                          <a:ea typeface="Tahoma" panose="020B0604030504040204" pitchFamily="34" charset="0"/>
                          <a:cs typeface="Tahoma" panose="020B0604030504040204" pitchFamily="34" charset="0"/>
                        </a:rPr>
                        <a:t> 32</a:t>
                      </a:r>
                    </a:p>
                  </a:txBody>
                  <a:tcPr marL="68580" marR="68580" marT="0" marB="0"/>
                </a:tc>
                <a:tc>
                  <a:txBody>
                    <a:bodyPr/>
                    <a:lstStyle/>
                    <a:p>
                      <a:pPr marL="0" marR="0" algn="ctr">
                        <a:lnSpc>
                          <a:spcPct val="107000"/>
                        </a:lnSpc>
                        <a:spcBef>
                          <a:spcPts val="0"/>
                        </a:spcBef>
                        <a:spcAft>
                          <a:spcPts val="0"/>
                        </a:spcAft>
                      </a:pPr>
                      <a:r>
                        <a:rPr lang="en-US" sz="3500" b="1" dirty="0">
                          <a:effectLst/>
                          <a:latin typeface="Tahoma" panose="020B0604030504040204" pitchFamily="34" charset="0"/>
                          <a:ea typeface="Tahoma" panose="020B0604030504040204" pitchFamily="34" charset="0"/>
                          <a:cs typeface="Tahoma" panose="020B0604030504040204" pitchFamily="34" charset="0"/>
                        </a:rPr>
                        <a:t>20</a:t>
                      </a:r>
                    </a:p>
                  </a:txBody>
                  <a:tcPr marL="68580" marR="68580" marT="0" marB="0"/>
                </a:tc>
                <a:extLst>
                  <a:ext uri="{0D108BD9-81ED-4DB2-BD59-A6C34878D82A}">
                    <a16:rowId xmlns:a16="http://schemas.microsoft.com/office/drawing/2014/main" val="1212444702"/>
                  </a:ext>
                </a:extLst>
              </a:tr>
              <a:tr h="445499">
                <a:tc>
                  <a:txBody>
                    <a:bodyPr/>
                    <a:lstStyle/>
                    <a:p>
                      <a:pPr marL="0" marR="0" algn="ctr">
                        <a:lnSpc>
                          <a:spcPct val="107000"/>
                        </a:lnSpc>
                        <a:spcBef>
                          <a:spcPts val="0"/>
                        </a:spcBef>
                        <a:spcAft>
                          <a:spcPts val="0"/>
                        </a:spcAft>
                      </a:pPr>
                      <a:r>
                        <a:rPr lang="en-US" sz="3500" b="1">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marL="0" marR="0">
                        <a:lnSpc>
                          <a:spcPct val="107000"/>
                        </a:lnSpc>
                        <a:spcBef>
                          <a:spcPts val="0"/>
                        </a:spcBef>
                        <a:spcAft>
                          <a:spcPts val="0"/>
                        </a:spcAft>
                      </a:pPr>
                      <a:r>
                        <a:rPr lang="en-US" sz="3500" b="1" dirty="0" err="1">
                          <a:effectLst/>
                          <a:latin typeface="Tahoma" panose="020B0604030504040204" pitchFamily="34" charset="0"/>
                          <a:ea typeface="Tahoma" panose="020B0604030504040204" pitchFamily="34" charset="0"/>
                          <a:cs typeface="Tahoma" panose="020B0604030504040204" pitchFamily="34" charset="0"/>
                        </a:rPr>
                        <a:t>Trên</a:t>
                      </a:r>
                      <a:r>
                        <a:rPr lang="en-US" sz="3500" b="1" dirty="0">
                          <a:effectLst/>
                          <a:latin typeface="Tahoma" panose="020B0604030504040204" pitchFamily="34" charset="0"/>
                          <a:ea typeface="Tahoma" panose="020B0604030504040204" pitchFamily="34" charset="0"/>
                          <a:cs typeface="Tahoma" panose="020B0604030504040204" pitchFamily="34" charset="0"/>
                        </a:rPr>
                        <a:t> 32 </a:t>
                      </a:r>
                      <a:r>
                        <a:rPr lang="en-US" sz="3500" b="1" dirty="0" err="1">
                          <a:effectLst/>
                          <a:latin typeface="Tahoma" panose="020B0604030504040204" pitchFamily="34" charset="0"/>
                          <a:ea typeface="Tahoma" panose="020B0604030504040204" pitchFamily="34" charset="0"/>
                          <a:cs typeface="Tahoma" panose="020B0604030504040204" pitchFamily="34" charset="0"/>
                        </a:rPr>
                        <a:t>đến</a:t>
                      </a:r>
                      <a:r>
                        <a:rPr lang="en-US" sz="3500" b="1" dirty="0">
                          <a:effectLst/>
                          <a:latin typeface="Tahoma" panose="020B0604030504040204" pitchFamily="34" charset="0"/>
                          <a:ea typeface="Tahoma" panose="020B0604030504040204" pitchFamily="34" charset="0"/>
                          <a:cs typeface="Tahoma" panose="020B0604030504040204" pitchFamily="34" charset="0"/>
                        </a:rPr>
                        <a:t> 52</a:t>
                      </a:r>
                    </a:p>
                  </a:txBody>
                  <a:tcPr marL="68580" marR="68580" marT="0" marB="0"/>
                </a:tc>
                <a:tc>
                  <a:txBody>
                    <a:bodyPr/>
                    <a:lstStyle/>
                    <a:p>
                      <a:pPr marL="0" marR="0" algn="ctr">
                        <a:lnSpc>
                          <a:spcPct val="107000"/>
                        </a:lnSpc>
                        <a:spcBef>
                          <a:spcPts val="0"/>
                        </a:spcBef>
                        <a:spcAft>
                          <a:spcPts val="0"/>
                        </a:spcAft>
                      </a:pPr>
                      <a:r>
                        <a:rPr lang="en-US" sz="3500" b="1">
                          <a:effectLst/>
                          <a:latin typeface="Tahoma" panose="020B0604030504040204" pitchFamily="34" charset="0"/>
                          <a:ea typeface="Tahoma" panose="020B0604030504040204" pitchFamily="34" charset="0"/>
                          <a:cs typeface="Tahoma" panose="020B0604030504040204" pitchFamily="34" charset="0"/>
                        </a:rPr>
                        <a:t>25</a:t>
                      </a:r>
                    </a:p>
                  </a:txBody>
                  <a:tcPr marL="68580" marR="68580" marT="0" marB="0"/>
                </a:tc>
                <a:extLst>
                  <a:ext uri="{0D108BD9-81ED-4DB2-BD59-A6C34878D82A}">
                    <a16:rowId xmlns:a16="http://schemas.microsoft.com/office/drawing/2014/main" val="3940583934"/>
                  </a:ext>
                </a:extLst>
              </a:tr>
              <a:tr h="445499">
                <a:tc>
                  <a:txBody>
                    <a:bodyPr/>
                    <a:lstStyle/>
                    <a:p>
                      <a:pPr marL="0" marR="0" algn="ctr">
                        <a:lnSpc>
                          <a:spcPct val="107000"/>
                        </a:lnSpc>
                        <a:spcBef>
                          <a:spcPts val="0"/>
                        </a:spcBef>
                        <a:spcAft>
                          <a:spcPts val="0"/>
                        </a:spcAft>
                      </a:pPr>
                      <a:r>
                        <a:rPr lang="en-US" sz="3500" b="1">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nchor="ctr"/>
                </a:tc>
                <a:tc>
                  <a:txBody>
                    <a:bodyPr/>
                    <a:lstStyle/>
                    <a:p>
                      <a:pPr marL="0" marR="0">
                        <a:lnSpc>
                          <a:spcPct val="107000"/>
                        </a:lnSpc>
                        <a:spcBef>
                          <a:spcPts val="0"/>
                        </a:spcBef>
                        <a:spcAft>
                          <a:spcPts val="0"/>
                        </a:spcAft>
                      </a:pPr>
                      <a:r>
                        <a:rPr lang="en-US" sz="3500" b="1" dirty="0" err="1">
                          <a:effectLst/>
                          <a:latin typeface="Tahoma" panose="020B0604030504040204" pitchFamily="34" charset="0"/>
                          <a:ea typeface="Tahoma" panose="020B0604030504040204" pitchFamily="34" charset="0"/>
                          <a:cs typeface="Tahoma" panose="020B0604030504040204" pitchFamily="34" charset="0"/>
                        </a:rPr>
                        <a:t>Trên</a:t>
                      </a:r>
                      <a:r>
                        <a:rPr lang="en-US" sz="3500" b="1" dirty="0">
                          <a:effectLst/>
                          <a:latin typeface="Tahoma" panose="020B0604030504040204" pitchFamily="34" charset="0"/>
                          <a:ea typeface="Tahoma" panose="020B0604030504040204" pitchFamily="34" charset="0"/>
                          <a:cs typeface="Tahoma" panose="020B0604030504040204" pitchFamily="34" charset="0"/>
                        </a:rPr>
                        <a:t> 52 </a:t>
                      </a:r>
                      <a:r>
                        <a:rPr lang="en-US" sz="3500" b="1" dirty="0" err="1">
                          <a:effectLst/>
                          <a:latin typeface="Tahoma" panose="020B0604030504040204" pitchFamily="34" charset="0"/>
                          <a:ea typeface="Tahoma" panose="020B0604030504040204" pitchFamily="34" charset="0"/>
                          <a:cs typeface="Tahoma" panose="020B0604030504040204" pitchFamily="34" charset="0"/>
                        </a:rPr>
                        <a:t>đến</a:t>
                      </a:r>
                      <a:r>
                        <a:rPr lang="en-US" sz="3500" b="1" dirty="0">
                          <a:effectLst/>
                          <a:latin typeface="Tahoma" panose="020B0604030504040204" pitchFamily="34" charset="0"/>
                          <a:ea typeface="Tahoma" panose="020B0604030504040204" pitchFamily="34" charset="0"/>
                          <a:cs typeface="Tahoma" panose="020B0604030504040204" pitchFamily="34" charset="0"/>
                        </a:rPr>
                        <a:t> 80</a:t>
                      </a:r>
                    </a:p>
                  </a:txBody>
                  <a:tcPr marL="68580" marR="68580" marT="0" marB="0"/>
                </a:tc>
                <a:tc>
                  <a:txBody>
                    <a:bodyPr/>
                    <a:lstStyle/>
                    <a:p>
                      <a:pPr marL="0" marR="0" algn="ctr">
                        <a:lnSpc>
                          <a:spcPct val="107000"/>
                        </a:lnSpc>
                        <a:spcBef>
                          <a:spcPts val="0"/>
                        </a:spcBef>
                        <a:spcAft>
                          <a:spcPts val="0"/>
                        </a:spcAft>
                      </a:pPr>
                      <a:r>
                        <a:rPr lang="en-US" sz="3500" b="1" dirty="0">
                          <a:effectLst/>
                          <a:latin typeface="Tahoma" panose="020B0604030504040204" pitchFamily="34" charset="0"/>
                          <a:ea typeface="Tahoma" panose="020B0604030504040204" pitchFamily="34" charset="0"/>
                          <a:cs typeface="Tahoma" panose="020B0604030504040204" pitchFamily="34" charset="0"/>
                        </a:rPr>
                        <a:t>30</a:t>
                      </a:r>
                    </a:p>
                  </a:txBody>
                  <a:tcPr marL="68580" marR="68580" marT="0" marB="0"/>
                </a:tc>
                <a:extLst>
                  <a:ext uri="{0D108BD9-81ED-4DB2-BD59-A6C34878D82A}">
                    <a16:rowId xmlns:a16="http://schemas.microsoft.com/office/drawing/2014/main" val="1488300244"/>
                  </a:ext>
                </a:extLst>
              </a:tr>
              <a:tr h="445499">
                <a:tc>
                  <a:txBody>
                    <a:bodyPr/>
                    <a:lstStyle/>
                    <a:p>
                      <a:pPr marL="0" marR="0" algn="ctr">
                        <a:lnSpc>
                          <a:spcPct val="107000"/>
                        </a:lnSpc>
                        <a:spcBef>
                          <a:spcPts val="0"/>
                        </a:spcBef>
                        <a:spcAft>
                          <a:spcPts val="0"/>
                        </a:spcAft>
                      </a:pPr>
                      <a:r>
                        <a:rPr lang="en-US" sz="3500" b="1">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tc>
                <a:tc>
                  <a:txBody>
                    <a:bodyPr/>
                    <a:lstStyle/>
                    <a:p>
                      <a:pPr marL="0" marR="0">
                        <a:lnSpc>
                          <a:spcPct val="107000"/>
                        </a:lnSpc>
                        <a:spcBef>
                          <a:spcPts val="0"/>
                        </a:spcBef>
                        <a:spcAft>
                          <a:spcPts val="0"/>
                        </a:spcAft>
                      </a:pPr>
                      <a:r>
                        <a:rPr lang="en-US" sz="3500" b="1" dirty="0" err="1">
                          <a:effectLst/>
                          <a:latin typeface="Tahoma" panose="020B0604030504040204" pitchFamily="34" charset="0"/>
                          <a:ea typeface="Tahoma" panose="020B0604030504040204" pitchFamily="34" charset="0"/>
                          <a:cs typeface="Tahoma" panose="020B0604030504040204" pitchFamily="34" charset="0"/>
                        </a:rPr>
                        <a:t>Trên</a:t>
                      </a:r>
                      <a:r>
                        <a:rPr lang="en-US" sz="3500" b="1" dirty="0">
                          <a:effectLst/>
                          <a:latin typeface="Tahoma" panose="020B0604030504040204" pitchFamily="34" charset="0"/>
                          <a:ea typeface="Tahoma" panose="020B0604030504040204" pitchFamily="34" charset="0"/>
                          <a:cs typeface="Tahoma" panose="020B0604030504040204" pitchFamily="34" charset="0"/>
                        </a:rPr>
                        <a:t> 80</a:t>
                      </a:r>
                    </a:p>
                  </a:txBody>
                  <a:tcPr marL="68580" marR="68580" marT="0" marB="0"/>
                </a:tc>
                <a:tc>
                  <a:txBody>
                    <a:bodyPr/>
                    <a:lstStyle/>
                    <a:p>
                      <a:pPr marL="0" marR="0" algn="ctr">
                        <a:lnSpc>
                          <a:spcPct val="107000"/>
                        </a:lnSpc>
                        <a:spcBef>
                          <a:spcPts val="0"/>
                        </a:spcBef>
                        <a:spcAft>
                          <a:spcPts val="0"/>
                        </a:spcAft>
                      </a:pPr>
                      <a:r>
                        <a:rPr lang="en-US" sz="3500" b="1" dirty="0">
                          <a:effectLst/>
                          <a:latin typeface="Tahoma" panose="020B0604030504040204" pitchFamily="34" charset="0"/>
                          <a:ea typeface="Tahoma" panose="020B0604030504040204" pitchFamily="34" charset="0"/>
                          <a:cs typeface="Tahoma" panose="020B0604030504040204" pitchFamily="34" charset="0"/>
                        </a:rPr>
                        <a:t>35</a:t>
                      </a:r>
                    </a:p>
                  </a:txBody>
                  <a:tcPr marL="68580" marR="68580" marT="0" marB="0"/>
                </a:tc>
                <a:extLst>
                  <a:ext uri="{0D108BD9-81ED-4DB2-BD59-A6C34878D82A}">
                    <a16:rowId xmlns:a16="http://schemas.microsoft.com/office/drawing/2014/main" val="1471461121"/>
                  </a:ext>
                </a:extLst>
              </a:tr>
            </a:tbl>
          </a:graphicData>
        </a:graphic>
      </p:graphicFrame>
      <p:sp>
        <p:nvSpPr>
          <p:cNvPr id="14" name="TextBox 13"/>
          <p:cNvSpPr txBox="1"/>
          <p:nvPr/>
        </p:nvSpPr>
        <p:spPr>
          <a:xfrm>
            <a:off x="332510" y="9032302"/>
            <a:ext cx="11665726" cy="4031873"/>
          </a:xfrm>
          <a:prstGeom prst="rect">
            <a:avLst/>
          </a:prstGeom>
          <a:noFill/>
        </p:spPr>
        <p:txBody>
          <a:bodyPr wrap="square" rtlCol="0">
            <a:spAutoFit/>
          </a:bodyPr>
          <a:lstStyle/>
          <a:p>
            <a:pPr algn="just"/>
            <a:r>
              <a:rPr lang="en-US" sz="3200" b="1" dirty="0">
                <a:latin typeface="Tahoma" panose="020B0604030504040204" pitchFamily="34" charset="0"/>
                <a:ea typeface="Tahoma" panose="020B0604030504040204" pitchFamily="34" charset="0"/>
                <a:cs typeface="Tahoma" panose="020B0604030504040204" pitchFamily="34" charset="0"/>
              </a:rPr>
              <a:t>c) </a:t>
            </a:r>
            <a:r>
              <a:rPr lang="en-US" sz="3200" b="1" dirty="0" err="1">
                <a:latin typeface="Tahoma" panose="020B0604030504040204" pitchFamily="34" charset="0"/>
                <a:ea typeface="Tahoma" panose="020B0604030504040204" pitchFamily="34" charset="0"/>
                <a:cs typeface="Tahoma" panose="020B0604030504040204" pitchFamily="34" charset="0"/>
              </a:rPr>
              <a:t>Anh</a:t>
            </a:r>
            <a:r>
              <a:rPr lang="en-US" sz="3200" b="1" dirty="0">
                <a:latin typeface="Tahoma" panose="020B0604030504040204" pitchFamily="34" charset="0"/>
                <a:ea typeface="Tahoma" panose="020B0604030504040204" pitchFamily="34" charset="0"/>
                <a:cs typeface="Tahoma" panose="020B0604030504040204" pitchFamily="34" charset="0"/>
              </a:rPr>
              <a:t> Nam </a:t>
            </a:r>
            <a:r>
              <a:rPr lang="en-US" sz="3200" b="1" dirty="0" err="1">
                <a:latin typeface="Tahoma" panose="020B0604030504040204" pitchFamily="34" charset="0"/>
                <a:ea typeface="Tahoma" panose="020B0604030504040204" pitchFamily="34" charset="0"/>
                <a:cs typeface="Tahoma" panose="020B0604030504040204" pitchFamily="34" charset="0"/>
              </a:rPr>
              <a:t>làm</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việc</a:t>
            </a:r>
            <a:r>
              <a:rPr lang="en-US" sz="3200" b="1" dirty="0">
                <a:latin typeface="Tahoma" panose="020B0604030504040204" pitchFamily="34" charset="0"/>
                <a:ea typeface="Tahoma" panose="020B0604030504040204" pitchFamily="34" charset="0"/>
                <a:cs typeface="Tahoma" panose="020B0604030504040204" pitchFamily="34" charset="0"/>
              </a:rPr>
              <a:t> </a:t>
            </a:r>
            <a:r>
              <a:rPr lang="vi-VN" sz="3200" b="1" dirty="0">
                <a:latin typeface="Tahoma" panose="020B0604030504040204" pitchFamily="34" charset="0"/>
                <a:ea typeface="Tahoma" panose="020B0604030504040204" pitchFamily="34" charset="0"/>
                <a:cs typeface="Tahoma" panose="020B0604030504040204" pitchFamily="34" charset="0"/>
              </a:rPr>
              <a:t>ở</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một</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ngân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hàng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với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mức</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thu</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nhập</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chịu</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thuế</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đều</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đặn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là</a:t>
            </a:r>
            <a:r>
              <a:rPr lang="en-US" sz="3200" b="1" dirty="0">
                <a:latin typeface="Tahoma" panose="020B0604030504040204" pitchFamily="34" charset="0"/>
                <a:ea typeface="Tahoma" panose="020B0604030504040204" pitchFamily="34" charset="0"/>
                <a:cs typeface="Tahoma" panose="020B0604030504040204" pitchFamily="34" charset="0"/>
              </a:rPr>
              <a:t> 28 </a:t>
            </a:r>
            <a:r>
              <a:rPr lang="en-US" sz="3200" b="1" dirty="0" err="1">
                <a:latin typeface="Tahoma" panose="020B0604030504040204" pitchFamily="34" charset="0"/>
                <a:ea typeface="Tahoma" panose="020B0604030504040204" pitchFamily="34" charset="0"/>
                <a:cs typeface="Tahoma" panose="020B0604030504040204" pitchFamily="34" charset="0"/>
              </a:rPr>
              <a:t>triệu</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đồng</a:t>
            </a:r>
            <a:r>
              <a:rPr lang="en-US" sz="3200" b="1" dirty="0">
                <a:latin typeface="Tahoma" panose="020B0604030504040204" pitchFamily="34" charset="0"/>
                <a:ea typeface="Tahoma" panose="020B0604030504040204" pitchFamily="34" charset="0"/>
                <a:cs typeface="Tahoma" panose="020B0604030504040204" pitchFamily="34" charset="0"/>
              </a:rPr>
              <a:t>/</a:t>
            </a:r>
            <a:r>
              <a:rPr lang="en-US" sz="3200" b="1" dirty="0" err="1">
                <a:latin typeface="Tahoma" panose="020B0604030504040204" pitchFamily="34" charset="0"/>
                <a:ea typeface="Tahoma" panose="020B0604030504040204" pitchFamily="34" charset="0"/>
                <a:cs typeface="Tahoma" panose="020B0604030504040204" pitchFamily="34" charset="0"/>
              </a:rPr>
              <a:t>tháng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và</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có</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một</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người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phụ</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thuộc</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một</a:t>
            </a:r>
            <a:r>
              <a:rPr lang="en-US" sz="3200" b="1" dirty="0">
                <a:latin typeface="Tahoma" panose="020B0604030504040204" pitchFamily="34" charset="0"/>
                <a:ea typeface="Tahoma" panose="020B0604030504040204" pitchFamily="34" charset="0"/>
                <a:cs typeface="Tahoma" panose="020B0604030504040204" pitchFamily="34" charset="0"/>
              </a:rPr>
              <a:t> con </a:t>
            </a:r>
            <a:r>
              <a:rPr lang="en-US" sz="3200" b="1" dirty="0" err="1">
                <a:latin typeface="Tahoma" panose="020B0604030504040204" pitchFamily="34" charset="0"/>
                <a:ea typeface="Tahoma" panose="020B0604030504040204" pitchFamily="34" charset="0"/>
                <a:cs typeface="Tahoma" panose="020B0604030504040204" pitchFamily="34" charset="0"/>
              </a:rPr>
              <a:t>nhỏ</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dưới</a:t>
            </a:r>
            <a:r>
              <a:rPr lang="en-US" sz="3200" b="1" dirty="0">
                <a:latin typeface="Tahoma" panose="020B0604030504040204" pitchFamily="34" charset="0"/>
                <a:ea typeface="Tahoma" panose="020B0604030504040204" pitchFamily="34" charset="0"/>
                <a:cs typeface="Tahoma" panose="020B0604030504040204" pitchFamily="34" charset="0"/>
              </a:rPr>
              <a:t> 18 </a:t>
            </a:r>
            <a:r>
              <a:rPr lang="en-US" sz="3200" b="1" dirty="0" err="1">
                <a:latin typeface="Tahoma" panose="020B0604030504040204" pitchFamily="34" charset="0"/>
                <a:ea typeface="Tahoma" panose="020B0604030504040204" pitchFamily="34" charset="0"/>
                <a:cs typeface="Tahoma" panose="020B0604030504040204" pitchFamily="34" charset="0"/>
              </a:rPr>
              <a:t>tuồi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Hãy</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giúp</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anh</a:t>
            </a:r>
            <a:r>
              <a:rPr lang="en-US" sz="3200" b="1" dirty="0">
                <a:latin typeface="Tahoma" panose="020B0604030504040204" pitchFamily="34" charset="0"/>
                <a:ea typeface="Tahoma" panose="020B0604030504040204" pitchFamily="34" charset="0"/>
                <a:cs typeface="Tahoma" panose="020B0604030504040204" pitchFamily="34" charset="0"/>
              </a:rPr>
              <a:t> Nam </a:t>
            </a:r>
            <a:r>
              <a:rPr lang="en-US" sz="3200" b="1" dirty="0" err="1">
                <a:latin typeface="Tahoma" panose="020B0604030504040204" pitchFamily="34" charset="0"/>
                <a:ea typeface="Tahoma" panose="020B0604030504040204" pitchFamily="34" charset="0"/>
                <a:cs typeface="Tahoma" panose="020B0604030504040204" pitchFamily="34" charset="0"/>
              </a:rPr>
              <a:t>tính</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số</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thuế</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thu</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nhập</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cá</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nhân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mà</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anh</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phải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nộp</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trong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một</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năm</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biết</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rằng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các</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khoản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giảm</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trừ</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được</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tính</a:t>
            </a:r>
            <a:r>
              <a:rPr lang="en-US" sz="3200" b="1" dirty="0">
                <a:latin typeface="Tahoma" panose="020B0604030504040204" pitchFamily="34" charset="0"/>
                <a:ea typeface="Tahoma" panose="020B0604030504040204" pitchFamily="34" charset="0"/>
                <a:cs typeface="Tahoma" panose="020B0604030504040204" pitchFamily="34" charset="0"/>
              </a:rPr>
              <a:t> bao </a:t>
            </a:r>
            <a:r>
              <a:rPr lang="en-US" sz="3200" b="1" dirty="0" err="1">
                <a:latin typeface="Tahoma" panose="020B0604030504040204" pitchFamily="34" charset="0"/>
                <a:ea typeface="Tahoma" panose="020B0604030504040204" pitchFamily="34" charset="0"/>
                <a:cs typeface="Tahoma" panose="020B0604030504040204" pitchFamily="34" charset="0"/>
              </a:rPr>
              <a:t>gồm</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giảm</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trừ</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bản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thân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cho</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anh</a:t>
            </a:r>
            <a:r>
              <a:rPr lang="en-US" sz="3200" b="1" dirty="0">
                <a:latin typeface="Tahoma" panose="020B0604030504040204" pitchFamily="34" charset="0"/>
                <a:ea typeface="Tahoma" panose="020B0604030504040204" pitchFamily="34" charset="0"/>
                <a:cs typeface="Tahoma" panose="020B0604030504040204" pitchFamily="34" charset="0"/>
              </a:rPr>
              <a:t> Nam (11 </a:t>
            </a:r>
            <a:r>
              <a:rPr lang="en-US" sz="3200" b="1" dirty="0" err="1">
                <a:latin typeface="Tahoma" panose="020B0604030504040204" pitchFamily="34" charset="0"/>
                <a:ea typeface="Tahoma" panose="020B0604030504040204" pitchFamily="34" charset="0"/>
                <a:cs typeface="Tahoma" panose="020B0604030504040204" pitchFamily="34" charset="0"/>
              </a:rPr>
              <a:t>triệu</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đồng</a:t>
            </a:r>
            <a:r>
              <a:rPr lang="en-US" sz="3200" b="1" dirty="0">
                <a:latin typeface="Tahoma" panose="020B0604030504040204" pitchFamily="34" charset="0"/>
                <a:ea typeface="Tahoma" panose="020B0604030504040204" pitchFamily="34" charset="0"/>
                <a:cs typeface="Tahoma" panose="020B0604030504040204" pitchFamily="34" charset="0"/>
              </a:rPr>
              <a:t>/</a:t>
            </a:r>
            <a:r>
              <a:rPr lang="en-US" sz="3200" b="1" dirty="0" err="1">
                <a:latin typeface="Tahoma" panose="020B0604030504040204" pitchFamily="34" charset="0"/>
                <a:ea typeface="Tahoma" panose="020B0604030504040204" pitchFamily="34" charset="0"/>
                <a:cs typeface="Tahoma" panose="020B0604030504040204" pitchFamily="34" charset="0"/>
              </a:rPr>
              <a:t>tháng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và</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giảm</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trừ</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người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phụ</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thuộc</a:t>
            </a:r>
            <a:r>
              <a:rPr lang="en-US" sz="3200" b="1" dirty="0">
                <a:latin typeface="Tahoma" panose="020B0604030504040204" pitchFamily="34" charset="0"/>
                <a:ea typeface="Tahoma" panose="020B0604030504040204" pitchFamily="34" charset="0"/>
                <a:cs typeface="Tahoma" panose="020B0604030504040204" pitchFamily="34" charset="0"/>
              </a:rPr>
              <a:t> (4,4 </a:t>
            </a:r>
            <a:r>
              <a:rPr lang="en-US" sz="3200" b="1" dirty="0" err="1">
                <a:latin typeface="Tahoma" panose="020B0604030504040204" pitchFamily="34" charset="0"/>
                <a:ea typeface="Tahoma" panose="020B0604030504040204" pitchFamily="34" charset="0"/>
                <a:cs typeface="Tahoma" panose="020B0604030504040204" pitchFamily="34" charset="0"/>
              </a:rPr>
              <a:t>triệu</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đồng</a:t>
            </a:r>
            <a:r>
              <a:rPr lang="en-US" sz="3200" b="1" dirty="0">
                <a:latin typeface="Tahoma" panose="020B0604030504040204" pitchFamily="34" charset="0"/>
                <a:ea typeface="Tahoma" panose="020B0604030504040204" pitchFamily="34" charset="0"/>
                <a:cs typeface="Tahoma" panose="020B0604030504040204" pitchFamily="34" charset="0"/>
              </a:rPr>
              <a:t>/</a:t>
            </a:r>
            <a:r>
              <a:rPr lang="en-US" sz="3200" b="1" dirty="0" err="1">
                <a:latin typeface="Tahoma" panose="020B0604030504040204" pitchFamily="34" charset="0"/>
                <a:ea typeface="Tahoma" panose="020B0604030504040204" pitchFamily="34" charset="0"/>
                <a:cs typeface="Tahoma" panose="020B0604030504040204" pitchFamily="34" charset="0"/>
              </a:rPr>
              <a:t>tháng</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cho</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mỗi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người</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phụ</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thuộc</a:t>
            </a:r>
            <a:r>
              <a:rPr lang="en-US" sz="32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068903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up)">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up)">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wipe(up)">
                                      <p:cBhvr>
                                        <p:cTn id="4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32510" y="1981199"/>
            <a:ext cx="11630892"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vi-VN"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981200"/>
                <a:ext cx="11859491"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r>
                      <a:rPr lang="vi-VN" sz="4400" b="1" i="1" smtClean="0">
                        <a:latin typeface="Cambria Math" panose="02040503050406030204" pitchFamily="18" charset="0"/>
                        <a:ea typeface="Tahoma" panose="020B0604030504040204" pitchFamily="34" charset="0"/>
                        <a:cs typeface="Tahoma" panose="020B0604030504040204" pitchFamily="34" charset="0"/>
                      </a:rPr>
                      <m:t>𝒙</m:t>
                    </m:r>
                    <m:r>
                      <a:rPr lang="vi-VN" sz="4400" b="1" i="1" smtClean="0">
                        <a:latin typeface="Cambria Math" panose="02040503050406030204" pitchFamily="18" charset="0"/>
                        <a:ea typeface="Cambria Math" panose="02040503050406030204" pitchFamily="18" charset="0"/>
                        <a:cs typeface="Tahoma" panose="020B0604030504040204" pitchFamily="34" charset="0"/>
                      </a:rPr>
                      <m:t>∈</m:t>
                    </m:r>
                    <m:d>
                      <m:dPr>
                        <m:endChr m:val="]"/>
                        <m:ctrlPr>
                          <a:rPr lang="vi-VN" sz="4400" b="1" i="1" smtClean="0">
                            <a:latin typeface="Cambria Math" panose="02040503050406030204" pitchFamily="18" charset="0"/>
                            <a:ea typeface="Cambria Math" panose="02040503050406030204" pitchFamily="18" charset="0"/>
                            <a:cs typeface="Tahoma" panose="020B0604030504040204" pitchFamily="34" charset="0"/>
                          </a:rPr>
                        </m:ctrlPr>
                      </m:dPr>
                      <m:e>
                        <m:r>
                          <a:rPr lang="vi-VN" sz="4400" b="1" i="1" smtClean="0">
                            <a:latin typeface="Cambria Math" panose="02040503050406030204" pitchFamily="18" charset="0"/>
                            <a:ea typeface="Cambria Math" panose="02040503050406030204" pitchFamily="18" charset="0"/>
                            <a:cs typeface="Tahoma" panose="020B0604030504040204" pitchFamily="34" charset="0"/>
                          </a:rPr>
                          <m:t>𝟎</m:t>
                        </m:r>
                        <m:r>
                          <a:rPr lang="vi-VN" sz="4400" b="1" i="1" smtClean="0">
                            <a:latin typeface="Cambria Math" panose="02040503050406030204" pitchFamily="18" charset="0"/>
                            <a:ea typeface="Cambria Math" panose="02040503050406030204" pitchFamily="18" charset="0"/>
                            <a:cs typeface="Tahoma" panose="020B0604030504040204" pitchFamily="34" charset="0"/>
                          </a:rPr>
                          <m:t>;</m:t>
                        </m:r>
                        <m:r>
                          <a:rPr lang="vi-VN" sz="4400" b="1" i="1" smtClean="0">
                            <a:latin typeface="Cambria Math" panose="02040503050406030204" pitchFamily="18" charset="0"/>
                            <a:ea typeface="Cambria Math" panose="02040503050406030204" pitchFamily="18" charset="0"/>
                            <a:cs typeface="Tahoma" panose="020B0604030504040204" pitchFamily="34" charset="0"/>
                          </a:rPr>
                          <m:t>𝟓</m:t>
                        </m:r>
                      </m:e>
                    </m:d>
                  </m:oMath>
                </a14:m>
                <a:r>
                  <a:rPr lang="vi-VN" sz="4400" b="1" dirty="0">
                    <a:latin typeface="Tahoma" panose="020B0604030504040204" pitchFamily="34" charset="0"/>
                    <a:ea typeface="Tahoma" panose="020B0604030504040204" pitchFamily="34" charset="0"/>
                    <a:cs typeface="Tahoma" panose="020B0604030504040204" pitchFamily="34" charset="0"/>
                  </a:rPr>
                  <a:t> thì thuế thu nhập cá nhân 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𝟎𝟓</m:t>
                    </m:r>
                    <m:r>
                      <a:rPr lang="en-US" b="1" i="1">
                        <a:latin typeface="Cambria Math" panose="02040503050406030204" pitchFamily="18" charset="0"/>
                      </a:rPr>
                      <m:t>𝒙</m:t>
                    </m:r>
                    <m:r>
                      <a:rPr lang="en-US" b="1" i="1">
                        <a:latin typeface="Cambria Math" panose="02040503050406030204" pitchFamily="18" charset="0"/>
                      </a:rPr>
                      <m:t>;</m:t>
                    </m:r>
                  </m:oMath>
                </a14:m>
                <a:endParaRPr lang="en-US" b="1" i="1"/>
              </a:p>
              <a:p>
                <a:pPr marL="0" indent="0">
                  <a:buNone/>
                </a:pPr>
                <a:r>
                  <a:rPr lang="vi-VN" sz="4400" b="1">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r>
                      <a:rPr lang="vi-VN" sz="4400" b="1" i="1">
                        <a:latin typeface="Cambria Math" panose="02040503050406030204" pitchFamily="18" charset="0"/>
                        <a:ea typeface="Tahoma" panose="020B0604030504040204" pitchFamily="34" charset="0"/>
                        <a:cs typeface="Tahoma" panose="020B0604030504040204" pitchFamily="34" charset="0"/>
                      </a:rPr>
                      <m:t>𝒙</m:t>
                    </m:r>
                    <m:r>
                      <a:rPr lang="vi-VN" sz="4400" b="1" i="1">
                        <a:latin typeface="Cambria Math" panose="02040503050406030204" pitchFamily="18" charset="0"/>
                        <a:ea typeface="Cambria Math" panose="02040503050406030204" pitchFamily="18" charset="0"/>
                        <a:cs typeface="Tahoma" panose="020B0604030504040204" pitchFamily="34" charset="0"/>
                      </a:rPr>
                      <m:t>∈</m:t>
                    </m:r>
                    <m:d>
                      <m:dPr>
                        <m:endChr m:val="]"/>
                        <m:ctrlPr>
                          <a:rPr lang="vi-VN" sz="4400" b="1" i="1">
                            <a:latin typeface="Cambria Math" panose="02040503050406030204" pitchFamily="18" charset="0"/>
                            <a:ea typeface="Cambria Math" panose="02040503050406030204" pitchFamily="18" charset="0"/>
                            <a:cs typeface="Tahoma" panose="020B0604030504040204" pitchFamily="34" charset="0"/>
                          </a:rPr>
                        </m:ctrlPr>
                      </m:dPr>
                      <m:e>
                        <m:r>
                          <a:rPr lang="vi-VN" sz="4400" b="1" i="1" smtClean="0">
                            <a:latin typeface="Cambria Math" panose="02040503050406030204" pitchFamily="18" charset="0"/>
                            <a:ea typeface="Cambria Math" panose="02040503050406030204" pitchFamily="18" charset="0"/>
                            <a:cs typeface="Tahoma" panose="020B0604030504040204" pitchFamily="34" charset="0"/>
                          </a:rPr>
                          <m:t>𝟓</m:t>
                        </m:r>
                        <m:r>
                          <a:rPr lang="vi-VN" sz="4400" b="1" i="1">
                            <a:latin typeface="Cambria Math" panose="02040503050406030204" pitchFamily="18" charset="0"/>
                            <a:ea typeface="Cambria Math" panose="02040503050406030204" pitchFamily="18" charset="0"/>
                            <a:cs typeface="Tahoma" panose="020B0604030504040204" pitchFamily="34" charset="0"/>
                          </a:rPr>
                          <m:t>;</m:t>
                        </m:r>
                        <m:r>
                          <a:rPr lang="vi-VN" sz="4400" b="1" i="1" smtClean="0">
                            <a:latin typeface="Cambria Math" panose="02040503050406030204" pitchFamily="18" charset="0"/>
                            <a:ea typeface="Cambria Math" panose="02040503050406030204" pitchFamily="18" charset="0"/>
                            <a:cs typeface="Tahoma" panose="020B0604030504040204" pitchFamily="34" charset="0"/>
                          </a:rPr>
                          <m:t>𝟏𝟎</m:t>
                        </m:r>
                      </m:e>
                    </m:d>
                  </m:oMath>
                </a14:m>
                <a:r>
                  <a:rPr lang="vi-VN" sz="4400" b="1" dirty="0">
                    <a:latin typeface="Tahoma" panose="020B0604030504040204" pitchFamily="34" charset="0"/>
                    <a:ea typeface="Tahoma" panose="020B0604030504040204" pitchFamily="34" charset="0"/>
                    <a:cs typeface="Tahoma" panose="020B0604030504040204" pitchFamily="34" charset="0"/>
                  </a:rPr>
                  <a:t> thì thuế thu nhập cá nhân 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𝒚</m:t>
                    </m:r>
                    <m:r>
                      <a:rPr lang="en-US" b="1" i="1">
                        <a:latin typeface="Cambria Math" panose="02040503050406030204" pitchFamily="18" charset="0"/>
                      </a:rPr>
                      <m:t>=−</m:t>
                    </m:r>
                    <m:r>
                      <a:rPr lang="en-US" b="1" i="1">
                        <a:latin typeface="Cambria Math" panose="02040503050406030204" pitchFamily="18" charset="0"/>
                      </a:rPr>
                      <m:t>𝟐𝟓𝟎𝟎𝟎𝟎</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𝒙</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r>
                      <a:rPr lang="vi-VN" sz="4400" b="1" i="1">
                        <a:latin typeface="Cambria Math" panose="02040503050406030204" pitchFamily="18" charset="0"/>
                        <a:ea typeface="Tahoma" panose="020B0604030504040204" pitchFamily="34" charset="0"/>
                        <a:cs typeface="Tahoma" panose="020B0604030504040204" pitchFamily="34" charset="0"/>
                      </a:rPr>
                      <m:t>𝒙</m:t>
                    </m:r>
                    <m:r>
                      <a:rPr lang="vi-VN" sz="4400" b="1" i="1">
                        <a:latin typeface="Cambria Math" panose="02040503050406030204" pitchFamily="18" charset="0"/>
                        <a:ea typeface="Cambria Math" panose="02040503050406030204" pitchFamily="18" charset="0"/>
                        <a:cs typeface="Tahoma" panose="020B0604030504040204" pitchFamily="34" charset="0"/>
                      </a:rPr>
                      <m:t>∈</m:t>
                    </m:r>
                    <m:d>
                      <m:dPr>
                        <m:endChr m:val="]"/>
                        <m:ctrlPr>
                          <a:rPr lang="vi-VN" sz="4400" b="1" i="1">
                            <a:latin typeface="Cambria Math" panose="02040503050406030204" pitchFamily="18" charset="0"/>
                            <a:ea typeface="Cambria Math" panose="02040503050406030204" pitchFamily="18" charset="0"/>
                            <a:cs typeface="Tahoma" panose="020B0604030504040204" pitchFamily="34" charset="0"/>
                          </a:rPr>
                        </m:ctrlPr>
                      </m:dPr>
                      <m:e>
                        <m:r>
                          <a:rPr lang="vi-VN" sz="4400" b="1" i="1" smtClean="0">
                            <a:latin typeface="Cambria Math" panose="02040503050406030204" pitchFamily="18" charset="0"/>
                            <a:ea typeface="Cambria Math" panose="02040503050406030204" pitchFamily="18" charset="0"/>
                            <a:cs typeface="Tahoma" panose="020B0604030504040204" pitchFamily="34" charset="0"/>
                          </a:rPr>
                          <m:t>𝟏</m:t>
                        </m:r>
                        <m:r>
                          <a:rPr lang="vi-VN" sz="4400" b="1" i="1">
                            <a:latin typeface="Cambria Math" panose="02040503050406030204" pitchFamily="18" charset="0"/>
                            <a:ea typeface="Cambria Math" panose="02040503050406030204" pitchFamily="18" charset="0"/>
                            <a:cs typeface="Tahoma" panose="020B0604030504040204" pitchFamily="34" charset="0"/>
                          </a:rPr>
                          <m:t>𝟎</m:t>
                        </m:r>
                        <m:r>
                          <a:rPr lang="vi-VN" sz="4400" b="1" i="1">
                            <a:latin typeface="Cambria Math" panose="02040503050406030204" pitchFamily="18" charset="0"/>
                            <a:ea typeface="Cambria Math" panose="02040503050406030204" pitchFamily="18" charset="0"/>
                            <a:cs typeface="Tahoma" panose="020B0604030504040204" pitchFamily="34" charset="0"/>
                          </a:rPr>
                          <m:t>;</m:t>
                        </m:r>
                        <m:r>
                          <a:rPr lang="vi-VN" sz="4400" b="1" i="1" smtClean="0">
                            <a:latin typeface="Cambria Math" panose="02040503050406030204" pitchFamily="18" charset="0"/>
                            <a:ea typeface="Cambria Math" panose="02040503050406030204" pitchFamily="18" charset="0"/>
                            <a:cs typeface="Tahoma" panose="020B0604030504040204" pitchFamily="34" charset="0"/>
                          </a:rPr>
                          <m:t>𝟏𝟖</m:t>
                        </m:r>
                      </m:e>
                    </m:d>
                  </m:oMath>
                </a14:m>
                <a:r>
                  <a:rPr lang="vi-VN" sz="4400" b="1" dirty="0">
                    <a:latin typeface="Tahoma" panose="020B0604030504040204" pitchFamily="34" charset="0"/>
                    <a:ea typeface="Tahoma" panose="020B0604030504040204" pitchFamily="34" charset="0"/>
                    <a:cs typeface="Tahoma" panose="020B0604030504040204" pitchFamily="34" charset="0"/>
                  </a:rPr>
                  <a:t> thì thuế thu nhập cá </a:t>
                </a:r>
                <a:r>
                  <a:rPr lang="vi-VN" sz="4400" b="1">
                    <a:latin typeface="Tahoma" panose="020B0604030504040204" pitchFamily="34" charset="0"/>
                    <a:ea typeface="Tahoma" panose="020B0604030504040204" pitchFamily="34" charset="0"/>
                    <a:cs typeface="Tahoma" panose="020B0604030504040204" pitchFamily="34" charset="0"/>
                  </a:rPr>
                  <a:t>nhân là</a:t>
                </a:r>
                <a:r>
                  <a:rPr lang="en-US" sz="4400"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0" smtClean="0">
                        <a:latin typeface="Cambria Math" panose="02040503050406030204" pitchFamily="18" charset="0"/>
                      </a:rPr>
                      <m:t>𝐲</m:t>
                    </m:r>
                    <m:r>
                      <a:rPr lang="en-US" b="1" i="1" smtClean="0">
                        <a:latin typeface="Cambria Math" panose="02040503050406030204" pitchFamily="18" charset="0"/>
                      </a:rPr>
                      <m:t>=−</m:t>
                    </m:r>
                    <m:r>
                      <a:rPr lang="en-US" b="1" i="1" smtClean="0">
                        <a:latin typeface="Cambria Math" panose="02040503050406030204" pitchFamily="18" charset="0"/>
                      </a:rPr>
                      <m:t>𝟕𝟓𝟎𝟎𝟎𝟎</m:t>
                    </m:r>
                    <m:r>
                      <a:rPr lang="en-US" b="1" i="1" smtClean="0">
                        <a:latin typeface="Cambria Math" panose="02040503050406030204" pitchFamily="18" charset="0"/>
                      </a:rPr>
                      <m:t>+</m:t>
                    </m:r>
                    <m:r>
                      <a:rPr lang="en-US" b="1" i="1" smtClean="0">
                        <a:latin typeface="Cambria Math" panose="02040503050406030204" pitchFamily="18" charset="0"/>
                      </a:rPr>
                      <m:t>𝟎</m:t>
                    </m:r>
                    <m:r>
                      <a:rPr lang="en-US" b="1" i="1" smtClean="0">
                        <a:latin typeface="Cambria Math" panose="02040503050406030204" pitchFamily="18" charset="0"/>
                      </a:rPr>
                      <m:t>,</m:t>
                    </m:r>
                    <m:r>
                      <a:rPr lang="en-US" b="1" i="1" smtClean="0">
                        <a:latin typeface="Cambria Math" panose="02040503050406030204" pitchFamily="18" charset="0"/>
                      </a:rPr>
                      <m:t>𝟏𝟓</m:t>
                    </m:r>
                    <m:r>
                      <a:rPr lang="en-US" b="1" i="1" smtClean="0">
                        <a:latin typeface="Cambria Math" panose="02040503050406030204" pitchFamily="18" charset="0"/>
                      </a:rPr>
                      <m:t>𝒙</m:t>
                    </m:r>
                    <m:r>
                      <a:rPr lang="en-US" b="1" i="1" smtClean="0">
                        <a:latin typeface="Cambria Math" panose="02040503050406030204" pitchFamily="18" charset="0"/>
                      </a:rPr>
                      <m:t>;</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r>
                      <a:rPr lang="vi-VN" sz="4400" b="1" i="1">
                        <a:latin typeface="Cambria Math" panose="02040503050406030204" pitchFamily="18" charset="0"/>
                        <a:ea typeface="Tahoma" panose="020B0604030504040204" pitchFamily="34" charset="0"/>
                        <a:cs typeface="Tahoma" panose="020B0604030504040204" pitchFamily="34" charset="0"/>
                      </a:rPr>
                      <m:t>𝒙</m:t>
                    </m:r>
                    <m:r>
                      <a:rPr lang="vi-VN" sz="4400" b="1" i="1">
                        <a:latin typeface="Cambria Math" panose="02040503050406030204" pitchFamily="18" charset="0"/>
                        <a:ea typeface="Cambria Math" panose="02040503050406030204" pitchFamily="18" charset="0"/>
                        <a:cs typeface="Tahoma" panose="020B0604030504040204" pitchFamily="34" charset="0"/>
                      </a:rPr>
                      <m:t>∈</m:t>
                    </m:r>
                    <m:d>
                      <m:dPr>
                        <m:endChr m:val="]"/>
                        <m:ctrlPr>
                          <a:rPr lang="vi-VN" sz="4400" b="1" i="1">
                            <a:latin typeface="Cambria Math" panose="02040503050406030204" pitchFamily="18" charset="0"/>
                            <a:ea typeface="Cambria Math" panose="02040503050406030204" pitchFamily="18" charset="0"/>
                            <a:cs typeface="Tahoma" panose="020B0604030504040204" pitchFamily="34" charset="0"/>
                          </a:rPr>
                        </m:ctrlPr>
                      </m:dPr>
                      <m:e>
                        <m:r>
                          <a:rPr lang="vi-VN" sz="4400" b="1" i="1" smtClean="0">
                            <a:latin typeface="Cambria Math" panose="02040503050406030204" pitchFamily="18" charset="0"/>
                            <a:ea typeface="Cambria Math" panose="02040503050406030204" pitchFamily="18" charset="0"/>
                            <a:cs typeface="Tahoma" panose="020B0604030504040204" pitchFamily="34" charset="0"/>
                          </a:rPr>
                          <m:t>𝟏𝟖</m:t>
                        </m:r>
                        <m:r>
                          <a:rPr lang="vi-VN" sz="4400" b="1" i="1">
                            <a:latin typeface="Cambria Math" panose="02040503050406030204" pitchFamily="18" charset="0"/>
                            <a:ea typeface="Cambria Math" panose="02040503050406030204" pitchFamily="18" charset="0"/>
                            <a:cs typeface="Tahoma" panose="020B0604030504040204" pitchFamily="34" charset="0"/>
                          </a:rPr>
                          <m:t>;</m:t>
                        </m:r>
                        <m:r>
                          <a:rPr lang="vi-VN" sz="4400" b="1" i="1" smtClean="0">
                            <a:latin typeface="Cambria Math" panose="02040503050406030204" pitchFamily="18" charset="0"/>
                            <a:ea typeface="Cambria Math" panose="02040503050406030204" pitchFamily="18" charset="0"/>
                            <a:cs typeface="Tahoma" panose="020B0604030504040204" pitchFamily="34" charset="0"/>
                          </a:rPr>
                          <m:t>𝟑𝟐</m:t>
                        </m:r>
                      </m:e>
                    </m:d>
                  </m:oMath>
                </a14:m>
                <a:r>
                  <a:rPr lang="vi-VN" sz="4400" b="1" dirty="0">
                    <a:latin typeface="Tahoma" panose="020B0604030504040204" pitchFamily="34" charset="0"/>
                    <a:ea typeface="Tahoma" panose="020B0604030504040204" pitchFamily="34" charset="0"/>
                    <a:cs typeface="Tahoma" panose="020B0604030504040204" pitchFamily="34" charset="0"/>
                  </a:rPr>
                  <a:t> thì thuế thu nhập cá nhân 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0" smtClean="0">
                        <a:latin typeface="Cambria Math" panose="02040503050406030204" pitchFamily="18" charset="0"/>
                      </a:rPr>
                      <m:t>𝐲</m:t>
                    </m:r>
                    <m:r>
                      <a:rPr lang="en-US" b="1" i="1">
                        <a:latin typeface="Cambria Math" panose="02040503050406030204" pitchFamily="18" charset="0"/>
                      </a:rPr>
                      <m:t>=−</m:t>
                    </m:r>
                    <m:r>
                      <a:rPr lang="en-US" b="1" i="1">
                        <a:latin typeface="Cambria Math" panose="02040503050406030204" pitchFamily="18" charset="0"/>
                      </a:rPr>
                      <m:t>𝟏𝟗𝟓𝟎𝟎𝟎𝟎</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𝒙</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r>
                      <a:rPr lang="vi-VN" sz="4400" b="1" i="1">
                        <a:latin typeface="Cambria Math" panose="02040503050406030204" pitchFamily="18" charset="0"/>
                        <a:ea typeface="Tahoma" panose="020B0604030504040204" pitchFamily="34" charset="0"/>
                        <a:cs typeface="Tahoma" panose="020B0604030504040204" pitchFamily="34" charset="0"/>
                      </a:rPr>
                      <m:t>𝒙</m:t>
                    </m:r>
                    <m:r>
                      <a:rPr lang="vi-VN" sz="4400" b="1" i="1">
                        <a:latin typeface="Cambria Math" panose="02040503050406030204" pitchFamily="18" charset="0"/>
                        <a:ea typeface="Cambria Math" panose="02040503050406030204" pitchFamily="18" charset="0"/>
                        <a:cs typeface="Tahoma" panose="020B0604030504040204" pitchFamily="34" charset="0"/>
                      </a:rPr>
                      <m:t>∈</m:t>
                    </m:r>
                    <m:d>
                      <m:dPr>
                        <m:endChr m:val="]"/>
                        <m:ctrlPr>
                          <a:rPr lang="vi-VN" sz="4400" b="1" i="1">
                            <a:latin typeface="Cambria Math" panose="02040503050406030204" pitchFamily="18" charset="0"/>
                            <a:ea typeface="Cambria Math" panose="02040503050406030204" pitchFamily="18" charset="0"/>
                            <a:cs typeface="Tahoma" panose="020B0604030504040204" pitchFamily="34" charset="0"/>
                          </a:rPr>
                        </m:ctrlPr>
                      </m:dPr>
                      <m:e>
                        <m:r>
                          <a:rPr lang="vi-VN" sz="4400" b="1" i="1" smtClean="0">
                            <a:latin typeface="Cambria Math" panose="02040503050406030204" pitchFamily="18" charset="0"/>
                            <a:ea typeface="Cambria Math" panose="02040503050406030204" pitchFamily="18" charset="0"/>
                            <a:cs typeface="Tahoma" panose="020B0604030504040204" pitchFamily="34" charset="0"/>
                          </a:rPr>
                          <m:t>𝟑𝟐</m:t>
                        </m:r>
                        <m:r>
                          <a:rPr lang="vi-VN" sz="4400" b="1" i="1">
                            <a:latin typeface="Cambria Math" panose="02040503050406030204" pitchFamily="18" charset="0"/>
                            <a:ea typeface="Cambria Math" panose="02040503050406030204" pitchFamily="18" charset="0"/>
                            <a:cs typeface="Tahoma" panose="020B0604030504040204" pitchFamily="34" charset="0"/>
                          </a:rPr>
                          <m:t>;</m:t>
                        </m:r>
                        <m:r>
                          <a:rPr lang="vi-VN" sz="4400" b="1" i="1">
                            <a:latin typeface="Cambria Math" panose="02040503050406030204" pitchFamily="18" charset="0"/>
                            <a:ea typeface="Cambria Math" panose="02040503050406030204" pitchFamily="18" charset="0"/>
                            <a:cs typeface="Tahoma" panose="020B0604030504040204" pitchFamily="34" charset="0"/>
                          </a:rPr>
                          <m:t>𝟓𝟐</m:t>
                        </m:r>
                      </m:e>
                    </m:d>
                  </m:oMath>
                </a14:m>
                <a:r>
                  <a:rPr lang="vi-VN" sz="4400" b="1" dirty="0">
                    <a:latin typeface="Tahoma" panose="020B0604030504040204" pitchFamily="34" charset="0"/>
                    <a:ea typeface="Tahoma" panose="020B0604030504040204" pitchFamily="34" charset="0"/>
                    <a:cs typeface="Tahoma" panose="020B0604030504040204" pitchFamily="34" charset="0"/>
                  </a:rPr>
                  <a:t> thì thuế thu nhập cá nhân 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0" smtClean="0">
                        <a:latin typeface="Cambria Math" panose="02040503050406030204" pitchFamily="18" charset="0"/>
                      </a:rPr>
                      <m:t>𝐲</m:t>
                    </m:r>
                    <m:r>
                      <a:rPr lang="en-US" b="1" i="1">
                        <a:latin typeface="Cambria Math" panose="02040503050406030204" pitchFamily="18" charset="0"/>
                      </a:rPr>
                      <m:t>=−</m:t>
                    </m:r>
                    <m:r>
                      <a:rPr lang="en-US" b="1" i="1" smtClean="0">
                        <a:latin typeface="Cambria Math" panose="02040503050406030204" pitchFamily="18" charset="0"/>
                      </a:rPr>
                      <m:t>𝟒𝟕</m:t>
                    </m:r>
                    <m:r>
                      <a:rPr lang="en-US" b="1" i="1">
                        <a:latin typeface="Cambria Math" panose="02040503050406030204" pitchFamily="18" charset="0"/>
                      </a:rPr>
                      <m:t>𝟓𝟎𝟎𝟎𝟎</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𝟐𝟓</m:t>
                    </m:r>
                    <m:r>
                      <a:rPr lang="en-US" b="1" i="1">
                        <a:latin typeface="Cambria Math" panose="02040503050406030204" pitchFamily="18" charset="0"/>
                      </a:rPr>
                      <m:t>𝒙</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r>
                      <a:rPr lang="vi-VN" sz="4400" b="1" i="1">
                        <a:latin typeface="Cambria Math" panose="02040503050406030204" pitchFamily="18" charset="0"/>
                        <a:ea typeface="Tahoma" panose="020B0604030504040204" pitchFamily="34" charset="0"/>
                        <a:cs typeface="Tahoma" panose="020B0604030504040204" pitchFamily="34" charset="0"/>
                      </a:rPr>
                      <m:t>𝒙</m:t>
                    </m:r>
                    <m:r>
                      <a:rPr lang="vi-VN" sz="4400" b="1" i="1">
                        <a:latin typeface="Cambria Math" panose="02040503050406030204" pitchFamily="18" charset="0"/>
                        <a:ea typeface="Cambria Math" panose="02040503050406030204" pitchFamily="18" charset="0"/>
                        <a:cs typeface="Tahoma" panose="020B0604030504040204" pitchFamily="34" charset="0"/>
                      </a:rPr>
                      <m:t>∈</m:t>
                    </m:r>
                    <m:d>
                      <m:dPr>
                        <m:endChr m:val="]"/>
                        <m:ctrlPr>
                          <a:rPr lang="vi-VN" sz="4400" b="1" i="1">
                            <a:latin typeface="Cambria Math" panose="02040503050406030204" pitchFamily="18" charset="0"/>
                            <a:ea typeface="Cambria Math" panose="02040503050406030204" pitchFamily="18" charset="0"/>
                            <a:cs typeface="Tahoma" panose="020B0604030504040204" pitchFamily="34" charset="0"/>
                          </a:rPr>
                        </m:ctrlPr>
                      </m:dPr>
                      <m:e>
                        <m:r>
                          <a:rPr lang="vi-VN" sz="4400" b="1" i="1" smtClean="0">
                            <a:latin typeface="Cambria Math" panose="02040503050406030204" pitchFamily="18" charset="0"/>
                            <a:ea typeface="Cambria Math" panose="02040503050406030204" pitchFamily="18" charset="0"/>
                            <a:cs typeface="Tahoma" panose="020B0604030504040204" pitchFamily="34" charset="0"/>
                          </a:rPr>
                          <m:t>𝟓𝟐</m:t>
                        </m:r>
                        <m:r>
                          <a:rPr lang="vi-VN" sz="4400" b="1" i="1">
                            <a:latin typeface="Cambria Math" panose="02040503050406030204" pitchFamily="18" charset="0"/>
                            <a:ea typeface="Cambria Math" panose="02040503050406030204" pitchFamily="18" charset="0"/>
                            <a:cs typeface="Tahoma" panose="020B0604030504040204" pitchFamily="34" charset="0"/>
                          </a:rPr>
                          <m:t>;</m:t>
                        </m:r>
                        <m:r>
                          <a:rPr lang="vi-VN" sz="4400" b="1" i="1" smtClean="0">
                            <a:latin typeface="Cambria Math" panose="02040503050406030204" pitchFamily="18" charset="0"/>
                            <a:ea typeface="Cambria Math" panose="02040503050406030204" pitchFamily="18" charset="0"/>
                            <a:cs typeface="Tahoma" panose="020B0604030504040204" pitchFamily="34" charset="0"/>
                          </a:rPr>
                          <m:t>𝟖𝟎</m:t>
                        </m:r>
                      </m:e>
                    </m:d>
                  </m:oMath>
                </a14:m>
                <a:r>
                  <a:rPr lang="vi-VN" sz="4400" b="1" dirty="0">
                    <a:latin typeface="Tahoma" panose="020B0604030504040204" pitchFamily="34" charset="0"/>
                    <a:ea typeface="Tahoma" panose="020B0604030504040204" pitchFamily="34" charset="0"/>
                    <a:cs typeface="Tahoma" panose="020B0604030504040204" pitchFamily="34" charset="0"/>
                  </a:rPr>
                  <a:t> thì thuế thu nhập cá nhân 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0" smtClean="0">
                        <a:latin typeface="Cambria Math" panose="02040503050406030204" pitchFamily="18" charset="0"/>
                      </a:rPr>
                      <m:t>𝐲</m:t>
                    </m:r>
                    <m:r>
                      <a:rPr lang="en-US" b="1" i="1">
                        <a:latin typeface="Cambria Math" panose="02040503050406030204" pitchFamily="18" charset="0"/>
                      </a:rPr>
                      <m:t>=−</m:t>
                    </m:r>
                    <m:r>
                      <a:rPr lang="en-US" b="1" i="1" smtClean="0">
                        <a:latin typeface="Cambria Math" panose="02040503050406030204" pitchFamily="18" charset="0"/>
                      </a:rPr>
                      <m:t>𝟗𝟕</m:t>
                    </m:r>
                    <m:r>
                      <a:rPr lang="en-US" b="1" i="1">
                        <a:latin typeface="Cambria Math" panose="02040503050406030204" pitchFamily="18" charset="0"/>
                      </a:rPr>
                      <m:t>𝟓𝟎𝟎𝟎𝟎𝟎</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𝟑</m:t>
                    </m:r>
                    <m:r>
                      <a:rPr lang="en-US" b="1" i="1">
                        <a:latin typeface="Cambria Math" panose="02040503050406030204" pitchFamily="18" charset="0"/>
                      </a:rPr>
                      <m:t>𝒙</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vi-VN" sz="4400" b="1" dirty="0">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r>
                      <a:rPr lang="vi-VN" sz="4400" b="1" i="1">
                        <a:latin typeface="Cambria Math" panose="02040503050406030204" pitchFamily="18" charset="0"/>
                        <a:ea typeface="Tahoma" panose="020B0604030504040204" pitchFamily="34" charset="0"/>
                        <a:cs typeface="Tahoma" panose="020B0604030504040204" pitchFamily="34" charset="0"/>
                      </a:rPr>
                      <m:t>𝒙</m:t>
                    </m:r>
                    <m:r>
                      <a:rPr lang="vi-VN" sz="4400" b="1" i="1" smtClean="0">
                        <a:latin typeface="Cambria Math" panose="02040503050406030204" pitchFamily="18" charset="0"/>
                        <a:ea typeface="Cambria Math" panose="02040503050406030204" pitchFamily="18" charset="0"/>
                        <a:cs typeface="Tahoma" panose="020B0604030504040204" pitchFamily="34" charset="0"/>
                      </a:rPr>
                      <m:t>∈(</m:t>
                    </m:r>
                    <m:r>
                      <a:rPr lang="vi-VN" sz="4400" b="1" i="1" smtClean="0">
                        <a:latin typeface="Cambria Math" panose="02040503050406030204" pitchFamily="18" charset="0"/>
                        <a:ea typeface="Cambria Math" panose="02040503050406030204" pitchFamily="18" charset="0"/>
                        <a:cs typeface="Tahoma" panose="020B0604030504040204" pitchFamily="34" charset="0"/>
                      </a:rPr>
                      <m:t>𝟖𝟎</m:t>
                    </m:r>
                    <m:r>
                      <a:rPr lang="vi-VN" sz="4400" b="1" i="1" smtClean="0">
                        <a:latin typeface="Cambria Math" panose="02040503050406030204" pitchFamily="18" charset="0"/>
                        <a:ea typeface="Cambria Math" panose="02040503050406030204" pitchFamily="18" charset="0"/>
                        <a:cs typeface="Tahoma" panose="020B0604030504040204" pitchFamily="34" charset="0"/>
                      </a:rPr>
                      <m:t>;+∞)</m:t>
                    </m:r>
                  </m:oMath>
                </a14:m>
                <a:r>
                  <a:rPr lang="vi-VN" sz="4400" b="1" dirty="0">
                    <a:latin typeface="Tahoma" panose="020B0604030504040204" pitchFamily="34" charset="0"/>
                    <a:ea typeface="Tahoma" panose="020B0604030504040204" pitchFamily="34" charset="0"/>
                    <a:cs typeface="Tahoma" panose="020B0604030504040204" pitchFamily="34" charset="0"/>
                  </a:rPr>
                  <a:t> thì thuế thu nhập cá nhân là</a:t>
                </a:r>
                <a14:m>
                  <m:oMath xmlns:m="http://schemas.openxmlformats.org/officeDocument/2006/math">
                    <m:r>
                      <a:rPr lang="en-US" b="1" i="0" smtClean="0">
                        <a:latin typeface="Cambria Math" panose="02040503050406030204" pitchFamily="18" charset="0"/>
                      </a:rPr>
                      <m:t> </m:t>
                    </m:r>
                    <m:r>
                      <a:rPr lang="en-US" b="1" i="0" smtClean="0">
                        <a:latin typeface="Cambria Math" panose="02040503050406030204" pitchFamily="18" charset="0"/>
                      </a:rPr>
                      <m:t>𝐲</m:t>
                    </m:r>
                    <m:r>
                      <a:rPr lang="en-US" b="1" i="1">
                        <a:latin typeface="Cambria Math" panose="02040503050406030204" pitchFamily="18" charset="0"/>
                      </a:rPr>
                      <m:t>=−</m:t>
                    </m:r>
                    <m:r>
                      <a:rPr lang="en-US" b="1" i="1" smtClean="0">
                        <a:latin typeface="Cambria Math" panose="02040503050406030204" pitchFamily="18" charset="0"/>
                      </a:rPr>
                      <m:t>𝟏𝟖𝟏𝟓𝟎</m:t>
                    </m:r>
                    <m:r>
                      <a:rPr lang="en-US" b="1" i="1">
                        <a:latin typeface="Cambria Math" panose="02040503050406030204" pitchFamily="18" charset="0"/>
                      </a:rPr>
                      <m:t>𝟎𝟎𝟎</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𝟑𝟓</m:t>
                    </m:r>
                    <m:r>
                      <a:rPr lang="en-US" b="1" i="1">
                        <a:latin typeface="Cambria Math" panose="02040503050406030204" pitchFamily="18" charset="0"/>
                      </a:rPr>
                      <m:t>𝒙</m:t>
                    </m:r>
                    <m:r>
                      <a:rPr lang="en-US" b="1" i="1">
                        <a:latin typeface="Cambria Math" panose="02040503050406030204" pitchFamily="18" charset="0"/>
                      </a:rPr>
                      <m:t>.</m:t>
                    </m:r>
                  </m:oMath>
                </a14:m>
                <a:endParaRPr lang="vi-VN"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981200"/>
                <a:ext cx="11859491" cy="11411749"/>
              </a:xfrm>
              <a:prstGeom prst="rect">
                <a:avLst/>
              </a:prstGeom>
              <a:blipFill>
                <a:blip r:embed="rId3"/>
                <a:stretch>
                  <a:fillRect l="-2003" t="-1601" r="-3287" b="-1441"/>
                </a:stretch>
              </a:blipFill>
              <a:ln>
                <a:solidFill>
                  <a:srgbClr val="00B0F0"/>
                </a:solidFill>
              </a:ln>
            </p:spPr>
            <p:txBody>
              <a:bodyPr/>
              <a:lstStyle/>
              <a:p>
                <a:r>
                  <a:rPr lang="en-US">
                    <a:noFill/>
                  </a:rPr>
                  <a:t> </a:t>
                </a:r>
              </a:p>
            </p:txBody>
          </p:sp>
        </mc:Fallback>
      </mc:AlternateContent>
      <p:sp>
        <p:nvSpPr>
          <p:cNvPr id="2" name="Rectangle 1"/>
          <p:cNvSpPr/>
          <p:nvPr/>
        </p:nvSpPr>
        <p:spPr>
          <a:xfrm>
            <a:off x="609600" y="2011679"/>
            <a:ext cx="11353801" cy="4439292"/>
          </a:xfrm>
          <a:prstGeom prst="rect">
            <a:avLst/>
          </a:prstGeom>
        </p:spPr>
        <p:txBody>
          <a:bodyPr wrap="square">
            <a:spAutoFit/>
          </a:bodyPr>
          <a:lstStyle/>
          <a:p>
            <a:pPr>
              <a:lnSpc>
                <a:spcPct val="107000"/>
              </a:lnSpc>
            </a:pPr>
            <a:r>
              <a:rPr lang="en-US" sz="4400" b="1" dirty="0" err="1">
                <a:solidFill>
                  <a:srgbClr val="0000CC"/>
                </a:solidFill>
                <a:latin typeface="Tahoma" panose="020B0604030504040204" pitchFamily="34" charset="0"/>
                <a:ea typeface="Tahoma" panose="020B0604030504040204" pitchFamily="34" charset="0"/>
                <a:cs typeface="Tahoma" panose="020B0604030504040204" pitchFamily="34" charset="0"/>
              </a:rPr>
              <a:t>Vận</a:t>
            </a: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dụng</a:t>
            </a: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 2.</a:t>
            </a:r>
            <a:r>
              <a:rPr lang="vi-VN" sz="44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Hãy</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sử</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dụng</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bảng</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thuế</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suất</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biểu</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luỹ</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tiến</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từng</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phần</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cho</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trong</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HĐ3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để</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xây</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dựng</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công</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thức</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tính</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thuế</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thu</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nhập</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cá</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nhân</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theo</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từng</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trường</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hợp</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căn</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cứ</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vào</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phần</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thu</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nhập</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tính</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thuế</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34637281"/>
              </p:ext>
            </p:extLst>
          </p:nvPr>
        </p:nvGraphicFramePr>
        <p:xfrm>
          <a:off x="875211" y="6464490"/>
          <a:ext cx="10499834" cy="6658229"/>
        </p:xfrm>
        <a:graphic>
          <a:graphicData uri="http://schemas.openxmlformats.org/drawingml/2006/table">
            <a:tbl>
              <a:tblPr firstRow="1" firstCol="1" bandRow="1">
                <a:tableStyleId>{5C22544A-7EE6-4342-B048-85BDC9FD1C3A}</a:tableStyleId>
              </a:tblPr>
              <a:tblGrid>
                <a:gridCol w="2423623">
                  <a:extLst>
                    <a:ext uri="{9D8B030D-6E8A-4147-A177-3AD203B41FA5}">
                      <a16:colId xmlns:a16="http://schemas.microsoft.com/office/drawing/2014/main" val="776127253"/>
                    </a:ext>
                  </a:extLst>
                </a:gridCol>
                <a:gridCol w="5115060">
                  <a:extLst>
                    <a:ext uri="{9D8B030D-6E8A-4147-A177-3AD203B41FA5}">
                      <a16:colId xmlns:a16="http://schemas.microsoft.com/office/drawing/2014/main" val="1181167505"/>
                    </a:ext>
                  </a:extLst>
                </a:gridCol>
                <a:gridCol w="2961151">
                  <a:extLst>
                    <a:ext uri="{9D8B030D-6E8A-4147-A177-3AD203B41FA5}">
                      <a16:colId xmlns:a16="http://schemas.microsoft.com/office/drawing/2014/main" val="3199605033"/>
                    </a:ext>
                  </a:extLst>
                </a:gridCol>
              </a:tblGrid>
              <a:tr h="913948">
                <a:tc>
                  <a:txBody>
                    <a:bodyPr/>
                    <a:lstStyle/>
                    <a:p>
                      <a:pPr marL="0" marR="0" algn="ctr">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Bậc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thuế</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0" marR="0" algn="ctr">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Phần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nhập</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tính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thuế</a:t>
                      </a:r>
                      <a:r>
                        <a:rPr lang="en-US" sz="4400" b="1" dirty="0">
                          <a:effectLst/>
                          <a:latin typeface="Tahoma" panose="020B0604030504040204" pitchFamily="34" charset="0"/>
                          <a:ea typeface="Tahoma" panose="020B0604030504040204" pitchFamily="34" charset="0"/>
                          <a:cs typeface="Tahoma" panose="020B0604030504040204" pitchFamily="34" charset="0"/>
                        </a:rPr>
                        <a:t>/</a:t>
                      </a:r>
                      <a:r>
                        <a:rPr lang="en-US" sz="4400" b="1" dirty="0" err="1">
                          <a:effectLst/>
                          <a:latin typeface="Tahoma" panose="020B0604030504040204" pitchFamily="34" charset="0"/>
                          <a:ea typeface="Tahoma" panose="020B0604030504040204" pitchFamily="34" charset="0"/>
                          <a:cs typeface="Tahoma" panose="020B0604030504040204" pitchFamily="34" charset="0"/>
                        </a:rPr>
                        <a:t>tháng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triệu</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đồng</a:t>
                      </a:r>
                      <a:r>
                        <a:rPr lang="en-US" sz="4400" b="1"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b"/>
                </a:tc>
                <a:tc>
                  <a:txBody>
                    <a:bodyPr/>
                    <a:lstStyle/>
                    <a:p>
                      <a:pPr marL="0" marR="0" algn="ctr">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Thuế</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suất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b"/>
                </a:tc>
                <a:extLst>
                  <a:ext uri="{0D108BD9-81ED-4DB2-BD59-A6C34878D82A}">
                    <a16:rowId xmlns:a16="http://schemas.microsoft.com/office/drawing/2014/main" val="3734852327"/>
                  </a:ext>
                </a:extLst>
              </a:tr>
              <a:tr h="445499">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1</a:t>
                      </a:r>
                    </a:p>
                  </a:txBody>
                  <a:tcPr marL="68580" marR="68580" marT="0" marB="0" anchor="ctr"/>
                </a:tc>
                <a:tc>
                  <a:txBody>
                    <a:bodyPr/>
                    <a:lstStyle/>
                    <a:p>
                      <a:pPr marL="0" marR="0">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Đến</a:t>
                      </a:r>
                      <a:r>
                        <a:rPr lang="en-US" sz="4400" b="1" dirty="0">
                          <a:effectLst/>
                          <a:latin typeface="Tahoma" panose="020B0604030504040204" pitchFamily="34" charset="0"/>
                          <a:ea typeface="Tahoma" panose="020B0604030504040204" pitchFamily="34" charset="0"/>
                          <a:cs typeface="Tahoma" panose="020B0604030504040204" pitchFamily="34" charset="0"/>
                        </a:rPr>
                        <a:t> 05</a:t>
                      </a:r>
                    </a:p>
                  </a:txBody>
                  <a:tcPr marL="68580" marR="68580" marT="0" marB="0"/>
                </a:tc>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tc>
                <a:extLst>
                  <a:ext uri="{0D108BD9-81ED-4DB2-BD59-A6C34878D82A}">
                    <a16:rowId xmlns:a16="http://schemas.microsoft.com/office/drawing/2014/main" val="4024032597"/>
                  </a:ext>
                </a:extLst>
              </a:tr>
              <a:tr h="445499">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2</a:t>
                      </a:r>
                    </a:p>
                  </a:txBody>
                  <a:tcPr marL="68580" marR="68580" marT="0" marB="0" anchor="ctr"/>
                </a:tc>
                <a:tc>
                  <a:txBody>
                    <a:bodyPr/>
                    <a:lstStyle/>
                    <a:p>
                      <a:pPr marL="0" marR="0">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05 </a:t>
                      </a:r>
                      <a:r>
                        <a:rPr lang="en-US" sz="4400" b="1" dirty="0" err="1">
                          <a:effectLst/>
                          <a:latin typeface="Tahoma" panose="020B0604030504040204" pitchFamily="34" charset="0"/>
                          <a:ea typeface="Tahoma" panose="020B0604030504040204" pitchFamily="34" charset="0"/>
                          <a:cs typeface="Tahoma" panose="020B0604030504040204" pitchFamily="34" charset="0"/>
                        </a:rPr>
                        <a:t>đến</a:t>
                      </a:r>
                      <a:r>
                        <a:rPr lang="en-US" sz="4400" b="1" dirty="0">
                          <a:effectLst/>
                          <a:latin typeface="Tahoma" panose="020B0604030504040204" pitchFamily="34" charset="0"/>
                          <a:ea typeface="Tahoma" panose="020B0604030504040204" pitchFamily="34" charset="0"/>
                          <a:cs typeface="Tahoma" panose="020B0604030504040204" pitchFamily="34" charset="0"/>
                        </a:rPr>
                        <a:t> 10</a:t>
                      </a:r>
                    </a:p>
                  </a:txBody>
                  <a:tcPr marL="68580" marR="68580" marT="0" marB="0"/>
                </a:tc>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10</a:t>
                      </a:r>
                    </a:p>
                  </a:txBody>
                  <a:tcPr marL="68580" marR="68580" marT="0" marB="0"/>
                </a:tc>
                <a:extLst>
                  <a:ext uri="{0D108BD9-81ED-4DB2-BD59-A6C34878D82A}">
                    <a16:rowId xmlns:a16="http://schemas.microsoft.com/office/drawing/2014/main" val="1283854777"/>
                  </a:ext>
                </a:extLst>
              </a:tr>
              <a:tr h="445499">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3</a:t>
                      </a:r>
                    </a:p>
                  </a:txBody>
                  <a:tcPr marL="68580" marR="68580" marT="0" marB="0" anchor="ctr"/>
                </a:tc>
                <a:tc>
                  <a:txBody>
                    <a:bodyPr/>
                    <a:lstStyle/>
                    <a:p>
                      <a:pPr marL="0" marR="0">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10 </a:t>
                      </a:r>
                      <a:r>
                        <a:rPr lang="en-US" sz="4400" b="1" dirty="0" err="1">
                          <a:effectLst/>
                          <a:latin typeface="Tahoma" panose="020B0604030504040204" pitchFamily="34" charset="0"/>
                          <a:ea typeface="Tahoma" panose="020B0604030504040204" pitchFamily="34" charset="0"/>
                          <a:cs typeface="Tahoma" panose="020B0604030504040204" pitchFamily="34" charset="0"/>
                        </a:rPr>
                        <a:t>đến</a:t>
                      </a:r>
                      <a:r>
                        <a:rPr lang="en-US" sz="4400" b="1" dirty="0">
                          <a:effectLst/>
                          <a:latin typeface="Tahoma" panose="020B0604030504040204" pitchFamily="34" charset="0"/>
                          <a:ea typeface="Tahoma" panose="020B0604030504040204" pitchFamily="34" charset="0"/>
                          <a:cs typeface="Tahoma" panose="020B0604030504040204" pitchFamily="34" charset="0"/>
                        </a:rPr>
                        <a:t> 18</a:t>
                      </a:r>
                    </a:p>
                  </a:txBody>
                  <a:tcPr marL="68580" marR="68580" marT="0" marB="0"/>
                </a:tc>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15</a:t>
                      </a:r>
                    </a:p>
                  </a:txBody>
                  <a:tcPr marL="68580" marR="68580" marT="0" marB="0"/>
                </a:tc>
                <a:extLst>
                  <a:ext uri="{0D108BD9-81ED-4DB2-BD59-A6C34878D82A}">
                    <a16:rowId xmlns:a16="http://schemas.microsoft.com/office/drawing/2014/main" val="3086502692"/>
                  </a:ext>
                </a:extLst>
              </a:tr>
              <a:tr h="445499">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4</a:t>
                      </a:r>
                    </a:p>
                  </a:txBody>
                  <a:tcPr marL="68580" marR="68580" marT="0" marB="0" anchor="ctr"/>
                </a:tc>
                <a:tc>
                  <a:txBody>
                    <a:bodyPr/>
                    <a:lstStyle/>
                    <a:p>
                      <a:pPr marL="0" marR="0">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18 </a:t>
                      </a:r>
                      <a:r>
                        <a:rPr lang="en-US" sz="4400" b="1" dirty="0" err="1">
                          <a:effectLst/>
                          <a:latin typeface="Tahoma" panose="020B0604030504040204" pitchFamily="34" charset="0"/>
                          <a:ea typeface="Tahoma" panose="020B0604030504040204" pitchFamily="34" charset="0"/>
                          <a:cs typeface="Tahoma" panose="020B0604030504040204" pitchFamily="34" charset="0"/>
                        </a:rPr>
                        <a:t>đến</a:t>
                      </a:r>
                      <a:r>
                        <a:rPr lang="en-US" sz="4400" b="1" dirty="0">
                          <a:effectLst/>
                          <a:latin typeface="Tahoma" panose="020B0604030504040204" pitchFamily="34" charset="0"/>
                          <a:ea typeface="Tahoma" panose="020B0604030504040204" pitchFamily="34" charset="0"/>
                          <a:cs typeface="Tahoma" panose="020B0604030504040204" pitchFamily="34" charset="0"/>
                        </a:rPr>
                        <a:t> 32</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20</a:t>
                      </a:r>
                    </a:p>
                  </a:txBody>
                  <a:tcPr marL="68580" marR="68580" marT="0" marB="0"/>
                </a:tc>
                <a:extLst>
                  <a:ext uri="{0D108BD9-81ED-4DB2-BD59-A6C34878D82A}">
                    <a16:rowId xmlns:a16="http://schemas.microsoft.com/office/drawing/2014/main" val="1212444702"/>
                  </a:ext>
                </a:extLst>
              </a:tr>
              <a:tr h="445499">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5</a:t>
                      </a:r>
                    </a:p>
                  </a:txBody>
                  <a:tcPr marL="68580" marR="68580" marT="0" marB="0" anchor="ctr"/>
                </a:tc>
                <a:tc>
                  <a:txBody>
                    <a:bodyPr/>
                    <a:lstStyle/>
                    <a:p>
                      <a:pPr marL="0" marR="0">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32 </a:t>
                      </a:r>
                      <a:r>
                        <a:rPr lang="en-US" sz="4400" b="1" dirty="0" err="1">
                          <a:effectLst/>
                          <a:latin typeface="Tahoma" panose="020B0604030504040204" pitchFamily="34" charset="0"/>
                          <a:ea typeface="Tahoma" panose="020B0604030504040204" pitchFamily="34" charset="0"/>
                          <a:cs typeface="Tahoma" panose="020B0604030504040204" pitchFamily="34" charset="0"/>
                        </a:rPr>
                        <a:t>đến</a:t>
                      </a:r>
                      <a:r>
                        <a:rPr lang="en-US" sz="4400" b="1" dirty="0">
                          <a:effectLst/>
                          <a:latin typeface="Tahoma" panose="020B0604030504040204" pitchFamily="34" charset="0"/>
                          <a:ea typeface="Tahoma" panose="020B0604030504040204" pitchFamily="34" charset="0"/>
                          <a:cs typeface="Tahoma" panose="020B0604030504040204" pitchFamily="34" charset="0"/>
                        </a:rPr>
                        <a:t> 52</a:t>
                      </a:r>
                    </a:p>
                  </a:txBody>
                  <a:tcPr marL="68580" marR="68580" marT="0" marB="0"/>
                </a:tc>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25</a:t>
                      </a:r>
                    </a:p>
                  </a:txBody>
                  <a:tcPr marL="68580" marR="68580" marT="0" marB="0"/>
                </a:tc>
                <a:extLst>
                  <a:ext uri="{0D108BD9-81ED-4DB2-BD59-A6C34878D82A}">
                    <a16:rowId xmlns:a16="http://schemas.microsoft.com/office/drawing/2014/main" val="3940583934"/>
                  </a:ext>
                </a:extLst>
              </a:tr>
              <a:tr h="445499">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6</a:t>
                      </a:r>
                    </a:p>
                  </a:txBody>
                  <a:tcPr marL="68580" marR="68580" marT="0" marB="0" anchor="ctr"/>
                </a:tc>
                <a:tc>
                  <a:txBody>
                    <a:bodyPr/>
                    <a:lstStyle/>
                    <a:p>
                      <a:pPr marL="0" marR="0">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52 </a:t>
                      </a:r>
                      <a:r>
                        <a:rPr lang="en-US" sz="4400" b="1" dirty="0" err="1">
                          <a:effectLst/>
                          <a:latin typeface="Tahoma" panose="020B0604030504040204" pitchFamily="34" charset="0"/>
                          <a:ea typeface="Tahoma" panose="020B0604030504040204" pitchFamily="34" charset="0"/>
                          <a:cs typeface="Tahoma" panose="020B0604030504040204" pitchFamily="34" charset="0"/>
                        </a:rPr>
                        <a:t>đến</a:t>
                      </a:r>
                      <a:r>
                        <a:rPr lang="en-US" sz="4400" b="1" dirty="0">
                          <a:effectLst/>
                          <a:latin typeface="Tahoma" panose="020B0604030504040204" pitchFamily="34" charset="0"/>
                          <a:ea typeface="Tahoma" panose="020B0604030504040204" pitchFamily="34" charset="0"/>
                          <a:cs typeface="Tahoma" panose="020B0604030504040204" pitchFamily="34" charset="0"/>
                        </a:rPr>
                        <a:t> 80</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30</a:t>
                      </a:r>
                    </a:p>
                  </a:txBody>
                  <a:tcPr marL="68580" marR="68580" marT="0" marB="0"/>
                </a:tc>
                <a:extLst>
                  <a:ext uri="{0D108BD9-81ED-4DB2-BD59-A6C34878D82A}">
                    <a16:rowId xmlns:a16="http://schemas.microsoft.com/office/drawing/2014/main" val="1488300244"/>
                  </a:ext>
                </a:extLst>
              </a:tr>
              <a:tr h="445499">
                <a:tc>
                  <a:txBody>
                    <a:bodyPr/>
                    <a:lstStyle/>
                    <a:p>
                      <a:pPr marL="0" marR="0" algn="ctr">
                        <a:lnSpc>
                          <a:spcPct val="107000"/>
                        </a:lnSpc>
                        <a:spcBef>
                          <a:spcPts val="0"/>
                        </a:spcBef>
                        <a:spcAft>
                          <a:spcPts val="0"/>
                        </a:spcAft>
                      </a:pPr>
                      <a:r>
                        <a:rPr lang="en-US" sz="4400" b="1">
                          <a:effectLst/>
                          <a:latin typeface="Tahoma" panose="020B0604030504040204" pitchFamily="34" charset="0"/>
                          <a:ea typeface="Tahoma" panose="020B0604030504040204" pitchFamily="34" charset="0"/>
                          <a:cs typeface="Tahoma" panose="020B0604030504040204" pitchFamily="34" charset="0"/>
                        </a:rPr>
                        <a:t>7</a:t>
                      </a:r>
                    </a:p>
                  </a:txBody>
                  <a:tcPr marL="68580" marR="68580" marT="0" marB="0" anchor="ctr"/>
                </a:tc>
                <a:tc>
                  <a:txBody>
                    <a:bodyPr/>
                    <a:lstStyle/>
                    <a:p>
                      <a:pPr marL="0" marR="0">
                        <a:lnSpc>
                          <a:spcPct val="107000"/>
                        </a:lnSpc>
                        <a:spcBef>
                          <a:spcPts val="0"/>
                        </a:spcBef>
                        <a:spcAft>
                          <a:spcPts val="0"/>
                        </a:spcAft>
                      </a:pPr>
                      <a:r>
                        <a:rPr lang="en-US" sz="4400" b="1" dirty="0" err="1">
                          <a:effectLst/>
                          <a:latin typeface="Tahoma" panose="020B0604030504040204" pitchFamily="34" charset="0"/>
                          <a:ea typeface="Tahoma" panose="020B0604030504040204" pitchFamily="34" charset="0"/>
                          <a:cs typeface="Tahoma" panose="020B0604030504040204" pitchFamily="34" charset="0"/>
                        </a:rPr>
                        <a:t>Trên</a:t>
                      </a:r>
                      <a:r>
                        <a:rPr lang="en-US" sz="4400" b="1" dirty="0">
                          <a:effectLst/>
                          <a:latin typeface="Tahoma" panose="020B0604030504040204" pitchFamily="34" charset="0"/>
                          <a:ea typeface="Tahoma" panose="020B0604030504040204" pitchFamily="34" charset="0"/>
                          <a:cs typeface="Tahoma" panose="020B0604030504040204" pitchFamily="34" charset="0"/>
                        </a:rPr>
                        <a:t> 80</a:t>
                      </a:r>
                    </a:p>
                  </a:txBody>
                  <a:tcPr marL="68580" marR="68580" marT="0" marB="0"/>
                </a:tc>
                <a:tc>
                  <a:txBody>
                    <a:bodyPr/>
                    <a:lstStyle/>
                    <a:p>
                      <a:pPr marL="0" marR="0" algn="ctr">
                        <a:lnSpc>
                          <a:spcPct val="107000"/>
                        </a:lnSpc>
                        <a:spcBef>
                          <a:spcPts val="0"/>
                        </a:spcBef>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35</a:t>
                      </a:r>
                    </a:p>
                  </a:txBody>
                  <a:tcPr marL="68580" marR="68580" marT="0" marB="0"/>
                </a:tc>
                <a:extLst>
                  <a:ext uri="{0D108BD9-81ED-4DB2-BD59-A6C34878D82A}">
                    <a16:rowId xmlns:a16="http://schemas.microsoft.com/office/drawing/2014/main" val="1471461121"/>
                  </a:ext>
                </a:extLst>
              </a:tr>
            </a:tbl>
          </a:graphicData>
        </a:graphic>
      </p:graphicFrame>
    </p:spTree>
    <p:extLst>
      <p:ext uri="{BB962C8B-B14F-4D97-AF65-F5344CB8AC3E}">
        <p14:creationId xmlns:p14="http://schemas.microsoft.com/office/powerpoint/2010/main" val="1748393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up)">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up)">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up)">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wipe(up)">
                                      <p:cBhvr>
                                        <p:cTn id="52" dur="500"/>
                                        <p:tgtEl>
                                          <p:spTgt spid="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animEffect transition="in" filter="wipe(up)">
                                      <p:cBhvr>
                                        <p:cTn id="57" dur="500"/>
                                        <p:tgtEl>
                                          <p:spTgt spid="7">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
                                            <p:txEl>
                                              <p:pRg st="7" end="7"/>
                                            </p:txEl>
                                          </p:spTgt>
                                        </p:tgtEl>
                                        <p:attrNameLst>
                                          <p:attrName>style.visibility</p:attrName>
                                        </p:attrNameLst>
                                      </p:cBhvr>
                                      <p:to>
                                        <p:strVal val="visible"/>
                                      </p:to>
                                    </p:set>
                                    <p:animEffect transition="in" filter="wipe(up)">
                                      <p:cBhvr>
                                        <p:cTn id="62"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59101" y="6504037"/>
            <a:ext cx="23556178" cy="1234536"/>
            <a:chOff x="241306" y="2243792"/>
            <a:chExt cx="11778089" cy="617268"/>
          </a:xfrm>
          <a:solidFill>
            <a:srgbClr val="327E3B"/>
          </a:solidFill>
        </p:grpSpPr>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a:latin typeface="Tahoma" panose="020B0604030504040204" pitchFamily="34" charset="0"/>
                  <a:ea typeface="Tahoma" panose="020B0604030504040204" pitchFamily="34" charset="0"/>
                  <a:cs typeface="Tahoma" panose="020B0604030504040204" pitchFamily="34" charset="0"/>
                </a:rPr>
                <a:t>19 tháng.</a:t>
              </a: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81EF2102-63C4-8277-3E8F-BA8CDFDCDD1C}"/>
                </a:ext>
              </a:extLst>
            </p:cNvPr>
            <p:cNvSpPr/>
            <p:nvPr/>
          </p:nvSpPr>
          <p:spPr>
            <a:xfrm>
              <a:off x="531851" y="2243792"/>
              <a:ext cx="2570619"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200" b="1">
                  <a:latin typeface="Tahoma" panose="020B0604030504040204" pitchFamily="34" charset="0"/>
                  <a:ea typeface="Tahoma" panose="020B0604030504040204" pitchFamily="34" charset="0"/>
                  <a:cs typeface="Tahoma" panose="020B0604030504040204" pitchFamily="34" charset="0"/>
                </a:rPr>
                <a:t>  8 năm 11 tháng.</a:t>
              </a:r>
              <a:endParaRPr kumimoji="0" lang="en-US" sz="4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a:latin typeface="Tahoma" panose="020B0604030504040204" pitchFamily="34" charset="0"/>
                  <a:ea typeface="Tahoma" panose="020B0604030504040204" pitchFamily="34" charset="0"/>
                  <a:cs typeface="Tahoma" panose="020B0604030504040204" pitchFamily="34" charset="0"/>
                </a:rPr>
                <a:t>18 tháng.</a:t>
              </a: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a:latin typeface="Tahoma" panose="020B0604030504040204" pitchFamily="34" charset="0"/>
                  <a:ea typeface="Tahoma" panose="020B0604030504040204" pitchFamily="34" charset="0"/>
                  <a:cs typeface="Tahoma" panose="020B0604030504040204" pitchFamily="34" charset="0"/>
                </a:rPr>
                <a:t>9 năm.</a:t>
              </a:r>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8697719" y="6609657"/>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dirty="0">
                <a:solidFill>
                  <a:prstClr val="white"/>
                </a:solidFill>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3721418"/>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a:t>
                  </a:r>
                  <a:r>
                    <a:rPr lang="en-US" sz="4600" b="1">
                      <a:solidFill>
                        <a:prstClr val="black"/>
                      </a:solidFill>
                      <a:latin typeface="Tahoma" pitchFamily="34" charset="0"/>
                      <a:ea typeface="Tahoma" pitchFamily="34" charset="0"/>
                      <a:cs typeface="Tahoma" pitchFamily="34" charset="0"/>
                    </a:rPr>
                    <a:t>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r>
                    <a:rPr lang="en-US" sz="4600" b="1" dirty="0">
                      <a:solidFill>
                        <a:prstClr val="black"/>
                      </a:solidFill>
                      <a:latin typeface="Tahoma" pitchFamily="34" charset="0"/>
                      <a:ea typeface="Tahoma" pitchFamily="34" charset="0"/>
                      <a:cs typeface="Tahoma" pitchFamily="34" charset="0"/>
                    </a:rPr>
                    <a:t>1</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a:t>
              </a: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TẬP CỦNG CỐ</a:t>
              </a:r>
              <a:endPar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699202" y="3661589"/>
            <a:ext cx="23464737" cy="2739211"/>
          </a:xfrm>
          <a:prstGeom prst="rect">
            <a:avLst/>
          </a:prstGeom>
          <a:noFill/>
        </p:spPr>
        <p:txBody>
          <a:bodyPr wrap="square">
            <a:spAutoFit/>
          </a:bodyPr>
          <a:lstStyle/>
          <a:p>
            <a:pPr lvl="0" algn="just"/>
            <a:r>
              <a:rPr lang="en-US" b="1">
                <a:latin typeface="Tahoma" panose="020B0604030504040204" pitchFamily="34" charset="0"/>
                <a:ea typeface="Tahoma" panose="020B0604030504040204" pitchFamily="34" charset="0"/>
                <a:cs typeface="Tahoma" panose="020B0604030504040204" pitchFamily="34" charset="0"/>
              </a:rPr>
              <a:t>                        </a:t>
            </a:r>
            <a:r>
              <a:rPr lang="vi-VN" b="1">
                <a:latin typeface="Tahoma" panose="020B0604030504040204" pitchFamily="34" charset="0"/>
                <a:ea typeface="Tahoma" panose="020B0604030504040204" pitchFamily="34" charset="0"/>
                <a:cs typeface="Tahoma" panose="020B0604030504040204" pitchFamily="34" charset="0"/>
              </a:rPr>
              <a:t>Một khách hàng gửi ngân hàng 20 triệu đồng, kỳ hạn 3 tháng, với lãi suất 0,65 % một tháng theo phương thức lãi kép. Hỏi sau bao lâu vị khách này mới có số tiền lãi nhiều hơn số tiền gốc ban đầu gửi ngân hàng? Giả sử người đó không rút lãi ở tất cả các định kỳ.</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141341" y="7738573"/>
            <a:ext cx="23862374" cy="5245387"/>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1" name="TextBox 30">
            <a:extLst>
              <a:ext uri="{FF2B5EF4-FFF2-40B4-BE49-F238E27FC236}">
                <a16:creationId xmlns:a16="http://schemas.microsoft.com/office/drawing/2014/main" id="{1E67763E-6CAA-4BD1-433D-E7474479ED46}"/>
              </a:ext>
            </a:extLst>
          </p:cNvPr>
          <p:cNvSpPr txBox="1"/>
          <p:nvPr/>
        </p:nvSpPr>
        <p:spPr>
          <a:xfrm>
            <a:off x="4067958" y="8458253"/>
            <a:ext cx="3895545" cy="830997"/>
          </a:xfrm>
          <a:prstGeom prst="rect">
            <a:avLst/>
          </a:prstGeom>
          <a:noFill/>
        </p:spPr>
        <p:txBody>
          <a:bodyPr wrap="square">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Chọn</a:t>
            </a:r>
            <a:r>
              <a:rPr kumimoji="0" lang="en-US" sz="4800" b="1" i="0" u="none" strike="noStrike" kern="1200" cap="none" spc="0" normalizeH="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D</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0387588-4619-F4CD-CDED-DD88FA1AFF05}"/>
                  </a:ext>
                </a:extLst>
              </p:cNvPr>
              <p:cNvSpPr txBox="1"/>
              <p:nvPr/>
            </p:nvSpPr>
            <p:spPr>
              <a:xfrm>
                <a:off x="1844659" y="9268433"/>
                <a:ext cx="18891412" cy="754053"/>
              </a:xfrm>
              <a:prstGeom prst="rect">
                <a:avLst/>
              </a:prstGeom>
              <a:noFill/>
            </p:spPr>
            <p:txBody>
              <a:bodyPr wrap="square">
                <a:spAutoFit/>
              </a:bodyPr>
              <a:lstStyle/>
              <a:p>
                <a:r>
                  <a:rPr lang="en-US" b="1">
                    <a:latin typeface="Tahoma" panose="020B0604030504040204" pitchFamily="34" charset="0"/>
                    <a:ea typeface="Tahoma" panose="020B0604030504040204" pitchFamily="34" charset="0"/>
                    <a:cs typeface="Tahoma" panose="020B0604030504040204" pitchFamily="34" charset="0"/>
                  </a:rPr>
                  <a:t>Lãi suất theo kỳ hạn 3 tháng là </a:t>
                </a:r>
                <a14:m>
                  <m:oMath xmlns:m="http://schemas.openxmlformats.org/officeDocument/2006/math">
                    <m:r>
                      <a:rPr lang="en-US" b="1" i="1">
                        <a:latin typeface="Cambria Math" panose="02040503050406030204" pitchFamily="18" charset="0"/>
                      </a:rPr>
                      <m:t>𝟑</m:t>
                    </m:r>
                    <m:r>
                      <a:rPr lang="en-US" b="1" i="1">
                        <a:latin typeface="Cambria Math" panose="02040503050406030204" pitchFamily="18" charset="0"/>
                      </a:rPr>
                      <m:t>.</m:t>
                    </m:r>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𝟔𝟓</m:t>
                    </m:r>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i="1">
                        <a:latin typeface="Cambria Math" panose="02040503050406030204" pitchFamily="18" charset="0"/>
                      </a:rPr>
                      <m:t>%</m:t>
                    </m:r>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i="1">
                        <a:latin typeface="Cambria Math" panose="02040503050406030204" pitchFamily="18" charset="0"/>
                      </a:rPr>
                      <m:t>=</m:t>
                    </m:r>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𝟗𝟓</m:t>
                    </m:r>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i="1">
                        <a:latin typeface="Cambria Math" panose="02040503050406030204" pitchFamily="18" charset="0"/>
                      </a:rPr>
                      <m:t>%</m:t>
                    </m:r>
                  </m:oMath>
                </a14:m>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6" name="TextBox 35">
                <a:extLst>
                  <a:ext uri="{FF2B5EF4-FFF2-40B4-BE49-F238E27FC236}">
                    <a16:creationId xmlns:a16="http://schemas.microsoft.com/office/drawing/2014/main" id="{20387588-4619-F4CD-CDED-DD88FA1AFF05}"/>
                  </a:ext>
                </a:extLst>
              </p:cNvPr>
              <p:cNvSpPr txBox="1">
                <a:spLocks noRot="1" noChangeAspect="1" noMove="1" noResize="1" noEditPoints="1" noAdjustHandles="1" noChangeArrowheads="1" noChangeShapeType="1" noTextEdit="1"/>
              </p:cNvSpPr>
              <p:nvPr/>
            </p:nvSpPr>
            <p:spPr>
              <a:xfrm>
                <a:off x="1844659" y="9268433"/>
                <a:ext cx="18891412" cy="754053"/>
              </a:xfrm>
              <a:prstGeom prst="rect">
                <a:avLst/>
              </a:prstGeom>
              <a:blipFill>
                <a:blip r:embed="rId4"/>
                <a:stretch>
                  <a:fillRect l="-1291" t="-16935" b="-362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81B1FA2-C06F-275F-1ADA-20ABFE225440}"/>
                  </a:ext>
                </a:extLst>
              </p:cNvPr>
              <p:cNvSpPr txBox="1"/>
              <p:nvPr/>
            </p:nvSpPr>
            <p:spPr>
              <a:xfrm>
                <a:off x="1844658" y="10025532"/>
                <a:ext cx="20939141" cy="1415772"/>
              </a:xfrm>
              <a:prstGeom prst="rect">
                <a:avLst/>
              </a:prstGeom>
              <a:noFill/>
            </p:spPr>
            <p:txBody>
              <a:bodyPr wrap="square">
                <a:spAutoFit/>
              </a:bodyPr>
              <a:lstStyle/>
              <a:p>
                <a:r>
                  <a:rPr lang="en-US" b="1">
                    <a:latin typeface="Tahoma" panose="020B0604030504040204" pitchFamily="34" charset="0"/>
                    <a:ea typeface="Tahoma" panose="020B0604030504040204" pitchFamily="34" charset="0"/>
                    <a:cs typeface="Tahoma" panose="020B0604030504040204" pitchFamily="34" charset="0"/>
                  </a:rPr>
                  <a:t>Gọi n là số kỳ hạn cần tìm. Theo giả thiết ta có n là số tự nhiên nhỏ nhất thỏa mãn: </a:t>
                </a:r>
                <a14:m>
                  <m:oMath xmlns:m="http://schemas.openxmlformats.org/officeDocument/2006/math">
                    <m:r>
                      <a:rPr lang="en-US" b="1" i="0" smtClean="0">
                        <a:latin typeface="Cambria Math" panose="02040503050406030204" pitchFamily="18" charset="0"/>
                      </a:rPr>
                      <m:t> </m:t>
                    </m:r>
                    <m:r>
                      <a:rPr lang="en-US" b="1" i="1">
                        <a:latin typeface="Cambria Math" panose="02040503050406030204" pitchFamily="18" charset="0"/>
                      </a:rPr>
                      <m:t>𝟐𝟎</m:t>
                    </m:r>
                    <m:r>
                      <a:rPr lang="en-US" b="1" i="1">
                        <a:latin typeface="Cambria Math" panose="02040503050406030204" pitchFamily="18" charset="0"/>
                      </a:rPr>
                      <m:t>.</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𝟎𝟏𝟗𝟓</m:t>
                            </m:r>
                          </m:e>
                        </m:d>
                      </m:e>
                      <m:sup>
                        <m:r>
                          <a:rPr lang="en-US" b="1" i="1">
                            <a:latin typeface="Cambria Math" panose="02040503050406030204" pitchFamily="18" charset="0"/>
                          </a:rPr>
                          <m:t>𝒏</m:t>
                        </m:r>
                      </m:sup>
                    </m:sSup>
                    <m:r>
                      <a:rPr lang="en-US" b="1" i="1">
                        <a:latin typeface="Cambria Math" panose="02040503050406030204" pitchFamily="18" charset="0"/>
                      </a:rPr>
                      <m:t> −</m:t>
                    </m:r>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i="1">
                        <a:latin typeface="Cambria Math" panose="02040503050406030204" pitchFamily="18" charset="0"/>
                      </a:rPr>
                      <m:t>𝟐𝟎</m:t>
                    </m:r>
                    <m:r>
                      <a:rPr lang="en-US" b="1" i="1">
                        <a:latin typeface="Cambria Math" panose="02040503050406030204" pitchFamily="18" charset="0"/>
                      </a:rPr>
                      <m:t>&gt;</m:t>
                    </m:r>
                    <m:r>
                      <a:rPr lang="en-US" b="1" i="1">
                        <a:latin typeface="Cambria Math" panose="02040503050406030204" pitchFamily="18" charset="0"/>
                      </a:rPr>
                      <m:t>𝟐𝟎</m:t>
                    </m:r>
                  </m:oMath>
                </a14:m>
                <a:endParaRPr lang="en-US"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8" name="TextBox 37">
                <a:extLst>
                  <a:ext uri="{FF2B5EF4-FFF2-40B4-BE49-F238E27FC236}">
                    <a16:creationId xmlns:a16="http://schemas.microsoft.com/office/drawing/2014/main" id="{981B1FA2-C06F-275F-1ADA-20ABFE225440}"/>
                  </a:ext>
                </a:extLst>
              </p:cNvPr>
              <p:cNvSpPr txBox="1">
                <a:spLocks noRot="1" noChangeAspect="1" noMove="1" noResize="1" noEditPoints="1" noAdjustHandles="1" noChangeArrowheads="1" noChangeShapeType="1" noTextEdit="1"/>
              </p:cNvSpPr>
              <p:nvPr/>
            </p:nvSpPr>
            <p:spPr>
              <a:xfrm>
                <a:off x="1844658" y="10025532"/>
                <a:ext cx="20939141" cy="1415772"/>
              </a:xfrm>
              <a:prstGeom prst="rect">
                <a:avLst/>
              </a:prstGeom>
              <a:blipFill>
                <a:blip r:embed="rId5"/>
                <a:stretch>
                  <a:fillRect l="-1165" t="-8621" b="-189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080574E7-6E60-C539-F12B-5CE9250F6A89}"/>
                  </a:ext>
                </a:extLst>
              </p:cNvPr>
              <p:cNvSpPr txBox="1"/>
              <p:nvPr/>
            </p:nvSpPr>
            <p:spPr>
              <a:xfrm>
                <a:off x="1844659" y="11538320"/>
                <a:ext cx="22048914" cy="1415772"/>
              </a:xfrm>
              <a:prstGeom prst="rect">
                <a:avLst/>
              </a:prstGeom>
              <a:noFill/>
            </p:spPr>
            <p:txBody>
              <a:bodyPr wrap="square">
                <a:spAutoFit/>
              </a:bodyPr>
              <a:lstStyle/>
              <a:p>
                <a:r>
                  <a:rPr lang="en-US" b="1">
                    <a:latin typeface="Tahoma" panose="020B0604030504040204" pitchFamily="34" charset="0"/>
                    <a:ea typeface="Tahoma" panose="020B0604030504040204" pitchFamily="34" charset="0"/>
                    <a:cs typeface="Tahoma" panose="020B0604030504040204" pitchFamily="34" charset="0"/>
                  </a:rPr>
                  <a:t>Ta được </a:t>
                </a:r>
                <a14:m>
                  <m:oMath xmlns:m="http://schemas.openxmlformats.org/officeDocument/2006/math">
                    <m:r>
                      <a:rPr lang="en-US" b="1" i="1">
                        <a:latin typeface="Cambria Math" panose="02040503050406030204" pitchFamily="18" charset="0"/>
                      </a:rPr>
                      <m:t>𝒏</m:t>
                    </m:r>
                    <m:r>
                      <a:rPr lang="en-US" b="1" i="1">
                        <a:latin typeface="Cambria Math" panose="02040503050406030204" pitchFamily="18" charset="0"/>
                      </a:rPr>
                      <m:t>=</m:t>
                    </m:r>
                    <m:r>
                      <a:rPr lang="en-US" b="1" i="1">
                        <a:latin typeface="Cambria Math" panose="02040503050406030204" pitchFamily="18" charset="0"/>
                      </a:rPr>
                      <m:t>𝟑𝟔</m:t>
                    </m:r>
                  </m:oMath>
                </a14:m>
                <a:r>
                  <a:rPr lang="en-US" b="1">
                    <a:latin typeface="Tahoma" panose="020B0604030504040204" pitchFamily="34" charset="0"/>
                    <a:ea typeface="Tahoma" panose="020B0604030504040204" pitchFamily="34" charset="0"/>
                    <a:cs typeface="Tahoma" panose="020B0604030504040204" pitchFamily="34" charset="0"/>
                  </a:rPr>
                  <a:t> chu kỳ, một chu kỳ là 3 tháng. Nên thời gian cần tìm là 36. 3= 108 tháng = 9 năm.</a:t>
                </a:r>
              </a:p>
            </p:txBody>
          </p:sp>
        </mc:Choice>
        <mc:Fallback xmlns="">
          <p:sp>
            <p:nvSpPr>
              <p:cNvPr id="39" name="TextBox 38">
                <a:extLst>
                  <a:ext uri="{FF2B5EF4-FFF2-40B4-BE49-F238E27FC236}">
                    <a16:creationId xmlns:a16="http://schemas.microsoft.com/office/drawing/2014/main" id="{080574E7-6E60-C539-F12B-5CE9250F6A89}"/>
                  </a:ext>
                </a:extLst>
              </p:cNvPr>
              <p:cNvSpPr txBox="1">
                <a:spLocks noRot="1" noChangeAspect="1" noMove="1" noResize="1" noEditPoints="1" noAdjustHandles="1" noChangeArrowheads="1" noChangeShapeType="1" noTextEdit="1"/>
              </p:cNvSpPr>
              <p:nvPr/>
            </p:nvSpPr>
            <p:spPr>
              <a:xfrm>
                <a:off x="1844659" y="11538320"/>
                <a:ext cx="22048914" cy="1415772"/>
              </a:xfrm>
              <a:prstGeom prst="rect">
                <a:avLst/>
              </a:prstGeom>
              <a:blipFill>
                <a:blip r:embed="rId6"/>
                <a:stretch>
                  <a:fillRect l="-1106" t="-9052" b="-19828"/>
                </a:stretch>
              </a:blipFill>
            </p:spPr>
            <p:txBody>
              <a:bodyPr/>
              <a:lstStyle/>
              <a:p>
                <a:r>
                  <a:rPr lang="en-US">
                    <a:noFill/>
                  </a:rPr>
                  <a:t> </a:t>
                </a:r>
              </a:p>
            </p:txBody>
          </p:sp>
        </mc:Fallback>
      </mc:AlternateContent>
    </p:spTree>
    <p:extLst>
      <p:ext uri="{BB962C8B-B14F-4D97-AF65-F5344CB8AC3E}">
        <p14:creationId xmlns:p14="http://schemas.microsoft.com/office/powerpoint/2010/main" val="1149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p:bldP spid="36" grpId="0"/>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775864"/>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Tahoma" panose="020B0604030504040204" pitchFamily="34" charset="0"/>
                            <a:cs typeface="Tahoma" panose="020B0604030504040204" pitchFamily="34" charset="0"/>
                          </a:rPr>
                          <m:t>𝟏𝟔𝟏</m:t>
                        </m:r>
                        <m:r>
                          <a:rPr lang="en-US" b="1" i="1" smtClean="0">
                            <a:latin typeface="Cambria Math" panose="02040503050406030204" pitchFamily="18" charset="0"/>
                            <a:ea typeface="Tahoma" panose="020B0604030504040204" pitchFamily="34" charset="0"/>
                            <a:cs typeface="Tahoma" panose="020B0604030504040204" pitchFamily="34" charset="0"/>
                          </a:rPr>
                          <m:t> </m:t>
                        </m:r>
                        <m:r>
                          <a:rPr lang="en-US" b="1" i="1">
                            <a:latin typeface="Cambria Math" panose="02040503050406030204" pitchFamily="18" charset="0"/>
                            <a:ea typeface="Tahoma" panose="020B0604030504040204" pitchFamily="34" charset="0"/>
                            <a:cs typeface="Tahoma" panose="020B0604030504040204" pitchFamily="34" charset="0"/>
                          </a:rPr>
                          <m:t>𝟑𝟐𝟒</m:t>
                        </m:r>
                        <m:r>
                          <a:rPr lang="en-US" b="1" i="1">
                            <a:latin typeface="Cambria Math" panose="02040503050406030204" pitchFamily="18" charset="0"/>
                            <a:ea typeface="Tahoma" panose="020B0604030504040204" pitchFamily="34" charset="0"/>
                            <a:cs typeface="Tahoma" panose="020B0604030504040204" pitchFamily="34" charset="0"/>
                          </a:rPr>
                          <m:t> </m:t>
                        </m:r>
                        <m:r>
                          <a:rPr lang="en-US" b="1" i="1" smtClean="0">
                            <a:latin typeface="Cambria Math" panose="02040503050406030204" pitchFamily="18" charset="0"/>
                            <a:ea typeface="Tahoma" panose="020B0604030504040204" pitchFamily="34" charset="0"/>
                            <a:cs typeface="Tahoma" panose="020B0604030504040204" pitchFamily="34" charset="0"/>
                          </a:rPr>
                          <m:t>𝟎𝟎𝟎</m:t>
                        </m:r>
                        <m:r>
                          <a:rPr lang="en-US"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Tahoma" panose="020B0604030504040204" pitchFamily="34" charset="0"/>
                            <a:cs typeface="Tahoma" panose="020B0604030504040204" pitchFamily="34" charset="0"/>
                          </a:rPr>
                          <m:t>𝟏𝟔𝟏</m:t>
                        </m:r>
                        <m:r>
                          <a:rPr lang="en-US" b="1" i="1" smtClean="0">
                            <a:latin typeface="Cambria Math" panose="02040503050406030204" pitchFamily="18" charset="0"/>
                            <a:ea typeface="Tahoma" panose="020B0604030504040204" pitchFamily="34" charset="0"/>
                            <a:cs typeface="Tahoma" panose="020B0604030504040204" pitchFamily="34" charset="0"/>
                          </a:rPr>
                          <m:t> </m:t>
                        </m:r>
                        <m:r>
                          <a:rPr lang="en-US" b="1" i="1" smtClean="0">
                            <a:latin typeface="Cambria Math" panose="02040503050406030204" pitchFamily="18" charset="0"/>
                            <a:ea typeface="Tahoma" panose="020B0604030504040204" pitchFamily="34" charset="0"/>
                            <a:cs typeface="Tahoma" panose="020B0604030504040204" pitchFamily="34" charset="0"/>
                          </a:rPr>
                          <m:t>𝟒𝟐𝟏</m:t>
                        </m:r>
                        <m:r>
                          <a:rPr lang="en-US" b="1" i="1" smtClean="0">
                            <a:latin typeface="Cambria Math" panose="02040503050406030204" pitchFamily="18" charset="0"/>
                            <a:ea typeface="Tahoma" panose="020B0604030504040204" pitchFamily="34" charset="0"/>
                            <a:cs typeface="Tahoma" panose="020B0604030504040204" pitchFamily="34" charset="0"/>
                          </a:rPr>
                          <m:t> </m:t>
                        </m:r>
                        <m:r>
                          <a:rPr lang="en-US" b="1" i="1">
                            <a:latin typeface="Cambria Math" panose="02040503050406030204" pitchFamily="18" charset="0"/>
                            <a:ea typeface="Tahoma" panose="020B0604030504040204" pitchFamily="34" charset="0"/>
                            <a:cs typeface="Tahoma" panose="020B0604030504040204" pitchFamily="34" charset="0"/>
                          </a:rPr>
                          <m:t>𝟎𝟎𝟎</m:t>
                        </m:r>
                        <m:r>
                          <a:rPr lang="en-US"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Tahoma" panose="020B0604030504040204" pitchFamily="34" charset="0"/>
                            <a:cs typeface="Tahoma" panose="020B0604030504040204" pitchFamily="34" charset="0"/>
                          </a:rPr>
                          <m:t>𝟕</m:t>
                        </m:r>
                        <m:r>
                          <a:rPr lang="en-US" b="1" i="1" smtClean="0">
                            <a:latin typeface="Cambria Math" panose="02040503050406030204" pitchFamily="18" charset="0"/>
                            <a:ea typeface="Tahoma" panose="020B0604030504040204" pitchFamily="34" charset="0"/>
                            <a:cs typeface="Tahoma" panose="020B0604030504040204" pitchFamily="34" charset="0"/>
                          </a:rPr>
                          <m:t> </m:t>
                        </m:r>
                        <m:r>
                          <a:rPr lang="en-US" b="1" i="1">
                            <a:latin typeface="Cambria Math" panose="02040503050406030204" pitchFamily="18" charset="0"/>
                            <a:ea typeface="Tahoma" panose="020B0604030504040204" pitchFamily="34" charset="0"/>
                            <a:cs typeface="Tahoma" panose="020B0604030504040204" pitchFamily="34" charset="0"/>
                          </a:rPr>
                          <m:t>𝟔𝟗𝟖</m:t>
                        </m:r>
                        <m:r>
                          <a:rPr lang="en-US" b="1" i="1">
                            <a:latin typeface="Cambria Math" panose="02040503050406030204" pitchFamily="18" charset="0"/>
                            <a:ea typeface="Tahoma" panose="020B0604030504040204" pitchFamily="34" charset="0"/>
                            <a:cs typeface="Tahoma" panose="020B0604030504040204" pitchFamily="34" charset="0"/>
                          </a:rPr>
                          <m:t> </m:t>
                        </m:r>
                        <m:r>
                          <a:rPr lang="en-US" b="1" i="1" smtClean="0">
                            <a:latin typeface="Cambria Math" panose="02040503050406030204" pitchFamily="18" charset="0"/>
                            <a:ea typeface="Tahoma" panose="020B0604030504040204" pitchFamily="34" charset="0"/>
                            <a:cs typeface="Tahoma" panose="020B0604030504040204" pitchFamily="34" charset="0"/>
                          </a:rPr>
                          <m:t>𝟎𝟎𝟎</m:t>
                        </m:r>
                        <m:r>
                          <a:rPr lang="en-US"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Tahoma" panose="020B0604030504040204" pitchFamily="34" charset="0"/>
                            <a:cs typeface="Tahoma" panose="020B0604030504040204" pitchFamily="34" charset="0"/>
                          </a:rPr>
                          <m:t>𝟔</m:t>
                        </m:r>
                        <m:r>
                          <a:rPr lang="en-US" b="1" i="1" smtClean="0">
                            <a:latin typeface="Cambria Math" panose="02040503050406030204" pitchFamily="18" charset="0"/>
                            <a:ea typeface="Tahoma" panose="020B0604030504040204" pitchFamily="34" charset="0"/>
                            <a:cs typeface="Tahoma" panose="020B0604030504040204" pitchFamily="34" charset="0"/>
                          </a:rPr>
                          <m:t> </m:t>
                        </m:r>
                        <m:r>
                          <a:rPr lang="en-US" b="1" i="1">
                            <a:latin typeface="Cambria Math" panose="02040503050406030204" pitchFamily="18" charset="0"/>
                            <a:ea typeface="Tahoma" panose="020B0604030504040204" pitchFamily="34" charset="0"/>
                            <a:cs typeface="Tahoma" panose="020B0604030504040204" pitchFamily="34" charset="0"/>
                          </a:rPr>
                          <m:t>𝟒𝟐𝟏</m:t>
                        </m:r>
                        <m:r>
                          <a:rPr lang="en-US" b="1" i="1">
                            <a:latin typeface="Cambria Math" panose="02040503050406030204" pitchFamily="18" charset="0"/>
                            <a:ea typeface="Tahoma" panose="020B0604030504040204" pitchFamily="34" charset="0"/>
                            <a:cs typeface="Tahoma" panose="020B0604030504040204" pitchFamily="34" charset="0"/>
                          </a:rPr>
                          <m:t> </m:t>
                        </m:r>
                        <m:r>
                          <a:rPr lang="en-US" b="1" i="1" smtClean="0">
                            <a:latin typeface="Cambria Math" panose="02040503050406030204" pitchFamily="18" charset="0"/>
                            <a:ea typeface="Tahoma" panose="020B0604030504040204" pitchFamily="34" charset="0"/>
                            <a:cs typeface="Tahoma" panose="020B0604030504040204" pitchFamily="34" charset="0"/>
                          </a:rPr>
                          <m:t>𝟎𝟎𝟎</m:t>
                        </m:r>
                        <m:r>
                          <a:rPr lang="en-US" b="1" i="1" smtClean="0">
                            <a:latin typeface="Cambria Math" panose="02040503050406030204" pitchFamily="18" charset="0"/>
                            <a:ea typeface="Tahoma" panose="020B0604030504040204" pitchFamily="34" charset="0"/>
                            <a:cs typeface="Tahoma" panose="020B0604030504040204" pitchFamily="34" charset="0"/>
                          </a:rPr>
                          <m:t>.</m:t>
                        </m:r>
                      </m:oMath>
                    </m:oMathPara>
                  </a14:m>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8800849" y="5930799"/>
            <a:ext cx="927600" cy="1061588"/>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US" sz="6400" b="1" dirty="0">
                <a:solidFill>
                  <a:prstClr val="white"/>
                </a:solidFill>
                <a:latin typeface="Tahoma" pitchFamily="34" charset="0"/>
                <a:ea typeface="Tahoma" pitchFamily="34" charset="0"/>
                <a:cs typeface="Tahoma" pitchFamily="34" charset="0"/>
              </a:rPr>
              <a:t>D</a:t>
            </a:r>
            <a:endParaRPr kumimoji="0" lang="en-US" sz="6400" b="1" i="0" u="none" strike="noStrike" kern="1200" cap="none" spc="0" normalizeH="0" baseline="0" noProof="0" dirty="0">
              <a:ln>
                <a:noFill/>
              </a:ln>
              <a:solidFill>
                <a:prstClr val="white"/>
              </a:solidFill>
              <a:effectLst/>
              <a:uLnTx/>
              <a:uFillTx/>
              <a:latin typeface="Calibri" panose="020F0502020204030204"/>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284728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2</a:t>
                  </a:r>
                  <a:r>
                    <a:rPr kumimoji="0" lang="vi-VN" sz="46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a:t>
              </a:r>
              <a:r>
                <a:rPr kumimoji="0" lang="en-US" sz="4800" b="1" i="0" u="none" strike="noStrike" kern="1200" cap="none" spc="0" normalizeH="0" baseline="0" noProof="0">
                  <a:ln>
                    <a:noFill/>
                  </a:ln>
                  <a:solidFill>
                    <a:srgbClr val="145F82"/>
                  </a:solidFill>
                  <a:effectLst/>
                  <a:uLnTx/>
                  <a:uFillTx/>
                  <a:latin typeface="Tahoma" pitchFamily="34" charset="0"/>
                  <a:ea typeface="Tahoma" pitchFamily="34" charset="0"/>
                  <a:cs typeface="Tahoma" pitchFamily="34" charset="0"/>
                </a:rPr>
                <a:t>TẬP </a:t>
              </a:r>
              <a:r>
                <a:rPr lang="en-US" sz="4800" b="1">
                  <a:solidFill>
                    <a:srgbClr val="145F82"/>
                  </a:solidFill>
                  <a:latin typeface="Tahoma" pitchFamily="34" charset="0"/>
                  <a:ea typeface="Tahoma" pitchFamily="34" charset="0"/>
                  <a:cs typeface="Tahoma" pitchFamily="34" charset="0"/>
                </a:rPr>
                <a:t>CỦNG CỐ</a:t>
              </a:r>
              <a:endPar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1172560" y="3484349"/>
            <a:ext cx="22352011" cy="2077492"/>
          </a:xfrm>
          <a:prstGeom prst="rect">
            <a:avLst/>
          </a:prstGeom>
          <a:noFill/>
        </p:spPr>
        <p:txBody>
          <a:bodyPr wrap="square">
            <a:spAutoFit/>
          </a:bodyPr>
          <a:lstStyle/>
          <a:p>
            <a:pPr lvl="0" algn="just"/>
            <a:r>
              <a:rPr lang="en-US" b="1">
                <a:latin typeface="Tahoma" panose="020B0604030504040204" pitchFamily="34" charset="0"/>
                <a:ea typeface="Tahoma" panose="020B0604030504040204" pitchFamily="34" charset="0"/>
                <a:cs typeface="Tahoma" panose="020B0604030504040204" pitchFamily="34" charset="0"/>
              </a:rPr>
              <a:t>                   Chị Thanh gửi ngân hàng 155 triệu đồng, với lãi suất 1,02 % một quý. Hỏi sau một năm số tiền lãi chị nhận được là bao nhiêu? (làm tròn đến hàng nghìn)</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141341" y="7467599"/>
            <a:ext cx="23862374" cy="5516361"/>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7" name="TextBox 36">
            <a:extLst>
              <a:ext uri="{FF2B5EF4-FFF2-40B4-BE49-F238E27FC236}">
                <a16:creationId xmlns:a16="http://schemas.microsoft.com/office/drawing/2014/main" id="{A61890DA-514C-BD85-B3B6-65A278E96D1A}"/>
              </a:ext>
            </a:extLst>
          </p:cNvPr>
          <p:cNvSpPr txBox="1"/>
          <p:nvPr/>
        </p:nvSpPr>
        <p:spPr>
          <a:xfrm>
            <a:off x="4167836" y="8425011"/>
            <a:ext cx="3895545" cy="830997"/>
          </a:xfrm>
          <a:prstGeom prst="rect">
            <a:avLst/>
          </a:prstGeom>
          <a:noFill/>
        </p:spPr>
        <p:txBody>
          <a:bodyPr wrap="square">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Chọn</a:t>
            </a:r>
            <a:r>
              <a:rPr kumimoji="0" lang="en-US" sz="4800" b="1" i="0" u="none" strike="noStrike" kern="1200" cap="none" spc="0" normalizeH="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800" b="1">
                <a:solidFill>
                  <a:prstClr val="black"/>
                </a:solidFill>
                <a:latin typeface="Tahoma" panose="020B0604030504040204" pitchFamily="34" charset="0"/>
                <a:ea typeface="Tahoma" panose="020B0604030504040204" pitchFamily="34" charset="0"/>
                <a:cs typeface="Tahoma" panose="020B0604030504040204" pitchFamily="34" charset="0"/>
              </a:rPr>
              <a:t>D</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TextBox 37">
            <a:extLst>
              <a:ext uri="{FF2B5EF4-FFF2-40B4-BE49-F238E27FC236}">
                <a16:creationId xmlns:a16="http://schemas.microsoft.com/office/drawing/2014/main" id="{37D6CACB-2BB1-1B51-0B48-A055B4127B7B}"/>
              </a:ext>
            </a:extLst>
          </p:cNvPr>
          <p:cNvSpPr txBox="1"/>
          <p:nvPr/>
        </p:nvSpPr>
        <p:spPr>
          <a:xfrm>
            <a:off x="1908429" y="9537812"/>
            <a:ext cx="18891412" cy="754053"/>
          </a:xfrm>
          <a:prstGeom prst="rect">
            <a:avLst/>
          </a:prstGeom>
          <a:noFill/>
        </p:spPr>
        <p:txBody>
          <a:bodyPr wrap="square">
            <a:spAutoFit/>
          </a:bodyPr>
          <a:lstStyle/>
          <a:p>
            <a:r>
              <a:rPr lang="en-US" b="1">
                <a:latin typeface="Tahoma" panose="020B0604030504040204" pitchFamily="34" charset="0"/>
                <a:ea typeface="Tahoma" panose="020B0604030504040204" pitchFamily="34" charset="0"/>
                <a:cs typeface="Tahoma" panose="020B0604030504040204" pitchFamily="34" charset="0"/>
              </a:rPr>
              <a:t>Số tiền lãi chính là tổng số tiền cả gốc lẫn lãi trừ đi số tiền gốc.</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3052C64-F668-9B4D-3187-4D8BFF2687CC}"/>
                  </a:ext>
                </a:extLst>
              </p:cNvPr>
              <p:cNvSpPr txBox="1"/>
              <p:nvPr/>
            </p:nvSpPr>
            <p:spPr>
              <a:xfrm>
                <a:off x="1897033" y="10601783"/>
                <a:ext cx="20939141" cy="1428981"/>
              </a:xfrm>
              <a:prstGeom prst="rect">
                <a:avLst/>
              </a:prstGeom>
              <a:noFill/>
            </p:spPr>
            <p:txBody>
              <a:bodyPr wrap="square">
                <a:spAutoFit/>
              </a:bodyPr>
              <a:lstStyle/>
              <a:p>
                <a:pPr algn="just"/>
                <a:r>
                  <a:rPr lang="en-US" b="1">
                    <a:latin typeface="Tahoma" panose="020B0604030504040204" pitchFamily="34" charset="0"/>
                    <a:ea typeface="Tahoma" panose="020B0604030504040204" pitchFamily="34" charset="0"/>
                    <a:cs typeface="Tahoma" panose="020B0604030504040204" pitchFamily="34" charset="0"/>
                  </a:rPr>
                  <a:t>Áp dụng công thức lãi kép với 12 tháng= 4 quý (n = 4) nên số tiền lãi là</a:t>
                </a:r>
              </a:p>
              <a:p>
                <a:pPr algn="just"/>
                <a:r>
                  <a:rPr lang="en-US" b="1">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rPr>
                      <m:t>𝟏𝟓𝟓</m:t>
                    </m:r>
                    <m:r>
                      <a:rPr lang="en-US" b="1" i="1">
                        <a:latin typeface="Cambria Math" panose="02040503050406030204" pitchFamily="18" charset="0"/>
                      </a:rPr>
                      <m:t>.</m:t>
                    </m:r>
                    <m:r>
                      <m:rPr>
                        <m:nor/>
                      </m:rPr>
                      <a:rPr lang="en-US" b="1">
                        <a:latin typeface="Tahoma" panose="020B0604030504040204" pitchFamily="34" charset="0"/>
                        <a:ea typeface="Tahoma" panose="020B0604030504040204" pitchFamily="34" charset="0"/>
                        <a:cs typeface="Tahoma" panose="020B0604030504040204" pitchFamily="34" charset="0"/>
                      </a:rPr>
                      <m:t> </m:t>
                    </m:r>
                    <m:sSup>
                      <m:sSupPr>
                        <m:ctrlPr>
                          <a:rPr lang="en-US" b="1" i="1">
                            <a:latin typeface="Cambria Math" panose="02040503050406030204" pitchFamily="18" charset="0"/>
                          </a:rPr>
                        </m:ctrlPr>
                      </m:sSupPr>
                      <m:e>
                        <m:d>
                          <m:dPr>
                            <m:ctrlPr>
                              <a:rPr lang="en-US" b="1" i="1">
                                <a:latin typeface="Cambria Math" panose="02040503050406030204" pitchFamily="18" charset="0"/>
                              </a:rPr>
                            </m:ctrlPr>
                          </m:dPr>
                          <m:e>
                            <m:r>
                              <a:rPr lang="en-US" b="1" i="1">
                                <a:latin typeface="Cambria Math" panose="02040503050406030204" pitchFamily="18" charset="0"/>
                              </a:rPr>
                              <m:t>𝟏</m:t>
                            </m:r>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i="1">
                                <a:latin typeface="Cambria Math" panose="02040503050406030204" pitchFamily="18" charset="0"/>
                              </a:rPr>
                              <m:t>+</m:t>
                            </m:r>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i="1">
                                <a:latin typeface="Cambria Math" panose="02040503050406030204" pitchFamily="18" charset="0"/>
                              </a:rPr>
                              <m:t>𝟎</m:t>
                            </m:r>
                            <m:r>
                              <a:rPr lang="en-US" b="1" i="1">
                                <a:latin typeface="Cambria Math" panose="02040503050406030204" pitchFamily="18" charset="0"/>
                              </a:rPr>
                              <m:t>,</m:t>
                            </m:r>
                            <m:r>
                              <a:rPr lang="en-US" b="1" i="1">
                                <a:latin typeface="Cambria Math" panose="02040503050406030204" pitchFamily="18" charset="0"/>
                              </a:rPr>
                              <m:t>𝟎𝟏𝟎𝟐</m:t>
                            </m:r>
                          </m:e>
                        </m:d>
                      </m:e>
                      <m:sup>
                        <m:r>
                          <a:rPr lang="en-US" b="1" i="1">
                            <a:latin typeface="Cambria Math" panose="02040503050406030204" pitchFamily="18" charset="0"/>
                          </a:rPr>
                          <m:t>𝟒</m:t>
                        </m:r>
                      </m:sup>
                    </m:sSup>
                    <m:r>
                      <a:rPr lang="en-US" b="1" i="1">
                        <a:latin typeface="Cambria Math" panose="02040503050406030204" pitchFamily="18" charset="0"/>
                      </a:rPr>
                      <m:t> −</m:t>
                    </m:r>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i="1">
                        <a:latin typeface="Cambria Math" panose="02040503050406030204" pitchFamily="18" charset="0"/>
                      </a:rPr>
                      <m:t>𝟏𝟓𝟓</m:t>
                    </m:r>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i="1">
                        <a:latin typeface="Cambria Math" panose="02040503050406030204" pitchFamily="18" charset="0"/>
                      </a:rPr>
                      <m:t>≈</m:t>
                    </m:r>
                    <m:r>
                      <m:rPr>
                        <m:nor/>
                      </m:rPr>
                      <a:rPr lang="en-US" b="1">
                        <a:latin typeface="Tahoma" panose="020B0604030504040204" pitchFamily="34" charset="0"/>
                        <a:ea typeface="Tahoma" panose="020B0604030504040204" pitchFamily="34" charset="0"/>
                        <a:cs typeface="Tahoma" panose="020B0604030504040204" pitchFamily="34" charset="0"/>
                      </a:rPr>
                      <m:t> </m:t>
                    </m:r>
                    <m:r>
                      <a:rPr lang="en-US" b="1" i="1">
                        <a:latin typeface="Cambria Math" panose="02040503050406030204" pitchFamily="18" charset="0"/>
                      </a:rPr>
                      <m:t>𝟔𝟒𝟐𝟏𝟎𝟎𝟎</m:t>
                    </m:r>
                    <m:r>
                      <m:rPr>
                        <m:nor/>
                      </m:rPr>
                      <a:rPr lang="en-US" b="1">
                        <a:latin typeface="Tahoma" panose="020B0604030504040204" pitchFamily="34" charset="0"/>
                        <a:ea typeface="Tahoma" panose="020B0604030504040204" pitchFamily="34" charset="0"/>
                        <a:cs typeface="Tahoma" panose="020B0604030504040204" pitchFamily="34" charset="0"/>
                      </a:rPr>
                      <m:t> </m:t>
                    </m:r>
                  </m:oMath>
                </a14:m>
                <a:r>
                  <a:rPr lang="en-US" b="1">
                    <a:latin typeface="Tahoma" panose="020B0604030504040204" pitchFamily="34" charset="0"/>
                    <a:ea typeface="Tahoma" panose="020B0604030504040204" pitchFamily="34" charset="0"/>
                    <a:cs typeface="Tahoma" panose="020B0604030504040204" pitchFamily="34" charset="0"/>
                  </a:rPr>
                  <a:t> (đồng).</a:t>
                </a:r>
              </a:p>
            </p:txBody>
          </p:sp>
        </mc:Choice>
        <mc:Fallback xmlns="">
          <p:sp>
            <p:nvSpPr>
              <p:cNvPr id="39" name="TextBox 38">
                <a:extLst>
                  <a:ext uri="{FF2B5EF4-FFF2-40B4-BE49-F238E27FC236}">
                    <a16:creationId xmlns:a16="http://schemas.microsoft.com/office/drawing/2014/main" id="{43052C64-F668-9B4D-3187-4D8BFF2687CC}"/>
                  </a:ext>
                </a:extLst>
              </p:cNvPr>
              <p:cNvSpPr txBox="1">
                <a:spLocks noRot="1" noChangeAspect="1" noMove="1" noResize="1" noEditPoints="1" noAdjustHandles="1" noChangeArrowheads="1" noChangeShapeType="1" noTextEdit="1"/>
              </p:cNvSpPr>
              <p:nvPr/>
            </p:nvSpPr>
            <p:spPr>
              <a:xfrm>
                <a:off x="1897033" y="10601783"/>
                <a:ext cx="20939141" cy="1428981"/>
              </a:xfrm>
              <a:prstGeom prst="rect">
                <a:avLst/>
              </a:prstGeom>
              <a:blipFill>
                <a:blip r:embed="rId8"/>
                <a:stretch>
                  <a:fillRect l="-1135" t="-8511" b="-18298"/>
                </a:stretch>
              </a:blipFill>
            </p:spPr>
            <p:txBody>
              <a:bodyPr/>
              <a:lstStyle/>
              <a:p>
                <a:r>
                  <a:rPr lang="en-US">
                    <a:noFill/>
                  </a:rPr>
                  <a:t> </a:t>
                </a:r>
              </a:p>
            </p:txBody>
          </p:sp>
        </mc:Fallback>
      </mc:AlternateContent>
    </p:spTree>
    <p:extLst>
      <p:ext uri="{BB962C8B-B14F-4D97-AF65-F5344CB8AC3E}">
        <p14:creationId xmlns:p14="http://schemas.microsoft.com/office/powerpoint/2010/main" val="3418179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7" grpId="0"/>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FF1501-87D6-1EF9-AE64-AB2504F0518F}"/>
              </a:ext>
            </a:extLst>
          </p:cNvPr>
          <p:cNvSpPr txBox="1"/>
          <p:nvPr/>
        </p:nvSpPr>
        <p:spPr>
          <a:xfrm>
            <a:off x="533400" y="2209800"/>
            <a:ext cx="9220201" cy="2123658"/>
          </a:xfrm>
          <a:prstGeom prst="rect">
            <a:avLst/>
          </a:prstGeom>
          <a:noFill/>
        </p:spPr>
        <p:txBody>
          <a:bodyPr wrap="square">
            <a:spAutoFit/>
          </a:bodyPr>
          <a:lstStyle/>
          <a:p>
            <a:pPr algn="just"/>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Nhiệm</a:t>
            </a:r>
            <a:r>
              <a:rPr lang="en-US"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FF0000"/>
                </a:solidFill>
                <a:effectLst/>
                <a:latin typeface="Tahoma" panose="020B0604030504040204" pitchFamily="34" charset="0"/>
                <a:ea typeface="Tahoma" panose="020B0604030504040204" pitchFamily="34" charset="0"/>
                <a:cs typeface="Tahoma" panose="020B0604030504040204" pitchFamily="34" charset="0"/>
              </a:rPr>
              <a:t>vụ</a:t>
            </a: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 1: </a:t>
            </a:r>
            <a:r>
              <a:rPr lang="en-US" sz="4400" b="1" dirty="0" err="1">
                <a:effectLst/>
                <a:latin typeface="Tahoma" panose="020B0604030504040204" pitchFamily="34" charset="0"/>
                <a:ea typeface="Tahoma" panose="020B0604030504040204" pitchFamily="34" charset="0"/>
                <a:cs typeface="Tahoma" panose="020B0604030504040204" pitchFamily="34" charset="0"/>
              </a:rPr>
              <a:t>Học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sinh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quan</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err="1">
                <a:effectLst/>
                <a:latin typeface="Tahoma" panose="020B0604030504040204" pitchFamily="34" charset="0"/>
                <a:ea typeface="Tahoma" panose="020B0604030504040204" pitchFamily="34" charset="0"/>
                <a:cs typeface="Tahoma" panose="020B0604030504040204" pitchFamily="34" charset="0"/>
              </a:rPr>
              <a:t>sát</a:t>
            </a:r>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bức ảnh và nêu sự khác biệt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picture containing text&#10;&#10;Description automatically generated">
            <a:extLst>
              <a:ext uri="{FF2B5EF4-FFF2-40B4-BE49-F238E27FC236}">
                <a16:creationId xmlns:a16="http://schemas.microsoft.com/office/drawing/2014/main" id="{F913B8F4-34B6-99C9-E83F-CBF9610D44D7}"/>
              </a:ext>
            </a:extLst>
          </p:cNvPr>
          <p:cNvPicPr>
            <a:picLocks noChangeAspect="1"/>
          </p:cNvPicPr>
          <p:nvPr/>
        </p:nvPicPr>
        <p:blipFill>
          <a:blip r:embed="rId2"/>
          <a:stretch>
            <a:fillRect/>
          </a:stretch>
        </p:blipFill>
        <p:spPr>
          <a:xfrm>
            <a:off x="9753600" y="1447800"/>
            <a:ext cx="14096999" cy="8691791"/>
          </a:xfrm>
          <a:prstGeom prst="rect">
            <a:avLst/>
          </a:prstGeom>
        </p:spPr>
      </p:pic>
      <p:sp>
        <p:nvSpPr>
          <p:cNvPr id="7" name="TextBox 6">
            <a:extLst>
              <a:ext uri="{FF2B5EF4-FFF2-40B4-BE49-F238E27FC236}">
                <a16:creationId xmlns:a16="http://schemas.microsoft.com/office/drawing/2014/main" id="{FA2DE3E5-AFC2-C209-DF24-B7E7B35295AC}"/>
              </a:ext>
            </a:extLst>
          </p:cNvPr>
          <p:cNvSpPr txBox="1"/>
          <p:nvPr/>
        </p:nvSpPr>
        <p:spPr>
          <a:xfrm>
            <a:off x="505691" y="10116761"/>
            <a:ext cx="23344908" cy="769441"/>
          </a:xfrm>
          <a:prstGeom prst="rect">
            <a:avLst/>
          </a:prstGeom>
          <a:noFill/>
        </p:spPr>
        <p:txBody>
          <a:bodyPr wrap="square">
            <a:spAutoFit/>
          </a:bodyPr>
          <a:lstStyle/>
          <a:p>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 Nhiệm vụ 2: </a:t>
            </a:r>
            <a:r>
              <a:rPr lang="en-US" sz="4400" b="1">
                <a:effectLst/>
                <a:latin typeface="Tahoma" panose="020B0604030504040204" pitchFamily="34" charset="0"/>
                <a:ea typeface="Tahoma" panose="020B0604030504040204" pitchFamily="34" charset="0"/>
                <a:cs typeface="Tahoma" panose="020B0604030504040204" pitchFamily="34" charset="0"/>
              </a:rPr>
              <a:t>Trải </a:t>
            </a:r>
            <a:r>
              <a:rPr lang="en-US" sz="4400" b="1" dirty="0" err="1">
                <a:effectLst/>
                <a:latin typeface="Tahoma" panose="020B0604030504040204" pitchFamily="34" charset="0"/>
                <a:ea typeface="Tahoma" panose="020B0604030504040204" pitchFamily="34" charset="0"/>
                <a:cs typeface="Tahoma" panose="020B0604030504040204" pitchFamily="34" charset="0"/>
              </a:rPr>
              <a:t>nghiệm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thông</a:t>
            </a:r>
            <a:r>
              <a:rPr lang="en-US" sz="4400" b="1" dirty="0">
                <a:effectLst/>
                <a:latin typeface="Tahoma" panose="020B0604030504040204" pitchFamily="34" charset="0"/>
                <a:ea typeface="Tahoma" panose="020B0604030504040204" pitchFamily="34" charset="0"/>
                <a:cs typeface="Tahoma" panose="020B0604030504040204" pitchFamily="34" charset="0"/>
              </a:rPr>
              <a:t> qua </a:t>
            </a:r>
            <a:r>
              <a:rPr lang="en-US" sz="4400" b="1" err="1">
                <a:effectLst/>
                <a:latin typeface="Tahoma" panose="020B0604030504040204" pitchFamily="34" charset="0"/>
                <a:ea typeface="Tahoma" panose="020B0604030504040204" pitchFamily="34" charset="0"/>
                <a:cs typeface="Tahoma" panose="020B0604030504040204" pitchFamily="34" charset="0"/>
              </a:rPr>
              <a:t>xem</a:t>
            </a:r>
            <a:r>
              <a:rPr lang="en-US" sz="4400" b="1">
                <a:effectLst/>
                <a:latin typeface="Tahoma" panose="020B0604030504040204" pitchFamily="34" charset="0"/>
                <a:ea typeface="Tahoma" panose="020B0604030504040204" pitchFamily="34" charset="0"/>
                <a:cs typeface="Tahoma" panose="020B0604030504040204" pitchFamily="34" charset="0"/>
              </a:rPr>
              <a:t> video</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D3A54916-D3DF-02A3-CEF7-E49B366CBDA6}"/>
              </a:ext>
            </a:extLst>
          </p:cNvPr>
          <p:cNvSpPr txBox="1"/>
          <p:nvPr/>
        </p:nvSpPr>
        <p:spPr>
          <a:xfrm>
            <a:off x="5143500" y="11090701"/>
            <a:ext cx="13490944" cy="769441"/>
          </a:xfrm>
          <a:prstGeom prst="rect">
            <a:avLst/>
          </a:prstGeom>
          <a:noFill/>
        </p:spPr>
        <p:txBody>
          <a:bodyPr wrap="square">
            <a:spAutoFit/>
          </a:bodyPr>
          <a:lstStyle/>
          <a:p>
            <a:r>
              <a:rPr lang="en-US" sz="4400" u="sng">
                <a:latin typeface="Tahoma" panose="020B0604030504040204" pitchFamily="34" charset="0"/>
                <a:ea typeface="Tahoma" panose="020B0604030504040204" pitchFamily="34" charset="0"/>
                <a:cs typeface="Tahoma" panose="020B0604030504040204" pitchFamily="34" charset="0"/>
                <a:hlinkClick r:id="rId3"/>
              </a:rPr>
              <a:t>https://m.youtube.com/watch?v=ywZ-iFJWCpw</a:t>
            </a:r>
            <a:endParaRPr lang="en-US" sz="4400"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B6C21BF1-9D4E-D26F-165E-E1D4109E1E8F}"/>
              </a:ext>
            </a:extLst>
          </p:cNvPr>
          <p:cNvSpPr txBox="1"/>
          <p:nvPr/>
        </p:nvSpPr>
        <p:spPr>
          <a:xfrm>
            <a:off x="533400" y="12225732"/>
            <a:ext cx="16290852" cy="751616"/>
          </a:xfrm>
          <a:prstGeom prst="rect">
            <a:avLst/>
          </a:prstGeom>
          <a:noFill/>
        </p:spPr>
        <p:txBody>
          <a:bodyPr wrap="square">
            <a:spAutoFit/>
          </a:bodyPr>
          <a:lstStyle/>
          <a:p>
            <a:pPr algn="just">
              <a:lnSpc>
                <a:spcPct val="107000"/>
              </a:lnSpc>
              <a:spcAft>
                <a:spcPts val="800"/>
              </a:spcAft>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rPr>
              <a:t>?</a:t>
            </a:r>
            <a:r>
              <a:rPr lang="en-US" sz="4400" b="1">
                <a:effectLst/>
                <a:latin typeface="Tahoma" panose="020B0604030504040204" pitchFamily="34" charset="0"/>
                <a:ea typeface="Tahoma" panose="020B0604030504040204" pitchFamily="34" charset="0"/>
                <a:cs typeface="Tahoma" panose="020B0604030504040204" pitchFamily="34" charset="0"/>
              </a:rPr>
              <a:t> </a:t>
            </a:r>
            <a:r>
              <a:rPr lang="en-US" sz="4400" b="1">
                <a:latin typeface="Tahoma" panose="020B0604030504040204" pitchFamily="34" charset="0"/>
                <a:ea typeface="Tahoma" panose="020B0604030504040204" pitchFamily="34" charset="0"/>
                <a:cs typeface="Tahoma" panose="020B0604030504040204" pitchFamily="34" charset="0"/>
              </a:rPr>
              <a:t>Theo em hiểu khái niệm tiết kiệm? Khái niệm đầu tư?</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06564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9AA72E0-5856-4D7C-9751-9212013D35FC}"/>
              </a:ext>
            </a:extLst>
          </p:cNvPr>
          <p:cNvGrpSpPr/>
          <p:nvPr/>
        </p:nvGrpSpPr>
        <p:grpSpPr>
          <a:xfrm>
            <a:off x="3505200" y="1584125"/>
            <a:ext cx="16815477" cy="1664992"/>
            <a:chOff x="6983251" y="3015295"/>
            <a:chExt cx="16815477" cy="1664992"/>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6983251" y="3015295"/>
              <a:ext cx="16282076" cy="1664992"/>
              <a:chOff x="71819" y="108752"/>
              <a:chExt cx="6870551"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3"/>
              <a:stretch>
                <a:fillRect/>
              </a:stretch>
            </p:blipFill>
            <p:spPr>
              <a:xfrm>
                <a:off x="71819" y="148683"/>
                <a:ext cx="6870551" cy="824094"/>
              </a:xfrm>
              <a:prstGeom prst="rect">
                <a:avLst/>
              </a:prstGeom>
            </p:spPr>
          </p:pic>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5" name="Picture 4">
              <a:extLst>
                <a:ext uri="{FF2B5EF4-FFF2-40B4-BE49-F238E27FC236}">
                  <a16:creationId xmlns:a16="http://schemas.microsoft.com/office/drawing/2014/main" id="{3ED90F34-85AC-0517-9340-5A5BE32D5BDC}"/>
                </a:ext>
              </a:extLst>
            </p:cNvPr>
            <p:cNvPicPr>
              <a:picLocks noChangeAspect="1"/>
            </p:cNvPicPr>
            <p:nvPr/>
          </p:nvPicPr>
          <p:blipFill>
            <a:blip r:embed="rId4"/>
            <a:stretch>
              <a:fillRect/>
            </a:stretch>
          </p:blipFill>
          <p:spPr>
            <a:xfrm>
              <a:off x="20212172" y="3097172"/>
              <a:ext cx="3586556" cy="1566973"/>
            </a:xfrm>
            <a:prstGeom prst="rect">
              <a:avLst/>
            </a:prstGeom>
          </p:spPr>
        </p:pic>
      </p:grpSp>
      <p:sp>
        <p:nvSpPr>
          <p:cNvPr id="7" name="TextBox 6">
            <a:extLst>
              <a:ext uri="{FF2B5EF4-FFF2-40B4-BE49-F238E27FC236}">
                <a16:creationId xmlns:a16="http://schemas.microsoft.com/office/drawing/2014/main" id="{3BB3421E-70FC-65B2-0A0C-39C151A24554}"/>
              </a:ext>
            </a:extLst>
          </p:cNvPr>
          <p:cNvSpPr txBox="1"/>
          <p:nvPr/>
        </p:nvSpPr>
        <p:spPr>
          <a:xfrm>
            <a:off x="6303707" y="2035757"/>
            <a:ext cx="13077636" cy="754053"/>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TÌM HIỂU MỘT SỐ KIẾN THỨC VỀ TÀI CHÍNH</a:t>
            </a:r>
          </a:p>
        </p:txBody>
      </p:sp>
      <p:pic>
        <p:nvPicPr>
          <p:cNvPr id="10" name="Picture 9">
            <a:extLst>
              <a:ext uri="{FF2B5EF4-FFF2-40B4-BE49-F238E27FC236}">
                <a16:creationId xmlns:a16="http://schemas.microsoft.com/office/drawing/2014/main" id="{82AFB5FF-C45B-6D19-B13E-BE1041265508}"/>
              </a:ext>
            </a:extLst>
          </p:cNvPr>
          <p:cNvPicPr>
            <a:picLocks noChangeAspect="1"/>
          </p:cNvPicPr>
          <p:nvPr/>
        </p:nvPicPr>
        <p:blipFill>
          <a:blip r:embed="rId5"/>
          <a:stretch>
            <a:fillRect/>
          </a:stretch>
        </p:blipFill>
        <p:spPr>
          <a:xfrm>
            <a:off x="14630400" y="4648200"/>
            <a:ext cx="8539310" cy="5985837"/>
          </a:xfrm>
          <a:prstGeom prst="rect">
            <a:avLst/>
          </a:prstGeom>
        </p:spPr>
      </p:pic>
      <p:sp>
        <p:nvSpPr>
          <p:cNvPr id="12" name="TextBox 11">
            <a:extLst>
              <a:ext uri="{FF2B5EF4-FFF2-40B4-BE49-F238E27FC236}">
                <a16:creationId xmlns:a16="http://schemas.microsoft.com/office/drawing/2014/main" id="{B1DC3CC6-EB72-C4CA-83EB-712D3A79B617}"/>
              </a:ext>
            </a:extLst>
          </p:cNvPr>
          <p:cNvSpPr txBox="1"/>
          <p:nvPr/>
        </p:nvSpPr>
        <p:spPr>
          <a:xfrm>
            <a:off x="1828801" y="4966478"/>
            <a:ext cx="12268200" cy="5326266"/>
          </a:xfrm>
          <a:prstGeom prst="rect">
            <a:avLst/>
          </a:prstGeom>
          <a:noFill/>
        </p:spPr>
        <p:txBody>
          <a:bodyPr wrap="square">
            <a:spAutoFit/>
          </a:bodyPr>
          <a:lstStyle/>
          <a:p>
            <a:pPr algn="just">
              <a:lnSpc>
                <a:spcPct val="107000"/>
              </a:lnSpc>
              <a:spcAft>
                <a:spcPts val="800"/>
              </a:spcAft>
            </a:pP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Tiết</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kiệm</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và</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đầu</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tư</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phương</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thức</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khác</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biệt</a:t>
            </a:r>
            <a:r>
              <a:rPr lang="en-US" sz="4600" b="1">
                <a:solidFill>
                  <a:srgbClr val="000000"/>
                </a:solidFill>
                <a:effectLst/>
                <a:latin typeface="Tahoma" panose="020B0604030504040204" pitchFamily="34" charset="0"/>
                <a:ea typeface="Tahoma" panose="020B0604030504040204" pitchFamily="34" charset="0"/>
                <a:cs typeface="Tahoma" panose="020B0604030504040204" pitchFamily="34" charset="0"/>
              </a:rPr>
              <a:t> đóng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vai</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trò</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quan</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trọng</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kế</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hoạch</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xây</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dựng</a:t>
            </a:r>
            <a:r>
              <a:rPr lang="en-US" sz="4600" b="1">
                <a:solidFill>
                  <a:srgbClr val="000000"/>
                </a:solidFill>
                <a:effectLst/>
                <a:latin typeface="Tahoma" panose="020B0604030504040204" pitchFamily="34" charset="0"/>
                <a:ea typeface="Tahoma" panose="020B0604030504040204" pitchFamily="34" charset="0"/>
                <a:cs typeface="Tahoma" panose="020B0604030504040204" pitchFamily="34" charset="0"/>
              </a:rPr>
              <a:t> tài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sản</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và</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phân</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bồ</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ngân</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sách</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chi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tiêu</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của</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em</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Bài</a:t>
            </a:r>
            <a:r>
              <a:rPr lang="en-US" sz="4600" b="1">
                <a:solidFill>
                  <a:srgbClr val="000000"/>
                </a:solidFill>
                <a:effectLst/>
                <a:latin typeface="Tahoma" panose="020B0604030504040204" pitchFamily="34" charset="0"/>
                <a:ea typeface="Tahoma" panose="020B0604030504040204" pitchFamily="34" charset="0"/>
                <a:cs typeface="Tahoma" panose="020B0604030504040204" pitchFamily="34" charset="0"/>
              </a:rPr>
              <a:t> học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này</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giúp</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em</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thực</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hành</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ứng</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dụng</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các</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kiến</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thức</a:t>
            </a:r>
            <a:r>
              <a:rPr lang="en-US" sz="4600" b="1">
                <a:solidFill>
                  <a:srgbClr val="000000"/>
                </a:solidFill>
                <a:effectLst/>
                <a:latin typeface="Tahoma" panose="020B0604030504040204" pitchFamily="34" charset="0"/>
                <a:ea typeface="Tahoma" panose="020B0604030504040204" pitchFamily="34" charset="0"/>
                <a:cs typeface="Tahoma" panose="020B0604030504040204" pitchFamily="34" charset="0"/>
              </a:rPr>
              <a:t> toán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học</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vào</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thực</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tiễn</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đặc</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biệt</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quản</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lí</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600" b="1" err="1">
                <a:solidFill>
                  <a:srgbClr val="000000"/>
                </a:solidFill>
                <a:effectLst/>
                <a:latin typeface="Tahoma" panose="020B0604030504040204" pitchFamily="34" charset="0"/>
                <a:ea typeface="Tahoma" panose="020B0604030504040204" pitchFamily="34" charset="0"/>
                <a:cs typeface="Tahoma" panose="020B0604030504040204" pitchFamily="34" charset="0"/>
              </a:rPr>
              <a:t>tài</a:t>
            </a:r>
            <a:r>
              <a:rPr lang="en-US" sz="4600" b="1">
                <a:solidFill>
                  <a:srgbClr val="000000"/>
                </a:solidFill>
                <a:effectLst/>
                <a:latin typeface="Tahoma" panose="020B0604030504040204" pitchFamily="34" charset="0"/>
                <a:ea typeface="Tahoma" panose="020B0604030504040204" pitchFamily="34" charset="0"/>
                <a:cs typeface="Tahoma" panose="020B0604030504040204" pitchFamily="34" charset="0"/>
              </a:rPr>
              <a:t> chính</a:t>
            </a:r>
            <a:r>
              <a:rPr lang="en-US" sz="46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6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0340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wipe(up)">
                                      <p:cBhvr>
                                        <p:cTn id="1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879601"/>
            <a:ext cx="23926800" cy="10160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defRPr/>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1.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TIẾT KIỆM ĐẦU TƯ</a:t>
            </a:r>
          </a:p>
        </p:txBody>
      </p:sp>
      <mc:AlternateContent xmlns:mc="http://schemas.openxmlformats.org/markup-compatibility/2006" xmlns:a14="http://schemas.microsoft.com/office/drawing/2010/main">
        <mc:Choice Requires="a14">
          <p:sp>
            <p:nvSpPr>
              <p:cNvPr id="15" name="TextBox 321"/>
              <p:cNvSpPr txBox="1"/>
              <p:nvPr/>
            </p:nvSpPr>
            <p:spPr>
              <a:xfrm>
                <a:off x="609599" y="3080067"/>
                <a:ext cx="23164800" cy="3569667"/>
              </a:xfrm>
              <a:prstGeom prst="rect">
                <a:avLst/>
              </a:prstGeom>
              <a:solidFill>
                <a:srgbClr val="D6F7FE"/>
              </a:solidFill>
            </p:spPr>
            <p:txBody>
              <a:bodyPr wrap="square" rtlCol="0">
                <a:noAutofit/>
              </a:bodyPr>
              <a:lstStyle/>
              <a:p>
                <a:pPr algn="just">
                  <a:lnSpc>
                    <a:spcPct val="107000"/>
                  </a:lnSpc>
                </a:pPr>
                <a:r>
                  <a:rPr lang="en-US" sz="4200" b="1">
                    <a:solidFill>
                      <a:srgbClr val="FF0000"/>
                    </a:solidFill>
                    <a:latin typeface="Tahoma" panose="020B0604030504040204" pitchFamily="34" charset="0"/>
                    <a:ea typeface="Tahoma" panose="020B0604030504040204" pitchFamily="34" charset="0"/>
                    <a:cs typeface="Tahoma" panose="020B0604030504040204" pitchFamily="34" charset="0"/>
                  </a:rPr>
                  <a:t>Câu hỏi thảo luận 1: </a:t>
                </a:r>
                <a:r>
                  <a:rPr lang="vi-VN" sz="4200" b="1">
                    <a:latin typeface="Tahoma" panose="020B0604030504040204" pitchFamily="34" charset="0"/>
                    <a:ea typeface="Tahoma" panose="020B0604030504040204" pitchFamily="34" charset="0"/>
                    <a:cs typeface="Tahoma" panose="020B0604030504040204" pitchFamily="34" charset="0"/>
                  </a:rPr>
                  <a:t>Ông A gửi vào ngân hàng </a:t>
                </a:r>
                <a14:m>
                  <m:oMath xmlns:m="http://schemas.openxmlformats.org/officeDocument/2006/math">
                    <m:sSub>
                      <m:sSubPr>
                        <m:ctrlPr>
                          <a:rPr lang="en-US" sz="4200" b="1" i="1">
                            <a:latin typeface="Cambria Math" panose="02040503050406030204" pitchFamily="18" charset="0"/>
                          </a:rPr>
                        </m:ctrlPr>
                      </m:sSubPr>
                      <m:e>
                        <m:r>
                          <a:rPr lang="en-US" sz="4200" b="1" i="1">
                            <a:latin typeface="Cambria Math" panose="02040503050406030204" pitchFamily="18" charset="0"/>
                          </a:rPr>
                          <m:t>𝑷</m:t>
                        </m:r>
                      </m:e>
                      <m:sub>
                        <m:r>
                          <a:rPr lang="en-US" sz="4200" b="1" i="1">
                            <a:latin typeface="Cambria Math" panose="02040503050406030204" pitchFamily="18" charset="0"/>
                          </a:rPr>
                          <m:t>𝟎</m:t>
                        </m:r>
                      </m:sub>
                    </m:sSub>
                  </m:oMath>
                </a14:m>
                <a:r>
                  <a:rPr lang="vi-VN" sz="4200" b="1">
                    <a:latin typeface="Tahoma" panose="020B0604030504040204" pitchFamily="34" charset="0"/>
                    <a:ea typeface="Tahoma" panose="020B0604030504040204" pitchFamily="34" charset="0"/>
                    <a:cs typeface="Tahoma" panose="020B0604030504040204" pitchFamily="34" charset="0"/>
                  </a:rPr>
                  <a:t> đồng theo hình thức lãi suất kép (</a:t>
                </a:r>
                <a:r>
                  <a:rPr lang="nl-NL" sz="4200" b="1">
                    <a:latin typeface="Tahoma" panose="020B0604030504040204" pitchFamily="34" charset="0"/>
                    <a:ea typeface="Tahoma" panose="020B0604030504040204" pitchFamily="34" charset="0"/>
                    <a:cs typeface="Tahoma" panose="020B0604030504040204" pitchFamily="34" charset="0"/>
                  </a:rPr>
                  <a:t>nếu không rút tiền ra khỏi ngân hàng thì cứ sau mỗi năm số tiền lãi sẽ được nhập vào gốc để tính lãi cho năm tiếp theo</a:t>
                </a:r>
                <a:r>
                  <a:rPr lang="vi-VN" sz="4200" b="1">
                    <a:latin typeface="Tahoma" panose="020B0604030504040204" pitchFamily="34" charset="0"/>
                    <a:ea typeface="Tahoma" panose="020B0604030504040204" pitchFamily="34" charset="0"/>
                    <a:cs typeface="Tahoma" panose="020B0604030504040204" pitchFamily="34" charset="0"/>
                  </a:rPr>
                  <a:t>). Lãi suất ngân hàng là </a:t>
                </a:r>
                <a14:m>
                  <m:oMath xmlns:m="http://schemas.openxmlformats.org/officeDocument/2006/math">
                    <m:r>
                      <a:rPr lang="en-US" sz="4200" b="1" i="1">
                        <a:latin typeface="Cambria Math" panose="02040503050406030204" pitchFamily="18" charset="0"/>
                      </a:rPr>
                      <m:t>𝒓</m:t>
                    </m:r>
                    <m:r>
                      <a:rPr lang="en-US" sz="4200" b="1" i="1">
                        <a:latin typeface="Cambria Math" panose="02040503050406030204" pitchFamily="18" charset="0"/>
                      </a:rPr>
                      <m:t>%</m:t>
                    </m:r>
                  </m:oMath>
                </a14:m>
                <a:r>
                  <a:rPr lang="vi-VN" sz="4200" b="1">
                    <a:latin typeface="Tahoma" panose="020B0604030504040204" pitchFamily="34" charset="0"/>
                    <a:ea typeface="Tahoma" panose="020B0604030504040204" pitchFamily="34" charset="0"/>
                    <a:cs typeface="Tahoma" panose="020B0604030504040204" pitchFamily="34" charset="0"/>
                  </a:rPr>
                  <a:t>/năm và không đổi qua các năm ông gửi tiền. Hỏi Sau đúng </a:t>
                </a:r>
                <a14:m>
                  <m:oMath xmlns:m="http://schemas.openxmlformats.org/officeDocument/2006/math">
                    <m:r>
                      <a:rPr lang="en-US" sz="4200" b="1" i="1">
                        <a:latin typeface="Cambria Math" panose="02040503050406030204" pitchFamily="18" charset="0"/>
                      </a:rPr>
                      <m:t>𝒏</m:t>
                    </m:r>
                  </m:oMath>
                </a14:m>
                <a:r>
                  <a:rPr lang="vi-VN" sz="4200" b="1">
                    <a:latin typeface="Tahoma" panose="020B0604030504040204" pitchFamily="34" charset="0"/>
                    <a:ea typeface="Tahoma" panose="020B0604030504040204" pitchFamily="34" charset="0"/>
                    <a:cs typeface="Tahoma" panose="020B0604030504040204" pitchFamily="34" charset="0"/>
                  </a:rPr>
                  <a:t> năm ông rút toàn bộ số tiền cả vốn lẫn lãi được bao nhiêu tiền?</a:t>
                </a:r>
                <a:endParaRPr lang="en-US" sz="42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TextBox 321"/>
              <p:cNvSpPr txBox="1">
                <a:spLocks noRot="1" noChangeAspect="1" noMove="1" noResize="1" noEditPoints="1" noAdjustHandles="1" noChangeArrowheads="1" noChangeShapeType="1" noTextEdit="1"/>
              </p:cNvSpPr>
              <p:nvPr/>
            </p:nvSpPr>
            <p:spPr>
              <a:xfrm>
                <a:off x="609599" y="3080067"/>
                <a:ext cx="23164800" cy="3569667"/>
              </a:xfrm>
              <a:prstGeom prst="rect">
                <a:avLst/>
              </a:prstGeom>
              <a:blipFill>
                <a:blip r:embed="rId3"/>
                <a:stretch>
                  <a:fillRect l="-1000" t="-3925" r="-1000" b="-4608"/>
                </a:stretch>
              </a:blipFill>
            </p:spPr>
            <p:txBody>
              <a:bodyPr/>
              <a:lstStyle/>
              <a:p>
                <a:r>
                  <a:rPr lang="en-US">
                    <a:noFill/>
                  </a:rPr>
                  <a:t> </a:t>
                </a:r>
              </a:p>
            </p:txBody>
          </p:sp>
        </mc:Fallback>
      </mc:AlternateContent>
      <p:sp>
        <p:nvSpPr>
          <p:cNvPr id="2" name="TextBox 321">
            <a:extLst>
              <a:ext uri="{FF2B5EF4-FFF2-40B4-BE49-F238E27FC236}">
                <a16:creationId xmlns:a16="http://schemas.microsoft.com/office/drawing/2014/main" id="{D0C485F4-9943-0713-A2BD-E4394B1EA371}"/>
              </a:ext>
            </a:extLst>
          </p:cNvPr>
          <p:cNvSpPr txBox="1"/>
          <p:nvPr/>
        </p:nvSpPr>
        <p:spPr>
          <a:xfrm>
            <a:off x="609599" y="6855691"/>
            <a:ext cx="23164800" cy="916709"/>
          </a:xfrm>
          <a:prstGeom prst="rect">
            <a:avLst/>
          </a:prstGeom>
          <a:solidFill>
            <a:srgbClr val="D6F7FE"/>
          </a:solidFill>
        </p:spPr>
        <p:txBody>
          <a:bodyPr wrap="square" rtlCol="0">
            <a:noAutofit/>
          </a:bodyPr>
          <a:lstStyle/>
          <a:p>
            <a:pPr algn="just">
              <a:lnSpc>
                <a:spcPct val="107000"/>
              </a:lnSpc>
            </a:pPr>
            <a:r>
              <a:rPr lang="en-US" sz="4200" b="1">
                <a:solidFill>
                  <a:srgbClr val="FF0000"/>
                </a:solidFill>
                <a:latin typeface="Tahoma" panose="020B0604030504040204" pitchFamily="34" charset="0"/>
                <a:ea typeface="Tahoma" panose="020B0604030504040204" pitchFamily="34" charset="0"/>
                <a:cs typeface="Tahoma" panose="020B0604030504040204" pitchFamily="34" charset="0"/>
              </a:rPr>
              <a:t>Câu hỏi thảo luận 2: </a:t>
            </a:r>
            <a:r>
              <a:rPr lang="vi-VN" sz="4200" b="1">
                <a:latin typeface="Tahoma" panose="020B0604030504040204" pitchFamily="34" charset="0"/>
                <a:ea typeface="Tahoma" panose="020B0604030504040204" pitchFamily="34" charset="0"/>
                <a:cs typeface="Tahoma" panose="020B0604030504040204" pitchFamily="34" charset="0"/>
              </a:rPr>
              <a:t>Theo em thế nào là tiết kiệm</a:t>
            </a:r>
            <a:r>
              <a:rPr lang="en-US" sz="4200" b="1">
                <a:latin typeface="Tahoma" panose="020B0604030504040204" pitchFamily="34" charset="0"/>
                <a:ea typeface="Tahoma" panose="020B0604030504040204" pitchFamily="34" charset="0"/>
                <a:cs typeface="Tahoma" panose="020B0604030504040204" pitchFamily="34" charset="0"/>
              </a:rPr>
              <a:t>?</a:t>
            </a:r>
          </a:p>
        </p:txBody>
      </p:sp>
      <p:sp>
        <p:nvSpPr>
          <p:cNvPr id="3" name="TextBox 321">
            <a:extLst>
              <a:ext uri="{FF2B5EF4-FFF2-40B4-BE49-F238E27FC236}">
                <a16:creationId xmlns:a16="http://schemas.microsoft.com/office/drawing/2014/main" id="{2C8BE192-18DD-06B4-432F-60AC12A3A86C}"/>
              </a:ext>
            </a:extLst>
          </p:cNvPr>
          <p:cNvSpPr txBox="1"/>
          <p:nvPr/>
        </p:nvSpPr>
        <p:spPr>
          <a:xfrm>
            <a:off x="609599" y="7905432"/>
            <a:ext cx="23164799" cy="5461000"/>
          </a:xfrm>
          <a:prstGeom prst="rect">
            <a:avLst/>
          </a:prstGeom>
          <a:solidFill>
            <a:srgbClr val="D6F7FE"/>
          </a:solidFill>
        </p:spPr>
        <p:txBody>
          <a:bodyPr wrap="square" rtlCol="0">
            <a:noAutofit/>
          </a:bodyPr>
          <a:lstStyle/>
          <a:p>
            <a:pPr algn="just"/>
            <a:r>
              <a:rPr lang="en-US" sz="4200" b="1">
                <a:solidFill>
                  <a:srgbClr val="FF0000"/>
                </a:solidFill>
                <a:latin typeface="Tahoma" panose="020B0604030504040204" pitchFamily="34" charset="0"/>
                <a:ea typeface="Tahoma" panose="020B0604030504040204" pitchFamily="34" charset="0"/>
                <a:cs typeface="Tahoma" panose="020B0604030504040204" pitchFamily="34" charset="0"/>
              </a:rPr>
              <a:t>Câu hỏi thảo luận 3: </a:t>
            </a:r>
            <a:r>
              <a:rPr lang="vi-VN" sz="4200" b="1">
                <a:latin typeface="Tahoma" panose="020B0604030504040204" pitchFamily="34" charset="0"/>
                <a:ea typeface="Tahoma" panose="020B0604030504040204" pitchFamily="34" charset="0"/>
                <a:cs typeface="Tahoma" panose="020B0604030504040204" pitchFamily="34" charset="0"/>
              </a:rPr>
              <a:t>Tháng 1 năm 2018, bác Việt gửi tiết kiệm 2 000 000 000 đồng kì hạn 36 tháng ở ngân hàng với lãi suất 7%/năm. Đến tháng 1 năm 2021, bác Việt rút tiền nêu trên để mua căn hộ chung cư với giá 30 626 075 đồng/mét vuông.</a:t>
            </a:r>
            <a:endParaRPr lang="en-US" sz="4200" b="1">
              <a:latin typeface="Tahoma" panose="020B0604030504040204" pitchFamily="34" charset="0"/>
              <a:ea typeface="Tahoma" panose="020B0604030504040204" pitchFamily="34" charset="0"/>
              <a:cs typeface="Tahoma" panose="020B0604030504040204" pitchFamily="34" charset="0"/>
            </a:endParaRPr>
          </a:p>
          <a:p>
            <a:pPr algn="just"/>
            <a:r>
              <a:rPr lang="vi-VN" sz="4200" b="1">
                <a:latin typeface="Tahoma" panose="020B0604030504040204" pitchFamily="34" charset="0"/>
                <a:ea typeface="Tahoma" panose="020B0604030504040204" pitchFamily="34" charset="0"/>
                <a:cs typeface="Tahoma" panose="020B0604030504040204" pitchFamily="34" charset="0"/>
              </a:rPr>
              <a:t>a) Hỏi tổng số tiền tiết kiệm bác Việt rút ra được vào tháng 1 năm 2021 là bao nhiêu?</a:t>
            </a:r>
            <a:endParaRPr lang="en-US" sz="4200" b="1">
              <a:latin typeface="Tahoma" panose="020B0604030504040204" pitchFamily="34" charset="0"/>
              <a:ea typeface="Tahoma" panose="020B0604030504040204" pitchFamily="34" charset="0"/>
              <a:cs typeface="Tahoma" panose="020B0604030504040204" pitchFamily="34" charset="0"/>
            </a:endParaRPr>
          </a:p>
          <a:p>
            <a:pPr algn="just"/>
            <a:r>
              <a:rPr lang="vi-VN" sz="4200" b="1">
                <a:latin typeface="Tahoma" panose="020B0604030504040204" pitchFamily="34" charset="0"/>
                <a:ea typeface="Tahoma" panose="020B0604030504040204" pitchFamily="34" charset="0"/>
                <a:cs typeface="Tahoma" panose="020B0604030504040204" pitchFamily="34" charset="0"/>
              </a:rPr>
              <a:t>b) Với số tiền nêu trên, bác Việt mua được căn hộ chung cư với diện tích bao nhiêu mét vuông?</a:t>
            </a:r>
            <a:endParaRPr lang="en-US" sz="4200" b="1">
              <a:latin typeface="Tahoma" panose="020B0604030504040204" pitchFamily="34" charset="0"/>
              <a:ea typeface="Tahoma" panose="020B0604030504040204" pitchFamily="34" charset="0"/>
              <a:cs typeface="Tahoma" panose="020B0604030504040204" pitchFamily="34" charset="0"/>
            </a:endParaRPr>
          </a:p>
          <a:p>
            <a:pPr algn="just"/>
            <a:r>
              <a:rPr lang="vi-VN" sz="4200" b="1">
                <a:latin typeface="Tahoma" panose="020B0604030504040204" pitchFamily="34" charset="0"/>
                <a:ea typeface="Tahoma" panose="020B0604030504040204" pitchFamily="34" charset="0"/>
                <a:cs typeface="Tahoma" panose="020B0604030504040204" pitchFamily="34" charset="0"/>
              </a:rPr>
              <a:t>c) Để mua được căn hộ 100 mét vuông ở thời điểm tháng 1 năm 2021, bác Việt cần phải gửi tiết kiệm từ tháng 1 năm 2018 bao nhiêu tiền?</a:t>
            </a:r>
            <a:endParaRPr lang="en-US" sz="4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9781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circle(in)">
                                      <p:cBhvr>
                                        <p:cTn id="7" dur="2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5" grpId="0" animBg="1"/>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879601"/>
            <a:ext cx="23926800" cy="10160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defRPr/>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1.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TIẾT KIỆM ĐẦU TƯ</a:t>
            </a:r>
          </a:p>
        </p:txBody>
      </p:sp>
      <mc:AlternateContent xmlns:mc="http://schemas.openxmlformats.org/markup-compatibility/2006" xmlns:a14="http://schemas.microsoft.com/office/drawing/2010/main">
        <mc:Choice Requires="a14">
          <p:sp>
            <p:nvSpPr>
              <p:cNvPr id="15" name="TextBox 321"/>
              <p:cNvSpPr txBox="1"/>
              <p:nvPr/>
            </p:nvSpPr>
            <p:spPr>
              <a:xfrm>
                <a:off x="609599" y="2971799"/>
                <a:ext cx="23164800" cy="3886201"/>
              </a:xfrm>
              <a:prstGeom prst="rect">
                <a:avLst/>
              </a:prstGeom>
              <a:solidFill>
                <a:srgbClr val="D6F7FE"/>
              </a:solidFill>
            </p:spPr>
            <p:txBody>
              <a:bodyPr wrap="square" rtlCol="0">
                <a:noAutofit/>
              </a:bodyPr>
              <a:lstStyle/>
              <a:p>
                <a:pPr algn="just">
                  <a:lnSpc>
                    <a:spcPct val="107000"/>
                  </a:lnSpc>
                </a:pP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 hỏi thảo luận 1:  </a:t>
                </a:r>
                <a:r>
                  <a:rPr lang="vi-VN" sz="4400" b="1">
                    <a:latin typeface="Tahoma" panose="020B0604030504040204" pitchFamily="34" charset="0"/>
                    <a:ea typeface="Tahoma" panose="020B0604030504040204" pitchFamily="34" charset="0"/>
                    <a:cs typeface="Tahoma" panose="020B0604030504040204" pitchFamily="34" charset="0"/>
                  </a:rPr>
                  <a:t>Ông A gửi vào ngân hàng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𝑷</m:t>
                        </m:r>
                      </m:e>
                      <m:sub>
                        <m:r>
                          <a:rPr lang="en-US" sz="4400" b="1" i="1">
                            <a:latin typeface="Cambria Math" panose="02040503050406030204" pitchFamily="18" charset="0"/>
                          </a:rPr>
                          <m:t>𝟎</m:t>
                        </m:r>
                      </m:sub>
                    </m:sSub>
                  </m:oMath>
                </a14:m>
                <a:r>
                  <a:rPr lang="vi-VN" sz="4400" b="1">
                    <a:latin typeface="Tahoma" panose="020B0604030504040204" pitchFamily="34" charset="0"/>
                    <a:ea typeface="Tahoma" panose="020B0604030504040204" pitchFamily="34" charset="0"/>
                    <a:cs typeface="Tahoma" panose="020B0604030504040204" pitchFamily="34" charset="0"/>
                  </a:rPr>
                  <a:t> đồng theo hình thức lãi suất kép (</a:t>
                </a:r>
                <a:r>
                  <a:rPr lang="nl-NL" sz="4400" b="1">
                    <a:latin typeface="Tahoma" panose="020B0604030504040204" pitchFamily="34" charset="0"/>
                    <a:ea typeface="Tahoma" panose="020B0604030504040204" pitchFamily="34" charset="0"/>
                    <a:cs typeface="Tahoma" panose="020B0604030504040204" pitchFamily="34" charset="0"/>
                  </a:rPr>
                  <a:t>nếu không rút tiền ra khỏi ngân hàng thì cứ sau mỗi năm số tiền lãi sẽ được nhập vào gốc để tính lãi cho năm tiếp theo</a:t>
                </a:r>
                <a:r>
                  <a:rPr lang="vi-VN" sz="4400" b="1">
                    <a:latin typeface="Tahoma" panose="020B0604030504040204" pitchFamily="34" charset="0"/>
                    <a:ea typeface="Tahoma" panose="020B0604030504040204" pitchFamily="34" charset="0"/>
                    <a:cs typeface="Tahoma" panose="020B0604030504040204" pitchFamily="34" charset="0"/>
                  </a:rPr>
                  <a:t>). Lãi suất ngân hàng là </a:t>
                </a:r>
                <a14:m>
                  <m:oMath xmlns:m="http://schemas.openxmlformats.org/officeDocument/2006/math">
                    <m:r>
                      <a:rPr lang="en-US" sz="4400" b="1" i="1">
                        <a:latin typeface="Cambria Math" panose="02040503050406030204" pitchFamily="18" charset="0"/>
                      </a:rPr>
                      <m:t>𝒓</m:t>
                    </m:r>
                    <m:r>
                      <a:rPr lang="en-US" sz="4400" b="1" i="1">
                        <a:latin typeface="Cambria Math" panose="02040503050406030204" pitchFamily="18" charset="0"/>
                      </a:rPr>
                      <m:t>%</m:t>
                    </m:r>
                  </m:oMath>
                </a14:m>
                <a:r>
                  <a:rPr lang="vi-VN" sz="4400" b="1">
                    <a:latin typeface="Tahoma" panose="020B0604030504040204" pitchFamily="34" charset="0"/>
                    <a:ea typeface="Tahoma" panose="020B0604030504040204" pitchFamily="34" charset="0"/>
                    <a:cs typeface="Tahoma" panose="020B0604030504040204" pitchFamily="34" charset="0"/>
                  </a:rPr>
                  <a:t>/năm và không đổi qua các năm ông gửi tiền. Hỏi Sau đúng </a:t>
                </a:r>
                <a14:m>
                  <m:oMath xmlns:m="http://schemas.openxmlformats.org/officeDocument/2006/math">
                    <m:r>
                      <a:rPr lang="en-US" sz="4400" b="1" i="1">
                        <a:latin typeface="Cambria Math" panose="02040503050406030204" pitchFamily="18" charset="0"/>
                      </a:rPr>
                      <m:t>𝒏</m:t>
                    </m:r>
                  </m:oMath>
                </a14:m>
                <a:r>
                  <a:rPr lang="vi-VN" sz="4400" b="1">
                    <a:latin typeface="Tahoma" panose="020B0604030504040204" pitchFamily="34" charset="0"/>
                    <a:ea typeface="Tahoma" panose="020B0604030504040204" pitchFamily="34" charset="0"/>
                    <a:cs typeface="Tahoma" panose="020B0604030504040204" pitchFamily="34" charset="0"/>
                  </a:rPr>
                  <a:t> năm ông rút toàn bộ số tiền cả vốn lẫn lãi được bao nhiêu tiền?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TextBox 321"/>
              <p:cNvSpPr txBox="1">
                <a:spLocks noRot="1" noChangeAspect="1" noMove="1" noResize="1" noEditPoints="1" noAdjustHandles="1" noChangeArrowheads="1" noChangeShapeType="1" noTextEdit="1"/>
              </p:cNvSpPr>
              <p:nvPr/>
            </p:nvSpPr>
            <p:spPr>
              <a:xfrm>
                <a:off x="609599" y="2971799"/>
                <a:ext cx="23164800" cy="3886201"/>
              </a:xfrm>
              <a:prstGeom prst="rect">
                <a:avLst/>
              </a:prstGeom>
              <a:blipFill>
                <a:blip r:embed="rId3"/>
                <a:stretch>
                  <a:fillRect l="-1053" t="-3605" r="-1053" b="-4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FF92E545-7E7C-81B2-FEDD-FCA150C5BA10}"/>
                  </a:ext>
                </a:extLst>
              </p:cNvPr>
              <p:cNvSpPr txBox="1">
                <a:spLocks/>
              </p:cNvSpPr>
              <p:nvPr/>
            </p:nvSpPr>
            <p:spPr>
              <a:xfrm>
                <a:off x="609599" y="7162801"/>
                <a:ext cx="23164800" cy="62484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Hướng dẫn</a:t>
                </a:r>
              </a:p>
              <a:p>
                <a:r>
                  <a:rPr lang="vi-VN" sz="4400" b="1">
                    <a:latin typeface="Tahoma" panose="020B0604030504040204" pitchFamily="34" charset="0"/>
                    <a:ea typeface="Tahoma" panose="020B0604030504040204" pitchFamily="34" charset="0"/>
                    <a:cs typeface="Tahoma" panose="020B0604030504040204" pitchFamily="34" charset="0"/>
                  </a:rPr>
                  <a:t>Đặt </a:t>
                </a:r>
                <a14:m>
                  <m:oMath xmlns:m="http://schemas.openxmlformats.org/officeDocument/2006/math">
                    <m:r>
                      <a:rPr lang="en-US" sz="4400" b="1" i="1">
                        <a:latin typeface="Cambria Math" panose="02040503050406030204" pitchFamily="18" charset="0"/>
                      </a:rPr>
                      <m:t>𝒂</m:t>
                    </m:r>
                    <m:r>
                      <a:rPr lang="en-US" sz="4400" b="1" i="1">
                        <a:latin typeface="Cambria Math" panose="02040503050406030204" pitchFamily="18" charset="0"/>
                      </a:rPr>
                      <m:t>=</m:t>
                    </m:r>
                    <m:r>
                      <a:rPr lang="en-US" sz="4400" b="1" i="1">
                        <a:latin typeface="Cambria Math" panose="02040503050406030204" pitchFamily="18" charset="0"/>
                      </a:rPr>
                      <m:t>𝒓</m:t>
                    </m:r>
                    <m:r>
                      <a:rPr lang="en-US" sz="4400" b="1" i="1">
                        <a:latin typeface="Cambria Math" panose="02040503050406030204" pitchFamily="18" charset="0"/>
                      </a:rPr>
                      <m:t>%</m:t>
                    </m:r>
                  </m:oMath>
                </a14:m>
                <a:endParaRPr lang="en-US" sz="4400" b="1">
                  <a:latin typeface="Tahoma" panose="020B0604030504040204" pitchFamily="34" charset="0"/>
                  <a:ea typeface="Tahoma" panose="020B0604030504040204" pitchFamily="34" charset="0"/>
                  <a:cs typeface="Tahoma" panose="020B0604030504040204" pitchFamily="34" charset="0"/>
                </a:endParaRPr>
              </a:p>
              <a:p>
                <a:r>
                  <a:rPr lang="vi-VN" sz="4400" b="1">
                    <a:latin typeface="Tahoma" panose="020B0604030504040204" pitchFamily="34" charset="0"/>
                    <a:ea typeface="Tahoma" panose="020B0604030504040204" pitchFamily="34" charset="0"/>
                    <a:cs typeface="Tahoma" panose="020B0604030504040204" pitchFamily="34" charset="0"/>
                  </a:rPr>
                  <a:t>Sau 1 năm số tiền cả vốn lẫn lãi ông A nhận được là: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𝑷</m:t>
                        </m:r>
                      </m:e>
                      <m:sub>
                        <m:r>
                          <a:rPr lang="en-US" sz="4400" b="1" i="1">
                            <a:latin typeface="Cambria Math" panose="02040503050406030204" pitchFamily="18" charset="0"/>
                          </a:rPr>
                          <m:t>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𝑷</m:t>
                        </m:r>
                      </m:e>
                      <m:sub>
                        <m:r>
                          <a:rPr lang="en-US" sz="4400" b="1" i="1">
                            <a:latin typeface="Cambria Math" panose="02040503050406030204" pitchFamily="18" charset="0"/>
                          </a:rPr>
                          <m:t>𝟎</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𝑷</m:t>
                        </m:r>
                      </m:e>
                      <m:sub>
                        <m:r>
                          <a:rPr lang="en-US" sz="4400" b="1" i="1">
                            <a:latin typeface="Cambria Math" panose="02040503050406030204" pitchFamily="18" charset="0"/>
                          </a:rPr>
                          <m:t>𝟎</m:t>
                        </m:r>
                      </m:sub>
                    </m:sSub>
                    <m:r>
                      <a:rPr lang="en-US" sz="4400" b="1" i="1">
                        <a:latin typeface="Cambria Math" panose="02040503050406030204" pitchFamily="18" charset="0"/>
                      </a:rPr>
                      <m:t>.</m:t>
                    </m:r>
                    <m:r>
                      <a:rPr lang="en-US" sz="4400" b="1" i="1">
                        <a:latin typeface="Cambria Math" panose="02040503050406030204" pitchFamily="18" charset="0"/>
                      </a:rPr>
                      <m:t>𝒂</m:t>
                    </m:r>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𝑷</m:t>
                        </m:r>
                      </m:e>
                      <m:sub>
                        <m:r>
                          <a:rPr lang="en-US" sz="4400" b="1" i="1">
                            <a:latin typeface="Cambria Math" panose="02040503050406030204" pitchFamily="18" charset="0"/>
                          </a:rPr>
                          <m:t>𝟎</m:t>
                        </m:r>
                      </m:sub>
                    </m:sSub>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𝒂</m:t>
                        </m:r>
                      </m:e>
                    </m:d>
                  </m:oMath>
                </a14:m>
                <a:r>
                  <a:rPr lang="vi-VN" sz="4400" b="1">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a:p>
                <a:r>
                  <a:rPr lang="vi-VN" sz="4400" b="1">
                    <a:latin typeface="Tahoma" panose="020B0604030504040204" pitchFamily="34" charset="0"/>
                    <a:ea typeface="Tahoma" panose="020B0604030504040204" pitchFamily="34" charset="0"/>
                    <a:cs typeface="Tahoma" panose="020B0604030504040204" pitchFamily="34" charset="0"/>
                  </a:rPr>
                  <a:t>Sau 2 năm số tiền cả vốn lẫn lãi ông A nhận được là: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𝑷</m:t>
                        </m:r>
                      </m:e>
                      <m:sub>
                        <m:r>
                          <a:rPr lang="en-US" sz="4400" b="1" i="1">
                            <a:latin typeface="Cambria Math" panose="02040503050406030204" pitchFamily="18" charset="0"/>
                          </a:rPr>
                          <m:t>𝟐</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𝑷</m:t>
                        </m:r>
                      </m:e>
                      <m:sub>
                        <m:r>
                          <a:rPr lang="en-US" sz="4400" b="1" i="1">
                            <a:latin typeface="Cambria Math" panose="02040503050406030204" pitchFamily="18" charset="0"/>
                          </a:rPr>
                          <m:t>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𝑷</m:t>
                        </m:r>
                      </m:e>
                      <m:sub>
                        <m:r>
                          <a:rPr lang="en-US" sz="4400" b="1" i="1">
                            <a:latin typeface="Cambria Math" panose="02040503050406030204" pitchFamily="18" charset="0"/>
                          </a:rPr>
                          <m:t>𝟏</m:t>
                        </m:r>
                      </m:sub>
                    </m:sSub>
                    <m:r>
                      <a:rPr lang="en-US" sz="4400" b="1" i="1">
                        <a:latin typeface="Cambria Math" panose="02040503050406030204" pitchFamily="18" charset="0"/>
                      </a:rPr>
                      <m:t>.</m:t>
                    </m:r>
                    <m:r>
                      <a:rPr lang="en-US" sz="4400" b="1" i="1">
                        <a:latin typeface="Cambria Math" panose="02040503050406030204" pitchFamily="18" charset="0"/>
                      </a:rPr>
                      <m:t>𝒂</m:t>
                    </m:r>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𝑷</m:t>
                        </m:r>
                      </m:e>
                      <m:sub>
                        <m:r>
                          <a:rPr lang="en-US" sz="4400" b="1" i="1">
                            <a:latin typeface="Cambria Math" panose="02040503050406030204" pitchFamily="18" charset="0"/>
                          </a:rPr>
                          <m:t>𝟎</m:t>
                        </m:r>
                      </m:sub>
                    </m:sSub>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𝒂</m:t>
                        </m:r>
                      </m:e>
                    </m:d>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𝑷</m:t>
                        </m:r>
                      </m:e>
                      <m:sub>
                        <m:r>
                          <a:rPr lang="en-US" sz="4400" b="1" i="1">
                            <a:latin typeface="Cambria Math" panose="02040503050406030204" pitchFamily="18" charset="0"/>
                          </a:rPr>
                          <m:t>𝟎</m:t>
                        </m:r>
                      </m:sub>
                    </m:sSub>
                    <m:r>
                      <a:rPr lang="en-US" sz="4400" b="1" i="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𝒂</m:t>
                        </m:r>
                      </m:e>
                    </m:d>
                    <m:r>
                      <a:rPr lang="en-US" sz="4400" b="1" i="1">
                        <a:latin typeface="Cambria Math" panose="02040503050406030204" pitchFamily="18" charset="0"/>
                      </a:rPr>
                      <m:t>𝒂</m:t>
                    </m:r>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𝑷</m:t>
                        </m:r>
                      </m:e>
                      <m:sub>
                        <m:r>
                          <a:rPr lang="en-US" sz="4400" b="1" i="1">
                            <a:latin typeface="Cambria Math" panose="02040503050406030204" pitchFamily="18" charset="0"/>
                          </a:rPr>
                          <m:t>𝟎</m:t>
                        </m:r>
                      </m:sub>
                    </m:sSub>
                    <m:r>
                      <a:rPr lang="en-US" sz="4400" b="1" i="1">
                        <a:latin typeface="Cambria Math" panose="02040503050406030204" pitchFamily="18" charset="0"/>
                      </a:rPr>
                      <m:t>.</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𝒂</m:t>
                            </m:r>
                          </m:e>
                        </m:d>
                      </m:e>
                      <m:sup>
                        <m:r>
                          <a:rPr lang="en-US" sz="4400" b="1" i="1">
                            <a:latin typeface="Cambria Math" panose="02040503050406030204" pitchFamily="18" charset="0"/>
                          </a:rPr>
                          <m:t>𝟐</m:t>
                        </m:r>
                      </m:sup>
                    </m:sSup>
                  </m:oMath>
                </a14:m>
                <a:r>
                  <a:rPr lang="vi-VN" sz="4400" b="1">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a:p>
                <a:r>
                  <a:rPr lang="vi-VN" sz="4400" b="1">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a:p>
                <a:r>
                  <a:rPr lang="vi-VN" sz="4400" b="1">
                    <a:latin typeface="Tahoma" panose="020B0604030504040204" pitchFamily="34" charset="0"/>
                    <a:ea typeface="Tahoma" panose="020B0604030504040204" pitchFamily="34" charset="0"/>
                    <a:cs typeface="Tahoma" panose="020B0604030504040204" pitchFamily="34" charset="0"/>
                  </a:rPr>
                  <a:t>Sau </a:t>
                </a:r>
                <a14:m>
                  <m:oMath xmlns:m="http://schemas.openxmlformats.org/officeDocument/2006/math">
                    <m:r>
                      <a:rPr lang="en-US" sz="4400" b="1" i="1">
                        <a:latin typeface="Cambria Math" panose="02040503050406030204" pitchFamily="18" charset="0"/>
                      </a:rPr>
                      <m:t>𝒏</m:t>
                    </m:r>
                  </m:oMath>
                </a14:m>
                <a:r>
                  <a:rPr lang="vi-VN" sz="4400" b="1">
                    <a:latin typeface="Tahoma" panose="020B0604030504040204" pitchFamily="34" charset="0"/>
                    <a:ea typeface="Tahoma" panose="020B0604030504040204" pitchFamily="34" charset="0"/>
                    <a:cs typeface="Tahoma" panose="020B0604030504040204" pitchFamily="34" charset="0"/>
                  </a:rPr>
                  <a:t> năm số tiền cả vốn lẫn lãi ông A nhận được là: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𝑷</m:t>
                        </m:r>
                      </m:e>
                      <m:sub>
                        <m:r>
                          <a:rPr lang="en-US" sz="4400" b="1" i="1">
                            <a:latin typeface="Cambria Math" panose="02040503050406030204" pitchFamily="18" charset="0"/>
                          </a:rPr>
                          <m:t>𝒏</m:t>
                        </m:r>
                      </m:sub>
                    </m:sSub>
                    <m:r>
                      <a:rPr lang="en-US" sz="4400" b="1" i="1">
                        <a:latin typeface="Cambria Math" panose="02040503050406030204" pitchFamily="18" charset="0"/>
                      </a:rPr>
                      <m:t>=</m:t>
                    </m:r>
                    <m:sSub>
                      <m:sSubPr>
                        <m:ctrlPr>
                          <a:rPr lang="en-US" sz="4400" b="1" i="1">
                            <a:latin typeface="Cambria Math" panose="02040503050406030204" pitchFamily="18" charset="0"/>
                          </a:rPr>
                        </m:ctrlPr>
                      </m:sSubPr>
                      <m:e>
                        <m:r>
                          <a:rPr lang="en-US" sz="4400" b="1" i="1">
                            <a:latin typeface="Cambria Math" panose="02040503050406030204" pitchFamily="18" charset="0"/>
                          </a:rPr>
                          <m:t>𝑷</m:t>
                        </m:r>
                      </m:e>
                      <m:sub>
                        <m:r>
                          <a:rPr lang="en-US" sz="4400" b="1" i="1">
                            <a:latin typeface="Cambria Math" panose="02040503050406030204" pitchFamily="18" charset="0"/>
                          </a:rPr>
                          <m:t>𝟎</m:t>
                        </m:r>
                      </m:sub>
                    </m:sSub>
                    <m:r>
                      <a:rPr lang="en-US" sz="4400" b="1" i="1">
                        <a:latin typeface="Cambria Math" panose="02040503050406030204" pitchFamily="18" charset="0"/>
                      </a:rPr>
                      <m:t>.</m:t>
                    </m:r>
                    <m:sSup>
                      <m:sSupPr>
                        <m:ctrlPr>
                          <a:rPr lang="en-US" sz="4400" b="1" i="1">
                            <a:latin typeface="Cambria Math" panose="02040503050406030204" pitchFamily="18" charset="0"/>
                          </a:rPr>
                        </m:ctrlPr>
                      </m:sSupPr>
                      <m:e>
                        <m:d>
                          <m:dPr>
                            <m:ctrlPr>
                              <a:rPr lang="en-US" sz="4400" b="1" i="1">
                                <a:latin typeface="Cambria Math" panose="02040503050406030204" pitchFamily="18" charset="0"/>
                              </a:rPr>
                            </m:ctrlPr>
                          </m:dPr>
                          <m:e>
                            <m:r>
                              <a:rPr lang="en-US" sz="4400" b="1" i="1">
                                <a:latin typeface="Cambria Math" panose="02040503050406030204" pitchFamily="18" charset="0"/>
                              </a:rPr>
                              <m:t>𝟏</m:t>
                            </m:r>
                            <m:r>
                              <a:rPr lang="en-US" sz="4400" b="1" i="1">
                                <a:latin typeface="Cambria Math" panose="02040503050406030204" pitchFamily="18" charset="0"/>
                              </a:rPr>
                              <m:t>+</m:t>
                            </m:r>
                            <m:r>
                              <a:rPr lang="en-US" sz="4400" b="1" i="1">
                                <a:latin typeface="Cambria Math" panose="02040503050406030204" pitchFamily="18" charset="0"/>
                              </a:rPr>
                              <m:t>𝒂</m:t>
                            </m:r>
                          </m:e>
                        </m:d>
                      </m:e>
                      <m:sup>
                        <m:r>
                          <a:rPr lang="en-US" sz="4400" b="1" i="1">
                            <a:latin typeface="Cambria Math" panose="02040503050406030204" pitchFamily="18" charset="0"/>
                          </a:rPr>
                          <m:t>𝒏</m:t>
                        </m:r>
                      </m:sup>
                    </m:sSup>
                  </m:oMath>
                </a14:m>
                <a:r>
                  <a:rPr lang="vi-VN" sz="4400" b="1">
                    <a:latin typeface="Tahoma" panose="020B0604030504040204" pitchFamily="34" charset="0"/>
                    <a:ea typeface="Tahoma" panose="020B0604030504040204" pitchFamily="34" charset="0"/>
                    <a:cs typeface="Tahoma" panose="020B0604030504040204" pitchFamily="34" charset="0"/>
                  </a:rPr>
                  <a:t>.</a:t>
                </a:r>
                <a:endParaRPr lang="en-US" sz="4400" b="1">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Content Placeholder 2">
                <a:extLst>
                  <a:ext uri="{FF2B5EF4-FFF2-40B4-BE49-F238E27FC236}">
                    <a16:creationId xmlns:a16="http://schemas.microsoft.com/office/drawing/2014/main" id="{FF92E545-7E7C-81B2-FEDD-FCA150C5BA10}"/>
                  </a:ext>
                </a:extLst>
              </p:cNvPr>
              <p:cNvSpPr txBox="1">
                <a:spLocks noRot="1" noChangeAspect="1" noMove="1" noResize="1" noEditPoints="1" noAdjustHandles="1" noChangeArrowheads="1" noChangeShapeType="1" noTextEdit="1"/>
              </p:cNvSpPr>
              <p:nvPr/>
            </p:nvSpPr>
            <p:spPr>
              <a:xfrm>
                <a:off x="609599" y="7162801"/>
                <a:ext cx="23164800" cy="6248400"/>
              </a:xfrm>
              <a:prstGeom prst="rect">
                <a:avLst/>
              </a:prstGeom>
              <a:blipFill>
                <a:blip r:embed="rId4"/>
                <a:stretch>
                  <a:fillRect l="-1026" t="-2921"/>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543090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circle(in)">
                                      <p:cBhvr>
                                        <p:cTn id="7" dur="2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879601"/>
            <a:ext cx="23926800" cy="10160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defRPr/>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1.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TIẾT KIỆM ĐẦU TƯ</a:t>
            </a:r>
          </a:p>
        </p:txBody>
      </p:sp>
      <mc:AlternateContent xmlns:mc="http://schemas.openxmlformats.org/markup-compatibility/2006" xmlns:a14="http://schemas.microsoft.com/office/drawing/2010/main">
        <mc:Choice Requires="a14">
          <p:sp>
            <p:nvSpPr>
              <p:cNvPr id="15" name="TextBox 321"/>
              <p:cNvSpPr txBox="1"/>
              <p:nvPr/>
            </p:nvSpPr>
            <p:spPr>
              <a:xfrm>
                <a:off x="609599" y="3080068"/>
                <a:ext cx="23164800" cy="4692332"/>
              </a:xfrm>
              <a:prstGeom prst="rect">
                <a:avLst/>
              </a:prstGeom>
              <a:solidFill>
                <a:srgbClr val="D6F7FE"/>
              </a:solidFill>
            </p:spPr>
            <p:txBody>
              <a:bodyPr wrap="square" rtlCol="0">
                <a:noAutofit/>
              </a:bodyPr>
              <a:lstStyle/>
              <a:p>
                <a:pPr algn="just">
                  <a:lnSpc>
                    <a:spcPct val="107000"/>
                  </a:lnSpc>
                </a:pP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 hỏi thảo luận 1: </a:t>
                </a:r>
              </a:p>
              <a:p>
                <a:pPr algn="just">
                  <a:lnSpc>
                    <a:spcPct val="107000"/>
                  </a:lnSpc>
                </a:pP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Ông A gửi vào ngân hàng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𝑷</m:t>
                        </m:r>
                      </m:e>
                      <m:sub>
                        <m:r>
                          <a:rPr lang="en-US" sz="4400" b="1" i="1">
                            <a:latin typeface="Cambria Math" panose="02040503050406030204" pitchFamily="18" charset="0"/>
                          </a:rPr>
                          <m:t>𝟎</m:t>
                        </m:r>
                      </m:sub>
                    </m:sSub>
                  </m:oMath>
                </a14:m>
                <a:r>
                  <a:rPr lang="vi-VN" sz="4400" b="1">
                    <a:latin typeface="Tahoma" panose="020B0604030504040204" pitchFamily="34" charset="0"/>
                    <a:ea typeface="Tahoma" panose="020B0604030504040204" pitchFamily="34" charset="0"/>
                    <a:cs typeface="Tahoma" panose="020B0604030504040204" pitchFamily="34" charset="0"/>
                  </a:rPr>
                  <a:t> đồng theo hình thức lãi suất kép (</a:t>
                </a:r>
                <a:r>
                  <a:rPr lang="nl-NL" sz="4400" b="1">
                    <a:latin typeface="Tahoma" panose="020B0604030504040204" pitchFamily="34" charset="0"/>
                    <a:ea typeface="Tahoma" panose="020B0604030504040204" pitchFamily="34" charset="0"/>
                    <a:cs typeface="Tahoma" panose="020B0604030504040204" pitchFamily="34" charset="0"/>
                  </a:rPr>
                  <a:t>nếu không rút tiền ra khỏi ngân hàng thì cứ sau mỗi năm số tiền lãi sẽ được nhập vào gốc để tính lãi cho năm tiếp theo</a:t>
                </a:r>
                <a:r>
                  <a:rPr lang="vi-VN" sz="4400" b="1">
                    <a:latin typeface="Tahoma" panose="020B0604030504040204" pitchFamily="34" charset="0"/>
                    <a:ea typeface="Tahoma" panose="020B0604030504040204" pitchFamily="34" charset="0"/>
                    <a:cs typeface="Tahoma" panose="020B0604030504040204" pitchFamily="34" charset="0"/>
                  </a:rPr>
                  <a:t>). Lãi suất ngân hàng là </a:t>
                </a:r>
                <a14:m>
                  <m:oMath xmlns:m="http://schemas.openxmlformats.org/officeDocument/2006/math">
                    <m:r>
                      <a:rPr lang="en-US" sz="4400" b="1" i="1">
                        <a:latin typeface="Cambria Math" panose="02040503050406030204" pitchFamily="18" charset="0"/>
                      </a:rPr>
                      <m:t>𝒓</m:t>
                    </m:r>
                    <m:r>
                      <a:rPr lang="en-US" sz="4400" b="1" i="1">
                        <a:latin typeface="Cambria Math" panose="02040503050406030204" pitchFamily="18" charset="0"/>
                      </a:rPr>
                      <m:t>%</m:t>
                    </m:r>
                  </m:oMath>
                </a14:m>
                <a:r>
                  <a:rPr lang="vi-VN" sz="4400" b="1">
                    <a:latin typeface="Tahoma" panose="020B0604030504040204" pitchFamily="34" charset="0"/>
                    <a:ea typeface="Tahoma" panose="020B0604030504040204" pitchFamily="34" charset="0"/>
                    <a:cs typeface="Tahoma" panose="020B0604030504040204" pitchFamily="34" charset="0"/>
                  </a:rPr>
                  <a:t>/năm và không đổi qua các năm ông gửi tiền. Hỏi Sau đúng </a:t>
                </a:r>
                <a14:m>
                  <m:oMath xmlns:m="http://schemas.openxmlformats.org/officeDocument/2006/math">
                    <m:r>
                      <a:rPr lang="en-US" sz="4400" b="1" i="1">
                        <a:latin typeface="Cambria Math" panose="02040503050406030204" pitchFamily="18" charset="0"/>
                      </a:rPr>
                      <m:t>𝒏</m:t>
                    </m:r>
                  </m:oMath>
                </a14:m>
                <a:r>
                  <a:rPr lang="vi-VN" sz="4400" b="1">
                    <a:latin typeface="Tahoma" panose="020B0604030504040204" pitchFamily="34" charset="0"/>
                    <a:ea typeface="Tahoma" panose="020B0604030504040204" pitchFamily="34" charset="0"/>
                    <a:cs typeface="Tahoma" panose="020B0604030504040204" pitchFamily="34" charset="0"/>
                  </a:rPr>
                  <a:t> năm ông rút toàn bộ số tiền cả vốn lẫn lãi được bao nhiêu tiền?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5" name="TextBox 321"/>
              <p:cNvSpPr txBox="1">
                <a:spLocks noRot="1" noChangeAspect="1" noMove="1" noResize="1" noEditPoints="1" noAdjustHandles="1" noChangeArrowheads="1" noChangeShapeType="1" noTextEdit="1"/>
              </p:cNvSpPr>
              <p:nvPr/>
            </p:nvSpPr>
            <p:spPr>
              <a:xfrm>
                <a:off x="609599" y="3080068"/>
                <a:ext cx="23164800" cy="4692332"/>
              </a:xfrm>
              <a:prstGeom prst="rect">
                <a:avLst/>
              </a:prstGeom>
              <a:blipFill>
                <a:blip r:embed="rId3"/>
                <a:stretch>
                  <a:fillRect l="-1053" t="-2987" r="-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FF92E545-7E7C-81B2-FEDD-FCA150C5BA10}"/>
                  </a:ext>
                </a:extLst>
              </p:cNvPr>
              <p:cNvSpPr txBox="1">
                <a:spLocks/>
              </p:cNvSpPr>
              <p:nvPr/>
            </p:nvSpPr>
            <p:spPr>
              <a:xfrm>
                <a:off x="609600" y="8754086"/>
                <a:ext cx="23164800" cy="3077954"/>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algn="just">
                  <a:lnSpc>
                    <a:spcPct val="107000"/>
                  </a:lnSpc>
                  <a:spcBef>
                    <a:spcPts val="0"/>
                  </a:spcBef>
                  <a:spcAft>
                    <a:spcPts val="0"/>
                  </a:spcAft>
                </a:pP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Gửi </a:t>
                </a:r>
                <a14:m>
                  <m:oMath xmlns:m="http://schemas.openxmlformats.org/officeDocument/2006/math">
                    <m:sSub>
                      <m:sSubPr>
                        <m:ctrlPr>
                          <a:rPr lang="en-US" sz="4400" b="1" i="1">
                            <a:solidFill>
                              <a:srgbClr val="0000FF"/>
                            </a:solidFill>
                            <a:latin typeface="Cambria Math" panose="02040503050406030204" pitchFamily="18" charset="0"/>
                          </a:rPr>
                        </m:ctrlPr>
                      </m:sSubPr>
                      <m:e>
                        <m:r>
                          <a:rPr lang="en-US" sz="4400" b="1" i="1">
                            <a:solidFill>
                              <a:srgbClr val="0000FF"/>
                            </a:solidFill>
                            <a:latin typeface="Cambria Math" panose="02040503050406030204" pitchFamily="18" charset="0"/>
                          </a:rPr>
                          <m:t>𝑷</m:t>
                        </m:r>
                      </m:e>
                      <m:sub>
                        <m:r>
                          <a:rPr lang="en-US" sz="4400" b="1" i="1">
                            <a:solidFill>
                              <a:srgbClr val="0000FF"/>
                            </a:solidFill>
                            <a:latin typeface="Cambria Math" panose="02040503050406030204" pitchFamily="18" charset="0"/>
                          </a:rPr>
                          <m:t>𝟎</m:t>
                        </m:r>
                      </m:sub>
                    </m:sSub>
                  </m:oMath>
                </a14:m>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đồng</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vào</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ngân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hàng</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lãi</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suất</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kép</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r%/</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năm</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sau</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i="1" dirty="0">
                    <a:solidFill>
                      <a:srgbClr val="0000FF"/>
                    </a:solidFill>
                    <a:latin typeface="Tahoma" panose="020B0604030504040204" pitchFamily="34" charset="0"/>
                    <a:ea typeface="Tahoma" panose="020B0604030504040204" pitchFamily="34" charset="0"/>
                    <a:cs typeface="Tahoma" panose="020B0604030504040204" pitchFamily="34" charset="0"/>
                  </a:rPr>
                  <a:t>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năm</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tiền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nhận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tính</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theo</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err="1">
                    <a:solidFill>
                      <a:srgbClr val="0000FF"/>
                    </a:solidFill>
                    <a:latin typeface="Tahoma" panose="020B0604030504040204" pitchFamily="34" charset="0"/>
                    <a:ea typeface="Tahoma" panose="020B0604030504040204" pitchFamily="34" charset="0"/>
                    <a:cs typeface="Tahoma" panose="020B0604030504040204" pitchFamily="34" charset="0"/>
                  </a:rPr>
                  <a:t>công</a:t>
                </a:r>
                <a:r>
                  <a:rPr lang="en-US" sz="4400" b="1">
                    <a:solidFill>
                      <a:srgbClr val="0000FF"/>
                    </a:solidFill>
                    <a:latin typeface="Tahoma" panose="020B0604030504040204" pitchFamily="34" charset="0"/>
                    <a:ea typeface="Tahoma" panose="020B0604030504040204" pitchFamily="34" charset="0"/>
                    <a:cs typeface="Tahoma" panose="020B0604030504040204" pitchFamily="34" charset="0"/>
                  </a:rPr>
                  <a:t> thức:</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endParaRPr lang="en-US" b="1"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8" name="Content Placeholder 2">
                <a:extLst>
                  <a:ext uri="{FF2B5EF4-FFF2-40B4-BE49-F238E27FC236}">
                    <a16:creationId xmlns:a16="http://schemas.microsoft.com/office/drawing/2014/main" id="{FF92E545-7E7C-81B2-FEDD-FCA150C5BA10}"/>
                  </a:ext>
                </a:extLst>
              </p:cNvPr>
              <p:cNvSpPr txBox="1">
                <a:spLocks noRot="1" noChangeAspect="1" noMove="1" noResize="1" noEditPoints="1" noAdjustHandles="1" noChangeArrowheads="1" noChangeShapeType="1" noTextEdit="1"/>
              </p:cNvSpPr>
              <p:nvPr/>
            </p:nvSpPr>
            <p:spPr>
              <a:xfrm>
                <a:off x="609600" y="8754086"/>
                <a:ext cx="23164800" cy="3077954"/>
              </a:xfrm>
              <a:prstGeom prst="rect">
                <a:avLst/>
              </a:prstGeom>
              <a:blipFill>
                <a:blip r:embed="rId4"/>
                <a:stretch>
                  <a:fillRect l="-1026" t="-4339" r="-1026"/>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AB7859A-E103-53E7-EC9F-2540DEF14534}"/>
                  </a:ext>
                </a:extLst>
              </p:cNvPr>
              <p:cNvSpPr/>
              <p:nvPr/>
            </p:nvSpPr>
            <p:spPr>
              <a:xfrm>
                <a:off x="8763000" y="10508671"/>
                <a:ext cx="5743046" cy="830997"/>
              </a:xfrm>
              <a:prstGeom prst="rect">
                <a:avLst/>
              </a:prstGeom>
              <a:ln w="57150">
                <a:solidFill>
                  <a:srgbClr val="FF000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4800" b="1" i="1" smtClean="0">
                              <a:solidFill>
                                <a:srgbClr val="0000FF"/>
                              </a:solidFill>
                              <a:latin typeface="Cambria Math" panose="02040503050406030204" pitchFamily="18" charset="0"/>
                            </a:rPr>
                          </m:ctrlPr>
                        </m:sSubPr>
                        <m:e>
                          <m:r>
                            <a:rPr lang="en-US" sz="4800" b="1" i="1">
                              <a:solidFill>
                                <a:srgbClr val="0000FF"/>
                              </a:solidFill>
                              <a:latin typeface="Cambria Math" panose="02040503050406030204" pitchFamily="18" charset="0"/>
                            </a:rPr>
                            <m:t>𝑷</m:t>
                          </m:r>
                        </m:e>
                        <m:sub>
                          <m:r>
                            <a:rPr lang="en-US" sz="4800" b="1" i="1" smtClean="0">
                              <a:solidFill>
                                <a:srgbClr val="0000FF"/>
                              </a:solidFill>
                              <a:latin typeface="Cambria Math" panose="02040503050406030204" pitchFamily="18" charset="0"/>
                            </a:rPr>
                            <m:t>𝒏</m:t>
                          </m:r>
                        </m:sub>
                      </m:sSub>
                      <m:r>
                        <a:rPr lang="en-US" sz="4800" b="1" i="0">
                          <a:solidFill>
                            <a:srgbClr val="0000FF"/>
                          </a:solidFill>
                          <a:latin typeface="Cambria Math" panose="02040503050406030204" pitchFamily="18" charset="0"/>
                        </a:rPr>
                        <m:t>=</m:t>
                      </m:r>
                      <m:sSub>
                        <m:sSubPr>
                          <m:ctrlPr>
                            <a:rPr lang="en-US" sz="4800" b="1" i="1" smtClean="0">
                              <a:solidFill>
                                <a:srgbClr val="0000FF"/>
                              </a:solidFill>
                              <a:latin typeface="Cambria Math" panose="02040503050406030204" pitchFamily="18" charset="0"/>
                            </a:rPr>
                          </m:ctrlPr>
                        </m:sSubPr>
                        <m:e>
                          <m:r>
                            <a:rPr lang="en-US" sz="4800" b="1" i="1" smtClean="0">
                              <a:solidFill>
                                <a:srgbClr val="0000FF"/>
                              </a:solidFill>
                              <a:latin typeface="Cambria Math" panose="02040503050406030204" pitchFamily="18" charset="0"/>
                            </a:rPr>
                            <m:t>𝑷</m:t>
                          </m:r>
                        </m:e>
                        <m:sub>
                          <m:r>
                            <a:rPr lang="en-US" sz="4800" b="1" i="1" smtClean="0">
                              <a:solidFill>
                                <a:srgbClr val="0000FF"/>
                              </a:solidFill>
                              <a:latin typeface="Cambria Math" panose="02040503050406030204" pitchFamily="18" charset="0"/>
                            </a:rPr>
                            <m:t>𝟎</m:t>
                          </m:r>
                        </m:sub>
                      </m:sSub>
                      <m:r>
                        <a:rPr lang="en-US" sz="4800" b="1" i="0">
                          <a:solidFill>
                            <a:srgbClr val="0000FF"/>
                          </a:solidFill>
                          <a:latin typeface="Cambria Math" panose="02040503050406030204" pitchFamily="18" charset="0"/>
                        </a:rPr>
                        <m:t>.</m:t>
                      </m:r>
                      <m:sSup>
                        <m:sSupPr>
                          <m:ctrlPr>
                            <a:rPr lang="en-US" sz="4800" b="1" i="1">
                              <a:solidFill>
                                <a:srgbClr val="0000FF"/>
                              </a:solidFill>
                              <a:latin typeface="Cambria Math" panose="02040503050406030204" pitchFamily="18" charset="0"/>
                            </a:rPr>
                          </m:ctrlPr>
                        </m:sSupPr>
                        <m:e>
                          <m:d>
                            <m:dPr>
                              <m:ctrlPr>
                                <a:rPr lang="en-US" sz="4800" b="1" i="1" smtClean="0">
                                  <a:solidFill>
                                    <a:srgbClr val="0000FF"/>
                                  </a:solidFill>
                                  <a:latin typeface="Cambria Math" panose="02040503050406030204" pitchFamily="18" charset="0"/>
                                </a:rPr>
                              </m:ctrlPr>
                            </m:dPr>
                            <m:e>
                              <m:r>
                                <a:rPr lang="en-US" sz="4800" b="1" i="0">
                                  <a:solidFill>
                                    <a:srgbClr val="0000FF"/>
                                  </a:solidFill>
                                  <a:latin typeface="Cambria Math" panose="02040503050406030204" pitchFamily="18" charset="0"/>
                                </a:rPr>
                                <m:t>𝟏</m:t>
                              </m:r>
                              <m:r>
                                <a:rPr lang="en-US" sz="4800" b="1" i="0">
                                  <a:solidFill>
                                    <a:srgbClr val="0000FF"/>
                                  </a:solidFill>
                                  <a:latin typeface="Cambria Math" panose="02040503050406030204" pitchFamily="18" charset="0"/>
                                </a:rPr>
                                <m:t>+</m:t>
                              </m:r>
                              <m:r>
                                <a:rPr lang="en-US" sz="4800" b="1" i="1">
                                  <a:solidFill>
                                    <a:srgbClr val="0000FF"/>
                                  </a:solidFill>
                                  <a:latin typeface="Cambria Math" panose="02040503050406030204" pitchFamily="18" charset="0"/>
                                </a:rPr>
                                <m:t>𝒓</m:t>
                              </m:r>
                              <m:r>
                                <a:rPr lang="en-US" sz="4800" b="1" i="0">
                                  <a:solidFill>
                                    <a:srgbClr val="0000FF"/>
                                  </a:solidFill>
                                  <a:latin typeface="Cambria Math" panose="02040503050406030204" pitchFamily="18" charset="0"/>
                                </a:rPr>
                                <m:t>%</m:t>
                              </m:r>
                            </m:e>
                          </m:d>
                        </m:e>
                        <m:sup>
                          <m:r>
                            <a:rPr lang="en-US" sz="4800" b="1" i="1">
                              <a:solidFill>
                                <a:srgbClr val="0000FF"/>
                              </a:solidFill>
                              <a:latin typeface="Cambria Math" panose="02040503050406030204" pitchFamily="18" charset="0"/>
                            </a:rPr>
                            <m:t>𝒏</m:t>
                          </m:r>
                        </m:sup>
                      </m:sSup>
                    </m:oMath>
                  </m:oMathPara>
                </a14:m>
                <a:endParaRPr lang="vi-VN" sz="4800" b="1" dirty="0">
                  <a:solidFill>
                    <a:schemeClr val="accent5"/>
                  </a:solidFill>
                  <a:latin typeface="Aho"/>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7AB7859A-E103-53E7-EC9F-2540DEF14534}"/>
                  </a:ext>
                </a:extLst>
              </p:cNvPr>
              <p:cNvSpPr>
                <a:spLocks noRot="1" noChangeAspect="1" noMove="1" noResize="1" noEditPoints="1" noAdjustHandles="1" noChangeArrowheads="1" noChangeShapeType="1" noTextEdit="1"/>
              </p:cNvSpPr>
              <p:nvPr/>
            </p:nvSpPr>
            <p:spPr>
              <a:xfrm>
                <a:off x="8763000" y="10508671"/>
                <a:ext cx="5743046" cy="830997"/>
              </a:xfrm>
              <a:prstGeom prst="rect">
                <a:avLst/>
              </a:prstGeom>
              <a:blipFill>
                <a:blip r:embed="rId5"/>
                <a:stretch>
                  <a:fillRect/>
                </a:stretch>
              </a:blipFill>
              <a:ln w="5715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2785385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circle(in)">
                                      <p:cBhvr>
                                        <p:cTn id="7" dur="2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circle(in)">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5"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879601"/>
            <a:ext cx="23926800" cy="10160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defRPr/>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1.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TIẾT KIỆM ĐẦU TƯ</a:t>
            </a:r>
          </a:p>
        </p:txBody>
      </p:sp>
      <p:sp>
        <p:nvSpPr>
          <p:cNvPr id="15" name="TextBox 321"/>
          <p:cNvSpPr txBox="1"/>
          <p:nvPr/>
        </p:nvSpPr>
        <p:spPr>
          <a:xfrm>
            <a:off x="623454" y="3937000"/>
            <a:ext cx="23164800" cy="1016000"/>
          </a:xfrm>
          <a:prstGeom prst="rect">
            <a:avLst/>
          </a:prstGeom>
          <a:solidFill>
            <a:srgbClr val="D6F7FE"/>
          </a:solidFill>
        </p:spPr>
        <p:txBody>
          <a:bodyPr wrap="square" rtlCol="0">
            <a:noAutofit/>
          </a:bodyPr>
          <a:lstStyle/>
          <a:p>
            <a:pPr algn="just">
              <a:lnSpc>
                <a:spcPct val="107000"/>
              </a:lnSpc>
            </a:pP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Câu hỏi thảo luận 2: </a:t>
            </a:r>
            <a:r>
              <a:rPr lang="vi-VN" sz="4400" b="1">
                <a:latin typeface="Tahoma" panose="020B0604030504040204" pitchFamily="34" charset="0"/>
                <a:ea typeface="Tahoma" panose="020B0604030504040204" pitchFamily="34" charset="0"/>
                <a:cs typeface="Tahoma" panose="020B0604030504040204" pitchFamily="34" charset="0"/>
              </a:rPr>
              <a:t>Theo em thế nào là tiết kiệm</a:t>
            </a:r>
            <a:r>
              <a:rPr lang="en-US" sz="4400" b="1">
                <a:latin typeface="Tahoma" panose="020B0604030504040204" pitchFamily="34" charset="0"/>
                <a:ea typeface="Tahoma" panose="020B0604030504040204" pitchFamily="34" charset="0"/>
                <a:cs typeface="Tahoma" panose="020B0604030504040204" pitchFamily="34" charset="0"/>
              </a:rPr>
              <a:t>?</a:t>
            </a:r>
          </a:p>
        </p:txBody>
      </p:sp>
      <p:sp>
        <p:nvSpPr>
          <p:cNvPr id="3" name="TextBox 321">
            <a:extLst>
              <a:ext uri="{FF2B5EF4-FFF2-40B4-BE49-F238E27FC236}">
                <a16:creationId xmlns:a16="http://schemas.microsoft.com/office/drawing/2014/main" id="{3D5DC54D-2294-E629-47A2-E89FD7FA5414}"/>
              </a:ext>
            </a:extLst>
          </p:cNvPr>
          <p:cNvSpPr txBox="1"/>
          <p:nvPr/>
        </p:nvSpPr>
        <p:spPr>
          <a:xfrm>
            <a:off x="623454" y="5828144"/>
            <a:ext cx="23164800" cy="3468255"/>
          </a:xfrm>
          <a:prstGeom prst="rect">
            <a:avLst/>
          </a:prstGeom>
          <a:solidFill>
            <a:srgbClr val="D6F7FE"/>
          </a:solidFill>
        </p:spPr>
        <p:txBody>
          <a:bodyPr wrap="square" rtlCol="0">
            <a:noAutofit/>
          </a:bodyPr>
          <a:lstStyle/>
          <a:p>
            <a:pPr algn="just"/>
            <a:r>
              <a:rPr lang="en-US" sz="4400" b="1">
                <a:latin typeface="Tahoma" panose="020B0604030504040204" pitchFamily="34" charset="0"/>
                <a:ea typeface="Tahoma" panose="020B0604030504040204" pitchFamily="34" charset="0"/>
                <a:cs typeface="Tahoma" panose="020B0604030504040204" pitchFamily="34" charset="0"/>
              </a:rPr>
              <a:t>Tiết kiệm và đầu tư là nền tảng cho các hoạt động về tài chính. về cơ bản, có thể hiểu tiết kiệm là việc lưu giữ giá trị, biến sức mua hiện tại thành sức mua trong tương lai; còn đầu tư là nhằm gia tăng giá trị. Đầu tư liên quan đến việc đưa tài chính vào các khoản đầu tư, chẳng hạn như cồ phiếu, với hi vọng tài chính sẽ tăng lên.</a:t>
            </a:r>
          </a:p>
        </p:txBody>
      </p:sp>
    </p:spTree>
    <p:extLst>
      <p:ext uri="{BB962C8B-B14F-4D97-AF65-F5344CB8AC3E}">
        <p14:creationId xmlns:p14="http://schemas.microsoft.com/office/powerpoint/2010/main" val="1336410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circle(in)">
                                      <p:cBhvr>
                                        <p:cTn id="7" dur="2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5"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879601"/>
            <a:ext cx="23926800" cy="10160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0000"/>
              </a:lnSpc>
              <a:defRPr/>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1.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TIẾT KIỆM ĐẦU TƯ</a:t>
            </a: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2895601"/>
            <a:ext cx="10515600" cy="10607675"/>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0972800" y="2895601"/>
                <a:ext cx="13182600" cy="105235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7000"/>
                  </a:lnSpc>
                  <a:spcBef>
                    <a:spcPts val="0"/>
                  </a:spcBef>
                  <a:buNone/>
                </a:pPr>
                <a:r>
                  <a:rPr lang="vi-VN" b="1">
                    <a:solidFill>
                      <a:srgbClr val="FF0000"/>
                    </a:solidFill>
                    <a:latin typeface="Tahoma" panose="020B0604030504040204" pitchFamily="34" charset="0"/>
                    <a:ea typeface="Tahoma" panose="020B0604030504040204" pitchFamily="34" charset="0"/>
                    <a:cs typeface="Tahoma" panose="020B0604030504040204" pitchFamily="34" charset="0"/>
                  </a:rPr>
                  <a:t>Lời </a:t>
                </a: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giải</a:t>
                </a:r>
              </a:p>
              <a:p>
                <a:pPr marL="342900" marR="0" lvl="0" indent="-342900" algn="just">
                  <a:lnSpc>
                    <a:spcPct val="150000"/>
                  </a:lnSpc>
                  <a:spcBef>
                    <a:spcPts val="0"/>
                  </a:spcBef>
                  <a:spcAft>
                    <a:spcPts val="0"/>
                  </a:spcAft>
                  <a:buFont typeface="+mj-lt"/>
                  <a:buAutoNum type="alphaLcParenR"/>
                  <a:tabLst>
                    <a:tab pos="2160270" algn="l"/>
                    <a:tab pos="3599815" algn="l"/>
                    <a:tab pos="5039995" algn="l"/>
                  </a:tabLst>
                </a:pP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Tổng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tiền</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mẹ</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Việt</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rút</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ra</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vào</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tháng</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năm</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2021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lvl="0" indent="0" algn="just">
                  <a:lnSpc>
                    <a:spcPct val="150000"/>
                  </a:lnSpc>
                  <a:spcBef>
                    <a:spcPts val="0"/>
                  </a:spcBef>
                  <a:spcAft>
                    <a:spcPts val="0"/>
                  </a:spcAft>
                  <a:buNone/>
                  <a:tabLst>
                    <a:tab pos="2160270" algn="l"/>
                    <a:tab pos="3599815" algn="l"/>
                    <a:tab pos="5039995" algn="l"/>
                  </a:tabLst>
                </a:pPr>
                <a14:m>
                  <m:oMathPara xmlns:m="http://schemas.openxmlformats.org/officeDocument/2006/math">
                    <m:oMathParaPr>
                      <m:jc m:val="centerGroup"/>
                    </m:oMathParaPr>
                    <m:oMath xmlns:m="http://schemas.openxmlformats.org/officeDocument/2006/math">
                      <m:r>
                        <a:rPr lang="vi-VN" sz="4400" b="1" i="1">
                          <a:solidFill>
                            <a:srgbClr val="000000"/>
                          </a:solidFill>
                          <a:latin typeface="Cambria Math" panose="02040503050406030204" pitchFamily="18" charset="0"/>
                          <a:ea typeface="Calibri" panose="020F0502020204030204" pitchFamily="34" charset="0"/>
                        </a:rPr>
                        <m:t>𝑻</m:t>
                      </m:r>
                      <m:r>
                        <a:rPr lang="vi-VN" sz="4400" b="1" i="1">
                          <a:solidFill>
                            <a:srgbClr val="000000"/>
                          </a:solidFill>
                          <a:latin typeface="Cambria Math" panose="02040503050406030204" pitchFamily="18" charset="0"/>
                          <a:ea typeface="Calibri" panose="020F0502020204030204" pitchFamily="34" charset="0"/>
                        </a:rPr>
                        <m:t>=</m:t>
                      </m:r>
                      <m:r>
                        <a:rPr lang="vi-VN" sz="4400" b="1" i="1">
                          <a:solidFill>
                            <a:srgbClr val="000000"/>
                          </a:solidFill>
                          <a:latin typeface="Cambria Math" panose="02040503050406030204" pitchFamily="18" charset="0"/>
                          <a:ea typeface="Calibri" panose="020F0502020204030204" pitchFamily="34" charset="0"/>
                        </a:rPr>
                        <m:t>𝟐</m:t>
                      </m:r>
                      <m:r>
                        <a:rPr lang="vi-VN" sz="4400" b="1" i="1">
                          <a:solidFill>
                            <a:srgbClr val="000000"/>
                          </a:solidFill>
                          <a:latin typeface="Cambria Math" panose="02040503050406030204" pitchFamily="18" charset="0"/>
                          <a:ea typeface="Calibri" panose="020F0502020204030204" pitchFamily="34" charset="0"/>
                        </a:rPr>
                        <m:t> </m:t>
                      </m:r>
                      <m:r>
                        <a:rPr lang="vi-VN" sz="4400" b="1" i="1">
                          <a:solidFill>
                            <a:srgbClr val="000000"/>
                          </a:solidFill>
                          <a:latin typeface="Cambria Math" panose="02040503050406030204" pitchFamily="18" charset="0"/>
                          <a:ea typeface="Calibri" panose="020F0502020204030204" pitchFamily="34" charset="0"/>
                        </a:rPr>
                        <m:t>𝟎𝟎𝟎</m:t>
                      </m:r>
                      <m:r>
                        <a:rPr lang="vi-VN" sz="4400" b="1" i="1">
                          <a:solidFill>
                            <a:srgbClr val="000000"/>
                          </a:solidFill>
                          <a:latin typeface="Cambria Math" panose="02040503050406030204" pitchFamily="18" charset="0"/>
                          <a:ea typeface="Calibri" panose="020F0502020204030204" pitchFamily="34" charset="0"/>
                        </a:rPr>
                        <m:t> </m:t>
                      </m:r>
                      <m:r>
                        <a:rPr lang="vi-VN" sz="4400" b="1" i="1">
                          <a:solidFill>
                            <a:srgbClr val="000000"/>
                          </a:solidFill>
                          <a:latin typeface="Cambria Math" panose="02040503050406030204" pitchFamily="18" charset="0"/>
                          <a:ea typeface="Calibri" panose="020F0502020204030204" pitchFamily="34" charset="0"/>
                        </a:rPr>
                        <m:t>𝟎𝟎𝟎</m:t>
                      </m:r>
                      <m:r>
                        <a:rPr lang="vi-VN" sz="4400" b="1" i="1">
                          <a:solidFill>
                            <a:srgbClr val="000000"/>
                          </a:solidFill>
                          <a:latin typeface="Cambria Math" panose="02040503050406030204" pitchFamily="18" charset="0"/>
                          <a:ea typeface="Calibri" panose="020F0502020204030204" pitchFamily="34" charset="0"/>
                        </a:rPr>
                        <m:t> </m:t>
                      </m:r>
                      <m:r>
                        <a:rPr lang="vi-VN" sz="4400" b="1" i="1">
                          <a:solidFill>
                            <a:srgbClr val="000000"/>
                          </a:solidFill>
                          <a:latin typeface="Cambria Math" panose="02040503050406030204" pitchFamily="18" charset="0"/>
                          <a:ea typeface="Calibri" panose="020F0502020204030204" pitchFamily="34" charset="0"/>
                        </a:rPr>
                        <m:t>𝟎𝟎𝟎</m:t>
                      </m:r>
                      <m:r>
                        <a:rPr lang="vi-VN" sz="4400" b="1" i="1">
                          <a:solidFill>
                            <a:srgbClr val="000000"/>
                          </a:solidFill>
                          <a:latin typeface="Cambria Math" panose="02040503050406030204" pitchFamily="18" charset="0"/>
                          <a:ea typeface="Calibri" panose="020F0502020204030204" pitchFamily="34" charset="0"/>
                        </a:rPr>
                        <m:t>.</m:t>
                      </m:r>
                      <m:sSup>
                        <m:sSupPr>
                          <m:ctrlPr>
                            <a:rPr lang="vi-VN" sz="4400" b="1" i="1">
                              <a:solidFill>
                                <a:srgbClr val="000000"/>
                              </a:solidFill>
                              <a:latin typeface="Cambria Math" panose="02040503050406030204" pitchFamily="18" charset="0"/>
                            </a:rPr>
                          </m:ctrlPr>
                        </m:sSupPr>
                        <m:e>
                          <m:d>
                            <m:dPr>
                              <m:ctrlPr>
                                <a:rPr lang="vi-VN" sz="4400" b="1" i="1">
                                  <a:solidFill>
                                    <a:srgbClr val="000000"/>
                                  </a:solidFill>
                                  <a:latin typeface="Cambria Math" panose="02040503050406030204" pitchFamily="18" charset="0"/>
                                </a:rPr>
                              </m:ctrlPr>
                            </m:dPr>
                            <m:e>
                              <m:r>
                                <a:rPr lang="vi-VN" sz="4400" b="1" i="1">
                                  <a:solidFill>
                                    <a:srgbClr val="000000"/>
                                  </a:solidFill>
                                  <a:latin typeface="Cambria Math" panose="02040503050406030204" pitchFamily="18" charset="0"/>
                                </a:rPr>
                                <m:t>𝟏</m:t>
                              </m:r>
                              <m:r>
                                <a:rPr lang="vi-VN" sz="4400" b="1" i="1">
                                  <a:solidFill>
                                    <a:srgbClr val="000000"/>
                                  </a:solidFill>
                                  <a:latin typeface="Cambria Math" panose="02040503050406030204" pitchFamily="18" charset="0"/>
                                </a:rPr>
                                <m:t>+</m:t>
                              </m:r>
                              <m:r>
                                <a:rPr lang="vi-VN" sz="4400" b="1" i="1">
                                  <a:solidFill>
                                    <a:srgbClr val="000000"/>
                                  </a:solidFill>
                                  <a:latin typeface="Cambria Math" panose="02040503050406030204" pitchFamily="18" charset="0"/>
                                </a:rPr>
                                <m:t>𝟕</m:t>
                              </m:r>
                              <m:r>
                                <a:rPr lang="vi-VN" sz="4400" b="1" i="1">
                                  <a:solidFill>
                                    <a:srgbClr val="000000"/>
                                  </a:solidFill>
                                  <a:latin typeface="Cambria Math" panose="02040503050406030204" pitchFamily="18" charset="0"/>
                                  <a:ea typeface="Cambria Math" panose="02040503050406030204" pitchFamily="18" charset="0"/>
                                </a:rPr>
                                <m:t>%</m:t>
                              </m:r>
                            </m:e>
                          </m:d>
                        </m:e>
                        <m:sup>
                          <m:r>
                            <a:rPr lang="vi-VN" sz="4400" b="1" i="1">
                              <a:solidFill>
                                <a:srgbClr val="000000"/>
                              </a:solidFill>
                              <a:latin typeface="Cambria Math" panose="02040503050406030204" pitchFamily="18" charset="0"/>
                            </a:rPr>
                            <m:t>𝟑</m:t>
                          </m:r>
                        </m:sup>
                      </m:sSup>
                    </m:oMath>
                  </m:oMathPara>
                </a14:m>
                <a:endParaRPr lang="vi-VN" sz="4400" b="1" i="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indent="0" algn="just">
                  <a:lnSpc>
                    <a:spcPct val="150000"/>
                  </a:lnSpc>
                  <a:spcBef>
                    <a:spcPts val="0"/>
                  </a:spcBef>
                  <a:spcAft>
                    <a:spcPts val="0"/>
                  </a:spcAft>
                  <a:buNone/>
                  <a:tabLst>
                    <a:tab pos="2160270" algn="l"/>
                    <a:tab pos="3599815" algn="l"/>
                    <a:tab pos="5039995" algn="l"/>
                  </a:tabLst>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a:solidFill>
                          <a:srgbClr val="000000"/>
                        </a:solidFill>
                        <a:latin typeface="Cambria Math" panose="02040503050406030204" pitchFamily="18" charset="0"/>
                      </a:rPr>
                      <m:t>          </m:t>
                    </m:r>
                    <m:r>
                      <a:rPr lang="en-US" sz="4400" b="1" i="0" smtClean="0">
                        <a:solidFill>
                          <a:srgbClr val="000000"/>
                        </a:solidFill>
                        <a:latin typeface="Cambria Math" panose="02040503050406030204" pitchFamily="18" charset="0"/>
                      </a:rPr>
                      <m:t>          </m:t>
                    </m:r>
                    <m:r>
                      <a:rPr lang="vi-VN" sz="4400" b="1" i="1">
                        <a:solidFill>
                          <a:srgbClr val="000000"/>
                        </a:solidFill>
                        <a:latin typeface="Cambria Math" panose="02040503050406030204" pitchFamily="18" charset="0"/>
                      </a:rPr>
                      <m:t>=</m:t>
                    </m:r>
                    <m:r>
                      <a:rPr lang="vi-VN" sz="4400" b="1" i="1">
                        <a:solidFill>
                          <a:srgbClr val="000000"/>
                        </a:solidFill>
                        <a:latin typeface="Cambria Math" panose="02040503050406030204" pitchFamily="18" charset="0"/>
                      </a:rPr>
                      <m:t>𝟐</m:t>
                    </m:r>
                    <m:r>
                      <a:rPr lang="vi-VN" sz="4400" b="1" i="1">
                        <a:solidFill>
                          <a:srgbClr val="000000"/>
                        </a:solidFill>
                        <a:latin typeface="Cambria Math" panose="02040503050406030204" pitchFamily="18" charset="0"/>
                      </a:rPr>
                      <m:t> </m:t>
                    </m:r>
                    <m:r>
                      <a:rPr lang="vi-VN" sz="4400" b="1" i="1">
                        <a:solidFill>
                          <a:srgbClr val="000000"/>
                        </a:solidFill>
                        <a:latin typeface="Cambria Math" panose="02040503050406030204" pitchFamily="18" charset="0"/>
                      </a:rPr>
                      <m:t>𝟒𝟓𝟎</m:t>
                    </m:r>
                    <m:r>
                      <a:rPr lang="vi-VN" sz="4400" b="1" i="1">
                        <a:solidFill>
                          <a:srgbClr val="000000"/>
                        </a:solidFill>
                        <a:latin typeface="Cambria Math" panose="02040503050406030204" pitchFamily="18" charset="0"/>
                      </a:rPr>
                      <m:t> </m:t>
                    </m:r>
                    <m:r>
                      <a:rPr lang="vi-VN" sz="4400" b="1" i="1">
                        <a:solidFill>
                          <a:srgbClr val="000000"/>
                        </a:solidFill>
                        <a:latin typeface="Cambria Math" panose="02040503050406030204" pitchFamily="18" charset="0"/>
                      </a:rPr>
                      <m:t>𝟎𝟖𝟔</m:t>
                    </m:r>
                    <m:r>
                      <a:rPr lang="vi-VN" sz="4400" b="1" i="1">
                        <a:solidFill>
                          <a:srgbClr val="000000"/>
                        </a:solidFill>
                        <a:latin typeface="Cambria Math" panose="02040503050406030204" pitchFamily="18" charset="0"/>
                      </a:rPr>
                      <m:t> </m:t>
                    </m:r>
                    <m:r>
                      <a:rPr lang="vi-VN" sz="4400" b="1" i="1">
                        <a:solidFill>
                          <a:srgbClr val="000000"/>
                        </a:solidFill>
                        <a:latin typeface="Cambria Math" panose="02040503050406030204" pitchFamily="18" charset="0"/>
                      </a:rPr>
                      <m:t>𝟎𝟎𝟎</m:t>
                    </m:r>
                    <m:r>
                      <a:rPr lang="vi-VN" sz="4400" b="1" i="1">
                        <a:solidFill>
                          <a:srgbClr val="000000"/>
                        </a:solidFill>
                        <a:latin typeface="Cambria Math" panose="02040503050406030204" pitchFamily="18" charset="0"/>
                      </a:rPr>
                      <m:t> </m:t>
                    </m:r>
                  </m:oMath>
                </a14:m>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4400" b="1" err="1">
                    <a:solidFill>
                      <a:srgbClr val="000000"/>
                    </a:solidFill>
                    <a:latin typeface="Tahoma" panose="020B0604030504040204" pitchFamily="34" charset="0"/>
                    <a:ea typeface="Tahoma" panose="020B0604030504040204" pitchFamily="34" charset="0"/>
                    <a:cs typeface="Tahoma" panose="020B0604030504040204" pitchFamily="34" charset="0"/>
                  </a:rPr>
                  <a:t>đồng</a:t>
                </a:r>
                <a:r>
                  <a:rPr lang="en-US" sz="4400" b="1">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marR="0" lvl="0" indent="-342900" algn="just">
                  <a:lnSpc>
                    <a:spcPct val="150000"/>
                  </a:lnSpc>
                  <a:spcBef>
                    <a:spcPts val="0"/>
                  </a:spcBef>
                  <a:spcAft>
                    <a:spcPts val="0"/>
                  </a:spcAft>
                  <a:buFont typeface="+mj-lt"/>
                  <a:buAutoNum type="alphaLcParenR"/>
                  <a:tabLst>
                    <a:tab pos="2160270" algn="l"/>
                    <a:tab pos="3599815" algn="l"/>
                    <a:tab pos="5039995" algn="l"/>
                  </a:tabLst>
                </a:pPr>
                <a:endParaRPr lang="vi-VN" i="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indent="0" algn="just">
                  <a:lnSpc>
                    <a:spcPct val="150000"/>
                  </a:lnSpc>
                  <a:spcBef>
                    <a:spcPts val="0"/>
                  </a:spcBef>
                  <a:spcAft>
                    <a:spcPts val="0"/>
                  </a:spcAft>
                  <a:buNone/>
                  <a:tabLst>
                    <a:tab pos="2160270" algn="l"/>
                    <a:tab pos="3599815" algn="l"/>
                    <a:tab pos="5039995" algn="l"/>
                  </a:tabLst>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gn="ctr">
                  <a:lnSpc>
                    <a:spcPct val="107000"/>
                  </a:lnSpc>
                  <a:spcBef>
                    <a:spcPts val="0"/>
                  </a:spcBef>
                  <a:buNone/>
                </a:pP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marR="0">
                  <a:lnSpc>
                    <a:spcPct val="107000"/>
                  </a:lnSpc>
                  <a:spcBef>
                    <a:spcPts val="0"/>
                  </a:spcBef>
                  <a:spcAft>
                    <a:spcPts val="0"/>
                  </a:spcAft>
                </a:pPr>
                <a:endParaRPr lang="en-US" b="1"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0972800" y="2895601"/>
                <a:ext cx="13182600" cy="10523539"/>
              </a:xfrm>
              <a:prstGeom prst="rect">
                <a:avLst/>
              </a:prstGeom>
              <a:blipFill>
                <a:blip r:embed="rId3"/>
                <a:stretch>
                  <a:fillRect l="-1848" t="-1447" r="-1755"/>
                </a:stretch>
              </a:blipFill>
              <a:ln>
                <a:solidFill>
                  <a:srgbClr val="00B0F0"/>
                </a:solidFill>
              </a:ln>
            </p:spPr>
            <p:txBody>
              <a:bodyPr/>
              <a:lstStyle/>
              <a:p>
                <a:r>
                  <a:rPr lang="en-US">
                    <a:noFill/>
                  </a:rPr>
                  <a:t> </a:t>
                </a:r>
              </a:p>
            </p:txBody>
          </p:sp>
        </mc:Fallback>
      </mc:AlternateContent>
      <p:sp>
        <p:nvSpPr>
          <p:cNvPr id="15" name="TextBox 321"/>
          <p:cNvSpPr txBox="1"/>
          <p:nvPr/>
        </p:nvSpPr>
        <p:spPr>
          <a:xfrm>
            <a:off x="457200" y="3308668"/>
            <a:ext cx="10316559" cy="9492932"/>
          </a:xfrm>
          <a:prstGeom prst="rect">
            <a:avLst/>
          </a:prstGeom>
          <a:noFill/>
        </p:spPr>
        <p:txBody>
          <a:bodyPr wrap="square" rtlCol="0">
            <a:noAutofit/>
          </a:bodyPr>
          <a:lstStyle/>
          <a:p>
            <a:pPr marL="0" marR="0" algn="just">
              <a:lnSpc>
                <a:spcPct val="107000"/>
              </a:lnSpc>
              <a:spcBef>
                <a:spcPts val="0"/>
              </a:spcBef>
              <a:spcAft>
                <a:spcPts val="0"/>
              </a:spcAft>
            </a:pPr>
            <a:r>
              <a:rPr lang="en-US" sz="4400" b="1">
                <a:solidFill>
                  <a:srgbClr val="FF0000"/>
                </a:solidFill>
                <a:latin typeface="Tahoma" panose="020B0604030504040204" pitchFamily="34" charset="0"/>
                <a:ea typeface="Tahoma" panose="020B0604030504040204" pitchFamily="34" charset="0"/>
                <a:cs typeface="Tahoma" panose="020B0604030504040204" pitchFamily="34" charset="0"/>
              </a:rPr>
              <a:t>CHTL3</a:t>
            </a:r>
            <a:r>
              <a:rPr lang="en-US" sz="4400" b="1" kern="120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Tháng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1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năm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2018,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mẹ</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Việt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gửi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tiết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kiệm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2 000 000 000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đồng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kì</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hạn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36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tháng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ở</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ngân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hàng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lãi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suất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7%/</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năm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Đến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tháng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1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năm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2021,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mẹ</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Việt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rút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tiền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tiết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kiệm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nêu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trên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để</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mua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căn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hộ</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chung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cư</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giá</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30 626 075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đồng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mét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vuông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Hỏi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tổng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tiền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tiết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kiệm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mẹ</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Việt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rút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được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vào</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tháng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1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năm</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2021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là</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bao</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nhiêu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b)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tiền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nêu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trên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mẹ</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Việt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mua</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được</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căn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hộ</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chung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cư</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diện</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tích</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bao</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nhiêu</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mét</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vuông</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0" marR="0" algn="just">
              <a:lnSpc>
                <a:spcPct val="107000"/>
              </a:lnSpc>
              <a:spcBef>
                <a:spcPts val="0"/>
              </a:spcBef>
              <a:spcAft>
                <a:spcPts val="800"/>
              </a:spcAft>
            </a:pPr>
            <a:r>
              <a:rPr lang="en-US" sz="44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8" name="TextBox 47"/>
              <p:cNvSpPr txBox="1"/>
              <p:nvPr/>
            </p:nvSpPr>
            <p:spPr>
              <a:xfrm>
                <a:off x="11030934" y="8831381"/>
                <a:ext cx="12420600" cy="3451458"/>
              </a:xfrm>
              <a:prstGeom prst="rect">
                <a:avLst/>
              </a:prstGeom>
              <a:noFill/>
            </p:spPr>
            <p:txBody>
              <a:bodyPr wrap="square" rtlCol="0">
                <a:spAutoFit/>
              </a:bodyPr>
              <a:lstStyle/>
              <a:p>
                <a:pPr lvl="0" algn="just">
                  <a:lnSpc>
                    <a:spcPct val="150000"/>
                  </a:lnSpc>
                  <a:tabLst>
                    <a:tab pos="2160270" algn="l"/>
                    <a:tab pos="3599815" algn="l"/>
                    <a:tab pos="5039995" algn="l"/>
                  </a:tabLst>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b)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số</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tiền</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nêu</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trên</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mẹ</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Việt</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mua</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được</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căn</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hộ</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chung</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cư</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với</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diện</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tích</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là</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vi-VN" sz="4400" b="1" i="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tabLst>
                    <a:tab pos="2160270" algn="l"/>
                    <a:tab pos="3599815" algn="l"/>
                    <a:tab pos="5039995" algn="l"/>
                  </a:tabLst>
                </a:pPr>
                <a14:m>
                  <m:oMath xmlns:m="http://schemas.openxmlformats.org/officeDocument/2006/math">
                    <m:r>
                      <a:rPr lang="en-US" b="1" i="1">
                        <a:latin typeface="Cambria Math" panose="02040503050406030204" pitchFamily="18" charset="0"/>
                      </a:rPr>
                      <m:t>𝑺</m:t>
                    </m:r>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𝑻</m:t>
                        </m:r>
                      </m:num>
                      <m:den>
                        <m:r>
                          <a:rPr lang="en-US" b="1" i="1">
                            <a:latin typeface="Cambria Math" panose="02040503050406030204" pitchFamily="18" charset="0"/>
                          </a:rPr>
                          <m:t>𝟑𝟎𝟔𝟐𝟔𝟎𝟕𝟓</m:t>
                        </m:r>
                      </m:den>
                    </m:f>
                    <m:r>
                      <a:rPr lang="en-US" b="1" i="1">
                        <a:latin typeface="Cambria Math" panose="02040503050406030204" pitchFamily="18" charset="0"/>
                      </a:rPr>
                      <m:t>=</m:t>
                    </m:r>
                    <m:f>
                      <m:fPr>
                        <m:ctrlPr>
                          <a:rPr lang="en-US" b="1" i="1">
                            <a:latin typeface="Cambria Math" panose="02040503050406030204" pitchFamily="18" charset="0"/>
                          </a:rPr>
                        </m:ctrlPr>
                      </m:fPr>
                      <m:num>
                        <m:r>
                          <a:rPr lang="en-US" b="1" i="1">
                            <a:latin typeface="Cambria Math" panose="02040503050406030204" pitchFamily="18" charset="0"/>
                          </a:rPr>
                          <m:t>𝟐𝟒𝟓𝟎𝟎𝟖𝟔𝟎𝟎𝟎</m:t>
                        </m:r>
                      </m:num>
                      <m:den>
                        <m:r>
                          <a:rPr lang="en-US" b="1" i="1">
                            <a:latin typeface="Cambria Math" panose="02040503050406030204" pitchFamily="18" charset="0"/>
                          </a:rPr>
                          <m:t>𝟑𝟎𝟔𝟐𝟔𝟎𝟕𝟓</m:t>
                        </m:r>
                      </m:den>
                    </m:f>
                    <m:r>
                      <a:rPr lang="en-US" b="1" i="1">
                        <a:latin typeface="Cambria Math" panose="02040503050406030204" pitchFamily="18" charset="0"/>
                      </a:rPr>
                      <m:t>=</m:t>
                    </m:r>
                    <m:r>
                      <a:rPr lang="en-US" b="1" i="1">
                        <a:latin typeface="Cambria Math" panose="02040503050406030204" pitchFamily="18" charset="0"/>
                      </a:rPr>
                      <m:t>𝟖𝟎</m:t>
                    </m:r>
                    <m:d>
                      <m:dPr>
                        <m:ctrlPr>
                          <a:rPr lang="en-US" b="1" i="1">
                            <a:latin typeface="Cambria Math" panose="02040503050406030204" pitchFamily="18" charset="0"/>
                          </a:rPr>
                        </m:ctrlPr>
                      </m:dPr>
                      <m:e>
                        <m:sSup>
                          <m:sSupPr>
                            <m:ctrlPr>
                              <a:rPr lang="en-US" b="1" i="1">
                                <a:latin typeface="Cambria Math" panose="02040503050406030204" pitchFamily="18" charset="0"/>
                              </a:rPr>
                            </m:ctrlPr>
                          </m:sSupPr>
                          <m:e>
                            <m:r>
                              <m:rPr>
                                <m:nor/>
                              </m:rPr>
                              <a:rPr lang="en-US" b="1"/>
                              <m:t>m</m:t>
                            </m:r>
                          </m:e>
                          <m:sup>
                            <m:r>
                              <a:rPr lang="en-US" b="1" i="1">
                                <a:latin typeface="Cambria Math" panose="02040503050406030204" pitchFamily="18" charset="0"/>
                              </a:rPr>
                              <m:t>𝟐</m:t>
                            </m:r>
                          </m:sup>
                        </m:sSup>
                      </m:e>
                    </m:d>
                  </m:oMath>
                </a14:m>
                <a:r>
                  <a:rPr lang="en-US" b="1"/>
                  <a:t>.</a:t>
                </a:r>
              </a:p>
            </p:txBody>
          </p:sp>
        </mc:Choice>
        <mc:Fallback xmlns="">
          <p:sp>
            <p:nvSpPr>
              <p:cNvPr id="48" name="TextBox 47"/>
              <p:cNvSpPr txBox="1">
                <a:spLocks noRot="1" noChangeAspect="1" noMove="1" noResize="1" noEditPoints="1" noAdjustHandles="1" noChangeArrowheads="1" noChangeShapeType="1" noTextEdit="1"/>
              </p:cNvSpPr>
              <p:nvPr/>
            </p:nvSpPr>
            <p:spPr>
              <a:xfrm>
                <a:off x="11030934" y="8831381"/>
                <a:ext cx="12420600" cy="3451458"/>
              </a:xfrm>
              <a:prstGeom prst="rect">
                <a:avLst/>
              </a:prstGeom>
              <a:blipFill>
                <a:blip r:embed="rId4"/>
                <a:stretch>
                  <a:fillRect l="-2013" r="-1964" b="-3534"/>
                </a:stretch>
              </a:blipFill>
            </p:spPr>
            <p:txBody>
              <a:bodyPr/>
              <a:lstStyle/>
              <a:p>
                <a:r>
                  <a:rPr lang="en-US">
                    <a:noFill/>
                  </a:rPr>
                  <a:t> </a:t>
                </a:r>
              </a:p>
            </p:txBody>
          </p:sp>
        </mc:Fallback>
      </mc:AlternateContent>
    </p:spTree>
    <p:extLst>
      <p:ext uri="{BB962C8B-B14F-4D97-AF65-F5344CB8AC3E}">
        <p14:creationId xmlns:p14="http://schemas.microsoft.com/office/powerpoint/2010/main" val="1122740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nodePh="1">
                                  <p:stCondLst>
                                    <p:cond delay="0"/>
                                  </p:stCondLst>
                                  <p:endCondLst>
                                    <p:cond evt="begin" delay="0">
                                      <p:tn val="13"/>
                                    </p:cond>
                                  </p:endCondLst>
                                  <p:childTnLst>
                                    <p:set>
                                      <p:cBhvr>
                                        <p:cTn id="14"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15" grpId="0"/>
      <p:bldP spid="4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3706</TotalTime>
  <Words>3620</Words>
  <PresentationFormat>Custom</PresentationFormat>
  <Paragraphs>343</Paragraphs>
  <Slides>23</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Yu Gothic UI Semilight</vt:lpstr>
      <vt:lpstr>Aho</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2022-08-11T13:00:27Z</dcterms:modified>
</cp:coreProperties>
</file>