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4" r:id="rId2"/>
    <p:sldId id="275" r:id="rId3"/>
    <p:sldId id="256" r:id="rId4"/>
    <p:sldId id="264" r:id="rId5"/>
    <p:sldId id="257" r:id="rId6"/>
    <p:sldId id="276" r:id="rId7"/>
    <p:sldId id="258" r:id="rId8"/>
    <p:sldId id="261" r:id="rId9"/>
    <p:sldId id="260" r:id="rId10"/>
    <p:sldId id="259" r:id="rId11"/>
    <p:sldId id="271" r:id="rId12"/>
    <p:sldId id="262" r:id="rId13"/>
    <p:sldId id="265" r:id="rId14"/>
    <p:sldId id="266" r:id="rId15"/>
    <p:sldId id="267" r:id="rId16"/>
    <p:sldId id="269" r:id="rId17"/>
    <p:sldId id="270" r:id="rId18"/>
  </p:sldIdLst>
  <p:sldSz cx="9144000" cy="5715000" type="screen16x10"/>
  <p:notesSz cx="6858000" cy="9144000"/>
  <p:defaultTextStyle>
    <a:defPPr>
      <a:defRPr lang="en-US"/>
    </a:defPPr>
    <a:lvl1pPr marL="0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75469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50938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426407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901876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77345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852814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328283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803752" algn="l" defTabSz="95093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FBC1"/>
    <a:srgbClr val="FFFFFF"/>
    <a:srgbClr val="D7F9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6" autoAdjust="0"/>
    <p:restoredTop sz="94660"/>
  </p:normalViewPr>
  <p:slideViewPr>
    <p:cSldViewPr>
      <p:cViewPr varScale="1">
        <p:scale>
          <a:sx n="82" d="100"/>
          <a:sy n="82" d="100"/>
        </p:scale>
        <p:origin x="-1026" y="-9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234C6-C83A-41D4-9A59-C51F81C44E86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F209C-D407-4AA5-8445-5EBD203FAB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9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09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2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18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773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52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28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0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000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075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5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0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54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5093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26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9018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3773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8528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3282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8037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0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2"/>
            <a:ext cx="4038600" cy="37716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2"/>
            <a:ext cx="4038600" cy="3771635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14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279261"/>
            <a:ext cx="4040188" cy="53313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469" indent="0">
              <a:buNone/>
              <a:defRPr sz="2100" b="1"/>
            </a:lvl2pPr>
            <a:lvl3pPr marL="950938" indent="0">
              <a:buNone/>
              <a:defRPr sz="1800" b="1"/>
            </a:lvl3pPr>
            <a:lvl4pPr marL="1426407" indent="0">
              <a:buNone/>
              <a:defRPr sz="1700" b="1"/>
            </a:lvl4pPr>
            <a:lvl5pPr marL="1901876" indent="0">
              <a:buNone/>
              <a:defRPr sz="1700" b="1"/>
            </a:lvl5pPr>
            <a:lvl6pPr marL="2377345" indent="0">
              <a:buNone/>
              <a:defRPr sz="1700" b="1"/>
            </a:lvl6pPr>
            <a:lvl7pPr marL="2852814" indent="0">
              <a:buNone/>
              <a:defRPr sz="1700" b="1"/>
            </a:lvl7pPr>
            <a:lvl8pPr marL="3328283" indent="0">
              <a:buNone/>
              <a:defRPr sz="1700" b="1"/>
            </a:lvl8pPr>
            <a:lvl9pPr marL="380375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812395"/>
            <a:ext cx="4040188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279261"/>
            <a:ext cx="4041775" cy="533135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5469" indent="0">
              <a:buNone/>
              <a:defRPr sz="2100" b="1"/>
            </a:lvl2pPr>
            <a:lvl3pPr marL="950938" indent="0">
              <a:buNone/>
              <a:defRPr sz="1800" b="1"/>
            </a:lvl3pPr>
            <a:lvl4pPr marL="1426407" indent="0">
              <a:buNone/>
              <a:defRPr sz="1700" b="1"/>
            </a:lvl4pPr>
            <a:lvl5pPr marL="1901876" indent="0">
              <a:buNone/>
              <a:defRPr sz="1700" b="1"/>
            </a:lvl5pPr>
            <a:lvl6pPr marL="2377345" indent="0">
              <a:buNone/>
              <a:defRPr sz="1700" b="1"/>
            </a:lvl6pPr>
            <a:lvl7pPr marL="2852814" indent="0">
              <a:buNone/>
              <a:defRPr sz="1700" b="1"/>
            </a:lvl7pPr>
            <a:lvl8pPr marL="3328283" indent="0">
              <a:buNone/>
              <a:defRPr sz="1700" b="1"/>
            </a:lvl8pPr>
            <a:lvl9pPr marL="3803752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812395"/>
            <a:ext cx="4041775" cy="3292740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04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34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27541"/>
            <a:ext cx="3008313" cy="96837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195918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75469" indent="0">
              <a:buNone/>
              <a:defRPr sz="1200"/>
            </a:lvl2pPr>
            <a:lvl3pPr marL="950938" indent="0">
              <a:buNone/>
              <a:defRPr sz="1000"/>
            </a:lvl3pPr>
            <a:lvl4pPr marL="1426407" indent="0">
              <a:buNone/>
              <a:defRPr sz="900"/>
            </a:lvl4pPr>
            <a:lvl5pPr marL="1901876" indent="0">
              <a:buNone/>
              <a:defRPr sz="900"/>
            </a:lvl5pPr>
            <a:lvl6pPr marL="2377345" indent="0">
              <a:buNone/>
              <a:defRPr sz="900"/>
            </a:lvl6pPr>
            <a:lvl7pPr marL="2852814" indent="0">
              <a:buNone/>
              <a:defRPr sz="900"/>
            </a:lvl7pPr>
            <a:lvl8pPr marL="3328283" indent="0">
              <a:buNone/>
              <a:defRPr sz="900"/>
            </a:lvl8pPr>
            <a:lvl9pPr marL="38037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73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300"/>
            </a:lvl1pPr>
            <a:lvl2pPr marL="475469" indent="0">
              <a:buNone/>
              <a:defRPr sz="2900"/>
            </a:lvl2pPr>
            <a:lvl3pPr marL="950938" indent="0">
              <a:buNone/>
              <a:defRPr sz="2500"/>
            </a:lvl3pPr>
            <a:lvl4pPr marL="1426407" indent="0">
              <a:buNone/>
              <a:defRPr sz="2100"/>
            </a:lvl4pPr>
            <a:lvl5pPr marL="1901876" indent="0">
              <a:buNone/>
              <a:defRPr sz="2100"/>
            </a:lvl5pPr>
            <a:lvl6pPr marL="2377345" indent="0">
              <a:buNone/>
              <a:defRPr sz="2100"/>
            </a:lvl6pPr>
            <a:lvl7pPr marL="2852814" indent="0">
              <a:buNone/>
              <a:defRPr sz="2100"/>
            </a:lvl7pPr>
            <a:lvl8pPr marL="3328283" indent="0">
              <a:buNone/>
              <a:defRPr sz="2100"/>
            </a:lvl8pPr>
            <a:lvl9pPr marL="3803752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75469" indent="0">
              <a:buNone/>
              <a:defRPr sz="1200"/>
            </a:lvl2pPr>
            <a:lvl3pPr marL="950938" indent="0">
              <a:buNone/>
              <a:defRPr sz="1000"/>
            </a:lvl3pPr>
            <a:lvl4pPr marL="1426407" indent="0">
              <a:buNone/>
              <a:defRPr sz="900"/>
            </a:lvl4pPr>
            <a:lvl5pPr marL="1901876" indent="0">
              <a:buNone/>
              <a:defRPr sz="900"/>
            </a:lvl5pPr>
            <a:lvl6pPr marL="2377345" indent="0">
              <a:buNone/>
              <a:defRPr sz="900"/>
            </a:lvl6pPr>
            <a:lvl7pPr marL="2852814" indent="0">
              <a:buNone/>
              <a:defRPr sz="900"/>
            </a:lvl7pPr>
            <a:lvl8pPr marL="3328283" indent="0">
              <a:buNone/>
              <a:defRPr sz="900"/>
            </a:lvl8pPr>
            <a:lvl9pPr marL="380375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54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B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5094" tIns="47547" rIns="95094" bIns="4754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2"/>
            <a:ext cx="8229600" cy="3771635"/>
          </a:xfrm>
          <a:prstGeom prst="rect">
            <a:avLst/>
          </a:prstGeom>
        </p:spPr>
        <p:txBody>
          <a:bodyPr vert="horz" lIns="95094" tIns="47547" rIns="95094" bIns="4754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5094" tIns="47547" rIns="95094" bIns="4754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2B54-05F8-4D05-B664-5E8376637409}" type="datetimeFigureOut">
              <a:rPr lang="en-US" smtClean="0"/>
              <a:t>15/08/2021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5094" tIns="47547" rIns="95094" bIns="4754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5094" tIns="47547" rIns="95094" bIns="4754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2C16A7-D2B8-44E2-B34A-7C80DE7CA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88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093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602" indent="-356602" algn="l" defTabSz="95093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2637" indent="-297168" algn="l" defTabSz="950938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88672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4142" indent="-237735" algn="l" defTabSz="95093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9610" indent="-237735" algn="l" defTabSz="950938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15080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548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017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487" indent="-237735" algn="l" defTabSz="95093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69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38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07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876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345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52814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328283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03752" algn="l" defTabSz="95093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 ?</a:t>
            </a:r>
            <a:endParaRPr lang="en-US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85900"/>
            <a:ext cx="2800350" cy="20040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485900"/>
            <a:ext cx="2971800" cy="20040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50" y="3505200"/>
            <a:ext cx="28194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68700"/>
            <a:ext cx="2971800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48000" y="126414"/>
            <a:ext cx="3657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14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poster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6501"/>
            <a:ext cx="7010400" cy="422175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81100"/>
            <a:ext cx="7391400" cy="43262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6822"/>
          <a:stretch/>
        </p:blipFill>
        <p:spPr>
          <a:xfrm>
            <a:off x="182295" y="1181100"/>
            <a:ext cx="8855609" cy="432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64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4300"/>
            <a:ext cx="8229600" cy="9525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08243"/>
            <a:ext cx="2133600" cy="2261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" y="3099203"/>
            <a:ext cx="2720340" cy="2497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38724"/>
            <a:ext cx="2438400" cy="2246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715864"/>
            <a:ext cx="2057400" cy="2246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99203"/>
            <a:ext cx="3249930" cy="249755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708242"/>
            <a:ext cx="2019300" cy="225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089553"/>
            <a:ext cx="2971800" cy="25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5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14514"/>
            <a:ext cx="5024239" cy="9525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7898"/>
            <a:ext cx="8229600" cy="377163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Chu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3R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" y="0"/>
            <a:ext cx="884183" cy="884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58463" y="2107276"/>
            <a:ext cx="515693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Reduce: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Reuse: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Recycle: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" y="1904900"/>
            <a:ext cx="3566940" cy="335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0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47700"/>
            <a:ext cx="8229600" cy="9525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522" y="4053212"/>
            <a:ext cx="8686800" cy="3771635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www.youtube.com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watch?v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yuTJxTIuc4k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228600" y="14514"/>
            <a:ext cx="5024239" cy="952500"/>
          </a:xfrm>
          <a:prstGeom prst="rect">
            <a:avLst/>
          </a:prstGeom>
        </p:spPr>
        <p:txBody>
          <a:bodyPr vert="horz" lIns="95094" tIns="47547" rIns="95094" bIns="47547" rtlCol="0" anchor="ctr">
            <a:normAutofit/>
          </a:bodyPr>
          <a:lstStyle>
            <a:lvl1pPr algn="ctr" defTabSz="950938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Em có biết?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22" y="0"/>
            <a:ext cx="884183" cy="8841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05577"/>
            <a:ext cx="3962400" cy="24860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505577"/>
            <a:ext cx="4038600" cy="255144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6324600" y="3086100"/>
            <a:ext cx="838200" cy="80962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22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42900"/>
            <a:ext cx="7924800" cy="5200650"/>
          </a:xfrm>
        </p:spPr>
      </p:pic>
    </p:spTree>
    <p:extLst>
      <p:ext uri="{BB962C8B-B14F-4D97-AF65-F5344CB8AC3E}">
        <p14:creationId xmlns:p14="http://schemas.microsoft.com/office/powerpoint/2010/main" val="3348412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0360" y="223312"/>
            <a:ext cx="7361936" cy="394854"/>
          </a:xfrm>
          <a:prstGeom prst="rect">
            <a:avLst/>
          </a:prstGeom>
        </p:spPr>
        <p:txBody>
          <a:bodyPr vert="horz" lIns="95094" tIns="47547" rIns="95094" bIns="47547" rtlCol="0" anchor="ctr">
            <a:noAutofit/>
          </a:bodyPr>
          <a:lstStyle>
            <a:lvl1pPr algn="ctr" defTabSz="950938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5166" y="626236"/>
            <a:ext cx="8458200" cy="4327907"/>
          </a:xfrm>
          <a:prstGeom prst="rect">
            <a:avLst/>
          </a:prstGeom>
        </p:spPr>
        <p:txBody>
          <a:bodyPr vert="horz" lIns="95094" tIns="47547" rIns="95094" bIns="47547" rtlCol="0">
            <a:noAutofit/>
          </a:bodyPr>
          <a:lstStyle>
            <a:lvl1pPr marL="356602" indent="-356602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2637" indent="-297168" algn="l" defTabSz="950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672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4142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9610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5080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0548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6017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1487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chai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thuỷ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nilon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hỏng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vụn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ách xử lí rác thải dễ phân hủy từ những thức ăn bỏ đi hàng ngày thành phân bón cho cây trồng.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842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5166" y="31876"/>
            <a:ext cx="8458200" cy="4327907"/>
          </a:xfrm>
          <a:prstGeom prst="rect">
            <a:avLst/>
          </a:prstGeom>
        </p:spPr>
        <p:txBody>
          <a:bodyPr vert="horz" lIns="95094" tIns="47547" rIns="95094" bIns="47547" rtlCol="0">
            <a:noAutofit/>
          </a:bodyPr>
          <a:lstStyle>
            <a:lvl1pPr marL="356602" indent="-356602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72637" indent="-297168" algn="l" defTabSz="950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88672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64142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39610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15080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90548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66017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41487" indent="-237735" algn="l" defTabSz="95093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ách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Font typeface="Arial" pitchFamily="34" charset="0"/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ăm nhỏ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và trộn đều với đất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ủ trong thùng kín khoảng một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chất thải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phân hủy thành phân bón cho cây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300745"/>
              </p:ext>
            </p:extLst>
          </p:nvPr>
        </p:nvGraphicFramePr>
        <p:xfrm>
          <a:off x="361356" y="571501"/>
          <a:ext cx="8366166" cy="4125188"/>
        </p:xfrm>
        <a:graphic>
          <a:graphicData uri="http://schemas.openxmlformats.org/drawingml/2006/table">
            <a:tbl>
              <a:tblPr firstRow="1" firstCol="1" bandRow="1"/>
              <a:tblGrid>
                <a:gridCol w="2229444"/>
                <a:gridCol w="6136722"/>
              </a:tblGrid>
              <a:tr h="3441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dùng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bỏ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Cách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xử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lí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Chai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nhựa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chai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thuỷ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tinh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túi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nilon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sach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nhiều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lần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Quần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áo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cũ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Tặng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cho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hoàn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cảnh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khó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khăn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dụng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giẻ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lau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chế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thành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khác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17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 điện cũ hỏng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Mang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gom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để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xử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lý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Pin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hỏng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vứt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vào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rác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mang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đến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điểm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thu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gom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pin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Đồ gỗ đã qua sử dụng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Đem tặng cho người có hoàn cảnh khó khăn, tái chế lại thành đồ dùng khác hoặc làm củi.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99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Giấy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vụn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giấy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gói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góp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kế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hoạch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nhỏ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hoặc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dùng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liệu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tái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chế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Arial"/>
                          <a:cs typeface="Arial"/>
                        </a:rPr>
                        <a:t>.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69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0"/>
            <a:ext cx="8229600" cy="9525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71500"/>
            <a:ext cx="8229600" cy="3771635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trình bày sơ đồ tư duy kiến thức về vật liệu vào vở của 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rác thải đã thu gom và phân loại tái tạo ra một sản phẩm tái chế sử dụng được trong đời sống hàng ngày 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639568"/>
            <a:ext cx="3276600" cy="28178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" y="2940631"/>
            <a:ext cx="4572000" cy="254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749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19183857"/>
              </p:ext>
            </p:extLst>
          </p:nvPr>
        </p:nvGraphicFramePr>
        <p:xfrm>
          <a:off x="457200" y="170280"/>
          <a:ext cx="8229600" cy="5334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33600"/>
                <a:gridCol w="1371600"/>
                <a:gridCol w="4724400"/>
              </a:tblGrid>
              <a:tr h="8865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dụng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liệu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2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lang="en-US" sz="2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Nhôm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kéo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thành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sợi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dát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mỏng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cứng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bền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Sứ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hầu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như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cứng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nhưng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giòn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vỡ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Nhựa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Dẻo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nhẹ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điện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dẫn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kém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ăn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mòn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biến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dạng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Gỗ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Bền</a:t>
                      </a:r>
                      <a:r>
                        <a:rPr lang="en-US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chịu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lực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tốt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tạo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hình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dễ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cháy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bị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mối</a:t>
                      </a:r>
                      <a:r>
                        <a:rPr lang="en-US" sz="2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mọt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" y="1242450"/>
            <a:ext cx="1524000" cy="103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" y="2310124"/>
            <a:ext cx="1600199" cy="108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4" y="3543300"/>
            <a:ext cx="1421130" cy="99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04" y="4664957"/>
            <a:ext cx="1344930" cy="839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32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571500"/>
            <a:ext cx="8305800" cy="1225021"/>
          </a:xfrm>
        </p:spPr>
        <p:txBody>
          <a:bodyPr>
            <a:normAutofit fontScale="90000"/>
          </a:bodyPr>
          <a:lstStyle/>
          <a:p>
            <a:r>
              <a:rPr lang="vi-VN" b="1" dirty="0"/>
              <a:t>BÀI 12: MỘT SỐ VẬT </a:t>
            </a:r>
            <a:r>
              <a:rPr lang="vi-VN" b="1" dirty="0" smtClean="0"/>
              <a:t>LIỆU</a:t>
            </a:r>
            <a:r>
              <a:rPr lang="en-US" b="1" dirty="0" smtClean="0"/>
              <a:t> </a:t>
            </a:r>
            <a:r>
              <a:rPr lang="en-US" dirty="0"/>
              <a:t>(</a:t>
            </a:r>
            <a:r>
              <a:rPr lang="vi-VN" dirty="0"/>
              <a:t>tiết</a:t>
            </a:r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dirty="0"/>
              <a:t/>
            </a:r>
            <a:br>
              <a:rPr lang="en-US" dirty="0"/>
            </a:br>
            <a:r>
              <a:rPr lang="vi-VN" dirty="0"/>
              <a:t>Môn học: KHTN - Lớp: 6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8300"/>
            <a:ext cx="79248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6390" y="266699"/>
            <a:ext cx="9368790" cy="622909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III. THU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ĐÌNH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081246" y="1060103"/>
            <a:ext cx="2132955" cy="4515667"/>
            <a:chOff x="2081246" y="1060103"/>
            <a:chExt cx="2132955" cy="451566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1060103"/>
              <a:ext cx="1905105" cy="121991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2380780"/>
              <a:ext cx="1905105" cy="110041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9095" y="3559131"/>
              <a:ext cx="1905106" cy="121991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081246" y="4901549"/>
              <a:ext cx="2065125" cy="674221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094" tIns="47547" rIns="95094" bIns="47547"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Giấy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vỏ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nhựa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vỏ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lon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53000" y="1058280"/>
            <a:ext cx="2134246" cy="4528920"/>
            <a:chOff x="-53000" y="1058280"/>
            <a:chExt cx="2134246" cy="45289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2369367"/>
              <a:ext cx="1810037" cy="110007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0" y="1058280"/>
              <a:ext cx="1852646" cy="122173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-53000" y="4912979"/>
              <a:ext cx="2099257" cy="674221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094" tIns="47547" rIns="95094" bIns="47547"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Thức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ăn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thừa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cỏ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chết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611" y="3536353"/>
              <a:ext cx="1845026" cy="1242692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115890" y="1060103"/>
            <a:ext cx="2486589" cy="4513746"/>
            <a:chOff x="4115890" y="1060103"/>
            <a:chExt cx="2486589" cy="451374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1060103"/>
              <a:ext cx="2054081" cy="1219914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4115890" y="4899628"/>
              <a:ext cx="2486589" cy="674221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094" tIns="47547" rIns="95094" bIns="47547" rtlCol="0" anchor="ctr"/>
            <a:lstStyle/>
            <a:p>
              <a:pPr algn="ctr"/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thủy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túi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nilon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quần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cũ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2373351"/>
              <a:ext cx="2064740" cy="115728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840" y="3617949"/>
              <a:ext cx="2054081" cy="1161096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6413061" y="1060103"/>
            <a:ext cx="2998720" cy="4527097"/>
            <a:chOff x="6413061" y="1060103"/>
            <a:chExt cx="2998720" cy="452709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6979" y="1060103"/>
              <a:ext cx="1857796" cy="1219914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413061" y="4912979"/>
              <a:ext cx="2998720" cy="674221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5094" tIns="47547" rIns="95094" bIns="47547" rtlCol="0" anchor="ctr"/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điện</a:t>
              </a:r>
              <a:r>
                <a:rPr lang="en-US" sz="24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pin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hỏng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kim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tiêm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ống</a:t>
              </a:r>
              <a:r>
                <a:rPr lang="en-US" sz="24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endPara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131" y="2369350"/>
              <a:ext cx="1864076" cy="1161288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561" y="3636999"/>
              <a:ext cx="1852646" cy="11420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267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xem đoạn video hướng dẫn phân loại chất thải rắn - Tuyên truyền môi trường 2020  và nghiên cứu sách giáo khoa tìm hiểu vấn đề hạn chế rác thải, phân loại rác thải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https://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www.youtube.com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watch?v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OWvN5MCBKz0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748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EF689DE-CF10-4C4E-B83D-D43CE0569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28B1299-931B-452D-B580-BD84314E8604}"/>
              </a:ext>
            </a:extLst>
          </p:cNvPr>
          <p:cNvSpPr txBox="1"/>
          <p:nvPr/>
        </p:nvSpPr>
        <p:spPr>
          <a:xfrm>
            <a:off x="2286000" y="1580226"/>
            <a:ext cx="5143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Palatino Linotype" panose="02040502050505030304" pitchFamily="18" charset="0"/>
              </a:rPr>
              <a:t>VIDEO TUYÊN TRUYỀN HƯỚNG DẪN PHÂN LOẠI RÁC THẢI RẮN</a:t>
            </a:r>
            <a:endParaRPr lang="en-US" sz="4000" b="1" dirty="0">
              <a:latin typeface="Palatino Linotype" panose="02040502050505030304" pitchFamily="18" charset="0"/>
            </a:endParaRPr>
          </a:p>
        </p:txBody>
      </p:sp>
      <p:pic>
        <p:nvPicPr>
          <p:cNvPr id="2" name="Hướng dẫn phân loại chất thải rắn - Tuyên truyền môi trường 2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0052" y="4610100"/>
            <a:ext cx="6762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571500"/>
            <a:ext cx="8153400" cy="491463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GV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endParaRPr lang="en-US" sz="2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57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0"/>
            <a:ext cx="8229600" cy="9525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95300"/>
            <a:ext cx="8839200" cy="3771635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v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1, 2,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power point)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2: video quay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u="sng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v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4: poster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tuyên truyền thu gom rác thải, tái sử dụng đồ trong gia đình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921187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397539"/>
              </p:ext>
            </p:extLst>
          </p:nvPr>
        </p:nvGraphicFramePr>
        <p:xfrm>
          <a:off x="152401" y="182880"/>
          <a:ext cx="8991599" cy="5486400"/>
        </p:xfrm>
        <a:graphic>
          <a:graphicData uri="http://schemas.openxmlformats.org/drawingml/2006/table">
            <a:tbl>
              <a:tblPr bandRow="1"/>
              <a:tblGrid>
                <a:gridCol w="678612"/>
                <a:gridCol w="5112587"/>
                <a:gridCol w="1447800"/>
                <a:gridCol w="1752600"/>
              </a:tblGrid>
              <a:tr h="34290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TT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Tiêu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chí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đánh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tối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đa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đạt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08D"/>
                    </a:solidFill>
                  </a:tcPr>
                </a:tc>
              </a:tr>
              <a:tr h="365760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Nội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dung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Đầy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đủ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dung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cơ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bản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đề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cáo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xác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khoa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học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thức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Bố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cục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lí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màu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sắc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hài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hòa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en-US" sz="2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Hình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vẽ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chữ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viết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chú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thích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rõ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ràng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dễ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quan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sát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gridSpan="4"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r>
                        <a:rPr lang="en-US" sz="2000" b="1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tạo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en-US" sz="20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Poster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ản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phẩm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tái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chế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sáng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tạo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Kĩ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năng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thuyết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Trình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bày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thuyết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phục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Trả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Tham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đóng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góp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kiến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đặt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câu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hỏi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phản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biện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nhóm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báo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cáo</a:t>
                      </a:r>
                      <a:r>
                        <a:rPr lang="en-US" sz="2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.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5760">
                <a:tc gridSpan="2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Tổng</a:t>
                      </a:r>
                      <a:r>
                        <a:rPr lang="en-US" sz="2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100"/>
                        </a:spcBef>
                        <a:spcAft>
                          <a:spcPts val="200"/>
                        </a:spcAft>
                      </a:pPr>
                      <a:r>
                        <a:rPr lang="en-US" sz="2000" b="1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</a:t>
                      </a:r>
                      <a:endParaRPr lang="en-US" sz="2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8562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870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</TotalTime>
  <Words>814</Words>
  <PresentationFormat>On-screen Show (16:10)</PresentationFormat>
  <Paragraphs>114</Paragraphs>
  <Slides>17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Các vật dụng sau được làm từ vật liệu gì? Nêu tính chất của vật liệu đó ?</vt:lpstr>
      <vt:lpstr>PowerPoint Presentation</vt:lpstr>
      <vt:lpstr>BÀI 12: MỘT SỐ VẬT LIỆU (tiết 2) Môn học: KHTN - Lớp: 6 </vt:lpstr>
      <vt:lpstr>III. THU GOM RÁC THẢI VÀ TÁI SỬ DỤNG  ĐỒ DÙNG TRONG GIA ĐÌNH</vt:lpstr>
      <vt:lpstr>PowerPoint Presentation</vt:lpstr>
      <vt:lpstr>PowerPoint Presentation</vt:lpstr>
      <vt:lpstr>PowerPoint Presentation</vt:lpstr>
      <vt:lpstr>Nhiệm vụ của các nhóm:</vt:lpstr>
      <vt:lpstr>PowerPoint Presentation</vt:lpstr>
      <vt:lpstr>Một số hình ảnh sơ đồ tư duy, poster về  phân loại rác và thu gom rác thải</vt:lpstr>
      <vt:lpstr>Tái chế rác</vt:lpstr>
      <vt:lpstr>Em có biết?</vt:lpstr>
      <vt:lpstr>Bí mật các con số trên đồ dùng nhựa?</vt:lpstr>
      <vt:lpstr>PowerPoint Presentation</vt:lpstr>
      <vt:lpstr>PowerPoint Presentation</vt:lpstr>
      <vt:lpstr>PowerPoint Presentation</vt:lpstr>
      <vt:lpstr>Luyện tập – Vận dụng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2021-08-11T08:26:29Z</dcterms:created>
  <dcterms:modified xsi:type="dcterms:W3CDTF">2021-08-15T03:06:16Z</dcterms:modified>
</cp:coreProperties>
</file>