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313" r:id="rId3"/>
    <p:sldId id="301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39" autoAdjust="0"/>
  </p:normalViewPr>
  <p:slideViewPr>
    <p:cSldViewPr>
      <p:cViewPr varScale="1">
        <p:scale>
          <a:sx n="41" d="100"/>
          <a:sy n="41" d="100"/>
        </p:scale>
        <p:origin x="158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emf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899064" y="4126593"/>
              <a:ext cx="10634253" cy="6363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Elip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Hypebol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Parabol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thống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Conic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chuyên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757873" y="2477513"/>
              <a:ext cx="11632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omaho"/>
                </a:rPr>
                <a:t>CHUYÊN ĐỀ 3: BA ĐƯỜNG CONIC VÀ ỨNG DỤNG</a:t>
              </a:r>
              <a:endParaRPr lang="vi-VN" sz="4000" b="1" dirty="0">
                <a:solidFill>
                  <a:schemeClr val="bg1"/>
                </a:solidFill>
                <a:latin typeface="Tomaho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56248-7DC9-47F9-B2CA-E937AD6F8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4310790" cy="1097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498F78-6472-409D-AC01-D955ADFFA6FA}"/>
                  </a:ext>
                </a:extLst>
              </p:cNvPr>
              <p:cNvSpPr txBox="1"/>
              <p:nvPr/>
            </p:nvSpPr>
            <p:spPr>
              <a:xfrm>
                <a:off x="228600" y="1904223"/>
                <a:ext cx="22860000" cy="5850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(</a:t>
                </a:r>
                <a:r>
                  <a:rPr lang="en-US" sz="4800" b="1" dirty="0" err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 </a:t>
                </a:r>
                <a:r>
                  <a:rPr lang="en-US" sz="4800" b="1" dirty="0" err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𝑴𝑯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𝑯𝑵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𝑯𝑴</m:t>
                    </m:r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𝒌𝒂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498F78-6472-409D-AC01-D955ADFFA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04223"/>
                <a:ext cx="22860000" cy="5850384"/>
              </a:xfrm>
              <a:prstGeom prst="rect">
                <a:avLst/>
              </a:prstGeom>
              <a:blipFill>
                <a:blip r:embed="rId3"/>
                <a:stretch>
                  <a:fillRect l="-1227" t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9426EAF-3B07-4A00-920F-A3FA3C4021C3}"/>
              </a:ext>
            </a:extLst>
          </p:cNvPr>
          <p:cNvSpPr txBox="1"/>
          <p:nvPr/>
        </p:nvSpPr>
        <p:spPr>
          <a:xfrm>
            <a:off x="8382000" y="7339885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4800" b="1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iải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14C96-80FC-4432-A791-2E61DEF7BC47}"/>
                  </a:ext>
                </a:extLst>
              </p:cNvPr>
              <p:cNvSpPr txBox="1"/>
              <p:nvPr/>
            </p:nvSpPr>
            <p:spPr>
              <a:xfrm>
                <a:off x="457200" y="8170882"/>
                <a:ext cx="9144000" cy="8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8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14C96-80FC-4432-A791-2E61DEF7B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170882"/>
                <a:ext cx="9144000" cy="819968"/>
              </a:xfrm>
              <a:prstGeom prst="rect">
                <a:avLst/>
              </a:prstGeom>
              <a:blipFill>
                <a:blip r:embed="rId4"/>
                <a:stretch>
                  <a:fillRect l="-3000" t="-192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AAD703-CA40-4D95-877A-F18C717605AF}"/>
                  </a:ext>
                </a:extLst>
              </p:cNvPr>
              <p:cNvSpPr txBox="1"/>
              <p:nvPr/>
            </p:nvSpPr>
            <p:spPr>
              <a:xfrm>
                <a:off x="457200" y="9220200"/>
                <a:ext cx="9372600" cy="2336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𝐻𝑀</m:t>
                    </m:r>
                  </m:oMath>
                </a14:m>
                <a:endParaRPr lang="en-US" sz="4800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AAD703-CA40-4D95-877A-F18C71760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220200"/>
                <a:ext cx="9372600" cy="2336345"/>
              </a:xfrm>
              <a:prstGeom prst="rect">
                <a:avLst/>
              </a:prstGeom>
              <a:blipFill>
                <a:blip r:embed="rId5"/>
                <a:stretch>
                  <a:fillRect l="-2926" t="-6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12D3DB-1AAA-4554-8643-F1686FDBE94D}"/>
                  </a:ext>
                </a:extLst>
              </p:cNvPr>
              <p:cNvSpPr txBox="1"/>
              <p:nvPr/>
            </p:nvSpPr>
            <p:spPr>
              <a:xfrm>
                <a:off x="457200" y="11658600"/>
                <a:ext cx="9753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12D3DB-1AAA-4554-8643-F1686FDB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658600"/>
                <a:ext cx="9753600" cy="1569660"/>
              </a:xfrm>
              <a:prstGeom prst="rect">
                <a:avLst/>
              </a:prstGeom>
              <a:blipFill>
                <a:blip r:embed="rId6"/>
                <a:stretch>
                  <a:fillRect l="-2813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E34DB2-798F-44A4-92E4-586F785995BF}"/>
                  </a:ext>
                </a:extLst>
              </p:cNvPr>
              <p:cNvSpPr txBox="1"/>
              <p:nvPr/>
            </p:nvSpPr>
            <p:spPr>
              <a:xfrm>
                <a:off x="10479055" y="7869282"/>
                <a:ext cx="13258800" cy="318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fr-FR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a) ta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E34DB2-798F-44A4-92E4-586F78599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055" y="7869282"/>
                <a:ext cx="13258800" cy="3189206"/>
              </a:xfrm>
              <a:prstGeom prst="rect">
                <a:avLst/>
              </a:prstGeom>
              <a:blipFill>
                <a:blip r:embed="rId7"/>
                <a:stretch>
                  <a:fillRect l="-2069" t="-4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29CC3B-6DB8-49C3-981D-35C0FB518C96}"/>
                  </a:ext>
                </a:extLst>
              </p:cNvPr>
              <p:cNvSpPr txBox="1"/>
              <p:nvPr/>
            </p:nvSpPr>
            <p:spPr>
              <a:xfrm>
                <a:off x="10479055" y="11058488"/>
                <a:ext cx="13258800" cy="2092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Sup>
                      <m:sSub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𝑘𝑎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(ĐPCM)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29CC3B-6DB8-49C3-981D-35C0FB518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055" y="11058488"/>
                <a:ext cx="13258800" cy="2092624"/>
              </a:xfrm>
              <a:prstGeom prst="rect">
                <a:avLst/>
              </a:prstGeom>
              <a:blipFill>
                <a:blip r:embed="rId8"/>
                <a:stretch>
                  <a:fillRect l="-2069" t="-6706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16398A7-8A2E-4388-B5F5-6AC40B9E4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07200" y="4131815"/>
            <a:ext cx="4459255" cy="45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2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CCA2FF-C4C5-4E90-B4F2-5B9C0BA25A12}"/>
                  </a:ext>
                </a:extLst>
              </p:cNvPr>
              <p:cNvSpPr txBox="1"/>
              <p:nvPr/>
            </p:nvSpPr>
            <p:spPr>
              <a:xfrm>
                <a:off x="990600" y="2209800"/>
                <a:ext cx="22555200" cy="2217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b="1" dirty="0" err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fr-FR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𝑘𝑎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CCA2FF-C4C5-4E90-B4F2-5B9C0BA25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09800"/>
                <a:ext cx="22555200" cy="2217145"/>
              </a:xfrm>
              <a:prstGeom prst="rect">
                <a:avLst/>
              </a:prstGeom>
              <a:blipFill>
                <a:blip r:embed="rId2"/>
                <a:stretch>
                  <a:fillRect l="-1243" t="-7163" b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23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BC6B7D-64F6-4314-BA14-1D533EB06268}"/>
              </a:ext>
            </a:extLst>
          </p:cNvPr>
          <p:cNvSpPr txBox="1"/>
          <p:nvPr/>
        </p:nvSpPr>
        <p:spPr>
          <a:xfrm>
            <a:off x="990600" y="2133600"/>
            <a:ext cx="21640800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BÁN KÍNH QUA TIÊU, TÂM SAI VÀ ĐƯỜNG CHUẨN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A5521-6CA9-4E25-B615-D8FB434C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45104"/>
            <a:ext cx="3280483" cy="1093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E8207-A320-4C13-8BED-ECA6EFD006C2}"/>
                  </a:ext>
                </a:extLst>
              </p:cNvPr>
              <p:cNvSpPr txBox="1"/>
              <p:nvPr/>
            </p:nvSpPr>
            <p:spPr>
              <a:xfrm>
                <a:off x="160176" y="3234872"/>
                <a:ext cx="21640800" cy="309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Cho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Sup>
                      <m:sSub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Sup>
                      <m:sSub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E8207-A320-4C13-8BED-ECA6EFD00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6" y="3234872"/>
                <a:ext cx="21640800" cy="3094693"/>
              </a:xfrm>
              <a:prstGeom prst="rect">
                <a:avLst/>
              </a:prstGeom>
              <a:blipFill>
                <a:blip r:embed="rId3"/>
                <a:stretch>
                  <a:fillRect l="-1268" t="-4734"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4150EB-D3C8-F55C-D446-03674F455D98}"/>
                  </a:ext>
                </a:extLst>
              </p:cNvPr>
              <p:cNvSpPr txBox="1"/>
              <p:nvPr/>
            </p:nvSpPr>
            <p:spPr>
              <a:xfrm>
                <a:off x="194388" y="6676844"/>
                <a:ext cx="14249400" cy="314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600" b="1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sSubSup>
                      <m:sSubSupPr>
                        <m:ctrlP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𝒄𝒙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6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sSubSup>
                        <m:sSubSupPr>
                          <m:ctrlP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𝒄𝒙</m:t>
                      </m:r>
                      <m:r>
                        <a:rPr lang="en-US" sz="4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Sup>
                      <m:sSubSup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Sup>
                      <m:sSubSup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𝟒𝐜𝐱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4150EB-D3C8-F55C-D446-03674F455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8" y="6676844"/>
                <a:ext cx="14249400" cy="3147208"/>
              </a:xfrm>
              <a:prstGeom prst="rect">
                <a:avLst/>
              </a:prstGeom>
              <a:blipFill>
                <a:blip r:embed="rId4"/>
                <a:stretch>
                  <a:fillRect l="-1883" t="-1934" b="-8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39AC1A-474E-B7AA-76B2-A76FCBFDB909}"/>
                  </a:ext>
                </a:extLst>
              </p:cNvPr>
              <p:cNvSpPr txBox="1"/>
              <p:nvPr/>
            </p:nvSpPr>
            <p:spPr>
              <a:xfrm>
                <a:off x="194387" y="9894777"/>
                <a:ext cx="12366171" cy="3591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600" b="1" i="1" smtClean="0">
                          <a:latin typeface="Cambria Math" panose="02040503050406030204" pitchFamily="18" charset="0"/>
                        </a:rPr>
                        <m:t>+)</m:t>
                      </m:r>
                      <m:r>
                        <a:rPr lang="en-US" sz="4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Sup>
                        <m:sSubSupPr>
                          <m:ctrlPr>
                            <a:rPr lang="en-US" sz="4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Sup>
                        <m:sSubSupPr>
                          <m:ctrlPr>
                            <a:rPr lang="en-US" sz="4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4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6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600" b="1" i="1" smtClean="0">
                          <a:latin typeface="Cambria Math" panose="02040503050406030204" pitchFamily="18" charset="0"/>
                        </a:rPr>
                        <m:t>                              =</m:t>
                      </m:r>
                      <m:r>
                        <a:rPr lang="en-US" sz="4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600" b="1" i="1" smtClean="0"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4600" b="1" i="1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600" b="1" i="1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𝒄𝒙</m:t>
                          </m:r>
                        </m:num>
                        <m:den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𝒄𝒙</m:t>
                          </m:r>
                        </m:num>
                        <m:den>
                          <m:r>
                            <a:rPr lang="en-US" sz="4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39AC1A-474E-B7AA-76B2-A76FCBFDB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7" y="9894777"/>
                <a:ext cx="12366171" cy="3591689"/>
              </a:xfrm>
              <a:prstGeom prst="rect">
                <a:avLst/>
              </a:prstGeom>
              <a:blipFill>
                <a:blip r:embed="rId5"/>
                <a:stretch>
                  <a:fillRect l="-2120" t="-3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BAB5A9-311E-5AE5-6DE6-3C3AEFCA11D4}"/>
                  </a:ext>
                </a:extLst>
              </p:cNvPr>
              <p:cNvSpPr txBox="1"/>
              <p:nvPr/>
            </p:nvSpPr>
            <p:spPr>
              <a:xfrm>
                <a:off x="12187335" y="10648039"/>
                <a:ext cx="12649200" cy="235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/>
                  <a:t>+)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sSub>
                              <m:sSub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sSub>
                              <m:sSub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sSub>
                              <m:sSub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sSub>
                              <m:sSub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𝒄𝒙</m:t>
                                </m:r>
                              </m:num>
                              <m:den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𝒄𝒙</m:t>
                                </m:r>
                              </m:num>
                              <m:den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  <m:sSub>
                              <m:sSubPr>
                                <m:ctrlPr>
                                  <a:rPr lang="en-US" sz="4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𝒄𝒙</m:t>
                                </m:r>
                              </m:num>
                              <m:den>
                                <m:r>
                                  <a:rPr lang="en-US" sz="4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  <m:sSub>
                              <m:sSub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𝒄𝒙</m:t>
                                </m:r>
                              </m:num>
                              <m:den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BAB5A9-311E-5AE5-6DE6-3C3AEFCA1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7335" y="10648039"/>
                <a:ext cx="12649200" cy="2352311"/>
              </a:xfrm>
              <a:prstGeom prst="rect">
                <a:avLst/>
              </a:prstGeom>
              <a:blipFill>
                <a:blip r:embed="rId6"/>
                <a:stretch>
                  <a:fillRect l="-2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A37CF6-3959-4641-A610-296468B47E38}"/>
              </a:ext>
            </a:extLst>
          </p:cNvPr>
          <p:cNvCxnSpPr>
            <a:cxnSpLocks/>
          </p:cNvCxnSpPr>
          <p:nvPr/>
        </p:nvCxnSpPr>
        <p:spPr>
          <a:xfrm>
            <a:off x="12187335" y="10729164"/>
            <a:ext cx="0" cy="27573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0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8EB538-0811-2CA5-58D8-F0AE1B9EED43}"/>
                  </a:ext>
                </a:extLst>
              </p:cNvPr>
              <p:cNvSpPr txBox="1"/>
              <p:nvPr/>
            </p:nvSpPr>
            <p:spPr>
              <a:xfrm>
                <a:off x="205273" y="1785188"/>
                <a:ext cx="23469600" cy="287264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C4591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600" b="1" dirty="0">
                    <a:solidFill>
                      <a:srgbClr val="C4591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C4591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600" b="1" dirty="0">
                    <a:solidFill>
                      <a:srgbClr val="C4591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600" b="1" dirty="0" err="1">
                    <a:solidFill>
                      <a:srgbClr val="C4591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600" b="1" dirty="0">
                    <a:solidFill>
                      <a:srgbClr val="C4591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8EB538-0811-2CA5-58D8-F0AE1B9EE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" y="1785188"/>
                <a:ext cx="23469600" cy="2872646"/>
              </a:xfrm>
              <a:prstGeom prst="rect">
                <a:avLst/>
              </a:prstGeom>
              <a:blipFill>
                <a:blip r:embed="rId2"/>
                <a:stretch>
                  <a:fillRect l="-1090" r="-77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0DC532B-08B5-B2A4-2A12-E9BCABE9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04" y="4530568"/>
            <a:ext cx="24152392" cy="1295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5D728E-8A57-DDCE-0503-0A00032EE030}"/>
                  </a:ext>
                </a:extLst>
              </p:cNvPr>
              <p:cNvSpPr txBox="1"/>
              <p:nvPr/>
            </p:nvSpPr>
            <p:spPr>
              <a:xfrm>
                <a:off x="115804" y="5020241"/>
                <a:ext cx="23317200" cy="2612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chinh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5D728E-8A57-DDCE-0503-0A00032EE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4" y="5020241"/>
                <a:ext cx="23317200" cy="2612190"/>
              </a:xfrm>
              <a:prstGeom prst="rect">
                <a:avLst/>
              </a:prstGeom>
              <a:blipFill>
                <a:blip r:embed="rId4"/>
                <a:stretch>
                  <a:fillRect l="-1124" r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9A555-6673-7185-4DD6-8D95D91F0447}"/>
                  </a:ext>
                </a:extLst>
              </p:cNvPr>
              <p:cNvSpPr txBox="1"/>
              <p:nvPr/>
            </p:nvSpPr>
            <p:spPr>
              <a:xfrm>
                <a:off x="614265" y="7543945"/>
                <a:ext cx="113538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9A555-6673-7185-4DD6-8D95D91F0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65" y="7543945"/>
                <a:ext cx="11353800" cy="901785"/>
              </a:xfrm>
              <a:prstGeom prst="rect">
                <a:avLst/>
              </a:prstGeom>
              <a:blipFill>
                <a:blip r:embed="rId5"/>
                <a:stretch>
                  <a:fillRect l="-2309" t="-4762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4EAEB33-887F-0D4D-6BB9-1EB64A334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353" y="6743614"/>
            <a:ext cx="2950720" cy="12863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64B979-799A-7F6F-7A2E-8306F16C38E0}"/>
                  </a:ext>
                </a:extLst>
              </p:cNvPr>
              <p:cNvSpPr txBox="1"/>
              <p:nvPr/>
            </p:nvSpPr>
            <p:spPr>
              <a:xfrm>
                <a:off x="609600" y="8367148"/>
                <a:ext cx="23317200" cy="1744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kinh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64B979-799A-7F6F-7A2E-8306F16C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8367148"/>
                <a:ext cx="23317200" cy="1744324"/>
              </a:xfrm>
              <a:prstGeom prst="rect">
                <a:avLst/>
              </a:prstGeom>
              <a:blipFill>
                <a:blip r:embed="rId7"/>
                <a:stretch>
                  <a:fillRect l="-1124" t="-8042" b="-6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797F12-B604-8A56-7CBC-FD72D0DB9AAC}"/>
                  </a:ext>
                </a:extLst>
              </p:cNvPr>
              <p:cNvSpPr txBox="1"/>
              <p:nvPr/>
            </p:nvSpPr>
            <p:spPr>
              <a:xfrm>
                <a:off x="8077200" y="9180447"/>
                <a:ext cx="14918094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797F12-B604-8A56-7CBC-FD72D0DB9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9180447"/>
                <a:ext cx="14918094" cy="800219"/>
              </a:xfrm>
              <a:prstGeom prst="rect">
                <a:avLst/>
              </a:prstGeom>
              <a:blipFill>
                <a:blip r:embed="rId8"/>
                <a:stretch>
                  <a:fillRect l="-1757" t="-17557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23851E-C3A0-846D-D831-3315028EE289}"/>
                  </a:ext>
                </a:extLst>
              </p:cNvPr>
              <p:cNvSpPr txBox="1"/>
              <p:nvPr/>
            </p:nvSpPr>
            <p:spPr>
              <a:xfrm>
                <a:off x="609600" y="9789432"/>
                <a:ext cx="10744200" cy="1039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23851E-C3A0-846D-D831-3315028EE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789432"/>
                <a:ext cx="10744200" cy="1039580"/>
              </a:xfrm>
              <a:prstGeom prst="rect">
                <a:avLst/>
              </a:prstGeom>
              <a:blipFill>
                <a:blip r:embed="rId9"/>
                <a:stretch>
                  <a:fillRect l="-2439" t="-7059" r="-90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0E545A-C97A-112F-31C1-0914DA48E168}"/>
                  </a:ext>
                </a:extLst>
              </p:cNvPr>
              <p:cNvSpPr txBox="1"/>
              <p:nvPr/>
            </p:nvSpPr>
            <p:spPr>
              <a:xfrm>
                <a:off x="614265" y="10541027"/>
                <a:ext cx="2414679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nữa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0E545A-C97A-112F-31C1-0914DA48E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65" y="10541027"/>
                <a:ext cx="24146796" cy="800219"/>
              </a:xfrm>
              <a:prstGeom prst="rect">
                <a:avLst/>
              </a:prstGeom>
              <a:blipFill>
                <a:blip r:embed="rId10"/>
                <a:stretch>
                  <a:fillRect l="-1086" t="-17557" b="-37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86ABF2-2DC3-7341-D7C0-2D36C3E9B79E}"/>
                  </a:ext>
                </a:extLst>
              </p:cNvPr>
              <p:cNvSpPr txBox="1"/>
              <p:nvPr/>
            </p:nvSpPr>
            <p:spPr>
              <a:xfrm>
                <a:off x="477002" y="11437997"/>
                <a:ext cx="22594804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86ABF2-2DC3-7341-D7C0-2D36C3E9B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2" y="11437997"/>
                <a:ext cx="22594804" cy="1508105"/>
              </a:xfrm>
              <a:prstGeom prst="rect">
                <a:avLst/>
              </a:prstGeom>
              <a:blipFill>
                <a:blip r:embed="rId11"/>
                <a:stretch>
                  <a:fillRect l="-1160" t="-8871" b="-18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0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83E1CC-D7A3-2F0F-F3F0-B5FE4B73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96" y="1648019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ounded Rectangle 159">
            <a:extLst>
              <a:ext uri="{FF2B5EF4-FFF2-40B4-BE49-F238E27FC236}">
                <a16:creationId xmlns:a16="http://schemas.microsoft.com/office/drawing/2014/main" id="{3158E938-30DE-38E9-FE5E-AF20AED82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0" y="1572206"/>
            <a:ext cx="8915400" cy="452418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A62850AC-896A-F8D6-5580-9461A894B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" y="1219200"/>
                <a:ext cx="13106400" cy="3631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6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4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kumimoji="0" lang="en-US" altLang="en-US" sz="4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kumimoji="0" lang="en-US" altLang="en-US" sz="4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4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kumimoji="0" lang="en-US" altLang="en-US" sz="4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kumimoji="0" lang="en-US" altLang="en-US" sz="4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14:m>
                  <m:oMath xmlns:m="http://schemas.openxmlformats.org/officeDocument/2006/math">
                    <m:r>
                      <a:rPr kumimoji="0" lang="en-US" altLang="en-US" sz="4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sSub>
                      <m:sSubPr>
                        <m:ctrlPr>
                          <a:rPr kumimoji="0" lang="en-US" altLang="en-US" sz="4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kumimoji="0" lang="en-US" altLang="en-US" sz="4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kumimoji="0" lang="en-US" altLang="en-US" sz="46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kumimoji="0" lang="en-US" altLang="en-US" sz="4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altLang="en-US" sz="4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A62850AC-896A-F8D6-5580-9461A894B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19200"/>
                <a:ext cx="13106400" cy="3631763"/>
              </a:xfrm>
              <a:prstGeom prst="rect">
                <a:avLst/>
              </a:prstGeom>
              <a:blipFill>
                <a:blip r:embed="rId2"/>
                <a:stretch>
                  <a:fillRect l="-2000" b="-77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9C14680-C974-1025-E8AB-3DCD55719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4" y="5060421"/>
            <a:ext cx="3528073" cy="8659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9F86BF-FFE3-6934-734B-1802BD6BE093}"/>
                  </a:ext>
                </a:extLst>
              </p:cNvPr>
              <p:cNvSpPr txBox="1"/>
              <p:nvPr/>
            </p:nvSpPr>
            <p:spPr>
              <a:xfrm>
                <a:off x="381000" y="6096388"/>
                <a:ext cx="22769804" cy="192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elip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b="1" i="1">
                            <a:effectLst/>
                            <a:latin typeface="+mj-lt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+mj-lt"/>
                              </a:rPr>
                            </m:ctrlPr>
                          </m:sSupPr>
                          <m:e>
                            <m:r>
                              <a:rPr lang="vi-VN" sz="4600" b="1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600" b="1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600" b="1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  <m:r>
                      <a:rPr lang="vi-VN" sz="4600" b="1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+mj-lt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+mj-lt"/>
                              </a:rPr>
                            </m:ctrlPr>
                          </m:sSupPr>
                          <m:e>
                            <m:r>
                              <a:rPr lang="vi-VN" sz="4600" b="1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600" b="1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600" b="1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  <m:r>
                      <a:rPr lang="vi-VN" sz="4600" b="1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6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vi-VN" sz="4600" b="1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600" b="1" i="1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đổi trên elip. Hỏi khoảng cách từ </a:t>
                </a:r>
                <a14:m>
                  <m:oMath xmlns:m="http://schemas.openxmlformats.org/officeDocument/2006/math">
                    <m:r>
                      <a:rPr lang="vi-VN" sz="4600" b="1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tới một tiêu điểm của elip lớn nhất bằng bao nhiêu, nhỏ nhất bằng bao nhiêu?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9F86BF-FFE3-6934-734B-1802BD6BE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96388"/>
                <a:ext cx="22769804" cy="1928541"/>
              </a:xfrm>
              <a:prstGeom prst="rect">
                <a:avLst/>
              </a:prstGeom>
              <a:blipFill>
                <a:blip r:embed="rId4"/>
                <a:stretch>
                  <a:fillRect l="-1151" b="-15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31E2CB7-4C16-A964-D475-2412EFC9089F}"/>
              </a:ext>
            </a:extLst>
          </p:cNvPr>
          <p:cNvSpPr txBox="1"/>
          <p:nvPr/>
        </p:nvSpPr>
        <p:spPr>
          <a:xfrm>
            <a:off x="381000" y="8024929"/>
            <a:ext cx="1752600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Giải:</a:t>
            </a:r>
            <a:endParaRPr lang="en-US" sz="4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F29B8D-90D5-46B3-B296-479026308100}"/>
                  </a:ext>
                </a:extLst>
              </p:cNvPr>
              <p:cNvSpPr txBox="1"/>
              <p:nvPr/>
            </p:nvSpPr>
            <p:spPr>
              <a:xfrm>
                <a:off x="129624" y="8827110"/>
                <a:ext cx="20483804" cy="84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vi-VN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e>
                    </m:rad>
                    <m:r>
                      <a:rPr lang="vi-VN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e>
                    </m:rad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F29B8D-90D5-46B3-B296-479026308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24" y="8827110"/>
                <a:ext cx="20483804" cy="844975"/>
              </a:xfrm>
              <a:prstGeom prst="rect">
                <a:avLst/>
              </a:prstGeom>
              <a:blipFill>
                <a:blip r:embed="rId5"/>
                <a:stretch>
                  <a:fillRect l="-1280" t="-11511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0F2376-E560-05CF-5594-A1D885E1F4E3}"/>
                  </a:ext>
                </a:extLst>
              </p:cNvPr>
              <p:cNvSpPr txBox="1"/>
              <p:nvPr/>
            </p:nvSpPr>
            <p:spPr>
              <a:xfrm>
                <a:off x="152951" y="9639562"/>
                <a:ext cx="18669000" cy="789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0F2376-E560-05CF-5594-A1D885E1F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1" y="9639562"/>
                <a:ext cx="18669000" cy="789703"/>
              </a:xfrm>
              <a:prstGeom prst="rect">
                <a:avLst/>
              </a:prstGeom>
              <a:blipFill>
                <a:blip r:embed="rId6"/>
                <a:stretch>
                  <a:fillRect l="-1404" t="-18462" b="-3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C5185D-5F30-9504-C613-D467D9D07D48}"/>
                  </a:ext>
                </a:extLst>
              </p:cNvPr>
              <p:cNvSpPr txBox="1"/>
              <p:nvPr/>
            </p:nvSpPr>
            <p:spPr>
              <a:xfrm>
                <a:off x="152951" y="10368202"/>
                <a:ext cx="13639800" cy="94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vi-VN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vi-VN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e>
                        </m:rad>
                      </m:e>
                    </m:d>
                    <m:r>
                      <a:rPr lang="vi-VN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6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e>
                        </m:rad>
                      </m:e>
                    </m:d>
                  </m:oMath>
                </a14:m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C5185D-5F30-9504-C613-D467D9D07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1" y="10368202"/>
                <a:ext cx="13639800" cy="947247"/>
              </a:xfrm>
              <a:prstGeom prst="rect">
                <a:avLst/>
              </a:prstGeom>
              <a:blipFill>
                <a:blip r:embed="rId7"/>
                <a:stretch>
                  <a:fillRect l="-1921" t="-5806" b="-2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3B2FBB-D9BE-3E9A-38CC-93BD9199EFFD}"/>
                  </a:ext>
                </a:extLst>
              </p:cNvPr>
              <p:cNvSpPr txBox="1"/>
              <p:nvPr/>
            </p:nvSpPr>
            <p:spPr>
              <a:xfrm>
                <a:off x="129624" y="11297850"/>
                <a:ext cx="24483527" cy="92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 cách từ </a:t>
                </a:r>
                <a14:m>
                  <m:oMath xmlns:m="http://schemas.openxmlformats.org/officeDocument/2006/math"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tới một tiêu điểm lớn nhất bằng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vi-VN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vi-VN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3B2FBB-D9BE-3E9A-38CC-93BD9199E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24" y="11297850"/>
                <a:ext cx="24483527" cy="926857"/>
              </a:xfrm>
              <a:prstGeom prst="rect">
                <a:avLst/>
              </a:prstGeom>
              <a:blipFill>
                <a:blip r:embed="rId8"/>
                <a:stretch>
                  <a:fillRect l="-1070" t="-263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B81927-2D97-008D-7D5E-F3CCD4A1B601}"/>
                  </a:ext>
                </a:extLst>
              </p:cNvPr>
              <p:cNvSpPr txBox="1"/>
              <p:nvPr/>
            </p:nvSpPr>
            <p:spPr>
              <a:xfrm>
                <a:off x="152951" y="12420600"/>
                <a:ext cx="24231049" cy="92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 cách từ </a:t>
                </a:r>
                <a14:m>
                  <m:oMath xmlns:m="http://schemas.openxmlformats.org/officeDocument/2006/math"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tới một tiêu điểm nhỏ nhất bằng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vi-VN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B81927-2D97-008D-7D5E-F3CCD4A1B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1" y="12420600"/>
                <a:ext cx="24231049" cy="926857"/>
              </a:xfrm>
              <a:prstGeom prst="rect">
                <a:avLst/>
              </a:prstGeom>
              <a:blipFill>
                <a:blip r:embed="rId9"/>
                <a:stretch>
                  <a:fillRect l="-1082" t="-3289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8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0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A389B3-7562-2CFF-2028-D27A2512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1708739" cy="11643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761E2D-E30D-421C-E12C-B04D9EAB8038}"/>
                  </a:ext>
                </a:extLst>
              </p:cNvPr>
              <p:cNvSpPr txBox="1"/>
              <p:nvPr/>
            </p:nvSpPr>
            <p:spPr>
              <a:xfrm>
                <a:off x="457200" y="2485318"/>
                <a:ext cx="22860000" cy="2319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thông tin được đưa ra trong tình huống mở đầu, lập phương trình chính tắc của elip quỹ đạo của Trái Đất, với 1 đơn vị đo trên mặt phẳng tọa độ ứng với </a:t>
                </a:r>
                <a14:m>
                  <m:oMath xmlns:m="http://schemas.openxmlformats.org/officeDocument/2006/math"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km trên thực tế.</a:t>
                </a:r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761E2D-E30D-421C-E12C-B04D9EAB8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85318"/>
                <a:ext cx="22860000" cy="2319225"/>
              </a:xfrm>
              <a:prstGeom prst="rect">
                <a:avLst/>
              </a:prstGeom>
              <a:blipFill>
                <a:blip r:embed="rId3"/>
                <a:stretch>
                  <a:fillRect l="-1147" t="-6579" r="-16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B8D5E16-3F2F-4ACF-8D5B-9105316EC898}"/>
              </a:ext>
            </a:extLst>
          </p:cNvPr>
          <p:cNvSpPr txBox="1"/>
          <p:nvPr/>
        </p:nvSpPr>
        <p:spPr>
          <a:xfrm>
            <a:off x="454090" y="4755700"/>
            <a:ext cx="13028645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Giải:</a:t>
            </a:r>
            <a:endParaRPr lang="en-US" sz="4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131DE0-26E8-509D-623C-C19968DC403F}"/>
                  </a:ext>
                </a:extLst>
              </p:cNvPr>
              <p:cNvSpPr txBox="1"/>
              <p:nvPr/>
            </p:nvSpPr>
            <p:spPr>
              <a:xfrm>
                <a:off x="469641" y="5185822"/>
                <a:ext cx="18059400" cy="1279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 trình chính tắc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131DE0-26E8-509D-623C-C19968DC4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41" y="5185822"/>
                <a:ext cx="18059400" cy="1279902"/>
              </a:xfrm>
              <a:prstGeom prst="rect">
                <a:avLst/>
              </a:prstGeom>
              <a:blipFill>
                <a:blip r:embed="rId4"/>
                <a:stretch>
                  <a:fillRect l="-1451" b="-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92897D-7D77-3D01-D010-9F81801261BD}"/>
                  </a:ext>
                </a:extLst>
              </p:cNvPr>
              <p:cNvSpPr txBox="1"/>
              <p:nvPr/>
            </p:nvSpPr>
            <p:spPr>
              <a:xfrm>
                <a:off x="469641" y="6847003"/>
                <a:ext cx="23088600" cy="1547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 cách lớn nhất và nhỏ nhất từ Trái Đất đến tâm Mặt Trời lần lượt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𝟏𝟓𝟐</m:t>
                    </m:r>
                    <m:r>
                      <a:rPr lang="vi-VN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𝟏𝟒𝟕</m:t>
                    </m:r>
                    <m:r>
                      <a:rPr lang="vi-VN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92897D-7D77-3D01-D010-9F8180126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41" y="6847003"/>
                <a:ext cx="23088600" cy="1547155"/>
              </a:xfrm>
              <a:prstGeom prst="rect">
                <a:avLst/>
              </a:prstGeom>
              <a:blipFill>
                <a:blip r:embed="rId5"/>
                <a:stretch>
                  <a:fillRect l="-1135" t="-9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F92B4-9414-394C-00C5-EA34F7A7DADA}"/>
                  </a:ext>
                </a:extLst>
              </p:cNvPr>
              <p:cNvSpPr txBox="1"/>
              <p:nvPr/>
            </p:nvSpPr>
            <p:spPr>
              <a:xfrm>
                <a:off x="482082" y="8411264"/>
                <a:ext cx="24130518" cy="1194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6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𝟐𝟗𝟗</m:t>
                    </m:r>
                    <m:r>
                      <a:rPr lang="vi-VN" sz="46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𝟑𝟓𝟕𝟓𝟕𝟗</m:t>
                        </m:r>
                      </m:num>
                      <m:den>
                        <m:r>
                          <a:rPr lang="vi-VN" sz="4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6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6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F92B4-9414-394C-00C5-EA34F7A7D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82" y="8411264"/>
                <a:ext cx="24130518" cy="1194109"/>
              </a:xfrm>
              <a:prstGeom prst="rect">
                <a:avLst/>
              </a:prstGeom>
              <a:blipFill>
                <a:blip r:embed="rId6"/>
                <a:stretch>
                  <a:fillRect l="-108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77EF26-5F01-DFBC-1108-9E38CD3E76F7}"/>
                  </a:ext>
                </a:extLst>
              </p:cNvPr>
              <p:cNvSpPr txBox="1"/>
              <p:nvPr/>
            </p:nvSpPr>
            <p:spPr>
              <a:xfrm>
                <a:off x="482082" y="9622479"/>
                <a:ext cx="16802878" cy="1280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quỹ đạo của Trái Đất là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𝟖𝟗𝟒𝟎𝟏</m:t>
                        </m:r>
                      </m:den>
                    </m:f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𝟑𝟓𝟕𝟓𝟕𝟗</m:t>
                        </m:r>
                      </m:den>
                    </m:f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6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77EF26-5F01-DFBC-1108-9E38CD3E7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82" y="9622479"/>
                <a:ext cx="16802878" cy="1280094"/>
              </a:xfrm>
              <a:prstGeom prst="rect">
                <a:avLst/>
              </a:prstGeom>
              <a:blipFill>
                <a:blip r:embed="rId7"/>
                <a:stretch>
                  <a:fillRect l="-156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39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5" y="1809817"/>
            <a:ext cx="22808123" cy="11677583"/>
            <a:chOff x="1447804" y="1793813"/>
            <a:chExt cx="22808123" cy="116775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804" y="1793813"/>
              <a:ext cx="22808123" cy="11677583"/>
              <a:chOff x="1447804" y="1793813"/>
              <a:chExt cx="22808123" cy="1167758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C00000"/>
                    </a:solidFill>
                    <a:latin typeface="Tomaho"/>
                  </a:rPr>
                  <a:t>CĐ 3: BA ĐƯỜNG CONIC VÀ ỨNG DỤNG</a:t>
                </a:r>
                <a:endParaRPr lang="vi-VN" sz="4800" b="1" dirty="0">
                  <a:solidFill>
                    <a:srgbClr val="C00000"/>
                  </a:solidFill>
                  <a:latin typeface="Tomaho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57396" y="5409590"/>
                <a:ext cx="8433006" cy="2888361"/>
                <a:chOff x="7469267" y="7231559"/>
                <a:chExt cx="8433984" cy="288869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66932" y="9289522"/>
                  <a:ext cx="6836319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 DẠNG CỦA ELIP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69267" y="7231559"/>
                  <a:ext cx="1383017" cy="2888695"/>
                  <a:chOff x="7469190" y="7688759"/>
                  <a:chExt cx="1371600" cy="288869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85086" y="968338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90" y="7688759"/>
                    <a:ext cx="1371600" cy="2888695"/>
                    <a:chOff x="7469190" y="7688759"/>
                    <a:chExt cx="1371600" cy="2888695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30" y="9525894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8814033"/>
                <a:ext cx="15356228" cy="929775"/>
                <a:chOff x="7459670" y="8524495"/>
                <a:chExt cx="15357992" cy="92988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8638675"/>
                  <a:ext cx="1372520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BÁN KÍNH QUA TIÊU, TÂM SAI, ĐƯỜNG CHUẨN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8524495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7688759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33" y="11270140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876960" y="7486089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39" y="10163794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20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756098" cy="971431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CHUYÊN ĐỀ HT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ELIP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5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2659EA72-A0D1-4CB6-8E39-D122E6D2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3810000"/>
                <a:ext cx="12785725" cy="67570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𝟏𝟓𝟐</m:t>
                    </m:r>
                    <m:r>
                      <a:rPr lang="en-US" alt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4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en-US" sz="4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𝟏𝟒𝟕</m:t>
                    </m:r>
                    <m:r>
                      <a:rPr lang="en-US" alt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4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en-US" sz="4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km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(Theo: </a:t>
                </a:r>
                <a:r>
                  <a:rPr kumimoji="0" lang="en-US" altLang="en-US" sz="48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nssdc.gsfc.nasa.gov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2659EA72-A0D1-4CB6-8E39-D122E6D23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10000"/>
                <a:ext cx="12785725" cy="6757043"/>
              </a:xfrm>
              <a:prstGeom prst="rect">
                <a:avLst/>
              </a:prstGeom>
              <a:blipFill>
                <a:blip r:embed="rId2"/>
                <a:stretch>
                  <a:fillRect l="-2146" t="-1625" r="-525" b="-43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FEAC68E-63BE-4331-B7D3-869132049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662" y="4183782"/>
            <a:ext cx="11158146" cy="54936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95FD79-F150-42E0-B152-B16ABCE4F7C8}"/>
              </a:ext>
            </a:extLst>
          </p:cNvPr>
          <p:cNvSpPr txBox="1"/>
          <p:nvPr/>
        </p:nvSpPr>
        <p:spPr>
          <a:xfrm>
            <a:off x="762000" y="2286000"/>
            <a:ext cx="62484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TOÁN MỞ ĐẦU</a:t>
            </a:r>
          </a:p>
        </p:txBody>
      </p:sp>
    </p:spTree>
    <p:extLst>
      <p:ext uri="{BB962C8B-B14F-4D97-AF65-F5344CB8AC3E}">
        <p14:creationId xmlns:p14="http://schemas.microsoft.com/office/powerpoint/2010/main" val="337358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FBA3600-8CA4-4AEC-82E9-795E330C9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178" y="6081713"/>
            <a:ext cx="76982720" cy="23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B0E60F-3252-472E-8C69-103A2268C9C6}"/>
              </a:ext>
            </a:extLst>
          </p:cNvPr>
          <p:cNvGrpSpPr/>
          <p:nvPr/>
        </p:nvGrpSpPr>
        <p:grpSpPr>
          <a:xfrm>
            <a:off x="672054" y="1890023"/>
            <a:ext cx="20934010" cy="830901"/>
            <a:chOff x="-288924" y="1892299"/>
            <a:chExt cx="20936433" cy="830995"/>
          </a:xfrm>
        </p:grpSpPr>
        <p:sp>
          <p:nvSpPr>
            <p:cNvPr id="5" name="Rounded Rectangle 13">
              <a:extLst>
                <a:ext uri="{FF2B5EF4-FFF2-40B4-BE49-F238E27FC236}">
                  <a16:creationId xmlns:a16="http://schemas.microsoft.com/office/drawing/2014/main" id="{DDCC2494-487B-470C-9CDB-A06D0DEF89F5}"/>
                </a:ext>
              </a:extLst>
            </p:cNvPr>
            <p:cNvSpPr/>
            <p:nvPr/>
          </p:nvSpPr>
          <p:spPr>
            <a:xfrm>
              <a:off x="-288924" y="1905001"/>
              <a:ext cx="136815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898181-FF7F-40BA-89DE-B707D541D0A0}"/>
                </a:ext>
              </a:extLst>
            </p:cNvPr>
            <p:cNvSpPr txBox="1"/>
            <p:nvPr/>
          </p:nvSpPr>
          <p:spPr>
            <a:xfrm>
              <a:off x="14312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85E190-FAEC-4DDA-89DF-E424082C3850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Elip</a:t>
              </a:r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2C090C-8849-402C-8617-CBA544D3CADB}"/>
                  </a:ext>
                </a:extLst>
              </p:cNvPr>
              <p:cNvSpPr txBox="1"/>
              <p:nvPr/>
            </p:nvSpPr>
            <p:spPr>
              <a:xfrm>
                <a:off x="672054" y="2895600"/>
                <a:ext cx="13819692" cy="8725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HĐ1: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(H.3.1). </a:t>
                </a:r>
                <a:b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                      </a:t>
                </a:r>
                <a:b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2C090C-8849-402C-8617-CBA544D3C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4" y="2895600"/>
                <a:ext cx="13819692" cy="8725594"/>
              </a:xfrm>
              <a:prstGeom prst="rect">
                <a:avLst/>
              </a:prstGeom>
              <a:blipFill>
                <a:blip r:embed="rId2"/>
                <a:stretch>
                  <a:fillRect l="-1985" t="-1817" r="-618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C6B30FC-7285-4982-95BB-3B567B606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746" y="2808233"/>
            <a:ext cx="9220200" cy="71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1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584724C2-18FB-41AD-938A-2C6065063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833461"/>
                  </p:ext>
                </p:extLst>
              </p:nvPr>
            </p:nvGraphicFramePr>
            <p:xfrm>
              <a:off x="1180322" y="1981200"/>
              <a:ext cx="16345678" cy="1293621"/>
            </p:xfrm>
            <a:graphic>
              <a:graphicData uri="http://schemas.openxmlformats.org/drawingml/2006/table">
                <a:tbl>
                  <a:tblPr/>
                  <a:tblGrid>
                    <a:gridCol w="16345678">
                      <a:extLst>
                        <a:ext uri="{9D8B030D-6E8A-4147-A177-3AD203B41FA5}">
                          <a16:colId xmlns:a16="http://schemas.microsoft.com/office/drawing/2014/main" val="4234011251"/>
                        </a:ext>
                      </a:extLst>
                    </a:gridCol>
                  </a:tblGrid>
                  <a:tr h="129362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Cho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elip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chính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tắc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Khi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đó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99622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584724C2-18FB-41AD-938A-2C6065063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833461"/>
                  </p:ext>
                </p:extLst>
              </p:nvPr>
            </p:nvGraphicFramePr>
            <p:xfrm>
              <a:off x="1180322" y="1981200"/>
              <a:ext cx="16345678" cy="1293621"/>
            </p:xfrm>
            <a:graphic>
              <a:graphicData uri="http://schemas.openxmlformats.org/drawingml/2006/table">
                <a:tbl>
                  <a:tblPr/>
                  <a:tblGrid>
                    <a:gridCol w="16345678">
                      <a:extLst>
                        <a:ext uri="{9D8B030D-6E8A-4147-A177-3AD203B41FA5}">
                          <a16:colId xmlns:a16="http://schemas.microsoft.com/office/drawing/2014/main" val="4234011251"/>
                        </a:ext>
                      </a:extLst>
                    </a:gridCol>
                  </a:tblGrid>
                  <a:tr h="12936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b="-84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6223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ACC2DEE1-671B-40D1-86DF-2DEC247880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133764"/>
                  </p:ext>
                </p:extLst>
              </p:nvPr>
            </p:nvGraphicFramePr>
            <p:xfrm>
              <a:off x="304800" y="3429000"/>
              <a:ext cx="22555200" cy="914400"/>
            </p:xfrm>
            <a:graphic>
              <a:graphicData uri="http://schemas.openxmlformats.org/drawingml/2006/table">
                <a:tbl>
                  <a:tblPr/>
                  <a:tblGrid>
                    <a:gridCol w="22555200">
                      <a:extLst>
                        <a:ext uri="{9D8B030D-6E8A-4147-A177-3AD203B41FA5}">
                          <a16:colId xmlns:a16="http://schemas.microsoft.com/office/drawing/2014/main" val="1950805595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07000"/>
                            </a:lnSpc>
                            <a:spcAft>
                              <a:spcPts val="600"/>
                            </a:spcAft>
                            <a:buFont typeface="Symbol" panose="05050102010706020507" pitchFamily="18" charset="2"/>
                            <a:buChar char=""/>
                            <a:tabLst>
                              <a:tab pos="457200" algn="l"/>
                            </a:tabLst>
                          </a:pP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Elip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trục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đối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xứng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𝑶𝒙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𝑶𝒚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tâm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đối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xứng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gốc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toạ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</m:t>
                              </m:r>
                            </m:oMath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2301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ACC2DEE1-671B-40D1-86DF-2DEC247880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133764"/>
                  </p:ext>
                </p:extLst>
              </p:nvPr>
            </p:nvGraphicFramePr>
            <p:xfrm>
              <a:off x="304800" y="3429000"/>
              <a:ext cx="22555200" cy="914400"/>
            </p:xfrm>
            <a:graphic>
              <a:graphicData uri="http://schemas.openxmlformats.org/drawingml/2006/table">
                <a:tbl>
                  <a:tblPr/>
                  <a:tblGrid>
                    <a:gridCol w="22555200">
                      <a:extLst>
                        <a:ext uri="{9D8B030D-6E8A-4147-A177-3AD203B41FA5}">
                          <a16:colId xmlns:a16="http://schemas.microsoft.com/office/drawing/2014/main" val="1950805595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23841" b="-19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3017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6184E159-4AC4-489B-8316-B06B8E1B8A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993618"/>
                  </p:ext>
                </p:extLst>
              </p:nvPr>
            </p:nvGraphicFramePr>
            <p:xfrm>
              <a:off x="312576" y="4323718"/>
              <a:ext cx="21785424" cy="914400"/>
            </p:xfrm>
            <a:graphic>
              <a:graphicData uri="http://schemas.openxmlformats.org/drawingml/2006/table">
                <a:tbl>
                  <a:tblPr/>
                  <a:tblGrid>
                    <a:gridCol w="21785424">
                      <a:extLst>
                        <a:ext uri="{9D8B030D-6E8A-4147-A177-3AD203B41FA5}">
                          <a16:colId xmlns:a16="http://schemas.microsoft.com/office/drawing/2014/main" val="4208454059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07000"/>
                            </a:lnSpc>
                            <a:spcAft>
                              <a:spcPts val="600"/>
                            </a:spcAft>
                            <a:buFont typeface="Symbol" panose="05050102010706020507" pitchFamily="18" charset="2"/>
                            <a:buChar char=""/>
                            <a:tabLst>
                              <a:tab pos="457200" algn="l"/>
                            </a:tabLst>
                          </a:pP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điểm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r>
                                    <a:rPr lang="en-US" sz="48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48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r>
                                    <a:rPr lang="en-US" sz="48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48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en-US" sz="48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sz="48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en-US" sz="48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8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đỉnh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2770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6184E159-4AC4-489B-8316-B06B8E1B8A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993618"/>
                  </p:ext>
                </p:extLst>
              </p:nvPr>
            </p:nvGraphicFramePr>
            <p:xfrm>
              <a:off x="312576" y="4323718"/>
              <a:ext cx="21785424" cy="914400"/>
            </p:xfrm>
            <a:graphic>
              <a:graphicData uri="http://schemas.openxmlformats.org/drawingml/2006/table">
                <a:tbl>
                  <a:tblPr/>
                  <a:tblGrid>
                    <a:gridCol w="21785424">
                      <a:extLst>
                        <a:ext uri="{9D8B030D-6E8A-4147-A177-3AD203B41FA5}">
                          <a16:colId xmlns:a16="http://schemas.microsoft.com/office/drawing/2014/main" val="4208454059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23841" b="-19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7701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55225C4D-9622-466E-B477-9C011ED2D2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307174"/>
                  </p:ext>
                </p:extLst>
              </p:nvPr>
            </p:nvGraphicFramePr>
            <p:xfrm>
              <a:off x="304800" y="5243805"/>
              <a:ext cx="22021800" cy="921131"/>
            </p:xfrm>
            <a:graphic>
              <a:graphicData uri="http://schemas.openxmlformats.org/drawingml/2006/table">
                <a:tbl>
                  <a:tblPr/>
                  <a:tblGrid>
                    <a:gridCol w="22021800">
                      <a:extLst>
                        <a:ext uri="{9D8B030D-6E8A-4147-A177-3AD203B41FA5}">
                          <a16:colId xmlns:a16="http://schemas.microsoft.com/office/drawing/2014/main" val="1759483775"/>
                        </a:ext>
                      </a:extLst>
                    </a:gridCol>
                  </a:tblGrid>
                  <a:tr h="921131"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07000"/>
                            </a:lnSpc>
                            <a:spcAft>
                              <a:spcPts val="600"/>
                            </a:spcAft>
                            <a:buFont typeface="Symbol" panose="05050102010706020507" pitchFamily="18" charset="2"/>
                            <a:buChar char=""/>
                            <a:tabLst>
                              <a:tab pos="457200" algn="l"/>
                            </a:tabLst>
                          </a:pP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đoạn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thẳng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8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tương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ứng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trục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lớn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trục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nhỏ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29288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55225C4D-9622-466E-B477-9C011ED2D2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307174"/>
                  </p:ext>
                </p:extLst>
              </p:nvPr>
            </p:nvGraphicFramePr>
            <p:xfrm>
              <a:off x="304800" y="5243805"/>
              <a:ext cx="22021800" cy="921131"/>
            </p:xfrm>
            <a:graphic>
              <a:graphicData uri="http://schemas.openxmlformats.org/drawingml/2006/table">
                <a:tbl>
                  <a:tblPr/>
                  <a:tblGrid>
                    <a:gridCol w="22021800">
                      <a:extLst>
                        <a:ext uri="{9D8B030D-6E8A-4147-A177-3AD203B41FA5}">
                          <a16:colId xmlns:a16="http://schemas.microsoft.com/office/drawing/2014/main" val="1759483775"/>
                        </a:ext>
                      </a:extLst>
                    </a:gridCol>
                  </a:tblGrid>
                  <a:tr h="9211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23684" b="-1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92884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E12AC26A-A3EF-4FA7-8B66-92A0F100E5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060446"/>
                  </p:ext>
                </p:extLst>
              </p:nvPr>
            </p:nvGraphicFramePr>
            <p:xfrm>
              <a:off x="335902" y="6132836"/>
              <a:ext cx="18714098" cy="775462"/>
            </p:xfrm>
            <a:graphic>
              <a:graphicData uri="http://schemas.openxmlformats.org/drawingml/2006/table">
                <a:tbl>
                  <a:tblPr/>
                  <a:tblGrid>
                    <a:gridCol w="18714098">
                      <a:extLst>
                        <a:ext uri="{9D8B030D-6E8A-4147-A177-3AD203B41FA5}">
                          <a16:colId xmlns:a16="http://schemas.microsoft.com/office/drawing/2014/main" val="3328673829"/>
                        </a:ext>
                      </a:extLst>
                    </a:gridCol>
                  </a:tblGrid>
                  <a:tr h="775462"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07000"/>
                            </a:lnSpc>
                            <a:spcAft>
                              <a:spcPts val="600"/>
                            </a:spcAft>
                            <a:buFont typeface="Symbol" panose="05050102010706020507" pitchFamily="18" charset="2"/>
                            <a:buChar char=""/>
                            <a:tabLst>
                              <a:tab pos="457200" algn="l"/>
                            </a:tabLst>
                          </a:pP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dài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trục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lớn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trục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nhỏ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tương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ứng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33004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E12AC26A-A3EF-4FA7-8B66-92A0F100E5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060446"/>
                  </p:ext>
                </p:extLst>
              </p:nvPr>
            </p:nvGraphicFramePr>
            <p:xfrm>
              <a:off x="335902" y="6132836"/>
              <a:ext cx="18714098" cy="775462"/>
            </p:xfrm>
            <a:graphic>
              <a:graphicData uri="http://schemas.openxmlformats.org/drawingml/2006/table">
                <a:tbl>
                  <a:tblPr/>
                  <a:tblGrid>
                    <a:gridCol w="18714098">
                      <a:extLst>
                        <a:ext uri="{9D8B030D-6E8A-4147-A177-3AD203B41FA5}">
                          <a16:colId xmlns:a16="http://schemas.microsoft.com/office/drawing/2014/main" val="3328673829"/>
                        </a:ext>
                      </a:extLst>
                    </a:gridCol>
                  </a:tblGrid>
                  <a:tr h="7754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6"/>
                          <a:stretch>
                            <a:fillRect t="-28125" b="-40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33004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35AEA1A9-E892-4E5F-837C-E22B56CB9F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8547943"/>
                  </p:ext>
                </p:extLst>
              </p:nvPr>
            </p:nvGraphicFramePr>
            <p:xfrm>
              <a:off x="335902" y="6964862"/>
              <a:ext cx="10179698" cy="775462"/>
            </p:xfrm>
            <a:graphic>
              <a:graphicData uri="http://schemas.openxmlformats.org/drawingml/2006/table">
                <a:tbl>
                  <a:tblPr/>
                  <a:tblGrid>
                    <a:gridCol w="10179698">
                      <a:extLst>
                        <a:ext uri="{9D8B030D-6E8A-4147-A177-3AD203B41FA5}">
                          <a16:colId xmlns:a16="http://schemas.microsoft.com/office/drawing/2014/main" val="630815672"/>
                        </a:ext>
                      </a:extLst>
                    </a:gridCol>
                  </a:tblGrid>
                  <a:tr h="775462"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07000"/>
                            </a:lnSpc>
                            <a:spcAft>
                              <a:spcPts val="600"/>
                            </a:spcAft>
                            <a:buFont typeface="Symbol" panose="05050102010706020507" pitchFamily="18" charset="2"/>
                            <a:buChar char=""/>
                            <a:tabLst>
                              <a:tab pos="457200" algn="l"/>
                            </a:tabLst>
                          </a:pP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a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thuộc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elip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82922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35AEA1A9-E892-4E5F-837C-E22B56CB9F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8547943"/>
                  </p:ext>
                </p:extLst>
              </p:nvPr>
            </p:nvGraphicFramePr>
            <p:xfrm>
              <a:off x="335902" y="6964862"/>
              <a:ext cx="10179698" cy="775462"/>
            </p:xfrm>
            <a:graphic>
              <a:graphicData uri="http://schemas.openxmlformats.org/drawingml/2006/table">
                <a:tbl>
                  <a:tblPr/>
                  <a:tblGrid>
                    <a:gridCol w="10179698">
                      <a:extLst>
                        <a:ext uri="{9D8B030D-6E8A-4147-A177-3AD203B41FA5}">
                          <a16:colId xmlns:a16="http://schemas.microsoft.com/office/drawing/2014/main" val="630815672"/>
                        </a:ext>
                      </a:extLst>
                    </a:gridCol>
                  </a:tblGrid>
                  <a:tr h="7754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7"/>
                          <a:stretch>
                            <a:fillRect t="-28125" b="-414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82922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82199018-FBAF-44B4-BCD9-34E431796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483821"/>
                  </p:ext>
                </p:extLst>
              </p:nvPr>
            </p:nvGraphicFramePr>
            <p:xfrm>
              <a:off x="335902" y="7797980"/>
              <a:ext cx="22219298" cy="1591727"/>
            </p:xfrm>
            <a:graphic>
              <a:graphicData uri="http://schemas.openxmlformats.org/drawingml/2006/table">
                <a:tbl>
                  <a:tblPr/>
                  <a:tblGrid>
                    <a:gridCol w="22219298">
                      <a:extLst>
                        <a:ext uri="{9D8B030D-6E8A-4147-A177-3AD203B41FA5}">
                          <a16:colId xmlns:a16="http://schemas.microsoft.com/office/drawing/2014/main" val="630815672"/>
                        </a:ext>
                      </a:extLst>
                    </a:gridCol>
                  </a:tblGrid>
                  <a:tr h="1591727">
                    <a:tc>
                      <a:txBody>
                        <a:bodyPr/>
                        <a:lstStyle/>
                        <a:p>
                          <a:pPr marL="342900" marR="0" lvl="0" indent="-34290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 typeface="Symbol" panose="05050102010706020507" pitchFamily="18" charset="2"/>
                            <a:buChar char=""/>
                            <a:tabLst>
                              <a:tab pos="457200" algn="l"/>
                            </a:tabLst>
                            <a:defRPr/>
                          </a:pP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Hình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chữ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nhật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đỉnh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r>
                                    <a:rPr lang="en-US" sz="48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sz="48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r>
                                    <a:rPr lang="en-US" sz="48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sz="48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r>
                                    <a:rPr lang="en-US" sz="48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sz="48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r>
                                    <a:rPr lang="en-US" sz="48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hình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chữ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nhật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sở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elip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US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82922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82199018-FBAF-44B4-BCD9-34E431796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483821"/>
                  </p:ext>
                </p:extLst>
              </p:nvPr>
            </p:nvGraphicFramePr>
            <p:xfrm>
              <a:off x="335902" y="7797980"/>
              <a:ext cx="22219298" cy="1591727"/>
            </p:xfrm>
            <a:graphic>
              <a:graphicData uri="http://schemas.openxmlformats.org/drawingml/2006/table">
                <a:tbl>
                  <a:tblPr/>
                  <a:tblGrid>
                    <a:gridCol w="22219298">
                      <a:extLst>
                        <a:ext uri="{9D8B030D-6E8A-4147-A177-3AD203B41FA5}">
                          <a16:colId xmlns:a16="http://schemas.microsoft.com/office/drawing/2014/main" val="630815672"/>
                        </a:ext>
                      </a:extLst>
                    </a:gridCol>
                  </a:tblGrid>
                  <a:tr h="15917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t="-13740" b="-17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82922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4406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1615C-8F08-458A-AB23-A26109C33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133600"/>
            <a:ext cx="21975597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0EC486-7E9F-4D96-A261-5EE70FA4C58D}"/>
                  </a:ext>
                </a:extLst>
              </p:cNvPr>
              <p:cNvSpPr txBox="1"/>
              <p:nvPr/>
            </p:nvSpPr>
            <p:spPr>
              <a:xfrm>
                <a:off x="3733800" y="2133600"/>
                <a:ext cx="18592800" cy="2062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0EC486-7E9F-4D96-A261-5EE70FA4C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133600"/>
                <a:ext cx="18592800" cy="2062681"/>
              </a:xfrm>
              <a:prstGeom prst="rect">
                <a:avLst/>
              </a:prstGeom>
              <a:blipFill>
                <a:blip r:embed="rId3"/>
                <a:stretch>
                  <a:fillRect l="-150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91B943-770C-41D4-A887-A252446DBBD9}"/>
              </a:ext>
            </a:extLst>
          </p:cNvPr>
          <p:cNvSpPr txBox="1"/>
          <p:nvPr/>
        </p:nvSpPr>
        <p:spPr>
          <a:xfrm>
            <a:off x="609599" y="4114801"/>
            <a:ext cx="286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iải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5133B-6B03-4EB1-9189-2902978B0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7012" y="4973790"/>
            <a:ext cx="9219933" cy="609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6F6153-C8CF-4077-BF1E-25323F8D1E7D}"/>
                  </a:ext>
                </a:extLst>
              </p:cNvPr>
              <p:cNvSpPr txBox="1"/>
              <p:nvPr/>
            </p:nvSpPr>
            <p:spPr>
              <a:xfrm>
                <a:off x="347055" y="5171825"/>
                <a:ext cx="15578745" cy="1674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(H.3.2)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ra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</m:ra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6F6153-C8CF-4077-BF1E-25323F8D1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55" y="5171825"/>
                <a:ext cx="15578745" cy="1674048"/>
              </a:xfrm>
              <a:prstGeom prst="rect">
                <a:avLst/>
              </a:prstGeom>
              <a:blipFill>
                <a:blip r:embed="rId5"/>
                <a:stretch>
                  <a:fillRect l="-1800" t="-9455" b="-17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5EE8E7-CE4F-4193-8870-529420C391C9}"/>
                  </a:ext>
                </a:extLst>
              </p:cNvPr>
              <p:cNvSpPr txBox="1"/>
              <p:nvPr/>
            </p:nvSpPr>
            <p:spPr>
              <a:xfrm>
                <a:off x="277853" y="7159823"/>
                <a:ext cx="14664346" cy="172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5EE8E7-CE4F-4193-8870-529420C3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53" y="7159823"/>
                <a:ext cx="14664346" cy="1723933"/>
              </a:xfrm>
              <a:prstGeom prst="rect">
                <a:avLst/>
              </a:prstGeom>
              <a:blipFill>
                <a:blip r:embed="rId6"/>
                <a:stretch>
                  <a:fillRect l="-1913" t="-9220" b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299EF5-9A70-4A1F-ACB6-30FC64CF0B38}"/>
                  </a:ext>
                </a:extLst>
              </p:cNvPr>
              <p:cNvSpPr txBox="1"/>
              <p:nvPr/>
            </p:nvSpPr>
            <p:spPr>
              <a:xfrm>
                <a:off x="329949" y="9197706"/>
                <a:ext cx="12268200" cy="278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b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299EF5-9A70-4A1F-ACB6-30FC64CF0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49" y="9197706"/>
                <a:ext cx="12268200" cy="2789033"/>
              </a:xfrm>
              <a:prstGeom prst="rect">
                <a:avLst/>
              </a:prstGeom>
              <a:blipFill>
                <a:blip r:embed="rId7"/>
                <a:stretch>
                  <a:fillRect l="-2235" t="-5689" r="-894" b="-5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5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899BA3-5A28-429E-8534-D70EB8CA9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21584920" cy="1219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DDDF5-906D-4DE9-A741-8B304CEC5760}"/>
              </a:ext>
            </a:extLst>
          </p:cNvPr>
          <p:cNvSpPr txBox="1"/>
          <p:nvPr/>
        </p:nvSpPr>
        <p:spPr>
          <a:xfrm>
            <a:off x="3581400" y="2057400"/>
            <a:ext cx="19431000" cy="1601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5FE142-EB7C-4C27-825B-5834D94CD07D}"/>
                  </a:ext>
                </a:extLst>
              </p:cNvPr>
              <p:cNvSpPr txBox="1"/>
              <p:nvPr/>
            </p:nvSpPr>
            <p:spPr>
              <a:xfrm>
                <a:off x="1485900" y="4953000"/>
                <a:ext cx="21412200" cy="1269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5FE142-EB7C-4C27-825B-5834D94CD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4953000"/>
                <a:ext cx="21412200" cy="1269643"/>
              </a:xfrm>
              <a:prstGeom prst="rect">
                <a:avLst/>
              </a:prstGeom>
              <a:blipFill>
                <a:blip r:embed="rId3"/>
                <a:stretch>
                  <a:fillRect l="-1310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E58737-2D6F-4509-AC10-B8A5871B9F4D}"/>
                  </a:ext>
                </a:extLst>
              </p:cNvPr>
              <p:cNvSpPr txBox="1"/>
              <p:nvPr/>
            </p:nvSpPr>
            <p:spPr>
              <a:xfrm>
                <a:off x="1485900" y="6600498"/>
                <a:ext cx="1958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⟹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E58737-2D6F-4509-AC10-B8A5871B9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600498"/>
                <a:ext cx="19583400" cy="830997"/>
              </a:xfrm>
              <a:prstGeom prst="rect">
                <a:avLst/>
              </a:prstGeom>
              <a:blipFill>
                <a:blip r:embed="rId4"/>
                <a:stretch>
                  <a:fillRect l="-143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CF69B1-7971-4171-B140-5CFBD3C70ACC}"/>
                  </a:ext>
                </a:extLst>
              </p:cNvPr>
              <p:cNvSpPr txBox="1"/>
              <p:nvPr/>
            </p:nvSpPr>
            <p:spPr>
              <a:xfrm>
                <a:off x="4876800" y="7393851"/>
                <a:ext cx="9753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CF69B1-7971-4171-B140-5CFBD3C70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7393851"/>
                <a:ext cx="975360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E97E63-8933-4236-B209-621357E64FE7}"/>
                  </a:ext>
                </a:extLst>
              </p:cNvPr>
              <p:cNvSpPr txBox="1"/>
              <p:nvPr/>
            </p:nvSpPr>
            <p:spPr>
              <a:xfrm>
                <a:off x="1524000" y="8400984"/>
                <a:ext cx="11125200" cy="93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E97E63-8933-4236-B209-621357E64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400984"/>
                <a:ext cx="11125200" cy="936923"/>
              </a:xfrm>
              <a:prstGeom prst="rect">
                <a:avLst/>
              </a:prstGeom>
              <a:blipFill>
                <a:blip r:embed="rId6"/>
                <a:stretch>
                  <a:fillRect l="-2466" t="-4545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234B61-A8EB-434B-B7F4-1287C3256BB8}"/>
                  </a:ext>
                </a:extLst>
              </p:cNvPr>
              <p:cNvSpPr txBox="1"/>
              <p:nvPr/>
            </p:nvSpPr>
            <p:spPr>
              <a:xfrm>
                <a:off x="1524000" y="9243829"/>
                <a:ext cx="15773400" cy="126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234B61-A8EB-434B-B7F4-1287C3256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243829"/>
                <a:ext cx="15773400" cy="1269578"/>
              </a:xfrm>
              <a:prstGeom prst="rect">
                <a:avLst/>
              </a:prstGeom>
              <a:blipFill>
                <a:blip r:embed="rId7"/>
                <a:stretch>
                  <a:fillRect l="-1739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9B4EC00-B4BB-40C5-B711-194A3FFDF2F5}"/>
              </a:ext>
            </a:extLst>
          </p:cNvPr>
          <p:cNvSpPr txBox="1"/>
          <p:nvPr/>
        </p:nvSpPr>
        <p:spPr>
          <a:xfrm>
            <a:off x="7848600" y="3919489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4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E3619F-31AC-4792-96CB-F09E0D105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133600"/>
            <a:ext cx="20510557" cy="106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B38308-8C99-41E4-99B5-8188AF077478}"/>
                  </a:ext>
                </a:extLst>
              </p:cNvPr>
              <p:cNvSpPr txBox="1"/>
              <p:nvPr/>
            </p:nvSpPr>
            <p:spPr>
              <a:xfrm>
                <a:off x="3429000" y="2057400"/>
                <a:ext cx="20345400" cy="3485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sở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B38308-8C99-41E4-99B5-8188AF077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57400"/>
                <a:ext cx="20345400" cy="3485634"/>
              </a:xfrm>
              <a:prstGeom prst="rect">
                <a:avLst/>
              </a:prstGeom>
              <a:blipFill>
                <a:blip r:embed="rId3"/>
                <a:stretch>
                  <a:fillRect l="-1378" r="-839" b="-8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FAB1564-5001-4758-AEE7-B06EFEE0F83C}"/>
              </a:ext>
            </a:extLst>
          </p:cNvPr>
          <p:cNvSpPr txBox="1"/>
          <p:nvPr/>
        </p:nvSpPr>
        <p:spPr>
          <a:xfrm>
            <a:off x="10712476" y="5429022"/>
            <a:ext cx="262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iải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4A638-43A3-4B4A-A387-E5158EEAFC0A}"/>
                  </a:ext>
                </a:extLst>
              </p:cNvPr>
              <p:cNvSpPr txBox="1"/>
              <p:nvPr/>
            </p:nvSpPr>
            <p:spPr>
              <a:xfrm>
                <a:off x="1127448" y="6895644"/>
                <a:ext cx="113693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4A638-43A3-4B4A-A387-E5158EEAF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6895644"/>
                <a:ext cx="11369351" cy="830997"/>
              </a:xfrm>
              <a:prstGeom prst="rect">
                <a:avLst/>
              </a:prstGeom>
              <a:blipFill>
                <a:blip r:embed="rId4"/>
                <a:stretch>
                  <a:fillRect l="-2466" t="-17647" r="-257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ECBD94-8A29-4E18-B331-8D97CC79B553}"/>
                  </a:ext>
                </a:extLst>
              </p:cNvPr>
              <p:cNvSpPr txBox="1"/>
              <p:nvPr/>
            </p:nvSpPr>
            <p:spPr>
              <a:xfrm>
                <a:off x="1127449" y="7805633"/>
                <a:ext cx="21717000" cy="203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ECBD94-8A29-4E18-B331-8D97CC79B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9" y="7805633"/>
                <a:ext cx="21717000" cy="2037674"/>
              </a:xfrm>
              <a:prstGeom prst="rect">
                <a:avLst/>
              </a:prstGeom>
              <a:blipFill>
                <a:blip r:embed="rId5"/>
                <a:stretch>
                  <a:fillRect l="-1291" b="-1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4D06E5-6CCB-43BD-ACD7-056ECA8DA50A}"/>
                  </a:ext>
                </a:extLst>
              </p:cNvPr>
              <p:cNvSpPr txBox="1"/>
              <p:nvPr/>
            </p:nvSpPr>
            <p:spPr>
              <a:xfrm>
                <a:off x="1102565" y="10212050"/>
                <a:ext cx="2244323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4D06E5-6CCB-43BD-ACD7-056ECA8DA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5" y="10212050"/>
                <a:ext cx="22443235" cy="1569660"/>
              </a:xfrm>
              <a:prstGeom prst="rect">
                <a:avLst/>
              </a:prstGeom>
              <a:blipFill>
                <a:blip r:embed="rId6"/>
                <a:stretch>
                  <a:fillRect l="-1249" t="-9302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8FB329C-D7E6-4B7E-AFE2-8A59907B9807}"/>
              </a:ext>
            </a:extLst>
          </p:cNvPr>
          <p:cNvSpPr txBox="1"/>
          <p:nvPr/>
        </p:nvSpPr>
        <p:spPr>
          <a:xfrm>
            <a:off x="1102566" y="12004205"/>
            <a:ext cx="11927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4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4A40EC-799E-4A83-849B-AC4821F59F72}"/>
              </a:ext>
            </a:extLst>
          </p:cNvPr>
          <p:cNvSpPr txBox="1"/>
          <p:nvPr/>
        </p:nvSpPr>
        <p:spPr>
          <a:xfrm>
            <a:off x="609600" y="2057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800" b="1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02DFB0-BA4F-437D-B4D0-DF912C302C80}"/>
                  </a:ext>
                </a:extLst>
              </p:cNvPr>
              <p:cNvSpPr txBox="1"/>
              <p:nvPr/>
            </p:nvSpPr>
            <p:spPr>
              <a:xfrm>
                <a:off x="609600" y="3200400"/>
                <a:ext cx="22860000" cy="189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càng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0 ),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sở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dẹt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02DFB0-BA4F-437D-B4D0-DF912C302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00400"/>
                <a:ext cx="22860000" cy="1894814"/>
              </a:xfrm>
              <a:prstGeom prst="rect">
                <a:avLst/>
              </a:prstGeom>
              <a:blipFill>
                <a:blip r:embed="rId2"/>
                <a:stretch>
                  <a:fillRect l="-1200" r="-107" b="-1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B296CE-AC60-4B23-BBCF-CC95FF19D0E1}"/>
                  </a:ext>
                </a:extLst>
              </p:cNvPr>
              <p:cNvSpPr txBox="1"/>
              <p:nvPr/>
            </p:nvSpPr>
            <p:spPr>
              <a:xfrm>
                <a:off x="838200" y="5410200"/>
                <a:ext cx="22631400" cy="1909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1),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sở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(H.3.4).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B296CE-AC60-4B23-BBCF-CC95FF19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0200"/>
                <a:ext cx="22631400" cy="1909112"/>
              </a:xfrm>
              <a:prstGeom prst="rect">
                <a:avLst/>
              </a:prstGeom>
              <a:blipFill>
                <a:blip r:embed="rId3"/>
                <a:stretch>
                  <a:fillRect l="-1239" r="-404" b="-1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E594ED-F4BF-4D52-B190-F69A76CFE928}"/>
                  </a:ext>
                </a:extLst>
              </p:cNvPr>
              <p:cNvSpPr txBox="1"/>
              <p:nvPr/>
            </p:nvSpPr>
            <p:spPr>
              <a:xfrm>
                <a:off x="5867400" y="7467600"/>
                <a:ext cx="8763000" cy="1495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E594ED-F4BF-4D52-B190-F69A76CFE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7467600"/>
                <a:ext cx="8763000" cy="1495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062D8AA-18DA-4DC6-B546-E10DEC1DD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9111297"/>
            <a:ext cx="14630400" cy="4070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A4D27B-937D-4FF1-B33F-CF5935E247C0}"/>
                  </a:ext>
                </a:extLst>
              </p:cNvPr>
              <p:cNvSpPr txBox="1"/>
              <p:nvPr/>
            </p:nvSpPr>
            <p:spPr>
              <a:xfrm>
                <a:off x="8340790" y="12765909"/>
                <a:ext cx="1219511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A4D27B-937D-4FF1-B33F-CF5935E24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90" y="12765909"/>
                <a:ext cx="12195110" cy="830997"/>
              </a:xfrm>
              <a:prstGeom prst="rect">
                <a:avLst/>
              </a:prstGeom>
              <a:blipFill>
                <a:blip r:embed="rId6"/>
                <a:stretch>
                  <a:fillRect l="-224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43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3298</TotalTime>
  <Words>1765</Words>
  <Application>Microsoft Office PowerPoint</Application>
  <PresentationFormat>Custom</PresentationFormat>
  <Paragraphs>112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thuan pham thi</cp:lastModifiedBy>
  <cp:revision>343</cp:revision>
  <dcterms:created xsi:type="dcterms:W3CDTF">2013-08-31T11:42:51Z</dcterms:created>
  <dcterms:modified xsi:type="dcterms:W3CDTF">2022-08-14T16:00:41Z</dcterms:modified>
  <cp:category>9Slide.vn</cp:category>
</cp:coreProperties>
</file>