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536" r:id="rId4"/>
    <p:sldId id="494" r:id="rId5"/>
    <p:sldId id="418" r:id="rId6"/>
    <p:sldId id="537" r:id="rId7"/>
    <p:sldId id="538" r:id="rId8"/>
    <p:sldId id="505" r:id="rId9"/>
    <p:sldId id="517" r:id="rId10"/>
    <p:sldId id="539" r:id="rId11"/>
    <p:sldId id="530" r:id="rId12"/>
    <p:sldId id="540" r:id="rId13"/>
    <p:sldId id="508" r:id="rId14"/>
    <p:sldId id="488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EF4B66"/>
    <a:srgbClr val="B21313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642" y="78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is closest in meaning to the original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39750" y="2309336"/>
            <a:ext cx="10876915" cy="34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sz="3400" b="1" smtClean="0">
                <a:solidFill>
                  <a:srgbClr val="F26649"/>
                </a:solidFill>
              </a:rPr>
              <a:t>4</a:t>
            </a:r>
            <a:r>
              <a:rPr lang="en-US" sz="3400" b="1">
                <a:solidFill>
                  <a:srgbClr val="F26649"/>
                </a:solidFill>
              </a:rPr>
              <a:t>. </a:t>
            </a:r>
            <a:r>
              <a:rPr lang="en-US" sz="3400"/>
              <a:t>How do the scientists observe the other planets?” the students asked.</a:t>
            </a:r>
          </a:p>
          <a:p>
            <a:r>
              <a:rPr lang="en-US" sz="3400" smtClean="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The </a:t>
            </a:r>
            <a:r>
              <a:rPr lang="en-US" sz="3400">
                <a:sym typeface="+mn-ea"/>
              </a:rPr>
              <a:t>students </a:t>
            </a:r>
            <a:r>
              <a:rPr lang="en-US" sz="3400" smtClean="0">
                <a:sym typeface="+mn-ea"/>
              </a:rPr>
              <a:t>wondered _______________________</a:t>
            </a:r>
            <a:br>
              <a:rPr lang="en-US" sz="3400" smtClean="0">
                <a:sym typeface="+mn-ea"/>
              </a:rPr>
            </a:br>
            <a:r>
              <a:rPr lang="en-US" sz="3400" smtClean="0">
                <a:sym typeface="+mn-ea"/>
              </a:rPr>
              <a:t>     _______________.</a:t>
            </a:r>
          </a:p>
          <a:p>
            <a:endParaRPr lang="en-US" sz="1500" smtClean="0">
              <a:sym typeface="+mn-ea"/>
            </a:endParaRPr>
          </a:p>
          <a:p>
            <a:r>
              <a:rPr lang="en-US" sz="3400" b="1" smtClean="0">
                <a:solidFill>
                  <a:srgbClr val="F26649"/>
                </a:solidFill>
              </a:rPr>
              <a:t>5</a:t>
            </a:r>
            <a:r>
              <a:rPr lang="en-US" sz="3400" b="1">
                <a:solidFill>
                  <a:srgbClr val="F26649"/>
                </a:solidFill>
              </a:rPr>
              <a:t>. </a:t>
            </a:r>
            <a:r>
              <a:rPr lang="en-US" sz="3400"/>
              <a:t>Mai wondered, “Why can’t humans live on Mars?”</a:t>
            </a:r>
          </a:p>
          <a:p>
            <a:r>
              <a:rPr lang="en-US" sz="340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</a:t>
            </a:r>
            <a:r>
              <a:rPr lang="en-US" sz="3400">
                <a:sym typeface="+mn-ea"/>
              </a:rPr>
              <a:t>Mai </a:t>
            </a:r>
            <a:r>
              <a:rPr lang="en-US" sz="3400" smtClean="0">
                <a:sym typeface="+mn-ea"/>
              </a:rPr>
              <a:t>wondered _____________________________.</a:t>
            </a:r>
            <a:endParaRPr lang="en-US" sz="3400" u="sng">
              <a:sym typeface="+mn-ea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5213839" y="3312062"/>
            <a:ext cx="52226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how the </a:t>
            </a:r>
            <a:r>
              <a:rPr lang="en-US" sz="3400">
                <a:solidFill>
                  <a:srgbClr val="7030A0"/>
                </a:solidFill>
              </a:rPr>
              <a:t>scientists </a:t>
            </a:r>
            <a:r>
              <a:rPr lang="en-US" sz="3400" smtClean="0">
                <a:solidFill>
                  <a:srgbClr val="7030A0"/>
                </a:solidFill>
              </a:rPr>
              <a:t>observed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3675186" y="5156269"/>
            <a:ext cx="63480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 why humans couldn’t live </a:t>
            </a:r>
            <a:r>
              <a:rPr lang="en-US" sz="3400">
                <a:solidFill>
                  <a:srgbClr val="7030A0"/>
                </a:solidFill>
              </a:rPr>
              <a:t>on </a:t>
            </a:r>
            <a:r>
              <a:rPr lang="en-US" sz="3400" smtClean="0">
                <a:solidFill>
                  <a:srgbClr val="7030A0"/>
                </a:solidFill>
              </a:rPr>
              <a:t>Mars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173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-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1081454" y="3881448"/>
            <a:ext cx="332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smtClean="0">
                <a:solidFill>
                  <a:srgbClr val="7030A0"/>
                </a:solidFill>
              </a:rPr>
              <a:t>the </a:t>
            </a:r>
            <a:r>
              <a:rPr lang="en-US" sz="3400">
                <a:solidFill>
                  <a:srgbClr val="7030A0"/>
                </a:solidFill>
              </a:rPr>
              <a:t>other </a:t>
            </a:r>
            <a:r>
              <a:rPr lang="en-US" sz="3400" smtClean="0">
                <a:solidFill>
                  <a:srgbClr val="7030A0"/>
                </a:solidFill>
              </a:rPr>
              <a:t>planets</a:t>
            </a:r>
            <a:endParaRPr lang="en-US" sz="3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36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- 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272942" y="1962616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/>
              <a:t>The teacher asked </a:t>
            </a:r>
            <a:r>
              <a:rPr lang="en-US" sz="3200" u="sng"/>
              <a:t>the</a:t>
            </a:r>
            <a:r>
              <a:rPr lang="en-US" sz="3200"/>
              <a:t> pupils </a:t>
            </a:r>
            <a:r>
              <a:rPr lang="en-US" sz="3200" u="sng" smtClean="0"/>
              <a:t>what</a:t>
            </a:r>
            <a:r>
              <a:rPr lang="en-US" sz="3200" smtClean="0"/>
              <a:t> they </a:t>
            </a:r>
            <a:r>
              <a:rPr lang="en-US" sz="3200" u="sng"/>
              <a:t>are</a:t>
            </a:r>
            <a:r>
              <a:rPr lang="en-US" sz="3200"/>
              <a:t> doing then.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/>
              <a:t>My father </a:t>
            </a:r>
            <a:r>
              <a:rPr lang="en-US" sz="3200" u="sng"/>
              <a:t>wondered</a:t>
            </a:r>
            <a:r>
              <a:rPr lang="en-US" sz="3200"/>
              <a:t> me what I </a:t>
            </a:r>
            <a:r>
              <a:rPr lang="en-US" sz="3200" u="sng" smtClean="0"/>
              <a:t>was</a:t>
            </a:r>
            <a:r>
              <a:rPr lang="en-US" sz="3200" smtClean="0"/>
              <a:t> 	</a:t>
            </a:r>
            <a:r>
              <a:rPr lang="en-US" sz="3200"/>
              <a:t>going to do the </a:t>
            </a:r>
            <a:r>
              <a:rPr lang="en-US" sz="3200" u="sng"/>
              <a:t>following</a:t>
            </a:r>
            <a:r>
              <a:rPr lang="en-US" sz="3200"/>
              <a:t> weekend.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/>
              <a:t>My brother </a:t>
            </a:r>
            <a:r>
              <a:rPr lang="en-US" sz="3200" u="sng"/>
              <a:t>wanted</a:t>
            </a:r>
            <a:r>
              <a:rPr lang="en-US" sz="3200"/>
              <a:t> to know </a:t>
            </a:r>
            <a:r>
              <a:rPr lang="en-US" sz="3200" u="sng"/>
              <a:t>who</a:t>
            </a:r>
            <a:r>
              <a:rPr lang="en-US" sz="3200"/>
              <a:t> the scientists were </a:t>
            </a:r>
            <a:r>
              <a:rPr lang="en-US" sz="3200" u="sng"/>
              <a:t>exploring</a:t>
            </a:r>
            <a:r>
              <a:rPr lang="en-US" sz="3200"/>
              <a:t> other </a:t>
            </a:r>
            <a:r>
              <a:rPr lang="en-US" sz="3200" smtClean="0"/>
              <a:t>planets.</a:t>
            </a:r>
            <a:endParaRPr lang="en-US" sz="3200" u="sng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3904600" y="2374428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4659" y="2343651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94944" y="2343651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83191" y="2374428"/>
            <a:ext cx="1338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were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86915" y="3376596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4095" y="337659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97467" y="337659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81072" y="2429885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060860" y="3443550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30072" y="3407374"/>
            <a:ext cx="144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asked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60860" y="4813570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93024" y="4813570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71412" y="4813570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71980" y="4905894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52820" y="4879975"/>
            <a:ext cx="2097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how/ why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 animBg="1"/>
      <p:bldP spid="41" grpId="0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36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- 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290526" y="2429885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 smtClean="0"/>
              <a:t>I </a:t>
            </a:r>
            <a:r>
              <a:rPr lang="en-US" sz="3200"/>
              <a:t>asked my teacher </a:t>
            </a:r>
            <a:r>
              <a:rPr lang="en-US" sz="3200" u="sng"/>
              <a:t>what food </a:t>
            </a:r>
            <a:r>
              <a:rPr lang="en-US" sz="3200"/>
              <a:t>spacemen </a:t>
            </a:r>
            <a:r>
              <a:rPr lang="en-US" sz="3200" u="sng"/>
              <a:t>eat</a:t>
            </a:r>
            <a:r>
              <a:rPr lang="en-US" sz="3200"/>
              <a:t> when they </a:t>
            </a:r>
            <a:r>
              <a:rPr lang="en-US" sz="3200" smtClean="0"/>
              <a:t>were</a:t>
            </a:r>
          </a:p>
          <a:p>
            <a:pPr marL="0" indent="0">
              <a:buNone/>
            </a:pPr>
            <a:endParaRPr lang="en-US" sz="900" smtClean="0"/>
          </a:p>
          <a:p>
            <a:pPr marL="0" indent="0">
              <a:buNone/>
            </a:pPr>
            <a:r>
              <a:rPr lang="en-US" sz="3200" smtClean="0"/>
              <a:t>travelling </a:t>
            </a:r>
            <a:r>
              <a:rPr lang="en-US" sz="3200"/>
              <a:t>in </a:t>
            </a:r>
            <a:r>
              <a:rPr lang="en-US" sz="3200" u="sng"/>
              <a:t>a</a:t>
            </a:r>
            <a:r>
              <a:rPr lang="en-US" sz="3200"/>
              <a:t> spacecraft.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/>
              <a:t>Scientists are </a:t>
            </a:r>
            <a:r>
              <a:rPr lang="en-US" sz="3200" u="sng"/>
              <a:t>still</a:t>
            </a:r>
            <a:r>
              <a:rPr lang="en-US" sz="3200"/>
              <a:t> wondering </a:t>
            </a:r>
            <a:r>
              <a:rPr lang="en-US" sz="3200" u="sng"/>
              <a:t>how many </a:t>
            </a:r>
            <a:r>
              <a:rPr lang="en-US" sz="3200"/>
              <a:t>planets </a:t>
            </a:r>
            <a:r>
              <a:rPr lang="en-US" sz="3200" u="sng"/>
              <a:t>are there </a:t>
            </a:r>
            <a:r>
              <a:rPr lang="en-US" sz="3200"/>
              <a:t>in </a:t>
            </a:r>
            <a:r>
              <a:rPr lang="en-US" sz="3200" smtClean="0"/>
              <a:t>our </a:t>
            </a:r>
            <a:r>
              <a:rPr lang="en-US" sz="3200" smtClean="0"/>
              <a:t>galaxy.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</p:txBody>
      </p:sp>
      <p:sp>
        <p:nvSpPr>
          <p:cNvPr id="32" name="Rectangle 31"/>
          <p:cNvSpPr/>
          <p:nvPr/>
        </p:nvSpPr>
        <p:spPr>
          <a:xfrm>
            <a:off x="4483863" y="2822598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60505" y="281380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8384" y="362426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3992" y="2857581"/>
            <a:ext cx="1063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ate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95706" y="465256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93596" y="4652563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38044" y="4652563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39461" y="2897649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338044" y="4726992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90560" y="4700616"/>
            <a:ext cx="200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there are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9774" t="764"/>
          <a:stretch/>
        </p:blipFill>
        <p:spPr>
          <a:xfrm>
            <a:off x="6928040" y="2165254"/>
            <a:ext cx="5337810" cy="466928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80" y="310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844" t="17957" r="6945" b="18396"/>
          <a:stretch/>
        </p:blipFill>
        <p:spPr>
          <a:xfrm>
            <a:off x="3160300" y="4480560"/>
            <a:ext cx="4329849" cy="2377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" b="99456" l="3100" r="985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37960">
            <a:off x="2961644" y="1742090"/>
            <a:ext cx="4273792" cy="3173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6162" r="17297"/>
          <a:stretch/>
        </p:blipFill>
        <p:spPr>
          <a:xfrm>
            <a:off x="-11430" y="2188717"/>
            <a:ext cx="3611880" cy="464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17596" t="18948" r="11258"/>
          <a:stretch/>
        </p:blipFill>
        <p:spPr>
          <a:xfrm>
            <a:off x="-11430" y="989416"/>
            <a:ext cx="12207240" cy="118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5" y="1526996"/>
            <a:ext cx="3090339" cy="20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8803" y="1341429"/>
            <a:ext cx="377894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564879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GB" sz="3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R</a:t>
            </a:r>
            <a:r>
              <a:rPr lang="en-GB" sz="3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eview the vocabulary and grammar of </a:t>
            </a:r>
            <a:r>
              <a:rPr lang="en-GB" sz="36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Unit </a:t>
            </a:r>
            <a:r>
              <a:rPr lang="en-US" altLang="en-GB" sz="36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12.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/>
              <a:t>Make a poster about </a:t>
            </a:r>
            <a:r>
              <a:rPr lang="en-US" sz="3600" smtClean="0"/>
              <a:t>our favourite</a:t>
            </a:r>
            <a:r>
              <a:rPr lang="en-US" sz="3600" smtClean="0"/>
              <a:t> </a:t>
            </a:r>
            <a:r>
              <a:rPr lang="en-US" sz="3600"/>
              <a:t>planet</a:t>
            </a:r>
            <a:r>
              <a:rPr lang="en-US" sz="3600" smtClean="0"/>
              <a:t>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877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533015"/>
            <a:ext cx="6452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Learn new words by heart.</a:t>
            </a:r>
          </a:p>
          <a:p>
            <a:pPr>
              <a:lnSpc>
                <a:spcPct val="150000"/>
              </a:lnSpc>
            </a:pPr>
            <a:r>
              <a:rPr lang="en-US" sz="3600"/>
              <a:t>- </a:t>
            </a:r>
            <a:r>
              <a:rPr lang="en-US" sz="3600" smtClean="0"/>
              <a:t>Review the knowledge &amp; skills of Unit 12</a:t>
            </a:r>
            <a:r>
              <a:rPr lang="en-US" sz="3600" smtClean="0"/>
              <a:t>.</a:t>
            </a:r>
            <a:endParaRPr lang="en-US"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53" y="26687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3295" y="1478766"/>
            <a:ext cx="563054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344597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9205" y="1560681"/>
            <a:ext cx="7041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3237869" y="2564679"/>
            <a:ext cx="5419245" cy="1228724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3239898" y="3762289"/>
            <a:ext cx="5473279" cy="1228724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3239916" y="5132619"/>
            <a:ext cx="5473733" cy="1228724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3835610" y="2910099"/>
            <a:ext cx="398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90609" y="4129579"/>
            <a:ext cx="3170270" cy="52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838549" y="5485371"/>
            <a:ext cx="2275975" cy="523220"/>
          </a:xfrm>
          <a:prstGeom prst="rect">
            <a:avLst/>
          </a:prstGeom>
          <a:solidFill>
            <a:srgbClr val="7192A9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PROJECT</a:t>
            </a:r>
            <a:endParaRPr lang="en-US" sz="2800" b="1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01163" y="77857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4840" y="379730"/>
            <a:ext cx="472503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517140"/>
            <a:ext cx="2119630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40056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7628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224280"/>
            <a:ext cx="5741035" cy="4435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  <a:p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744" y="2036868"/>
            <a:ext cx="5758815" cy="140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Write a word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2: Circle the correct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Rewrite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</a:t>
            </a:r>
            <a:r>
              <a:rPr lang="en-US" dirty="0">
                <a:solidFill>
                  <a:schemeClr val="tx1"/>
                </a:solidFill>
              </a:rPr>
              <a:t>4: Correct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mistakes.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69690"/>
            <a:ext cx="5755005" cy="6231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avorite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lanet</a:t>
            </a:r>
            <a:endParaRPr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870585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826385"/>
            <a:ext cx="728345" cy="1179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306570"/>
            <a:ext cx="870585" cy="7835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65" y="518795"/>
            <a:ext cx="4577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10909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05" y="1085215"/>
            <a:ext cx="12192000" cy="5772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246188" y="1860557"/>
            <a:ext cx="98539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44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</a:t>
            </a:r>
            <a:r>
              <a:rPr 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</a:t>
            </a:r>
            <a:r>
              <a:rPr lang="en-US" sz="44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 learned </a:t>
            </a:r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from this Unit?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3661"/>
          <a:stretch/>
        </p:blipFill>
        <p:spPr>
          <a:xfrm>
            <a:off x="381488" y="2866404"/>
            <a:ext cx="5144600" cy="904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6221" b="33743"/>
          <a:stretch/>
        </p:blipFill>
        <p:spPr>
          <a:xfrm>
            <a:off x="3934227" y="4245588"/>
            <a:ext cx="5144600" cy="747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66492"/>
          <a:stretch/>
        </p:blipFill>
        <p:spPr>
          <a:xfrm>
            <a:off x="6506527" y="5569159"/>
            <a:ext cx="5144600" cy="83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318546"/>
            <a:ext cx="474291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under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95274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779"/>
          <a:stretch/>
        </p:blipFill>
        <p:spPr>
          <a:xfrm>
            <a:off x="592723" y="2372360"/>
            <a:ext cx="4729480" cy="3124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47547"/>
          <a:stretch/>
        </p:blipFill>
        <p:spPr>
          <a:xfrm>
            <a:off x="6277708" y="2372360"/>
            <a:ext cx="5485716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749" y="5443668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1.</a:t>
            </a:r>
            <a:r>
              <a:rPr lang="en-GB" sz="3600" smtClean="0">
                <a:solidFill>
                  <a:srgbClr val="F26649"/>
                </a:solidFill>
              </a:rPr>
              <a:t> </a:t>
            </a:r>
            <a:r>
              <a:rPr lang="en-GB" sz="3600" smtClean="0"/>
              <a:t>a____</a:t>
            </a:r>
            <a:endParaRPr lang="en-GB" sz="3600"/>
          </a:p>
        </p:txBody>
      </p:sp>
      <p:sp>
        <p:nvSpPr>
          <p:cNvPr id="23" name="TextBox 22"/>
          <p:cNvSpPr txBox="1"/>
          <p:nvPr/>
        </p:nvSpPr>
        <p:spPr>
          <a:xfrm>
            <a:off x="7552949" y="5443668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2. </a:t>
            </a:r>
            <a:r>
              <a:rPr lang="en-GB" sz="3600" smtClean="0"/>
              <a:t>r_____</a:t>
            </a:r>
            <a:endParaRPr lang="en-GB" sz="3600"/>
          </a:p>
        </p:txBody>
      </p:sp>
      <p:sp>
        <p:nvSpPr>
          <p:cNvPr id="25" name="TextBox 24"/>
          <p:cNvSpPr txBox="1"/>
          <p:nvPr/>
        </p:nvSpPr>
        <p:spPr>
          <a:xfrm>
            <a:off x="1836642" y="544593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7030A0"/>
                </a:solidFill>
              </a:rPr>
              <a:t>alien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9794" y="5443667"/>
            <a:ext cx="138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7030A0"/>
                </a:solidFill>
              </a:rPr>
              <a:t>rocket</a:t>
            </a:r>
            <a:endParaRPr lang="en-GB" sz="36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318546"/>
            <a:ext cx="474291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under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10213242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0749" y="5443668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3.</a:t>
            </a:r>
            <a:r>
              <a:rPr lang="en-GB" sz="3600" smtClean="0">
                <a:solidFill>
                  <a:srgbClr val="F26649"/>
                </a:solidFill>
              </a:rPr>
              <a:t> </a:t>
            </a:r>
            <a:r>
              <a:rPr lang="en-GB" sz="3600" smtClean="0"/>
              <a:t>t________</a:t>
            </a:r>
            <a:endParaRPr lang="en-GB" sz="3600"/>
          </a:p>
        </p:txBody>
      </p:sp>
      <p:sp>
        <p:nvSpPr>
          <p:cNvPr id="23" name="TextBox 22"/>
          <p:cNvSpPr txBox="1"/>
          <p:nvPr/>
        </p:nvSpPr>
        <p:spPr>
          <a:xfrm>
            <a:off x="7552949" y="5443668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4. </a:t>
            </a:r>
            <a:r>
              <a:rPr lang="en-GB" sz="3600" smtClean="0"/>
              <a:t>g_____</a:t>
            </a:r>
            <a:endParaRPr lang="en-GB" sz="3600"/>
          </a:p>
        </p:txBody>
      </p:sp>
      <p:sp>
        <p:nvSpPr>
          <p:cNvPr id="25" name="TextBox 24"/>
          <p:cNvSpPr txBox="1"/>
          <p:nvPr/>
        </p:nvSpPr>
        <p:spPr>
          <a:xfrm>
            <a:off x="1834417" y="5429696"/>
            <a:ext cx="212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telescope 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6929" y="5438488"/>
            <a:ext cx="149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galaxy </a:t>
            </a:r>
            <a:endParaRPr lang="en-GB" sz="360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4828"/>
          <a:stretch/>
        </p:blipFill>
        <p:spPr>
          <a:xfrm>
            <a:off x="738369" y="2375483"/>
            <a:ext cx="4633913" cy="3067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7715"/>
          <a:stretch/>
        </p:blipFill>
        <p:spPr>
          <a:xfrm>
            <a:off x="6488723" y="2372360"/>
            <a:ext cx="5363673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318546"/>
            <a:ext cx="474291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under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93779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0749" y="5443668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5.</a:t>
            </a:r>
            <a:r>
              <a:rPr lang="en-GB" sz="3600" smtClean="0">
                <a:solidFill>
                  <a:srgbClr val="F26649"/>
                </a:solidFill>
              </a:rPr>
              <a:t> </a:t>
            </a:r>
            <a:r>
              <a:rPr lang="en-GB" sz="3600"/>
              <a:t>c</a:t>
            </a:r>
            <a:r>
              <a:rPr lang="en-GB" sz="3600" smtClean="0"/>
              <a:t>____</a:t>
            </a:r>
            <a:endParaRPr lang="en-GB" sz="3600"/>
          </a:p>
        </p:txBody>
      </p:sp>
      <p:sp>
        <p:nvSpPr>
          <p:cNvPr id="23" name="TextBox 22"/>
          <p:cNvSpPr txBox="1"/>
          <p:nvPr/>
        </p:nvSpPr>
        <p:spPr>
          <a:xfrm>
            <a:off x="7552949" y="5443668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6. </a:t>
            </a:r>
            <a:r>
              <a:rPr lang="en-GB" sz="3600" smtClean="0"/>
              <a:t>s______</a:t>
            </a:r>
            <a:endParaRPr lang="en-GB" sz="3600"/>
          </a:p>
        </p:txBody>
      </p:sp>
      <p:sp>
        <p:nvSpPr>
          <p:cNvPr id="25" name="TextBox 24"/>
          <p:cNvSpPr txBox="1"/>
          <p:nvPr/>
        </p:nvSpPr>
        <p:spPr>
          <a:xfrm>
            <a:off x="1832253" y="5443668"/>
            <a:ext cx="141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crater 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2459" y="5443667"/>
            <a:ext cx="181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satellite </a:t>
            </a:r>
            <a:endParaRPr lang="en-GB" sz="360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4765"/>
          <a:stretch/>
        </p:blipFill>
        <p:spPr>
          <a:xfrm>
            <a:off x="654050" y="2176815"/>
            <a:ext cx="4278435" cy="319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876"/>
          <a:stretch/>
        </p:blipFill>
        <p:spPr>
          <a:xfrm>
            <a:off x="6479930" y="2176815"/>
            <a:ext cx="4929974" cy="31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32558"/>
            <a:ext cx="103739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12945" y="1983172"/>
            <a:ext cx="11362300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b="1" i="1" smtClean="0">
                <a:solidFill>
                  <a:srgbClr val="F26649"/>
                </a:solidFill>
              </a:rPr>
              <a:t>UFOs</a:t>
            </a:r>
            <a:r>
              <a:rPr lang="en-US" sz="3200" b="1" i="1" smtClean="0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Rockets</a:t>
            </a:r>
            <a:r>
              <a:rPr lang="en-US" sz="3200" b="1"/>
              <a:t> </a:t>
            </a:r>
            <a:r>
              <a:rPr lang="en-US" sz="3200"/>
              <a:t>are spaceships from another planet. </a:t>
            </a:r>
            <a:endParaRPr lang="en-US" sz="3200" smtClean="0"/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have no </a:t>
            </a:r>
            <a:r>
              <a:rPr lang="en-US" sz="3200" b="1" i="1">
                <a:solidFill>
                  <a:srgbClr val="F26649"/>
                </a:solidFill>
              </a:rPr>
              <a:t>possibility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condition</a:t>
            </a:r>
            <a:r>
              <a:rPr lang="en-US" sz="3200"/>
              <a:t> of making our own spaceship. </a:t>
            </a:r>
            <a:endParaRPr lang="en-US" sz="3200" smtClean="0"/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can’t find any living </a:t>
            </a:r>
            <a:r>
              <a:rPr lang="en-US" sz="3200" b="1" i="1">
                <a:solidFill>
                  <a:srgbClr val="F26649"/>
                </a:solidFill>
              </a:rPr>
              <a:t>craters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creatures</a:t>
            </a:r>
            <a:r>
              <a:rPr lang="en-US" sz="3200"/>
              <a:t> in the solar system except for us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4.</a:t>
            </a:r>
            <a:r>
              <a:rPr lang="en-US" sz="3200"/>
              <a:t> Scientists are working to find a </a:t>
            </a:r>
            <a:r>
              <a:rPr lang="en-US" sz="3200" b="1" i="1">
                <a:solidFill>
                  <a:srgbClr val="F26649"/>
                </a:solidFill>
              </a:rPr>
              <a:t>habitat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habitable</a:t>
            </a:r>
            <a:r>
              <a:rPr lang="en-US" sz="3200"/>
              <a:t> planet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</a:t>
            </a:r>
            <a:r>
              <a:rPr lang="en-US" sz="3200" b="1" i="1">
                <a:solidFill>
                  <a:srgbClr val="F26649"/>
                </a:solidFill>
              </a:rPr>
              <a:t>gravity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atmosphere</a:t>
            </a:r>
            <a:r>
              <a:rPr lang="en-US" sz="3200"/>
              <a:t> of the Earth makes things fall to the ground when we drop them.</a:t>
            </a:r>
          </a:p>
        </p:txBody>
      </p:sp>
      <p:sp>
        <p:nvSpPr>
          <p:cNvPr id="25" name="Oval 24"/>
          <p:cNvSpPr/>
          <p:nvPr/>
        </p:nvSpPr>
        <p:spPr>
          <a:xfrm>
            <a:off x="847724" y="2006406"/>
            <a:ext cx="1042621" cy="534571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58770" y="2717360"/>
            <a:ext cx="1871492" cy="658886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92312" y="3410389"/>
            <a:ext cx="1701800" cy="635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23822" y="4610660"/>
            <a:ext cx="1796024" cy="635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0951" y="5382163"/>
            <a:ext cx="1317820" cy="570229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539750" y="177800"/>
            <a:ext cx="8894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6948"/>
            <a:ext cx="967676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is closest in meaning to the original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66737" y="2420620"/>
            <a:ext cx="10876915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>
                <a:solidFill>
                  <a:srgbClr val="F26649"/>
                </a:solidFill>
              </a:rPr>
              <a:t>1. </a:t>
            </a:r>
            <a:r>
              <a:rPr lang="en-US" sz="3400"/>
              <a:t>“What is this novel about?” said </a:t>
            </a:r>
            <a:r>
              <a:rPr lang="en-US" sz="3400" smtClean="0"/>
              <a:t>Mary.</a:t>
            </a:r>
            <a:endParaRPr lang="en-US" sz="3400"/>
          </a:p>
          <a:p>
            <a:pPr algn="just"/>
            <a:r>
              <a:rPr lang="en-US" sz="3400" smtClean="0">
                <a:sym typeface="Wingdings 3" panose="05040102010807070707" pitchFamily="18" charset="2"/>
              </a:rPr>
              <a:t></a:t>
            </a:r>
            <a:r>
              <a:rPr lang="en-US" sz="3400" smtClean="0"/>
              <a:t> Mary </a:t>
            </a:r>
            <a:r>
              <a:rPr lang="en-US" sz="3400"/>
              <a:t>wanted to </a:t>
            </a:r>
            <a:r>
              <a:rPr lang="en-US" sz="3400" smtClean="0"/>
              <a:t>know ______________________.</a:t>
            </a:r>
            <a:endParaRPr lang="en-US" sz="3400" u="sng" smtClean="0"/>
          </a:p>
          <a:p>
            <a:pPr algn="just"/>
            <a:endParaRPr lang="en-US" sz="1500"/>
          </a:p>
          <a:p>
            <a:pPr algn="just"/>
            <a:r>
              <a:rPr lang="en-US" sz="3400" b="1">
                <a:solidFill>
                  <a:srgbClr val="F26649"/>
                </a:solidFill>
              </a:rPr>
              <a:t>2. </a:t>
            </a:r>
            <a:r>
              <a:rPr lang="en-US" sz="3400"/>
              <a:t>“Who’s your favourite actor, Nick?” I </a:t>
            </a:r>
            <a:r>
              <a:rPr lang="en-US" sz="3400" smtClean="0"/>
              <a:t>said.</a:t>
            </a:r>
            <a:endParaRPr lang="en-US" sz="3400"/>
          </a:p>
          <a:p>
            <a:pPr algn="just"/>
            <a:r>
              <a:rPr lang="en-US" sz="3400" smtClean="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I </a:t>
            </a:r>
            <a:r>
              <a:rPr lang="en-US" sz="3400">
                <a:sym typeface="+mn-ea"/>
              </a:rPr>
              <a:t>asked </a:t>
            </a:r>
            <a:r>
              <a:rPr lang="en-US" sz="3400" smtClean="0">
                <a:sym typeface="+mn-ea"/>
              </a:rPr>
              <a:t>Nick _______________________.</a:t>
            </a:r>
            <a:endParaRPr lang="en-US" sz="3400" u="sng" smtClean="0">
              <a:sym typeface="+mn-ea"/>
            </a:endParaRPr>
          </a:p>
          <a:p>
            <a:pPr algn="just"/>
            <a:endParaRPr lang="en-US" sz="1500"/>
          </a:p>
          <a:p>
            <a:pPr algn="just"/>
            <a:r>
              <a:rPr lang="en-US" sz="3400" b="1">
                <a:solidFill>
                  <a:srgbClr val="F26649"/>
                </a:solidFill>
              </a:rPr>
              <a:t>3. </a:t>
            </a:r>
            <a:r>
              <a:rPr lang="en-US" sz="3400"/>
              <a:t>“What time does the next train leave?” Mai said to me.</a:t>
            </a:r>
          </a:p>
          <a:p>
            <a:pPr algn="just"/>
            <a:r>
              <a:rPr lang="en-US" sz="340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</a:t>
            </a:r>
            <a:r>
              <a:rPr lang="en-US" sz="3400">
                <a:sym typeface="+mn-ea"/>
              </a:rPr>
              <a:t>Mai asked </a:t>
            </a:r>
            <a:r>
              <a:rPr lang="en-US" sz="3400" smtClean="0">
                <a:sym typeface="+mn-ea"/>
              </a:rPr>
              <a:t>me ________________________.</a:t>
            </a:r>
            <a:endParaRPr lang="en-US" sz="3400"/>
          </a:p>
        </p:txBody>
      </p:sp>
      <p:sp>
        <p:nvSpPr>
          <p:cNvPr id="3" name="TextBox 3"/>
          <p:cNvSpPr txBox="1"/>
          <p:nvPr/>
        </p:nvSpPr>
        <p:spPr>
          <a:xfrm>
            <a:off x="5009026" y="2944952"/>
            <a:ext cx="49142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what that novel </a:t>
            </a:r>
            <a:r>
              <a:rPr lang="en-US" sz="3400">
                <a:solidFill>
                  <a:srgbClr val="7030A0"/>
                </a:solidFill>
              </a:rPr>
              <a:t>was </a:t>
            </a:r>
            <a:r>
              <a:rPr lang="en-US" sz="3400" smtClean="0">
                <a:solidFill>
                  <a:srgbClr val="7030A0"/>
                </a:solidFill>
              </a:rPr>
              <a:t>about 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247781" y="4223572"/>
            <a:ext cx="5096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who his favourite </a:t>
            </a:r>
            <a:r>
              <a:rPr lang="en-US" sz="3400">
                <a:solidFill>
                  <a:srgbClr val="7030A0"/>
                </a:solidFill>
              </a:rPr>
              <a:t>actor </a:t>
            </a:r>
            <a:r>
              <a:rPr lang="en-US" sz="3400" smtClean="0">
                <a:solidFill>
                  <a:srgbClr val="7030A0"/>
                </a:solidFill>
              </a:rPr>
              <a:t>was 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608021" y="5496998"/>
            <a:ext cx="51842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what time the next </a:t>
            </a:r>
            <a:r>
              <a:rPr lang="en-US" sz="3400">
                <a:solidFill>
                  <a:srgbClr val="7030A0"/>
                </a:solidFill>
              </a:rPr>
              <a:t>train </a:t>
            </a:r>
            <a:r>
              <a:rPr lang="en-US" sz="3400" smtClean="0">
                <a:solidFill>
                  <a:srgbClr val="7030A0"/>
                </a:solidFill>
              </a:rPr>
              <a:t>left 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173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-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580</Words>
  <PresentationFormat>Widescreen</PresentationFormat>
  <Paragraphs>146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2020-12-09T02:04:00Z</dcterms:created>
  <dcterms:modified xsi:type="dcterms:W3CDTF">2023-10-12T08:05:49Z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