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314" r:id="rId2"/>
    <p:sldId id="315" r:id="rId3"/>
    <p:sldId id="316" r:id="rId4"/>
    <p:sldId id="318" r:id="rId5"/>
    <p:sldId id="317" r:id="rId6"/>
    <p:sldId id="319" r:id="rId7"/>
    <p:sldId id="320" r:id="rId8"/>
    <p:sldId id="321" r:id="rId9"/>
    <p:sldId id="323" r:id="rId10"/>
    <p:sldId id="325" r:id="rId11"/>
    <p:sldId id="548" r:id="rId12"/>
    <p:sldId id="547" r:id="rId13"/>
    <p:sldId id="549" r:id="rId14"/>
    <p:sldId id="5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FF00"/>
    <a:srgbClr val="FFFF00"/>
    <a:srgbClr val="FF6600"/>
    <a:srgbClr val="0000FF"/>
    <a:srgbClr val="3366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44" autoAdjust="0"/>
  </p:normalViewPr>
  <p:slideViewPr>
    <p:cSldViewPr>
      <p:cViewPr>
        <p:scale>
          <a:sx n="50" d="100"/>
          <a:sy n="50" d="100"/>
        </p:scale>
        <p:origin x="632" y="26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6F62C19-370B-4990-B68A-E169864F72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9155" name="Rectangle 3">
            <a:extLst>
              <a:ext uri="{FF2B5EF4-FFF2-40B4-BE49-F238E27FC236}">
                <a16:creationId xmlns:a16="http://schemas.microsoft.com/office/drawing/2014/main" id="{9F7A6DA0-169A-4A3E-B9DF-C2014023065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9156" name="Rectangle 4">
            <a:extLst>
              <a:ext uri="{FF2B5EF4-FFF2-40B4-BE49-F238E27FC236}">
                <a16:creationId xmlns:a16="http://schemas.microsoft.com/office/drawing/2014/main" id="{84FC6D08-ABE9-451E-B089-46E0CCD9A9B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C6F9C82C-05C1-4D1B-9FE4-59F6384CED4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a:extLst>
              <a:ext uri="{FF2B5EF4-FFF2-40B4-BE49-F238E27FC236}">
                <a16:creationId xmlns:a16="http://schemas.microsoft.com/office/drawing/2014/main" id="{B0A35CA3-F30D-454B-9481-68983D5EE1A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9159" name="Rectangle 7">
            <a:extLst>
              <a:ext uri="{FF2B5EF4-FFF2-40B4-BE49-F238E27FC236}">
                <a16:creationId xmlns:a16="http://schemas.microsoft.com/office/drawing/2014/main" id="{65D15A6D-9CDA-46E5-A861-E9A83514F78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F20665-F7D6-44B7-BA67-849982432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F20665-F7D6-44B7-BA67-849982432954}" type="slidenum">
              <a:rPr lang="en-US" altLang="en-US" smtClean="0"/>
              <a:pPr/>
              <a:t>5</a:t>
            </a:fld>
            <a:endParaRPr lang="en-US" altLang="en-US"/>
          </a:p>
        </p:txBody>
      </p:sp>
    </p:spTree>
    <p:extLst>
      <p:ext uri="{BB962C8B-B14F-4D97-AF65-F5344CB8AC3E}">
        <p14:creationId xmlns:p14="http://schemas.microsoft.com/office/powerpoint/2010/main" val="248474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B55A-01A9-4EB3-BF05-6918CACDD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EC1D3D-188D-443A-A1E3-58D191300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6D59FF-341E-4A44-9F79-4FA833BB6A3C}"/>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FB3122C-FB25-455C-B48F-56C595B5CF3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1564444-A606-4A7C-896D-DAC137B188F6}"/>
              </a:ext>
            </a:extLst>
          </p:cNvPr>
          <p:cNvSpPr>
            <a:spLocks noGrp="1"/>
          </p:cNvSpPr>
          <p:nvPr>
            <p:ph type="sldNum" sz="quarter" idx="12"/>
          </p:nvPr>
        </p:nvSpPr>
        <p:spPr/>
        <p:txBody>
          <a:bodyPr/>
          <a:lstStyle/>
          <a:p>
            <a:fld id="{F9EF3F6A-4C14-401C-BED7-8E7FB768895B}" type="slidenum">
              <a:rPr lang="en-US" altLang="en-US" smtClean="0"/>
              <a:pPr/>
              <a:t>‹#›</a:t>
            </a:fld>
            <a:endParaRPr lang="en-US" altLang="en-US"/>
          </a:p>
        </p:txBody>
      </p:sp>
    </p:spTree>
    <p:extLst>
      <p:ext uri="{BB962C8B-B14F-4D97-AF65-F5344CB8AC3E}">
        <p14:creationId xmlns:p14="http://schemas.microsoft.com/office/powerpoint/2010/main" val="175010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B2B8-C5B5-48E2-A723-2848090E04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07B359-1DC5-4A1B-9123-1A44B557D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8C5A2-A7DD-4B10-91CC-C4B0902732E7}"/>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FBFCB563-3F8D-4DD7-933D-10A91566A94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507F75F0-5AD1-4D45-9510-14D0257E3109}"/>
              </a:ext>
            </a:extLst>
          </p:cNvPr>
          <p:cNvSpPr>
            <a:spLocks noGrp="1"/>
          </p:cNvSpPr>
          <p:nvPr>
            <p:ph type="sldNum" sz="quarter" idx="12"/>
          </p:nvPr>
        </p:nvSpPr>
        <p:spPr/>
        <p:txBody>
          <a:bodyPr/>
          <a:lstStyle/>
          <a:p>
            <a:fld id="{73D049D4-263F-47F6-9E24-985D77DF3B2C}" type="slidenum">
              <a:rPr lang="en-US" altLang="en-US" smtClean="0"/>
              <a:pPr/>
              <a:t>‹#›</a:t>
            </a:fld>
            <a:endParaRPr lang="en-US" altLang="en-US"/>
          </a:p>
        </p:txBody>
      </p:sp>
    </p:spTree>
    <p:extLst>
      <p:ext uri="{BB962C8B-B14F-4D97-AF65-F5344CB8AC3E}">
        <p14:creationId xmlns:p14="http://schemas.microsoft.com/office/powerpoint/2010/main" val="127815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27507-7A4A-4749-A348-132A85C2E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E34B3-829B-4034-B6D7-F86C2703D4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B912E-0BD9-4063-86C7-AD7FF39524A0}"/>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ED2143F5-06CF-4030-AD17-0170A75F4132}"/>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C12159E-23B4-4278-A06D-67CBF8C06CB6}"/>
              </a:ext>
            </a:extLst>
          </p:cNvPr>
          <p:cNvSpPr>
            <a:spLocks noGrp="1"/>
          </p:cNvSpPr>
          <p:nvPr>
            <p:ph type="sldNum" sz="quarter" idx="12"/>
          </p:nvPr>
        </p:nvSpPr>
        <p:spPr/>
        <p:txBody>
          <a:bodyPr/>
          <a:lstStyle/>
          <a:p>
            <a:fld id="{A66DDA42-7449-495C-BF42-B8470AFDE9F1}" type="slidenum">
              <a:rPr lang="en-US" altLang="en-US" smtClean="0"/>
              <a:pPr/>
              <a:t>‹#›</a:t>
            </a:fld>
            <a:endParaRPr lang="en-US" altLang="en-US"/>
          </a:p>
        </p:txBody>
      </p:sp>
    </p:spTree>
    <p:extLst>
      <p:ext uri="{BB962C8B-B14F-4D97-AF65-F5344CB8AC3E}">
        <p14:creationId xmlns:p14="http://schemas.microsoft.com/office/powerpoint/2010/main" val="53233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08E9-10B1-4A81-8CF0-4484CA5C9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C99B5-8AC6-4F7E-B8D0-E6B6D266D5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50EC2-77BE-4221-B7B9-450BCF60568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7D70C8B-02C6-45E5-A531-67A5C5454F94}"/>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1EDFF93B-0DB7-4187-8A5A-E1E120CD8E99}"/>
              </a:ext>
            </a:extLst>
          </p:cNvPr>
          <p:cNvSpPr>
            <a:spLocks noGrp="1"/>
          </p:cNvSpPr>
          <p:nvPr>
            <p:ph type="sldNum" sz="quarter" idx="12"/>
          </p:nvPr>
        </p:nvSpPr>
        <p:spPr/>
        <p:txBody>
          <a:bodyPr/>
          <a:lstStyle/>
          <a:p>
            <a:fld id="{05E21B00-6949-41AF-85F7-B13981AF4263}" type="slidenum">
              <a:rPr lang="en-US" altLang="en-US" smtClean="0"/>
              <a:pPr/>
              <a:t>‹#›</a:t>
            </a:fld>
            <a:endParaRPr lang="en-US" altLang="en-US"/>
          </a:p>
        </p:txBody>
      </p:sp>
    </p:spTree>
    <p:extLst>
      <p:ext uri="{BB962C8B-B14F-4D97-AF65-F5344CB8AC3E}">
        <p14:creationId xmlns:p14="http://schemas.microsoft.com/office/powerpoint/2010/main" val="423682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06B9-A624-4FA8-AF47-B35D544B0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5EFDC4-7BD3-4BDD-A48B-3D90AB9FE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D943F-58FF-4015-8F33-D88702D79A7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E7D04BDF-ABF1-43CB-9F26-3C8E426E4E74}"/>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826B4CF-8855-4747-BB44-BDC11F1E0B9C}"/>
              </a:ext>
            </a:extLst>
          </p:cNvPr>
          <p:cNvSpPr>
            <a:spLocks noGrp="1"/>
          </p:cNvSpPr>
          <p:nvPr>
            <p:ph type="sldNum" sz="quarter" idx="12"/>
          </p:nvPr>
        </p:nvSpPr>
        <p:spPr/>
        <p:txBody>
          <a:bodyPr/>
          <a:lstStyle/>
          <a:p>
            <a:fld id="{75BABA43-0DA6-4B9A-ADAA-7A017A91D8BB}" type="slidenum">
              <a:rPr lang="en-US" altLang="en-US" smtClean="0"/>
              <a:pPr/>
              <a:t>‹#›</a:t>
            </a:fld>
            <a:endParaRPr lang="en-US" altLang="en-US"/>
          </a:p>
        </p:txBody>
      </p:sp>
    </p:spTree>
    <p:extLst>
      <p:ext uri="{BB962C8B-B14F-4D97-AF65-F5344CB8AC3E}">
        <p14:creationId xmlns:p14="http://schemas.microsoft.com/office/powerpoint/2010/main" val="299655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9A8A-2307-4DDA-8103-86BEB4DE4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D9AF7-0A76-4BE6-B935-B22E68C1D8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3954E-725B-4793-9406-D722DB290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0A84C-1D8B-428F-B088-C2B3BBA4AB37}"/>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58CCE59-3FAC-48B9-9C32-98446DC989EA}"/>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EEBD6F8C-EAF6-4CFE-90BB-EEE79C5F3BD0}"/>
              </a:ext>
            </a:extLst>
          </p:cNvPr>
          <p:cNvSpPr>
            <a:spLocks noGrp="1"/>
          </p:cNvSpPr>
          <p:nvPr>
            <p:ph type="sldNum" sz="quarter" idx="12"/>
          </p:nvPr>
        </p:nvSpPr>
        <p:spPr/>
        <p:txBody>
          <a:bodyPr/>
          <a:lstStyle/>
          <a:p>
            <a:fld id="{2A297193-EB2D-4DD8-A1D6-2290FD9C85C7}" type="slidenum">
              <a:rPr lang="en-US" altLang="en-US" smtClean="0"/>
              <a:pPr/>
              <a:t>‹#›</a:t>
            </a:fld>
            <a:endParaRPr lang="en-US" altLang="en-US"/>
          </a:p>
        </p:txBody>
      </p:sp>
    </p:spTree>
    <p:extLst>
      <p:ext uri="{BB962C8B-B14F-4D97-AF65-F5344CB8AC3E}">
        <p14:creationId xmlns:p14="http://schemas.microsoft.com/office/powerpoint/2010/main" val="35482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E0B2-4C05-4F74-B92E-6BC73F714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31FBC-EDD6-452A-B75D-1BCA9E1BA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C8E9D-21B1-444A-B1D2-C008FDCCF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174BDE-35FB-487D-AC7E-23696E038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28D7B-B199-4398-85D0-6051768D4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69EA1-6B30-4BD5-BF03-FF4FCA3AAECC}"/>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56F743A9-72C5-4E08-A7E3-BAB96895C107}"/>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3C39A03B-7FB0-42C5-AF88-B79211BF8CA7}"/>
              </a:ext>
            </a:extLst>
          </p:cNvPr>
          <p:cNvSpPr>
            <a:spLocks noGrp="1"/>
          </p:cNvSpPr>
          <p:nvPr>
            <p:ph type="sldNum" sz="quarter" idx="12"/>
          </p:nvPr>
        </p:nvSpPr>
        <p:spPr/>
        <p:txBody>
          <a:bodyPr/>
          <a:lstStyle/>
          <a:p>
            <a:fld id="{F821D545-3D4E-426A-9A9B-ABC3F67CA5E8}" type="slidenum">
              <a:rPr lang="en-US" altLang="en-US" smtClean="0"/>
              <a:pPr/>
              <a:t>‹#›</a:t>
            </a:fld>
            <a:endParaRPr lang="en-US" altLang="en-US"/>
          </a:p>
        </p:txBody>
      </p:sp>
    </p:spTree>
    <p:extLst>
      <p:ext uri="{BB962C8B-B14F-4D97-AF65-F5344CB8AC3E}">
        <p14:creationId xmlns:p14="http://schemas.microsoft.com/office/powerpoint/2010/main" val="22465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88F6-A48B-466E-8295-E46C6E1896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704D9D-B50E-4273-9C78-C0A94EE7E5B1}"/>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08F28EDA-1893-493D-927E-EE9573B26C1F}"/>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2062B4BB-5402-45E1-9384-F10CB26EFB25}"/>
              </a:ext>
            </a:extLst>
          </p:cNvPr>
          <p:cNvSpPr>
            <a:spLocks noGrp="1"/>
          </p:cNvSpPr>
          <p:nvPr>
            <p:ph type="sldNum" sz="quarter" idx="12"/>
          </p:nvPr>
        </p:nvSpPr>
        <p:spPr/>
        <p:txBody>
          <a:bodyPr/>
          <a:lstStyle/>
          <a:p>
            <a:fld id="{6D1815F7-61C5-44EC-ABBF-8E92E660F0CA}" type="slidenum">
              <a:rPr lang="en-US" altLang="en-US" smtClean="0"/>
              <a:pPr/>
              <a:t>‹#›</a:t>
            </a:fld>
            <a:endParaRPr lang="en-US" altLang="en-US"/>
          </a:p>
        </p:txBody>
      </p:sp>
    </p:spTree>
    <p:extLst>
      <p:ext uri="{BB962C8B-B14F-4D97-AF65-F5344CB8AC3E}">
        <p14:creationId xmlns:p14="http://schemas.microsoft.com/office/powerpoint/2010/main" val="17164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11D72-FB80-41B6-B5DA-62E752E894FC}"/>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D0D220B1-64FE-4BAD-9425-14D60370998B}"/>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14E0258D-83F5-4524-9D77-2512FF5CB69B}"/>
              </a:ext>
            </a:extLst>
          </p:cNvPr>
          <p:cNvSpPr>
            <a:spLocks noGrp="1"/>
          </p:cNvSpPr>
          <p:nvPr>
            <p:ph type="sldNum" sz="quarter" idx="12"/>
          </p:nvPr>
        </p:nvSpPr>
        <p:spPr/>
        <p:txBody>
          <a:bodyPr/>
          <a:lstStyle/>
          <a:p>
            <a:fld id="{BEA6BDCC-2559-4306-885D-19F134A792DF}" type="slidenum">
              <a:rPr lang="en-US" altLang="en-US" smtClean="0"/>
              <a:pPr/>
              <a:t>‹#›</a:t>
            </a:fld>
            <a:endParaRPr lang="en-US" altLang="en-US"/>
          </a:p>
        </p:txBody>
      </p:sp>
    </p:spTree>
    <p:extLst>
      <p:ext uri="{BB962C8B-B14F-4D97-AF65-F5344CB8AC3E}">
        <p14:creationId xmlns:p14="http://schemas.microsoft.com/office/powerpoint/2010/main" val="3445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E0EF-4679-4D6F-8E0B-AAF59E950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F7E2ED-676E-453E-986D-9618FC872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89AD-B93C-4FB4-AE5B-B8D3B472C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853ED-F2AF-409B-8AC5-57789DD6308D}"/>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20C0842C-D014-4157-A9EB-E41C688CC15D}"/>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65BAE20A-23F5-46ED-865C-BCC0E84106D8}"/>
              </a:ext>
            </a:extLst>
          </p:cNvPr>
          <p:cNvSpPr>
            <a:spLocks noGrp="1"/>
          </p:cNvSpPr>
          <p:nvPr>
            <p:ph type="sldNum" sz="quarter" idx="12"/>
          </p:nvPr>
        </p:nvSpPr>
        <p:spPr/>
        <p:txBody>
          <a:bodyPr/>
          <a:lstStyle/>
          <a:p>
            <a:fld id="{B51903EE-5066-4376-9B1A-DB84E83B0F67}" type="slidenum">
              <a:rPr lang="en-US" altLang="en-US" smtClean="0"/>
              <a:pPr/>
              <a:t>‹#›</a:t>
            </a:fld>
            <a:endParaRPr lang="en-US" altLang="en-US"/>
          </a:p>
        </p:txBody>
      </p:sp>
    </p:spTree>
    <p:extLst>
      <p:ext uri="{BB962C8B-B14F-4D97-AF65-F5344CB8AC3E}">
        <p14:creationId xmlns:p14="http://schemas.microsoft.com/office/powerpoint/2010/main" val="224147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58BC-0BD1-4915-9095-02AFA09BD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2E57C3-2C9A-4DED-B3BA-7ED0DE319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F8AE05-E5C1-444B-8776-B147F531A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C282A-7232-40E9-A581-2D4A0F80A01A}"/>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4CF8579-C96D-4A6F-BF8B-BCF1EDF321BF}"/>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B520CC84-2982-4B34-BC61-F3E8F9B9BFB8}"/>
              </a:ext>
            </a:extLst>
          </p:cNvPr>
          <p:cNvSpPr>
            <a:spLocks noGrp="1"/>
          </p:cNvSpPr>
          <p:nvPr>
            <p:ph type="sldNum" sz="quarter" idx="12"/>
          </p:nvPr>
        </p:nvSpPr>
        <p:spPr/>
        <p:txBody>
          <a:bodyPr/>
          <a:lstStyle/>
          <a:p>
            <a:fld id="{04075954-8853-4C35-B6A7-AEA2515AFDEF}" type="slidenum">
              <a:rPr lang="en-US" altLang="en-US" smtClean="0"/>
              <a:pPr/>
              <a:t>‹#›</a:t>
            </a:fld>
            <a:endParaRPr lang="en-US" altLang="en-US"/>
          </a:p>
        </p:txBody>
      </p:sp>
    </p:spTree>
    <p:extLst>
      <p:ext uri="{BB962C8B-B14F-4D97-AF65-F5344CB8AC3E}">
        <p14:creationId xmlns:p14="http://schemas.microsoft.com/office/powerpoint/2010/main" val="384522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CC062-B730-4CAB-8F19-B789A321B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0BAAC-0DF9-47E3-B3CC-22EA946B2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C8FB8-4496-405C-A9BF-5F467853F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612788CE-D285-4590-8907-FCA00B05E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86C7C15D-C8A8-431E-87B2-D870FCC12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06E2-8B0A-4725-85DA-7DB393331796}" type="slidenum">
              <a:rPr lang="en-US" altLang="en-US" smtClean="0"/>
              <a:pPr/>
              <a:t>‹#›</a:t>
            </a:fld>
            <a:endParaRPr lang="en-US" altLang="en-US"/>
          </a:p>
        </p:txBody>
      </p:sp>
    </p:spTree>
    <p:extLst>
      <p:ext uri="{BB962C8B-B14F-4D97-AF65-F5344CB8AC3E}">
        <p14:creationId xmlns:p14="http://schemas.microsoft.com/office/powerpoint/2010/main" val="2586434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gif"/><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0.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Content Placeholder 4" descr="A rainbow over a field&#10;&#10;Description automatically generated with medium confidence">
            <a:extLst>
              <a:ext uri="{FF2B5EF4-FFF2-40B4-BE49-F238E27FC236}">
                <a16:creationId xmlns:a16="http://schemas.microsoft.com/office/drawing/2014/main" id="{AC5B0191-43C5-465F-9588-A7FC6D84CA8F}"/>
              </a:ext>
            </a:extLst>
          </p:cNvPr>
          <p:cNvPicPr>
            <a:picLocks noChangeAspect="1"/>
          </p:cNvPicPr>
          <p:nvPr/>
        </p:nvPicPr>
        <p:blipFill rotWithShape="1">
          <a:blip r:embed="rId4">
            <a:extLst>
              <a:ext uri="{28A0092B-C50C-407E-A947-70E740481C1C}">
                <a14:useLocalDpi xmlns:a14="http://schemas.microsoft.com/office/drawing/2010/main" val="0"/>
              </a:ext>
            </a:extLst>
          </a:blip>
          <a:srcRect l="6605" t="938" r="20216" b="2843"/>
          <a:stretch/>
        </p:blipFill>
        <p:spPr>
          <a:xfrm>
            <a:off x="-63685" y="439063"/>
            <a:ext cx="12319370" cy="5979874"/>
          </a:xfrm>
          <a:prstGeom prst="rect">
            <a:avLst/>
          </a:prstGeom>
          <a:solidFill>
            <a:schemeClr val="tx1"/>
          </a:solidFill>
          <a:ln>
            <a:noFill/>
          </a:ln>
          <a:effectLst>
            <a:softEdge rad="112500"/>
          </a:effectLst>
        </p:spPr>
      </p:pic>
      <p:sp>
        <p:nvSpPr>
          <p:cNvPr id="10" name="Rectangle 8">
            <a:extLst>
              <a:ext uri="{FF2B5EF4-FFF2-40B4-BE49-F238E27FC236}">
                <a16:creationId xmlns:a16="http://schemas.microsoft.com/office/drawing/2014/main" id="{A989AE3C-BF03-4CAE-9519-9D711362CF71}"/>
              </a:ext>
            </a:extLst>
          </p:cNvPr>
          <p:cNvSpPr>
            <a:spLocks noChangeArrowheads="1"/>
          </p:cNvSpPr>
          <p:nvPr/>
        </p:nvSpPr>
        <p:spPr bwMode="auto">
          <a:xfrm>
            <a:off x="92534" y="2378271"/>
            <a:ext cx="12176335" cy="1431729"/>
          </a:xfrm>
          <a:prstGeom prst="rect">
            <a:avLst/>
          </a:prstGeom>
          <a:solidFill>
            <a:schemeClr val="bg1">
              <a:alpha val="50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TextBox 10">
            <a:extLst>
              <a:ext uri="{FF2B5EF4-FFF2-40B4-BE49-F238E27FC236}">
                <a16:creationId xmlns:a16="http://schemas.microsoft.com/office/drawing/2014/main" id="{EC036311-89E7-4C09-A2B3-97DC313AEBA1}"/>
              </a:ext>
            </a:extLst>
          </p:cNvPr>
          <p:cNvSpPr>
            <a:spLocks noChangeArrowheads="1"/>
          </p:cNvSpPr>
          <p:nvPr>
            <p:custDataLst>
              <p:tags r:id="rId1"/>
            </p:custDataLst>
          </p:nvPr>
        </p:nvSpPr>
        <p:spPr bwMode="auto">
          <a:xfrm>
            <a:off x="-92513" y="2677650"/>
            <a:ext cx="12191979"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Tán sắc ánh sáng</a:t>
            </a:r>
            <a:endParaRPr lang="en-US" altLang="en-US" sz="5000" b="1">
              <a:solidFill>
                <a:srgbClr val="C00000"/>
              </a:solidFill>
            </a:endParaRPr>
          </a:p>
        </p:txBody>
      </p:sp>
      <p:sp>
        <p:nvSpPr>
          <p:cNvPr id="16" name="TextBox 11">
            <a:extLst>
              <a:ext uri="{FF2B5EF4-FFF2-40B4-BE49-F238E27FC236}">
                <a16:creationId xmlns:a16="http://schemas.microsoft.com/office/drawing/2014/main" id="{665259D0-BA64-428F-B83D-FEB7508A287E}"/>
              </a:ext>
            </a:extLst>
          </p:cNvPr>
          <p:cNvSpPr>
            <a:spLocks noChangeArrowheads="1"/>
          </p:cNvSpPr>
          <p:nvPr>
            <p:custDataLst>
              <p:tags r:id="rId2"/>
            </p:custDataLst>
          </p:nvPr>
        </p:nvSpPr>
        <p:spPr bwMode="auto">
          <a:xfrm>
            <a:off x="-381000" y="2371183"/>
            <a:ext cx="310938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24</a:t>
            </a:r>
          </a:p>
        </p:txBody>
      </p:sp>
    </p:spTree>
    <p:extLst>
      <p:ext uri="{BB962C8B-B14F-4D97-AF65-F5344CB8AC3E}">
        <p14:creationId xmlns:p14="http://schemas.microsoft.com/office/powerpoint/2010/main" val="190835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E74287F-1560-4BB8-9559-FD7D68607742}"/>
              </a:ext>
            </a:extLst>
          </p:cNvPr>
          <p:cNvGrpSpPr/>
          <p:nvPr/>
        </p:nvGrpSpPr>
        <p:grpSpPr>
          <a:xfrm>
            <a:off x="-152399" y="179102"/>
            <a:ext cx="9982200" cy="503187"/>
            <a:chOff x="38033" y="2294628"/>
            <a:chExt cx="12519839" cy="702413"/>
          </a:xfrm>
        </p:grpSpPr>
        <p:grpSp>
          <p:nvGrpSpPr>
            <p:cNvPr id="10" name="Group 70">
              <a:extLst>
                <a:ext uri="{FF2B5EF4-FFF2-40B4-BE49-F238E27FC236}">
                  <a16:creationId xmlns:a16="http://schemas.microsoft.com/office/drawing/2014/main" id="{2FCF0FEE-91A6-4F55-877A-74A23102E855}"/>
                </a:ext>
              </a:extLst>
            </p:cNvPr>
            <p:cNvGrpSpPr>
              <a:grpSpLocks/>
            </p:cNvGrpSpPr>
            <p:nvPr/>
          </p:nvGrpSpPr>
          <p:grpSpPr bwMode="auto">
            <a:xfrm>
              <a:off x="368181" y="2294628"/>
              <a:ext cx="10278265" cy="693208"/>
              <a:chOff x="607011" y="3430752"/>
              <a:chExt cx="5292827" cy="1335216"/>
            </a:xfrm>
          </p:grpSpPr>
          <p:pic>
            <p:nvPicPr>
              <p:cNvPr id="13" name="Picture 12" descr="empty-green-rectangle">
                <a:extLst>
                  <a:ext uri="{FF2B5EF4-FFF2-40B4-BE49-F238E27FC236}">
                    <a16:creationId xmlns:a16="http://schemas.microsoft.com/office/drawing/2014/main" id="{9188CA45-C2E9-422A-B25A-FE9DF7D0D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5292827"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reen-top-faded">
                <a:extLst>
                  <a:ext uri="{FF2B5EF4-FFF2-40B4-BE49-F238E27FC236}">
                    <a16:creationId xmlns:a16="http://schemas.microsoft.com/office/drawing/2014/main" id="{7DD39013-3588-414D-97F7-0AF84F51F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3E0ADEE5-8388-4B13-9ED6-8C97940E0FC4}"/>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2" name="Rectangle 1026060">
              <a:extLst>
                <a:ext uri="{FF2B5EF4-FFF2-40B4-BE49-F238E27FC236}">
                  <a16:creationId xmlns:a16="http://schemas.microsoft.com/office/drawing/2014/main" id="{B49152A0-B991-4735-9D0E-A5087A22D4A0}"/>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Giải thích hiện tượng tán sắc ánh sáng</a:t>
              </a:r>
            </a:p>
          </p:txBody>
        </p:sp>
      </p:grpSp>
      <p:grpSp>
        <p:nvGrpSpPr>
          <p:cNvPr id="15" name="Group 14">
            <a:extLst>
              <a:ext uri="{FF2B5EF4-FFF2-40B4-BE49-F238E27FC236}">
                <a16:creationId xmlns:a16="http://schemas.microsoft.com/office/drawing/2014/main" id="{7A86E2F2-AE3E-4C85-BD94-244A1D8359A2}"/>
              </a:ext>
            </a:extLst>
          </p:cNvPr>
          <p:cNvGrpSpPr/>
          <p:nvPr/>
        </p:nvGrpSpPr>
        <p:grpSpPr>
          <a:xfrm>
            <a:off x="130145" y="838200"/>
            <a:ext cx="11727587" cy="1295399"/>
            <a:chOff x="-1113817" y="1244383"/>
            <a:chExt cx="13446445" cy="5379393"/>
          </a:xfrm>
        </p:grpSpPr>
        <p:pic>
          <p:nvPicPr>
            <p:cNvPr id="16" name="Picture 5" descr="empty-blue-rectangle">
              <a:extLst>
                <a:ext uri="{FF2B5EF4-FFF2-40B4-BE49-F238E27FC236}">
                  <a16:creationId xmlns:a16="http://schemas.microsoft.com/office/drawing/2014/main" id="{5762AA34-3CB1-4289-A417-2125EA2C8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90C0CF8-3CA3-4D1C-A2D1-C2FCA46F65E9}"/>
                </a:ext>
              </a:extLst>
            </p:cNvPr>
            <p:cNvSpPr>
              <a:spLocks noChangeArrowheads="1"/>
            </p:cNvSpPr>
            <p:nvPr/>
          </p:nvSpPr>
          <p:spPr bwMode="auto">
            <a:xfrm>
              <a:off x="-742514" y="1893951"/>
              <a:ext cx="11944378" cy="3783181"/>
            </a:xfrm>
            <a:prstGeom prst="rect">
              <a:avLst/>
            </a:prstGeom>
            <a:noFill/>
            <a:ln w="9525" algn="ctr">
              <a:noFill/>
              <a:miter lim="800000"/>
              <a:headEnd/>
              <a:tailEnd/>
            </a:ln>
          </p:spPr>
          <p:txBody>
            <a:bodyPr wrap="square" lIns="109728" tIns="54864" rIns="109728" bIns="54864">
              <a:spAutoFit/>
            </a:bodyPr>
            <a:lstStyle/>
            <a:p>
              <a:pPr algn="ctr"/>
              <a:r>
                <a:rPr lang="en-US" altLang="en-US" sz="2600">
                  <a:latin typeface="Arial" panose="020B0604020202020204" pitchFamily="34" charset="0"/>
                  <a:cs typeface="Arial" panose="020B0604020202020204" pitchFamily="34" charset="0"/>
                </a:rPr>
                <a:t>Chiết suất của thuỷ tinh đối với các ánh sáng đơn sắc khác nhau thì khác nhau, đối với màu đỏ là nhỏ nhất và màu tím là lớn nhất</a:t>
              </a:r>
            </a:p>
          </p:txBody>
        </p:sp>
      </p:grpSp>
      <p:sp>
        <p:nvSpPr>
          <p:cNvPr id="18" name="TextBox 17">
            <a:extLst>
              <a:ext uri="{FF2B5EF4-FFF2-40B4-BE49-F238E27FC236}">
                <a16:creationId xmlns:a16="http://schemas.microsoft.com/office/drawing/2014/main" id="{3CEE8407-4973-4C4C-AA66-9D26247C5BE4}"/>
              </a:ext>
            </a:extLst>
          </p:cNvPr>
          <p:cNvSpPr txBox="1"/>
          <p:nvPr>
            <p:custDataLst>
              <p:tags r:id="rId1"/>
            </p:custDataLst>
          </p:nvPr>
        </p:nvSpPr>
        <p:spPr>
          <a:xfrm>
            <a:off x="5628134" y="2119111"/>
            <a:ext cx="6345932" cy="2451735"/>
          </a:xfrm>
          <a:prstGeom prst="roundRect">
            <a:avLst/>
          </a:prstGeom>
          <a:noFill/>
        </p:spPr>
        <p:txBody>
          <a:bodyPr wrap="square">
            <a:spAutoFit/>
          </a:bodyPr>
          <a:lstStyle/>
          <a:p>
            <a:pPr algn="just">
              <a:spcBef>
                <a:spcPct val="50000"/>
              </a:spcBef>
              <a:defRPr/>
            </a:pPr>
            <a:r>
              <a:rPr lang="en-US" sz="2300">
                <a:latin typeface="Arial" panose="020B0604020202020204" pitchFamily="34" charset="0"/>
                <a:cs typeface="Arial" panose="020B0604020202020204" pitchFamily="34" charset="0"/>
              </a:rPr>
              <a:t>Do góc lệch của tia sáng khúc xạ qua lăng kính tăng theo chiết suất, nên các chùm tia sáng có màu khác nhau trong chum ánh sáng tới bị lăng kính làm lệch những góc khác nhau, nên khi ló ra khỏi lăng kính chúng không trùng nhau nữa</a:t>
            </a:r>
          </a:p>
        </p:txBody>
      </p:sp>
      <p:sp>
        <p:nvSpPr>
          <p:cNvPr id="19" name="Rectangle 18">
            <a:extLst>
              <a:ext uri="{FF2B5EF4-FFF2-40B4-BE49-F238E27FC236}">
                <a16:creationId xmlns:a16="http://schemas.microsoft.com/office/drawing/2014/main" id="{935CBC4A-3658-4CE1-9036-6D02AA9E17C9}"/>
              </a:ext>
            </a:extLst>
          </p:cNvPr>
          <p:cNvSpPr/>
          <p:nvPr/>
        </p:nvSpPr>
        <p:spPr>
          <a:xfrm>
            <a:off x="7620000" y="4653301"/>
            <a:ext cx="2006703" cy="523220"/>
          </a:xfrm>
          <a:prstGeom prst="rect">
            <a:avLst/>
          </a:prstGeom>
          <a:solidFill>
            <a:schemeClr val="bg1"/>
          </a:solidFill>
          <a:ln>
            <a:noFill/>
          </a:ln>
        </p:spPr>
        <p:txBody>
          <a:bodyPr wrap="square">
            <a:spAutoFit/>
          </a:bodyPr>
          <a:lstStyle/>
          <a:p>
            <a:pPr algn="ctr">
              <a:spcBef>
                <a:spcPct val="50000"/>
              </a:spcBef>
              <a:defRPr/>
            </a:pPr>
            <a:r>
              <a:rPr lang="en-US" altLang="ja-JP" sz="2800">
                <a:solidFill>
                  <a:srgbClr val="C00000"/>
                </a:solidFill>
                <a:latin typeface="Times New Roman" pitchFamily="18" charset="0"/>
                <a:cs typeface="Times New Roman" pitchFamily="18" charset="0"/>
              </a:rPr>
              <a:t>D </a:t>
            </a:r>
            <a:r>
              <a:rPr lang="en-US" altLang="ja-JP" sz="2800">
                <a:solidFill>
                  <a:srgbClr val="C00000"/>
                </a:solidFill>
                <a:latin typeface="Times New Roman" pitchFamily="18" charset="0"/>
                <a:cs typeface="Times New Roman" pitchFamily="18" charset="0"/>
                <a:sym typeface="Symbol" panose="05050102010706020507" pitchFamily="18" charset="2"/>
              </a:rPr>
              <a:t></a:t>
            </a:r>
            <a:r>
              <a:rPr lang="en-US" altLang="ja-JP" sz="2800">
                <a:solidFill>
                  <a:srgbClr val="C00000"/>
                </a:solidFill>
                <a:latin typeface="Times New Roman" pitchFamily="18" charset="0"/>
                <a:cs typeface="Times New Roman" pitchFamily="18" charset="0"/>
              </a:rPr>
              <a:t> </a:t>
            </a:r>
            <a:r>
              <a:rPr lang="en-US" altLang="ja-JP" sz="2800" b="1">
                <a:solidFill>
                  <a:srgbClr val="C00000"/>
                </a:solidFill>
                <a:latin typeface="Times New Roman" pitchFamily="18" charset="0"/>
                <a:cs typeface="Times New Roman" pitchFamily="18" charset="0"/>
              </a:rPr>
              <a:t>(n-1)A</a:t>
            </a:r>
            <a:endParaRPr lang="en-US" altLang="ja-JP" sz="2800">
              <a:solidFill>
                <a:srgbClr val="C00000"/>
              </a:solidFill>
              <a:latin typeface="Times New Roman" pitchFamily="18" charset="0"/>
              <a:cs typeface="Times New Roman" pitchFamily="18" charset="0"/>
            </a:endParaRPr>
          </a:p>
        </p:txBody>
      </p:sp>
      <p:pic>
        <p:nvPicPr>
          <p:cNvPr id="20" name="Picture 4">
            <a:extLst>
              <a:ext uri="{FF2B5EF4-FFF2-40B4-BE49-F238E27FC236}">
                <a16:creationId xmlns:a16="http://schemas.microsoft.com/office/drawing/2014/main" id="{AC0C29F3-E2A9-4EF9-BFF8-47AEB8090F0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492943"/>
            <a:ext cx="4301129" cy="33704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9">
            <a:extLst>
              <a:ext uri="{FF2B5EF4-FFF2-40B4-BE49-F238E27FC236}">
                <a16:creationId xmlns:a16="http://schemas.microsoft.com/office/drawing/2014/main" id="{15FDB398-C14B-46CC-9399-12DCE91D0936}"/>
              </a:ext>
            </a:extLst>
          </p:cNvPr>
          <p:cNvSpPr txBox="1">
            <a:spLocks noChangeArrowheads="1"/>
          </p:cNvSpPr>
          <p:nvPr/>
        </p:nvSpPr>
        <p:spPr bwMode="auto">
          <a:xfrm>
            <a:off x="5486400" y="6019800"/>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a:latin typeface="Arial" panose="020B0604020202020204" pitchFamily="34" charset="0"/>
                <a:cs typeface="Arial" panose="020B0604020202020204" pitchFamily="34" charset="0"/>
              </a:rPr>
              <a:t>D</a:t>
            </a:r>
            <a:r>
              <a:rPr lang="en-US" altLang="en-US" sz="3000" baseline="-25000">
                <a:latin typeface="Arial" panose="020B0604020202020204" pitchFamily="34" charset="0"/>
                <a:cs typeface="Arial" panose="020B0604020202020204" pitchFamily="34" charset="0"/>
              </a:rPr>
              <a:t>đ </a:t>
            </a:r>
            <a:r>
              <a:rPr lang="en-US" altLang="en-US" sz="3000">
                <a:latin typeface="Arial" panose="020B0604020202020204" pitchFamily="34" charset="0"/>
                <a:cs typeface="Arial" panose="020B0604020202020204" pitchFamily="34" charset="0"/>
              </a:rPr>
              <a:t>&lt; D</a:t>
            </a:r>
            <a:r>
              <a:rPr lang="en-US" altLang="en-US" sz="3000" baseline="-25000">
                <a:latin typeface="Arial" panose="020B0604020202020204" pitchFamily="34" charset="0"/>
                <a:cs typeface="Arial" panose="020B0604020202020204" pitchFamily="34" charset="0"/>
              </a:rPr>
              <a:t>c</a:t>
            </a:r>
            <a:r>
              <a:rPr lang="en-US" altLang="en-US" sz="3000">
                <a:latin typeface="Arial" panose="020B0604020202020204" pitchFamily="34" charset="0"/>
                <a:cs typeface="Arial" panose="020B0604020202020204" pitchFamily="34" charset="0"/>
              </a:rPr>
              <a:t> &lt; D</a:t>
            </a:r>
            <a:r>
              <a:rPr lang="en-US" altLang="en-US" sz="3000" baseline="-25000">
                <a:latin typeface="Arial" panose="020B0604020202020204" pitchFamily="34" charset="0"/>
                <a:cs typeface="Arial" panose="020B0604020202020204" pitchFamily="34" charset="0"/>
              </a:rPr>
              <a:t>v</a:t>
            </a:r>
            <a:r>
              <a:rPr lang="en-US" altLang="en-US" sz="3000">
                <a:latin typeface="Arial" panose="020B0604020202020204" pitchFamily="34" charset="0"/>
                <a:cs typeface="Arial" panose="020B0604020202020204" pitchFamily="34" charset="0"/>
              </a:rPr>
              <a:t> &lt;... D</a:t>
            </a:r>
            <a:r>
              <a:rPr lang="en-US" altLang="en-US" sz="3000" baseline="-25000">
                <a:latin typeface="Arial" panose="020B0604020202020204" pitchFamily="34" charset="0"/>
                <a:cs typeface="Arial" panose="020B0604020202020204" pitchFamily="34" charset="0"/>
              </a:rPr>
              <a:t>T</a:t>
            </a:r>
            <a:endParaRPr lang="en-US" altLang="en-US" sz="3000">
              <a:latin typeface="Arial" panose="020B0604020202020204" pitchFamily="34" charset="0"/>
              <a:cs typeface="Arial" panose="020B0604020202020204" pitchFamily="34" charset="0"/>
            </a:endParaRPr>
          </a:p>
        </p:txBody>
      </p:sp>
      <p:sp>
        <p:nvSpPr>
          <p:cNvPr id="22" name="Rectangle 14">
            <a:extLst>
              <a:ext uri="{FF2B5EF4-FFF2-40B4-BE49-F238E27FC236}">
                <a16:creationId xmlns:a16="http://schemas.microsoft.com/office/drawing/2014/main" id="{30BD6CDF-2E2E-421E-AC6F-CD4CF7EC3410}"/>
              </a:ext>
            </a:extLst>
          </p:cNvPr>
          <p:cNvSpPr>
            <a:spLocks noChangeArrowheads="1"/>
          </p:cNvSpPr>
          <p:nvPr/>
        </p:nvSpPr>
        <p:spPr bwMode="auto">
          <a:xfrm>
            <a:off x="7010400" y="5341431"/>
            <a:ext cx="6019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3000">
                <a:latin typeface="Arial" panose="020B0604020202020204" pitchFamily="34" charset="0"/>
                <a:cs typeface="Arial" panose="020B0604020202020204" pitchFamily="34" charset="0"/>
              </a:rPr>
              <a:t>  n</a:t>
            </a:r>
            <a:r>
              <a:rPr lang="en-US" altLang="en-US" sz="3000" baseline="-25000">
                <a:latin typeface="Arial" panose="020B0604020202020204" pitchFamily="34" charset="0"/>
                <a:cs typeface="Arial" panose="020B0604020202020204" pitchFamily="34" charset="0"/>
              </a:rPr>
              <a:t>đ  </a:t>
            </a:r>
            <a:r>
              <a:rPr lang="en-US" altLang="en-US" sz="3000">
                <a:latin typeface="Arial" panose="020B0604020202020204" pitchFamily="34" charset="0"/>
                <a:cs typeface="Arial" panose="020B0604020202020204" pitchFamily="34" charset="0"/>
              </a:rPr>
              <a:t>&lt; n</a:t>
            </a:r>
            <a:r>
              <a:rPr lang="en-US" altLang="en-US" sz="3000" baseline="-25000">
                <a:latin typeface="Arial" panose="020B0604020202020204" pitchFamily="34" charset="0"/>
                <a:cs typeface="Arial" panose="020B0604020202020204" pitchFamily="34" charset="0"/>
              </a:rPr>
              <a:t>c</a:t>
            </a:r>
            <a:r>
              <a:rPr lang="en-US" altLang="en-US" sz="3000">
                <a:latin typeface="Arial" panose="020B0604020202020204" pitchFamily="34" charset="0"/>
                <a:cs typeface="Arial" panose="020B0604020202020204" pitchFamily="34" charset="0"/>
              </a:rPr>
              <a:t> &lt; ... &lt; n</a:t>
            </a:r>
            <a:r>
              <a:rPr lang="en-US" altLang="en-US" sz="3000" baseline="-25000">
                <a:latin typeface="Arial" panose="020B0604020202020204" pitchFamily="34" charset="0"/>
                <a:cs typeface="Arial" panose="020B0604020202020204" pitchFamily="34" charset="0"/>
              </a:rPr>
              <a:t>t</a:t>
            </a:r>
            <a:endParaRPr lang="en-US" altLang="en-US" sz="3000">
              <a:latin typeface="Arial" panose="020B0604020202020204" pitchFamily="34" charset="0"/>
              <a:cs typeface="Arial" panose="020B0604020202020204" pitchFamily="34" charset="0"/>
            </a:endParaRPr>
          </a:p>
        </p:txBody>
      </p:sp>
      <p:pic>
        <p:nvPicPr>
          <p:cNvPr id="23" name="Picture 28">
            <a:extLst>
              <a:ext uri="{FF2B5EF4-FFF2-40B4-BE49-F238E27FC236}">
                <a16:creationId xmlns:a16="http://schemas.microsoft.com/office/drawing/2014/main" id="{69CF56FB-1A2F-427D-84EB-1F206733F1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7550" y="4190861"/>
            <a:ext cx="427398" cy="137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custDataLst>
              <p:tags r:id="rId1"/>
            </p:custDataLst>
          </p:nvPr>
        </p:nvSpPr>
        <p:spPr>
          <a:xfrm>
            <a:off x="-96871" y="682288"/>
            <a:ext cx="5042484" cy="510778"/>
          </a:xfrm>
          <a:prstGeom prst="roundRect">
            <a:avLst/>
          </a:prstGeom>
          <a:noFill/>
        </p:spPr>
        <p:txBody>
          <a:bodyPr wrap="square">
            <a:spAutoFit/>
          </a:bodyPr>
          <a:lstStyle/>
          <a:p>
            <a:pPr algn="ctr">
              <a:spcBef>
                <a:spcPct val="50000"/>
              </a:spcBef>
              <a:defRPr/>
            </a:pPr>
            <a:r>
              <a:rPr lang="en-US" sz="2400">
                <a:latin typeface="Arial" panose="020B0604020202020204" pitchFamily="34" charset="0"/>
                <a:cs typeface="Arial" panose="020B0604020202020204" pitchFamily="34" charset="0"/>
              </a:rPr>
              <a:t>1. Giải thích hiện tuợng cầu vồng</a:t>
            </a:r>
            <a:endParaRPr lang="en-US" sz="2400">
              <a:solidFill>
                <a:srgbClr val="C00000"/>
              </a:solidFill>
              <a:latin typeface="Arial" panose="020B0604020202020204" pitchFamily="34" charset="0"/>
              <a:cs typeface="Arial" panose="020B0604020202020204" pitchFamily="34" charset="0"/>
            </a:endParaRPr>
          </a:p>
        </p:txBody>
      </p:sp>
      <p:pic>
        <p:nvPicPr>
          <p:cNvPr id="153604" name="Picture 4" descr="C:\REsearch\Lang kinh ver1_pptx\Wonderful-Rainbow13.jpg"/>
          <p:cNvPicPr>
            <a:picLocks noChangeAspect="1" noChangeArrowheads="1"/>
          </p:cNvPicPr>
          <p:nvPr/>
        </p:nvPicPr>
        <p:blipFill rotWithShape="1">
          <a:blip r:embed="rId5" cstate="print"/>
          <a:srcRect l="-112" t="-633" r="14" b="15364"/>
          <a:stretch/>
        </p:blipFill>
        <p:spPr bwMode="auto">
          <a:xfrm>
            <a:off x="531826" y="1317283"/>
            <a:ext cx="4746934" cy="2702548"/>
          </a:xfrm>
          <a:prstGeom prst="rect">
            <a:avLst/>
          </a:prstGeom>
          <a:ln>
            <a:noFill/>
          </a:ln>
          <a:effectLst>
            <a:softEdge rad="112500"/>
          </a:effectLst>
        </p:spPr>
      </p:pic>
      <p:pic>
        <p:nvPicPr>
          <p:cNvPr id="23" name="Picture 9" descr="2220a"/>
          <p:cNvPicPr preferRelativeResize="0">
            <a:picLocks noChangeAspect="1" noChangeArrowheads="1"/>
          </p:cNvPicPr>
          <p:nvPr>
            <p:custDataLst>
              <p:tags r:id="rId2"/>
            </p:custDataLst>
          </p:nvPr>
        </p:nvPicPr>
        <p:blipFill rotWithShape="1">
          <a:blip r:embed="rId6" cstate="print"/>
          <a:srcRect r="404" b="4089"/>
          <a:stretch/>
        </p:blipFill>
        <p:spPr bwMode="auto">
          <a:xfrm>
            <a:off x="6248400" y="1304878"/>
            <a:ext cx="5638800" cy="2997933"/>
          </a:xfrm>
          <a:prstGeom prst="roundRect">
            <a:avLst>
              <a:gd name="adj" fmla="val 0"/>
            </a:avLst>
          </a:prstGeom>
          <a:noFill/>
          <a:ln w="9525">
            <a:noFill/>
            <a:miter lim="800000"/>
            <a:headEnd/>
            <a:tailEnd/>
          </a:ln>
        </p:spPr>
      </p:pic>
      <p:pic>
        <p:nvPicPr>
          <p:cNvPr id="24" name="Picture 8" descr="2219"/>
          <p:cNvPicPr preferRelativeResize="0">
            <a:picLocks noChangeAspect="1" noChangeArrowheads="1"/>
          </p:cNvPicPr>
          <p:nvPr>
            <p:custDataLst>
              <p:tags r:id="rId3"/>
            </p:custDataLst>
          </p:nvPr>
        </p:nvPicPr>
        <p:blipFill>
          <a:blip r:embed="rId7" cstate="print"/>
          <a:srcRect/>
          <a:stretch>
            <a:fillRect/>
          </a:stretch>
        </p:blipFill>
        <p:spPr bwMode="auto">
          <a:xfrm>
            <a:off x="990600" y="4019831"/>
            <a:ext cx="2257897" cy="2702547"/>
          </a:xfrm>
          <a:prstGeom prst="roundRect">
            <a:avLst>
              <a:gd name="adj" fmla="val 0"/>
            </a:avLst>
          </a:prstGeom>
          <a:noFill/>
          <a:ln w="9525">
            <a:noFill/>
            <a:miter lim="800000"/>
            <a:headEnd/>
            <a:tailEnd/>
          </a:ln>
        </p:spPr>
      </p:pic>
      <p:grpSp>
        <p:nvGrpSpPr>
          <p:cNvPr id="7" name="Group 6">
            <a:extLst>
              <a:ext uri="{FF2B5EF4-FFF2-40B4-BE49-F238E27FC236}">
                <a16:creationId xmlns:a16="http://schemas.microsoft.com/office/drawing/2014/main" id="{B1A66179-0E3F-4592-BC2B-1F8DC1D899A1}"/>
              </a:ext>
            </a:extLst>
          </p:cNvPr>
          <p:cNvGrpSpPr/>
          <p:nvPr/>
        </p:nvGrpSpPr>
        <p:grpSpPr>
          <a:xfrm>
            <a:off x="-152399" y="179102"/>
            <a:ext cx="9982200" cy="503187"/>
            <a:chOff x="38033" y="2294628"/>
            <a:chExt cx="12519839" cy="702413"/>
          </a:xfrm>
        </p:grpSpPr>
        <p:grpSp>
          <p:nvGrpSpPr>
            <p:cNvPr id="8" name="Group 70">
              <a:extLst>
                <a:ext uri="{FF2B5EF4-FFF2-40B4-BE49-F238E27FC236}">
                  <a16:creationId xmlns:a16="http://schemas.microsoft.com/office/drawing/2014/main" id="{3BEC193E-50B7-42AB-9474-A58BC0D41F32}"/>
                </a:ext>
              </a:extLst>
            </p:cNvPr>
            <p:cNvGrpSpPr>
              <a:grpSpLocks/>
            </p:cNvGrpSpPr>
            <p:nvPr/>
          </p:nvGrpSpPr>
          <p:grpSpPr bwMode="auto">
            <a:xfrm>
              <a:off x="368181" y="2294628"/>
              <a:ext cx="5499700" cy="693208"/>
              <a:chOff x="607011" y="3430752"/>
              <a:chExt cx="2832089" cy="1335216"/>
            </a:xfrm>
          </p:grpSpPr>
          <p:pic>
            <p:nvPicPr>
              <p:cNvPr id="11" name="Picture 10" descr="empty-green-rectangle">
                <a:extLst>
                  <a:ext uri="{FF2B5EF4-FFF2-40B4-BE49-F238E27FC236}">
                    <a16:creationId xmlns:a16="http://schemas.microsoft.com/office/drawing/2014/main" id="{FCABCEF0-529B-4BC3-95B0-5AF82C0FF3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11" y="3430752"/>
                <a:ext cx="2832089"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een-top-faded">
                <a:extLst>
                  <a:ext uri="{FF2B5EF4-FFF2-40B4-BE49-F238E27FC236}">
                    <a16:creationId xmlns:a16="http://schemas.microsoft.com/office/drawing/2014/main" id="{06E4374A-9C50-4CE1-ADC1-EB2E6BCFCD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9F6F54DE-8A82-40F0-8278-0DA8782FC51C}"/>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D2F86BE7-C85F-4E3A-957A-2892EF9F3E2B}"/>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Ứng dụng</a:t>
              </a:r>
            </a:p>
          </p:txBody>
        </p:sp>
      </p:grpSp>
      <p:pic>
        <p:nvPicPr>
          <p:cNvPr id="15" name="Picture 5" descr="empty-blue-rectangle">
            <a:extLst>
              <a:ext uri="{FF2B5EF4-FFF2-40B4-BE49-F238E27FC236}">
                <a16:creationId xmlns:a16="http://schemas.microsoft.com/office/drawing/2014/main" id="{1293BAA7-7E3E-49AF-834C-73B1D40EDB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6982" y="4485839"/>
            <a:ext cx="7255018" cy="21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34D0A0B0-6C2A-4F64-B5B3-302B33F3CE0E}"/>
              </a:ext>
            </a:extLst>
          </p:cNvPr>
          <p:cNvSpPr>
            <a:spLocks noChangeArrowheads="1"/>
          </p:cNvSpPr>
          <p:nvPr/>
        </p:nvSpPr>
        <p:spPr bwMode="auto">
          <a:xfrm>
            <a:off x="5336926" y="4697503"/>
            <a:ext cx="6455129" cy="1711238"/>
          </a:xfrm>
          <a:prstGeom prst="rect">
            <a:avLst/>
          </a:prstGeom>
          <a:noFill/>
          <a:ln w="9525" algn="ctr">
            <a:noFill/>
            <a:miter lim="800000"/>
            <a:headEnd/>
            <a:tailEnd/>
          </a:ln>
        </p:spPr>
        <p:txBody>
          <a:bodyPr wrap="square" lIns="109728" tIns="54864" rIns="109728" bIns="54864">
            <a:spAutoFit/>
          </a:bodyPr>
          <a:lstStyle/>
          <a:p>
            <a:pPr algn="ctr"/>
            <a:r>
              <a:rPr lang="en-US" altLang="en-US" sz="2600">
                <a:latin typeface="Arial" panose="020B0604020202020204" pitchFamily="34" charset="0"/>
                <a:cs typeface="Arial" panose="020B0604020202020204" pitchFamily="34" charset="0"/>
              </a:rPr>
              <a:t>Bảy màu của cầu vồng là do ánh sáng mặt trời bị tán sắc trong các hạt mưa sinh ra (hoặc các hạt nước nhỏ li ti ở gần thác nước, hoặc vòi phun nước …)</a:t>
            </a:r>
          </a:p>
        </p:txBody>
      </p:sp>
    </p:spTree>
    <p:extLst>
      <p:ext uri="{BB962C8B-B14F-4D97-AF65-F5344CB8AC3E}">
        <p14:creationId xmlns:p14="http://schemas.microsoft.com/office/powerpoint/2010/main" val="22328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REsearch\Lang kinh ver1_pptx\img_5670.jpg"/>
          <p:cNvPicPr>
            <a:picLocks noChangeAspect="1" noChangeArrowheads="1"/>
          </p:cNvPicPr>
          <p:nvPr/>
        </p:nvPicPr>
        <p:blipFill>
          <a:blip r:embed="rId3" cstate="print"/>
          <a:srcRect l="8956" b="14309"/>
          <a:stretch>
            <a:fillRect/>
          </a:stretch>
        </p:blipFill>
        <p:spPr bwMode="auto">
          <a:xfrm>
            <a:off x="180945" y="1917322"/>
            <a:ext cx="3846320" cy="2414206"/>
          </a:xfrm>
          <a:prstGeom prst="rect">
            <a:avLst/>
          </a:prstGeom>
          <a:ln>
            <a:noFill/>
          </a:ln>
          <a:effectLst>
            <a:softEdge rad="112500"/>
          </a:effectLst>
        </p:spPr>
      </p:pic>
      <p:pic>
        <p:nvPicPr>
          <p:cNvPr id="26" name="Picture 3" descr="C:\REsearch\Lang kinh ver1_pptx\Simple_spectroscope.jpg"/>
          <p:cNvPicPr>
            <a:picLocks noChangeAspect="1" noChangeArrowheads="1"/>
          </p:cNvPicPr>
          <p:nvPr/>
        </p:nvPicPr>
        <p:blipFill>
          <a:blip r:embed="rId4" cstate="print"/>
          <a:srcRect t="28634" r="-3864" b="37299"/>
          <a:stretch>
            <a:fillRect/>
          </a:stretch>
        </p:blipFill>
        <p:spPr bwMode="auto">
          <a:xfrm>
            <a:off x="7994214" y="2060044"/>
            <a:ext cx="4448084" cy="2323398"/>
          </a:xfrm>
          <a:prstGeom prst="rect">
            <a:avLst/>
          </a:prstGeom>
          <a:ln>
            <a:noFill/>
          </a:ln>
          <a:effectLst>
            <a:softEdge rad="112500"/>
          </a:effectLst>
        </p:spPr>
      </p:pic>
      <p:pic>
        <p:nvPicPr>
          <p:cNvPr id="27" name="Picture 3" descr="C:\REsearch\Lang kinh ver1_pptx\Simple_spectroscope.jpg"/>
          <p:cNvPicPr>
            <a:picLocks noChangeAspect="1" noChangeArrowheads="1"/>
          </p:cNvPicPr>
          <p:nvPr/>
        </p:nvPicPr>
        <p:blipFill>
          <a:blip r:embed="rId5" cstate="print"/>
          <a:srcRect t="63128"/>
          <a:stretch>
            <a:fillRect/>
          </a:stretch>
        </p:blipFill>
        <p:spPr bwMode="auto">
          <a:xfrm>
            <a:off x="4117575" y="2021945"/>
            <a:ext cx="3956849" cy="2323397"/>
          </a:xfrm>
          <a:prstGeom prst="rect">
            <a:avLst/>
          </a:prstGeom>
          <a:ln>
            <a:noFill/>
          </a:ln>
          <a:effectLst>
            <a:softEdge rad="112500"/>
          </a:effectLst>
        </p:spPr>
      </p:pic>
      <p:sp>
        <p:nvSpPr>
          <p:cNvPr id="36" name="TextBox 35">
            <a:extLst>
              <a:ext uri="{FF2B5EF4-FFF2-40B4-BE49-F238E27FC236}">
                <a16:creationId xmlns:a16="http://schemas.microsoft.com/office/drawing/2014/main" id="{CC44BB51-6DF2-48AA-8BAD-E8F95A503629}"/>
              </a:ext>
            </a:extLst>
          </p:cNvPr>
          <p:cNvSpPr txBox="1"/>
          <p:nvPr/>
        </p:nvSpPr>
        <p:spPr>
          <a:xfrm>
            <a:off x="180945" y="1030359"/>
            <a:ext cx="7122249" cy="492443"/>
          </a:xfrm>
          <a:prstGeom prst="rect">
            <a:avLst/>
          </a:prstGeom>
          <a:noFill/>
        </p:spPr>
        <p:txBody>
          <a:bodyPr wrap="square">
            <a:spAutoFit/>
          </a:bodyPr>
          <a:lstStyle/>
          <a:p>
            <a:pPr>
              <a:defRPr/>
            </a:pPr>
            <a:r>
              <a:rPr lang="en-US" sz="2600" i="1">
                <a:solidFill>
                  <a:srgbClr val="0070C0"/>
                </a:solidFill>
                <a:latin typeface="Arial" panose="020B0604020202020204" pitchFamily="34" charset="0"/>
                <a:cs typeface="Arial" panose="020B0604020202020204" pitchFamily="34" charset="0"/>
              </a:rPr>
              <a:t>2. Máy quang phổ</a:t>
            </a:r>
          </a:p>
        </p:txBody>
      </p:sp>
      <p:pic>
        <p:nvPicPr>
          <p:cNvPr id="41" name="Picture 5" descr="empty-blue-rectangle">
            <a:extLst>
              <a:ext uri="{FF2B5EF4-FFF2-40B4-BE49-F238E27FC236}">
                <a16:creationId xmlns:a16="http://schemas.microsoft.com/office/drawing/2014/main" id="{0E94ECE8-EA56-4466-88B7-BF483F478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31" y="4982384"/>
            <a:ext cx="12158195" cy="131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DB3A6C51-7DA7-4CBC-8549-34AA68018A05}"/>
              </a:ext>
            </a:extLst>
          </p:cNvPr>
          <p:cNvSpPr txBox="1"/>
          <p:nvPr>
            <p:custDataLst>
              <p:tags r:id="rId1"/>
            </p:custDataLst>
          </p:nvPr>
        </p:nvSpPr>
        <p:spPr>
          <a:xfrm>
            <a:off x="854290" y="5630958"/>
            <a:ext cx="10263629" cy="527804"/>
          </a:xfrm>
          <a:prstGeom prst="roundRect">
            <a:avLst/>
          </a:prstGeom>
          <a:noFill/>
        </p:spPr>
        <p:txBody>
          <a:bodyPr wrap="square">
            <a:spAutoFit/>
          </a:bodyPr>
          <a:lstStyle/>
          <a:p>
            <a:pPr algn="ctr">
              <a:spcBef>
                <a:spcPct val="50000"/>
              </a:spcBef>
              <a:defRPr/>
            </a:pPr>
            <a:r>
              <a:rPr lang="en-US" sz="2500">
                <a:latin typeface="Arial" panose="020B0604020202020204" pitchFamily="34" charset="0"/>
                <a:cs typeface="Arial" panose="020B0604020202020204" pitchFamily="34" charset="0"/>
              </a:rPr>
              <a:t>Ánh sáng từ các nguồn sáng sẽ được phân tích qua máy quang phổ</a:t>
            </a:r>
          </a:p>
        </p:txBody>
      </p:sp>
      <p:sp>
        <p:nvSpPr>
          <p:cNvPr id="44" name="TextBox 43">
            <a:extLst>
              <a:ext uri="{FF2B5EF4-FFF2-40B4-BE49-F238E27FC236}">
                <a16:creationId xmlns:a16="http://schemas.microsoft.com/office/drawing/2014/main" id="{9E5D71AB-980F-48A7-8995-3A78EA63D315}"/>
              </a:ext>
            </a:extLst>
          </p:cNvPr>
          <p:cNvSpPr txBox="1"/>
          <p:nvPr/>
        </p:nvSpPr>
        <p:spPr>
          <a:xfrm>
            <a:off x="879690" y="5209518"/>
            <a:ext cx="10363200" cy="461665"/>
          </a:xfrm>
          <a:prstGeom prst="rect">
            <a:avLst/>
          </a:prstGeom>
          <a:noFill/>
        </p:spPr>
        <p:txBody>
          <a:bodyPr wrap="square">
            <a:spAutoFit/>
          </a:bodyPr>
          <a:lstStyle/>
          <a:p>
            <a:pPr algn="ctr">
              <a:defRPr/>
            </a:pPr>
            <a:r>
              <a:rPr lang="en-US" sz="2400" i="1">
                <a:latin typeface="Arial" panose="020B0604020202020204" pitchFamily="34" charset="0"/>
                <a:cs typeface="Arial" panose="020B0604020202020204" pitchFamily="34" charset="0"/>
              </a:rPr>
              <a:t>Hiện tượng tác sắc ánh sáng được sử dụng trong máy quang phổ (bài sau)</a:t>
            </a:r>
          </a:p>
        </p:txBody>
      </p:sp>
      <p:grpSp>
        <p:nvGrpSpPr>
          <p:cNvPr id="17" name="Group 16">
            <a:extLst>
              <a:ext uri="{FF2B5EF4-FFF2-40B4-BE49-F238E27FC236}">
                <a16:creationId xmlns:a16="http://schemas.microsoft.com/office/drawing/2014/main" id="{EC165743-0039-4D7E-96D6-491BA83BEEFD}"/>
              </a:ext>
            </a:extLst>
          </p:cNvPr>
          <p:cNvGrpSpPr/>
          <p:nvPr/>
        </p:nvGrpSpPr>
        <p:grpSpPr>
          <a:xfrm>
            <a:off x="-152399" y="179102"/>
            <a:ext cx="9982200" cy="503187"/>
            <a:chOff x="38033" y="2294628"/>
            <a:chExt cx="12519839" cy="702413"/>
          </a:xfrm>
        </p:grpSpPr>
        <p:grpSp>
          <p:nvGrpSpPr>
            <p:cNvPr id="18" name="Group 70">
              <a:extLst>
                <a:ext uri="{FF2B5EF4-FFF2-40B4-BE49-F238E27FC236}">
                  <a16:creationId xmlns:a16="http://schemas.microsoft.com/office/drawing/2014/main" id="{FE261FDA-02BE-46B6-89C0-C292AEB04E43}"/>
                </a:ext>
              </a:extLst>
            </p:cNvPr>
            <p:cNvGrpSpPr>
              <a:grpSpLocks/>
            </p:cNvGrpSpPr>
            <p:nvPr/>
          </p:nvGrpSpPr>
          <p:grpSpPr bwMode="auto">
            <a:xfrm>
              <a:off x="368181" y="2294628"/>
              <a:ext cx="5499700" cy="693208"/>
              <a:chOff x="607011" y="3430752"/>
              <a:chExt cx="2832089" cy="1335216"/>
            </a:xfrm>
          </p:grpSpPr>
          <p:pic>
            <p:nvPicPr>
              <p:cNvPr id="21" name="Picture 20" descr="empty-green-rectangle">
                <a:extLst>
                  <a:ext uri="{FF2B5EF4-FFF2-40B4-BE49-F238E27FC236}">
                    <a16:creationId xmlns:a16="http://schemas.microsoft.com/office/drawing/2014/main" id="{CC60E2FE-B2AB-45B9-A6E2-35488C56C7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11" y="3430752"/>
                <a:ext cx="2832089"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green-top-faded">
                <a:extLst>
                  <a:ext uri="{FF2B5EF4-FFF2-40B4-BE49-F238E27FC236}">
                    <a16:creationId xmlns:a16="http://schemas.microsoft.com/office/drawing/2014/main" id="{CC21B2A4-7607-492D-836C-D6804E1699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3AD2EEC7-6EAC-4D92-8221-72C89172FE5B}"/>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 name="Rectangle 1026060">
              <a:extLst>
                <a:ext uri="{FF2B5EF4-FFF2-40B4-BE49-F238E27FC236}">
                  <a16:creationId xmlns:a16="http://schemas.microsoft.com/office/drawing/2014/main" id="{110EEB95-1A3D-4E64-A01E-FC8319A35355}"/>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Ứng dụng</a:t>
              </a:r>
            </a:p>
          </p:txBody>
        </p:sp>
      </p:grpSp>
    </p:spTree>
    <p:extLst>
      <p:ext uri="{BB962C8B-B14F-4D97-AF65-F5344CB8AC3E}">
        <p14:creationId xmlns:p14="http://schemas.microsoft.com/office/powerpoint/2010/main" val="332874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1F0F23F-7F16-4075-B10C-D1B33AF5537E}"/>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554FA0BF-E5AD-44A4-B36C-DB82C236357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35004672-5A07-4688-9E63-7A3B11FE049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7" name="Picture 6" descr="http://tmjpainandtreatment.com/wp-content/uploads/2014/09/little-man-with-red-question-mark.jpg">
            <a:hlinkClick r:id="rId2"/>
            <a:extLst>
              <a:ext uri="{FF2B5EF4-FFF2-40B4-BE49-F238E27FC236}">
                <a16:creationId xmlns:a16="http://schemas.microsoft.com/office/drawing/2014/main" id="{B86140E7-28AF-4CF8-9215-7437709D9F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9E181B99-54BC-449A-9611-69F622CFC721}"/>
              </a:ext>
            </a:extLst>
          </p:cNvPr>
          <p:cNvGrpSpPr/>
          <p:nvPr/>
        </p:nvGrpSpPr>
        <p:grpSpPr>
          <a:xfrm>
            <a:off x="483264" y="820984"/>
            <a:ext cx="11249656" cy="5122616"/>
            <a:chOff x="1276599" y="2174530"/>
            <a:chExt cx="2231091" cy="981592"/>
          </a:xfrm>
        </p:grpSpPr>
        <p:pic>
          <p:nvPicPr>
            <p:cNvPr id="9" name="Picture 4" descr="empty-blue-rectangle">
              <a:extLst>
                <a:ext uri="{FF2B5EF4-FFF2-40B4-BE49-F238E27FC236}">
                  <a16:creationId xmlns:a16="http://schemas.microsoft.com/office/drawing/2014/main" id="{6A41AD91-387E-41B2-ABBE-BECB046F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6060">
              <a:extLst>
                <a:ext uri="{FF2B5EF4-FFF2-40B4-BE49-F238E27FC236}">
                  <a16:creationId xmlns:a16="http://schemas.microsoft.com/office/drawing/2014/main" id="{5F31C58E-18B4-4DF6-A5F9-911C8110420F}"/>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Text Box 3">
            <a:extLst>
              <a:ext uri="{FF2B5EF4-FFF2-40B4-BE49-F238E27FC236}">
                <a16:creationId xmlns:a16="http://schemas.microsoft.com/office/drawing/2014/main" id="{F810E7F9-3A79-4791-9841-ECB7CCD3B601}"/>
              </a:ext>
            </a:extLst>
          </p:cNvPr>
          <p:cNvSpPr txBox="1">
            <a:spLocks noChangeArrowheads="1"/>
          </p:cNvSpPr>
          <p:nvPr/>
        </p:nvSpPr>
        <p:spPr bwMode="auto">
          <a:xfrm>
            <a:off x="1401731" y="1159217"/>
            <a:ext cx="9718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Arial" panose="020B0604020202020204" pitchFamily="34" charset="0"/>
                <a:cs typeface="Arial" panose="020B0604020202020204" pitchFamily="34" charset="0"/>
              </a:rPr>
              <a:t>Câu 1: Thí nghiệm với ánh sáng đơn sắc của Niutơn nhằm chứng minh.</a:t>
            </a:r>
          </a:p>
        </p:txBody>
      </p:sp>
      <p:sp>
        <p:nvSpPr>
          <p:cNvPr id="12" name="Text Box 8">
            <a:extLst>
              <a:ext uri="{FF2B5EF4-FFF2-40B4-BE49-F238E27FC236}">
                <a16:creationId xmlns:a16="http://schemas.microsoft.com/office/drawing/2014/main" id="{8E0EAC33-C61D-4CFA-9000-BAEFA0FCCDCA}"/>
              </a:ext>
            </a:extLst>
          </p:cNvPr>
          <p:cNvSpPr txBox="1">
            <a:spLocks noChangeArrowheads="1"/>
          </p:cNvSpPr>
          <p:nvPr/>
        </p:nvSpPr>
        <p:spPr bwMode="auto">
          <a:xfrm>
            <a:off x="1469571" y="2358682"/>
            <a:ext cx="9252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Arial" panose="020B0604020202020204" pitchFamily="34" charset="0"/>
                <a:cs typeface="Arial" panose="020B0604020202020204" pitchFamily="34" charset="0"/>
              </a:rPr>
              <a:t>A. Sự tồn tại của ánh sáng đơn sắc</a:t>
            </a:r>
          </a:p>
        </p:txBody>
      </p:sp>
      <p:sp>
        <p:nvSpPr>
          <p:cNvPr id="13" name="Text Box 9">
            <a:extLst>
              <a:ext uri="{FF2B5EF4-FFF2-40B4-BE49-F238E27FC236}">
                <a16:creationId xmlns:a16="http://schemas.microsoft.com/office/drawing/2014/main" id="{11D3C62F-F5B2-4CA5-B995-B2FA750EA292}"/>
              </a:ext>
            </a:extLst>
          </p:cNvPr>
          <p:cNvSpPr txBox="1">
            <a:spLocks noChangeArrowheads="1"/>
          </p:cNvSpPr>
          <p:nvPr/>
        </p:nvSpPr>
        <p:spPr bwMode="auto">
          <a:xfrm>
            <a:off x="1469571" y="3044483"/>
            <a:ext cx="99509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Arial" panose="020B0604020202020204" pitchFamily="34" charset="0"/>
                <a:cs typeface="Arial" panose="020B0604020202020204" pitchFamily="34" charset="0"/>
              </a:rPr>
              <a:t>B. Lăng kính không làm thay đổi màu sắc của ánh sáng đó.</a:t>
            </a:r>
          </a:p>
        </p:txBody>
      </p:sp>
      <p:sp>
        <p:nvSpPr>
          <p:cNvPr id="14" name="Text Box 10">
            <a:extLst>
              <a:ext uri="{FF2B5EF4-FFF2-40B4-BE49-F238E27FC236}">
                <a16:creationId xmlns:a16="http://schemas.microsoft.com/office/drawing/2014/main" id="{6674DAC6-D02C-44E5-865A-7CE3D137BF87}"/>
              </a:ext>
            </a:extLst>
          </p:cNvPr>
          <p:cNvSpPr txBox="1">
            <a:spLocks noChangeArrowheads="1"/>
          </p:cNvSpPr>
          <p:nvPr/>
        </p:nvSpPr>
        <p:spPr bwMode="auto">
          <a:xfrm>
            <a:off x="1469571" y="3830601"/>
            <a:ext cx="13324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Arial" panose="020B0604020202020204" pitchFamily="34" charset="0"/>
                <a:cs typeface="Arial" panose="020B0604020202020204" pitchFamily="34" charset="0"/>
              </a:rPr>
              <a:t>C. Ánh sáng Mặt Trời không phải là ánh sáng đơn sắc.</a:t>
            </a:r>
          </a:p>
        </p:txBody>
      </p:sp>
      <p:sp>
        <p:nvSpPr>
          <p:cNvPr id="15" name="Text Box 11">
            <a:extLst>
              <a:ext uri="{FF2B5EF4-FFF2-40B4-BE49-F238E27FC236}">
                <a16:creationId xmlns:a16="http://schemas.microsoft.com/office/drawing/2014/main" id="{F6A3F3D0-0ADE-419C-9341-0D9E19274C63}"/>
              </a:ext>
            </a:extLst>
          </p:cNvPr>
          <p:cNvSpPr txBox="1">
            <a:spLocks noChangeArrowheads="1"/>
          </p:cNvSpPr>
          <p:nvPr/>
        </p:nvSpPr>
        <p:spPr bwMode="auto">
          <a:xfrm>
            <a:off x="1469571" y="4599721"/>
            <a:ext cx="92528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Arial" panose="020B0604020202020204" pitchFamily="34" charset="0"/>
                <a:cs typeface="Arial" panose="020B0604020202020204" pitchFamily="34" charset="0"/>
              </a:rPr>
              <a:t>D. Ánh sáng có bất kỳ màu gì khi qua lăng kính cũng bị lệch về phía đáy.</a:t>
            </a:r>
          </a:p>
        </p:txBody>
      </p:sp>
      <p:sp>
        <p:nvSpPr>
          <p:cNvPr id="16" name="Oval 15">
            <a:extLst>
              <a:ext uri="{FF2B5EF4-FFF2-40B4-BE49-F238E27FC236}">
                <a16:creationId xmlns:a16="http://schemas.microsoft.com/office/drawing/2014/main" id="{C4A8F7A4-3E9F-4891-9447-0C3FD5B02EA8}"/>
              </a:ext>
            </a:extLst>
          </p:cNvPr>
          <p:cNvSpPr/>
          <p:nvPr/>
        </p:nvSpPr>
        <p:spPr>
          <a:xfrm>
            <a:off x="1469571" y="3058996"/>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6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1F0F23F-7F16-4075-B10C-D1B33AF5537E}"/>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554FA0BF-E5AD-44A4-B36C-DB82C236357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35004672-5A07-4688-9E63-7A3B11FE049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7" name="Picture 6" descr="http://tmjpainandtreatment.com/wp-content/uploads/2014/09/little-man-with-red-question-mark.jpg">
            <a:hlinkClick r:id="rId2"/>
            <a:extLst>
              <a:ext uri="{FF2B5EF4-FFF2-40B4-BE49-F238E27FC236}">
                <a16:creationId xmlns:a16="http://schemas.microsoft.com/office/drawing/2014/main" id="{B86140E7-28AF-4CF8-9215-7437709D9F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9E181B99-54BC-449A-9611-69F622CFC721}"/>
              </a:ext>
            </a:extLst>
          </p:cNvPr>
          <p:cNvGrpSpPr/>
          <p:nvPr/>
        </p:nvGrpSpPr>
        <p:grpSpPr>
          <a:xfrm>
            <a:off x="483264" y="820984"/>
            <a:ext cx="11249656" cy="5122616"/>
            <a:chOff x="1276599" y="2174530"/>
            <a:chExt cx="2231091" cy="981592"/>
          </a:xfrm>
        </p:grpSpPr>
        <p:pic>
          <p:nvPicPr>
            <p:cNvPr id="9" name="Picture 4" descr="empty-blue-rectangle">
              <a:extLst>
                <a:ext uri="{FF2B5EF4-FFF2-40B4-BE49-F238E27FC236}">
                  <a16:creationId xmlns:a16="http://schemas.microsoft.com/office/drawing/2014/main" id="{6A41AD91-387E-41B2-ABBE-BECB046F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6060">
              <a:extLst>
                <a:ext uri="{FF2B5EF4-FFF2-40B4-BE49-F238E27FC236}">
                  <a16:creationId xmlns:a16="http://schemas.microsoft.com/office/drawing/2014/main" id="{5F31C58E-18B4-4DF6-A5F9-911C8110420F}"/>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7" name="Text Box 2">
            <a:extLst>
              <a:ext uri="{FF2B5EF4-FFF2-40B4-BE49-F238E27FC236}">
                <a16:creationId xmlns:a16="http://schemas.microsoft.com/office/drawing/2014/main" id="{040BAA7A-7EF8-40A6-AA93-32005113D864}"/>
              </a:ext>
            </a:extLst>
          </p:cNvPr>
          <p:cNvSpPr txBox="1">
            <a:spLocks noChangeArrowheads="1"/>
          </p:cNvSpPr>
          <p:nvPr/>
        </p:nvSpPr>
        <p:spPr bwMode="auto">
          <a:xfrm>
            <a:off x="1943100" y="1186444"/>
            <a:ext cx="76962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cs typeface="Arial" panose="020B0604020202020204" pitchFamily="34" charset="0"/>
              </a:rPr>
              <a:t> Câu 2:  Một chùm ánh sáng đơn sắc sau khi qua lăng kính thủy tinh thì:</a:t>
            </a:r>
          </a:p>
        </p:txBody>
      </p:sp>
      <p:sp>
        <p:nvSpPr>
          <p:cNvPr id="18" name="Text Box 3">
            <a:extLst>
              <a:ext uri="{FF2B5EF4-FFF2-40B4-BE49-F238E27FC236}">
                <a16:creationId xmlns:a16="http://schemas.microsoft.com/office/drawing/2014/main" id="{8C413DF2-9964-4F6E-A443-37C192B3297E}"/>
              </a:ext>
            </a:extLst>
          </p:cNvPr>
          <p:cNvSpPr txBox="1">
            <a:spLocks noChangeArrowheads="1"/>
          </p:cNvSpPr>
          <p:nvPr/>
        </p:nvSpPr>
        <p:spPr bwMode="auto">
          <a:xfrm>
            <a:off x="2895600" y="2667000"/>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cs typeface="Arial" panose="020B0604020202020204" pitchFamily="34" charset="0"/>
              </a:rPr>
              <a:t>A. Không bị lệch và không bị đổi màu.</a:t>
            </a:r>
          </a:p>
        </p:txBody>
      </p:sp>
      <p:sp>
        <p:nvSpPr>
          <p:cNvPr id="19" name="Text Box 4">
            <a:extLst>
              <a:ext uri="{FF2B5EF4-FFF2-40B4-BE49-F238E27FC236}">
                <a16:creationId xmlns:a16="http://schemas.microsoft.com/office/drawing/2014/main" id="{F8D75D9E-82E1-4AFD-B199-3858F587C138}"/>
              </a:ext>
            </a:extLst>
          </p:cNvPr>
          <p:cNvSpPr txBox="1">
            <a:spLocks noChangeArrowheads="1"/>
          </p:cNvSpPr>
          <p:nvPr/>
        </p:nvSpPr>
        <p:spPr bwMode="auto">
          <a:xfrm>
            <a:off x="2895600" y="41910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cs typeface="Arial" panose="020B0604020202020204" pitchFamily="34" charset="0"/>
              </a:rPr>
              <a:t>C. Chỉ bị lệch mà không đổi màu.</a:t>
            </a:r>
          </a:p>
        </p:txBody>
      </p:sp>
      <p:sp>
        <p:nvSpPr>
          <p:cNvPr id="20" name="Text Box 5">
            <a:extLst>
              <a:ext uri="{FF2B5EF4-FFF2-40B4-BE49-F238E27FC236}">
                <a16:creationId xmlns:a16="http://schemas.microsoft.com/office/drawing/2014/main" id="{6E518D8C-8179-4DA6-A583-15DAB1F4D279}"/>
              </a:ext>
            </a:extLst>
          </p:cNvPr>
          <p:cNvSpPr txBox="1">
            <a:spLocks noChangeArrowheads="1"/>
          </p:cNvSpPr>
          <p:nvPr/>
        </p:nvSpPr>
        <p:spPr bwMode="auto">
          <a:xfrm>
            <a:off x="2895600" y="34290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cs typeface="Arial" panose="020B0604020202020204" pitchFamily="34" charset="0"/>
              </a:rPr>
              <a:t>B. Chỉ đổi màu mà không bị lệch.</a:t>
            </a:r>
          </a:p>
        </p:txBody>
      </p:sp>
      <p:sp>
        <p:nvSpPr>
          <p:cNvPr id="21" name="Text Box 6">
            <a:extLst>
              <a:ext uri="{FF2B5EF4-FFF2-40B4-BE49-F238E27FC236}">
                <a16:creationId xmlns:a16="http://schemas.microsoft.com/office/drawing/2014/main" id="{D045588D-B583-4995-ACC7-2FC6A02AD5B6}"/>
              </a:ext>
            </a:extLst>
          </p:cNvPr>
          <p:cNvSpPr txBox="1">
            <a:spLocks noChangeArrowheads="1"/>
          </p:cNvSpPr>
          <p:nvPr/>
        </p:nvSpPr>
        <p:spPr bwMode="auto">
          <a:xfrm>
            <a:off x="2895600" y="49530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cs typeface="Arial" panose="020B0604020202020204" pitchFamily="34" charset="0"/>
              </a:rPr>
              <a:t>D. Vừa bị lệch vừa bị đổi màu.</a:t>
            </a:r>
          </a:p>
        </p:txBody>
      </p:sp>
      <p:sp>
        <p:nvSpPr>
          <p:cNvPr id="22" name="Oval 21">
            <a:extLst>
              <a:ext uri="{FF2B5EF4-FFF2-40B4-BE49-F238E27FC236}">
                <a16:creationId xmlns:a16="http://schemas.microsoft.com/office/drawing/2014/main" id="{806E16A9-61C7-403D-A27E-483BCEAFFA52}"/>
              </a:ext>
            </a:extLst>
          </p:cNvPr>
          <p:cNvSpPr/>
          <p:nvPr/>
        </p:nvSpPr>
        <p:spPr>
          <a:xfrm>
            <a:off x="2870200" y="4225027"/>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1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rainbow over a field&#10;&#10;Description automatically generated with medium confidence">
            <a:extLst>
              <a:ext uri="{FF2B5EF4-FFF2-40B4-BE49-F238E27FC236}">
                <a16:creationId xmlns:a16="http://schemas.microsoft.com/office/drawing/2014/main" id="{E9AEB58C-B0D6-4971-BCBA-F1AFEB3E1196}"/>
              </a:ext>
            </a:extLst>
          </p:cNvPr>
          <p:cNvPicPr>
            <a:picLocks noChangeAspect="1"/>
          </p:cNvPicPr>
          <p:nvPr/>
        </p:nvPicPr>
        <p:blipFill rotWithShape="1">
          <a:blip r:embed="rId2">
            <a:extLst>
              <a:ext uri="{28A0092B-C50C-407E-A947-70E740481C1C}">
                <a14:useLocalDpi xmlns:a14="http://schemas.microsoft.com/office/drawing/2010/main" val="0"/>
              </a:ext>
            </a:extLst>
          </a:blip>
          <a:srcRect l="-259" t="-252" r="638" b="1434"/>
          <a:stretch/>
        </p:blipFill>
        <p:spPr>
          <a:xfrm>
            <a:off x="0" y="1752600"/>
            <a:ext cx="11963400" cy="4381024"/>
          </a:xfrm>
          <a:prstGeom prst="rect">
            <a:avLst/>
          </a:prstGeom>
          <a:solidFill>
            <a:schemeClr val="tx1"/>
          </a:solidFill>
          <a:ln>
            <a:noFill/>
          </a:ln>
          <a:effectLst>
            <a:softEdge rad="112500"/>
          </a:effectLst>
        </p:spPr>
      </p:pic>
      <p:sp>
        <p:nvSpPr>
          <p:cNvPr id="9" name="Text Box 2">
            <a:extLst>
              <a:ext uri="{FF2B5EF4-FFF2-40B4-BE49-F238E27FC236}">
                <a16:creationId xmlns:a16="http://schemas.microsoft.com/office/drawing/2014/main" id="{5574D158-3A0B-494E-BB43-97573D04B02C}"/>
              </a:ext>
            </a:extLst>
          </p:cNvPr>
          <p:cNvSpPr txBox="1">
            <a:spLocks noChangeArrowheads="1"/>
          </p:cNvSpPr>
          <p:nvPr/>
        </p:nvSpPr>
        <p:spPr bwMode="auto">
          <a:xfrm>
            <a:off x="1094538" y="986264"/>
            <a:ext cx="9220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i="1">
                <a:solidFill>
                  <a:srgbClr val="0070C0"/>
                </a:solidFill>
                <a:latin typeface="Arial" panose="020B0604020202020204" pitchFamily="34" charset="0"/>
                <a:cs typeface="Arial" panose="020B0604020202020204" pitchFamily="34" charset="0"/>
              </a:rPr>
              <a:t>Cầu vồng được hình thành như thế nào?</a:t>
            </a:r>
          </a:p>
        </p:txBody>
      </p:sp>
      <p:pic>
        <p:nvPicPr>
          <p:cNvPr id="10" name="Picture 14" descr="http://tmjpainandtreatment.com/wp-content/uploads/2014/09/little-man-with-red-question-mark.jpg">
            <a:hlinkClick r:id="rId3"/>
            <a:extLst>
              <a:ext uri="{FF2B5EF4-FFF2-40B4-BE49-F238E27FC236}">
                <a16:creationId xmlns:a16="http://schemas.microsoft.com/office/drawing/2014/main" id="{D92167B9-E95B-475C-A0D4-B65039E4EE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823" y="430449"/>
            <a:ext cx="662739" cy="93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6">
            <a:extLst>
              <a:ext uri="{FF2B5EF4-FFF2-40B4-BE49-F238E27FC236}">
                <a16:creationId xmlns:a16="http://schemas.microsoft.com/office/drawing/2014/main" id="{B5CBEF3B-76BC-47F1-8589-C61F4A3B0D4E}"/>
              </a:ext>
            </a:extLst>
          </p:cNvPr>
          <p:cNvGrpSpPr/>
          <p:nvPr/>
        </p:nvGrpSpPr>
        <p:grpSpPr>
          <a:xfrm>
            <a:off x="4419600" y="168303"/>
            <a:ext cx="3073156" cy="665561"/>
            <a:chOff x="2193" y="0"/>
            <a:chExt cx="2245706" cy="1239104"/>
          </a:xfrm>
          <a:solidFill>
            <a:srgbClr val="002060"/>
          </a:solidFill>
          <a:scene3d>
            <a:camera prst="orthographicFront"/>
            <a:lightRig rig="threePt" dir="t">
              <a:rot lat="0" lon="0" rev="7500000"/>
            </a:lightRig>
          </a:scene3d>
        </p:grpSpPr>
        <p:sp>
          <p:nvSpPr>
            <p:cNvPr id="12" name="Rounded Rectangle 57">
              <a:extLst>
                <a:ext uri="{FF2B5EF4-FFF2-40B4-BE49-F238E27FC236}">
                  <a16:creationId xmlns:a16="http://schemas.microsoft.com/office/drawing/2014/main" id="{C55C9B58-D60A-46AA-A35A-5CB965C0071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992D816C-EAE7-47FA-887D-462D01045E4C}"/>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Tree>
    <p:extLst>
      <p:ext uri="{BB962C8B-B14F-4D97-AF65-F5344CB8AC3E}">
        <p14:creationId xmlns:p14="http://schemas.microsoft.com/office/powerpoint/2010/main" val="265861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756BB4-28E2-4220-BBBF-6085D6D6088C}"/>
              </a:ext>
            </a:extLst>
          </p:cNvPr>
          <p:cNvGrpSpPr/>
          <p:nvPr/>
        </p:nvGrpSpPr>
        <p:grpSpPr>
          <a:xfrm>
            <a:off x="-152400" y="179103"/>
            <a:ext cx="10061861" cy="503188"/>
            <a:chOff x="38033" y="2294628"/>
            <a:chExt cx="12519839" cy="702414"/>
          </a:xfrm>
        </p:grpSpPr>
        <p:grpSp>
          <p:nvGrpSpPr>
            <p:cNvPr id="5" name="Group 70">
              <a:extLst>
                <a:ext uri="{FF2B5EF4-FFF2-40B4-BE49-F238E27FC236}">
                  <a16:creationId xmlns:a16="http://schemas.microsoft.com/office/drawing/2014/main" id="{C1AA71CC-7E56-4E05-A0F6-5375FCBE2F85}"/>
                </a:ext>
              </a:extLst>
            </p:cNvPr>
            <p:cNvGrpSpPr>
              <a:grpSpLocks/>
            </p:cNvGrpSpPr>
            <p:nvPr/>
          </p:nvGrpSpPr>
          <p:grpSpPr bwMode="auto">
            <a:xfrm>
              <a:off x="368181" y="2294628"/>
              <a:ext cx="11711313" cy="693208"/>
              <a:chOff x="607011" y="3430752"/>
              <a:chExt cx="6030780" cy="1335216"/>
            </a:xfrm>
          </p:grpSpPr>
          <p:pic>
            <p:nvPicPr>
              <p:cNvPr id="8" name="Picture 7" descr="empty-green-rectangle">
                <a:extLst>
                  <a:ext uri="{FF2B5EF4-FFF2-40B4-BE49-F238E27FC236}">
                    <a16:creationId xmlns:a16="http://schemas.microsoft.com/office/drawing/2014/main" id="{F8E8D23F-80FF-422E-804A-28B539274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6030780"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A8AAB755-D253-4CCA-B51E-AFAAAAAF4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F54335B1-9984-47B4-BAD5-479022E996B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1674A2EF-DCF3-4020-8CC2-5270C19E97DA}"/>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Thí nghiệm về sự tán sắc ánh sáng của Newton (1672)</a:t>
              </a:r>
            </a:p>
          </p:txBody>
        </p:sp>
      </p:grpSp>
      <p:pic>
        <p:nvPicPr>
          <p:cNvPr id="11" name="Picture 10">
            <a:extLst>
              <a:ext uri="{FF2B5EF4-FFF2-40B4-BE49-F238E27FC236}">
                <a16:creationId xmlns:a16="http://schemas.microsoft.com/office/drawing/2014/main" id="{E59B3970-CA48-494F-A136-DFBCFAF5C8E7}"/>
              </a:ext>
            </a:extLst>
          </p:cNvPr>
          <p:cNvPicPr>
            <a:picLocks noChangeAspect="1"/>
          </p:cNvPicPr>
          <p:nvPr/>
        </p:nvPicPr>
        <p:blipFill>
          <a:blip r:embed="rId4"/>
          <a:stretch>
            <a:fillRect/>
          </a:stretch>
        </p:blipFill>
        <p:spPr>
          <a:xfrm>
            <a:off x="3556189" y="942472"/>
            <a:ext cx="6858000" cy="3665095"/>
          </a:xfrm>
          <a:prstGeom prst="rect">
            <a:avLst/>
          </a:prstGeom>
        </p:spPr>
      </p:pic>
      <p:grpSp>
        <p:nvGrpSpPr>
          <p:cNvPr id="12" name="Group 11">
            <a:extLst>
              <a:ext uri="{FF2B5EF4-FFF2-40B4-BE49-F238E27FC236}">
                <a16:creationId xmlns:a16="http://schemas.microsoft.com/office/drawing/2014/main" id="{52665974-76B3-412F-99E8-3FE4B1412EFD}"/>
              </a:ext>
            </a:extLst>
          </p:cNvPr>
          <p:cNvGrpSpPr/>
          <p:nvPr/>
        </p:nvGrpSpPr>
        <p:grpSpPr>
          <a:xfrm>
            <a:off x="170804" y="4724290"/>
            <a:ext cx="10968984" cy="1885950"/>
            <a:chOff x="-1113817" y="1244383"/>
            <a:chExt cx="13446445" cy="5379393"/>
          </a:xfrm>
        </p:grpSpPr>
        <p:pic>
          <p:nvPicPr>
            <p:cNvPr id="13" name="Picture 5" descr="empty-blue-rectangle">
              <a:extLst>
                <a:ext uri="{FF2B5EF4-FFF2-40B4-BE49-F238E27FC236}">
                  <a16:creationId xmlns:a16="http://schemas.microsoft.com/office/drawing/2014/main" id="{7F87D6B1-C807-4D7C-A37B-75601721A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79A84A46-6AA4-44B8-8CD9-7428F9B3E708}"/>
                </a:ext>
              </a:extLst>
            </p:cNvPr>
            <p:cNvSpPr>
              <a:spLocks noChangeArrowheads="1"/>
            </p:cNvSpPr>
            <p:nvPr/>
          </p:nvSpPr>
          <p:spPr bwMode="auto">
            <a:xfrm>
              <a:off x="-570365" y="1480968"/>
              <a:ext cx="12359537" cy="1413397"/>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Gương G dùng để phản chiếu ánh sáng mặt trời qua khe hẹp F. </a:t>
              </a:r>
            </a:p>
          </p:txBody>
        </p:sp>
      </p:grpSp>
      <p:pic>
        <p:nvPicPr>
          <p:cNvPr id="15" name="Picture 14" descr="A picture containing building, indoor, person, wall&#10;&#10;Description automatically generated">
            <a:extLst>
              <a:ext uri="{FF2B5EF4-FFF2-40B4-BE49-F238E27FC236}">
                <a16:creationId xmlns:a16="http://schemas.microsoft.com/office/drawing/2014/main" id="{A7F72B16-D1C9-47F3-9A87-0E67E28194F4}"/>
              </a:ext>
            </a:extLst>
          </p:cNvPr>
          <p:cNvPicPr>
            <a:picLocks noChangeAspect="1"/>
          </p:cNvPicPr>
          <p:nvPr/>
        </p:nvPicPr>
        <p:blipFill rotWithShape="1">
          <a:blip r:embed="rId6">
            <a:extLst>
              <a:ext uri="{28A0092B-C50C-407E-A947-70E740481C1C}">
                <a14:useLocalDpi xmlns:a14="http://schemas.microsoft.com/office/drawing/2010/main" val="0"/>
              </a:ext>
            </a:extLst>
          </a:blip>
          <a:srcRect l="-1" t="1" r="-6232" b="2909"/>
          <a:stretch/>
        </p:blipFill>
        <p:spPr>
          <a:xfrm>
            <a:off x="450888" y="1107167"/>
            <a:ext cx="2749512" cy="3335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28">
            <a:extLst>
              <a:ext uri="{FF2B5EF4-FFF2-40B4-BE49-F238E27FC236}">
                <a16:creationId xmlns:a16="http://schemas.microsoft.com/office/drawing/2014/main" id="{9C41F65A-7D85-49DA-94D0-77BB427A6B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8215" y="2775018"/>
            <a:ext cx="389859" cy="125125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26060">
            <a:extLst>
              <a:ext uri="{FF2B5EF4-FFF2-40B4-BE49-F238E27FC236}">
                <a16:creationId xmlns:a16="http://schemas.microsoft.com/office/drawing/2014/main" id="{DCBEBCE1-D981-4231-8796-857D14A36492}"/>
              </a:ext>
            </a:extLst>
          </p:cNvPr>
          <p:cNvSpPr>
            <a:spLocks noChangeArrowheads="1"/>
          </p:cNvSpPr>
          <p:nvPr/>
        </p:nvSpPr>
        <p:spPr bwMode="auto">
          <a:xfrm>
            <a:off x="614127" y="5724642"/>
            <a:ext cx="10082335" cy="880241"/>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Khi đặt lăng kính giữa F và F’ ta thấy vệt sáng F’ lệch về phía đáy so với lăng kính, đồng thời bị trải dài thành một vệt màu sặc sỡ </a:t>
            </a:r>
          </a:p>
        </p:txBody>
      </p:sp>
      <p:sp>
        <p:nvSpPr>
          <p:cNvPr id="19" name="Rectangle 1026060">
            <a:extLst>
              <a:ext uri="{FF2B5EF4-FFF2-40B4-BE49-F238E27FC236}">
                <a16:creationId xmlns:a16="http://schemas.microsoft.com/office/drawing/2014/main" id="{78BC01F8-A9B7-4E25-906D-4633FFA69AF2}"/>
              </a:ext>
            </a:extLst>
          </p:cNvPr>
          <p:cNvSpPr>
            <a:spLocks noChangeArrowheads="1"/>
          </p:cNvSpPr>
          <p:nvPr/>
        </p:nvSpPr>
        <p:spPr bwMode="auto">
          <a:xfrm>
            <a:off x="614127" y="5221643"/>
            <a:ext cx="10082335" cy="495520"/>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Đặt màn M hứng chùm sáng, trên màn có vệt sáng trắng F’</a:t>
            </a:r>
          </a:p>
        </p:txBody>
      </p:sp>
    </p:spTree>
    <p:extLst>
      <p:ext uri="{BB962C8B-B14F-4D97-AF65-F5344CB8AC3E}">
        <p14:creationId xmlns:p14="http://schemas.microsoft.com/office/powerpoint/2010/main" val="28285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756BB4-28E2-4220-BBBF-6085D6D6088C}"/>
              </a:ext>
            </a:extLst>
          </p:cNvPr>
          <p:cNvGrpSpPr/>
          <p:nvPr/>
        </p:nvGrpSpPr>
        <p:grpSpPr>
          <a:xfrm>
            <a:off x="-152400" y="179103"/>
            <a:ext cx="10061861" cy="503188"/>
            <a:chOff x="38033" y="2294628"/>
            <a:chExt cx="12519839" cy="702414"/>
          </a:xfrm>
        </p:grpSpPr>
        <p:grpSp>
          <p:nvGrpSpPr>
            <p:cNvPr id="5" name="Group 70">
              <a:extLst>
                <a:ext uri="{FF2B5EF4-FFF2-40B4-BE49-F238E27FC236}">
                  <a16:creationId xmlns:a16="http://schemas.microsoft.com/office/drawing/2014/main" id="{C1AA71CC-7E56-4E05-A0F6-5375FCBE2F85}"/>
                </a:ext>
              </a:extLst>
            </p:cNvPr>
            <p:cNvGrpSpPr>
              <a:grpSpLocks/>
            </p:cNvGrpSpPr>
            <p:nvPr/>
          </p:nvGrpSpPr>
          <p:grpSpPr bwMode="auto">
            <a:xfrm>
              <a:off x="368181" y="2294628"/>
              <a:ext cx="11711313" cy="693208"/>
              <a:chOff x="607011" y="3430752"/>
              <a:chExt cx="6030780" cy="1335216"/>
            </a:xfrm>
          </p:grpSpPr>
          <p:pic>
            <p:nvPicPr>
              <p:cNvPr id="8" name="Picture 7" descr="empty-green-rectangle">
                <a:extLst>
                  <a:ext uri="{FF2B5EF4-FFF2-40B4-BE49-F238E27FC236}">
                    <a16:creationId xmlns:a16="http://schemas.microsoft.com/office/drawing/2014/main" id="{F8E8D23F-80FF-422E-804A-28B539274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6030780"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A8AAB755-D253-4CCA-B51E-AFAAAAAF4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F54335B1-9984-47B4-BAD5-479022E996B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1674A2EF-DCF3-4020-8CC2-5270C19E97DA}"/>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Thí nghiệm về sự tán sắc ánh sáng của Newton (1672)</a:t>
              </a:r>
            </a:p>
          </p:txBody>
        </p:sp>
      </p:grpSp>
      <p:grpSp>
        <p:nvGrpSpPr>
          <p:cNvPr id="12" name="Group 11">
            <a:extLst>
              <a:ext uri="{FF2B5EF4-FFF2-40B4-BE49-F238E27FC236}">
                <a16:creationId xmlns:a16="http://schemas.microsoft.com/office/drawing/2014/main" id="{52665974-76B3-412F-99E8-3FE4B1412EFD}"/>
              </a:ext>
            </a:extLst>
          </p:cNvPr>
          <p:cNvGrpSpPr/>
          <p:nvPr/>
        </p:nvGrpSpPr>
        <p:grpSpPr>
          <a:xfrm>
            <a:off x="140678" y="4741850"/>
            <a:ext cx="11620703" cy="1885950"/>
            <a:chOff x="-1171230" y="1098636"/>
            <a:chExt cx="13446445" cy="5379393"/>
          </a:xfrm>
        </p:grpSpPr>
        <p:pic>
          <p:nvPicPr>
            <p:cNvPr id="13" name="Picture 5" descr="empty-blue-rectangle">
              <a:extLst>
                <a:ext uri="{FF2B5EF4-FFF2-40B4-BE49-F238E27FC236}">
                  <a16:creationId xmlns:a16="http://schemas.microsoft.com/office/drawing/2014/main" id="{7F87D6B1-C807-4D7C-A37B-75601721A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230" y="1098636"/>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79A84A46-6AA4-44B8-8CD9-7428F9B3E708}"/>
                </a:ext>
              </a:extLst>
            </p:cNvPr>
            <p:cNvSpPr>
              <a:spLocks noChangeArrowheads="1"/>
            </p:cNvSpPr>
            <p:nvPr/>
          </p:nvSpPr>
          <p:spPr bwMode="auto">
            <a:xfrm>
              <a:off x="-473527" y="1441452"/>
              <a:ext cx="12359537" cy="2510757"/>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Dải màu biến thiên liên tục từ đỏ tới tím. Tia đỏ bị lệch ít nhất, tia tím bị lệch nhiều nhất</a:t>
              </a:r>
            </a:p>
          </p:txBody>
        </p:sp>
      </p:grpSp>
      <p:sp>
        <p:nvSpPr>
          <p:cNvPr id="15" name="Rectangle 1026060">
            <a:extLst>
              <a:ext uri="{FF2B5EF4-FFF2-40B4-BE49-F238E27FC236}">
                <a16:creationId xmlns:a16="http://schemas.microsoft.com/office/drawing/2014/main" id="{FBDA0AF2-0EF0-4B33-8480-8250A42BAF02}"/>
              </a:ext>
            </a:extLst>
          </p:cNvPr>
          <p:cNvSpPr>
            <a:spLocks noChangeArrowheads="1"/>
          </p:cNvSpPr>
          <p:nvPr/>
        </p:nvSpPr>
        <p:spPr bwMode="auto">
          <a:xfrm>
            <a:off x="766978" y="5689923"/>
            <a:ext cx="10681374" cy="1264962"/>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Dải màu từ đỏ đến tím gọi là quang phổ của ánh sáng Mặt Trời hay quang phổ Mặt Trời. Ánh sáng Mặt Trời là ánh sáng trắng</a:t>
            </a:r>
          </a:p>
          <a:p>
            <a:endParaRPr lang="en-US" altLang="en-US" sz="2500">
              <a:latin typeface="Arial" panose="020B0604020202020204" pitchFamily="34" charset="0"/>
              <a:cs typeface="Arial" panose="020B0604020202020204" pitchFamily="34" charset="0"/>
            </a:endParaRPr>
          </a:p>
        </p:txBody>
      </p:sp>
      <p:pic>
        <p:nvPicPr>
          <p:cNvPr id="17" name="Picture 16" descr="Shape&#10;&#10;Description automatically generated">
            <a:extLst>
              <a:ext uri="{FF2B5EF4-FFF2-40B4-BE49-F238E27FC236}">
                <a16:creationId xmlns:a16="http://schemas.microsoft.com/office/drawing/2014/main" id="{94204F3B-E931-4A8C-9477-1E41608EE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935" y="1050632"/>
            <a:ext cx="4628244" cy="3319887"/>
          </a:xfrm>
          <a:prstGeom prst="rect">
            <a:avLst/>
          </a:prstGeom>
          <a:ln>
            <a:noFill/>
          </a:ln>
          <a:effectLst>
            <a:softEdge rad="112500"/>
          </a:effectLst>
        </p:spPr>
      </p:pic>
      <p:pic>
        <p:nvPicPr>
          <p:cNvPr id="10" name="Picture 9">
            <a:extLst>
              <a:ext uri="{FF2B5EF4-FFF2-40B4-BE49-F238E27FC236}">
                <a16:creationId xmlns:a16="http://schemas.microsoft.com/office/drawing/2014/main" id="{46CCE19C-A681-400C-AA5C-B48AE242014A}"/>
              </a:ext>
            </a:extLst>
          </p:cNvPr>
          <p:cNvPicPr>
            <a:picLocks noChangeAspect="1"/>
          </p:cNvPicPr>
          <p:nvPr/>
        </p:nvPicPr>
        <p:blipFill>
          <a:blip r:embed="rId6"/>
          <a:stretch>
            <a:fillRect/>
          </a:stretch>
        </p:blipFill>
        <p:spPr>
          <a:xfrm>
            <a:off x="479821" y="1068112"/>
            <a:ext cx="6159626" cy="3122887"/>
          </a:xfrm>
          <a:prstGeom prst="rect">
            <a:avLst/>
          </a:prstGeom>
          <a:ln>
            <a:noFill/>
          </a:ln>
          <a:effectLst>
            <a:softEdge rad="112500"/>
          </a:effectLst>
        </p:spPr>
      </p:pic>
    </p:spTree>
    <p:extLst>
      <p:ext uri="{BB962C8B-B14F-4D97-AF65-F5344CB8AC3E}">
        <p14:creationId xmlns:p14="http://schemas.microsoft.com/office/powerpoint/2010/main" val="25354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3EDE5C-06F9-43F7-A063-7499B54FD2F0}"/>
              </a:ext>
            </a:extLst>
          </p:cNvPr>
          <p:cNvGrpSpPr/>
          <p:nvPr/>
        </p:nvGrpSpPr>
        <p:grpSpPr>
          <a:xfrm>
            <a:off x="-152400" y="179103"/>
            <a:ext cx="10061861" cy="503188"/>
            <a:chOff x="38033" y="2294628"/>
            <a:chExt cx="12519839" cy="702414"/>
          </a:xfrm>
        </p:grpSpPr>
        <p:grpSp>
          <p:nvGrpSpPr>
            <p:cNvPr id="5" name="Group 70">
              <a:extLst>
                <a:ext uri="{FF2B5EF4-FFF2-40B4-BE49-F238E27FC236}">
                  <a16:creationId xmlns:a16="http://schemas.microsoft.com/office/drawing/2014/main" id="{16599D68-B236-4DF8-8F38-EF20C73CE8A7}"/>
                </a:ext>
              </a:extLst>
            </p:cNvPr>
            <p:cNvGrpSpPr>
              <a:grpSpLocks/>
            </p:cNvGrpSpPr>
            <p:nvPr/>
          </p:nvGrpSpPr>
          <p:grpSpPr bwMode="auto">
            <a:xfrm>
              <a:off x="368181" y="2294628"/>
              <a:ext cx="11711313" cy="693208"/>
              <a:chOff x="607011" y="3430752"/>
              <a:chExt cx="6030780" cy="1335216"/>
            </a:xfrm>
          </p:grpSpPr>
          <p:pic>
            <p:nvPicPr>
              <p:cNvPr id="8" name="Picture 7" descr="empty-green-rectangle">
                <a:extLst>
                  <a:ext uri="{FF2B5EF4-FFF2-40B4-BE49-F238E27FC236}">
                    <a16:creationId xmlns:a16="http://schemas.microsoft.com/office/drawing/2014/main" id="{5BDDC8A7-F325-47FD-9E4A-7A8B01738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6030780"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114D47EE-BAE4-400F-ADF5-C94966647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9C44C1D4-2DA1-40F5-A4CD-479FC329BEB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3292A6F2-E74C-4E55-B592-8FA52A156EAE}"/>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Thí nghiệm về sự tán sắc ánh sáng của Newton (1672)</a:t>
              </a:r>
            </a:p>
          </p:txBody>
        </p:sp>
      </p:grpSp>
      <p:grpSp>
        <p:nvGrpSpPr>
          <p:cNvPr id="10" name="Group 9">
            <a:extLst>
              <a:ext uri="{FF2B5EF4-FFF2-40B4-BE49-F238E27FC236}">
                <a16:creationId xmlns:a16="http://schemas.microsoft.com/office/drawing/2014/main" id="{6F8FD38D-38A9-47C1-8BEB-F68CFA2D47F6}"/>
              </a:ext>
            </a:extLst>
          </p:cNvPr>
          <p:cNvGrpSpPr/>
          <p:nvPr/>
        </p:nvGrpSpPr>
        <p:grpSpPr>
          <a:xfrm>
            <a:off x="609600" y="5528810"/>
            <a:ext cx="11483579" cy="1150087"/>
            <a:chOff x="-1113817" y="1244383"/>
            <a:chExt cx="13446445" cy="5379393"/>
          </a:xfrm>
        </p:grpSpPr>
        <p:pic>
          <p:nvPicPr>
            <p:cNvPr id="11" name="Picture 5" descr="empty-blue-rectangle">
              <a:extLst>
                <a:ext uri="{FF2B5EF4-FFF2-40B4-BE49-F238E27FC236}">
                  <a16:creationId xmlns:a16="http://schemas.microsoft.com/office/drawing/2014/main" id="{B6C4B165-60FC-4B43-A461-83B80E897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060">
              <a:extLst>
                <a:ext uri="{FF2B5EF4-FFF2-40B4-BE49-F238E27FC236}">
                  <a16:creationId xmlns:a16="http://schemas.microsoft.com/office/drawing/2014/main" id="{F86DB792-9B14-4F11-A275-FE9533378F29}"/>
                </a:ext>
              </a:extLst>
            </p:cNvPr>
            <p:cNvSpPr>
              <a:spLocks noChangeArrowheads="1"/>
            </p:cNvSpPr>
            <p:nvPr/>
          </p:nvSpPr>
          <p:spPr bwMode="auto">
            <a:xfrm>
              <a:off x="-742514" y="1893953"/>
              <a:ext cx="12359537" cy="2598546"/>
            </a:xfrm>
            <a:prstGeom prst="rect">
              <a:avLst/>
            </a:prstGeom>
            <a:noFill/>
            <a:ln w="9525" algn="ctr">
              <a:noFill/>
              <a:miter lim="800000"/>
              <a:headEnd/>
              <a:tailEnd/>
            </a:ln>
          </p:spPr>
          <p:txBody>
            <a:bodyPr wrap="square" lIns="109728" tIns="54864" rIns="109728" bIns="54864">
              <a:spAutoFit/>
            </a:bodyPr>
            <a:lstStyle/>
            <a:p>
              <a:pPr algn="ctr"/>
              <a:r>
                <a:rPr lang="en-US" altLang="en-US" sz="2600">
                  <a:latin typeface="Arial" panose="020B0604020202020204" pitchFamily="34" charset="0"/>
                  <a:cs typeface="Arial" panose="020B0604020202020204" pitchFamily="34" charset="0"/>
                </a:rPr>
                <a:t>Sự tán sắc ánh sáng: là sự phân tách một chùm ánh sáng phức tạp thành các chùm sáng đơn sắc.</a:t>
              </a:r>
            </a:p>
          </p:txBody>
        </p:sp>
      </p:grpSp>
      <p:sp>
        <p:nvSpPr>
          <p:cNvPr id="14" name="TextBox 13">
            <a:extLst>
              <a:ext uri="{FF2B5EF4-FFF2-40B4-BE49-F238E27FC236}">
                <a16:creationId xmlns:a16="http://schemas.microsoft.com/office/drawing/2014/main" id="{FE3EA6D8-8095-444D-8B56-F1122FE4E956}"/>
              </a:ext>
            </a:extLst>
          </p:cNvPr>
          <p:cNvSpPr txBox="1"/>
          <p:nvPr/>
        </p:nvSpPr>
        <p:spPr>
          <a:xfrm>
            <a:off x="609600" y="1758307"/>
            <a:ext cx="1968308" cy="369332"/>
          </a:xfrm>
          <a:prstGeom prst="rect">
            <a:avLst/>
          </a:prstGeom>
          <a:noFill/>
        </p:spPr>
        <p:txBody>
          <a:bodyPr wrap="square">
            <a:spAutoFit/>
          </a:bodyPr>
          <a:lstStyle/>
          <a:p>
            <a:r>
              <a:rPr lang="en-US" sz="1800" b="1" i="1">
                <a:solidFill>
                  <a:schemeClr val="bg1"/>
                </a:solidFill>
                <a:latin typeface="Arial "/>
                <a:cs typeface="Times New Roman" pitchFamily="18" charset="0"/>
              </a:rPr>
              <a:t>Ánh sáng trắng </a:t>
            </a:r>
            <a:endParaRPr lang="en-US"/>
          </a:p>
        </p:txBody>
      </p:sp>
      <p:pic>
        <p:nvPicPr>
          <p:cNvPr id="20" name="Picture 4" descr="C:\Users\duylongvh3\Desktop\bai 26 Cac loai quang pho\2010122310838-image003.jpg">
            <a:extLst>
              <a:ext uri="{FF2B5EF4-FFF2-40B4-BE49-F238E27FC236}">
                <a16:creationId xmlns:a16="http://schemas.microsoft.com/office/drawing/2014/main" id="{DBA1698E-980A-48DF-B0B1-FBB371868C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67" t="29751" r="8940" b="13392"/>
          <a:stretch/>
        </p:blipFill>
        <p:spPr bwMode="auto">
          <a:xfrm>
            <a:off x="1969050" y="814571"/>
            <a:ext cx="8382000" cy="459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CDC76C95-494F-4937-AAEB-8B33AD2BCF58}"/>
              </a:ext>
            </a:extLst>
          </p:cNvPr>
          <p:cNvSpPr txBox="1">
            <a:spLocks noChangeArrowheads="1"/>
          </p:cNvSpPr>
          <p:nvPr/>
        </p:nvSpPr>
        <p:spPr bwMode="auto">
          <a:xfrm>
            <a:off x="1308258" y="1014901"/>
            <a:ext cx="102130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a:solidFill>
                  <a:srgbClr val="0070C0"/>
                </a:solidFill>
                <a:cs typeface="Arial" panose="020B0604020202020204" pitchFamily="34" charset="0"/>
              </a:rPr>
              <a:t>Có phải thủy tinh đã đổi màu của ánh sáng trắng hay không ?</a:t>
            </a:r>
          </a:p>
        </p:txBody>
      </p:sp>
      <p:pic>
        <p:nvPicPr>
          <p:cNvPr id="5" name="Picture 14" descr="http://tmjpainandtreatment.com/wp-content/uploads/2014/09/little-man-with-red-question-mark.jpg">
            <a:hlinkClick r:id="rId2"/>
            <a:extLst>
              <a:ext uri="{FF2B5EF4-FFF2-40B4-BE49-F238E27FC236}">
                <a16:creationId xmlns:a16="http://schemas.microsoft.com/office/drawing/2014/main" id="{2BAB9C7B-6E2B-48DF-ADBF-7B2B7219EB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90" y="66384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6">
            <a:extLst>
              <a:ext uri="{FF2B5EF4-FFF2-40B4-BE49-F238E27FC236}">
                <a16:creationId xmlns:a16="http://schemas.microsoft.com/office/drawing/2014/main" id="{779D7F7C-8E11-4887-8D7C-02C036664296}"/>
              </a:ext>
            </a:extLst>
          </p:cNvPr>
          <p:cNvGrpSpPr/>
          <p:nvPr/>
        </p:nvGrpSpPr>
        <p:grpSpPr>
          <a:xfrm>
            <a:off x="4310391" y="177103"/>
            <a:ext cx="3283628" cy="581082"/>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6BE4314A-DAC7-459B-9C45-5777A056E46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52F278DA-061E-417A-A574-7112503A50B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9" name="Picture 8" descr="Shape&#10;&#10;Description automatically generated">
            <a:extLst>
              <a:ext uri="{FF2B5EF4-FFF2-40B4-BE49-F238E27FC236}">
                <a16:creationId xmlns:a16="http://schemas.microsoft.com/office/drawing/2014/main" id="{B1B32CF8-9B85-43F5-B298-400AD6E1A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883805"/>
            <a:ext cx="5913303" cy="4241672"/>
          </a:xfrm>
          <a:prstGeom prst="rect">
            <a:avLst/>
          </a:prstGeom>
          <a:ln>
            <a:noFill/>
          </a:ln>
          <a:effectLst>
            <a:softEdge rad="112500"/>
          </a:effectLst>
        </p:spPr>
      </p:pic>
      <p:sp>
        <p:nvSpPr>
          <p:cNvPr id="10" name="TextBox 9">
            <a:extLst>
              <a:ext uri="{FF2B5EF4-FFF2-40B4-BE49-F238E27FC236}">
                <a16:creationId xmlns:a16="http://schemas.microsoft.com/office/drawing/2014/main" id="{001C36BA-8712-4159-A337-B6E5DB27C9FC}"/>
              </a:ext>
            </a:extLst>
          </p:cNvPr>
          <p:cNvSpPr txBox="1"/>
          <p:nvPr/>
        </p:nvSpPr>
        <p:spPr>
          <a:xfrm>
            <a:off x="5600700" y="3886199"/>
            <a:ext cx="990600" cy="1015663"/>
          </a:xfrm>
          <a:prstGeom prst="rect">
            <a:avLst/>
          </a:prstGeom>
          <a:noFill/>
        </p:spPr>
        <p:txBody>
          <a:bodyPr wrap="square" rtlCol="0">
            <a:spAutoFit/>
          </a:bodyPr>
          <a:lstStyle/>
          <a:p>
            <a:r>
              <a:rPr lang="en-US" sz="600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041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889B88-76DD-41DF-8649-FD941C7258E5}"/>
              </a:ext>
            </a:extLst>
          </p:cNvPr>
          <p:cNvGrpSpPr/>
          <p:nvPr/>
        </p:nvGrpSpPr>
        <p:grpSpPr>
          <a:xfrm>
            <a:off x="-152399" y="179102"/>
            <a:ext cx="9982200" cy="503187"/>
            <a:chOff x="38033" y="2294628"/>
            <a:chExt cx="12519839" cy="702413"/>
          </a:xfrm>
        </p:grpSpPr>
        <p:grpSp>
          <p:nvGrpSpPr>
            <p:cNvPr id="5" name="Group 70">
              <a:extLst>
                <a:ext uri="{FF2B5EF4-FFF2-40B4-BE49-F238E27FC236}">
                  <a16:creationId xmlns:a16="http://schemas.microsoft.com/office/drawing/2014/main" id="{189A1926-4B9E-41EE-9269-536CB92BC5F4}"/>
                </a:ext>
              </a:extLst>
            </p:cNvPr>
            <p:cNvGrpSpPr>
              <a:grpSpLocks/>
            </p:cNvGrpSpPr>
            <p:nvPr/>
          </p:nvGrpSpPr>
          <p:grpSpPr bwMode="auto">
            <a:xfrm>
              <a:off x="368181" y="2294628"/>
              <a:ext cx="10278265" cy="693208"/>
              <a:chOff x="607011" y="3430752"/>
              <a:chExt cx="5292827" cy="1335216"/>
            </a:xfrm>
          </p:grpSpPr>
          <p:pic>
            <p:nvPicPr>
              <p:cNvPr id="8" name="Picture 7" descr="empty-green-rectangle">
                <a:extLst>
                  <a:ext uri="{FF2B5EF4-FFF2-40B4-BE49-F238E27FC236}">
                    <a16:creationId xmlns:a16="http://schemas.microsoft.com/office/drawing/2014/main" id="{AF9AC464-1FA7-4CAD-8A4F-912368086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5292827"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C32D5749-A079-4BF3-8D98-0BB4C04A5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CED590E1-7247-4498-B39C-9A36F374F24E}"/>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BB17E64B-AD33-4DB6-A715-BDB812D27D7E}"/>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Thí nghiệm với ánh sáng đơn sắc của Newton</a:t>
              </a:r>
            </a:p>
          </p:txBody>
        </p:sp>
      </p:grpSp>
      <p:pic>
        <p:nvPicPr>
          <p:cNvPr id="11" name="Picture 10">
            <a:extLst>
              <a:ext uri="{FF2B5EF4-FFF2-40B4-BE49-F238E27FC236}">
                <a16:creationId xmlns:a16="http://schemas.microsoft.com/office/drawing/2014/main" id="{9D3209C7-D629-4177-8A3F-25C6BBB4A2F4}"/>
              </a:ext>
            </a:extLst>
          </p:cNvPr>
          <p:cNvPicPr>
            <a:picLocks noChangeAspect="1"/>
          </p:cNvPicPr>
          <p:nvPr/>
        </p:nvPicPr>
        <p:blipFill rotWithShape="1">
          <a:blip r:embed="rId4"/>
          <a:srcRect l="1768" b="650"/>
          <a:stretch/>
        </p:blipFill>
        <p:spPr>
          <a:xfrm>
            <a:off x="168245" y="705345"/>
            <a:ext cx="6992785" cy="3502115"/>
          </a:xfrm>
          <a:prstGeom prst="rect">
            <a:avLst/>
          </a:prstGeom>
        </p:spPr>
      </p:pic>
      <p:grpSp>
        <p:nvGrpSpPr>
          <p:cNvPr id="10" name="Group 9">
            <a:extLst>
              <a:ext uri="{FF2B5EF4-FFF2-40B4-BE49-F238E27FC236}">
                <a16:creationId xmlns:a16="http://schemas.microsoft.com/office/drawing/2014/main" id="{1E78F150-7F25-46C7-98DE-6A60FD6143F8}"/>
              </a:ext>
            </a:extLst>
          </p:cNvPr>
          <p:cNvGrpSpPr/>
          <p:nvPr/>
        </p:nvGrpSpPr>
        <p:grpSpPr>
          <a:xfrm>
            <a:off x="170804" y="4419600"/>
            <a:ext cx="10968984" cy="2190640"/>
            <a:chOff x="-1113817" y="1244383"/>
            <a:chExt cx="13446445" cy="5379393"/>
          </a:xfrm>
        </p:grpSpPr>
        <p:pic>
          <p:nvPicPr>
            <p:cNvPr id="12" name="Picture 5" descr="empty-blue-rectangle">
              <a:extLst>
                <a:ext uri="{FF2B5EF4-FFF2-40B4-BE49-F238E27FC236}">
                  <a16:creationId xmlns:a16="http://schemas.microsoft.com/office/drawing/2014/main" id="{14F44B10-829E-49DA-8B57-0C51008E0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331BEB77-A258-4313-ADE9-CB858D7F3289}"/>
                </a:ext>
              </a:extLst>
            </p:cNvPr>
            <p:cNvSpPr>
              <a:spLocks noChangeArrowheads="1"/>
            </p:cNvSpPr>
            <p:nvPr/>
          </p:nvSpPr>
          <p:spPr bwMode="auto">
            <a:xfrm>
              <a:off x="-570365" y="1480968"/>
              <a:ext cx="12359537" cy="1413397"/>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Rạch ở màn M một khe hẹp chỉ có màu vàng</a:t>
              </a:r>
            </a:p>
          </p:txBody>
        </p:sp>
      </p:grpSp>
      <p:sp>
        <p:nvSpPr>
          <p:cNvPr id="15" name="Rectangle 1026060">
            <a:extLst>
              <a:ext uri="{FF2B5EF4-FFF2-40B4-BE49-F238E27FC236}">
                <a16:creationId xmlns:a16="http://schemas.microsoft.com/office/drawing/2014/main" id="{7857CEA8-E71C-4A67-A441-58EFF1CF7FBC}"/>
              </a:ext>
            </a:extLst>
          </p:cNvPr>
          <p:cNvSpPr>
            <a:spLocks noChangeArrowheads="1"/>
          </p:cNvSpPr>
          <p:nvPr/>
        </p:nvSpPr>
        <p:spPr bwMode="auto">
          <a:xfrm>
            <a:off x="614126" y="4942425"/>
            <a:ext cx="10082335" cy="1264962"/>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500">
                <a:latin typeface="Arial" panose="020B0604020202020204" pitchFamily="34" charset="0"/>
                <a:cs typeface="Arial" panose="020B0604020202020204" pitchFamily="34" charset="0"/>
              </a:rPr>
              <a:t>Cho chùm màu vàng qua lăng kính P’ giống hệt P và hứng chùm tia ló trên màn M’. Kết quả vệt sáng trên M’ vẫn màu vàng. Chùm sáng này gọi là chùm đơn sắc</a:t>
            </a:r>
          </a:p>
        </p:txBody>
      </p:sp>
      <p:sp>
        <p:nvSpPr>
          <p:cNvPr id="16" name="Rectangle 1026060">
            <a:extLst>
              <a:ext uri="{FF2B5EF4-FFF2-40B4-BE49-F238E27FC236}">
                <a16:creationId xmlns:a16="http://schemas.microsoft.com/office/drawing/2014/main" id="{AAA7889D-17A4-44D9-8DF0-472171C1EFD7}"/>
              </a:ext>
            </a:extLst>
          </p:cNvPr>
          <p:cNvSpPr>
            <a:spLocks noChangeArrowheads="1"/>
          </p:cNvSpPr>
          <p:nvPr/>
        </p:nvSpPr>
        <p:spPr bwMode="auto">
          <a:xfrm>
            <a:off x="1752600" y="6068387"/>
            <a:ext cx="10082335" cy="495520"/>
          </a:xfrm>
          <a:prstGeom prst="rect">
            <a:avLst/>
          </a:prstGeom>
          <a:noFill/>
          <a:ln w="9525" algn="ctr">
            <a:noFill/>
            <a:miter lim="800000"/>
            <a:headEnd/>
            <a:tailEnd/>
          </a:ln>
        </p:spPr>
        <p:txBody>
          <a:bodyPr wrap="square" lIns="109728" tIns="54864" rIns="109728" bIns="54864">
            <a:spAutoFit/>
          </a:bodyPr>
          <a:lstStyle/>
          <a:p>
            <a:r>
              <a:rPr lang="en-US" altLang="en-US" sz="250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sz="2500">
                <a:solidFill>
                  <a:srgbClr val="FF0000"/>
                </a:solidFill>
                <a:latin typeface="Arial" panose="020B0604020202020204" pitchFamily="34" charset="0"/>
                <a:cs typeface="Arial" panose="020B0604020202020204" pitchFamily="34" charset="0"/>
              </a:rPr>
              <a:t>Thủy tinh không làm đổi màu của ánh sáng</a:t>
            </a:r>
          </a:p>
        </p:txBody>
      </p:sp>
      <p:pic>
        <p:nvPicPr>
          <p:cNvPr id="3" name="Picture 2">
            <a:extLst>
              <a:ext uri="{FF2B5EF4-FFF2-40B4-BE49-F238E27FC236}">
                <a16:creationId xmlns:a16="http://schemas.microsoft.com/office/drawing/2014/main" id="{89238AD9-F99B-4ADB-98B6-AC775F200ECE}"/>
              </a:ext>
            </a:extLst>
          </p:cNvPr>
          <p:cNvPicPr>
            <a:picLocks noChangeAspect="1"/>
          </p:cNvPicPr>
          <p:nvPr/>
        </p:nvPicPr>
        <p:blipFill>
          <a:blip r:embed="rId6"/>
          <a:stretch>
            <a:fillRect/>
          </a:stretch>
        </p:blipFill>
        <p:spPr>
          <a:xfrm>
            <a:off x="7359427" y="1073704"/>
            <a:ext cx="4553596" cy="2917145"/>
          </a:xfrm>
          <a:prstGeom prst="rect">
            <a:avLst/>
          </a:prstGeom>
        </p:spPr>
      </p:pic>
    </p:spTree>
    <p:extLst>
      <p:ext uri="{BB962C8B-B14F-4D97-AF65-F5344CB8AC3E}">
        <p14:creationId xmlns:p14="http://schemas.microsoft.com/office/powerpoint/2010/main" val="30899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6CB825-54E7-4AC3-AABF-B7DD594BF1F8}"/>
              </a:ext>
            </a:extLst>
          </p:cNvPr>
          <p:cNvGrpSpPr/>
          <p:nvPr/>
        </p:nvGrpSpPr>
        <p:grpSpPr>
          <a:xfrm>
            <a:off x="-152399" y="179102"/>
            <a:ext cx="9982200" cy="503187"/>
            <a:chOff x="38033" y="2294628"/>
            <a:chExt cx="12519839" cy="702413"/>
          </a:xfrm>
        </p:grpSpPr>
        <p:grpSp>
          <p:nvGrpSpPr>
            <p:cNvPr id="5" name="Group 70">
              <a:extLst>
                <a:ext uri="{FF2B5EF4-FFF2-40B4-BE49-F238E27FC236}">
                  <a16:creationId xmlns:a16="http://schemas.microsoft.com/office/drawing/2014/main" id="{4C66F7F8-503E-4E6C-8C97-880E58D2B91D}"/>
                </a:ext>
              </a:extLst>
            </p:cNvPr>
            <p:cNvGrpSpPr>
              <a:grpSpLocks/>
            </p:cNvGrpSpPr>
            <p:nvPr/>
          </p:nvGrpSpPr>
          <p:grpSpPr bwMode="auto">
            <a:xfrm>
              <a:off x="368181" y="2294628"/>
              <a:ext cx="10278265" cy="693208"/>
              <a:chOff x="607011" y="3430752"/>
              <a:chExt cx="5292827" cy="1335216"/>
            </a:xfrm>
          </p:grpSpPr>
          <p:pic>
            <p:nvPicPr>
              <p:cNvPr id="8" name="Picture 7" descr="empty-green-rectangle">
                <a:extLst>
                  <a:ext uri="{FF2B5EF4-FFF2-40B4-BE49-F238E27FC236}">
                    <a16:creationId xmlns:a16="http://schemas.microsoft.com/office/drawing/2014/main" id="{DFE09665-58FD-4C52-BA6A-35E7A4475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5292827"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EE13F16F-8C87-471F-8EE3-3CEF2162D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8352F1E-204E-4BC2-BF78-F60000CA258E}"/>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934BF0CE-DAE8-41E4-BD1F-3E89DBD1113F}"/>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Thí nghiệm với ánh sáng đơn sắc của Newton</a:t>
              </a:r>
            </a:p>
          </p:txBody>
        </p:sp>
      </p:grpSp>
      <p:grpSp>
        <p:nvGrpSpPr>
          <p:cNvPr id="10" name="Group 9">
            <a:extLst>
              <a:ext uri="{FF2B5EF4-FFF2-40B4-BE49-F238E27FC236}">
                <a16:creationId xmlns:a16="http://schemas.microsoft.com/office/drawing/2014/main" id="{E5B00D9F-B767-4434-A3D4-E9111BFED9E2}"/>
              </a:ext>
            </a:extLst>
          </p:cNvPr>
          <p:cNvGrpSpPr/>
          <p:nvPr/>
        </p:nvGrpSpPr>
        <p:grpSpPr>
          <a:xfrm>
            <a:off x="381000" y="5322343"/>
            <a:ext cx="11727587" cy="1295399"/>
            <a:chOff x="-1113817" y="1244383"/>
            <a:chExt cx="13446445" cy="5379393"/>
          </a:xfrm>
        </p:grpSpPr>
        <p:pic>
          <p:nvPicPr>
            <p:cNvPr id="11" name="Picture 5" descr="empty-blue-rectangle">
              <a:extLst>
                <a:ext uri="{FF2B5EF4-FFF2-40B4-BE49-F238E27FC236}">
                  <a16:creationId xmlns:a16="http://schemas.microsoft.com/office/drawing/2014/main" id="{D82F9D3C-2642-4F4F-840E-2178D74A8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060">
              <a:extLst>
                <a:ext uri="{FF2B5EF4-FFF2-40B4-BE49-F238E27FC236}">
                  <a16:creationId xmlns:a16="http://schemas.microsoft.com/office/drawing/2014/main" id="{D7DEAB56-D2EB-4620-81B5-DBFFE1EC6706}"/>
                </a:ext>
              </a:extLst>
            </p:cNvPr>
            <p:cNvSpPr>
              <a:spLocks noChangeArrowheads="1"/>
            </p:cNvSpPr>
            <p:nvPr/>
          </p:nvSpPr>
          <p:spPr bwMode="auto">
            <a:xfrm>
              <a:off x="-742514" y="1893951"/>
              <a:ext cx="11944378" cy="4038800"/>
            </a:xfrm>
            <a:prstGeom prst="rect">
              <a:avLst/>
            </a:prstGeom>
            <a:noFill/>
            <a:ln w="9525" algn="ctr">
              <a:noFill/>
              <a:miter lim="800000"/>
              <a:headEnd/>
              <a:tailEnd/>
            </a:ln>
          </p:spPr>
          <p:txBody>
            <a:bodyPr wrap="square" lIns="109728" tIns="54864" rIns="109728" bIns="54864">
              <a:spAutoFit/>
            </a:bodyPr>
            <a:lstStyle/>
            <a:p>
              <a:pPr algn="ctr"/>
              <a:r>
                <a:rPr lang="en-US" altLang="en-US" sz="2800">
                  <a:latin typeface="Arial" panose="020B0604020202020204" pitchFamily="34" charset="0"/>
                  <a:cs typeface="Arial" panose="020B0604020202020204" pitchFamily="34" charset="0"/>
                </a:rPr>
                <a:t>Ánh sáng đơn sắc là ánh sáng có một màu nhất định và không bị tán sắc khi truyền qua lăng kính.</a:t>
              </a:r>
            </a:p>
          </p:txBody>
        </p:sp>
      </p:grpSp>
      <p:pic>
        <p:nvPicPr>
          <p:cNvPr id="3" name="Picture 2">
            <a:extLst>
              <a:ext uri="{FF2B5EF4-FFF2-40B4-BE49-F238E27FC236}">
                <a16:creationId xmlns:a16="http://schemas.microsoft.com/office/drawing/2014/main" id="{AED30068-21B8-45AD-A6B2-CF1BCBE68DBF}"/>
              </a:ext>
            </a:extLst>
          </p:cNvPr>
          <p:cNvPicPr>
            <a:picLocks noChangeAspect="1"/>
          </p:cNvPicPr>
          <p:nvPr/>
        </p:nvPicPr>
        <p:blipFill>
          <a:blip r:embed="rId5"/>
          <a:stretch>
            <a:fillRect/>
          </a:stretch>
        </p:blipFill>
        <p:spPr>
          <a:xfrm>
            <a:off x="1852860" y="937478"/>
            <a:ext cx="8121485" cy="4116487"/>
          </a:xfrm>
          <a:prstGeom prst="rect">
            <a:avLst/>
          </a:prstGeom>
          <a:ln>
            <a:noFill/>
          </a:ln>
          <a:effectLst>
            <a:softEdge rad="112500"/>
          </a:effectLst>
        </p:spPr>
      </p:pic>
    </p:spTree>
    <p:extLst>
      <p:ext uri="{BB962C8B-B14F-4D97-AF65-F5344CB8AC3E}">
        <p14:creationId xmlns:p14="http://schemas.microsoft.com/office/powerpoint/2010/main" val="4050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6CB825-54E7-4AC3-AABF-B7DD594BF1F8}"/>
              </a:ext>
            </a:extLst>
          </p:cNvPr>
          <p:cNvGrpSpPr/>
          <p:nvPr/>
        </p:nvGrpSpPr>
        <p:grpSpPr>
          <a:xfrm>
            <a:off x="-152399" y="179102"/>
            <a:ext cx="9982200" cy="503187"/>
            <a:chOff x="38033" y="2294628"/>
            <a:chExt cx="12519839" cy="702413"/>
          </a:xfrm>
        </p:grpSpPr>
        <p:grpSp>
          <p:nvGrpSpPr>
            <p:cNvPr id="5" name="Group 70">
              <a:extLst>
                <a:ext uri="{FF2B5EF4-FFF2-40B4-BE49-F238E27FC236}">
                  <a16:creationId xmlns:a16="http://schemas.microsoft.com/office/drawing/2014/main" id="{4C66F7F8-503E-4E6C-8C97-880E58D2B91D}"/>
                </a:ext>
              </a:extLst>
            </p:cNvPr>
            <p:cNvGrpSpPr>
              <a:grpSpLocks/>
            </p:cNvGrpSpPr>
            <p:nvPr/>
          </p:nvGrpSpPr>
          <p:grpSpPr bwMode="auto">
            <a:xfrm>
              <a:off x="368181" y="2294628"/>
              <a:ext cx="10278265" cy="693208"/>
              <a:chOff x="607011" y="3430752"/>
              <a:chExt cx="5292827" cy="1335216"/>
            </a:xfrm>
          </p:grpSpPr>
          <p:pic>
            <p:nvPicPr>
              <p:cNvPr id="8" name="Picture 7" descr="empty-green-rectangle">
                <a:extLst>
                  <a:ext uri="{FF2B5EF4-FFF2-40B4-BE49-F238E27FC236}">
                    <a16:creationId xmlns:a16="http://schemas.microsoft.com/office/drawing/2014/main" id="{DFE09665-58FD-4C52-BA6A-35E7A4475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5292827"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EE13F16F-8C87-471F-8EE3-3CEF2162D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8352F1E-204E-4BC2-BF78-F60000CA258E}"/>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934BF0CE-DAE8-41E4-BD1F-3E89DBD1113F}"/>
                </a:ext>
              </a:extLst>
            </p:cNvPr>
            <p:cNvSpPr>
              <a:spLocks noChangeArrowheads="1"/>
            </p:cNvSpPr>
            <p:nvPr/>
          </p:nvSpPr>
          <p:spPr bwMode="auto">
            <a:xfrm>
              <a:off x="1195233" y="2326813"/>
              <a:ext cx="11362639" cy="670228"/>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Giải thích hiện tượng tán sắc ánh sáng</a:t>
              </a:r>
            </a:p>
          </p:txBody>
        </p:sp>
      </p:grpSp>
      <p:grpSp>
        <p:nvGrpSpPr>
          <p:cNvPr id="10" name="Group 9">
            <a:extLst>
              <a:ext uri="{FF2B5EF4-FFF2-40B4-BE49-F238E27FC236}">
                <a16:creationId xmlns:a16="http://schemas.microsoft.com/office/drawing/2014/main" id="{E5B00D9F-B767-4434-A3D4-E9111BFED9E2}"/>
              </a:ext>
            </a:extLst>
          </p:cNvPr>
          <p:cNvGrpSpPr/>
          <p:nvPr/>
        </p:nvGrpSpPr>
        <p:grpSpPr>
          <a:xfrm>
            <a:off x="380999" y="2276859"/>
            <a:ext cx="11727587" cy="1295399"/>
            <a:chOff x="-1113817" y="1244383"/>
            <a:chExt cx="13446445" cy="5379393"/>
          </a:xfrm>
        </p:grpSpPr>
        <p:pic>
          <p:nvPicPr>
            <p:cNvPr id="11" name="Picture 5" descr="empty-blue-rectangle">
              <a:extLst>
                <a:ext uri="{FF2B5EF4-FFF2-40B4-BE49-F238E27FC236}">
                  <a16:creationId xmlns:a16="http://schemas.microsoft.com/office/drawing/2014/main" id="{D82F9D3C-2642-4F4F-840E-2178D74A8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817" y="1244383"/>
              <a:ext cx="13446445" cy="5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060">
              <a:extLst>
                <a:ext uri="{FF2B5EF4-FFF2-40B4-BE49-F238E27FC236}">
                  <a16:creationId xmlns:a16="http://schemas.microsoft.com/office/drawing/2014/main" id="{D7DEAB56-D2EB-4620-81B5-DBFFE1EC6706}"/>
                </a:ext>
              </a:extLst>
            </p:cNvPr>
            <p:cNvSpPr>
              <a:spLocks noChangeArrowheads="1"/>
            </p:cNvSpPr>
            <p:nvPr/>
          </p:nvSpPr>
          <p:spPr bwMode="auto">
            <a:xfrm>
              <a:off x="-514890" y="2140210"/>
              <a:ext cx="11944378" cy="3783181"/>
            </a:xfrm>
            <a:prstGeom prst="rect">
              <a:avLst/>
            </a:prstGeom>
            <a:noFill/>
            <a:ln w="9525" algn="ctr">
              <a:noFill/>
              <a:miter lim="800000"/>
              <a:headEnd/>
              <a:tailEnd/>
            </a:ln>
          </p:spPr>
          <p:txBody>
            <a:bodyPr wrap="square" lIns="109728" tIns="54864" rIns="109728" bIns="54864">
              <a:spAutoFit/>
            </a:bodyPr>
            <a:lstStyle/>
            <a:p>
              <a:pPr algn="ctr"/>
              <a:r>
                <a:rPr lang="en-US" altLang="en-US" sz="2600">
                  <a:latin typeface="Arial" panose="020B0604020202020204" pitchFamily="34" charset="0"/>
                  <a:cs typeface="Arial" panose="020B0604020202020204" pitchFamily="34" charset="0"/>
                  <a:sym typeface="Symbol" panose="05050102010706020507" pitchFamily="18" charset="2"/>
                </a:rPr>
                <a:t> </a:t>
              </a:r>
              <a:r>
                <a:rPr lang="en-US" altLang="en-US" sz="2600">
                  <a:latin typeface="Arial" panose="020B0604020202020204" pitchFamily="34" charset="0"/>
                  <a:cs typeface="Arial" panose="020B0604020202020204" pitchFamily="34" charset="0"/>
                </a:rPr>
                <a:t>Ánh sáng trắng không phải là ánh sáng đơn sắc, mà là hỗn hợp của nhiều ánh sáng đơn sắc có màu biến thiên liên tục từ đỏ đến tím.</a:t>
              </a:r>
            </a:p>
          </p:txBody>
        </p:sp>
      </p:grpSp>
      <p:sp>
        <p:nvSpPr>
          <p:cNvPr id="13" name="Text Box 38">
            <a:extLst>
              <a:ext uri="{FF2B5EF4-FFF2-40B4-BE49-F238E27FC236}">
                <a16:creationId xmlns:a16="http://schemas.microsoft.com/office/drawing/2014/main" id="{79961C44-6913-4F3D-BBAB-A80406145702}"/>
              </a:ext>
            </a:extLst>
          </p:cNvPr>
          <p:cNvSpPr txBox="1">
            <a:spLocks noChangeArrowheads="1"/>
          </p:cNvSpPr>
          <p:nvPr/>
        </p:nvSpPr>
        <p:spPr bwMode="auto">
          <a:xfrm>
            <a:off x="614801" y="854923"/>
            <a:ext cx="1125998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i="1">
                <a:latin typeface="Arial" panose="020B0604020202020204" pitchFamily="34" charset="0"/>
                <a:cs typeface="Arial" panose="020B0604020202020204" pitchFamily="34" charset="0"/>
              </a:rPr>
              <a:t>Nếu là ánh sáng đơn sắc thì sau khi qua lăng kính sẽ không bị tách màu. Thế nhưng khi cho ánh sáng trắng (ánh sáng Mặt Trời, ánh sáng đèn điện dây tóc, đèn măng sông…) qua lăng kính chúng bị tách thành một dải màu biến thiên liên tục từ đỏ đến tím.</a:t>
            </a:r>
          </a:p>
        </p:txBody>
      </p:sp>
      <p:sp>
        <p:nvSpPr>
          <p:cNvPr id="15" name="Text Box 42">
            <a:extLst>
              <a:ext uri="{FF2B5EF4-FFF2-40B4-BE49-F238E27FC236}">
                <a16:creationId xmlns:a16="http://schemas.microsoft.com/office/drawing/2014/main" id="{04D50E9A-2B05-4F5F-AF6E-0C4A7A69B828}"/>
              </a:ext>
            </a:extLst>
          </p:cNvPr>
          <p:cNvSpPr txBox="1">
            <a:spLocks noChangeArrowheads="1"/>
          </p:cNvSpPr>
          <p:nvPr/>
        </p:nvSpPr>
        <p:spPr bwMode="auto">
          <a:xfrm>
            <a:off x="-6743700" y="5181599"/>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FF0000"/>
                </a:solidFill>
                <a:latin typeface="Times New Roman" panose="02020603050405020304" pitchFamily="18" charset="0"/>
              </a:rPr>
              <a:t>-</a:t>
            </a:r>
          </a:p>
        </p:txBody>
      </p:sp>
      <p:pic>
        <p:nvPicPr>
          <p:cNvPr id="16" name="Picture 15" descr="Graphical user interface&#10;&#10;Description automatically generated">
            <a:extLst>
              <a:ext uri="{FF2B5EF4-FFF2-40B4-BE49-F238E27FC236}">
                <a16:creationId xmlns:a16="http://schemas.microsoft.com/office/drawing/2014/main" id="{5DB1D6BC-9BA4-44E7-9C39-67DAE760A14F}"/>
              </a:ext>
            </a:extLst>
          </p:cNvPr>
          <p:cNvPicPr>
            <a:picLocks noChangeAspect="1"/>
          </p:cNvPicPr>
          <p:nvPr/>
        </p:nvPicPr>
        <p:blipFill rotWithShape="1">
          <a:blip r:embed="rId5">
            <a:extLst>
              <a:ext uri="{28A0092B-C50C-407E-A947-70E740481C1C}">
                <a14:useLocalDpi xmlns:a14="http://schemas.microsoft.com/office/drawing/2010/main" val="0"/>
              </a:ext>
            </a:extLst>
          </a:blip>
          <a:srcRect l="5095" t="5555" r="4019" b="51235"/>
          <a:stretch/>
        </p:blipFill>
        <p:spPr>
          <a:xfrm>
            <a:off x="584098" y="3859663"/>
            <a:ext cx="5329504" cy="2089818"/>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0F9E3D31-17DE-41C5-B871-BFA012E1B9CC}"/>
              </a:ext>
            </a:extLst>
          </p:cNvPr>
          <p:cNvPicPr>
            <a:picLocks noChangeAspect="1"/>
          </p:cNvPicPr>
          <p:nvPr/>
        </p:nvPicPr>
        <p:blipFill rotWithShape="1">
          <a:blip r:embed="rId5">
            <a:extLst>
              <a:ext uri="{28A0092B-C50C-407E-A947-70E740481C1C}">
                <a14:useLocalDpi xmlns:a14="http://schemas.microsoft.com/office/drawing/2010/main" val="0"/>
              </a:ext>
            </a:extLst>
          </a:blip>
          <a:srcRect l="3510" t="54881" r="2098" b="2897"/>
          <a:stretch/>
        </p:blipFill>
        <p:spPr>
          <a:xfrm>
            <a:off x="6112130" y="3859663"/>
            <a:ext cx="5775355" cy="2130714"/>
          </a:xfrm>
          <a:prstGeom prst="rect">
            <a:avLst/>
          </a:prstGeom>
        </p:spPr>
      </p:pic>
    </p:spTree>
    <p:extLst>
      <p:ext uri="{BB962C8B-B14F-4D97-AF65-F5344CB8AC3E}">
        <p14:creationId xmlns:p14="http://schemas.microsoft.com/office/powerpoint/2010/main" val="8373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C:\WINDOWS\Desktop\stuff 4 PC\chapter22\2220a.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C:\WINDOWS\Desktop\stuff 4 PC\chapter22\2219.jpg"/>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7&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TotalTime>
  <Words>770</Words>
  <PresentationFormat>Widescreen</PresentationFormat>
  <Paragraphs>62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2008-12-12T05:29:41Z</dcterms:created>
  <dcterms:modified xsi:type="dcterms:W3CDTF">2021-12-30T09:50:35Z</dcterms:modified>
</cp:coreProperties>
</file>