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1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3" r:id="rId18"/>
    <p:sldId id="394" r:id="rId19"/>
    <p:sldId id="395" r:id="rId20"/>
    <p:sldId id="396" r:id="rId21"/>
    <p:sldId id="390" r:id="rId22"/>
    <p:sldId id="392" r:id="rId23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37" d="100"/>
          <a:sy n="37" d="100"/>
        </p:scale>
        <p:origin x="768" y="9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030275" y="333375"/>
            <a:ext cx="1281164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ĐỊNH</a:t>
            </a:r>
            <a:r>
              <a:rPr lang="vi-VN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NGHĨA VÀ Ý NGHĨA CỦA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20359" y="276523"/>
            <a:ext cx="1893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7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7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12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10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.emf"/><Relationship Id="rId7" Type="http://schemas.openxmlformats.org/officeDocument/2006/relationships/image" Target="../media/image8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2787" y="-102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1187" y="5352183"/>
            <a:ext cx="22174200" cy="60016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463974" y="9414025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463974" y="6877230"/>
            <a:ext cx="10870551" cy="861774"/>
            <a:chOff x="644526" y="2766774"/>
            <a:chExt cx="1087055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9608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27657" y="3944283"/>
            <a:ext cx="19130086" cy="2862292"/>
            <a:chOff x="3017233" y="3859845"/>
            <a:chExt cx="19130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233" y="3859845"/>
              <a:ext cx="19130086" cy="286229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ĐỊNH NGHĨA VÀ Ý NGHĨA CỦA ĐẠO HÀM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54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66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63974" y="8172174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29718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+ 3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– 2.</a:t>
                </a:r>
              </a:p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= 1?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  <a:blipFill rotWithShape="0">
                <a:blip r:embed="rId2"/>
                <a:stretch>
                  <a:fillRect l="-1516" t="-8591" b="-19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04049" y="6949440"/>
            <a:ext cx="23124338" cy="6379465"/>
            <a:chOff x="1390107" y="4038600"/>
            <a:chExt cx="21948825" cy="39624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Hệ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121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3954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400" b="1" i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414" t="-14961" r="-207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hay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692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59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58" grpId="0"/>
      <p:bldP spid="5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701" y="3024298"/>
            <a:ext cx="23292685" cy="9200871"/>
            <a:chOff x="1294540" y="4377894"/>
            <a:chExt cx="21917306" cy="1721390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6411274" cy="304528"/>
              <a:chOff x="384522" y="8755081"/>
              <a:chExt cx="6411274" cy="30452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23111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Nhắc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  <a:blipFill rotWithShape="0">
                <a:blip r:embed="rId3"/>
                <a:stretch>
                  <a:fillRect r="-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𝐬</m:t>
                      </m:r>
                      <m:r>
                        <a:rPr lang="en-US" sz="4400" b="1" i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8"/>
              <p:cNvSpPr/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3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6573" y="3048001"/>
            <a:ext cx="23087013" cy="4267200"/>
            <a:chOff x="1294540" y="4377894"/>
            <a:chExt cx="21917306" cy="1721390"/>
          </a:xfrm>
        </p:grpSpPr>
        <p:sp>
          <p:nvSpPr>
            <p:cNvPr id="8" name="Rounded Rectangle 7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′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7983" r="-857" b="-19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4987" y="7620000"/>
            <a:ext cx="23087013" cy="4267200"/>
            <a:chOff x="1294540" y="4377894"/>
            <a:chExt cx="21917306" cy="1721390"/>
          </a:xfrm>
        </p:grpSpPr>
        <p:sp>
          <p:nvSpPr>
            <p:cNvPr id="14" name="Rounded Rectangle 13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2040" y="8781270"/>
                <a:ext cx="6054627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Cường độ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5747" r="-1163" b="-13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787" y="2971800"/>
            <a:ext cx="23469600" cy="6019799"/>
            <a:chOff x="1076414" y="4377894"/>
            <a:chExt cx="22170422" cy="2654717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240788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 1 (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  <a:blipFill rotWithShape="0">
                <a:blip r:embed="rId2"/>
                <a:stretch>
                  <a:fillRect l="-1193" b="-14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2335441" y="601313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25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833986" y="2661760"/>
            <a:ext cx="23150211" cy="48006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loud Callout 23"/>
              <p:cNvSpPr/>
              <p:nvPr/>
            </p:nvSpPr>
            <p:spPr>
              <a:xfrm>
                <a:off x="7088187" y="2809796"/>
                <a:ext cx="9383941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Cloud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87" y="2809796"/>
                <a:ext cx="9383941" cy="3657600"/>
              </a:xfrm>
              <a:prstGeom prst="cloudCallo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95949" y="7647124"/>
            <a:ext cx="23124338" cy="6138981"/>
            <a:chOff x="1390107" y="4187969"/>
            <a:chExt cx="21948825" cy="3813031"/>
          </a:xfrm>
        </p:grpSpPr>
        <p:grpSp>
          <p:nvGrpSpPr>
            <p:cNvPr id="26" name="Group 25"/>
            <p:cNvGrpSpPr/>
            <p:nvPr/>
          </p:nvGrpSpPr>
          <p:grpSpPr>
            <a:xfrm>
              <a:off x="1390107" y="4187969"/>
              <a:ext cx="21948825" cy="3813031"/>
              <a:chOff x="1232452" y="2607544"/>
              <a:chExt cx="21948825" cy="381303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41268" y="8369423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68" y="8369423"/>
                <a:ext cx="7009996" cy="1520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683800" y="8305800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800" y="8305800"/>
                <a:ext cx="4282519" cy="15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928282" y="8414810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8282" y="8414810"/>
                <a:ext cx="6481390" cy="1520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478587" y="10293469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10293469"/>
                <a:ext cx="5785173" cy="1061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30787" y="11943179"/>
                <a:ext cx="54996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Vậy</a:t>
                </a:r>
                <a:r>
                  <a:rPr lang="vi-VN" sz="4400" b="1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11943179"/>
                <a:ext cx="5499664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4435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60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2"/>
                <a:stretch>
                  <a:fillRect l="-129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5488" y="5181600"/>
            <a:ext cx="23124338" cy="7848598"/>
            <a:chOff x="1390107" y="4187969"/>
            <a:chExt cx="21948825" cy="4874905"/>
          </a:xfrm>
        </p:grpSpPr>
        <p:grpSp>
          <p:nvGrpSpPr>
            <p:cNvPr id="12" name="Group 11"/>
            <p:cNvGrpSpPr/>
            <p:nvPr/>
          </p:nvGrpSpPr>
          <p:grpSpPr>
            <a:xfrm>
              <a:off x="1390107" y="4187969"/>
              <a:ext cx="21948825" cy="4874905"/>
              <a:chOff x="1232452" y="2607544"/>
              <a:chExt cx="21948825" cy="487490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32452" y="2858284"/>
                <a:ext cx="21948825" cy="462416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5857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23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986" y="2895601"/>
            <a:ext cx="23087013" cy="3352801"/>
            <a:chOff x="1294540" y="4377894"/>
            <a:chExt cx="21917306" cy="1352521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26611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854" t="-9722" b="-20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8279" y="6928925"/>
            <a:ext cx="23252720" cy="3813567"/>
            <a:chOff x="1076414" y="4377894"/>
            <a:chExt cx="21965548" cy="1681774"/>
          </a:xfrm>
        </p:grpSpPr>
        <p:sp>
          <p:nvSpPr>
            <p:cNvPr id="13" name="Rounded Rectangle 12"/>
            <p:cNvSpPr/>
            <p:nvPr/>
          </p:nvSpPr>
          <p:spPr>
            <a:xfrm>
              <a:off x="1378110" y="4624731"/>
              <a:ext cx="21663852" cy="1434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41169" y="8836148"/>
                <a:ext cx="2808375" cy="35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 = 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 ; +∞).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blipFill rotWithShape="0">
                <a:blip r:embed="rId3"/>
                <a:stretch>
                  <a:fillRect l="-1862" t="-13669" b="-38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1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2918483"/>
            <a:chOff x="992187" y="2564544"/>
            <a:chExt cx="22353091" cy="2918483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xác</a:t>
                </a:r>
                <a:r>
                  <a:rPr kumimoji="0" lang="pt-BR" altLang="vi-VN" sz="4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định </a:t>
                </a: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/>
                  <a:t>bởi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800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/>
                  <a:t>. Chọn câu đúng.</a:t>
                </a:r>
                <a:endParaRPr lang="vi-VN" sz="4800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blipFill>
                <a:blip r:embed="rId3"/>
                <a:stretch>
                  <a:fillRect l="-1333" t="-12950" r="-533" b="-38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2513"/>
              </p:ext>
            </p:extLst>
          </p:nvPr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7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  <a:blipFill>
                <a:blip r:embed="rId8"/>
                <a:stretch>
                  <a:fillRect t="-14844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  <a:blipFill>
                <a:blip r:embed="rId9"/>
                <a:stretch>
                  <a:fillRect r="-1802" b="-56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  <a:blipFill>
                <a:blip r:embed="rId10"/>
                <a:stretch>
                  <a:fillRect t="-16667" r="-3760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657964" y="497210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  <a:blipFill>
                <a:blip r:embed="rId11"/>
                <a:stretch>
                  <a:fillRect l="-6349" t="-14063" r="-5397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  <a:blipFill>
                <a:blip r:embed="rId12"/>
                <a:stretch>
                  <a:fillRect l="-5882" t="-15873" r="-5000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tồn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  <a:blipFill>
                <a:blip r:embed="rId13"/>
                <a:stretch>
                  <a:fillRect t="-16667" r="-2992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66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209679"/>
            <a:chOff x="992187" y="2564544"/>
            <a:chExt cx="22353091" cy="320967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1072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dirty="0"/>
                  <a:t>Cho hàm số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pt-BR" dirty="0"/>
                  <a:t> bởi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dirty="0"/>
                  <a:t>. Đạo hàm của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dirty="0"/>
                  <a:t> là</a:t>
                </a:r>
                <a:endParaRPr lang="vi-VN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blipFill>
                <a:blip r:embed="rId3"/>
                <a:stretch>
                  <a:fillRect l="-1203" r="-309" b="-14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  <a:blipFill>
                <a:blip r:embed="rId6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7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  <a:blipFill>
                <a:blip r:embed="rId9"/>
                <a:stretch>
                  <a:fillRect r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err="1"/>
                  <a:t>Vậy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  <a:blipFill>
                <a:blip r:embed="rId10"/>
                <a:stretch>
                  <a:fillRect l="-2972" r="-193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36548" y="11343994"/>
            <a:ext cx="2656176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268600" y="423648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  <a:blipFill>
                <a:blip r:embed="rId11"/>
                <a:stretch>
                  <a:fillRect l="-14235" r="-13167"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  <a:blipFill>
                <a:blip r:embed="rId12"/>
                <a:stretch>
                  <a:fillRect l="-18386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  <a:blipFill>
                <a:blip r:embed="rId13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05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391335"/>
            <a:chOff x="992187" y="2564544"/>
            <a:chExt cx="22353091" cy="339133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288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24465" y="6762221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dirty="0"/>
                  <a:t>. Tính đạo hàm của hàm số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blipFill>
                <a:blip r:embed="rId3"/>
                <a:stretch>
                  <a:fillRect l="-1366" t="-7519" r="-420" b="-35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/>
                  <a:t>Cách</a:t>
                </a:r>
                <a:r>
                  <a:rPr lang="fr-FR" b="1" dirty="0"/>
                  <a:t> 1: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  <a:blipFill>
                <a:blip r:embed="rId6"/>
                <a:stretch>
                  <a:fillRect l="-2626" b="-7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9602787" y="8184364"/>
                <a:ext cx="11107394" cy="12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787" y="8184364"/>
                <a:ext cx="11107394" cy="1283813"/>
              </a:xfrm>
              <a:prstGeom prst="rect">
                <a:avLst/>
              </a:prstGeom>
              <a:blipFill>
                <a:blip r:embed="rId7"/>
                <a:stretch>
                  <a:fillRect r="-1372" b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15965" y="9557918"/>
                <a:ext cx="100329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Cách</a:t>
                </a:r>
                <a:r>
                  <a:rPr lang="en-US" b="1" dirty="0"/>
                  <a:t> 2: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sz="3600" b="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965" y="9557918"/>
                <a:ext cx="10032939" cy="754053"/>
              </a:xfrm>
              <a:prstGeom prst="rect">
                <a:avLst/>
              </a:prstGeom>
              <a:blipFill>
                <a:blip r:embed="rId8"/>
                <a:stretch>
                  <a:fillRect l="-2430" t="-16129" r="-851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5487987" y="10668347"/>
                <a:ext cx="16137431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10668347"/>
                <a:ext cx="16137431" cy="1283813"/>
              </a:xfrm>
              <a:prstGeom prst="rect">
                <a:avLst/>
              </a:prstGeom>
              <a:blipFill>
                <a:blip r:embed="rId9"/>
                <a:stretch>
                  <a:fillRect b="-14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9600952" y="12194973"/>
            <a:ext cx="2655471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13617" y="449444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  <a:blipFill>
                <a:blip r:embed="rId10"/>
                <a:stretch>
                  <a:fillRect l="-16598" r="-15768" b="-1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  <a:blipFill>
                <a:blip r:embed="rId11"/>
                <a:stretch>
                  <a:fillRect l="-12693" t="-10448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  <a:blipFill>
                <a:blip r:embed="rId12"/>
                <a:stretch>
                  <a:fillRect r="-10256" b="-1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  <a:blipFill>
                <a:blip r:embed="rId13"/>
                <a:stretch>
                  <a:fillRect b="-1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520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023" y="1981200"/>
            <a:ext cx="9492764" cy="830997"/>
            <a:chOff x="603788" y="1892299"/>
            <a:chExt cx="971797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48377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2342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5987" y="3176826"/>
            <a:ext cx="14020799" cy="861774"/>
            <a:chOff x="644526" y="2766774"/>
            <a:chExt cx="1402079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dẫn đến khái niệm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8277" y="4343400"/>
            <a:ext cx="13749910" cy="861774"/>
            <a:chOff x="644526" y="2766774"/>
            <a:chExt cx="14020799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đạo hàm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441" y="5638800"/>
            <a:ext cx="13749910" cy="861774"/>
            <a:chOff x="644526" y="2766774"/>
            <a:chExt cx="14020799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tính đạo hàm bằng định 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277" y="6858000"/>
            <a:ext cx="21674710" cy="861774"/>
            <a:chOff x="644526" y="2766774"/>
            <a:chExt cx="22101727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65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2651648"/>
            <a:ext cx="23317200" cy="5717538"/>
            <a:chOff x="992187" y="2564544"/>
            <a:chExt cx="22353091" cy="501010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490765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91015" y="8817185"/>
            <a:ext cx="23168290" cy="3673460"/>
            <a:chOff x="1205494" y="6947472"/>
            <a:chExt cx="22139783" cy="4974756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6"/>
              <a:ext cx="22135691" cy="47427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Khi tính đạo hàm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vi-VN" dirty="0"/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, một học sinh đã tính theo các bước sau:</a:t>
                </a:r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blipFill>
                <a:blip r:embed="rId3"/>
                <a:stretch>
                  <a:fillRect l="-1232" t="-6809" b="-19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5" imgH="164885" progId="Equation.DSMT4">
                  <p:embed/>
                </p:oleObj>
              </mc:Choice>
              <mc:Fallback>
                <p:oleObj name="Equation" r:id="rId4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5129624" y="6068210"/>
            <a:ext cx="5257800" cy="7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dirty="0" err="1"/>
              <a:t>Bước</a:t>
            </a:r>
            <a:r>
              <a:rPr lang="en-US" dirty="0"/>
              <a:t> 1. </a:t>
            </a:r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55CF5C-212B-4E4F-8352-0D147600AA33}"/>
              </a:ext>
            </a:extLst>
          </p:cNvPr>
          <p:cNvSpPr/>
          <p:nvPr/>
        </p:nvSpPr>
        <p:spPr>
          <a:xfrm>
            <a:off x="4062810" y="9609604"/>
            <a:ext cx="1620078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1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348633" y="698494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DD107F-55CF-46AC-B183-B612C04C22B8}"/>
              </a:ext>
            </a:extLst>
          </p:cNvPr>
          <p:cNvSpPr/>
          <p:nvPr/>
        </p:nvSpPr>
        <p:spPr>
          <a:xfrm>
            <a:off x="12719179" y="6053540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/>
              <a:t>Bước</a:t>
            </a:r>
            <a:r>
              <a:rPr lang="en-US" dirty="0"/>
              <a:t> 2</a:t>
            </a:r>
            <a:r>
              <a:rPr lang="pt-B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59B2-D42F-4F4F-8ADA-36EBA18BEA35}"/>
              </a:ext>
            </a:extLst>
          </p:cNvPr>
          <p:cNvSpPr/>
          <p:nvPr/>
        </p:nvSpPr>
        <p:spPr>
          <a:xfrm>
            <a:off x="5738824" y="720698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/>
              <a:t>Bước</a:t>
            </a:r>
            <a:r>
              <a:rPr lang="en-US" dirty="0"/>
              <a:t> 3.</a:t>
            </a:r>
            <a:endParaRPr lang="vi-VN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4399B7-9C55-4D34-AD6E-44B842B70120}"/>
              </a:ext>
            </a:extLst>
          </p:cNvPr>
          <p:cNvSpPr/>
          <p:nvPr/>
        </p:nvSpPr>
        <p:spPr>
          <a:xfrm>
            <a:off x="12038542" y="7261888"/>
            <a:ext cx="5044073" cy="1492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GB" dirty="0"/>
              <a:t>.</a:t>
            </a:r>
            <a:endParaRPr lang="vi-VN" dirty="0"/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1: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blipFill>
                <a:blip r:embed="rId6"/>
                <a:stretch>
                  <a:fillRect l="-2768" t="-16260" b="-38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−3−11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blipFill>
                <a:blip r:embed="rId7"/>
                <a:stretch>
                  <a:fillRect l="-1905" b="-11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Bước</a:t>
                </a:r>
                <a:r>
                  <a:rPr lang="en-US" dirty="0"/>
                  <a:t> 3: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blipFill>
                <a:blip r:embed="rId8"/>
                <a:stretch>
                  <a:fillRect l="-1771" b="-8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6">
            <a:extLst>
              <a:ext uri="{FF2B5EF4-FFF2-40B4-BE49-F238E27FC236}">
                <a16:creationId xmlns:a16="http://schemas.microsoft.com/office/drawing/2014/main" id="{C20789CC-D149-4CDF-A606-3F6F7D8C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159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9E3ECAAE-3EB5-4DB2-8747-4FFCD415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8683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DA9A4FB2-84D4-4984-BDF9-03C714DD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0107" y="5143408"/>
            <a:ext cx="128016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ở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4357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72" grpId="0" animBg="1"/>
      <p:bldP spid="73" grpId="0" animBg="1"/>
      <p:bldP spid="75" grpId="0"/>
      <p:bldP spid="78" grpId="0"/>
      <p:bldP spid="80" grpId="0"/>
      <p:bldP spid="54" grpId="0"/>
      <p:bldP spid="56" grpId="0"/>
      <p:bldP spid="60" grpId="0"/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5873" r="-3150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98" t="-14961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)( x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546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0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Dặn dò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SGK: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5, 6, 7 (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156, 157), 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BT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sung: Cho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3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1)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2)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3)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  <a:blipFill rotWithShape="0">
                <a:blip r:embed="rId2"/>
                <a:stretch>
                  <a:fillRect l="-1573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CB899AE-F49E-7294-0947-18C22DB1BFCB}"/>
              </a:ext>
            </a:extLst>
          </p:cNvPr>
          <p:cNvSpPr txBox="1"/>
          <p:nvPr/>
        </p:nvSpPr>
        <p:spPr>
          <a:xfrm>
            <a:off x="886746" y="9882875"/>
            <a:ext cx="1435191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137917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302" y="3193324"/>
            <a:ext cx="21952296" cy="10001392"/>
            <a:chOff x="1294540" y="4377894"/>
            <a:chExt cx="21952296" cy="3478774"/>
          </a:xfrm>
        </p:grpSpPr>
        <p:sp>
          <p:nvSpPr>
            <p:cNvPr id="28" name="Rounded Rectangle 27"/>
            <p:cNvSpPr/>
            <p:nvPr/>
          </p:nvSpPr>
          <p:spPr>
            <a:xfrm>
              <a:off x="1378110" y="462473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1294540" y="4377894"/>
              <a:ext cx="9383074" cy="444752"/>
              <a:chOff x="384522" y="8755081"/>
              <a:chExt cx="9383074" cy="44475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93830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8201" y="8765916"/>
                <a:ext cx="8835478" cy="32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Tiếp tuyến của đường cong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13645761" y="5394401"/>
            <a:ext cx="2895600" cy="2133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14076663" y="4910699"/>
            <a:ext cx="16764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3683265" y="668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4826265" y="6680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15359665" y="5689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13683265" y="5689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5451031" y="54633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M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6350862" y="55282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T</a:t>
            </a:r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15073914" y="6299200"/>
            <a:ext cx="152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14597665" y="666326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578365" y="4601215"/>
            <a:ext cx="3886200" cy="3833236"/>
            <a:chOff x="12578365" y="4601943"/>
            <a:chExt cx="3886200" cy="383323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578365" y="7673179"/>
              <a:ext cx="388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3645165" y="4929979"/>
              <a:ext cx="0" cy="350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3193785" y="497229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/>
                <a:t>y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5814976" y="767722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3193785" y="7689256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O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163345" y="4601943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(C)</a:t>
              </a: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3187965" y="5082379"/>
              <a:ext cx="2209800" cy="2209800"/>
            </a:xfrm>
            <a:custGeom>
              <a:avLst/>
              <a:gdLst>
                <a:gd name="T0" fmla="*/ 0 w 1392"/>
                <a:gd name="T1" fmla="*/ 1584 h 1584"/>
                <a:gd name="T2" fmla="*/ 386 w 1392"/>
                <a:gd name="T3" fmla="*/ 1522 h 1584"/>
                <a:gd name="T4" fmla="*/ 871 w 1392"/>
                <a:gd name="T5" fmla="*/ 1275 h 1584"/>
                <a:gd name="T6" fmla="*/ 1173 w 1392"/>
                <a:gd name="T7" fmla="*/ 910 h 1584"/>
                <a:gd name="T8" fmla="*/ 1319 w 1392"/>
                <a:gd name="T9" fmla="*/ 462 h 1584"/>
                <a:gd name="T10" fmla="*/ 1392 w 1392"/>
                <a:gd name="T11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1584">
                  <a:moveTo>
                    <a:pt x="0" y="1584"/>
                  </a:moveTo>
                  <a:cubicBezTo>
                    <a:pt x="64" y="1574"/>
                    <a:pt x="241" y="1573"/>
                    <a:pt x="386" y="1522"/>
                  </a:cubicBezTo>
                  <a:cubicBezTo>
                    <a:pt x="531" y="1471"/>
                    <a:pt x="740" y="1377"/>
                    <a:pt x="871" y="1275"/>
                  </a:cubicBezTo>
                  <a:cubicBezTo>
                    <a:pt x="1002" y="1173"/>
                    <a:pt x="1098" y="1045"/>
                    <a:pt x="1173" y="910"/>
                  </a:cubicBezTo>
                  <a:cubicBezTo>
                    <a:pt x="1248" y="775"/>
                    <a:pt x="1283" y="614"/>
                    <a:pt x="1319" y="462"/>
                  </a:cubicBezTo>
                  <a:cubicBezTo>
                    <a:pt x="1355" y="310"/>
                    <a:pt x="1377" y="96"/>
                    <a:pt x="1392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5205791" y="76708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4531519" y="769641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endParaRPr lang="en-US" sz="2400" b="1" dirty="0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2864116" y="635582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f(x</a:t>
            </a:r>
            <a:r>
              <a:rPr lang="en-US" sz="2800" b="1" baseline="-25000" dirty="0"/>
              <a:t>0</a:t>
            </a:r>
            <a:r>
              <a:rPr lang="en-US" sz="2800" b="1" dirty="0"/>
              <a:t>)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2897452" y="535719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4292865" y="620606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30"/>
          <p:cNvSpPr>
            <a:spLocks/>
          </p:cNvSpPr>
          <p:nvPr/>
        </p:nvSpPr>
        <p:spPr bwMode="auto">
          <a:xfrm>
            <a:off x="15284967" y="6348708"/>
            <a:ext cx="45719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44"/>
              <a:gd name="T1" fmla="*/ 0 h 21600"/>
              <a:gd name="T2" fmla="*/ 21044 w 21044"/>
              <a:gd name="T3" fmla="*/ 16730 h 21600"/>
              <a:gd name="T4" fmla="*/ 0 w 21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44" h="21600" fill="none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</a:path>
              <a:path w="21044" h="21600" stroke="0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∈(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𝑪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772" t="-7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(C);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2455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𝐥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293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𝑻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tiếp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(C)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blipFill rotWithShape="0">
                <a:blip r:embed="rId10"/>
                <a:stretch>
                  <a:fillRect l="-1291" t="-8439" r="-452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47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22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587" y="2133600"/>
            <a:ext cx="23241000" cy="5791200"/>
            <a:chOff x="1076414" y="4334859"/>
            <a:chExt cx="22325581" cy="3568169"/>
          </a:xfrm>
        </p:grpSpPr>
        <p:grpSp>
          <p:nvGrpSpPr>
            <p:cNvPr id="5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712046"/>
                <a:ext cx="19976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 3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  <a:blipFill rotWithShape="0">
                <a:blip r:embed="rId4"/>
                <a:stretch>
                  <a:fillRect l="-2816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?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 Nêu nhận xét về vị trí tương đối của đường thẳng này và đồ thị hàm số đã cho</a:t>
                </a:r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  <a:blipFill rotWithShape="0">
                <a:blip r:embed="rId6"/>
                <a:stretch>
                  <a:fillRect l="-1280" r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752214" y="4839471"/>
            <a:ext cx="332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b) Tính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117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5987" y="2487167"/>
            <a:ext cx="21948825" cy="10390633"/>
            <a:chOff x="1390107" y="4141622"/>
            <a:chExt cx="21948825" cy="3859378"/>
          </a:xfrm>
        </p:grpSpPr>
        <p:grpSp>
          <p:nvGrpSpPr>
            <p:cNvPr id="5" name="Group 4"/>
            <p:cNvGrpSpPr/>
            <p:nvPr/>
          </p:nvGrpSpPr>
          <p:grpSpPr>
            <a:xfrm>
              <a:off x="1390107" y="4151811"/>
              <a:ext cx="21948825" cy="3849189"/>
              <a:chOff x="1232452" y="2571386"/>
              <a:chExt cx="21948825" cy="38491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247578" y="2571386"/>
                <a:ext cx="3478409" cy="39624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95537" y="4141622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9457"/>
              </p:ext>
            </p:extLst>
          </p:nvPr>
        </p:nvGraphicFramePr>
        <p:xfrm>
          <a:off x="12498387" y="4191000"/>
          <a:ext cx="91694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 system" r:id="rId2" imgW="11715704" imgH="6019789" progId="GraphFile">
                  <p:embed/>
                </p:oleObj>
              </mc:Choice>
              <mc:Fallback>
                <p:oleObj name="Graph system" r:id="rId2" imgW="11715704" imgH="6019789" progId="Graph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98387" y="4191000"/>
                        <a:ext cx="91694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  <a:blipFill rotWithShape="0"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b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  <a:blipFill rotWithShape="0">
                <a:blip r:embed="rId7"/>
                <a:stretch>
                  <a:fillRect b="-8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thẳng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’(1)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Đường thẳng này tiếp xúc với đồ thị.</a:t>
                </a:r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  <a:blipFill rotWithShape="0">
                <a:blip r:embed="rId8"/>
                <a:stretch>
                  <a:fillRect r="-2624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58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913" y="3276600"/>
            <a:ext cx="21952296" cy="5410202"/>
            <a:chOff x="1294540" y="4377894"/>
            <a:chExt cx="21952296" cy="1881825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11622043" cy="1007174"/>
              <a:chOff x="384522" y="8755081"/>
              <a:chExt cx="11622043" cy="1007174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4498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468091" y="8780582"/>
                <a:ext cx="280448" cy="267701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11265396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Ý nghĩa hình học của đạo hàm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48740" y="9365603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)).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251" t="-8017" r="-96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9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0886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2667138" cy="2950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40"/>
              <a:ext cx="21948825" cy="3924960"/>
              <a:chOff x="1232452" y="2495615"/>
              <a:chExt cx="21948825" cy="39249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5"/>
                <a:ext cx="3478409" cy="116288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2,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1; 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546" t="-8017" r="-1508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64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5458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3124338" cy="6379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29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689575" y="12230699"/>
            <a:ext cx="7989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+ 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+ 3(1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 2 – 0</a:t>
                </a:r>
              </a:p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( 1 + 2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+ 3 + 3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  <a:blipFill rotWithShape="0">
                <a:blip r:embed="rId4"/>
                <a:stretch>
                  <a:fillRect l="-1390" t="-557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4400" b="1" i="1">
                        <a:latin typeface="Cambria Math"/>
                      </a:rPr>
                      <m:t> [</m:t>
                    </m:r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1)] = 1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= 1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  <a:blipFill rotWithShape="0">
                <a:blip r:embed="rId5"/>
                <a:stretch>
                  <a:fillRect l="-2000" b="-9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93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32766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9067800" cy="877676"/>
              <a:chOff x="166396" y="8755081"/>
              <a:chExt cx="9067800" cy="87767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4686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84930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Phương trình tếp tuyến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046357" y="9236105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              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vi-VN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580" t="-5805" b="-13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687387" y="7622867"/>
            <a:ext cx="23076471" cy="4264333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7187" y="8280845"/>
            <a:ext cx="19464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cần tìm 3 yếu tố: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p>
                      <m:sSup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77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1940</Words>
  <Application>Microsoft Office PowerPoint</Application>
  <PresentationFormat>Custom</PresentationFormat>
  <Paragraphs>212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.VnTimeH</vt:lpstr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2023-08-31T01:56:52Z</dcterms:modified>
</cp:coreProperties>
</file>